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>
      <p:cViewPr varScale="1">
        <p:scale>
          <a:sx n="120" d="100"/>
          <a:sy n="120" d="100"/>
        </p:scale>
        <p:origin x="20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Ne</a:t>
            </a:r>
            <a:r>
              <a:rPr spc="-15" dirty="0"/>
              <a:t>e</a:t>
            </a:r>
            <a:r>
              <a:rPr dirty="0"/>
              <a:t>ti</a:t>
            </a:r>
            <a:r>
              <a:rPr spc="-10" dirty="0"/>
              <a:t> </a:t>
            </a:r>
            <a:r>
              <a:rPr spc="-95" dirty="0"/>
              <a:t>T</a:t>
            </a:r>
            <a:r>
              <a:rPr dirty="0"/>
              <a:t>aneja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Ne</a:t>
            </a:r>
            <a:r>
              <a:rPr spc="-15" dirty="0"/>
              <a:t>e</a:t>
            </a:r>
            <a:r>
              <a:rPr dirty="0"/>
              <a:t>ti</a:t>
            </a:r>
            <a:r>
              <a:rPr spc="-10" dirty="0"/>
              <a:t> </a:t>
            </a:r>
            <a:r>
              <a:rPr spc="-95" dirty="0"/>
              <a:t>T</a:t>
            </a:r>
            <a:r>
              <a:rPr dirty="0"/>
              <a:t>aneja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Ne</a:t>
            </a:r>
            <a:r>
              <a:rPr spc="-15" dirty="0"/>
              <a:t>e</a:t>
            </a:r>
            <a:r>
              <a:rPr dirty="0"/>
              <a:t>ti</a:t>
            </a:r>
            <a:r>
              <a:rPr spc="-10" dirty="0"/>
              <a:t> </a:t>
            </a:r>
            <a:r>
              <a:rPr spc="-95" dirty="0"/>
              <a:t>T</a:t>
            </a:r>
            <a:r>
              <a:rPr dirty="0"/>
              <a:t>aneja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Ne</a:t>
            </a:r>
            <a:r>
              <a:rPr spc="-15" dirty="0"/>
              <a:t>e</a:t>
            </a:r>
            <a:r>
              <a:rPr dirty="0"/>
              <a:t>ti</a:t>
            </a:r>
            <a:r>
              <a:rPr spc="-10" dirty="0"/>
              <a:t> </a:t>
            </a:r>
            <a:r>
              <a:rPr spc="-95" dirty="0"/>
              <a:t>T</a:t>
            </a:r>
            <a:r>
              <a:rPr dirty="0"/>
              <a:t>aneja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Ne</a:t>
            </a:r>
            <a:r>
              <a:rPr spc="-15" dirty="0"/>
              <a:t>e</a:t>
            </a:r>
            <a:r>
              <a:rPr dirty="0"/>
              <a:t>ti</a:t>
            </a:r>
            <a:r>
              <a:rPr spc="-10" dirty="0"/>
              <a:t> </a:t>
            </a:r>
            <a:r>
              <a:rPr spc="-95" dirty="0"/>
              <a:t>T</a:t>
            </a:r>
            <a:r>
              <a:rPr dirty="0"/>
              <a:t>aneja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33491" y="0"/>
            <a:ext cx="7810508" cy="73926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62" y="-28575"/>
            <a:ext cx="9134475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58822" y="1458722"/>
            <a:ext cx="4008754" cy="2738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940" y="6464680"/>
            <a:ext cx="68770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84626" y="6464680"/>
            <a:ext cx="79819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Ne</a:t>
            </a:r>
            <a:r>
              <a:rPr spc="-15" dirty="0"/>
              <a:t>e</a:t>
            </a:r>
            <a:r>
              <a:rPr dirty="0"/>
              <a:t>ti</a:t>
            </a:r>
            <a:r>
              <a:rPr spc="-10" dirty="0"/>
              <a:t> </a:t>
            </a:r>
            <a:r>
              <a:rPr spc="-95" dirty="0"/>
              <a:t>T</a:t>
            </a:r>
            <a:r>
              <a:rPr dirty="0"/>
              <a:t>aneja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557" y="6464680"/>
            <a:ext cx="231775" cy="186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jp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jp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jp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jp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4.jp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jp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jp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jp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5.jp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96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96.png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cviEfwtdcEE" TargetMode="External"/><Relationship Id="rId3" Type="http://schemas.openxmlformats.org/officeDocument/2006/relationships/image" Target="../media/image198.png"/><Relationship Id="rId7" Type="http://schemas.openxmlformats.org/officeDocument/2006/relationships/hyperlink" Target="https://www.youtube.com/watch?v=x_UpLHXF9dU" TargetMode="External"/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playlist?list=PLmXKhU9FNesSFvj6gASuWmQd23Ul5omtD" TargetMode="External"/><Relationship Id="rId5" Type="http://schemas.openxmlformats.org/officeDocument/2006/relationships/hyperlink" Target="https://www.youtube.com/watch?v=_zOTMOubT1M" TargetMode="External"/><Relationship Id="rId10" Type="http://schemas.openxmlformats.org/officeDocument/2006/relationships/image" Target="../media/image200.jpg"/><Relationship Id="rId4" Type="http://schemas.openxmlformats.org/officeDocument/2006/relationships/image" Target="../media/image199.png"/><Relationship Id="rId9" Type="http://schemas.openxmlformats.org/officeDocument/2006/relationships/hyperlink" Target="https://nptel.ac.in/courses/106108101" TargetMode="Externa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jpg"/><Relationship Id="rId4" Type="http://schemas.openxmlformats.org/officeDocument/2006/relationships/image" Target="../media/image202.jp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jpg"/><Relationship Id="rId4" Type="http://schemas.openxmlformats.org/officeDocument/2006/relationships/image" Target="../media/image204.jp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jpg"/><Relationship Id="rId4" Type="http://schemas.openxmlformats.org/officeDocument/2006/relationships/image" Target="../media/image205.jp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jp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jp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jp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jp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jp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jp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0.png"/><Relationship Id="rId4" Type="http://schemas.openxmlformats.org/officeDocument/2006/relationships/image" Target="../media/image20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jp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jp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jp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70.jp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playlist?list=PLmXKhU9FNesSFvj6gASuWmQd23Ul5omtD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7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8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hyperlink" Target="http://www.youtube.com/watch?v=zWtFoPL8BYg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jpg"/><Relationship Id="rId4" Type="http://schemas.openxmlformats.org/officeDocument/2006/relationships/image" Target="../media/image8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9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jpg"/><Relationship Id="rId5" Type="http://schemas.openxmlformats.org/officeDocument/2006/relationships/image" Target="../media/image6.jpg"/><Relationship Id="rId4" Type="http://schemas.openxmlformats.org/officeDocument/2006/relationships/image" Target="../media/image9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9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9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100.png"/></Relationships>
</file>

<file path=ppt/slides/_rels/slide4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.png"/><Relationship Id="rId18" Type="http://schemas.openxmlformats.org/officeDocument/2006/relationships/image" Target="../media/image116.png"/><Relationship Id="rId26" Type="http://schemas.openxmlformats.org/officeDocument/2006/relationships/image" Target="../media/image124.png"/><Relationship Id="rId3" Type="http://schemas.openxmlformats.org/officeDocument/2006/relationships/image" Target="../media/image17.png"/><Relationship Id="rId21" Type="http://schemas.openxmlformats.org/officeDocument/2006/relationships/image" Target="../media/image119.png"/><Relationship Id="rId34" Type="http://schemas.openxmlformats.org/officeDocument/2006/relationships/image" Target="../media/image132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17" Type="http://schemas.openxmlformats.org/officeDocument/2006/relationships/image" Target="../media/image115.png"/><Relationship Id="rId25" Type="http://schemas.openxmlformats.org/officeDocument/2006/relationships/image" Target="../media/image123.png"/><Relationship Id="rId33" Type="http://schemas.openxmlformats.org/officeDocument/2006/relationships/image" Target="../media/image131.png"/><Relationship Id="rId2" Type="http://schemas.openxmlformats.org/officeDocument/2006/relationships/image" Target="../media/image101.png"/><Relationship Id="rId16" Type="http://schemas.openxmlformats.org/officeDocument/2006/relationships/image" Target="../media/image114.png"/><Relationship Id="rId20" Type="http://schemas.openxmlformats.org/officeDocument/2006/relationships/image" Target="../media/image118.png"/><Relationship Id="rId29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24" Type="http://schemas.openxmlformats.org/officeDocument/2006/relationships/image" Target="../media/image122.png"/><Relationship Id="rId32" Type="http://schemas.openxmlformats.org/officeDocument/2006/relationships/image" Target="../media/image130.png"/><Relationship Id="rId5" Type="http://schemas.openxmlformats.org/officeDocument/2006/relationships/image" Target="../media/image103.png"/><Relationship Id="rId15" Type="http://schemas.openxmlformats.org/officeDocument/2006/relationships/image" Target="../media/image113.png"/><Relationship Id="rId23" Type="http://schemas.openxmlformats.org/officeDocument/2006/relationships/image" Target="../media/image121.png"/><Relationship Id="rId28" Type="http://schemas.openxmlformats.org/officeDocument/2006/relationships/image" Target="../media/image126.png"/><Relationship Id="rId36" Type="http://schemas.openxmlformats.org/officeDocument/2006/relationships/image" Target="../media/image6.jpg"/><Relationship Id="rId10" Type="http://schemas.openxmlformats.org/officeDocument/2006/relationships/image" Target="../media/image108.png"/><Relationship Id="rId19" Type="http://schemas.openxmlformats.org/officeDocument/2006/relationships/image" Target="../media/image117.png"/><Relationship Id="rId31" Type="http://schemas.openxmlformats.org/officeDocument/2006/relationships/image" Target="../media/image129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Relationship Id="rId22" Type="http://schemas.openxmlformats.org/officeDocument/2006/relationships/image" Target="../media/image120.png"/><Relationship Id="rId27" Type="http://schemas.openxmlformats.org/officeDocument/2006/relationships/image" Target="../media/image125.png"/><Relationship Id="rId30" Type="http://schemas.openxmlformats.org/officeDocument/2006/relationships/image" Target="../media/image128.png"/><Relationship Id="rId35" Type="http://schemas.openxmlformats.org/officeDocument/2006/relationships/image" Target="../media/image133.png"/><Relationship Id="rId8" Type="http://schemas.openxmlformats.org/officeDocument/2006/relationships/image" Target="../media/image10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13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14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14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15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15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1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jpg"/><Relationship Id="rId5" Type="http://schemas.openxmlformats.org/officeDocument/2006/relationships/image" Target="../media/image73.png"/><Relationship Id="rId4" Type="http://schemas.openxmlformats.org/officeDocument/2006/relationships/image" Target="../media/image1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14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jp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jp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jp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jpg"/><Relationship Id="rId4" Type="http://schemas.openxmlformats.org/officeDocument/2006/relationships/image" Target="../media/image1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jpg"/><Relationship Id="rId4" Type="http://schemas.openxmlformats.org/officeDocument/2006/relationships/image" Target="../media/image1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jp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jp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jpg"/><Relationship Id="rId4" Type="http://schemas.openxmlformats.org/officeDocument/2006/relationships/image" Target="../media/image16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jp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jp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5.jpg"/><Relationship Id="rId4" Type="http://schemas.openxmlformats.org/officeDocument/2006/relationships/image" Target="../media/image171.jp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5.jpg"/><Relationship Id="rId4" Type="http://schemas.openxmlformats.org/officeDocument/2006/relationships/image" Target="../media/image17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jp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jp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jp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jp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jpg"/><Relationship Id="rId4" Type="http://schemas.openxmlformats.org/officeDocument/2006/relationships/image" Target="../media/image17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jpg"/><Relationship Id="rId4" Type="http://schemas.openxmlformats.org/officeDocument/2006/relationships/image" Target="../media/image176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jp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jpg"/><Relationship Id="rId4" Type="http://schemas.openxmlformats.org/officeDocument/2006/relationships/image" Target="../media/image180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jp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jp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4.jpg"/><Relationship Id="rId4" Type="http://schemas.openxmlformats.org/officeDocument/2006/relationships/image" Target="../media/image183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jp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jp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jp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jp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8561" y="915161"/>
            <a:ext cx="6400800" cy="1435735"/>
          </a:xfrm>
          <a:prstGeom prst="rect">
            <a:avLst/>
          </a:prstGeom>
          <a:ln w="25400">
            <a:solidFill>
              <a:srgbClr val="4AACC5"/>
            </a:solidFill>
          </a:ln>
        </p:spPr>
        <p:txBody>
          <a:bodyPr vert="horz" wrap="square" lIns="0" tIns="22415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64"/>
              </a:spcBef>
            </a:pPr>
            <a:r>
              <a:rPr sz="2800" b="1" spc="-15" dirty="0">
                <a:latin typeface="Calibri"/>
                <a:cs typeface="Calibri"/>
              </a:rPr>
              <a:t>Operating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30" dirty="0"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sz="2800" spc="-10" dirty="0">
                <a:latin typeface="Calibri"/>
                <a:cs typeface="Calibri"/>
              </a:rPr>
              <a:t>ACSE0403A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15761" y="4144517"/>
            <a:ext cx="3048000" cy="1265218"/>
          </a:xfrm>
          <a:prstGeom prst="rect">
            <a:avLst/>
          </a:prstGeom>
          <a:ln w="25400">
            <a:solidFill>
              <a:srgbClr val="4AACC5"/>
            </a:solidFill>
          </a:ln>
        </p:spPr>
        <p:txBody>
          <a:bodyPr vert="horz" wrap="square" lIns="0" tIns="250825" rIns="0" bIns="0" rtlCol="0">
            <a:spAutoFit/>
          </a:bodyPr>
          <a:lstStyle/>
          <a:p>
            <a:pPr marL="753110">
              <a:lnSpc>
                <a:spcPct val="100000"/>
              </a:lnSpc>
              <a:spcBef>
                <a:spcPts val="1975"/>
              </a:spcBef>
            </a:pPr>
            <a:r>
              <a:rPr lang="en-US" sz="2400" dirty="0">
                <a:latin typeface="Calibri"/>
                <a:cs typeface="Calibri"/>
              </a:rPr>
              <a:t>Surbhi Jha</a:t>
            </a:r>
            <a:endParaRPr sz="2400" dirty="0">
              <a:latin typeface="Calibri"/>
              <a:cs typeface="Calibri"/>
            </a:endParaRPr>
          </a:p>
          <a:p>
            <a:pPr marL="640715" marR="633730" indent="7620">
              <a:lnSpc>
                <a:spcPct val="120000"/>
              </a:lnSpc>
              <a:spcBef>
                <a:spcPts val="35"/>
              </a:spcBef>
            </a:pPr>
            <a:r>
              <a:rPr sz="1800" spc="-10" dirty="0">
                <a:latin typeface="Calibri"/>
                <a:cs typeface="Calibri"/>
              </a:rPr>
              <a:t>Assistant </a:t>
            </a:r>
            <a:r>
              <a:rPr sz="1800" spc="-15" dirty="0">
                <a:latin typeface="Calibri"/>
                <a:cs typeface="Calibri"/>
              </a:rPr>
              <a:t>Professor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CSE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5943600"/>
            <a:ext cx="533400" cy="5334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9740" y="6563055"/>
            <a:ext cx="6877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04681" y="633536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162" y="2972561"/>
            <a:ext cx="2057400" cy="533400"/>
          </a:xfrm>
          <a:prstGeom prst="rect">
            <a:avLst/>
          </a:prstGeom>
          <a:ln w="25400">
            <a:solidFill>
              <a:srgbClr val="4AACC5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645795">
              <a:lnSpc>
                <a:spcPct val="100000"/>
              </a:lnSpc>
              <a:spcBef>
                <a:spcPts val="220"/>
              </a:spcBef>
            </a:pPr>
            <a:r>
              <a:rPr sz="2200" spc="-5" dirty="0">
                <a:latin typeface="Calibri"/>
                <a:cs typeface="Calibri"/>
              </a:rPr>
              <a:t>Unit: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2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94126" y="6349085"/>
            <a:ext cx="7975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12679" y="6349085"/>
            <a:ext cx="736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39390" y="6349085"/>
            <a:ext cx="867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7355" algn="l"/>
              </a:tabLst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	Uni</a:t>
            </a:r>
            <a:r>
              <a:rPr sz="1200" spc="4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3162" y="3810761"/>
            <a:ext cx="4191000" cy="838200"/>
          </a:xfrm>
          <a:prstGeom prst="rect">
            <a:avLst/>
          </a:prstGeom>
          <a:ln w="25400">
            <a:solidFill>
              <a:srgbClr val="4AACC5"/>
            </a:solidFill>
          </a:ln>
        </p:spPr>
        <p:txBody>
          <a:bodyPr vert="horz" wrap="square" lIns="0" tIns="182245" rIns="0" bIns="0" rtlCol="0">
            <a:spAutoFit/>
          </a:bodyPr>
          <a:lstStyle/>
          <a:p>
            <a:pPr marL="250190" algn="ctr">
              <a:lnSpc>
                <a:spcPct val="100000"/>
              </a:lnSpc>
              <a:spcBef>
                <a:spcPts val="1435"/>
              </a:spcBef>
            </a:pPr>
            <a:r>
              <a:rPr sz="2800" spc="-15" dirty="0">
                <a:latin typeface="Calibri"/>
                <a:cs typeface="Calibri"/>
              </a:rPr>
              <a:t>Process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Management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3162" y="4877561"/>
            <a:ext cx="4191000" cy="838200"/>
          </a:xfrm>
          <a:prstGeom prst="rect">
            <a:avLst/>
          </a:prstGeom>
          <a:ln w="25400">
            <a:solidFill>
              <a:srgbClr val="4AACC5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831850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latin typeface="Calibri"/>
                <a:cs typeface="Calibri"/>
              </a:rPr>
              <a:t>B.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Tech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4th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Semester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33491" y="0"/>
            <a:ext cx="7811134" cy="658495"/>
            <a:chOff x="1333491" y="0"/>
            <a:chExt cx="7811134" cy="65849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3491" y="0"/>
              <a:ext cx="7810508" cy="64483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6419" y="44170"/>
              <a:ext cx="6835140" cy="61419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1599" y="0"/>
              <a:ext cx="7772400" cy="591312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371600" y="0"/>
            <a:ext cx="7772400" cy="59182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126364" rIns="0" bIns="0" rtlCol="0">
            <a:spAutoFit/>
          </a:bodyPr>
          <a:lstStyle/>
          <a:p>
            <a:pPr marL="660400">
              <a:lnSpc>
                <a:spcPct val="100000"/>
              </a:lnSpc>
              <a:spcBef>
                <a:spcPts val="994"/>
              </a:spcBef>
            </a:pPr>
            <a:r>
              <a:rPr sz="2000" b="1" dirty="0">
                <a:latin typeface="Calibri"/>
                <a:cs typeface="Calibri"/>
              </a:rPr>
              <a:t>Noida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Institute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 Engineering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Technology,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Greater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Noida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320" y="0"/>
            <a:ext cx="1248079" cy="5913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36525" y="965200"/>
          <a:ext cx="8783312" cy="39877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67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67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67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67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67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67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67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8432">
                <a:tc gridSpan="13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400" b="1" spc="-15" dirty="0">
                          <a:latin typeface="Calibri"/>
                          <a:cs typeface="Calibri"/>
                        </a:rPr>
                        <a:t>OPERATING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14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ACSE0403A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558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Sub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PO1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PO2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PO3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PO4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PO5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PO6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PO7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PO8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PO9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PO10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PO11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PO12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432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ACSE0403A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.1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-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431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ACSE0403A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.2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-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432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ACSE0403A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.3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-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55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ACSE0403A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.4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-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847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ACSE0403A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.5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-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847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b="1" spc="-15" dirty="0">
                          <a:latin typeface="Calibri"/>
                          <a:cs typeface="Calibri"/>
                        </a:rPr>
                        <a:t>Average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2.4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2.2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2.2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1.6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2.2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-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1.8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2.2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1.8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1.6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1333491" y="0"/>
            <a:ext cx="7811134" cy="904240"/>
            <a:chOff x="1333491" y="0"/>
            <a:chExt cx="7811134" cy="9042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3491" y="0"/>
              <a:ext cx="7810508" cy="7392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86100" y="0"/>
              <a:ext cx="4340352" cy="9037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505"/>
              </a:spcBef>
            </a:pPr>
            <a:r>
              <a:rPr sz="3300" spc="-10" dirty="0"/>
              <a:t>COs</a:t>
            </a:r>
            <a:r>
              <a:rPr sz="3300" spc="-20" dirty="0"/>
              <a:t> </a:t>
            </a:r>
            <a:r>
              <a:rPr sz="3300" dirty="0"/>
              <a:t>and</a:t>
            </a:r>
            <a:r>
              <a:rPr sz="3300" spc="-15" dirty="0"/>
              <a:t> </a:t>
            </a:r>
            <a:r>
              <a:rPr sz="3300" dirty="0"/>
              <a:t>POs</a:t>
            </a:r>
            <a:r>
              <a:rPr sz="3300" spc="-15" dirty="0"/>
              <a:t> </a:t>
            </a:r>
            <a:r>
              <a:rPr sz="3300" spc="-5" dirty="0"/>
              <a:t>Mapping</a:t>
            </a:r>
            <a:endParaRPr sz="3300"/>
          </a:p>
        </p:txBody>
      </p:sp>
      <p:sp>
        <p:nvSpPr>
          <p:cNvPr id="8" name="object 8"/>
          <p:cNvSpPr/>
          <p:nvPr/>
        </p:nvSpPr>
        <p:spPr>
          <a:xfrm>
            <a:off x="761" y="2215133"/>
            <a:ext cx="8371840" cy="428625"/>
          </a:xfrm>
          <a:custGeom>
            <a:avLst/>
            <a:gdLst/>
            <a:ahLst/>
            <a:cxnLst/>
            <a:rect l="l" t="t" r="r" b="b"/>
            <a:pathLst>
              <a:path w="8371840" h="428625">
                <a:moveTo>
                  <a:pt x="0" y="71374"/>
                </a:moveTo>
                <a:lnTo>
                  <a:pt x="5608" y="43612"/>
                </a:lnTo>
                <a:lnTo>
                  <a:pt x="20904" y="20923"/>
                </a:lnTo>
                <a:lnTo>
                  <a:pt x="43591" y="5615"/>
                </a:lnTo>
                <a:lnTo>
                  <a:pt x="71372" y="0"/>
                </a:lnTo>
                <a:lnTo>
                  <a:pt x="8299958" y="0"/>
                </a:lnTo>
                <a:lnTo>
                  <a:pt x="8327719" y="5615"/>
                </a:lnTo>
                <a:lnTo>
                  <a:pt x="8350408" y="20923"/>
                </a:lnTo>
                <a:lnTo>
                  <a:pt x="8365716" y="43612"/>
                </a:lnTo>
                <a:lnTo>
                  <a:pt x="8371332" y="71374"/>
                </a:lnTo>
                <a:lnTo>
                  <a:pt x="8371332" y="356869"/>
                </a:lnTo>
                <a:lnTo>
                  <a:pt x="8365716" y="384631"/>
                </a:lnTo>
                <a:lnTo>
                  <a:pt x="8350408" y="407320"/>
                </a:lnTo>
                <a:lnTo>
                  <a:pt x="8327719" y="422628"/>
                </a:lnTo>
                <a:lnTo>
                  <a:pt x="8299958" y="428243"/>
                </a:lnTo>
                <a:lnTo>
                  <a:pt x="71372" y="428243"/>
                </a:lnTo>
                <a:lnTo>
                  <a:pt x="43591" y="422628"/>
                </a:lnTo>
                <a:lnTo>
                  <a:pt x="20904" y="407320"/>
                </a:lnTo>
                <a:lnTo>
                  <a:pt x="5608" y="384631"/>
                </a:lnTo>
                <a:lnTo>
                  <a:pt x="0" y="356869"/>
                </a:lnTo>
                <a:lnTo>
                  <a:pt x="0" y="71374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357883" cy="72694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5227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422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697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851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90269"/>
            <a:chOff x="1333491" y="0"/>
            <a:chExt cx="7811134" cy="89026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70631" y="0"/>
              <a:ext cx="4953000" cy="8900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580"/>
              </a:spcBef>
            </a:pPr>
            <a:r>
              <a:rPr spc="-10" dirty="0"/>
              <a:t>Real-Time</a:t>
            </a:r>
            <a:r>
              <a:rPr spc="-90" dirty="0"/>
              <a:t> </a:t>
            </a:r>
            <a:r>
              <a:rPr spc="-5" dirty="0"/>
              <a:t>Scheduling</a:t>
            </a:r>
            <a:r>
              <a:rPr sz="3000" spc="-5" dirty="0"/>
              <a:t>(CO2)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655116" y="1463395"/>
            <a:ext cx="8116570" cy="2479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23215" indent="-343535">
              <a:lnSpc>
                <a:spcPct val="150000"/>
              </a:lnSpc>
              <a:spcBef>
                <a:spcPts val="100"/>
              </a:spcBef>
              <a:buClr>
                <a:srgbClr val="006600"/>
              </a:buClr>
              <a:buSzPct val="90384"/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600" spc="-10" dirty="0">
                <a:latin typeface="Calibri"/>
                <a:cs typeface="Calibri"/>
              </a:rPr>
              <a:t>Hard </a:t>
            </a:r>
            <a:r>
              <a:rPr sz="2600" spc="-5" dirty="0">
                <a:latin typeface="Calibri"/>
                <a:cs typeface="Calibri"/>
              </a:rPr>
              <a:t>real-time </a:t>
            </a:r>
            <a:r>
              <a:rPr sz="2600" spc="-20" dirty="0">
                <a:latin typeface="Calibri"/>
                <a:cs typeface="Calibri"/>
              </a:rPr>
              <a:t>systems </a:t>
            </a:r>
            <a:r>
              <a:rPr sz="2600" dirty="0">
                <a:latin typeface="Calibri"/>
                <a:cs typeface="Calibri"/>
              </a:rPr>
              <a:t>– </a:t>
            </a:r>
            <a:r>
              <a:rPr sz="2600" spc="-10" dirty="0">
                <a:latin typeface="Calibri"/>
                <a:cs typeface="Calibri"/>
              </a:rPr>
              <a:t>required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10" dirty="0">
                <a:latin typeface="Calibri"/>
                <a:cs typeface="Calibri"/>
              </a:rPr>
              <a:t>complete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critical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task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within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guaranteed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amount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time.</a:t>
            </a:r>
            <a:endParaRPr sz="2600">
              <a:latin typeface="Calibri"/>
              <a:cs typeface="Calibri"/>
            </a:endParaRPr>
          </a:p>
          <a:p>
            <a:pPr marL="355600" marR="5080" indent="-343535">
              <a:lnSpc>
                <a:spcPct val="150000"/>
              </a:lnSpc>
              <a:spcBef>
                <a:spcPts val="600"/>
              </a:spcBef>
              <a:buClr>
                <a:srgbClr val="006600"/>
              </a:buClr>
              <a:buSzPct val="90384"/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600" spc="-5" dirty="0">
                <a:latin typeface="Calibri"/>
                <a:cs typeface="Calibri"/>
              </a:rPr>
              <a:t>Soft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real-time</a:t>
            </a:r>
            <a:r>
              <a:rPr sz="2600" spc="-10" dirty="0">
                <a:latin typeface="Calibri"/>
                <a:cs typeface="Calibri"/>
              </a:rPr>
              <a:t> computing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–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requires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critical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processes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receive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priority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over</a:t>
            </a:r>
            <a:r>
              <a:rPr sz="2600" dirty="0">
                <a:latin typeface="Calibri"/>
                <a:cs typeface="Calibri"/>
              </a:rPr>
              <a:t> less</a:t>
            </a:r>
            <a:r>
              <a:rPr sz="2600" spc="-15" dirty="0">
                <a:latin typeface="Calibri"/>
                <a:cs typeface="Calibri"/>
              </a:rPr>
              <a:t> fortunate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ones.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20" y="0"/>
            <a:ext cx="1248079" cy="76657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34846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41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16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70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23833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974090"/>
            <a:chOff x="1333491" y="0"/>
            <a:chExt cx="7811134" cy="9740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1827" y="39611"/>
              <a:ext cx="7164324" cy="9342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marL="587375">
              <a:lnSpc>
                <a:spcPct val="100000"/>
              </a:lnSpc>
              <a:spcBef>
                <a:spcPts val="1235"/>
              </a:spcBef>
              <a:tabLst>
                <a:tab pos="4361815" algn="l"/>
              </a:tabLst>
            </a:pPr>
            <a:r>
              <a:rPr spc="-5" dirty="0"/>
              <a:t>Daily</a:t>
            </a:r>
            <a:r>
              <a:rPr spc="20" dirty="0"/>
              <a:t> </a:t>
            </a:r>
            <a:r>
              <a:rPr dirty="0"/>
              <a:t>Quiz</a:t>
            </a:r>
            <a:r>
              <a:rPr spc="-10" dirty="0"/>
              <a:t> </a:t>
            </a:r>
            <a:r>
              <a:rPr spc="-25" dirty="0"/>
              <a:t>for</a:t>
            </a:r>
            <a:r>
              <a:rPr dirty="0"/>
              <a:t> </a:t>
            </a:r>
            <a:r>
              <a:rPr spc="-5" dirty="0"/>
              <a:t>Module	(CPU</a:t>
            </a:r>
            <a:r>
              <a:rPr spc="-40" dirty="0"/>
              <a:t> </a:t>
            </a:r>
            <a:r>
              <a:rPr spc="-5" dirty="0"/>
              <a:t>Scheduling)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20" y="0"/>
            <a:ext cx="1248079" cy="76657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78916" y="1018159"/>
            <a:ext cx="7987665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98425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module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gives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control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CPU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process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selected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short-term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scheduler?</a:t>
            </a:r>
            <a:endParaRPr sz="1800">
              <a:latin typeface="Calibri"/>
              <a:cs typeface="Calibri"/>
            </a:endParaRPr>
          </a:p>
          <a:p>
            <a:pPr marL="586740" lvl="1" indent="-231775">
              <a:lnSpc>
                <a:spcPct val="100000"/>
              </a:lnSpc>
              <a:buFont typeface="Calibri"/>
              <a:buAutoNum type="alphaLcParenR"/>
              <a:tabLst>
                <a:tab pos="587375" algn="l"/>
              </a:tabLst>
            </a:pPr>
            <a:r>
              <a:rPr sz="1800" b="1" spc="-10" dirty="0">
                <a:latin typeface="Calibri"/>
                <a:cs typeface="Calibri"/>
              </a:rPr>
              <a:t>dispatcher</a:t>
            </a:r>
            <a:endParaRPr sz="1800">
              <a:latin typeface="Calibri"/>
              <a:cs typeface="Calibri"/>
            </a:endParaRPr>
          </a:p>
          <a:p>
            <a:pPr marL="596900" lvl="1" indent="-241935">
              <a:lnSpc>
                <a:spcPct val="100000"/>
              </a:lnSpc>
              <a:buAutoNum type="alphaLcParenR"/>
              <a:tabLst>
                <a:tab pos="597535" algn="l"/>
              </a:tabLst>
            </a:pPr>
            <a:r>
              <a:rPr sz="1800" spc="-10" dirty="0">
                <a:latin typeface="Calibri"/>
                <a:cs typeface="Calibri"/>
              </a:rPr>
              <a:t>interrupt</a:t>
            </a:r>
            <a:endParaRPr sz="1800">
              <a:latin typeface="Calibri"/>
              <a:cs typeface="Calibri"/>
            </a:endParaRPr>
          </a:p>
          <a:p>
            <a:pPr marL="574675" lvl="1" indent="-219710">
              <a:lnSpc>
                <a:spcPct val="100000"/>
              </a:lnSpc>
              <a:buAutoNum type="alphaLcParenR"/>
              <a:tabLst>
                <a:tab pos="575310" algn="l"/>
              </a:tabLst>
            </a:pPr>
            <a:r>
              <a:rPr sz="1800" spc="-5" dirty="0">
                <a:latin typeface="Calibri"/>
                <a:cs typeface="Calibri"/>
              </a:rPr>
              <a:t>scheduler</a:t>
            </a:r>
            <a:endParaRPr sz="1800">
              <a:latin typeface="Calibri"/>
              <a:cs typeface="Calibri"/>
            </a:endParaRPr>
          </a:p>
          <a:p>
            <a:pPr marL="596900" lvl="1" indent="-241935">
              <a:lnSpc>
                <a:spcPct val="100000"/>
              </a:lnSpc>
              <a:buAutoNum type="alphaLcParenR"/>
              <a:tabLst>
                <a:tab pos="597535" algn="l"/>
              </a:tabLst>
            </a:pPr>
            <a:r>
              <a:rPr sz="1800" spc="-5" dirty="0">
                <a:latin typeface="Calibri"/>
                <a:cs typeface="Calibri"/>
              </a:rPr>
              <a:t>none 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mentioned.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Calibri"/>
              <a:buAutoNum type="alphaLcParenR"/>
            </a:pPr>
            <a:endParaRPr sz="1750">
              <a:latin typeface="Calibri"/>
              <a:cs typeface="Calibri"/>
            </a:endParaRPr>
          </a:p>
          <a:p>
            <a:pPr marL="290195" marR="5080" indent="-290195">
              <a:lnSpc>
                <a:spcPct val="100000"/>
              </a:lnSpc>
              <a:buAutoNum type="arabicPeriod"/>
              <a:tabLst>
                <a:tab pos="290195" algn="l"/>
              </a:tabLst>
            </a:pP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scheduling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algorithm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allocates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CPU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first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requests</a:t>
            </a:r>
            <a:r>
              <a:rPr sz="1800" dirty="0">
                <a:latin typeface="Calibri"/>
                <a:cs typeface="Calibri"/>
              </a:rPr>
              <a:t> the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CPU </a:t>
            </a:r>
            <a:r>
              <a:rPr sz="1800" spc="-15" dirty="0">
                <a:latin typeface="Calibri"/>
                <a:cs typeface="Calibri"/>
              </a:rPr>
              <a:t>first?</a:t>
            </a:r>
            <a:endParaRPr sz="1800">
              <a:latin typeface="Calibri"/>
              <a:cs typeface="Calibri"/>
            </a:endParaRPr>
          </a:p>
          <a:p>
            <a:pPr marL="586740" lvl="1" indent="-231775">
              <a:lnSpc>
                <a:spcPct val="100000"/>
              </a:lnSpc>
              <a:buFont typeface="Calibri"/>
              <a:buAutoNum type="alphaLcParenR"/>
              <a:tabLst>
                <a:tab pos="587375" algn="l"/>
              </a:tabLst>
            </a:pPr>
            <a:r>
              <a:rPr sz="1800" b="1" spc="-10" dirty="0">
                <a:latin typeface="Calibri"/>
                <a:cs typeface="Calibri"/>
              </a:rPr>
              <a:t>first-come,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first-served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scheduling</a:t>
            </a:r>
            <a:endParaRPr sz="1800">
              <a:latin typeface="Calibri"/>
              <a:cs typeface="Calibri"/>
            </a:endParaRPr>
          </a:p>
          <a:p>
            <a:pPr marL="596900" lvl="1" indent="-241935">
              <a:lnSpc>
                <a:spcPct val="100000"/>
              </a:lnSpc>
              <a:buAutoNum type="alphaLcParenR"/>
              <a:tabLst>
                <a:tab pos="597535" algn="l"/>
              </a:tabLst>
            </a:pPr>
            <a:r>
              <a:rPr sz="1800" spc="-10" dirty="0">
                <a:latin typeface="Calibri"/>
                <a:cs typeface="Calibri"/>
              </a:rPr>
              <a:t>shortest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job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scheduling</a:t>
            </a:r>
            <a:endParaRPr sz="1800">
              <a:latin typeface="Calibri"/>
              <a:cs typeface="Calibri"/>
            </a:endParaRPr>
          </a:p>
          <a:p>
            <a:pPr marL="574675" lvl="1" indent="-219710">
              <a:lnSpc>
                <a:spcPct val="100000"/>
              </a:lnSpc>
              <a:buAutoNum type="alphaLcParenR"/>
              <a:tabLst>
                <a:tab pos="575310" algn="l"/>
              </a:tabLst>
            </a:pPr>
            <a:r>
              <a:rPr sz="1800" spc="-10" dirty="0">
                <a:latin typeface="Calibri"/>
                <a:cs typeface="Calibri"/>
              </a:rPr>
              <a:t>priority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scheduling</a:t>
            </a:r>
            <a:endParaRPr sz="1800">
              <a:latin typeface="Calibri"/>
              <a:cs typeface="Calibri"/>
            </a:endParaRPr>
          </a:p>
          <a:p>
            <a:pPr marL="596900" lvl="1" indent="-241935">
              <a:lnSpc>
                <a:spcPct val="100000"/>
              </a:lnSpc>
              <a:buAutoNum type="alphaLcParenR"/>
              <a:tabLst>
                <a:tab pos="597535" algn="l"/>
              </a:tabLst>
            </a:pPr>
            <a:r>
              <a:rPr sz="1800" spc="-5" dirty="0">
                <a:latin typeface="Calibri"/>
                <a:cs typeface="Calibri"/>
              </a:rPr>
              <a:t>none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mentioned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buAutoNum type="arabicPeriod"/>
              <a:tabLst>
                <a:tab pos="238760" algn="l"/>
                <a:tab pos="4622165" algn="l"/>
              </a:tabLst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priority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scheduling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algorithm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endParaRPr sz="1800">
              <a:latin typeface="Calibri"/>
              <a:cs typeface="Calibri"/>
            </a:endParaRPr>
          </a:p>
          <a:p>
            <a:pPr marL="586740" lvl="1" indent="-231775">
              <a:lnSpc>
                <a:spcPct val="100000"/>
              </a:lnSpc>
              <a:spcBef>
                <a:spcPts val="5"/>
              </a:spcBef>
              <a:buFont typeface="Calibri"/>
              <a:buAutoNum type="alphaLcParenR"/>
              <a:tabLst>
                <a:tab pos="587375" algn="l"/>
              </a:tabLst>
            </a:pPr>
            <a:r>
              <a:rPr sz="1800" b="1" spc="-5" dirty="0">
                <a:latin typeface="Calibri"/>
                <a:cs typeface="Calibri"/>
              </a:rPr>
              <a:t>CPU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allocated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process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with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highest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priority</a:t>
            </a:r>
            <a:endParaRPr sz="1800">
              <a:latin typeface="Calibri"/>
              <a:cs typeface="Calibri"/>
            </a:endParaRPr>
          </a:p>
          <a:p>
            <a:pPr marL="596900" lvl="1" indent="-241935">
              <a:lnSpc>
                <a:spcPct val="100000"/>
              </a:lnSpc>
              <a:buAutoNum type="alphaLcParenR"/>
              <a:tabLst>
                <a:tab pos="597535" algn="l"/>
              </a:tabLst>
            </a:pPr>
            <a:r>
              <a:rPr sz="1800" spc="-5" dirty="0">
                <a:latin typeface="Calibri"/>
                <a:cs typeface="Calibri"/>
              </a:rPr>
              <a:t>CPU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allocated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process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lowest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priority</a:t>
            </a:r>
            <a:endParaRPr sz="1800">
              <a:latin typeface="Calibri"/>
              <a:cs typeface="Calibri"/>
            </a:endParaRPr>
          </a:p>
          <a:p>
            <a:pPr marL="574675" lvl="1" indent="-219710">
              <a:lnSpc>
                <a:spcPct val="100000"/>
              </a:lnSpc>
              <a:buAutoNum type="alphaLcParenR"/>
              <a:tabLst>
                <a:tab pos="575310" algn="l"/>
              </a:tabLst>
            </a:pPr>
            <a:r>
              <a:rPr sz="1800" spc="-10" dirty="0">
                <a:latin typeface="Calibri"/>
                <a:cs typeface="Calibri"/>
              </a:rPr>
              <a:t>Equal priority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processes</a:t>
            </a:r>
            <a:r>
              <a:rPr sz="1800" spc="-10" dirty="0">
                <a:latin typeface="Calibri"/>
                <a:cs typeface="Calibri"/>
              </a:rPr>
              <a:t> can</a:t>
            </a:r>
            <a:r>
              <a:rPr sz="1800" spc="-5" dirty="0">
                <a:latin typeface="Calibri"/>
                <a:cs typeface="Calibri"/>
              </a:rPr>
              <a:t> not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scheduled</a:t>
            </a:r>
            <a:endParaRPr sz="1800">
              <a:latin typeface="Calibri"/>
              <a:cs typeface="Calibri"/>
            </a:endParaRPr>
          </a:p>
          <a:p>
            <a:pPr marL="596900" lvl="1" indent="-241935">
              <a:lnSpc>
                <a:spcPct val="100000"/>
              </a:lnSpc>
              <a:buAutoNum type="alphaLcParenR"/>
              <a:tabLst>
                <a:tab pos="597535" algn="l"/>
              </a:tabLst>
            </a:pPr>
            <a:r>
              <a:rPr sz="1800" dirty="0">
                <a:latin typeface="Calibri"/>
                <a:cs typeface="Calibri"/>
              </a:rPr>
              <a:t>None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mentioned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34846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41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16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70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23833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974090"/>
            <a:chOff x="1333491" y="0"/>
            <a:chExt cx="7811134" cy="9740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1827" y="39611"/>
              <a:ext cx="7164324" cy="9342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marL="587375">
              <a:lnSpc>
                <a:spcPct val="100000"/>
              </a:lnSpc>
              <a:spcBef>
                <a:spcPts val="1235"/>
              </a:spcBef>
              <a:tabLst>
                <a:tab pos="4361815" algn="l"/>
              </a:tabLst>
            </a:pPr>
            <a:r>
              <a:rPr spc="-5" dirty="0"/>
              <a:t>Daily</a:t>
            </a:r>
            <a:r>
              <a:rPr spc="20" dirty="0"/>
              <a:t> </a:t>
            </a:r>
            <a:r>
              <a:rPr dirty="0"/>
              <a:t>Quiz</a:t>
            </a:r>
            <a:r>
              <a:rPr spc="-10" dirty="0"/>
              <a:t> </a:t>
            </a:r>
            <a:r>
              <a:rPr spc="-25" dirty="0"/>
              <a:t>for</a:t>
            </a:r>
            <a:r>
              <a:rPr dirty="0"/>
              <a:t> </a:t>
            </a:r>
            <a:r>
              <a:rPr spc="-5" dirty="0"/>
              <a:t>Module	(CPU</a:t>
            </a:r>
            <a:r>
              <a:rPr spc="-40" dirty="0"/>
              <a:t> </a:t>
            </a:r>
            <a:r>
              <a:rPr spc="-5" dirty="0"/>
              <a:t>Scheduling)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20" y="0"/>
            <a:ext cx="1248079" cy="76657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78916" y="1018159"/>
            <a:ext cx="753427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marR="5080" indent="-238125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38125" algn="l"/>
                <a:tab pos="5500370" algn="l"/>
              </a:tabLst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priority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scheduling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algorithm,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 </a:t>
            </a:r>
            <a:r>
              <a:rPr sz="1800" spc="-5" dirty="0">
                <a:latin typeface="Calibri"/>
                <a:cs typeface="Calibri"/>
              </a:rPr>
              <a:t>arrives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ready</a:t>
            </a:r>
            <a:r>
              <a:rPr sz="1800" dirty="0">
                <a:latin typeface="Calibri"/>
                <a:cs typeface="Calibri"/>
              </a:rPr>
              <a:t> queue,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priority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compared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priority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endParaRPr sz="1800">
              <a:latin typeface="Calibri"/>
              <a:cs typeface="Calibri"/>
            </a:endParaRPr>
          </a:p>
          <a:p>
            <a:pPr marL="586740" lvl="1" indent="-231775">
              <a:lnSpc>
                <a:spcPct val="100000"/>
              </a:lnSpc>
              <a:buAutoNum type="alphaLcParenR"/>
              <a:tabLst>
                <a:tab pos="587375" algn="l"/>
              </a:tabLst>
            </a:pPr>
            <a:r>
              <a:rPr sz="1800" spc="-5" dirty="0">
                <a:latin typeface="Calibri"/>
                <a:cs typeface="Calibri"/>
              </a:rPr>
              <a:t>all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</a:t>
            </a:r>
            <a:endParaRPr sz="1800">
              <a:latin typeface="Calibri"/>
              <a:cs typeface="Calibri"/>
            </a:endParaRPr>
          </a:p>
          <a:p>
            <a:pPr marL="597535" lvl="1" indent="-242570">
              <a:lnSpc>
                <a:spcPct val="100000"/>
              </a:lnSpc>
              <a:buFont typeface="Calibri"/>
              <a:buAutoNum type="alphaLcParenR"/>
              <a:tabLst>
                <a:tab pos="598170" algn="l"/>
              </a:tabLst>
            </a:pPr>
            <a:r>
              <a:rPr sz="1800" b="1" spc="-10" dirty="0">
                <a:latin typeface="Calibri"/>
                <a:cs typeface="Calibri"/>
              </a:rPr>
              <a:t>currently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running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process</a:t>
            </a:r>
            <a:endParaRPr sz="1800">
              <a:latin typeface="Calibri"/>
              <a:cs typeface="Calibri"/>
            </a:endParaRPr>
          </a:p>
          <a:p>
            <a:pPr marL="574675" lvl="1" indent="-219710">
              <a:lnSpc>
                <a:spcPct val="100000"/>
              </a:lnSpc>
              <a:buAutoNum type="alphaLcParenR"/>
              <a:tabLst>
                <a:tab pos="575310" algn="l"/>
              </a:tabLst>
            </a:pPr>
            <a:r>
              <a:rPr sz="1800" spc="-10" dirty="0">
                <a:latin typeface="Calibri"/>
                <a:cs typeface="Calibri"/>
              </a:rPr>
              <a:t>parent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</a:t>
            </a:r>
            <a:endParaRPr sz="1800">
              <a:latin typeface="Calibri"/>
              <a:cs typeface="Calibri"/>
            </a:endParaRPr>
          </a:p>
          <a:p>
            <a:pPr marL="596900" lvl="1" indent="-241935">
              <a:lnSpc>
                <a:spcPct val="100000"/>
              </a:lnSpc>
              <a:buAutoNum type="alphaLcParenR"/>
              <a:tabLst>
                <a:tab pos="597535" algn="l"/>
              </a:tabLst>
            </a:pPr>
            <a:r>
              <a:rPr sz="1800" spc="-5" dirty="0">
                <a:latin typeface="Calibri"/>
                <a:cs typeface="Calibri"/>
              </a:rPr>
              <a:t>init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</a:t>
            </a:r>
            <a:endParaRPr sz="1800">
              <a:latin typeface="Calibri"/>
              <a:cs typeface="Calibri"/>
            </a:endParaRPr>
          </a:p>
          <a:p>
            <a:pPr marL="237490" indent="-225425">
              <a:lnSpc>
                <a:spcPct val="100000"/>
              </a:lnSpc>
              <a:buAutoNum type="arabicPeriod" startAt="4"/>
              <a:tabLst>
                <a:tab pos="238125" algn="l"/>
              </a:tabLst>
            </a:pP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algorithm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defined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quantum?</a:t>
            </a:r>
            <a:endParaRPr sz="1800">
              <a:latin typeface="Calibri"/>
              <a:cs typeface="Calibri"/>
            </a:endParaRPr>
          </a:p>
          <a:p>
            <a:pPr marL="586740" lvl="1" indent="-231775">
              <a:lnSpc>
                <a:spcPct val="100000"/>
              </a:lnSpc>
              <a:buAutoNum type="alphaLcParenR"/>
              <a:tabLst>
                <a:tab pos="587375" algn="l"/>
              </a:tabLst>
            </a:pPr>
            <a:r>
              <a:rPr sz="1800" spc="-10" dirty="0">
                <a:latin typeface="Calibri"/>
                <a:cs typeface="Calibri"/>
              </a:rPr>
              <a:t>shortest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job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scheduling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algorithm</a:t>
            </a:r>
            <a:endParaRPr sz="1800">
              <a:latin typeface="Calibri"/>
              <a:cs typeface="Calibri"/>
            </a:endParaRPr>
          </a:p>
          <a:p>
            <a:pPr marL="597535" lvl="1" indent="-242570">
              <a:lnSpc>
                <a:spcPct val="100000"/>
              </a:lnSpc>
              <a:spcBef>
                <a:spcPts val="5"/>
              </a:spcBef>
              <a:buFont typeface="Calibri"/>
              <a:buAutoNum type="alphaLcParenR"/>
              <a:tabLst>
                <a:tab pos="598170" algn="l"/>
              </a:tabLst>
            </a:pPr>
            <a:r>
              <a:rPr sz="1800" b="1" spc="-5" dirty="0">
                <a:latin typeface="Calibri"/>
                <a:cs typeface="Calibri"/>
              </a:rPr>
              <a:t>round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robin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scheduling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algorithm</a:t>
            </a:r>
            <a:endParaRPr sz="1800">
              <a:latin typeface="Calibri"/>
              <a:cs typeface="Calibri"/>
            </a:endParaRPr>
          </a:p>
          <a:p>
            <a:pPr marL="574675" lvl="1" indent="-219710">
              <a:lnSpc>
                <a:spcPct val="100000"/>
              </a:lnSpc>
              <a:buAutoNum type="alphaLcParenR"/>
              <a:tabLst>
                <a:tab pos="575310" algn="l"/>
              </a:tabLst>
            </a:pPr>
            <a:r>
              <a:rPr sz="1800" spc="-10" dirty="0">
                <a:latin typeface="Calibri"/>
                <a:cs typeface="Calibri"/>
              </a:rPr>
              <a:t>priority </a:t>
            </a:r>
            <a:r>
              <a:rPr sz="1800" spc="-5" dirty="0">
                <a:latin typeface="Calibri"/>
                <a:cs typeface="Calibri"/>
              </a:rPr>
              <a:t>scheduling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algorithm</a:t>
            </a:r>
            <a:endParaRPr sz="1800">
              <a:latin typeface="Calibri"/>
              <a:cs typeface="Calibri"/>
            </a:endParaRPr>
          </a:p>
          <a:p>
            <a:pPr marL="596900" lvl="1" indent="-241935">
              <a:lnSpc>
                <a:spcPct val="100000"/>
              </a:lnSpc>
              <a:buAutoNum type="alphaLcParenR"/>
              <a:tabLst>
                <a:tab pos="597535" algn="l"/>
              </a:tabLst>
            </a:pPr>
            <a:r>
              <a:rPr sz="1800" spc="-5" dirty="0">
                <a:latin typeface="Calibri"/>
                <a:cs typeface="Calibri"/>
              </a:rPr>
              <a:t>multilevel</a:t>
            </a:r>
            <a:r>
              <a:rPr sz="1800" dirty="0">
                <a:latin typeface="Calibri"/>
                <a:cs typeface="Calibri"/>
              </a:rPr>
              <a:t> queue </a:t>
            </a:r>
            <a:r>
              <a:rPr sz="1800" spc="-5" dirty="0">
                <a:latin typeface="Calibri"/>
                <a:cs typeface="Calibri"/>
              </a:rPr>
              <a:t>scheduling algorithm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5621020" algn="l"/>
              </a:tabLst>
            </a:pPr>
            <a:r>
              <a:rPr sz="1800" spc="-10" dirty="0">
                <a:latin typeface="Calibri"/>
                <a:cs typeface="Calibri"/>
              </a:rPr>
              <a:t>Process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classified </a:t>
            </a:r>
            <a:r>
              <a:rPr sz="1800" spc="-10" dirty="0">
                <a:latin typeface="Calibri"/>
                <a:cs typeface="Calibri"/>
              </a:rPr>
              <a:t>into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different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groups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endParaRPr sz="1800">
              <a:latin typeface="Calibri"/>
              <a:cs typeface="Calibri"/>
            </a:endParaRPr>
          </a:p>
          <a:p>
            <a:pPr marL="586740" indent="-231775">
              <a:lnSpc>
                <a:spcPct val="100000"/>
              </a:lnSpc>
              <a:buAutoNum type="alphaLcParenR"/>
              <a:tabLst>
                <a:tab pos="587375" algn="l"/>
              </a:tabLst>
            </a:pPr>
            <a:r>
              <a:rPr sz="1800" spc="-10" dirty="0">
                <a:latin typeface="Calibri"/>
                <a:cs typeface="Calibri"/>
              </a:rPr>
              <a:t>shortest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job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scheduling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algorithm</a:t>
            </a:r>
            <a:endParaRPr sz="1800">
              <a:latin typeface="Calibri"/>
              <a:cs typeface="Calibri"/>
            </a:endParaRPr>
          </a:p>
          <a:p>
            <a:pPr marL="597535" indent="-242570">
              <a:lnSpc>
                <a:spcPct val="100000"/>
              </a:lnSpc>
              <a:buAutoNum type="alphaLcParenR"/>
              <a:tabLst>
                <a:tab pos="598170" algn="l"/>
              </a:tabLst>
            </a:pPr>
            <a:r>
              <a:rPr sz="1800" spc="-10" dirty="0">
                <a:latin typeface="Calibri"/>
                <a:cs typeface="Calibri"/>
              </a:rPr>
              <a:t>round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robin </a:t>
            </a:r>
            <a:r>
              <a:rPr sz="1800" spc="-5" dirty="0">
                <a:latin typeface="Calibri"/>
                <a:cs typeface="Calibri"/>
              </a:rPr>
              <a:t>scheduling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algorithm</a:t>
            </a:r>
            <a:endParaRPr sz="1800">
              <a:latin typeface="Calibri"/>
              <a:cs typeface="Calibri"/>
            </a:endParaRPr>
          </a:p>
          <a:p>
            <a:pPr marL="574675" indent="-219710">
              <a:lnSpc>
                <a:spcPct val="100000"/>
              </a:lnSpc>
              <a:buAutoNum type="alphaLcParenR"/>
              <a:tabLst>
                <a:tab pos="575310" algn="l"/>
              </a:tabLst>
            </a:pPr>
            <a:r>
              <a:rPr sz="1800" spc="-10" dirty="0">
                <a:latin typeface="Calibri"/>
                <a:cs typeface="Calibri"/>
              </a:rPr>
              <a:t>priority </a:t>
            </a:r>
            <a:r>
              <a:rPr sz="1800" spc="-5" dirty="0">
                <a:latin typeface="Calibri"/>
                <a:cs typeface="Calibri"/>
              </a:rPr>
              <a:t>scheduling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algorithm</a:t>
            </a:r>
            <a:endParaRPr sz="1800">
              <a:latin typeface="Calibri"/>
              <a:cs typeface="Calibri"/>
            </a:endParaRPr>
          </a:p>
          <a:p>
            <a:pPr marL="597535" indent="-242570">
              <a:lnSpc>
                <a:spcPct val="100000"/>
              </a:lnSpc>
              <a:buFont typeface="Calibri"/>
              <a:buAutoNum type="alphaLcParenR"/>
              <a:tabLst>
                <a:tab pos="598170" algn="l"/>
              </a:tabLst>
            </a:pPr>
            <a:r>
              <a:rPr sz="1800" b="1" spc="-5" dirty="0">
                <a:latin typeface="Calibri"/>
                <a:cs typeface="Calibri"/>
              </a:rPr>
              <a:t>multilevel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queue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scheduling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algorithm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34846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41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16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70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23833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58519"/>
            <a:chOff x="1333491" y="0"/>
            <a:chExt cx="7811134" cy="8585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3860" y="0"/>
              <a:ext cx="2081784" cy="8580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705"/>
              </a:spcBef>
            </a:pPr>
            <a:r>
              <a:rPr sz="3000" spc="-5" dirty="0"/>
              <a:t>Daily</a:t>
            </a:r>
            <a:r>
              <a:rPr sz="3000" spc="-50" dirty="0"/>
              <a:t> </a:t>
            </a:r>
            <a:r>
              <a:rPr sz="3000" dirty="0"/>
              <a:t>Quiz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1131519" y="778509"/>
            <a:ext cx="7275830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alibri"/>
                <a:cs typeface="Calibri"/>
              </a:rPr>
              <a:t>1</a:t>
            </a:r>
            <a:r>
              <a:rPr sz="2400" spc="-5" dirty="0">
                <a:latin typeface="Calibri"/>
                <a:cs typeface="Calibri"/>
              </a:rPr>
              <a:t>.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solution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problem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spc="-10" dirty="0">
                <a:latin typeface="Calibri"/>
                <a:cs typeface="Calibri"/>
              </a:rPr>
              <a:t> indefinite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blockage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low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420870" algn="l"/>
              </a:tabLst>
            </a:pPr>
            <a:r>
              <a:rPr sz="2400" spc="-5" dirty="0">
                <a:latin typeface="Calibri"/>
                <a:cs typeface="Calibri"/>
              </a:rPr>
              <a:t>priority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AutoNum type="alphaUcPeriod"/>
              <a:tabLst>
                <a:tab pos="469265" algn="l"/>
                <a:tab pos="470534" algn="l"/>
              </a:tabLst>
            </a:pPr>
            <a:r>
              <a:rPr sz="2400" spc="-10" dirty="0">
                <a:latin typeface="Calibri"/>
                <a:cs typeface="Calibri"/>
              </a:rPr>
              <a:t>Starvation</a:t>
            </a:r>
            <a:endParaRPr sz="2400">
              <a:latin typeface="Calibri"/>
              <a:cs typeface="Calibri"/>
            </a:endParaRPr>
          </a:p>
          <a:p>
            <a:pPr marL="538480" indent="-526415">
              <a:lnSpc>
                <a:spcPct val="100000"/>
              </a:lnSpc>
              <a:buAutoNum type="alphaUcPeriod"/>
              <a:tabLst>
                <a:tab pos="537845" algn="l"/>
                <a:tab pos="539115" algn="l"/>
              </a:tabLst>
            </a:pPr>
            <a:r>
              <a:rPr sz="2400" spc="-25" dirty="0">
                <a:latin typeface="Calibri"/>
                <a:cs typeface="Calibri"/>
              </a:rPr>
              <a:t>Wait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queue</a:t>
            </a:r>
            <a:endParaRPr sz="2400">
              <a:latin typeface="Calibri"/>
              <a:cs typeface="Calibri"/>
            </a:endParaRPr>
          </a:p>
          <a:p>
            <a:pPr marL="538480" indent="-526415">
              <a:lnSpc>
                <a:spcPct val="100000"/>
              </a:lnSpc>
              <a:buAutoNum type="alphaUcPeriod"/>
              <a:tabLst>
                <a:tab pos="537845" algn="l"/>
                <a:tab pos="539115" algn="l"/>
              </a:tabLst>
            </a:pPr>
            <a:r>
              <a:rPr sz="2400" spc="-10" dirty="0">
                <a:latin typeface="Calibri"/>
                <a:cs typeface="Calibri"/>
              </a:rPr>
              <a:t>Ready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queue</a:t>
            </a:r>
            <a:endParaRPr sz="2400">
              <a:latin typeface="Calibri"/>
              <a:cs typeface="Calibri"/>
            </a:endParaRPr>
          </a:p>
          <a:p>
            <a:pPr marL="538480" indent="-526415">
              <a:lnSpc>
                <a:spcPct val="100000"/>
              </a:lnSpc>
              <a:buFont typeface="Calibri"/>
              <a:buAutoNum type="alphaUcPeriod"/>
              <a:tabLst>
                <a:tab pos="537845" algn="l"/>
                <a:tab pos="539115" algn="l"/>
              </a:tabLst>
            </a:pPr>
            <a:r>
              <a:rPr sz="2400" b="1" spc="-5" dirty="0">
                <a:latin typeface="Calibri"/>
                <a:cs typeface="Calibri"/>
              </a:rPr>
              <a:t>Aging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Calibri"/>
              <a:cs typeface="Calibri"/>
            </a:endParaRPr>
          </a:p>
          <a:p>
            <a:pPr marL="12700" marR="106045">
              <a:lnSpc>
                <a:spcPct val="100000"/>
              </a:lnSpc>
              <a:tabLst>
                <a:tab pos="4010025" algn="l"/>
              </a:tabLst>
            </a:pPr>
            <a:r>
              <a:rPr sz="2400" dirty="0">
                <a:latin typeface="Calibri"/>
                <a:cs typeface="Calibri"/>
              </a:rPr>
              <a:t>2. </a:t>
            </a:r>
            <a:r>
              <a:rPr sz="2400" spc="-5" dirty="0">
                <a:latin typeface="Calibri"/>
                <a:cs typeface="Calibri"/>
              </a:rPr>
              <a:t>The switching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CPU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-10" dirty="0">
                <a:latin typeface="Calibri"/>
                <a:cs typeface="Calibri"/>
              </a:rPr>
              <a:t>one process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0" dirty="0">
                <a:latin typeface="Calibri"/>
                <a:cs typeface="Calibri"/>
              </a:rPr>
              <a:t>thread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another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called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469265" algn="l"/>
                <a:tab pos="470534" algn="l"/>
              </a:tabLst>
            </a:pPr>
            <a:r>
              <a:rPr sz="2400" spc="-10" dirty="0">
                <a:latin typeface="Calibri"/>
                <a:cs typeface="Calibri"/>
              </a:rPr>
              <a:t>process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switch</a:t>
            </a:r>
            <a:endParaRPr sz="2400">
              <a:latin typeface="Calibri"/>
              <a:cs typeface="Calibri"/>
            </a:endParaRPr>
          </a:p>
          <a:p>
            <a:pPr marL="538480" indent="-526415">
              <a:lnSpc>
                <a:spcPct val="100000"/>
              </a:lnSpc>
              <a:buAutoNum type="alphaUcPeriod"/>
              <a:tabLst>
                <a:tab pos="537845" algn="l"/>
                <a:tab pos="539115" algn="l"/>
              </a:tabLst>
            </a:pPr>
            <a:r>
              <a:rPr sz="2400" spc="-10" dirty="0">
                <a:latin typeface="Calibri"/>
                <a:cs typeface="Calibri"/>
              </a:rPr>
              <a:t>task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switch</a:t>
            </a:r>
            <a:endParaRPr sz="2400">
              <a:latin typeface="Calibri"/>
              <a:cs typeface="Calibri"/>
            </a:endParaRPr>
          </a:p>
          <a:p>
            <a:pPr marL="538480" indent="-526415">
              <a:lnSpc>
                <a:spcPct val="100000"/>
              </a:lnSpc>
              <a:buAutoNum type="alphaUcPeriod"/>
              <a:tabLst>
                <a:tab pos="537845" algn="l"/>
                <a:tab pos="539115" algn="l"/>
              </a:tabLst>
            </a:pPr>
            <a:r>
              <a:rPr sz="2400" spc="-15" dirty="0">
                <a:latin typeface="Calibri"/>
                <a:cs typeface="Calibri"/>
              </a:rPr>
              <a:t>context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switch</a:t>
            </a:r>
            <a:endParaRPr sz="2400">
              <a:latin typeface="Calibri"/>
              <a:cs typeface="Calibri"/>
            </a:endParaRPr>
          </a:p>
          <a:p>
            <a:pPr marL="538480" indent="-526415">
              <a:lnSpc>
                <a:spcPct val="100000"/>
              </a:lnSpc>
              <a:buFont typeface="Calibri"/>
              <a:buAutoNum type="alphaUcPeriod"/>
              <a:tabLst>
                <a:tab pos="537845" algn="l"/>
                <a:tab pos="539115" algn="l"/>
              </a:tabLst>
            </a:pPr>
            <a:r>
              <a:rPr sz="2400" b="1" dirty="0">
                <a:latin typeface="Calibri"/>
                <a:cs typeface="Calibri"/>
              </a:rPr>
              <a:t>all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mentioned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20" y="0"/>
            <a:ext cx="1248079" cy="76657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34846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41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16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70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23833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58519"/>
            <a:chOff x="1333491" y="0"/>
            <a:chExt cx="7811134" cy="8585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3860" y="0"/>
              <a:ext cx="2081784" cy="8580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705"/>
              </a:spcBef>
            </a:pPr>
            <a:r>
              <a:rPr sz="3000" spc="-5" dirty="0"/>
              <a:t>Daily</a:t>
            </a:r>
            <a:r>
              <a:rPr sz="3000" spc="-50" dirty="0"/>
              <a:t> </a:t>
            </a:r>
            <a:r>
              <a:rPr sz="3000" dirty="0"/>
              <a:t>Quiz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1131519" y="781558"/>
            <a:ext cx="7361555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3.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processes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residing</a:t>
            </a:r>
            <a:r>
              <a:rPr sz="2200" spc="-5" dirty="0">
                <a:latin typeface="Calibri"/>
                <a:cs typeface="Calibri"/>
              </a:rPr>
              <a:t> in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main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memory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ready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6609715" algn="l"/>
              </a:tabLst>
            </a:pP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waiting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execute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kept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list called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469265" algn="l"/>
                <a:tab pos="470534" algn="l"/>
              </a:tabLst>
            </a:pPr>
            <a:r>
              <a:rPr sz="2200" spc="-5" dirty="0">
                <a:latin typeface="Calibri"/>
                <a:cs typeface="Calibri"/>
              </a:rPr>
              <a:t>job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queue</a:t>
            </a:r>
            <a:endParaRPr sz="2200">
              <a:latin typeface="Calibri"/>
              <a:cs typeface="Calibri"/>
            </a:endParaRPr>
          </a:p>
          <a:p>
            <a:pPr marL="533400" indent="-521334">
              <a:lnSpc>
                <a:spcPct val="100000"/>
              </a:lnSpc>
              <a:buFont typeface="Calibri"/>
              <a:buAutoNum type="alphaUcPeriod"/>
              <a:tabLst>
                <a:tab pos="533400" algn="l"/>
                <a:tab pos="534035" algn="l"/>
              </a:tabLst>
            </a:pPr>
            <a:r>
              <a:rPr sz="2200" b="1" spc="-15" dirty="0">
                <a:latin typeface="Calibri"/>
                <a:cs typeface="Calibri"/>
              </a:rPr>
              <a:t>ready </a:t>
            </a:r>
            <a:r>
              <a:rPr sz="2200" b="1" spc="-5" dirty="0">
                <a:latin typeface="Calibri"/>
                <a:cs typeface="Calibri"/>
              </a:rPr>
              <a:t>queue</a:t>
            </a:r>
            <a:endParaRPr sz="2200">
              <a:latin typeface="Calibri"/>
              <a:cs typeface="Calibri"/>
            </a:endParaRPr>
          </a:p>
          <a:p>
            <a:pPr marL="533400" indent="-521334">
              <a:lnSpc>
                <a:spcPct val="100000"/>
              </a:lnSpc>
              <a:buAutoNum type="alphaUcPeriod"/>
              <a:tabLst>
                <a:tab pos="533400" algn="l"/>
                <a:tab pos="534035" algn="l"/>
              </a:tabLst>
            </a:pPr>
            <a:r>
              <a:rPr sz="2200" spc="-15" dirty="0">
                <a:latin typeface="Calibri"/>
                <a:cs typeface="Calibri"/>
              </a:rPr>
              <a:t>execution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queue</a:t>
            </a:r>
            <a:endParaRPr sz="2200">
              <a:latin typeface="Calibri"/>
              <a:cs typeface="Calibri"/>
            </a:endParaRPr>
          </a:p>
          <a:p>
            <a:pPr marL="533400" indent="-521334">
              <a:lnSpc>
                <a:spcPct val="100000"/>
              </a:lnSpc>
              <a:buAutoNum type="alphaUcPeriod"/>
              <a:tabLst>
                <a:tab pos="533400" algn="l"/>
                <a:tab pos="534035" algn="l"/>
              </a:tabLst>
            </a:pPr>
            <a:r>
              <a:rPr sz="2200" spc="-10" dirty="0">
                <a:latin typeface="Calibri"/>
                <a:cs typeface="Calibri"/>
              </a:rPr>
              <a:t>process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queue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5632450" algn="l"/>
              </a:tabLst>
            </a:pPr>
            <a:r>
              <a:rPr sz="2200" b="1" spc="-5" dirty="0">
                <a:latin typeface="Calibri"/>
                <a:cs typeface="Calibri"/>
              </a:rPr>
              <a:t>4.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priority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scheduling</a:t>
            </a:r>
            <a:r>
              <a:rPr sz="2200" spc="-5" dirty="0">
                <a:latin typeface="Calibri"/>
                <a:cs typeface="Calibri"/>
              </a:rPr>
              <a:t> algorithm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AutoNum type="alphaUcPeriod"/>
              <a:tabLst>
                <a:tab pos="469265" algn="l"/>
                <a:tab pos="470534" algn="l"/>
              </a:tabLst>
            </a:pPr>
            <a:r>
              <a:rPr sz="2200" b="1" spc="-10" dirty="0">
                <a:latin typeface="Calibri"/>
                <a:cs typeface="Calibri"/>
              </a:rPr>
              <a:t>CPU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is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allocated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to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the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process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with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highest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priority</a:t>
            </a:r>
            <a:endParaRPr sz="2200">
              <a:latin typeface="Calibri"/>
              <a:cs typeface="Calibri"/>
            </a:endParaRPr>
          </a:p>
          <a:p>
            <a:pPr marL="533400" indent="-5213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533400" algn="l"/>
                <a:tab pos="534035" algn="l"/>
              </a:tabLst>
            </a:pPr>
            <a:r>
              <a:rPr sz="2200" spc="-5" dirty="0">
                <a:latin typeface="Calibri"/>
                <a:cs typeface="Calibri"/>
              </a:rPr>
              <a:t>CPU is </a:t>
            </a:r>
            <a:r>
              <a:rPr sz="2200" spc="-10" dirty="0">
                <a:latin typeface="Calibri"/>
                <a:cs typeface="Calibri"/>
              </a:rPr>
              <a:t>allocated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</a:t>
            </a:r>
            <a:r>
              <a:rPr sz="2200" spc="-5" dirty="0">
                <a:latin typeface="Calibri"/>
                <a:cs typeface="Calibri"/>
              </a:rPr>
              <a:t> with</a:t>
            </a:r>
            <a:r>
              <a:rPr sz="2200" spc="-10" dirty="0">
                <a:latin typeface="Calibri"/>
                <a:cs typeface="Calibri"/>
              </a:rPr>
              <a:t> lowest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priority</a:t>
            </a:r>
            <a:endParaRPr sz="2200">
              <a:latin typeface="Calibri"/>
              <a:cs typeface="Calibri"/>
            </a:endParaRPr>
          </a:p>
          <a:p>
            <a:pPr marL="533400" indent="-521334">
              <a:lnSpc>
                <a:spcPct val="100000"/>
              </a:lnSpc>
              <a:buAutoNum type="alphaUcPeriod"/>
              <a:tabLst>
                <a:tab pos="533400" algn="l"/>
                <a:tab pos="534035" algn="l"/>
              </a:tabLst>
            </a:pPr>
            <a:r>
              <a:rPr sz="2200" spc="-15" dirty="0">
                <a:latin typeface="Calibri"/>
                <a:cs typeface="Calibri"/>
              </a:rPr>
              <a:t>Equal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priority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processes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not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scheduled</a:t>
            </a:r>
            <a:endParaRPr sz="2200">
              <a:latin typeface="Calibri"/>
              <a:cs typeface="Calibri"/>
            </a:endParaRPr>
          </a:p>
          <a:p>
            <a:pPr marL="533400" indent="-521334">
              <a:lnSpc>
                <a:spcPct val="100000"/>
              </a:lnSpc>
              <a:buAutoNum type="alphaUcPeriod"/>
              <a:tabLst>
                <a:tab pos="533400" algn="l"/>
                <a:tab pos="534035" algn="l"/>
              </a:tabLst>
            </a:pPr>
            <a:r>
              <a:rPr sz="2200" spc="-5" dirty="0">
                <a:latin typeface="Calibri"/>
                <a:cs typeface="Calibri"/>
              </a:rPr>
              <a:t>None of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mentioned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20" y="24383"/>
            <a:ext cx="1248079" cy="81229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34846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41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16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70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23833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58519"/>
            <a:chOff x="1333491" y="0"/>
            <a:chExt cx="7811134" cy="8585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3860" y="0"/>
              <a:ext cx="2081784" cy="8580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705"/>
              </a:spcBef>
            </a:pPr>
            <a:r>
              <a:rPr sz="3000" spc="-5" dirty="0"/>
              <a:t>Daily</a:t>
            </a:r>
            <a:r>
              <a:rPr sz="3000" spc="-50" dirty="0"/>
              <a:t> </a:t>
            </a:r>
            <a:r>
              <a:rPr sz="3000" dirty="0"/>
              <a:t>Quiz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1131519" y="781558"/>
            <a:ext cx="7390130" cy="5055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5.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interval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from</a:t>
            </a:r>
            <a:r>
              <a:rPr sz="2200" spc="-5" dirty="0">
                <a:latin typeface="Calibri"/>
                <a:cs typeface="Calibri"/>
              </a:rPr>
              <a:t> 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time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submission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 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5410835" algn="l"/>
              </a:tabLst>
            </a:pPr>
            <a:r>
              <a:rPr sz="2200" spc="-5" dirty="0">
                <a:latin typeface="Calibri"/>
                <a:cs typeface="Calibri"/>
              </a:rPr>
              <a:t>time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completion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-10" dirty="0">
                <a:latin typeface="Calibri"/>
                <a:cs typeface="Calibri"/>
              </a:rPr>
              <a:t> termed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 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endParaRPr sz="22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AutoNum type="alphaUcPeriod"/>
              <a:tabLst>
                <a:tab pos="469265" algn="l"/>
                <a:tab pos="470534" algn="l"/>
              </a:tabLst>
            </a:pPr>
            <a:r>
              <a:rPr sz="2200" spc="-10" dirty="0">
                <a:latin typeface="Calibri"/>
                <a:cs typeface="Calibri"/>
              </a:rPr>
              <a:t>waiting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time</a:t>
            </a:r>
            <a:endParaRPr sz="2200">
              <a:latin typeface="Calibri"/>
              <a:cs typeface="Calibri"/>
            </a:endParaRPr>
          </a:p>
          <a:p>
            <a:pPr marL="533400" indent="-521334">
              <a:lnSpc>
                <a:spcPct val="100000"/>
              </a:lnSpc>
              <a:spcBef>
                <a:spcPts val="5"/>
              </a:spcBef>
              <a:buFont typeface="Calibri"/>
              <a:buAutoNum type="alphaUcPeriod"/>
              <a:tabLst>
                <a:tab pos="533400" algn="l"/>
                <a:tab pos="534035" algn="l"/>
              </a:tabLst>
            </a:pPr>
            <a:r>
              <a:rPr sz="2200" b="1" spc="-10" dirty="0">
                <a:latin typeface="Calibri"/>
                <a:cs typeface="Calibri"/>
              </a:rPr>
              <a:t>turnaround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time</a:t>
            </a:r>
            <a:endParaRPr sz="2200">
              <a:latin typeface="Calibri"/>
              <a:cs typeface="Calibri"/>
            </a:endParaRPr>
          </a:p>
          <a:p>
            <a:pPr marL="533400" indent="-521334">
              <a:lnSpc>
                <a:spcPct val="100000"/>
              </a:lnSpc>
              <a:buAutoNum type="alphaUcPeriod"/>
              <a:tabLst>
                <a:tab pos="533400" algn="l"/>
                <a:tab pos="534035" algn="l"/>
              </a:tabLst>
            </a:pPr>
            <a:r>
              <a:rPr sz="2200" spc="-10" dirty="0">
                <a:latin typeface="Calibri"/>
                <a:cs typeface="Calibri"/>
              </a:rPr>
              <a:t>response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time</a:t>
            </a:r>
            <a:endParaRPr sz="2200">
              <a:latin typeface="Calibri"/>
              <a:cs typeface="Calibri"/>
            </a:endParaRPr>
          </a:p>
          <a:p>
            <a:pPr marL="533400" indent="-521334">
              <a:lnSpc>
                <a:spcPct val="100000"/>
              </a:lnSpc>
              <a:buAutoNum type="alphaUcPeriod"/>
              <a:tabLst>
                <a:tab pos="533400" algn="l"/>
                <a:tab pos="534035" algn="l"/>
              </a:tabLst>
            </a:pPr>
            <a:r>
              <a:rPr sz="2200" spc="-10" dirty="0">
                <a:latin typeface="Calibri"/>
                <a:cs typeface="Calibri"/>
              </a:rPr>
              <a:t>throughput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6. In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following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cases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non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–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preemptive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scheduling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occurs?</a:t>
            </a:r>
            <a:endParaRPr sz="2200">
              <a:latin typeface="Calibri"/>
              <a:cs typeface="Calibri"/>
            </a:endParaRPr>
          </a:p>
          <a:p>
            <a:pPr marL="469900" marR="5080" indent="-457834">
              <a:lnSpc>
                <a:spcPct val="100000"/>
              </a:lnSpc>
              <a:buAutoNum type="alphaUcPeriod"/>
              <a:tabLst>
                <a:tab pos="469265" algn="l"/>
                <a:tab pos="470534" algn="l"/>
              </a:tabLst>
            </a:pPr>
            <a:r>
              <a:rPr sz="2200" spc="-5" dirty="0">
                <a:latin typeface="Calibri"/>
                <a:cs typeface="Calibri"/>
              </a:rPr>
              <a:t>When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switches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from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running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state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ready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state</a:t>
            </a:r>
            <a:endParaRPr sz="2200">
              <a:latin typeface="Calibri"/>
              <a:cs typeface="Calibri"/>
            </a:endParaRPr>
          </a:p>
          <a:p>
            <a:pPr marL="469900" marR="64135" indent="-457834">
              <a:lnSpc>
                <a:spcPct val="100000"/>
              </a:lnSpc>
              <a:buFont typeface="Calibri"/>
              <a:buAutoNum type="alphaUcPeriod"/>
              <a:tabLst>
                <a:tab pos="533400" algn="l"/>
                <a:tab pos="534035" algn="l"/>
              </a:tabLst>
            </a:pPr>
            <a:r>
              <a:rPr dirty="0"/>
              <a:t>	</a:t>
            </a:r>
            <a:r>
              <a:rPr sz="2200" b="1" spc="-10" dirty="0">
                <a:latin typeface="Calibri"/>
                <a:cs typeface="Calibri"/>
              </a:rPr>
              <a:t>When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a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process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goes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from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the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running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25" dirty="0">
                <a:latin typeface="Calibri"/>
                <a:cs typeface="Calibri"/>
              </a:rPr>
              <a:t>state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to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the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waiting </a:t>
            </a:r>
            <a:r>
              <a:rPr sz="2200" b="1" spc="-484" dirty="0">
                <a:latin typeface="Calibri"/>
                <a:cs typeface="Calibri"/>
              </a:rPr>
              <a:t> </a:t>
            </a:r>
            <a:r>
              <a:rPr sz="2200" b="1" spc="-25" dirty="0">
                <a:latin typeface="Calibri"/>
                <a:cs typeface="Calibri"/>
              </a:rPr>
              <a:t>state</a:t>
            </a:r>
            <a:endParaRPr sz="2200">
              <a:latin typeface="Calibri"/>
              <a:cs typeface="Calibri"/>
            </a:endParaRPr>
          </a:p>
          <a:p>
            <a:pPr marL="469900" marR="5334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469265" algn="l"/>
                <a:tab pos="470534" algn="l"/>
              </a:tabLst>
            </a:pPr>
            <a:r>
              <a:rPr sz="2200" spc="-5" dirty="0">
                <a:latin typeface="Calibri"/>
                <a:cs typeface="Calibri"/>
              </a:rPr>
              <a:t>When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process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switches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from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 waiting </a:t>
            </a:r>
            <a:r>
              <a:rPr sz="2200" spc="-25" dirty="0">
                <a:latin typeface="Calibri"/>
                <a:cs typeface="Calibri"/>
              </a:rPr>
              <a:t>state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ready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state</a:t>
            </a:r>
            <a:endParaRPr sz="2200">
              <a:latin typeface="Calibri"/>
              <a:cs typeface="Calibri"/>
            </a:endParaRPr>
          </a:p>
          <a:p>
            <a:pPr marL="533400" indent="-521334">
              <a:lnSpc>
                <a:spcPct val="100000"/>
              </a:lnSpc>
              <a:buAutoNum type="alphaUcPeriod"/>
              <a:tabLst>
                <a:tab pos="533400" algn="l"/>
                <a:tab pos="534035" algn="l"/>
              </a:tabLst>
            </a:pPr>
            <a:r>
              <a:rPr sz="2200" spc="-5" dirty="0">
                <a:latin typeface="Calibri"/>
                <a:cs typeface="Calibri"/>
              </a:rPr>
              <a:t>All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 the</a:t>
            </a:r>
            <a:r>
              <a:rPr sz="2200" spc="-10" dirty="0">
                <a:latin typeface="Calibri"/>
                <a:cs typeface="Calibri"/>
              </a:rPr>
              <a:t> mentioned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20" y="0"/>
            <a:ext cx="1248079" cy="76657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34846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41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16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70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23833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58519"/>
            <a:chOff x="1333491" y="0"/>
            <a:chExt cx="7811134" cy="8585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3860" y="0"/>
              <a:ext cx="2081784" cy="8580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705"/>
              </a:spcBef>
            </a:pPr>
            <a:r>
              <a:rPr sz="3000" spc="-5" dirty="0"/>
              <a:t>Daily</a:t>
            </a:r>
            <a:r>
              <a:rPr sz="3000" spc="-50" dirty="0"/>
              <a:t> </a:t>
            </a:r>
            <a:r>
              <a:rPr sz="3000" dirty="0"/>
              <a:t>Quiz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1131519" y="853186"/>
            <a:ext cx="6831330" cy="438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13020" algn="l"/>
              </a:tabLst>
            </a:pPr>
            <a:r>
              <a:rPr sz="2200" spc="-5" dirty="0">
                <a:latin typeface="Calibri"/>
                <a:cs typeface="Calibri"/>
              </a:rPr>
              <a:t>9.</a:t>
            </a:r>
            <a:r>
              <a:rPr sz="2200" spc="-10" dirty="0">
                <a:latin typeface="Calibri"/>
                <a:cs typeface="Calibri"/>
              </a:rPr>
              <a:t> Scheduling</a:t>
            </a:r>
            <a:r>
              <a:rPr sz="2200" spc="-5" dirty="0">
                <a:latin typeface="Calibri"/>
                <a:cs typeface="Calibri"/>
              </a:rPr>
              <a:t> 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done</a:t>
            </a:r>
            <a:r>
              <a:rPr sz="2200" spc="-5" dirty="0">
                <a:latin typeface="Calibri"/>
                <a:cs typeface="Calibri"/>
              </a:rPr>
              <a:t> so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AutoNum type="alphaUcPeriod"/>
              <a:tabLst>
                <a:tab pos="469265" algn="l"/>
                <a:tab pos="470534" algn="l"/>
              </a:tabLst>
            </a:pPr>
            <a:r>
              <a:rPr sz="2200" b="1" spc="-10" dirty="0">
                <a:latin typeface="Calibri"/>
                <a:cs typeface="Calibri"/>
              </a:rPr>
              <a:t>increase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CPU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utilization</a:t>
            </a:r>
            <a:endParaRPr sz="2200">
              <a:latin typeface="Calibri"/>
              <a:cs typeface="Calibri"/>
            </a:endParaRPr>
          </a:p>
          <a:p>
            <a:pPr marL="533400" indent="-521334">
              <a:lnSpc>
                <a:spcPct val="100000"/>
              </a:lnSpc>
              <a:buAutoNum type="alphaUcPeriod"/>
              <a:tabLst>
                <a:tab pos="533400" algn="l"/>
                <a:tab pos="534035" algn="l"/>
              </a:tabLst>
            </a:pPr>
            <a:r>
              <a:rPr sz="2200" spc="-10" dirty="0">
                <a:latin typeface="Calibri"/>
                <a:cs typeface="Calibri"/>
              </a:rPr>
              <a:t>decrease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CPU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utilization</a:t>
            </a:r>
            <a:endParaRPr sz="2200">
              <a:latin typeface="Calibri"/>
              <a:cs typeface="Calibri"/>
            </a:endParaRPr>
          </a:p>
          <a:p>
            <a:pPr marL="533400" indent="-521334">
              <a:lnSpc>
                <a:spcPct val="100000"/>
              </a:lnSpc>
              <a:buAutoNum type="alphaUcPeriod"/>
              <a:tabLst>
                <a:tab pos="533400" algn="l"/>
                <a:tab pos="534035" algn="l"/>
              </a:tabLst>
            </a:pPr>
            <a:r>
              <a:rPr sz="2200" spc="-25" dirty="0">
                <a:latin typeface="Calibri"/>
                <a:cs typeface="Calibri"/>
              </a:rPr>
              <a:t>keep</a:t>
            </a:r>
            <a:r>
              <a:rPr sz="2200" spc="-5" dirty="0">
                <a:latin typeface="Calibri"/>
                <a:cs typeface="Calibri"/>
              </a:rPr>
              <a:t> 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CPU</a:t>
            </a:r>
            <a:r>
              <a:rPr sz="2200" spc="-10" dirty="0">
                <a:latin typeface="Calibri"/>
                <a:cs typeface="Calibri"/>
              </a:rPr>
              <a:t> more </a:t>
            </a:r>
            <a:r>
              <a:rPr sz="2200" spc="-5" dirty="0">
                <a:latin typeface="Calibri"/>
                <a:cs typeface="Calibri"/>
              </a:rPr>
              <a:t>idle</a:t>
            </a:r>
            <a:endParaRPr sz="2200">
              <a:latin typeface="Calibri"/>
              <a:cs typeface="Calibri"/>
            </a:endParaRPr>
          </a:p>
          <a:p>
            <a:pPr marL="533400" indent="-5213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533400" algn="l"/>
                <a:tab pos="534035" algn="l"/>
              </a:tabLst>
            </a:pPr>
            <a:r>
              <a:rPr sz="2200" spc="-10" dirty="0">
                <a:latin typeface="Calibri"/>
                <a:cs typeface="Calibri"/>
              </a:rPr>
              <a:t>none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-10" dirty="0">
                <a:latin typeface="Calibri"/>
                <a:cs typeface="Calibri"/>
              </a:rPr>
              <a:t> 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mentioned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libri"/>
              <a:cs typeface="Calibri"/>
            </a:endParaRPr>
          </a:p>
          <a:p>
            <a:pPr marL="428625" indent="-416559">
              <a:lnSpc>
                <a:spcPct val="100000"/>
              </a:lnSpc>
              <a:buAutoNum type="arabicPeriod" startAt="10"/>
              <a:tabLst>
                <a:tab pos="429259" algn="l"/>
              </a:tabLst>
            </a:pP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solution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-10" dirty="0">
                <a:latin typeface="Calibri"/>
                <a:cs typeface="Calibri"/>
              </a:rPr>
              <a:t> problem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indefinite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blockage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low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–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050029" algn="l"/>
              </a:tabLst>
            </a:pPr>
            <a:r>
              <a:rPr sz="2200" spc="-5" dirty="0">
                <a:latin typeface="Calibri"/>
                <a:cs typeface="Calibri"/>
              </a:rPr>
              <a:t>priority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processes</a:t>
            </a:r>
            <a:r>
              <a:rPr sz="2200" spc="-5" dirty="0">
                <a:latin typeface="Calibri"/>
                <a:cs typeface="Calibri"/>
              </a:rPr>
              <a:t> is 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endParaRPr sz="2200">
              <a:latin typeface="Calibri"/>
              <a:cs typeface="Calibri"/>
            </a:endParaRPr>
          </a:p>
          <a:p>
            <a:pPr marL="469900" lvl="1" indent="-457834">
              <a:lnSpc>
                <a:spcPct val="100000"/>
              </a:lnSpc>
              <a:buAutoNum type="alphaUcPeriod"/>
              <a:tabLst>
                <a:tab pos="469265" algn="l"/>
                <a:tab pos="470534" algn="l"/>
              </a:tabLst>
            </a:pPr>
            <a:r>
              <a:rPr sz="2200" spc="-10" dirty="0">
                <a:latin typeface="Calibri"/>
                <a:cs typeface="Calibri"/>
              </a:rPr>
              <a:t>Starvation</a:t>
            </a:r>
            <a:endParaRPr sz="2200">
              <a:latin typeface="Calibri"/>
              <a:cs typeface="Calibri"/>
            </a:endParaRPr>
          </a:p>
          <a:p>
            <a:pPr marL="533400" lvl="1" indent="-521334">
              <a:lnSpc>
                <a:spcPct val="100000"/>
              </a:lnSpc>
              <a:buAutoNum type="alphaUcPeriod"/>
              <a:tabLst>
                <a:tab pos="533400" algn="l"/>
                <a:tab pos="534035" algn="l"/>
              </a:tabLst>
            </a:pPr>
            <a:r>
              <a:rPr sz="2200" spc="-20" dirty="0">
                <a:latin typeface="Calibri"/>
                <a:cs typeface="Calibri"/>
              </a:rPr>
              <a:t>Wait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queue</a:t>
            </a:r>
            <a:endParaRPr sz="2200">
              <a:latin typeface="Calibri"/>
              <a:cs typeface="Calibri"/>
            </a:endParaRPr>
          </a:p>
          <a:p>
            <a:pPr marL="533400" lvl="1" indent="-521334">
              <a:lnSpc>
                <a:spcPct val="100000"/>
              </a:lnSpc>
              <a:buAutoNum type="alphaUcPeriod"/>
              <a:tabLst>
                <a:tab pos="533400" algn="l"/>
                <a:tab pos="534035" algn="l"/>
              </a:tabLst>
            </a:pPr>
            <a:r>
              <a:rPr sz="2200" spc="-10" dirty="0">
                <a:latin typeface="Calibri"/>
                <a:cs typeface="Calibri"/>
              </a:rPr>
              <a:t>Ready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queue</a:t>
            </a:r>
            <a:endParaRPr sz="2200">
              <a:latin typeface="Calibri"/>
              <a:cs typeface="Calibri"/>
            </a:endParaRPr>
          </a:p>
          <a:p>
            <a:pPr marL="533400" lvl="1" indent="-521334">
              <a:lnSpc>
                <a:spcPct val="100000"/>
              </a:lnSpc>
              <a:buFont typeface="Calibri"/>
              <a:buAutoNum type="alphaUcPeriod"/>
              <a:tabLst>
                <a:tab pos="533400" algn="l"/>
                <a:tab pos="534035" algn="l"/>
              </a:tabLst>
            </a:pPr>
            <a:r>
              <a:rPr sz="2200" b="1" spc="-5" dirty="0">
                <a:latin typeface="Calibri"/>
                <a:cs typeface="Calibri"/>
              </a:rPr>
              <a:t>Aging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20" y="0"/>
            <a:ext cx="1248079" cy="76657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34846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41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16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70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23833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106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905510"/>
            <a:chOff x="1333491" y="0"/>
            <a:chExt cx="7811134" cy="90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5848" y="0"/>
              <a:ext cx="3796284" cy="90525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700"/>
              </a:spcBef>
            </a:pPr>
            <a:r>
              <a:rPr spc="-20" dirty="0"/>
              <a:t>Weekly</a:t>
            </a:r>
            <a:r>
              <a:rPr spc="-50" dirty="0"/>
              <a:t> </a:t>
            </a:r>
            <a:r>
              <a:rPr spc="-5" dirty="0"/>
              <a:t>Assignment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50442" y="649350"/>
            <a:ext cx="7325359" cy="353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116839" indent="-4572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spc="-20" dirty="0">
                <a:latin typeface="Calibri"/>
                <a:cs typeface="Calibri"/>
              </a:rPr>
              <a:t>Differentiate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between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preemptive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nonpreemptive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scheduling.</a:t>
            </a:r>
            <a:endParaRPr sz="240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2014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spc="-10" dirty="0">
                <a:latin typeface="Calibri"/>
                <a:cs typeface="Calibri"/>
              </a:rPr>
              <a:t>List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out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necessary </a:t>
            </a:r>
            <a:r>
              <a:rPr sz="2400" spc="-10" dirty="0">
                <a:latin typeface="Calibri"/>
                <a:cs typeface="Calibri"/>
              </a:rPr>
              <a:t>conditions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deadlock</a:t>
            </a:r>
            <a:r>
              <a:rPr sz="2400" spc="-15" dirty="0">
                <a:latin typeface="Calibri"/>
                <a:cs typeface="Calibri"/>
              </a:rPr>
              <a:t> to </a:t>
            </a:r>
            <a:r>
              <a:rPr sz="2400" spc="-40" dirty="0">
                <a:latin typeface="Calibri"/>
                <a:cs typeface="Calibri"/>
              </a:rPr>
              <a:t>occur..</a:t>
            </a:r>
            <a:endParaRPr sz="240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202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spc="-10" dirty="0">
                <a:latin typeface="Calibri"/>
                <a:cs typeface="Calibri"/>
              </a:rPr>
              <a:t>Define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PCB</a:t>
            </a:r>
            <a:endParaRPr sz="2400">
              <a:latin typeface="Calibri"/>
              <a:cs typeface="Calibri"/>
            </a:endParaRPr>
          </a:p>
          <a:p>
            <a:pPr marL="469265" marR="1153795" indent="-457200">
              <a:lnSpc>
                <a:spcPct val="150100"/>
              </a:lnSpc>
              <a:spcBef>
                <a:spcPts val="57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spc="-10" dirty="0">
                <a:latin typeface="Calibri"/>
                <a:cs typeface="Calibri"/>
              </a:rPr>
              <a:t>List </a:t>
            </a:r>
            <a:r>
              <a:rPr sz="2400" spc="-5" dirty="0">
                <a:latin typeface="Calibri"/>
                <a:cs typeface="Calibri"/>
              </a:rPr>
              <a:t>out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various </a:t>
            </a:r>
            <a:r>
              <a:rPr sz="2400" spc="-5" dirty="0">
                <a:latin typeface="Calibri"/>
                <a:cs typeface="Calibri"/>
              </a:rPr>
              <a:t>scheduling criteria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CPU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Scheduling.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20" y="0"/>
            <a:ext cx="1248079" cy="76657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34846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41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16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70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23833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58519"/>
            <a:chOff x="1333491" y="0"/>
            <a:chExt cx="7811134" cy="8585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94859" y="0"/>
              <a:ext cx="1319784" cy="8580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705"/>
              </a:spcBef>
            </a:pPr>
            <a:r>
              <a:rPr sz="3000" spc="-10" dirty="0"/>
              <a:t>MCQ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1131519" y="853186"/>
            <a:ext cx="7311390" cy="4565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47370" indent="-457834">
              <a:lnSpc>
                <a:spcPct val="100000"/>
              </a:lnSpc>
              <a:spcBef>
                <a:spcPts val="95"/>
              </a:spcBef>
              <a:tabLst>
                <a:tab pos="469265" algn="l"/>
                <a:tab pos="4125595" algn="l"/>
              </a:tabLst>
            </a:pPr>
            <a:r>
              <a:rPr sz="2200" spc="-5" dirty="0">
                <a:latin typeface="Calibri"/>
                <a:cs typeface="Calibri"/>
              </a:rPr>
              <a:t>1.	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switching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CPU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from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one </a:t>
            </a:r>
            <a:r>
              <a:rPr sz="2200" spc="-10" dirty="0">
                <a:latin typeface="Calibri"/>
                <a:cs typeface="Calibri"/>
              </a:rPr>
              <a:t>process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thread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another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called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endParaRPr sz="2200">
              <a:latin typeface="Calibri"/>
              <a:cs typeface="Calibri"/>
            </a:endParaRPr>
          </a:p>
          <a:p>
            <a:pPr marL="421005" indent="-408940">
              <a:lnSpc>
                <a:spcPct val="100000"/>
              </a:lnSpc>
              <a:buAutoNum type="alphaLcParenR"/>
              <a:tabLst>
                <a:tab pos="421005" algn="l"/>
                <a:tab pos="421640" algn="l"/>
              </a:tabLst>
            </a:pPr>
            <a:r>
              <a:rPr sz="2200" spc="-10" dirty="0">
                <a:latin typeface="Calibri"/>
                <a:cs typeface="Calibri"/>
              </a:rPr>
              <a:t>process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switch</a:t>
            </a:r>
            <a:endParaRPr sz="2200">
              <a:latin typeface="Calibri"/>
              <a:cs typeface="Calibri"/>
            </a:endParaRPr>
          </a:p>
          <a:p>
            <a:pPr marL="432434" indent="-420370">
              <a:lnSpc>
                <a:spcPct val="100000"/>
              </a:lnSpc>
              <a:buAutoNum type="alphaLcParenR"/>
              <a:tabLst>
                <a:tab pos="431800" algn="l"/>
                <a:tab pos="433070" algn="l"/>
              </a:tabLst>
            </a:pPr>
            <a:r>
              <a:rPr sz="2200" spc="-10" dirty="0">
                <a:latin typeface="Calibri"/>
                <a:cs typeface="Calibri"/>
              </a:rPr>
              <a:t>task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switch</a:t>
            </a:r>
            <a:endParaRPr sz="2200">
              <a:latin typeface="Calibri"/>
              <a:cs typeface="Calibri"/>
            </a:endParaRPr>
          </a:p>
          <a:p>
            <a:pPr marL="277495" indent="-265430">
              <a:lnSpc>
                <a:spcPct val="100000"/>
              </a:lnSpc>
              <a:buAutoNum type="alphaLcParenR"/>
              <a:tabLst>
                <a:tab pos="278130" algn="l"/>
              </a:tabLst>
            </a:pPr>
            <a:r>
              <a:rPr sz="2200" spc="-20" dirty="0">
                <a:latin typeface="Calibri"/>
                <a:cs typeface="Calibri"/>
              </a:rPr>
              <a:t>context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switch</a:t>
            </a:r>
            <a:endParaRPr sz="2200">
              <a:latin typeface="Calibri"/>
              <a:cs typeface="Calibri"/>
            </a:endParaRPr>
          </a:p>
          <a:p>
            <a:pPr marL="433070" indent="-421005">
              <a:lnSpc>
                <a:spcPct val="100000"/>
              </a:lnSpc>
              <a:buFont typeface="Calibri"/>
              <a:buAutoNum type="alphaLcParenR"/>
              <a:tabLst>
                <a:tab pos="433070" algn="l"/>
                <a:tab pos="433705" algn="l"/>
              </a:tabLst>
            </a:pPr>
            <a:r>
              <a:rPr sz="2200" b="1" spc="-5" dirty="0">
                <a:latin typeface="Calibri"/>
                <a:cs typeface="Calibri"/>
              </a:rPr>
              <a:t>all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of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the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mentioned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100">
              <a:latin typeface="Calibri"/>
              <a:cs typeface="Calibri"/>
            </a:endParaRPr>
          </a:p>
          <a:p>
            <a:pPr marL="312420" marR="5080" indent="-312420">
              <a:lnSpc>
                <a:spcPct val="100000"/>
              </a:lnSpc>
              <a:buAutoNum type="arabicPeriod" startAt="2"/>
              <a:tabLst>
                <a:tab pos="312420" algn="l"/>
                <a:tab pos="4030979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systems </a:t>
            </a:r>
            <a:r>
              <a:rPr sz="2400" dirty="0">
                <a:latin typeface="Calibri"/>
                <a:cs typeface="Calibri"/>
              </a:rPr>
              <a:t>which </a:t>
            </a:r>
            <a:r>
              <a:rPr sz="2400" spc="-5" dirty="0">
                <a:latin typeface="Calibri"/>
                <a:cs typeface="Calibri"/>
              </a:rPr>
              <a:t>allow only one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15" dirty="0">
                <a:latin typeface="Calibri"/>
                <a:cs typeface="Calibri"/>
              </a:rPr>
              <a:t>execution at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called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endParaRPr sz="2400">
              <a:latin typeface="Calibri"/>
              <a:cs typeface="Calibri"/>
            </a:endParaRPr>
          </a:p>
          <a:p>
            <a:pPr marL="728980" lvl="1" indent="-375920">
              <a:lnSpc>
                <a:spcPct val="100000"/>
              </a:lnSpc>
              <a:buAutoNum type="alphaLcParenR"/>
              <a:tabLst>
                <a:tab pos="728980" algn="l"/>
                <a:tab pos="729615" algn="l"/>
              </a:tabLst>
            </a:pPr>
            <a:r>
              <a:rPr sz="2400" spc="-10" dirty="0">
                <a:latin typeface="Calibri"/>
                <a:cs typeface="Calibri"/>
              </a:rPr>
              <a:t>uniprogramming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systems</a:t>
            </a:r>
            <a:endParaRPr sz="2400">
              <a:latin typeface="Calibri"/>
              <a:cs typeface="Calibri"/>
            </a:endParaRPr>
          </a:p>
          <a:p>
            <a:pPr marL="789940" lvl="1" indent="-320675">
              <a:lnSpc>
                <a:spcPct val="100000"/>
              </a:lnSpc>
              <a:buFont typeface="Calibri"/>
              <a:buAutoNum type="alphaLcParenR"/>
              <a:tabLst>
                <a:tab pos="790575" algn="l"/>
              </a:tabLst>
            </a:pPr>
            <a:r>
              <a:rPr sz="2400" b="1" spc="-5" dirty="0">
                <a:latin typeface="Calibri"/>
                <a:cs typeface="Calibri"/>
              </a:rPr>
              <a:t>uniprocessing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systems</a:t>
            </a:r>
            <a:endParaRPr sz="2400">
              <a:latin typeface="Calibri"/>
              <a:cs typeface="Calibri"/>
            </a:endParaRPr>
          </a:p>
          <a:p>
            <a:pPr marL="758825" lvl="1" indent="-289560">
              <a:lnSpc>
                <a:spcPct val="100000"/>
              </a:lnSpc>
              <a:buAutoNum type="alphaLcParenR"/>
              <a:tabLst>
                <a:tab pos="759460" algn="l"/>
              </a:tabLst>
            </a:pPr>
            <a:r>
              <a:rPr sz="2400" spc="-5" dirty="0">
                <a:latin typeface="Calibri"/>
                <a:cs typeface="Calibri"/>
              </a:rPr>
              <a:t>unitasking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systems</a:t>
            </a:r>
            <a:endParaRPr sz="2400">
              <a:latin typeface="Calibri"/>
              <a:cs typeface="Calibri"/>
            </a:endParaRPr>
          </a:p>
          <a:p>
            <a:pPr marL="789305" lvl="1" indent="-320040">
              <a:lnSpc>
                <a:spcPct val="100000"/>
              </a:lnSpc>
              <a:buAutoNum type="alphaLcParenR"/>
              <a:tabLst>
                <a:tab pos="789940" algn="l"/>
              </a:tabLst>
            </a:pPr>
            <a:r>
              <a:rPr sz="2400" spc="-5" dirty="0">
                <a:latin typeface="Calibri"/>
                <a:cs typeface="Calibri"/>
              </a:rPr>
              <a:t>none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mentioned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20" y="0"/>
            <a:ext cx="1248079" cy="7239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34846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41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16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70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23833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58519"/>
            <a:chOff x="1333491" y="0"/>
            <a:chExt cx="7811134" cy="8585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94859" y="0"/>
              <a:ext cx="1319784" cy="8580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705"/>
              </a:spcBef>
            </a:pPr>
            <a:r>
              <a:rPr sz="3000" spc="-10" dirty="0"/>
              <a:t>MCQ</a:t>
            </a:r>
            <a:endParaRPr sz="3000"/>
          </a:p>
        </p:txBody>
      </p:sp>
      <p:sp>
        <p:nvSpPr>
          <p:cNvPr id="6" name="object 6"/>
          <p:cNvSpPr/>
          <p:nvPr/>
        </p:nvSpPr>
        <p:spPr>
          <a:xfrm>
            <a:off x="1144219" y="4108011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0" y="0"/>
                </a:moveTo>
                <a:lnTo>
                  <a:pt x="1523993" y="0"/>
                </a:lnTo>
              </a:path>
            </a:pathLst>
          </a:custGeom>
          <a:ln w="198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31519" y="850138"/>
            <a:ext cx="7164070" cy="4751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alibri"/>
                <a:cs typeface="Calibri"/>
              </a:rPr>
              <a:t>3.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following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state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process?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AutoNum type="alphaUcPeriod"/>
              <a:tabLst>
                <a:tab pos="469265" algn="l"/>
                <a:tab pos="470534" algn="l"/>
              </a:tabLst>
            </a:pPr>
            <a:r>
              <a:rPr sz="2400" spc="-5" dirty="0">
                <a:latin typeface="Calibri"/>
                <a:cs typeface="Calibri"/>
              </a:rPr>
              <a:t>New</a:t>
            </a:r>
            <a:endParaRPr sz="2400">
              <a:latin typeface="Calibri"/>
              <a:cs typeface="Calibri"/>
            </a:endParaRPr>
          </a:p>
          <a:p>
            <a:pPr marL="538480" indent="-526415">
              <a:lnSpc>
                <a:spcPct val="100000"/>
              </a:lnSpc>
              <a:buFont typeface="Calibri"/>
              <a:buAutoNum type="alphaUcPeriod"/>
              <a:tabLst>
                <a:tab pos="537845" algn="l"/>
                <a:tab pos="539115" algn="l"/>
              </a:tabLst>
            </a:pPr>
            <a:r>
              <a:rPr sz="2400" b="1" spc="-5" dirty="0">
                <a:latin typeface="Calibri"/>
                <a:cs typeface="Calibri"/>
              </a:rPr>
              <a:t>Old</a:t>
            </a:r>
            <a:endParaRPr sz="2400">
              <a:latin typeface="Calibri"/>
              <a:cs typeface="Calibri"/>
            </a:endParaRPr>
          </a:p>
          <a:p>
            <a:pPr marL="538480" indent="-526415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537845" algn="l"/>
                <a:tab pos="539115" algn="l"/>
              </a:tabLst>
            </a:pPr>
            <a:r>
              <a:rPr sz="2400" spc="-15" dirty="0">
                <a:latin typeface="Calibri"/>
                <a:cs typeface="Calibri"/>
              </a:rPr>
              <a:t>Waiting</a:t>
            </a:r>
            <a:endParaRPr sz="2400">
              <a:latin typeface="Calibri"/>
              <a:cs typeface="Calibri"/>
            </a:endParaRPr>
          </a:p>
          <a:p>
            <a:pPr marL="538480" indent="-526415">
              <a:lnSpc>
                <a:spcPct val="100000"/>
              </a:lnSpc>
              <a:buAutoNum type="alphaUcPeriod"/>
              <a:tabLst>
                <a:tab pos="537845" algn="l"/>
                <a:tab pos="539115" algn="l"/>
              </a:tabLst>
            </a:pPr>
            <a:r>
              <a:rPr sz="2400" dirty="0">
                <a:latin typeface="Calibri"/>
                <a:cs typeface="Calibri"/>
              </a:rPr>
              <a:t>Running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alibri"/>
                <a:cs typeface="Calibri"/>
              </a:rPr>
              <a:t>4.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single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thread 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control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allows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perform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AutoNum type="alphaUcPeriod"/>
              <a:tabLst>
                <a:tab pos="469265" algn="l"/>
                <a:tab pos="470534" algn="l"/>
              </a:tabLst>
            </a:pPr>
            <a:r>
              <a:rPr sz="2400" b="1" dirty="0">
                <a:latin typeface="Calibri"/>
                <a:cs typeface="Calibri"/>
              </a:rPr>
              <a:t>only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one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task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at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  <a:p>
            <a:pPr marL="538480" indent="-526415">
              <a:lnSpc>
                <a:spcPct val="100000"/>
              </a:lnSpc>
              <a:buAutoNum type="alphaUcPeriod"/>
              <a:tabLst>
                <a:tab pos="537845" algn="l"/>
                <a:tab pos="539115" algn="l"/>
              </a:tabLst>
            </a:pPr>
            <a:r>
              <a:rPr sz="2400" dirty="0">
                <a:latin typeface="Calibri"/>
                <a:cs typeface="Calibri"/>
              </a:rPr>
              <a:t>multiple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tasks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  <a:p>
            <a:pPr marL="538480" indent="-526415">
              <a:lnSpc>
                <a:spcPct val="100000"/>
              </a:lnSpc>
              <a:buAutoNum type="alphaUcPeriod"/>
              <a:tabLst>
                <a:tab pos="537845" algn="l"/>
                <a:tab pos="539115" algn="l"/>
              </a:tabLst>
            </a:pPr>
            <a:r>
              <a:rPr sz="2400" spc="-5" dirty="0">
                <a:latin typeface="Calibri"/>
                <a:cs typeface="Calibri"/>
              </a:rPr>
              <a:t>only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two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tasks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  <a:p>
            <a:pPr marL="538480" indent="-526415">
              <a:lnSpc>
                <a:spcPct val="100000"/>
              </a:lnSpc>
              <a:buAutoNum type="alphaUcPeriod"/>
              <a:tabLst>
                <a:tab pos="537845" algn="l"/>
                <a:tab pos="539115" algn="l"/>
              </a:tabLst>
            </a:pPr>
            <a:r>
              <a:rPr sz="2400" dirty="0">
                <a:latin typeface="Calibri"/>
                <a:cs typeface="Calibri"/>
              </a:rPr>
              <a:t>all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mentioned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20" y="0"/>
            <a:ext cx="1248079" cy="78790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34846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041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316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470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23833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30910"/>
            <a:ext cx="8074025" cy="5055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364615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Calibri"/>
                <a:cs typeface="Calibri"/>
              </a:rPr>
              <a:t>On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successful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completion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of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B.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40" dirty="0">
                <a:latin typeface="Calibri"/>
                <a:cs typeface="Calibri"/>
              </a:rPr>
              <a:t>Tech.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60" dirty="0">
                <a:latin typeface="Calibri"/>
                <a:cs typeface="Calibri"/>
              </a:rPr>
              <a:t>(I.T.)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Program,</a:t>
            </a:r>
            <a:r>
              <a:rPr sz="2200" b="1" spc="4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the </a:t>
            </a:r>
            <a:r>
              <a:rPr sz="2200" b="1" spc="-48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Information</a:t>
            </a:r>
            <a:r>
              <a:rPr sz="2200" b="1" spc="50" dirty="0">
                <a:latin typeface="Calibri"/>
                <a:cs typeface="Calibri"/>
              </a:rPr>
              <a:t> </a:t>
            </a:r>
            <a:r>
              <a:rPr sz="2200" b="1" spc="-25" dirty="0">
                <a:latin typeface="Calibri"/>
                <a:cs typeface="Calibri"/>
              </a:rPr>
              <a:t>Technology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graduates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will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be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able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to: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200" b="1" spc="-5" dirty="0">
                <a:latin typeface="Calibri"/>
                <a:cs typeface="Calibri"/>
              </a:rPr>
              <a:t>PSO1:-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Work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software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developer,</a:t>
            </a:r>
            <a:r>
              <a:rPr sz="2200" spc="43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database</a:t>
            </a:r>
            <a:r>
              <a:rPr sz="2200" spc="47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administrator, 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tester </a:t>
            </a:r>
            <a:r>
              <a:rPr sz="2200" dirty="0">
                <a:latin typeface="Calibri"/>
                <a:cs typeface="Calibri"/>
              </a:rPr>
              <a:t>or </a:t>
            </a:r>
            <a:r>
              <a:rPr sz="2200" spc="-5" dirty="0">
                <a:latin typeface="Calibri"/>
                <a:cs typeface="Calibri"/>
              </a:rPr>
              <a:t>networking engineer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10" dirty="0">
                <a:latin typeface="Calibri"/>
                <a:cs typeface="Calibri"/>
              </a:rPr>
              <a:t>providing </a:t>
            </a:r>
            <a:r>
              <a:rPr sz="2200" spc="-5" dirty="0">
                <a:latin typeface="Calibri"/>
                <a:cs typeface="Calibri"/>
              </a:rPr>
              <a:t>solutions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real </a:t>
            </a:r>
            <a:r>
              <a:rPr sz="2200" spc="-5" dirty="0">
                <a:latin typeface="Calibri"/>
                <a:cs typeface="Calibri"/>
              </a:rPr>
              <a:t> world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industrial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problems.</a:t>
            </a:r>
            <a:endParaRPr sz="2200">
              <a:latin typeface="Calibri"/>
              <a:cs typeface="Calibri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b="1" spc="-5" dirty="0">
                <a:latin typeface="Calibri"/>
                <a:cs typeface="Calibri"/>
              </a:rPr>
              <a:t>PSO2:</a:t>
            </a:r>
            <a:r>
              <a:rPr sz="2200" spc="-5" dirty="0">
                <a:latin typeface="Calibri"/>
                <a:cs typeface="Calibri"/>
              </a:rPr>
              <a:t>-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Apply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core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subjects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information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technology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related</a:t>
            </a:r>
            <a:r>
              <a:rPr sz="2200" spc="46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to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data</a:t>
            </a:r>
            <a:r>
              <a:rPr sz="2200" spc="-10" dirty="0">
                <a:latin typeface="Calibri"/>
                <a:cs typeface="Calibri"/>
              </a:rPr>
              <a:t> structure</a:t>
            </a:r>
            <a:r>
              <a:rPr sz="2200" spc="-5" dirty="0">
                <a:latin typeface="Calibri"/>
                <a:cs typeface="Calibri"/>
              </a:rPr>
              <a:t> 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algorithm,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software</a:t>
            </a:r>
            <a:r>
              <a:rPr sz="2200" spc="-5" dirty="0">
                <a:latin typeface="Calibri"/>
                <a:cs typeface="Calibri"/>
              </a:rPr>
              <a:t> engineering,</a:t>
            </a:r>
            <a:r>
              <a:rPr sz="2200" spc="49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web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technology,</a:t>
            </a:r>
            <a:r>
              <a:rPr sz="2200" spc="-15" dirty="0">
                <a:latin typeface="Calibri"/>
                <a:cs typeface="Calibri"/>
              </a:rPr>
              <a:t> operating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system,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database</a:t>
            </a:r>
            <a:r>
              <a:rPr sz="2200" spc="-5" dirty="0">
                <a:latin typeface="Calibri"/>
                <a:cs typeface="Calibri"/>
              </a:rPr>
              <a:t> 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networking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solve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complex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problems.</a:t>
            </a:r>
            <a:endParaRPr sz="22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b="1" spc="-10" dirty="0">
                <a:latin typeface="Calibri"/>
                <a:cs typeface="Calibri"/>
              </a:rPr>
              <a:t>PSO3:</a:t>
            </a:r>
            <a:r>
              <a:rPr sz="2200" spc="-10" dirty="0">
                <a:latin typeface="Calibri"/>
                <a:cs typeface="Calibri"/>
              </a:rPr>
              <a:t>-Practice</a:t>
            </a:r>
            <a:r>
              <a:rPr sz="2200" spc="509" dirty="0">
                <a:latin typeface="Calibri"/>
                <a:cs typeface="Calibri"/>
              </a:rPr>
              <a:t> </a:t>
            </a:r>
            <a:r>
              <a:rPr sz="2200" spc="15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multi-disciplinary</a:t>
            </a:r>
            <a:r>
              <a:rPr sz="2200" spc="509" dirty="0">
                <a:latin typeface="Calibri"/>
                <a:cs typeface="Calibri"/>
              </a:rPr>
              <a:t>  </a:t>
            </a:r>
            <a:r>
              <a:rPr sz="2200" spc="5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and</a:t>
            </a:r>
            <a:r>
              <a:rPr sz="2200" spc="505" dirty="0">
                <a:latin typeface="Calibri"/>
                <a:cs typeface="Calibri"/>
              </a:rPr>
              <a:t>  </a:t>
            </a:r>
            <a:r>
              <a:rPr sz="2200" spc="509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modern</a:t>
            </a:r>
            <a:r>
              <a:rPr sz="2200" spc="505" dirty="0">
                <a:latin typeface="Calibri"/>
                <a:cs typeface="Calibri"/>
              </a:rPr>
              <a:t>   </a:t>
            </a:r>
            <a:r>
              <a:rPr sz="2200" spc="-10" dirty="0">
                <a:latin typeface="Calibri"/>
                <a:cs typeface="Calibri"/>
              </a:rPr>
              <a:t>computing</a:t>
            </a:r>
            <a:endParaRPr sz="2200">
              <a:latin typeface="Calibri"/>
              <a:cs typeface="Calibri"/>
            </a:endParaRPr>
          </a:p>
          <a:p>
            <a:pPr marL="355600" algn="just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techniques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by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lifelong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learning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establish</a:t>
            </a:r>
            <a:r>
              <a:rPr sz="2200" spc="-15" dirty="0">
                <a:latin typeface="Calibri"/>
                <a:cs typeface="Calibri"/>
              </a:rPr>
              <a:t> innovative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career.</a:t>
            </a:r>
            <a:endParaRPr sz="2200">
              <a:latin typeface="Calibri"/>
              <a:cs typeface="Calibri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b="1" spc="-15" dirty="0">
                <a:latin typeface="Calibri"/>
                <a:cs typeface="Calibri"/>
              </a:rPr>
              <a:t>PSO4:-</a:t>
            </a:r>
            <a:r>
              <a:rPr sz="2200" spc="-15" dirty="0">
                <a:latin typeface="Calibri"/>
                <a:cs typeface="Calibri"/>
              </a:rPr>
              <a:t>Work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team </a:t>
            </a:r>
            <a:r>
              <a:rPr sz="2200" dirty="0">
                <a:latin typeface="Calibri"/>
                <a:cs typeface="Calibri"/>
              </a:rPr>
              <a:t>or </a:t>
            </a:r>
            <a:r>
              <a:rPr sz="2200" spc="-5" dirty="0">
                <a:latin typeface="Calibri"/>
                <a:cs typeface="Calibri"/>
              </a:rPr>
              <a:t>individual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manage </a:t>
            </a:r>
            <a:r>
              <a:rPr sz="2200" spc="-15" dirty="0">
                <a:latin typeface="Calibri"/>
                <a:cs typeface="Calibri"/>
              </a:rPr>
              <a:t>projects </a:t>
            </a:r>
            <a:r>
              <a:rPr sz="2200" dirty="0">
                <a:latin typeface="Calibri"/>
                <a:cs typeface="Calibri"/>
              </a:rPr>
              <a:t>with </a:t>
            </a:r>
            <a:r>
              <a:rPr sz="2200" spc="-10" dirty="0">
                <a:latin typeface="Calibri"/>
                <a:cs typeface="Calibri"/>
              </a:rPr>
              <a:t>ethical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concern</a:t>
            </a:r>
            <a:r>
              <a:rPr sz="2200" spc="409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4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</a:t>
            </a:r>
            <a:r>
              <a:rPr sz="2200" spc="4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4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successful</a:t>
            </a:r>
            <a:r>
              <a:rPr sz="2200" spc="4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employee</a:t>
            </a:r>
            <a:r>
              <a:rPr sz="2200" spc="4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409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employer</a:t>
            </a:r>
            <a:r>
              <a:rPr sz="2200" spc="4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40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</a:t>
            </a:r>
            <a:r>
              <a:rPr sz="2200" spc="42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industry.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6426504"/>
            <a:ext cx="6877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99282" y="6335369"/>
            <a:ext cx="7975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8734" y="6335369"/>
            <a:ext cx="9055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Unit-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44546" y="6335369"/>
            <a:ext cx="196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26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9144000" cy="975360"/>
            <a:chOff x="0" y="0"/>
            <a:chExt cx="9144000" cy="97536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57883" cy="72694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8355" y="0"/>
              <a:ext cx="7755644" cy="91147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18359" y="41135"/>
              <a:ext cx="6329172" cy="9342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6464" y="0"/>
              <a:ext cx="7717536" cy="858012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426463" y="0"/>
            <a:ext cx="7717790" cy="858519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171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0"/>
              </a:spcBef>
            </a:pPr>
            <a:r>
              <a:rPr dirty="0">
                <a:latin typeface="Times New Roman"/>
                <a:cs typeface="Times New Roman"/>
              </a:rPr>
              <a:t>Program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Specific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Outcomes(PSOs)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58519"/>
            <a:chOff x="1333491" y="0"/>
            <a:chExt cx="7811134" cy="8585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94859" y="0"/>
              <a:ext cx="1319784" cy="8580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705"/>
              </a:spcBef>
            </a:pPr>
            <a:r>
              <a:rPr sz="3000" spc="-10" dirty="0"/>
              <a:t>MCQ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690168" y="1142237"/>
            <a:ext cx="5938520" cy="438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5"/>
              </a:spcBef>
              <a:tabLst>
                <a:tab pos="5659755" algn="l"/>
              </a:tabLst>
            </a:pPr>
            <a:r>
              <a:rPr sz="2200" spc="-5" dirty="0">
                <a:latin typeface="Calibri"/>
                <a:cs typeface="Calibri"/>
              </a:rPr>
              <a:t>5.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spc="-5" dirty="0">
                <a:latin typeface="Calibri"/>
                <a:cs typeface="Calibri"/>
              </a:rPr>
              <a:t> be</a:t>
            </a:r>
            <a:r>
              <a:rPr sz="2200" spc="-10" dirty="0">
                <a:latin typeface="Calibri"/>
                <a:cs typeface="Calibri"/>
              </a:rPr>
              <a:t> terminated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due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endParaRPr sz="2200">
              <a:latin typeface="Calibri"/>
              <a:cs typeface="Calibri"/>
            </a:endParaRPr>
          </a:p>
          <a:p>
            <a:pPr marL="293370" indent="-281305">
              <a:lnSpc>
                <a:spcPct val="100000"/>
              </a:lnSpc>
              <a:buAutoNum type="alphaLcParenR"/>
              <a:tabLst>
                <a:tab pos="294005" algn="l"/>
              </a:tabLst>
            </a:pPr>
            <a:r>
              <a:rPr sz="2200" spc="-10" dirty="0">
                <a:latin typeface="Calibri"/>
                <a:cs typeface="Calibri"/>
              </a:rPr>
              <a:t>normal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exit</a:t>
            </a:r>
            <a:endParaRPr sz="2200">
              <a:latin typeface="Calibri"/>
              <a:cs typeface="Calibri"/>
            </a:endParaRPr>
          </a:p>
          <a:p>
            <a:pPr marL="306070" indent="-294005">
              <a:lnSpc>
                <a:spcPct val="100000"/>
              </a:lnSpc>
              <a:buAutoNum type="alphaLcParenR"/>
              <a:tabLst>
                <a:tab pos="306705" algn="l"/>
              </a:tabLst>
            </a:pPr>
            <a:r>
              <a:rPr sz="2200" spc="-25" dirty="0">
                <a:latin typeface="Calibri"/>
                <a:cs typeface="Calibri"/>
              </a:rPr>
              <a:t>fatal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error</a:t>
            </a:r>
            <a:endParaRPr sz="2200">
              <a:latin typeface="Calibri"/>
              <a:cs typeface="Calibri"/>
            </a:endParaRPr>
          </a:p>
          <a:p>
            <a:pPr marL="277495" indent="-265430">
              <a:lnSpc>
                <a:spcPct val="100000"/>
              </a:lnSpc>
              <a:buAutoNum type="alphaLcParenR"/>
              <a:tabLst>
                <a:tab pos="278130" algn="l"/>
              </a:tabLst>
            </a:pPr>
            <a:r>
              <a:rPr sz="2200" spc="-5" dirty="0">
                <a:latin typeface="Calibri"/>
                <a:cs typeface="Calibri"/>
              </a:rPr>
              <a:t>killed</a:t>
            </a:r>
            <a:r>
              <a:rPr sz="2200" spc="-15" dirty="0">
                <a:latin typeface="Calibri"/>
                <a:cs typeface="Calibri"/>
              </a:rPr>
              <a:t> by</a:t>
            </a:r>
            <a:r>
              <a:rPr sz="2200" spc="-5" dirty="0">
                <a:latin typeface="Calibri"/>
                <a:cs typeface="Calibri"/>
              </a:rPr>
              <a:t> another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</a:t>
            </a:r>
            <a:endParaRPr sz="2200">
              <a:latin typeface="Calibri"/>
              <a:cs typeface="Calibri"/>
            </a:endParaRPr>
          </a:p>
          <a:p>
            <a:pPr marL="306705" indent="-294640">
              <a:lnSpc>
                <a:spcPct val="100000"/>
              </a:lnSpc>
              <a:buFont typeface="Calibri"/>
              <a:buAutoNum type="alphaLcParenR"/>
              <a:tabLst>
                <a:tab pos="307340" algn="l"/>
              </a:tabLst>
            </a:pPr>
            <a:r>
              <a:rPr sz="2200" b="1" spc="-5" dirty="0">
                <a:latin typeface="Calibri"/>
                <a:cs typeface="Calibri"/>
              </a:rPr>
              <a:t>all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of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the mentioned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6.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What</a:t>
            </a:r>
            <a:r>
              <a:rPr sz="2200" spc="-5" dirty="0">
                <a:latin typeface="Calibri"/>
                <a:cs typeface="Calibri"/>
              </a:rPr>
              <a:t> 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ready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state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process?</a:t>
            </a:r>
            <a:endParaRPr sz="2200">
              <a:latin typeface="Calibri"/>
              <a:cs typeface="Calibri"/>
            </a:endParaRPr>
          </a:p>
          <a:p>
            <a:pPr marL="293370" indent="-281305">
              <a:lnSpc>
                <a:spcPct val="100000"/>
              </a:lnSpc>
              <a:buAutoNum type="alphaLcParenR"/>
              <a:tabLst>
                <a:tab pos="294005" algn="l"/>
              </a:tabLst>
            </a:pPr>
            <a:r>
              <a:rPr sz="2200" spc="-5" dirty="0">
                <a:latin typeface="Calibri"/>
                <a:cs typeface="Calibri"/>
              </a:rPr>
              <a:t>when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</a:t>
            </a:r>
            <a:r>
              <a:rPr sz="2200" spc="-5" dirty="0">
                <a:latin typeface="Calibri"/>
                <a:cs typeface="Calibri"/>
              </a:rPr>
              <a:t> 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scheduled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run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after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some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20" dirty="0">
                <a:latin typeface="Calibri"/>
                <a:cs typeface="Calibri"/>
              </a:rPr>
              <a:t>execution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AutoNum type="alphaLcParenR" startAt="2"/>
              <a:tabLst>
                <a:tab pos="306705" algn="l"/>
              </a:tabLst>
            </a:pPr>
            <a:r>
              <a:rPr sz="2200" spc="-5" dirty="0">
                <a:latin typeface="Calibri"/>
                <a:cs typeface="Calibri"/>
              </a:rPr>
              <a:t>when </a:t>
            </a:r>
            <a:r>
              <a:rPr sz="2200" spc="-10" dirty="0">
                <a:latin typeface="Calibri"/>
                <a:cs typeface="Calibri"/>
              </a:rPr>
              <a:t>process</a:t>
            </a:r>
            <a:r>
              <a:rPr sz="2200" spc="-5" dirty="0">
                <a:latin typeface="Calibri"/>
                <a:cs typeface="Calibri"/>
              </a:rPr>
              <a:t> 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unable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run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until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some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task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has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been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completed</a:t>
            </a:r>
            <a:endParaRPr sz="2200">
              <a:latin typeface="Calibri"/>
              <a:cs typeface="Calibri"/>
            </a:endParaRPr>
          </a:p>
          <a:p>
            <a:pPr marL="277495" indent="-265430">
              <a:lnSpc>
                <a:spcPct val="100000"/>
              </a:lnSpc>
              <a:buAutoNum type="alphaLcParenR" startAt="2"/>
              <a:tabLst>
                <a:tab pos="278130" algn="l"/>
              </a:tabLst>
            </a:pPr>
            <a:r>
              <a:rPr sz="2200" spc="-5" dirty="0">
                <a:latin typeface="Calibri"/>
                <a:cs typeface="Calibri"/>
              </a:rPr>
              <a:t>when</a:t>
            </a:r>
            <a:r>
              <a:rPr sz="2200" spc="-10" dirty="0">
                <a:latin typeface="Calibri"/>
                <a:cs typeface="Calibri"/>
              </a:rPr>
              <a:t> process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using 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CPU</a:t>
            </a:r>
            <a:endParaRPr sz="2200">
              <a:latin typeface="Calibri"/>
              <a:cs typeface="Calibri"/>
            </a:endParaRPr>
          </a:p>
          <a:p>
            <a:pPr marL="306070" indent="-294005">
              <a:lnSpc>
                <a:spcPct val="100000"/>
              </a:lnSpc>
              <a:buAutoNum type="alphaLcParenR" startAt="2"/>
              <a:tabLst>
                <a:tab pos="306705" algn="l"/>
              </a:tabLst>
            </a:pPr>
            <a:r>
              <a:rPr sz="2200" spc="-5" dirty="0">
                <a:latin typeface="Calibri"/>
                <a:cs typeface="Calibri"/>
              </a:rPr>
              <a:t>none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mentioned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20" y="0"/>
            <a:ext cx="1248079" cy="78790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34846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41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16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70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23833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58519"/>
            <a:chOff x="1333491" y="0"/>
            <a:chExt cx="7811134" cy="8585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94859" y="0"/>
              <a:ext cx="1319784" cy="8580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705"/>
              </a:spcBef>
            </a:pPr>
            <a:r>
              <a:rPr sz="3000" spc="-10" dirty="0"/>
              <a:t>MCQ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690168" y="1142237"/>
            <a:ext cx="7642225" cy="438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AutoNum type="arabicPeriod" startAt="9"/>
              <a:tabLst>
                <a:tab pos="287020" algn="l"/>
                <a:tab pos="7237730" algn="l"/>
              </a:tabLst>
            </a:pPr>
            <a:r>
              <a:rPr sz="2200" spc="-10" dirty="0">
                <a:latin typeface="Calibri"/>
                <a:cs typeface="Calibri"/>
              </a:rPr>
              <a:t>Thi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dynami</a:t>
            </a:r>
            <a:r>
              <a:rPr sz="2200" spc="-35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ally allo</a:t>
            </a:r>
            <a:r>
              <a:rPr sz="2200" spc="-35" dirty="0">
                <a:latin typeface="Calibri"/>
                <a:cs typeface="Calibri"/>
              </a:rPr>
              <a:t>c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memo</a:t>
            </a:r>
            <a:r>
              <a:rPr sz="2200" spc="1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y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ocess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durin</a:t>
            </a:r>
            <a:r>
              <a:rPr sz="2200" spc="-5" dirty="0">
                <a:latin typeface="Calibri"/>
                <a:cs typeface="Calibri"/>
              </a:rPr>
              <a:t>g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its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run  time.</a:t>
            </a:r>
            <a:endParaRPr sz="2200">
              <a:latin typeface="Calibri"/>
              <a:cs typeface="Calibri"/>
            </a:endParaRPr>
          </a:p>
          <a:p>
            <a:pPr marL="469265" marR="6203950" lvl="1" indent="-76200">
              <a:lnSpc>
                <a:spcPct val="100000"/>
              </a:lnSpc>
              <a:buSzPct val="95454"/>
              <a:buFont typeface="Calibri"/>
              <a:buAutoNum type="alphaLcParenR"/>
              <a:tabLst>
                <a:tab pos="615950" algn="l"/>
              </a:tabLst>
            </a:pPr>
            <a:r>
              <a:rPr sz="2200" b="1" spc="-10" dirty="0">
                <a:latin typeface="Calibri"/>
                <a:cs typeface="Calibri"/>
              </a:rPr>
              <a:t>Heap 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b).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Stack</a:t>
            </a:r>
            <a:endParaRPr sz="2200">
              <a:latin typeface="Calibri"/>
              <a:cs typeface="Calibri"/>
            </a:endParaRPr>
          </a:p>
          <a:p>
            <a:pPr marL="734695" lvl="2" indent="-266065">
              <a:lnSpc>
                <a:spcPct val="100000"/>
              </a:lnSpc>
              <a:buAutoNum type="alphaLcParenR" startAt="3"/>
              <a:tabLst>
                <a:tab pos="735330" algn="l"/>
              </a:tabLst>
            </a:pPr>
            <a:r>
              <a:rPr sz="2200" spc="-5" dirty="0">
                <a:latin typeface="Calibri"/>
                <a:cs typeface="Calibri"/>
              </a:rPr>
              <a:t>Queue</a:t>
            </a:r>
            <a:endParaRPr sz="2200">
              <a:latin typeface="Calibri"/>
              <a:cs typeface="Calibri"/>
            </a:endParaRPr>
          </a:p>
          <a:p>
            <a:pPr marL="763270" lvl="2" indent="-294640">
              <a:lnSpc>
                <a:spcPct val="100000"/>
              </a:lnSpc>
              <a:buAutoNum type="alphaLcParenR" startAt="3"/>
              <a:tabLst>
                <a:tab pos="763905" algn="l"/>
              </a:tabLst>
            </a:pPr>
            <a:r>
              <a:rPr sz="2200" spc="-15" dirty="0">
                <a:latin typeface="Calibri"/>
                <a:cs typeface="Calibri"/>
              </a:rPr>
              <a:t>Data</a:t>
            </a:r>
            <a:endParaRPr sz="22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Font typeface="Calibri"/>
              <a:buAutoNum type="alphaLcParenR" startAt="3"/>
            </a:pPr>
            <a:endParaRPr sz="2150">
              <a:latin typeface="Calibri"/>
              <a:cs typeface="Calibri"/>
            </a:endParaRPr>
          </a:p>
          <a:p>
            <a:pPr marL="428625" indent="-416559">
              <a:lnSpc>
                <a:spcPct val="100000"/>
              </a:lnSpc>
              <a:buAutoNum type="arabicPeriod" startAt="9"/>
              <a:tabLst>
                <a:tab pos="429259" algn="l"/>
              </a:tabLst>
            </a:pPr>
            <a:r>
              <a:rPr sz="2200" spc="-10" dirty="0">
                <a:latin typeface="Calibri"/>
                <a:cs typeface="Calibri"/>
              </a:rPr>
              <a:t>How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many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state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there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Life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Cycle?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Calibri"/>
              <a:cs typeface="Calibri"/>
            </a:endParaRPr>
          </a:p>
          <a:p>
            <a:pPr marL="308610" indent="-296545">
              <a:lnSpc>
                <a:spcPct val="100000"/>
              </a:lnSpc>
              <a:buAutoNum type="alphaUcPeriod"/>
              <a:tabLst>
                <a:tab pos="309245" algn="l"/>
              </a:tabLst>
            </a:pPr>
            <a:r>
              <a:rPr sz="2200" spc="-5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  <a:p>
            <a:pPr marL="302895" indent="-290830">
              <a:lnSpc>
                <a:spcPct val="100000"/>
              </a:lnSpc>
              <a:buFont typeface="Calibri"/>
              <a:buAutoNum type="alphaUcPeriod"/>
              <a:tabLst>
                <a:tab pos="303530" algn="l"/>
              </a:tabLst>
            </a:pPr>
            <a:r>
              <a:rPr sz="2200" b="1" spc="-5" dirty="0">
                <a:latin typeface="Calibri"/>
                <a:cs typeface="Calibri"/>
              </a:rPr>
              <a:t>5</a:t>
            </a:r>
            <a:endParaRPr sz="2200">
              <a:latin typeface="Calibri"/>
              <a:cs typeface="Calibri"/>
            </a:endParaRPr>
          </a:p>
          <a:p>
            <a:pPr marL="294005" indent="-281940">
              <a:lnSpc>
                <a:spcPct val="100000"/>
              </a:lnSpc>
              <a:buAutoNum type="alphaUcPeriod"/>
              <a:tabLst>
                <a:tab pos="294640" algn="l"/>
              </a:tabLst>
            </a:pPr>
            <a:r>
              <a:rPr sz="2200" spc="-5" dirty="0">
                <a:latin typeface="Calibri"/>
                <a:cs typeface="Calibri"/>
              </a:rPr>
              <a:t>6</a:t>
            </a:r>
            <a:endParaRPr sz="2200">
              <a:latin typeface="Calibri"/>
              <a:cs typeface="Calibri"/>
            </a:endParaRPr>
          </a:p>
          <a:p>
            <a:pPr marL="311785" indent="-299720">
              <a:lnSpc>
                <a:spcPct val="100000"/>
              </a:lnSpc>
              <a:buAutoNum type="alphaUcPeriod"/>
              <a:tabLst>
                <a:tab pos="312420" algn="l"/>
              </a:tabLst>
            </a:pPr>
            <a:r>
              <a:rPr sz="2200" spc="-5" dirty="0">
                <a:latin typeface="Calibri"/>
                <a:cs typeface="Calibri"/>
              </a:rPr>
              <a:t>7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20" y="0"/>
            <a:ext cx="1248079" cy="78790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34846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41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16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70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23833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0068" y="1809688"/>
            <a:ext cx="1668145" cy="0"/>
          </a:xfrm>
          <a:custGeom>
            <a:avLst/>
            <a:gdLst/>
            <a:ahLst/>
            <a:cxnLst/>
            <a:rect l="l" t="t" r="r" b="b"/>
            <a:pathLst>
              <a:path w="1668145">
                <a:moveTo>
                  <a:pt x="0" y="0"/>
                </a:moveTo>
                <a:lnTo>
                  <a:pt x="1667769" y="0"/>
                </a:lnTo>
              </a:path>
            </a:pathLst>
          </a:custGeom>
          <a:ln w="181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0168" y="1142237"/>
            <a:ext cx="7654925" cy="5055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3400" indent="-521334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33400" algn="l"/>
                <a:tab pos="534035" algn="l"/>
              </a:tabLst>
            </a:pPr>
            <a:r>
              <a:rPr sz="2200" spc="-5" dirty="0">
                <a:latin typeface="Calibri"/>
                <a:cs typeface="Calibri"/>
              </a:rPr>
              <a:t>Which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one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following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not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 scheduled </a:t>
            </a:r>
            <a:r>
              <a:rPr sz="2200" spc="-10" dirty="0">
                <a:latin typeface="Calibri"/>
                <a:cs typeface="Calibri"/>
              </a:rPr>
              <a:t>by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kernel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AutoNum type="arabicPeriod"/>
            </a:pP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AutoNum type="arabicPeriod"/>
            </a:pPr>
            <a:endParaRPr sz="2100">
              <a:latin typeface="Calibri"/>
              <a:cs typeface="Calibri"/>
            </a:endParaRPr>
          </a:p>
          <a:p>
            <a:pPr marL="469265" marR="5080" indent="-457200">
              <a:lnSpc>
                <a:spcPct val="100000"/>
              </a:lnSpc>
              <a:buAutoNum type="arabicPeriod"/>
              <a:tabLst>
                <a:tab pos="533400" algn="l"/>
                <a:tab pos="534035" algn="l"/>
                <a:tab pos="4660900" algn="l"/>
              </a:tabLst>
            </a:pPr>
            <a:r>
              <a:rPr sz="2200" spc="-5" dirty="0">
                <a:latin typeface="Calibri"/>
                <a:cs typeface="Calibri"/>
              </a:rPr>
              <a:t>Module</a:t>
            </a:r>
            <a:r>
              <a:rPr sz="2200" spc="-10" dirty="0">
                <a:latin typeface="Calibri"/>
                <a:cs typeface="Calibri"/>
              </a:rPr>
              <a:t> gives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control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CPU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selected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short-term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scheduler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AutoNum type="arabicPeriod"/>
            </a:pPr>
            <a:endParaRPr sz="2150">
              <a:latin typeface="Calibri"/>
              <a:cs typeface="Calibri"/>
            </a:endParaRPr>
          </a:p>
          <a:p>
            <a:pPr marL="469265" marR="115570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265" algn="l"/>
                <a:tab pos="469900" algn="l"/>
                <a:tab pos="7421245" algn="l"/>
              </a:tabLst>
            </a:pP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processes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residing</a:t>
            </a:r>
            <a:r>
              <a:rPr sz="2200" spc="-5" dirty="0">
                <a:latin typeface="Calibri"/>
                <a:cs typeface="Calibri"/>
              </a:rPr>
              <a:t> in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main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memory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ready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waiting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execute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kept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list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called: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AutoNum type="arabicPeriod"/>
            </a:pPr>
            <a:endParaRPr sz="2150">
              <a:latin typeface="Calibri"/>
              <a:cs typeface="Calibri"/>
            </a:endParaRPr>
          </a:p>
          <a:p>
            <a:pPr marL="292100" marR="5715" indent="-292100">
              <a:lnSpc>
                <a:spcPct val="100000"/>
              </a:lnSpc>
              <a:buFont typeface="Calibri"/>
              <a:buAutoNum type="arabicPeriod"/>
              <a:tabLst>
                <a:tab pos="292100" algn="l"/>
                <a:tab pos="5221605" algn="l"/>
              </a:tabLst>
            </a:pP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interval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from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time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submission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time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completion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-10" dirty="0">
                <a:latin typeface="Calibri"/>
                <a:cs typeface="Calibri"/>
              </a:rPr>
              <a:t> termed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as: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endParaRPr sz="22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buAutoNum type="arabicPeriod"/>
              <a:tabLst>
                <a:tab pos="287020" algn="l"/>
                <a:tab pos="7125334" algn="l"/>
              </a:tabLst>
            </a:pPr>
            <a:r>
              <a:rPr sz="2200" spc="-10" dirty="0">
                <a:latin typeface="Calibri"/>
                <a:cs typeface="Calibri"/>
              </a:rPr>
              <a:t>Process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classified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into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different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groups</a:t>
            </a:r>
            <a:r>
              <a:rPr sz="2200" spc="-5" dirty="0">
                <a:latin typeface="Calibri"/>
                <a:cs typeface="Calibri"/>
              </a:rPr>
              <a:t> in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: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b="1" spc="-10" dirty="0">
                <a:latin typeface="Calibri"/>
                <a:cs typeface="Calibri"/>
              </a:rPr>
              <a:t>(</a:t>
            </a:r>
            <a:r>
              <a:rPr sz="2200" spc="-10" dirty="0">
                <a:latin typeface="Calibri"/>
                <a:cs typeface="Calibri"/>
              </a:rPr>
              <a:t>multilevel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queue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scheduling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algorithm,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Dispatcher,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Ready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Queue,</a:t>
            </a:r>
            <a:endParaRPr sz="2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sz="2200" spc="-25" dirty="0">
                <a:latin typeface="Calibri"/>
                <a:cs typeface="Calibri"/>
              </a:rPr>
              <a:t>Turnaround</a:t>
            </a:r>
            <a:r>
              <a:rPr sz="2200" spc="-5" dirty="0">
                <a:latin typeface="Calibri"/>
                <a:cs typeface="Calibri"/>
              </a:rPr>
              <a:t> Time,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User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level</a:t>
            </a:r>
            <a:r>
              <a:rPr sz="2200" spc="-5" dirty="0">
                <a:latin typeface="Calibri"/>
                <a:cs typeface="Calibri"/>
              </a:rPr>
              <a:t> Threads.</a:t>
            </a:r>
            <a:r>
              <a:rPr sz="2200" b="1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320" y="0"/>
            <a:ext cx="9097010" cy="858519"/>
            <a:chOff x="47320" y="0"/>
            <a:chExt cx="9097010" cy="85851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20" y="0"/>
              <a:ext cx="1248079" cy="7879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3491" y="0"/>
              <a:ext cx="7810508" cy="73926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06723" y="0"/>
              <a:ext cx="3496055" cy="8580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1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705"/>
              </a:spcBef>
            </a:pPr>
            <a:r>
              <a:rPr sz="3000" dirty="0"/>
              <a:t>Glossary</a:t>
            </a:r>
            <a:r>
              <a:rPr sz="3000" spc="-35" dirty="0"/>
              <a:t> </a:t>
            </a:r>
            <a:r>
              <a:rPr sz="3000" spc="-5" dirty="0"/>
              <a:t>Questions</a:t>
            </a:r>
            <a:endParaRPr sz="300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34846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041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316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470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23833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320" y="0"/>
            <a:ext cx="9097010" cy="858519"/>
            <a:chOff x="47320" y="0"/>
            <a:chExt cx="9097010" cy="8585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20" y="0"/>
              <a:ext cx="1248079" cy="78790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3491" y="0"/>
              <a:ext cx="7810508" cy="7392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49396" y="0"/>
              <a:ext cx="3496055" cy="8580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1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86995" algn="ctr">
              <a:lnSpc>
                <a:spcPct val="100000"/>
              </a:lnSpc>
              <a:spcBef>
                <a:spcPts val="705"/>
              </a:spcBef>
            </a:pPr>
            <a:r>
              <a:rPr sz="3000" dirty="0"/>
              <a:t>Glossary</a:t>
            </a:r>
            <a:r>
              <a:rPr sz="3000" spc="-35" dirty="0"/>
              <a:t> </a:t>
            </a:r>
            <a:r>
              <a:rPr sz="3000" spc="-5" dirty="0"/>
              <a:t>Questions</a:t>
            </a:r>
            <a:endParaRPr sz="30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34846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041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316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470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23833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742" y="1307469"/>
            <a:ext cx="7105015" cy="34486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200" spc="-5" dirty="0">
                <a:latin typeface="Calibri"/>
                <a:cs typeface="Calibri"/>
              </a:rPr>
              <a:t>Choose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correct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option:</a:t>
            </a:r>
            <a:endParaRPr sz="2200">
              <a:latin typeface="Calibri"/>
              <a:cs typeface="Calibri"/>
            </a:endParaRPr>
          </a:p>
          <a:p>
            <a:pPr marL="288290" indent="-276225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288925" algn="l"/>
                <a:tab pos="5365115" algn="l"/>
              </a:tabLst>
            </a:pPr>
            <a:r>
              <a:rPr sz="2200" spc="-5" dirty="0">
                <a:latin typeface="Calibri"/>
                <a:cs typeface="Calibri"/>
              </a:rPr>
              <a:t>CPU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scheduling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basis of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287020" algn="l"/>
                <a:tab pos="6611620" algn="l"/>
              </a:tabLst>
            </a:pP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two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steps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execution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287020" algn="l"/>
                <a:tab pos="5025390" algn="l"/>
                <a:tab pos="6692900" algn="l"/>
              </a:tabLst>
            </a:pPr>
            <a:r>
              <a:rPr sz="2200" spc="-5" dirty="0">
                <a:latin typeface="Calibri"/>
                <a:cs typeface="Calibri"/>
              </a:rPr>
              <a:t>An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I/O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bound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program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will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typically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have	</a:t>
            </a:r>
            <a:r>
              <a:rPr sz="2200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287020" algn="l"/>
                <a:tab pos="5254625" algn="l"/>
              </a:tabLst>
            </a:pPr>
            <a:r>
              <a:rPr sz="2200" spc="-10" dirty="0">
                <a:latin typeface="Calibri"/>
                <a:cs typeface="Calibri"/>
              </a:rPr>
              <a:t>Scheduling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done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: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(I/O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Burst,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CPU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Burst</a:t>
            </a:r>
            <a:r>
              <a:rPr sz="2200" spc="-5" dirty="0">
                <a:latin typeface="Calibri"/>
                <a:cs typeface="Calibri"/>
              </a:rPr>
              <a:t> 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many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very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short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CPU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bursts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,multiprogramming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operating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system,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increase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CPU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utilization)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8427" y="0"/>
            <a:ext cx="8006080" cy="1270000"/>
            <a:chOff x="1138427" y="0"/>
            <a:chExt cx="8006080" cy="1270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7294" y="0"/>
              <a:ext cx="7886705" cy="110657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8427" y="0"/>
              <a:ext cx="8005572" cy="12694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5399" y="0"/>
              <a:ext cx="7848600" cy="105308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95400" y="0"/>
            <a:ext cx="7848600" cy="1053465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860550" marR="108585" indent="-1745614">
              <a:lnSpc>
                <a:spcPct val="100000"/>
              </a:lnSpc>
              <a:spcBef>
                <a:spcPts val="350"/>
              </a:spcBef>
            </a:pPr>
            <a:r>
              <a:rPr sz="3000" spc="-15" dirty="0"/>
              <a:t>Faculty</a:t>
            </a:r>
            <a:r>
              <a:rPr sz="3000" spc="-10" dirty="0"/>
              <a:t> Video</a:t>
            </a:r>
            <a:r>
              <a:rPr sz="3000" dirty="0"/>
              <a:t> </a:t>
            </a:r>
            <a:r>
              <a:rPr sz="3000" spc="-10" dirty="0"/>
              <a:t>Links,</a:t>
            </a:r>
            <a:r>
              <a:rPr sz="3000" spc="25" dirty="0"/>
              <a:t> </a:t>
            </a:r>
            <a:r>
              <a:rPr sz="3000" spc="-40" dirty="0"/>
              <a:t>Youtube</a:t>
            </a:r>
            <a:r>
              <a:rPr sz="3000" dirty="0"/>
              <a:t> &amp; </a:t>
            </a:r>
            <a:r>
              <a:rPr sz="3000" spc="-10" dirty="0"/>
              <a:t>NPTEL</a:t>
            </a:r>
            <a:r>
              <a:rPr sz="3000" spc="5" dirty="0"/>
              <a:t> </a:t>
            </a:r>
            <a:r>
              <a:rPr sz="3000" spc="-10" dirty="0"/>
              <a:t>Video</a:t>
            </a:r>
            <a:r>
              <a:rPr sz="3000" spc="-5" dirty="0"/>
              <a:t> </a:t>
            </a:r>
            <a:r>
              <a:rPr sz="3000" spc="-15" dirty="0"/>
              <a:t>Links </a:t>
            </a:r>
            <a:r>
              <a:rPr sz="3000" spc="-660" dirty="0"/>
              <a:t> </a:t>
            </a:r>
            <a:r>
              <a:rPr sz="3000" dirty="0"/>
              <a:t>and</a:t>
            </a:r>
            <a:r>
              <a:rPr sz="3000" spc="-10" dirty="0"/>
              <a:t> </a:t>
            </a:r>
            <a:r>
              <a:rPr sz="3000" spc="-5" dirty="0"/>
              <a:t>Online</a:t>
            </a:r>
            <a:r>
              <a:rPr sz="3000" spc="-15" dirty="0"/>
              <a:t> Courses</a:t>
            </a:r>
            <a:r>
              <a:rPr sz="3000" spc="10" dirty="0"/>
              <a:t> </a:t>
            </a:r>
            <a:r>
              <a:rPr sz="3000" spc="-10" dirty="0"/>
              <a:t>Details</a:t>
            </a:r>
            <a:endParaRPr sz="3000"/>
          </a:p>
        </p:txBody>
      </p:sp>
      <p:sp>
        <p:nvSpPr>
          <p:cNvPr id="7" name="object 7"/>
          <p:cNvSpPr txBox="1"/>
          <p:nvPr/>
        </p:nvSpPr>
        <p:spPr>
          <a:xfrm>
            <a:off x="905967" y="1400048"/>
            <a:ext cx="7534275" cy="3287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00225" algn="l"/>
              </a:tabLst>
            </a:pPr>
            <a:r>
              <a:rPr sz="2200" spc="-20" dirty="0">
                <a:latin typeface="Calibri"/>
                <a:cs typeface="Calibri"/>
              </a:rPr>
              <a:t>Youtube/other	</a:t>
            </a:r>
            <a:r>
              <a:rPr sz="2200" spc="-10" dirty="0">
                <a:latin typeface="Calibri"/>
                <a:cs typeface="Calibri"/>
              </a:rPr>
              <a:t>Video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Links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https://www.youtube.com/watch?v=_zOTMOubT1M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https://www.youtube.com/playlist?list=PLmXKhU9FNesSF </a:t>
            </a:r>
            <a:r>
              <a:rPr sz="2400" spc="-530" dirty="0">
                <a:solidFill>
                  <a:srgbClr val="0000FF"/>
                </a:solidFill>
                <a:latin typeface="Calibri"/>
                <a:cs typeface="Calibri"/>
                <a:hlinkClick r:id="rId6"/>
              </a:rPr>
              <a:t> </a:t>
            </a:r>
            <a:r>
              <a:rPr sz="2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vj6gASuWmQd23Ul5omtD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https://www.youtube.com/watch?v=x_UpLHXF9dU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https://www.youtube.com/watch?v=cviEfwtdcEE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9"/>
              </a:rPr>
              <a:t>https://nptel.ac.in/courses/106108101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1295399" cy="766572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34846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041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316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470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23833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58519"/>
            <a:chOff x="1333491" y="0"/>
            <a:chExt cx="7811134" cy="8585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09188" y="0"/>
              <a:ext cx="3691127" cy="8580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705"/>
              </a:spcBef>
            </a:pPr>
            <a:r>
              <a:rPr sz="3000" spc="-5" dirty="0"/>
              <a:t>Old</a:t>
            </a:r>
            <a:r>
              <a:rPr sz="3000" spc="-30" dirty="0"/>
              <a:t> </a:t>
            </a:r>
            <a:r>
              <a:rPr sz="3000" spc="-10" dirty="0"/>
              <a:t>Question</a:t>
            </a:r>
            <a:r>
              <a:rPr sz="3000" spc="-15" dirty="0"/>
              <a:t> </a:t>
            </a:r>
            <a:r>
              <a:rPr sz="3000" spc="-20" dirty="0"/>
              <a:t>Papers</a:t>
            </a:r>
            <a:endParaRPr sz="3000"/>
          </a:p>
        </p:txBody>
      </p:sp>
      <p:grpSp>
        <p:nvGrpSpPr>
          <p:cNvPr id="6" name="object 6"/>
          <p:cNvGrpSpPr/>
          <p:nvPr/>
        </p:nvGrpSpPr>
        <p:grpSpPr>
          <a:xfrm>
            <a:off x="47320" y="0"/>
            <a:ext cx="8148955" cy="5590540"/>
            <a:chOff x="47320" y="0"/>
            <a:chExt cx="8148955" cy="559054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6528" y="836675"/>
              <a:ext cx="7019544" cy="475335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320" y="0"/>
              <a:ext cx="1248079" cy="766572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34846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041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316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470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23833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43280"/>
            <a:chOff x="1333491" y="0"/>
            <a:chExt cx="7811134" cy="8432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2339" y="0"/>
              <a:ext cx="3543300" cy="84277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5"/>
              </a:spcBef>
            </a:pPr>
            <a:r>
              <a:rPr sz="2800" spc="-10" dirty="0"/>
              <a:t>Old </a:t>
            </a:r>
            <a:r>
              <a:rPr sz="3000" spc="-10" dirty="0"/>
              <a:t>Question</a:t>
            </a:r>
            <a:r>
              <a:rPr sz="3000" spc="-50" dirty="0"/>
              <a:t> </a:t>
            </a:r>
            <a:r>
              <a:rPr sz="2800" spc="-25" dirty="0"/>
              <a:t>Papers</a:t>
            </a:r>
            <a:endParaRPr sz="2800"/>
          </a:p>
        </p:txBody>
      </p:sp>
      <p:grpSp>
        <p:nvGrpSpPr>
          <p:cNvPr id="6" name="object 6"/>
          <p:cNvGrpSpPr/>
          <p:nvPr/>
        </p:nvGrpSpPr>
        <p:grpSpPr>
          <a:xfrm>
            <a:off x="47320" y="0"/>
            <a:ext cx="8697595" cy="5516880"/>
            <a:chOff x="47320" y="0"/>
            <a:chExt cx="8697595" cy="551688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7532" y="765048"/>
              <a:ext cx="7917180" cy="475183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320" y="0"/>
              <a:ext cx="1248079" cy="766572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34846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041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316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470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23833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116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58519"/>
            <a:chOff x="1333491" y="0"/>
            <a:chExt cx="7811134" cy="8585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09188" y="0"/>
              <a:ext cx="3691127" cy="8580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705"/>
              </a:spcBef>
            </a:pPr>
            <a:r>
              <a:rPr sz="3000" spc="-5" dirty="0"/>
              <a:t>Old</a:t>
            </a:r>
            <a:r>
              <a:rPr sz="3000" spc="-30" dirty="0"/>
              <a:t> </a:t>
            </a:r>
            <a:r>
              <a:rPr sz="3000" spc="-10" dirty="0"/>
              <a:t>Question</a:t>
            </a:r>
            <a:r>
              <a:rPr sz="3000" spc="-15" dirty="0"/>
              <a:t> </a:t>
            </a:r>
            <a:r>
              <a:rPr sz="3000" spc="-20" dirty="0"/>
              <a:t>Papers</a:t>
            </a:r>
            <a:endParaRPr sz="3000"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2311" y="908303"/>
            <a:ext cx="7871459" cy="23673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320" y="0"/>
            <a:ext cx="1248079" cy="76657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34846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41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16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70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23833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43280"/>
            <a:chOff x="1333491" y="0"/>
            <a:chExt cx="7811134" cy="8432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7191" y="0"/>
              <a:ext cx="6758940" cy="84277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817244">
              <a:lnSpc>
                <a:spcPct val="100000"/>
              </a:lnSpc>
              <a:spcBef>
                <a:spcPts val="585"/>
              </a:spcBef>
            </a:pPr>
            <a:r>
              <a:rPr sz="3000" spc="-10" dirty="0"/>
              <a:t>Expected</a:t>
            </a:r>
            <a:r>
              <a:rPr sz="3000" spc="-15" dirty="0"/>
              <a:t> </a:t>
            </a:r>
            <a:r>
              <a:rPr sz="3000" spc="-10" dirty="0"/>
              <a:t>Questions </a:t>
            </a:r>
            <a:r>
              <a:rPr sz="3000" spc="-25" dirty="0"/>
              <a:t>for</a:t>
            </a:r>
            <a:r>
              <a:rPr sz="3000" spc="-5" dirty="0"/>
              <a:t> </a:t>
            </a:r>
            <a:r>
              <a:rPr sz="3000" spc="-15" dirty="0"/>
              <a:t>University</a:t>
            </a:r>
            <a:r>
              <a:rPr sz="3000" spc="-10" dirty="0"/>
              <a:t> </a:t>
            </a:r>
            <a:r>
              <a:rPr sz="3000" spc="-15" dirty="0"/>
              <a:t>Exam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905967" y="740435"/>
            <a:ext cx="7197725" cy="5022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34035" indent="-457834">
              <a:lnSpc>
                <a:spcPct val="150000"/>
              </a:lnSpc>
              <a:spcBef>
                <a:spcPts val="100"/>
              </a:spcBef>
              <a:buAutoNum type="arabicPeriod"/>
              <a:tabLst>
                <a:tab pos="469265" algn="l"/>
                <a:tab pos="470534" algn="l"/>
              </a:tabLst>
            </a:pPr>
            <a:r>
              <a:rPr sz="2200" spc="-20" dirty="0">
                <a:latin typeface="Calibri"/>
                <a:cs typeface="Calibri"/>
              </a:rPr>
              <a:t>Draw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labeled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state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transition </a:t>
            </a:r>
            <a:r>
              <a:rPr sz="2200" spc="-15" dirty="0">
                <a:latin typeface="Calibri"/>
                <a:cs typeface="Calibri"/>
              </a:rPr>
              <a:t>diagram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with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describing 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various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states.</a:t>
            </a:r>
            <a:endParaRPr sz="22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1845"/>
              </a:spcBef>
              <a:buAutoNum type="arabicPeriod"/>
              <a:tabLst>
                <a:tab pos="469265" algn="l"/>
                <a:tab pos="470534" algn="l"/>
              </a:tabLst>
            </a:pPr>
            <a:r>
              <a:rPr sz="2200" spc="-20" dirty="0">
                <a:latin typeface="Calibri"/>
                <a:cs typeface="Calibri"/>
              </a:rPr>
              <a:t>Write</a:t>
            </a:r>
            <a:r>
              <a:rPr sz="2200" spc="-5" dirty="0">
                <a:latin typeface="Calibri"/>
                <a:cs typeface="Calibri"/>
              </a:rPr>
              <a:t> a </a:t>
            </a:r>
            <a:r>
              <a:rPr sz="2200" spc="-15" dirty="0">
                <a:latin typeface="Calibri"/>
                <a:cs typeface="Calibri"/>
              </a:rPr>
              <a:t>note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on </a:t>
            </a:r>
            <a:r>
              <a:rPr sz="2200" spc="-10" dirty="0">
                <a:latin typeface="Calibri"/>
                <a:cs typeface="Calibri"/>
              </a:rPr>
              <a:t>Deadlock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Prevention.</a:t>
            </a:r>
            <a:endParaRPr sz="22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1855"/>
              </a:spcBef>
              <a:buAutoNum type="arabicPeriod"/>
              <a:tabLst>
                <a:tab pos="469265" algn="l"/>
                <a:tab pos="470534" algn="l"/>
              </a:tabLst>
            </a:pPr>
            <a:r>
              <a:rPr sz="2200" spc="-5" dirty="0">
                <a:latin typeface="Calibri"/>
                <a:cs typeface="Calibri"/>
              </a:rPr>
              <a:t>Explain </a:t>
            </a:r>
            <a:r>
              <a:rPr sz="2200" spc="-10" dirty="0">
                <a:latin typeface="Calibri"/>
                <a:cs typeface="Calibri"/>
              </a:rPr>
              <a:t>Multi </a:t>
            </a:r>
            <a:r>
              <a:rPr sz="2200" spc="-15" dirty="0">
                <a:latin typeface="Calibri"/>
                <a:cs typeface="Calibri"/>
              </a:rPr>
              <a:t>Level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Queue </a:t>
            </a:r>
            <a:r>
              <a:rPr sz="2200" spc="-10" dirty="0">
                <a:latin typeface="Calibri"/>
                <a:cs typeface="Calibri"/>
              </a:rPr>
              <a:t>Scheduling.</a:t>
            </a:r>
            <a:endParaRPr sz="22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1845"/>
              </a:spcBef>
              <a:buAutoNum type="arabicPeriod"/>
              <a:tabLst>
                <a:tab pos="469265" algn="l"/>
                <a:tab pos="470534" algn="l"/>
              </a:tabLst>
            </a:pPr>
            <a:r>
              <a:rPr sz="2200" spc="-5" dirty="0">
                <a:latin typeface="Calibri"/>
                <a:cs typeface="Calibri"/>
              </a:rPr>
              <a:t>Explain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Short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term,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Middle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term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Long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term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Schedulers.</a:t>
            </a:r>
            <a:endParaRPr sz="22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1850"/>
              </a:spcBef>
              <a:buAutoNum type="arabicPeriod"/>
              <a:tabLst>
                <a:tab pos="469265" algn="l"/>
                <a:tab pos="470534" algn="l"/>
              </a:tabLst>
            </a:pPr>
            <a:r>
              <a:rPr sz="2200" spc="-20" dirty="0">
                <a:latin typeface="Calibri"/>
                <a:cs typeface="Calibri"/>
              </a:rPr>
              <a:t>Write</a:t>
            </a:r>
            <a:r>
              <a:rPr sz="2200" spc="-5" dirty="0">
                <a:latin typeface="Calibri"/>
                <a:cs typeface="Calibri"/>
              </a:rPr>
              <a:t> down 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steps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Deadlock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Detection</a:t>
            </a:r>
            <a:endParaRPr sz="22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1850"/>
              </a:spcBef>
              <a:buAutoNum type="arabicPeriod"/>
              <a:tabLst>
                <a:tab pos="469265" algn="l"/>
                <a:tab pos="470534" algn="l"/>
              </a:tabLst>
            </a:pPr>
            <a:r>
              <a:rPr sz="2200" spc="-10" dirty="0">
                <a:latin typeface="Calibri"/>
                <a:cs typeface="Calibri"/>
              </a:rPr>
              <a:t>Define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PCB.</a:t>
            </a:r>
            <a:endParaRPr sz="22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1845"/>
              </a:spcBef>
              <a:buAutoNum type="arabicPeriod"/>
              <a:tabLst>
                <a:tab pos="469265" algn="l"/>
                <a:tab pos="470534" algn="l"/>
              </a:tabLst>
            </a:pPr>
            <a:r>
              <a:rPr sz="2200" spc="-10" dirty="0">
                <a:latin typeface="Calibri"/>
                <a:cs typeface="Calibri"/>
              </a:rPr>
              <a:t>List</a:t>
            </a:r>
            <a:r>
              <a:rPr sz="2200" spc="-5" dirty="0">
                <a:latin typeface="Calibri"/>
                <a:cs typeface="Calibri"/>
              </a:rPr>
              <a:t> out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various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scheduling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criteria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CPU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Scheduling.</a:t>
            </a:r>
            <a:endParaRPr sz="22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1855"/>
              </a:spcBef>
              <a:buAutoNum type="arabicPeriod"/>
              <a:tabLst>
                <a:tab pos="469265" algn="l"/>
                <a:tab pos="470534" algn="l"/>
              </a:tabLst>
            </a:pPr>
            <a:r>
              <a:rPr sz="2200" spc="-10" dirty="0">
                <a:latin typeface="Calibri"/>
                <a:cs typeface="Calibri"/>
              </a:rPr>
              <a:t>List</a:t>
            </a:r>
            <a:r>
              <a:rPr sz="2200" spc="-5" dirty="0">
                <a:latin typeface="Calibri"/>
                <a:cs typeface="Calibri"/>
              </a:rPr>
              <a:t> out 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necessary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conditions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deadlock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45" dirty="0">
                <a:latin typeface="Calibri"/>
                <a:cs typeface="Calibri"/>
              </a:rPr>
              <a:t>occur.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20" y="0"/>
            <a:ext cx="1248079" cy="76657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34846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41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16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70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23833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43280"/>
            <a:chOff x="1333491" y="0"/>
            <a:chExt cx="7811134" cy="8432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7191" y="0"/>
              <a:ext cx="6758940" cy="84277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817244">
              <a:lnSpc>
                <a:spcPct val="100000"/>
              </a:lnSpc>
              <a:spcBef>
                <a:spcPts val="585"/>
              </a:spcBef>
            </a:pPr>
            <a:r>
              <a:rPr sz="3000" spc="-10" dirty="0"/>
              <a:t>Expected</a:t>
            </a:r>
            <a:r>
              <a:rPr sz="3000" spc="-15" dirty="0"/>
              <a:t> </a:t>
            </a:r>
            <a:r>
              <a:rPr sz="3000" spc="-10" dirty="0"/>
              <a:t>Questions </a:t>
            </a:r>
            <a:r>
              <a:rPr sz="3000" spc="-25" dirty="0"/>
              <a:t>for</a:t>
            </a:r>
            <a:r>
              <a:rPr sz="3000" spc="-5" dirty="0"/>
              <a:t> </a:t>
            </a:r>
            <a:r>
              <a:rPr sz="3000" spc="-15" dirty="0"/>
              <a:t>University</a:t>
            </a:r>
            <a:r>
              <a:rPr sz="3000" spc="-10" dirty="0"/>
              <a:t> </a:t>
            </a:r>
            <a:r>
              <a:rPr sz="3000" spc="-15" dirty="0"/>
              <a:t>Exam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905967" y="3928109"/>
            <a:ext cx="7609840" cy="190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Calibri"/>
                <a:cs typeface="Calibri"/>
              </a:rPr>
              <a:t>Draw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Gannt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chart 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find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average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waiting time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response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time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using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20" dirty="0">
                <a:latin typeface="Calibri"/>
                <a:cs typeface="Calibri"/>
              </a:rPr>
              <a:t>FCFS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20" dirty="0">
                <a:latin typeface="Calibri"/>
                <a:cs typeface="Calibri"/>
              </a:rPr>
              <a:t>Round </a:t>
            </a:r>
            <a:r>
              <a:rPr sz="2200" spc="-15" dirty="0">
                <a:latin typeface="Calibri"/>
                <a:cs typeface="Calibri"/>
              </a:rPr>
              <a:t>Robin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(quantum=2)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SJF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SRTF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8042" y="781558"/>
            <a:ext cx="79463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9. Consider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following set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four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processes,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with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length</a:t>
            </a:r>
            <a:r>
              <a:rPr sz="2200" dirty="0">
                <a:latin typeface="Calibri"/>
                <a:cs typeface="Calibri"/>
              </a:rPr>
              <a:t> 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CPU</a:t>
            </a:r>
            <a:endParaRPr sz="2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sz="2200" spc="-20" dirty="0">
                <a:latin typeface="Calibri"/>
                <a:cs typeface="Calibri"/>
              </a:rPr>
              <a:t>burst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time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given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0" dirty="0">
                <a:latin typeface="Calibri"/>
                <a:cs typeface="Calibri"/>
              </a:rPr>
              <a:t>milliseconds</a:t>
            </a:r>
            <a:endParaRPr sz="22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281427" y="1727835"/>
          <a:ext cx="4641849" cy="19338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2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0614">
                <a:tc>
                  <a:txBody>
                    <a:bodyPr/>
                    <a:lstStyle/>
                    <a:p>
                      <a:pPr marR="229870" algn="ctr">
                        <a:lnSpc>
                          <a:spcPts val="2085"/>
                        </a:lnSpc>
                      </a:pPr>
                      <a:r>
                        <a:rPr sz="2200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Process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ts val="2085"/>
                        </a:lnSpc>
                      </a:pPr>
                      <a:r>
                        <a:rPr sz="2200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Arrival</a:t>
                      </a:r>
                      <a:r>
                        <a:rPr sz="2200" u="heavy" spc="-3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Time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8605" algn="ctr">
                        <a:lnSpc>
                          <a:spcPts val="2085"/>
                        </a:lnSpc>
                      </a:pPr>
                      <a:r>
                        <a:rPr sz="2200" u="heavy" spc="-1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Burst</a:t>
                      </a:r>
                      <a:r>
                        <a:rPr sz="2200" u="heavy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Time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132">
                <a:tc>
                  <a:txBody>
                    <a:bodyPr/>
                    <a:lstStyle/>
                    <a:p>
                      <a:pPr marR="229235" algn="ctr">
                        <a:lnSpc>
                          <a:spcPts val="2575"/>
                        </a:lnSpc>
                      </a:pPr>
                      <a:r>
                        <a:rPr sz="2200" i="1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175" i="1" spc="7" baseline="-21072" dirty="0">
                          <a:latin typeface="Calibri"/>
                          <a:cs typeface="Calibri"/>
                        </a:rPr>
                        <a:t>1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ts val="2575"/>
                        </a:lnSpc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8605" algn="ctr">
                        <a:lnSpc>
                          <a:spcPts val="2575"/>
                        </a:lnSpc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7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463">
                <a:tc>
                  <a:txBody>
                    <a:bodyPr/>
                    <a:lstStyle/>
                    <a:p>
                      <a:pPr marR="168275" algn="ctr">
                        <a:lnSpc>
                          <a:spcPts val="2395"/>
                        </a:lnSpc>
                      </a:pPr>
                      <a:r>
                        <a:rPr sz="2200" i="1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175" i="1" spc="7" baseline="-21072" dirty="0">
                          <a:latin typeface="Calibri"/>
                          <a:cs typeface="Calibri"/>
                        </a:rPr>
                        <a:t>2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ts val="2395"/>
                        </a:lnSpc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2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8605" algn="ctr">
                        <a:lnSpc>
                          <a:spcPts val="2395"/>
                        </a:lnSpc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4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marR="168275" algn="ctr">
                        <a:lnSpc>
                          <a:spcPts val="2395"/>
                        </a:lnSpc>
                      </a:pPr>
                      <a:r>
                        <a:rPr sz="2200" i="1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175" i="1" spc="7" baseline="-21072" dirty="0">
                          <a:latin typeface="Calibri"/>
                          <a:cs typeface="Calibri"/>
                        </a:rPr>
                        <a:t>3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ts val="2395"/>
                        </a:lnSpc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4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8605" algn="ctr">
                        <a:lnSpc>
                          <a:spcPts val="2395"/>
                        </a:lnSpc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283">
                <a:tc>
                  <a:txBody>
                    <a:bodyPr/>
                    <a:lstStyle/>
                    <a:p>
                      <a:pPr marR="168275" algn="ctr">
                        <a:lnSpc>
                          <a:spcPts val="2395"/>
                        </a:lnSpc>
                      </a:pPr>
                      <a:r>
                        <a:rPr sz="2200" i="1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175" i="1" spc="7" baseline="-21072" dirty="0">
                          <a:latin typeface="Calibri"/>
                          <a:cs typeface="Calibri"/>
                        </a:rPr>
                        <a:t>4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ts val="2395"/>
                        </a:lnSpc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5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8605" algn="ctr">
                        <a:lnSpc>
                          <a:spcPts val="2395"/>
                        </a:lnSpc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4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20" y="0"/>
            <a:ext cx="1248079" cy="76657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34846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041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316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470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23833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26504"/>
            <a:ext cx="6877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22726" y="6426504"/>
            <a:ext cx="7981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2268" y="6426504"/>
            <a:ext cx="7366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69708" y="6426504"/>
            <a:ext cx="8655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7990" algn="l"/>
              </a:tabLst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	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33491" y="0"/>
            <a:ext cx="7811134" cy="890269"/>
            <a:chOff x="1333491" y="0"/>
            <a:chExt cx="7811134" cy="890269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3491" y="0"/>
              <a:ext cx="7810508" cy="73926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52572" y="0"/>
              <a:ext cx="4404360" cy="89001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580"/>
              </a:spcBef>
            </a:pPr>
            <a:r>
              <a:rPr spc="-10" dirty="0"/>
              <a:t>COs</a:t>
            </a:r>
            <a:r>
              <a:rPr spc="-15" dirty="0"/>
              <a:t> </a:t>
            </a:r>
            <a:r>
              <a:rPr dirty="0"/>
              <a:t>and PSOs</a:t>
            </a:r>
            <a:r>
              <a:rPr spc="-15" dirty="0"/>
              <a:t> </a:t>
            </a:r>
            <a:r>
              <a:rPr spc="-5" dirty="0"/>
              <a:t>Mapping</a:t>
            </a: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765667" y="1071625"/>
          <a:ext cx="7402829" cy="35829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7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3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679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191770" marR="151130" indent="154940">
                        <a:lnSpc>
                          <a:spcPct val="114999"/>
                        </a:lnSpc>
                        <a:spcBef>
                          <a:spcPts val="123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Course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 Ou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om</a:t>
                      </a:r>
                      <a:r>
                        <a:rPr sz="1800" b="1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62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marL="25527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Program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Specific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Outcomes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6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62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PSO1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PSO2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PSO3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2832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PSO4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ACSE0403A</a:t>
                      </a:r>
                      <a:r>
                        <a:rPr sz="14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.1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2832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385D89"/>
                      </a:solidFill>
                      <a:prstDash val="solid"/>
                    </a:lnL>
                    <a:lnR w="53975">
                      <a:solidFill>
                        <a:srgbClr val="385D8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ACSE0403A</a:t>
                      </a:r>
                      <a:r>
                        <a:rPr sz="14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.2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53975">
                      <a:solidFill>
                        <a:srgbClr val="385D89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2832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ACSE0403A</a:t>
                      </a:r>
                      <a:r>
                        <a:rPr sz="14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.3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2832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ACSE0403A</a:t>
                      </a:r>
                      <a:r>
                        <a:rPr sz="14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.4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2832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9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ACSE0403A</a:t>
                      </a:r>
                      <a:r>
                        <a:rPr sz="14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.5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2832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0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Average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1.8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2832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887412" y="1065275"/>
            <a:ext cx="7834630" cy="3596004"/>
          </a:xfrm>
          <a:custGeom>
            <a:avLst/>
            <a:gdLst/>
            <a:ahLst/>
            <a:cxnLst/>
            <a:rect l="l" t="t" r="r" b="b"/>
            <a:pathLst>
              <a:path w="7834630" h="3596004">
                <a:moveTo>
                  <a:pt x="1283271" y="493140"/>
                </a:moveTo>
                <a:lnTo>
                  <a:pt x="7834312" y="493140"/>
                </a:lnTo>
              </a:path>
              <a:path w="7834630" h="3596004">
                <a:moveTo>
                  <a:pt x="0" y="997203"/>
                </a:moveTo>
                <a:lnTo>
                  <a:pt x="7834312" y="997203"/>
                </a:lnTo>
              </a:path>
              <a:path w="7834630" h="3596004">
                <a:moveTo>
                  <a:pt x="0" y="1429258"/>
                </a:moveTo>
                <a:lnTo>
                  <a:pt x="7834312" y="1429258"/>
                </a:lnTo>
              </a:path>
              <a:path w="7834630" h="3596004">
                <a:moveTo>
                  <a:pt x="0" y="1861185"/>
                </a:moveTo>
                <a:lnTo>
                  <a:pt x="7834312" y="1861185"/>
                </a:lnTo>
              </a:path>
              <a:path w="7834630" h="3596004">
                <a:moveTo>
                  <a:pt x="0" y="2293239"/>
                </a:moveTo>
                <a:lnTo>
                  <a:pt x="7834312" y="2293239"/>
                </a:lnTo>
              </a:path>
              <a:path w="7834630" h="3596004">
                <a:moveTo>
                  <a:pt x="0" y="2725293"/>
                </a:moveTo>
                <a:lnTo>
                  <a:pt x="7834312" y="2725293"/>
                </a:lnTo>
              </a:path>
              <a:path w="7834630" h="3596004">
                <a:moveTo>
                  <a:pt x="0" y="3157220"/>
                </a:moveTo>
                <a:lnTo>
                  <a:pt x="7834312" y="3157220"/>
                </a:lnTo>
              </a:path>
              <a:path w="7834630" h="3596004">
                <a:moveTo>
                  <a:pt x="7827962" y="0"/>
                </a:moveTo>
                <a:lnTo>
                  <a:pt x="7827962" y="3595624"/>
                </a:lnTo>
              </a:path>
              <a:path w="7834630" h="3596004">
                <a:moveTo>
                  <a:pt x="0" y="6350"/>
                </a:moveTo>
                <a:lnTo>
                  <a:pt x="7834312" y="6350"/>
                </a:lnTo>
              </a:path>
              <a:path w="7834630" h="3596004">
                <a:moveTo>
                  <a:pt x="0" y="3589274"/>
                </a:moveTo>
                <a:lnTo>
                  <a:pt x="7834312" y="35892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7145" y="2501645"/>
            <a:ext cx="7676515" cy="360045"/>
          </a:xfrm>
          <a:custGeom>
            <a:avLst/>
            <a:gdLst/>
            <a:ahLst/>
            <a:cxnLst/>
            <a:rect l="l" t="t" r="r" b="b"/>
            <a:pathLst>
              <a:path w="7676515" h="360044">
                <a:moveTo>
                  <a:pt x="0" y="59943"/>
                </a:moveTo>
                <a:lnTo>
                  <a:pt x="4710" y="36593"/>
                </a:lnTo>
                <a:lnTo>
                  <a:pt x="17556" y="17541"/>
                </a:lnTo>
                <a:lnTo>
                  <a:pt x="36609" y="4704"/>
                </a:lnTo>
                <a:lnTo>
                  <a:pt x="59944" y="0"/>
                </a:lnTo>
                <a:lnTo>
                  <a:pt x="7616444" y="0"/>
                </a:lnTo>
                <a:lnTo>
                  <a:pt x="7639794" y="4704"/>
                </a:lnTo>
                <a:lnTo>
                  <a:pt x="7658846" y="17541"/>
                </a:lnTo>
                <a:lnTo>
                  <a:pt x="7671683" y="36593"/>
                </a:lnTo>
                <a:lnTo>
                  <a:pt x="7676387" y="59943"/>
                </a:lnTo>
                <a:lnTo>
                  <a:pt x="7676387" y="299719"/>
                </a:lnTo>
                <a:lnTo>
                  <a:pt x="7671683" y="323070"/>
                </a:lnTo>
                <a:lnTo>
                  <a:pt x="7658846" y="342122"/>
                </a:lnTo>
                <a:lnTo>
                  <a:pt x="7639794" y="354959"/>
                </a:lnTo>
                <a:lnTo>
                  <a:pt x="7616444" y="359663"/>
                </a:lnTo>
                <a:lnTo>
                  <a:pt x="59944" y="359663"/>
                </a:lnTo>
                <a:lnTo>
                  <a:pt x="36609" y="354959"/>
                </a:lnTo>
                <a:lnTo>
                  <a:pt x="17556" y="342122"/>
                </a:lnTo>
                <a:lnTo>
                  <a:pt x="4710" y="323070"/>
                </a:lnTo>
                <a:lnTo>
                  <a:pt x="0" y="299719"/>
                </a:lnTo>
                <a:lnTo>
                  <a:pt x="0" y="59943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357883" cy="726948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8426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43280"/>
            <a:chOff x="1333491" y="0"/>
            <a:chExt cx="7811134" cy="8432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7191" y="0"/>
              <a:ext cx="6758940" cy="84277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817244">
              <a:lnSpc>
                <a:spcPct val="100000"/>
              </a:lnSpc>
              <a:spcBef>
                <a:spcPts val="585"/>
              </a:spcBef>
            </a:pPr>
            <a:r>
              <a:rPr sz="3000" spc="-10" dirty="0"/>
              <a:t>Expected</a:t>
            </a:r>
            <a:r>
              <a:rPr sz="3000" spc="-15" dirty="0"/>
              <a:t> </a:t>
            </a:r>
            <a:r>
              <a:rPr sz="3000" spc="-10" dirty="0"/>
              <a:t>Questions </a:t>
            </a:r>
            <a:r>
              <a:rPr sz="3000" spc="-25" dirty="0"/>
              <a:t>for</a:t>
            </a:r>
            <a:r>
              <a:rPr sz="3000" spc="-5" dirty="0"/>
              <a:t> </a:t>
            </a:r>
            <a:r>
              <a:rPr sz="3000" spc="-15" dirty="0"/>
              <a:t>University</a:t>
            </a:r>
            <a:r>
              <a:rPr sz="3000" spc="-10" dirty="0"/>
              <a:t> </a:t>
            </a:r>
            <a:r>
              <a:rPr sz="3000" spc="-15" dirty="0"/>
              <a:t>Exam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905967" y="908685"/>
            <a:ext cx="47828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10.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Let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</a:t>
            </a:r>
            <a:r>
              <a:rPr sz="2200" spc="-10" dirty="0">
                <a:latin typeface="Calibri"/>
                <a:cs typeface="Calibri"/>
              </a:rPr>
              <a:t> consider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-10" dirty="0">
                <a:latin typeface="Calibri"/>
                <a:cs typeface="Calibri"/>
              </a:rPr>
              <a:t> following</a:t>
            </a:r>
            <a:r>
              <a:rPr sz="2200" spc="-5" dirty="0">
                <a:latin typeface="Calibri"/>
                <a:cs typeface="Calibri"/>
              </a:rPr>
              <a:t> snapshot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0567" y="4145686"/>
            <a:ext cx="7298690" cy="15684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80365" algn="l"/>
                <a:tab pos="381000" algn="l"/>
                <a:tab pos="1127125" algn="l"/>
              </a:tabLst>
            </a:pPr>
            <a:r>
              <a:rPr sz="2200" spc="-10" dirty="0">
                <a:latin typeface="Calibri"/>
                <a:cs typeface="Calibri"/>
              </a:rPr>
              <a:t>What	</a:t>
            </a:r>
            <a:r>
              <a:rPr sz="2200" spc="-5" dirty="0">
                <a:latin typeface="Calibri"/>
                <a:cs typeface="Calibri"/>
              </a:rPr>
              <a:t>is 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content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matrix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need?</a:t>
            </a:r>
            <a:endParaRPr sz="2200">
              <a:latin typeface="Calibri"/>
              <a:cs typeface="Calibri"/>
            </a:endParaRPr>
          </a:p>
          <a:p>
            <a:pPr marL="381000" indent="-3429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200" spc="-5" dirty="0">
                <a:latin typeface="Calibri"/>
                <a:cs typeface="Calibri"/>
              </a:rPr>
              <a:t>Is 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system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25" dirty="0">
                <a:latin typeface="Calibri"/>
                <a:cs typeface="Calibri"/>
              </a:rPr>
              <a:t>safe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state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not?</a:t>
            </a:r>
            <a:endParaRPr sz="2200">
              <a:latin typeface="Calibri"/>
              <a:cs typeface="Calibri"/>
            </a:endParaRPr>
          </a:p>
          <a:p>
            <a:pPr marL="381000" indent="-3429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200" spc="-5" dirty="0">
                <a:latin typeface="Calibri"/>
                <a:cs typeface="Calibri"/>
              </a:rPr>
              <a:t>If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request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from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</a:t>
            </a:r>
            <a:r>
              <a:rPr sz="2175" baseline="-21072" dirty="0">
                <a:latin typeface="Calibri"/>
                <a:cs typeface="Calibri"/>
              </a:rPr>
              <a:t>1</a:t>
            </a:r>
            <a:r>
              <a:rPr sz="2175" spc="240" baseline="-21072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arrives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-5" dirty="0">
                <a:latin typeface="Calibri"/>
                <a:cs typeface="Calibri"/>
              </a:rPr>
              <a:t> (1,0,2)</a:t>
            </a:r>
            <a:r>
              <a:rPr sz="2200" spc="-15" dirty="0">
                <a:latin typeface="Calibri"/>
                <a:cs typeface="Calibri"/>
              </a:rPr>
              <a:t> can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request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be</a:t>
            </a:r>
            <a:endParaRPr sz="22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</a:pPr>
            <a:r>
              <a:rPr sz="2200" spc="-20" dirty="0">
                <a:latin typeface="Calibri"/>
                <a:cs typeface="Calibri"/>
              </a:rPr>
              <a:t>granted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immediately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</a:t>
            </a:r>
            <a:r>
              <a:rPr sz="2200" spc="-10" dirty="0">
                <a:latin typeface="Calibri"/>
                <a:cs typeface="Calibri"/>
              </a:rPr>
              <a:t> not?</a:t>
            </a:r>
            <a:endParaRPr sz="22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258822" y="1458722"/>
          <a:ext cx="4008754" cy="27384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8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9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061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7950" algn="ctr">
                        <a:lnSpc>
                          <a:spcPts val="2085"/>
                        </a:lnSpc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Allocation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2085"/>
                        </a:lnSpc>
                      </a:pPr>
                      <a:r>
                        <a:rPr sz="2200" spc="-15" dirty="0">
                          <a:latin typeface="Calibri"/>
                          <a:cs typeface="Calibri"/>
                        </a:rPr>
                        <a:t>Max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ts val="2085"/>
                        </a:lnSpc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Available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33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6680" algn="ctr">
                        <a:lnSpc>
                          <a:spcPts val="2575"/>
                        </a:lnSpc>
                      </a:pPr>
                      <a:r>
                        <a:rPr sz="2200" i="1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200" i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i="1" spc="-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2200" i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i="1" spc="-5" dirty="0">
                          <a:latin typeface="Calibri"/>
                          <a:cs typeface="Calibri"/>
                        </a:rPr>
                        <a:t>C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ts val="2575"/>
                        </a:lnSpc>
                      </a:pPr>
                      <a:r>
                        <a:rPr sz="2200" i="1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200" i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i="1" spc="-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2200" i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i="1" spc="-5" dirty="0">
                          <a:latin typeface="Calibri"/>
                          <a:cs typeface="Calibri"/>
                        </a:rPr>
                        <a:t>C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ts val="2575"/>
                        </a:lnSpc>
                      </a:pPr>
                      <a:r>
                        <a:rPr sz="2200" i="1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200" i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i="1" spc="-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2200" i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i="1" spc="-5" dirty="0">
                          <a:latin typeface="Calibri"/>
                          <a:cs typeface="Calibri"/>
                        </a:rPr>
                        <a:t>C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132">
                <a:tc>
                  <a:txBody>
                    <a:bodyPr/>
                    <a:lstStyle/>
                    <a:p>
                      <a:pPr marL="31750">
                        <a:lnSpc>
                          <a:spcPts val="2575"/>
                        </a:lnSpc>
                      </a:pPr>
                      <a:r>
                        <a:rPr sz="2200" i="1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175" spc="7" baseline="-21072" dirty="0">
                          <a:latin typeface="Calibri"/>
                          <a:cs typeface="Calibri"/>
                        </a:rPr>
                        <a:t>0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6045" algn="ctr">
                        <a:lnSpc>
                          <a:spcPts val="2575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2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9855" algn="r">
                        <a:lnSpc>
                          <a:spcPts val="2575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2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2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3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ts val="2575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2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2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463">
                <a:tc>
                  <a:txBody>
                    <a:bodyPr/>
                    <a:lstStyle/>
                    <a:p>
                      <a:pPr marL="31750">
                        <a:lnSpc>
                          <a:spcPts val="2395"/>
                        </a:lnSpc>
                      </a:pPr>
                      <a:r>
                        <a:rPr sz="2200" i="1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175" spc="7" baseline="-21072" dirty="0">
                          <a:latin typeface="Calibri"/>
                          <a:cs typeface="Calibri"/>
                        </a:rPr>
                        <a:t>1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ts val="2395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2395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2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2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marL="31750">
                        <a:lnSpc>
                          <a:spcPts val="2395"/>
                        </a:lnSpc>
                      </a:pPr>
                      <a:r>
                        <a:rPr sz="2200" i="1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175" spc="7" baseline="-21072" dirty="0">
                          <a:latin typeface="Calibri"/>
                          <a:cs typeface="Calibri"/>
                        </a:rPr>
                        <a:t>2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ts val="2395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2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2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0675">
                        <a:lnSpc>
                          <a:spcPts val="2395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9</a:t>
                      </a:r>
                      <a:r>
                        <a:rPr sz="2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2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335">
                <a:tc>
                  <a:txBody>
                    <a:bodyPr/>
                    <a:lstStyle/>
                    <a:p>
                      <a:pPr marL="31750">
                        <a:lnSpc>
                          <a:spcPts val="2395"/>
                        </a:lnSpc>
                      </a:pPr>
                      <a:r>
                        <a:rPr sz="2200" i="1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175" spc="7" baseline="-21072" dirty="0">
                          <a:latin typeface="Calibri"/>
                          <a:cs typeface="Calibri"/>
                        </a:rPr>
                        <a:t>3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ts val="2395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2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0675">
                        <a:lnSpc>
                          <a:spcPts val="2395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2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283">
                <a:tc>
                  <a:txBody>
                    <a:bodyPr/>
                    <a:lstStyle/>
                    <a:p>
                      <a:pPr marL="31750">
                        <a:lnSpc>
                          <a:spcPts val="2395"/>
                        </a:lnSpc>
                      </a:pPr>
                      <a:r>
                        <a:rPr sz="2200" i="1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175" spc="7" baseline="-21072" dirty="0">
                          <a:latin typeface="Calibri"/>
                          <a:cs typeface="Calibri"/>
                        </a:rPr>
                        <a:t>4</a:t>
                      </a:r>
                      <a:endParaRPr sz="2175" baseline="-21072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6045" algn="ctr">
                        <a:lnSpc>
                          <a:spcPts val="2395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2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ts val="2395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2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3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20" y="0"/>
            <a:ext cx="1248079" cy="76657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34846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041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316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470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23833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58519"/>
            <a:chOff x="1333491" y="0"/>
            <a:chExt cx="7811134" cy="8585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48911" y="0"/>
              <a:ext cx="2011680" cy="8580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705"/>
              </a:spcBef>
            </a:pPr>
            <a:r>
              <a:rPr sz="3000" spc="-5" dirty="0"/>
              <a:t>Summary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1121765" y="765810"/>
            <a:ext cx="5249545" cy="5390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module,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have</a:t>
            </a:r>
            <a:r>
              <a:rPr sz="2200" spc="-10" dirty="0">
                <a:latin typeface="Calibri"/>
                <a:cs typeface="Calibri"/>
              </a:rPr>
              <a:t> studied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following: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libri"/>
              <a:cs typeface="Calibri"/>
            </a:endParaRPr>
          </a:p>
          <a:p>
            <a:pPr marL="111760" indent="-99695">
              <a:lnSpc>
                <a:spcPct val="100000"/>
              </a:lnSpc>
              <a:buSzPct val="95454"/>
              <a:buFont typeface="Arial MT"/>
              <a:buChar char="•"/>
              <a:tabLst>
                <a:tab pos="112395" algn="l"/>
              </a:tabLst>
            </a:pPr>
            <a:r>
              <a:rPr sz="2200" spc="-10" dirty="0">
                <a:latin typeface="Calibri"/>
                <a:cs typeface="Calibri"/>
              </a:rPr>
              <a:t>Process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Concept</a:t>
            </a:r>
            <a:endParaRPr sz="2200">
              <a:latin typeface="Calibri"/>
              <a:cs typeface="Calibri"/>
            </a:endParaRPr>
          </a:p>
          <a:p>
            <a:pPr marL="111760" indent="-99695">
              <a:lnSpc>
                <a:spcPct val="100000"/>
              </a:lnSpc>
              <a:buSzPct val="95454"/>
              <a:buFont typeface="Arial MT"/>
              <a:buChar char="•"/>
              <a:tabLst>
                <a:tab pos="112395" algn="l"/>
              </a:tabLst>
            </a:pPr>
            <a:r>
              <a:rPr sz="2200" spc="-10" dirty="0">
                <a:latin typeface="Calibri"/>
                <a:cs typeface="Calibri"/>
              </a:rPr>
              <a:t>Process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State</a:t>
            </a:r>
            <a:endParaRPr sz="2200">
              <a:latin typeface="Calibri"/>
              <a:cs typeface="Calibri"/>
            </a:endParaRPr>
          </a:p>
          <a:p>
            <a:pPr marL="111760" indent="-99695">
              <a:lnSpc>
                <a:spcPct val="100000"/>
              </a:lnSpc>
              <a:buSzPct val="95454"/>
              <a:buFont typeface="Arial MT"/>
              <a:buChar char="•"/>
              <a:tabLst>
                <a:tab pos="112395" algn="l"/>
              </a:tabLst>
            </a:pPr>
            <a:r>
              <a:rPr sz="2200" spc="-10" dirty="0">
                <a:latin typeface="Calibri"/>
                <a:cs typeface="Calibri"/>
              </a:rPr>
              <a:t>Process</a:t>
            </a:r>
            <a:r>
              <a:rPr sz="2200" spc="-20" dirty="0">
                <a:latin typeface="Calibri"/>
                <a:cs typeface="Calibri"/>
              </a:rPr>
              <a:t> Transition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Diagram</a:t>
            </a:r>
            <a:endParaRPr sz="2200">
              <a:latin typeface="Calibri"/>
              <a:cs typeface="Calibri"/>
            </a:endParaRPr>
          </a:p>
          <a:p>
            <a:pPr marL="111760" indent="-99695">
              <a:lnSpc>
                <a:spcPct val="100000"/>
              </a:lnSpc>
              <a:buSzPct val="95454"/>
              <a:buFont typeface="Arial MT"/>
              <a:buChar char="•"/>
              <a:tabLst>
                <a:tab pos="112395" algn="l"/>
              </a:tabLst>
            </a:pPr>
            <a:r>
              <a:rPr sz="2200" spc="-10" dirty="0">
                <a:latin typeface="Calibri"/>
                <a:cs typeface="Calibri"/>
              </a:rPr>
              <a:t>Process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Control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Block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(PCB)</a:t>
            </a:r>
            <a:endParaRPr sz="2200">
              <a:latin typeface="Calibri"/>
              <a:cs typeface="Calibri"/>
            </a:endParaRPr>
          </a:p>
          <a:p>
            <a:pPr marL="111760" indent="-99695">
              <a:lnSpc>
                <a:spcPct val="100000"/>
              </a:lnSpc>
              <a:buSzPct val="95454"/>
              <a:buFont typeface="Arial MT"/>
              <a:buChar char="•"/>
              <a:tabLst>
                <a:tab pos="112395" algn="l"/>
              </a:tabLst>
            </a:pPr>
            <a:r>
              <a:rPr sz="2200" spc="-10" dirty="0">
                <a:latin typeface="Calibri"/>
                <a:cs typeface="Calibri"/>
              </a:rPr>
              <a:t>Thread</a:t>
            </a:r>
            <a:endParaRPr sz="2200">
              <a:latin typeface="Calibri"/>
              <a:cs typeface="Calibri"/>
            </a:endParaRPr>
          </a:p>
          <a:p>
            <a:pPr marL="1841500" marR="1856105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alibri"/>
                <a:cs typeface="Calibri"/>
              </a:rPr>
              <a:t>User </a:t>
            </a:r>
            <a:r>
              <a:rPr sz="2200" spc="-10" dirty="0">
                <a:latin typeface="Calibri"/>
                <a:cs typeface="Calibri"/>
              </a:rPr>
              <a:t>thread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Kernel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thread</a:t>
            </a:r>
            <a:endParaRPr sz="2200">
              <a:latin typeface="Calibri"/>
              <a:cs typeface="Calibri"/>
            </a:endParaRPr>
          </a:p>
          <a:p>
            <a:pPr marL="111760" indent="-99695">
              <a:lnSpc>
                <a:spcPct val="100000"/>
              </a:lnSpc>
              <a:buSzPct val="95454"/>
              <a:buFont typeface="Arial MT"/>
              <a:buChar char="•"/>
              <a:tabLst>
                <a:tab pos="112395" algn="l"/>
              </a:tabLst>
            </a:pPr>
            <a:r>
              <a:rPr sz="2200" spc="-10" dirty="0">
                <a:latin typeface="Calibri"/>
                <a:cs typeface="Calibri"/>
              </a:rPr>
              <a:t>Singl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Mu</a:t>
            </a:r>
            <a:r>
              <a:rPr sz="2200" spc="-15" dirty="0">
                <a:latin typeface="Calibri"/>
                <a:cs typeface="Calibri"/>
              </a:rPr>
              <a:t>l</a:t>
            </a:r>
            <a:r>
              <a:rPr sz="2200" spc="-5" dirty="0">
                <a:latin typeface="Calibri"/>
                <a:cs typeface="Calibri"/>
              </a:rPr>
              <a:t>ti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5" dirty="0">
                <a:latin typeface="Calibri"/>
                <a:cs typeface="Calibri"/>
              </a:rPr>
              <a:t>ed</a:t>
            </a:r>
            <a:r>
              <a:rPr sz="2200" spc="-16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ocesses</a:t>
            </a:r>
            <a:endParaRPr sz="2200">
              <a:latin typeface="Calibri"/>
              <a:cs typeface="Calibri"/>
            </a:endParaRPr>
          </a:p>
          <a:p>
            <a:pPr marL="111760" indent="-99695">
              <a:lnSpc>
                <a:spcPct val="100000"/>
              </a:lnSpc>
              <a:buSzPct val="95454"/>
              <a:buFont typeface="Arial MT"/>
              <a:buChar char="•"/>
              <a:tabLst>
                <a:tab pos="112395" algn="l"/>
              </a:tabLst>
            </a:pPr>
            <a:r>
              <a:rPr sz="2200" spc="-5" dirty="0">
                <a:latin typeface="Calibri"/>
                <a:cs typeface="Calibri"/>
              </a:rPr>
              <a:t>Mu</a:t>
            </a:r>
            <a:r>
              <a:rPr sz="2200" spc="-15" dirty="0">
                <a:latin typeface="Calibri"/>
                <a:cs typeface="Calibri"/>
              </a:rPr>
              <a:t>l</a:t>
            </a:r>
            <a:r>
              <a:rPr sz="2200" spc="-5" dirty="0">
                <a:latin typeface="Calibri"/>
                <a:cs typeface="Calibri"/>
              </a:rPr>
              <a:t>ti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spc="-3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eading</a:t>
            </a:r>
            <a:r>
              <a:rPr sz="2200" spc="-1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Models</a:t>
            </a:r>
            <a:endParaRPr sz="22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</a:pPr>
            <a:r>
              <a:rPr sz="2200" spc="-30" dirty="0">
                <a:latin typeface="Calibri"/>
                <a:cs typeface="Calibri"/>
              </a:rPr>
              <a:t>Many-to-One</a:t>
            </a:r>
            <a:endParaRPr sz="22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</a:pPr>
            <a:r>
              <a:rPr sz="2200" spc="-30" dirty="0">
                <a:latin typeface="Calibri"/>
                <a:cs typeface="Calibri"/>
              </a:rPr>
              <a:t>One-to-One</a:t>
            </a:r>
            <a:endParaRPr sz="22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</a:pPr>
            <a:r>
              <a:rPr sz="2200" spc="-25" dirty="0">
                <a:latin typeface="Calibri"/>
                <a:cs typeface="Calibri"/>
              </a:rPr>
              <a:t>M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5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y</a:t>
            </a:r>
            <a:r>
              <a:rPr sz="2200" spc="-20" dirty="0">
                <a:latin typeface="Calibri"/>
                <a:cs typeface="Calibri"/>
              </a:rPr>
              <a:t>-</a:t>
            </a:r>
            <a:r>
              <a:rPr sz="2200" spc="-45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-</a:t>
            </a:r>
            <a:r>
              <a:rPr sz="2200" spc="-25" dirty="0">
                <a:latin typeface="Calibri"/>
                <a:cs typeface="Calibri"/>
              </a:rPr>
              <a:t>M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5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y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Model</a:t>
            </a:r>
            <a:endParaRPr sz="2200">
              <a:latin typeface="Calibri"/>
              <a:cs typeface="Calibri"/>
            </a:endParaRPr>
          </a:p>
          <a:p>
            <a:pPr marL="111760" indent="-99695">
              <a:lnSpc>
                <a:spcPct val="100000"/>
              </a:lnSpc>
              <a:buSzPct val="95454"/>
              <a:buFont typeface="Arial MT"/>
              <a:buChar char="•"/>
              <a:tabLst>
                <a:tab pos="112395" algn="l"/>
              </a:tabLst>
            </a:pPr>
            <a:r>
              <a:rPr sz="2200" spc="-25" dirty="0">
                <a:latin typeface="Calibri"/>
                <a:cs typeface="Calibri"/>
              </a:rPr>
              <a:t>Types</a:t>
            </a:r>
            <a:r>
              <a:rPr sz="2200" dirty="0">
                <a:latin typeface="Calibri"/>
                <a:cs typeface="Calibri"/>
              </a:rPr>
              <a:t> of</a:t>
            </a:r>
            <a:r>
              <a:rPr sz="2200" spc="-15" dirty="0">
                <a:latin typeface="Calibri"/>
                <a:cs typeface="Calibri"/>
              </a:rPr>
              <a:t> Schedulers</a:t>
            </a:r>
            <a:endParaRPr sz="2200">
              <a:latin typeface="Calibri"/>
              <a:cs typeface="Calibri"/>
            </a:endParaRPr>
          </a:p>
          <a:p>
            <a:pPr marL="111760" indent="-99695">
              <a:lnSpc>
                <a:spcPct val="100000"/>
              </a:lnSpc>
              <a:buSzPct val="95454"/>
              <a:buFont typeface="Arial MT"/>
              <a:buChar char="•"/>
              <a:tabLst>
                <a:tab pos="112395" algn="l"/>
              </a:tabLst>
            </a:pPr>
            <a:r>
              <a:rPr sz="2200" spc="-180" dirty="0">
                <a:latin typeface="Calibri"/>
                <a:cs typeface="Calibri"/>
              </a:rPr>
              <a:t>Co</a:t>
            </a:r>
            <a:r>
              <a:rPr sz="2200" spc="-215" dirty="0">
                <a:latin typeface="Calibri"/>
                <a:cs typeface="Calibri"/>
              </a:rPr>
              <a:t>nt</a:t>
            </a:r>
            <a:r>
              <a:rPr sz="2200" spc="-225" dirty="0">
                <a:latin typeface="Calibri"/>
                <a:cs typeface="Calibri"/>
              </a:rPr>
              <a:t>e</a:t>
            </a:r>
            <a:r>
              <a:rPr sz="2200" spc="-180" dirty="0">
                <a:latin typeface="Calibri"/>
                <a:cs typeface="Calibri"/>
              </a:rPr>
              <a:t>x</a:t>
            </a:r>
            <a:r>
              <a:rPr sz="2200" spc="-5" dirty="0">
                <a:latin typeface="Calibri"/>
                <a:cs typeface="Calibri"/>
              </a:rPr>
              <a:t>t</a:t>
            </a:r>
            <a:r>
              <a:rPr sz="2200" spc="-155" dirty="0">
                <a:latin typeface="Calibri"/>
                <a:cs typeface="Calibri"/>
              </a:rPr>
              <a:t> </a:t>
            </a:r>
            <a:r>
              <a:rPr sz="2200" spc="-295" dirty="0">
                <a:latin typeface="Calibri"/>
                <a:cs typeface="Calibri"/>
              </a:rPr>
              <a:t>S</a:t>
            </a:r>
            <a:r>
              <a:rPr sz="2200" spc="-270" dirty="0">
                <a:latin typeface="Calibri"/>
                <a:cs typeface="Calibri"/>
              </a:rPr>
              <a:t>wi</a:t>
            </a:r>
            <a:r>
              <a:rPr sz="2200" spc="-300" dirty="0">
                <a:latin typeface="Calibri"/>
                <a:cs typeface="Calibri"/>
              </a:rPr>
              <a:t>t</a:t>
            </a:r>
            <a:r>
              <a:rPr sz="2200" spc="-275" dirty="0">
                <a:latin typeface="Calibri"/>
                <a:cs typeface="Calibri"/>
              </a:rPr>
              <a:t>ch</a:t>
            </a:r>
            <a:r>
              <a:rPr sz="2200" spc="-270" dirty="0">
                <a:latin typeface="Calibri"/>
                <a:cs typeface="Calibri"/>
              </a:rPr>
              <a:t>i</a:t>
            </a:r>
            <a:r>
              <a:rPr sz="2200" spc="-275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g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20" y="0"/>
            <a:ext cx="1248079" cy="76657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34846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41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16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70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23833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58519"/>
            <a:chOff x="1333491" y="0"/>
            <a:chExt cx="7811134" cy="8585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7160" y="0"/>
              <a:ext cx="2613660" cy="8580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sz="3000" spc="-15" dirty="0"/>
              <a:t>Recap</a:t>
            </a:r>
            <a:r>
              <a:rPr sz="3000" spc="-60" dirty="0"/>
              <a:t> </a:t>
            </a:r>
            <a:r>
              <a:rPr sz="3000" spc="-5" dirty="0"/>
              <a:t>of</a:t>
            </a:r>
            <a:r>
              <a:rPr sz="3000" spc="-25" dirty="0"/>
              <a:t> </a:t>
            </a:r>
            <a:r>
              <a:rPr sz="3000" spc="-5" dirty="0"/>
              <a:t>Unit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1121765" y="1048638"/>
            <a:ext cx="4314190" cy="514286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dirty="0">
                <a:latin typeface="Calibri"/>
                <a:cs typeface="Calibri"/>
              </a:rPr>
              <a:t>In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module,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 </a:t>
            </a:r>
            <a:r>
              <a:rPr sz="1800" spc="-5" dirty="0">
                <a:latin typeface="Calibri"/>
                <a:cs typeface="Calibri"/>
              </a:rPr>
              <a:t>studied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following:</a:t>
            </a:r>
            <a:endParaRPr sz="1800">
              <a:latin typeface="Calibri"/>
              <a:cs typeface="Calibri"/>
            </a:endParaRPr>
          </a:p>
          <a:p>
            <a:pPr marL="194945" indent="-182245">
              <a:lnSpc>
                <a:spcPct val="100000"/>
              </a:lnSpc>
              <a:spcBef>
                <a:spcPts val="1080"/>
              </a:spcBef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spc="-5" dirty="0">
                <a:latin typeface="Calibri"/>
                <a:cs typeface="Calibri"/>
              </a:rPr>
              <a:t>Scheduling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Concept</a:t>
            </a:r>
            <a:endParaRPr sz="1800">
              <a:latin typeface="Calibri"/>
              <a:cs typeface="Calibri"/>
            </a:endParaRPr>
          </a:p>
          <a:p>
            <a:pPr marL="194945" indent="-182245">
              <a:lnSpc>
                <a:spcPct val="100000"/>
              </a:lnSpc>
              <a:spcBef>
                <a:spcPts val="1080"/>
              </a:spcBef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Criteria</a:t>
            </a:r>
            <a:endParaRPr sz="1800">
              <a:latin typeface="Calibri"/>
              <a:cs typeface="Calibri"/>
            </a:endParaRPr>
          </a:p>
          <a:p>
            <a:pPr marL="194945" indent="-182245">
              <a:lnSpc>
                <a:spcPct val="100000"/>
              </a:lnSpc>
              <a:spcBef>
                <a:spcPts val="1080"/>
              </a:spcBef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spc="-10" dirty="0">
                <a:latin typeface="Calibri"/>
                <a:cs typeface="Calibri"/>
              </a:rPr>
              <a:t>Process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Concept</a:t>
            </a:r>
            <a:endParaRPr sz="1800">
              <a:latin typeface="Calibri"/>
              <a:cs typeface="Calibri"/>
            </a:endParaRPr>
          </a:p>
          <a:p>
            <a:pPr marL="194945" indent="-182245">
              <a:lnSpc>
                <a:spcPct val="100000"/>
              </a:lnSpc>
              <a:spcBef>
                <a:spcPts val="1080"/>
              </a:spcBef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spc="-10" dirty="0">
                <a:latin typeface="Calibri"/>
                <a:cs typeface="Calibri"/>
              </a:rPr>
              <a:t>Process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State</a:t>
            </a:r>
            <a:endParaRPr sz="1800">
              <a:latin typeface="Calibri"/>
              <a:cs typeface="Calibri"/>
            </a:endParaRPr>
          </a:p>
          <a:p>
            <a:pPr marL="194945" indent="-182245">
              <a:lnSpc>
                <a:spcPct val="100000"/>
              </a:lnSpc>
              <a:spcBef>
                <a:spcPts val="1080"/>
              </a:spcBef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spc="-10" dirty="0">
                <a:latin typeface="Calibri"/>
                <a:cs typeface="Calibri"/>
              </a:rPr>
              <a:t>Process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Transition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Diagram</a:t>
            </a:r>
            <a:endParaRPr sz="1800">
              <a:latin typeface="Calibri"/>
              <a:cs typeface="Calibri"/>
            </a:endParaRPr>
          </a:p>
          <a:p>
            <a:pPr marL="194945" indent="-182245">
              <a:lnSpc>
                <a:spcPct val="100000"/>
              </a:lnSpc>
              <a:spcBef>
                <a:spcPts val="1080"/>
              </a:spcBef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spc="-10" dirty="0">
                <a:latin typeface="Calibri"/>
                <a:cs typeface="Calibri"/>
              </a:rPr>
              <a:t>Process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Control</a:t>
            </a:r>
            <a:r>
              <a:rPr sz="1800" spc="-5" dirty="0">
                <a:latin typeface="Calibri"/>
                <a:cs typeface="Calibri"/>
              </a:rPr>
              <a:t> Block (PCB)</a:t>
            </a:r>
            <a:endParaRPr sz="1800">
              <a:latin typeface="Calibri"/>
              <a:cs typeface="Calibri"/>
            </a:endParaRPr>
          </a:p>
          <a:p>
            <a:pPr marL="194945" indent="-182245">
              <a:lnSpc>
                <a:spcPct val="100000"/>
              </a:lnSpc>
              <a:spcBef>
                <a:spcPts val="325"/>
              </a:spcBef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spc="-10" dirty="0">
                <a:latin typeface="Calibri"/>
                <a:cs typeface="Calibri"/>
              </a:rPr>
              <a:t>Thread</a:t>
            </a:r>
            <a:endParaRPr sz="1800">
              <a:latin typeface="Calibri"/>
              <a:cs typeface="Calibri"/>
            </a:endParaRPr>
          </a:p>
          <a:p>
            <a:pPr marL="652145" lvl="1" indent="-182880">
              <a:lnSpc>
                <a:spcPct val="100000"/>
              </a:lnSpc>
              <a:buSzPct val="94444"/>
              <a:buFont typeface="Wingdings"/>
              <a:buChar char=""/>
              <a:tabLst>
                <a:tab pos="652780" algn="l"/>
              </a:tabLst>
            </a:pPr>
            <a:r>
              <a:rPr sz="1800" dirty="0">
                <a:latin typeface="Calibri"/>
                <a:cs typeface="Calibri"/>
              </a:rPr>
              <a:t>User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thread</a:t>
            </a:r>
            <a:endParaRPr sz="1800">
              <a:latin typeface="Calibri"/>
              <a:cs typeface="Calibri"/>
            </a:endParaRPr>
          </a:p>
          <a:p>
            <a:pPr marL="652145" lvl="1" indent="-182880">
              <a:lnSpc>
                <a:spcPct val="100000"/>
              </a:lnSpc>
              <a:buSzPct val="94444"/>
              <a:buFont typeface="Wingdings"/>
              <a:buChar char=""/>
              <a:tabLst>
                <a:tab pos="652780" algn="l"/>
              </a:tabLst>
            </a:pPr>
            <a:r>
              <a:rPr sz="1800" spc="-10" dirty="0">
                <a:latin typeface="Calibri"/>
                <a:cs typeface="Calibri"/>
              </a:rPr>
              <a:t>Kernel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thread</a:t>
            </a:r>
            <a:endParaRPr sz="1800">
              <a:latin typeface="Calibri"/>
              <a:cs typeface="Calibri"/>
            </a:endParaRPr>
          </a:p>
          <a:p>
            <a:pPr marL="194945" indent="-182245">
              <a:lnSpc>
                <a:spcPct val="100000"/>
              </a:lnSpc>
              <a:spcBef>
                <a:spcPts val="5"/>
              </a:spcBef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spc="-5" dirty="0">
                <a:latin typeface="Calibri"/>
                <a:cs typeface="Calibri"/>
              </a:rPr>
              <a:t>Singl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Mu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ea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1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se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194945" indent="-182245">
              <a:lnSpc>
                <a:spcPct val="100000"/>
              </a:lnSpc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dirty="0">
                <a:latin typeface="Calibri"/>
                <a:cs typeface="Calibri"/>
              </a:rPr>
              <a:t>Mu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ea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Models</a:t>
            </a:r>
            <a:endParaRPr sz="1800">
              <a:latin typeface="Calibri"/>
              <a:cs typeface="Calibri"/>
            </a:endParaRPr>
          </a:p>
          <a:p>
            <a:pPr marL="652145" lvl="1" indent="-182880">
              <a:lnSpc>
                <a:spcPct val="100000"/>
              </a:lnSpc>
              <a:buSzPct val="94444"/>
              <a:buFont typeface="Wingdings"/>
              <a:buChar char=""/>
              <a:tabLst>
                <a:tab pos="652780" algn="l"/>
              </a:tabLst>
            </a:pPr>
            <a:r>
              <a:rPr sz="1800" spc="-30" dirty="0">
                <a:latin typeface="Calibri"/>
                <a:cs typeface="Calibri"/>
              </a:rPr>
              <a:t>Many-to-One</a:t>
            </a:r>
            <a:endParaRPr sz="1800">
              <a:latin typeface="Calibri"/>
              <a:cs typeface="Calibri"/>
            </a:endParaRPr>
          </a:p>
          <a:p>
            <a:pPr marL="652145" lvl="1" indent="-182880">
              <a:lnSpc>
                <a:spcPct val="100000"/>
              </a:lnSpc>
              <a:buSzPct val="94444"/>
              <a:buFont typeface="Wingdings"/>
              <a:buChar char=""/>
              <a:tabLst>
                <a:tab pos="652780" algn="l"/>
              </a:tabLst>
            </a:pPr>
            <a:r>
              <a:rPr sz="1800" spc="-25" dirty="0">
                <a:latin typeface="Calibri"/>
                <a:cs typeface="Calibri"/>
              </a:rPr>
              <a:t>One-to-One</a:t>
            </a:r>
            <a:endParaRPr sz="1800">
              <a:latin typeface="Calibri"/>
              <a:cs typeface="Calibri"/>
            </a:endParaRPr>
          </a:p>
          <a:p>
            <a:pPr marL="652145" lvl="1" indent="-182880">
              <a:lnSpc>
                <a:spcPct val="100000"/>
              </a:lnSpc>
              <a:buSzPct val="94444"/>
              <a:buFont typeface="Wingdings"/>
              <a:buChar char=""/>
              <a:tabLst>
                <a:tab pos="652780" algn="l"/>
              </a:tabLst>
            </a:pPr>
            <a:r>
              <a:rPr sz="1800" spc="-15" dirty="0">
                <a:latin typeface="Calibri"/>
                <a:cs typeface="Calibri"/>
              </a:rPr>
              <a:t>Ma</a:t>
            </a:r>
            <a:r>
              <a:rPr sz="1800" spc="-50" dirty="0">
                <a:latin typeface="Calibri"/>
                <a:cs typeface="Calibri"/>
              </a:rPr>
              <a:t>n</a:t>
            </a:r>
            <a:r>
              <a:rPr sz="1800" spc="-15" dirty="0">
                <a:latin typeface="Calibri"/>
                <a:cs typeface="Calibri"/>
              </a:rPr>
              <a:t>y-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o-Ma</a:t>
            </a:r>
            <a:r>
              <a:rPr sz="1800" spc="-5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el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20" y="0"/>
            <a:ext cx="1248079" cy="76657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34846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41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16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70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23833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58519"/>
            <a:chOff x="1333491" y="0"/>
            <a:chExt cx="7811134" cy="8585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7160" y="0"/>
              <a:ext cx="2613660" cy="8580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sz="3000" spc="-15" dirty="0"/>
              <a:t>Recap</a:t>
            </a:r>
            <a:r>
              <a:rPr sz="3000" spc="-60" dirty="0"/>
              <a:t> </a:t>
            </a:r>
            <a:r>
              <a:rPr sz="3000" spc="-5" dirty="0"/>
              <a:t>of</a:t>
            </a:r>
            <a:r>
              <a:rPr sz="3000" spc="-25" dirty="0"/>
              <a:t> </a:t>
            </a:r>
            <a:r>
              <a:rPr sz="3000" spc="-5" dirty="0"/>
              <a:t>Unit</a:t>
            </a:r>
            <a:endParaRPr sz="3000"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20" y="0"/>
            <a:ext cx="1248079" cy="76657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22044" y="969035"/>
            <a:ext cx="4353560" cy="392557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234950" indent="-222885">
              <a:lnSpc>
                <a:spcPct val="100000"/>
              </a:lnSpc>
              <a:spcBef>
                <a:spcPts val="1420"/>
              </a:spcBef>
              <a:buSzPct val="95454"/>
              <a:buFont typeface="Wingdings"/>
              <a:buChar char=""/>
              <a:tabLst>
                <a:tab pos="235585" algn="l"/>
              </a:tabLst>
            </a:pPr>
            <a:r>
              <a:rPr sz="2200" spc="-25" dirty="0">
                <a:latin typeface="Calibri"/>
                <a:cs typeface="Calibri"/>
              </a:rPr>
              <a:t>Types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-15" dirty="0">
                <a:latin typeface="Calibri"/>
                <a:cs typeface="Calibri"/>
              </a:rPr>
              <a:t> Schedulers</a:t>
            </a:r>
            <a:endParaRPr sz="2200">
              <a:latin typeface="Calibri"/>
              <a:cs typeface="Calibri"/>
            </a:endParaRPr>
          </a:p>
          <a:p>
            <a:pPr marL="361315" indent="-349250">
              <a:lnSpc>
                <a:spcPct val="100000"/>
              </a:lnSpc>
              <a:spcBef>
                <a:spcPts val="1320"/>
              </a:spcBef>
              <a:buSzPct val="95454"/>
              <a:buFont typeface="Wingdings"/>
              <a:buChar char=""/>
              <a:tabLst>
                <a:tab pos="361315" algn="l"/>
                <a:tab pos="361950" algn="l"/>
              </a:tabLst>
            </a:pPr>
            <a:r>
              <a:rPr sz="2200" spc="-5" dirty="0">
                <a:latin typeface="Calibri"/>
                <a:cs typeface="Calibri"/>
              </a:rPr>
              <a:t>CPU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Scheduling </a:t>
            </a:r>
            <a:r>
              <a:rPr sz="2200" spc="-5" dirty="0">
                <a:latin typeface="Calibri"/>
                <a:cs typeface="Calibri"/>
              </a:rPr>
              <a:t>Algorithms</a:t>
            </a:r>
            <a:endParaRPr sz="2200">
              <a:latin typeface="Calibri"/>
              <a:cs typeface="Calibri"/>
            </a:endParaRPr>
          </a:p>
          <a:p>
            <a:pPr marL="652145" lvl="1" indent="-183515">
              <a:lnSpc>
                <a:spcPct val="100000"/>
              </a:lnSpc>
              <a:spcBef>
                <a:spcPts val="1180"/>
              </a:spcBef>
              <a:buSzPct val="94444"/>
              <a:buFont typeface="Wingdings"/>
              <a:buChar char=""/>
              <a:tabLst>
                <a:tab pos="652780" algn="l"/>
              </a:tabLst>
            </a:pPr>
            <a:r>
              <a:rPr sz="1800" spc="-20" dirty="0">
                <a:latin typeface="Calibri"/>
                <a:cs typeface="Calibri"/>
              </a:rPr>
              <a:t>First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Come </a:t>
            </a:r>
            <a:r>
              <a:rPr sz="1800" spc="-20" dirty="0">
                <a:latin typeface="Calibri"/>
                <a:cs typeface="Calibri"/>
              </a:rPr>
              <a:t>First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Serve(FCFS) </a:t>
            </a:r>
            <a:r>
              <a:rPr sz="1800" spc="-5" dirty="0">
                <a:latin typeface="Calibri"/>
                <a:cs typeface="Calibri"/>
              </a:rPr>
              <a:t>Scheduling.</a:t>
            </a:r>
            <a:endParaRPr sz="1800">
              <a:latin typeface="Calibri"/>
              <a:cs typeface="Calibri"/>
            </a:endParaRPr>
          </a:p>
          <a:p>
            <a:pPr marL="651510" lvl="1" indent="-182880">
              <a:lnSpc>
                <a:spcPct val="100000"/>
              </a:lnSpc>
              <a:spcBef>
                <a:spcPts val="1080"/>
              </a:spcBef>
              <a:buSzPct val="94444"/>
              <a:buFont typeface="Wingdings"/>
              <a:buChar char=""/>
              <a:tabLst>
                <a:tab pos="652145" algn="l"/>
              </a:tabLst>
            </a:pPr>
            <a:r>
              <a:rPr sz="1800" spc="-10" dirty="0">
                <a:latin typeface="Calibri"/>
                <a:cs typeface="Calibri"/>
              </a:rPr>
              <a:t>Shortest-Job-First(SJF)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Scheduling.</a:t>
            </a:r>
            <a:endParaRPr sz="1800">
              <a:latin typeface="Calibri"/>
              <a:cs typeface="Calibri"/>
            </a:endParaRPr>
          </a:p>
          <a:p>
            <a:pPr marL="651510" lvl="1" indent="-182880">
              <a:lnSpc>
                <a:spcPct val="100000"/>
              </a:lnSpc>
              <a:spcBef>
                <a:spcPts val="1080"/>
              </a:spcBef>
              <a:buSzPct val="94444"/>
              <a:buFont typeface="Wingdings"/>
              <a:buChar char=""/>
              <a:tabLst>
                <a:tab pos="652145" algn="l"/>
              </a:tabLst>
            </a:pPr>
            <a:r>
              <a:rPr sz="1800" spc="-10" dirty="0">
                <a:latin typeface="Calibri"/>
                <a:cs typeface="Calibri"/>
              </a:rPr>
              <a:t>Priority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Scheduling.</a:t>
            </a:r>
            <a:endParaRPr sz="1800">
              <a:latin typeface="Calibri"/>
              <a:cs typeface="Calibri"/>
            </a:endParaRPr>
          </a:p>
          <a:p>
            <a:pPr marL="651510" lvl="1" indent="-182880">
              <a:lnSpc>
                <a:spcPct val="100000"/>
              </a:lnSpc>
              <a:spcBef>
                <a:spcPts val="1080"/>
              </a:spcBef>
              <a:buSzPct val="94444"/>
              <a:buFont typeface="Wingdings"/>
              <a:buChar char=""/>
              <a:tabLst>
                <a:tab pos="652145" algn="l"/>
              </a:tabLst>
            </a:pPr>
            <a:r>
              <a:rPr sz="1800" spc="-15" dirty="0">
                <a:latin typeface="Calibri"/>
                <a:cs typeface="Calibri"/>
              </a:rPr>
              <a:t>Round</a:t>
            </a:r>
            <a:r>
              <a:rPr sz="1800" spc="-10" dirty="0">
                <a:latin typeface="Calibri"/>
                <a:cs typeface="Calibri"/>
              </a:rPr>
              <a:t> Robin(RR)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Scheduling.</a:t>
            </a:r>
            <a:endParaRPr sz="1800">
              <a:latin typeface="Calibri"/>
              <a:cs typeface="Calibri"/>
            </a:endParaRPr>
          </a:p>
          <a:p>
            <a:pPr marL="652145" lvl="1" indent="-183515">
              <a:lnSpc>
                <a:spcPct val="100000"/>
              </a:lnSpc>
              <a:spcBef>
                <a:spcPts val="1080"/>
              </a:spcBef>
              <a:buSzPct val="94444"/>
              <a:buFont typeface="Wingdings"/>
              <a:buChar char=""/>
              <a:tabLst>
                <a:tab pos="652780" algn="l"/>
              </a:tabLst>
            </a:pPr>
            <a:r>
              <a:rPr sz="1800" spc="-5" dirty="0">
                <a:latin typeface="Calibri"/>
                <a:cs typeface="Calibri"/>
              </a:rPr>
              <a:t>Multilevel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Queue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Scheduling.</a:t>
            </a:r>
            <a:endParaRPr sz="1800">
              <a:latin typeface="Calibri"/>
              <a:cs typeface="Calibri"/>
            </a:endParaRPr>
          </a:p>
          <a:p>
            <a:pPr marL="651510" lvl="1" indent="-182880">
              <a:lnSpc>
                <a:spcPct val="100000"/>
              </a:lnSpc>
              <a:spcBef>
                <a:spcPts val="1085"/>
              </a:spcBef>
              <a:buSzPct val="94444"/>
              <a:buFont typeface="Wingdings"/>
              <a:buChar char=""/>
              <a:tabLst>
                <a:tab pos="652145" algn="l"/>
              </a:tabLst>
            </a:pPr>
            <a:r>
              <a:rPr sz="1800" spc="-5" dirty="0">
                <a:latin typeface="Calibri"/>
                <a:cs typeface="Calibri"/>
              </a:rPr>
              <a:t>Multilevel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Feedback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Queue</a:t>
            </a:r>
            <a:r>
              <a:rPr sz="1800" spc="-5" dirty="0">
                <a:latin typeface="Calibri"/>
                <a:cs typeface="Calibri"/>
              </a:rPr>
              <a:t> Scheduling.</a:t>
            </a:r>
            <a:endParaRPr sz="1800">
              <a:latin typeface="Calibri"/>
              <a:cs typeface="Calibri"/>
            </a:endParaRPr>
          </a:p>
          <a:p>
            <a:pPr marL="651510" lvl="1" indent="-182880">
              <a:lnSpc>
                <a:spcPct val="100000"/>
              </a:lnSpc>
              <a:spcBef>
                <a:spcPts val="1080"/>
              </a:spcBef>
              <a:buSzPct val="94444"/>
              <a:buFont typeface="Wingdings"/>
              <a:buChar char=""/>
              <a:tabLst>
                <a:tab pos="652145" algn="l"/>
              </a:tabLst>
            </a:pPr>
            <a:r>
              <a:rPr sz="1800" spc="-10" dirty="0">
                <a:latin typeface="Calibri"/>
                <a:cs typeface="Calibri"/>
              </a:rPr>
              <a:t>Multiple-Processor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Scheduling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34846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41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16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70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23833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58519"/>
            <a:chOff x="1333491" y="0"/>
            <a:chExt cx="7811134" cy="8585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36135" y="0"/>
              <a:ext cx="2237232" cy="8580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705"/>
              </a:spcBef>
            </a:pPr>
            <a:r>
              <a:rPr sz="3000" spc="-25" dirty="0"/>
              <a:t>References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1050442" y="853186"/>
            <a:ext cx="7402830" cy="438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Books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  <a:tab pos="2162810" algn="l"/>
                <a:tab pos="3155315" algn="l"/>
                <a:tab pos="3862704" algn="l"/>
                <a:tab pos="4942840" algn="l"/>
                <a:tab pos="6468745" algn="l"/>
              </a:tabLst>
            </a:pPr>
            <a:r>
              <a:rPr sz="2200" spc="-10" dirty="0">
                <a:latin typeface="Calibri"/>
                <a:cs typeface="Calibri"/>
              </a:rPr>
              <a:t>Silbe</a:t>
            </a:r>
            <a:r>
              <a:rPr sz="2200" spc="-50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sch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tz,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Galvin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d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Gagne,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25" dirty="0">
                <a:latin typeface="Calibri"/>
                <a:cs typeface="Calibri"/>
              </a:rPr>
              <a:t>“</a:t>
            </a:r>
            <a:r>
              <a:rPr sz="2200" spc="-10" dirty="0">
                <a:latin typeface="Calibri"/>
                <a:cs typeface="Calibri"/>
              </a:rPr>
              <a:t>Ope</a:t>
            </a:r>
            <a:r>
              <a:rPr sz="2200" spc="-5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ing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35" dirty="0">
                <a:latin typeface="Calibri"/>
                <a:cs typeface="Calibri"/>
              </a:rPr>
              <a:t>S</a:t>
            </a:r>
            <a:r>
              <a:rPr sz="2200" spc="-30" dirty="0">
                <a:latin typeface="Calibri"/>
                <a:cs typeface="Calibri"/>
              </a:rPr>
              <a:t>y</a:t>
            </a:r>
            <a:r>
              <a:rPr sz="2200" spc="-25" dirty="0">
                <a:latin typeface="Calibri"/>
                <a:cs typeface="Calibri"/>
              </a:rPr>
              <a:t>st</a:t>
            </a:r>
            <a:r>
              <a:rPr sz="2200" dirty="0">
                <a:latin typeface="Calibri"/>
                <a:cs typeface="Calibri"/>
              </a:rPr>
              <a:t>em</a:t>
            </a:r>
            <a:r>
              <a:rPr sz="2200" spc="-5" dirty="0">
                <a:latin typeface="Calibri"/>
                <a:cs typeface="Calibri"/>
              </a:rPr>
              <a:t>s</a:t>
            </a:r>
            <a:endParaRPr sz="2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sz="2200" spc="-30" dirty="0">
                <a:latin typeface="Calibri"/>
                <a:cs typeface="Calibri"/>
              </a:rPr>
              <a:t>Concepts”,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Wiley</a:t>
            </a:r>
            <a:endParaRPr sz="2200">
              <a:latin typeface="Calibri"/>
              <a:cs typeface="Calibri"/>
            </a:endParaRPr>
          </a:p>
          <a:p>
            <a:pPr marL="532130" indent="-520065">
              <a:lnSpc>
                <a:spcPct val="100000"/>
              </a:lnSpc>
              <a:buAutoNum type="arabicPeriod" startAt="2"/>
              <a:tabLst>
                <a:tab pos="532130" algn="l"/>
                <a:tab pos="532765" algn="l"/>
              </a:tabLst>
            </a:pPr>
            <a:r>
              <a:rPr sz="2200" spc="-10" dirty="0">
                <a:latin typeface="Calibri"/>
                <a:cs typeface="Calibri"/>
              </a:rPr>
              <a:t>SibsankarHalder</a:t>
            </a:r>
            <a:r>
              <a:rPr sz="2200" spc="4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409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Alex</a:t>
            </a:r>
            <a:r>
              <a:rPr sz="2200" spc="4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4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Aravind,</a:t>
            </a:r>
            <a:r>
              <a:rPr sz="2200" spc="4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“Operating</a:t>
            </a:r>
            <a:r>
              <a:rPr sz="2200" spc="405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Systems”,</a:t>
            </a:r>
            <a:endParaRPr sz="2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sz="2200" spc="-15" dirty="0">
                <a:latin typeface="Calibri"/>
                <a:cs typeface="Calibri"/>
              </a:rPr>
              <a:t>Pearson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Education</a:t>
            </a:r>
            <a:endParaRPr sz="2200">
              <a:latin typeface="Calibri"/>
              <a:cs typeface="Calibri"/>
            </a:endParaRPr>
          </a:p>
          <a:p>
            <a:pPr marL="532130" indent="-520065">
              <a:lnSpc>
                <a:spcPct val="100000"/>
              </a:lnSpc>
              <a:buAutoNum type="arabicPeriod" startAt="3"/>
              <a:tabLst>
                <a:tab pos="532130" algn="l"/>
                <a:tab pos="532765" algn="l"/>
              </a:tabLst>
            </a:pPr>
            <a:r>
              <a:rPr sz="2200" spc="-10" dirty="0">
                <a:latin typeface="Calibri"/>
                <a:cs typeface="Calibri"/>
              </a:rPr>
              <a:t>Harvey</a:t>
            </a:r>
            <a:r>
              <a:rPr sz="2200" spc="40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</a:t>
            </a:r>
            <a:r>
              <a:rPr sz="2200" spc="39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Dietel,</a:t>
            </a:r>
            <a:r>
              <a:rPr sz="2200" spc="4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“</a:t>
            </a:r>
            <a:r>
              <a:rPr sz="2200" spc="4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</a:t>
            </a:r>
            <a:r>
              <a:rPr sz="2200" spc="39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Introduction</a:t>
            </a:r>
            <a:r>
              <a:rPr sz="2200" spc="39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4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Operating</a:t>
            </a:r>
            <a:r>
              <a:rPr sz="2200" spc="395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System”,</a:t>
            </a:r>
            <a:endParaRPr sz="2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sz="2200" spc="-15" dirty="0">
                <a:latin typeface="Calibri"/>
                <a:cs typeface="Calibri"/>
              </a:rPr>
              <a:t>Pearson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Education</a:t>
            </a:r>
            <a:endParaRPr sz="2200">
              <a:latin typeface="Calibri"/>
              <a:cs typeface="Calibri"/>
            </a:endParaRPr>
          </a:p>
          <a:p>
            <a:pPr marL="469265" marR="6350" indent="-457200">
              <a:lnSpc>
                <a:spcPct val="100000"/>
              </a:lnSpc>
              <a:buFont typeface="Calibri"/>
              <a:buAutoNum type="arabicPeriod" startAt="4"/>
              <a:tabLst>
                <a:tab pos="532130" algn="l"/>
                <a:tab pos="532765" algn="l"/>
                <a:tab pos="946785" algn="l"/>
                <a:tab pos="1426845" algn="l"/>
                <a:tab pos="3079115" algn="l"/>
                <a:tab pos="4565015" algn="l"/>
                <a:tab pos="5726430" algn="l"/>
                <a:tab pos="6045200" algn="l"/>
                <a:tab pos="6450330" algn="l"/>
              </a:tabLst>
            </a:pPr>
            <a:r>
              <a:rPr dirty="0"/>
              <a:t>	</a:t>
            </a:r>
            <a:r>
              <a:rPr sz="2200" spc="-5" dirty="0">
                <a:latin typeface="Calibri"/>
                <a:cs typeface="Calibri"/>
              </a:rPr>
              <a:t>D	M	</a:t>
            </a:r>
            <a:r>
              <a:rPr sz="2200" spc="-10" dirty="0">
                <a:latin typeface="Calibri"/>
                <a:cs typeface="Calibri"/>
              </a:rPr>
              <a:t>Dh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mdhe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e,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“Ope</a:t>
            </a:r>
            <a:r>
              <a:rPr sz="2200" spc="-50" dirty="0">
                <a:latin typeface="Calibri"/>
                <a:cs typeface="Calibri"/>
              </a:rPr>
              <a:t>r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ting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20" dirty="0">
                <a:latin typeface="Calibri"/>
                <a:cs typeface="Calibri"/>
              </a:rPr>
              <a:t>S</a:t>
            </a:r>
            <a:r>
              <a:rPr sz="2200" spc="-30" dirty="0">
                <a:latin typeface="Calibri"/>
                <a:cs typeface="Calibri"/>
              </a:rPr>
              <a:t>y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ms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: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C</a:t>
            </a:r>
            <a:r>
              <a:rPr sz="2200" spc="5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nc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20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t  </a:t>
            </a:r>
            <a:r>
              <a:rPr sz="2200" spc="-20" dirty="0">
                <a:latin typeface="Calibri"/>
                <a:cs typeface="Calibri"/>
              </a:rPr>
              <a:t>basedApproach”, McGraw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Hill.</a:t>
            </a:r>
            <a:endParaRPr sz="220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469265" algn="l"/>
                <a:tab pos="469900" algn="l"/>
                <a:tab pos="1480185" algn="l"/>
                <a:tab pos="2618740" algn="l"/>
                <a:tab pos="4034790" algn="l"/>
                <a:tab pos="5202555" algn="l"/>
                <a:tab pos="5535930" algn="l"/>
              </a:tabLst>
            </a:pPr>
            <a:r>
              <a:rPr sz="2200" spc="-5" dirty="0">
                <a:latin typeface="Calibri"/>
                <a:cs typeface="Calibri"/>
              </a:rPr>
              <a:t>Charles	</a:t>
            </a:r>
            <a:r>
              <a:rPr sz="2200" spc="-30" dirty="0">
                <a:latin typeface="Calibri"/>
                <a:cs typeface="Calibri"/>
              </a:rPr>
              <a:t>Crowley,	</a:t>
            </a:r>
            <a:r>
              <a:rPr sz="2200" spc="-15" dirty="0">
                <a:latin typeface="Calibri"/>
                <a:cs typeface="Calibri"/>
              </a:rPr>
              <a:t>“Operating	Systems:	</a:t>
            </a:r>
            <a:r>
              <a:rPr sz="2200" spc="-5" dirty="0">
                <a:latin typeface="Calibri"/>
                <a:cs typeface="Calibri"/>
              </a:rPr>
              <a:t>A	</a:t>
            </a:r>
            <a:r>
              <a:rPr sz="2200" spc="-10" dirty="0">
                <a:latin typeface="Calibri"/>
                <a:cs typeface="Calibri"/>
              </a:rPr>
              <a:t>Design-Oriented</a:t>
            </a:r>
            <a:endParaRPr sz="2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sz="2200" spc="-30" dirty="0">
                <a:latin typeface="Calibri"/>
                <a:cs typeface="Calibri"/>
              </a:rPr>
              <a:t>Approach”,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60" dirty="0">
                <a:latin typeface="Calibri"/>
                <a:cs typeface="Calibri"/>
              </a:rPr>
              <a:t>Tata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McGraw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Hill </a:t>
            </a:r>
            <a:r>
              <a:rPr sz="2200" spc="-30" dirty="0">
                <a:latin typeface="Calibri"/>
                <a:cs typeface="Calibri"/>
              </a:rPr>
              <a:t>Education”.</a:t>
            </a:r>
            <a:endParaRPr sz="2200">
              <a:latin typeface="Calibri"/>
              <a:cs typeface="Calibri"/>
            </a:endParaRPr>
          </a:p>
          <a:p>
            <a:pPr marL="532130" indent="-520065">
              <a:lnSpc>
                <a:spcPct val="100000"/>
              </a:lnSpc>
              <a:buAutoNum type="arabicPeriod" startAt="6"/>
              <a:tabLst>
                <a:tab pos="532130" algn="l"/>
                <a:tab pos="532765" algn="l"/>
              </a:tabLst>
            </a:pPr>
            <a:r>
              <a:rPr sz="2200" spc="-10" dirty="0">
                <a:latin typeface="Calibri"/>
                <a:cs typeface="Calibri"/>
              </a:rPr>
              <a:t>Stuart</a:t>
            </a:r>
            <a:r>
              <a:rPr sz="2200" spc="1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E.</a:t>
            </a:r>
            <a:r>
              <a:rPr sz="2200" spc="1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Madnick</a:t>
            </a:r>
            <a:r>
              <a:rPr sz="2200" spc="1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&amp;</a:t>
            </a:r>
            <a:r>
              <a:rPr sz="2200" spc="11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John</a:t>
            </a:r>
            <a:r>
              <a:rPr sz="2200" spc="1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J.</a:t>
            </a:r>
            <a:r>
              <a:rPr sz="2200" spc="10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Donovan,</a:t>
            </a:r>
            <a:r>
              <a:rPr sz="2200" spc="1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“</a:t>
            </a:r>
            <a:r>
              <a:rPr sz="2200" spc="10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Operating</a:t>
            </a:r>
            <a:r>
              <a:rPr sz="2200" spc="105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Systems”,</a:t>
            </a:r>
            <a:endParaRPr sz="2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sz="2200" spc="-60" dirty="0">
                <a:latin typeface="Calibri"/>
                <a:cs typeface="Calibri"/>
              </a:rPr>
              <a:t>Tata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McGraw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20" y="0"/>
            <a:ext cx="1248079" cy="76657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34846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41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16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70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23833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9080" cy="821690"/>
            <a:chOff x="0" y="0"/>
            <a:chExt cx="9149080" cy="821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600" y="0"/>
              <a:ext cx="7772400" cy="6858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71600" y="0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447799" cy="8168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95399" cy="766572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62682" y="3812540"/>
            <a:ext cx="3541394" cy="58978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34846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41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16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70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23833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16710"/>
            <a:ext cx="8074025" cy="2908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b="1" spc="-10" dirty="0">
                <a:latin typeface="Calibri"/>
                <a:cs typeface="Calibri"/>
              </a:rPr>
              <a:t>PEO1:</a:t>
            </a:r>
            <a:r>
              <a:rPr sz="2200" spc="-10" dirty="0">
                <a:latin typeface="Calibri"/>
                <a:cs typeface="Calibri"/>
              </a:rPr>
              <a:t>Apply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sound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knowledge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field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information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technology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fulfill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 needs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IT </a:t>
            </a:r>
            <a:r>
              <a:rPr sz="2200" spc="-25" dirty="0">
                <a:latin typeface="Calibri"/>
                <a:cs typeface="Calibri"/>
              </a:rPr>
              <a:t>industry.</a:t>
            </a:r>
            <a:endParaRPr sz="2200">
              <a:latin typeface="Calibri"/>
              <a:cs typeface="Calibri"/>
            </a:endParaRPr>
          </a:p>
          <a:p>
            <a:pPr marL="355600" marR="5715" indent="-3429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b="1" spc="-10" dirty="0">
                <a:latin typeface="Calibri"/>
                <a:cs typeface="Calibri"/>
              </a:rPr>
              <a:t>PEO2:</a:t>
            </a:r>
            <a:r>
              <a:rPr sz="2200" spc="-10" dirty="0">
                <a:latin typeface="Calibri"/>
                <a:cs typeface="Calibri"/>
              </a:rPr>
              <a:t>Design</a:t>
            </a:r>
            <a:r>
              <a:rPr sz="2200" spc="6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innovative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interdisciplinary</a:t>
            </a:r>
            <a:r>
              <a:rPr sz="2200" spc="6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systems</a:t>
            </a:r>
            <a:r>
              <a:rPr sz="2200" spc="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through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latest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digital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technologies.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  <a:tab pos="355600" algn="l"/>
                <a:tab pos="2280285" algn="l"/>
                <a:tab pos="3877945" algn="l"/>
                <a:tab pos="4232910" algn="l"/>
                <a:tab pos="5086350" algn="l"/>
                <a:tab pos="6042025" algn="l"/>
                <a:tab pos="6847205" algn="l"/>
                <a:tab pos="7632065" algn="l"/>
              </a:tabLst>
            </a:pPr>
            <a:r>
              <a:rPr sz="2200" b="1" spc="-10" dirty="0">
                <a:latin typeface="Calibri"/>
                <a:cs typeface="Calibri"/>
              </a:rPr>
              <a:t>P</a:t>
            </a:r>
            <a:r>
              <a:rPr sz="2200" b="1" spc="-45" dirty="0">
                <a:latin typeface="Calibri"/>
                <a:cs typeface="Calibri"/>
              </a:rPr>
              <a:t>E</a:t>
            </a:r>
            <a:r>
              <a:rPr sz="2200" b="1" spc="-5" dirty="0">
                <a:latin typeface="Calibri"/>
                <a:cs typeface="Calibri"/>
              </a:rPr>
              <a:t>O</a:t>
            </a:r>
            <a:r>
              <a:rPr sz="2200" b="1" spc="10" dirty="0">
                <a:latin typeface="Calibri"/>
                <a:cs typeface="Calibri"/>
              </a:rPr>
              <a:t>3</a:t>
            </a:r>
            <a:r>
              <a:rPr sz="2200" b="1" spc="-15" dirty="0">
                <a:latin typeface="Calibri"/>
                <a:cs typeface="Calibri"/>
              </a:rPr>
              <a:t>: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15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ul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-65" dirty="0">
                <a:latin typeface="Calibri"/>
                <a:cs typeface="Calibri"/>
              </a:rPr>
              <a:t>f</a:t>
            </a:r>
            <a:r>
              <a:rPr sz="2200" spc="-5" dirty="0">
                <a:latin typeface="Calibri"/>
                <a:cs typeface="Calibri"/>
              </a:rPr>
              <a:t>es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1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na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–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cial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eth</a:t>
            </a:r>
            <a:r>
              <a:rPr sz="2200" spc="-15" dirty="0">
                <a:latin typeface="Calibri"/>
                <a:cs typeface="Calibri"/>
              </a:rPr>
              <a:t>i</a:t>
            </a:r>
            <a:r>
              <a:rPr sz="2200" spc="-5" dirty="0">
                <a:latin typeface="Calibri"/>
                <a:cs typeface="Calibri"/>
              </a:rPr>
              <a:t>cs,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25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eam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30" dirty="0">
                <a:latin typeface="Calibri"/>
                <a:cs typeface="Calibri"/>
              </a:rPr>
              <a:t>w</a:t>
            </a:r>
            <a:r>
              <a:rPr sz="2200" spc="-5" dirty="0">
                <a:latin typeface="Calibri"/>
                <a:cs typeface="Calibri"/>
              </a:rPr>
              <a:t>ork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d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leadership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serving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society.</a:t>
            </a:r>
            <a:endParaRPr sz="2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  <a:tab pos="355600" algn="l"/>
                <a:tab pos="2234565" algn="l"/>
                <a:tab pos="3242310" algn="l"/>
                <a:tab pos="4338320" algn="l"/>
                <a:tab pos="4720590" algn="l"/>
                <a:tab pos="5271135" algn="l"/>
                <a:tab pos="5941695" algn="l"/>
                <a:tab pos="6348730" algn="l"/>
                <a:tab pos="7734300" algn="l"/>
              </a:tabLst>
            </a:pPr>
            <a:r>
              <a:rPr sz="2200" b="1" spc="-10" dirty="0">
                <a:latin typeface="Calibri"/>
                <a:cs typeface="Calibri"/>
              </a:rPr>
              <a:t>P</a:t>
            </a:r>
            <a:r>
              <a:rPr sz="2200" b="1" spc="-45" dirty="0">
                <a:latin typeface="Calibri"/>
                <a:cs typeface="Calibri"/>
              </a:rPr>
              <a:t>E</a:t>
            </a:r>
            <a:r>
              <a:rPr sz="2200" b="1" spc="-5" dirty="0">
                <a:latin typeface="Calibri"/>
                <a:cs typeface="Calibri"/>
              </a:rPr>
              <a:t>O</a:t>
            </a:r>
            <a:r>
              <a:rPr sz="2200" b="1" spc="10" dirty="0">
                <a:latin typeface="Calibri"/>
                <a:cs typeface="Calibri"/>
              </a:rPr>
              <a:t>4</a:t>
            </a:r>
            <a:r>
              <a:rPr sz="2200" b="1" spc="-15" dirty="0">
                <a:latin typeface="Calibri"/>
                <a:cs typeface="Calibri"/>
              </a:rPr>
              <a:t>: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15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ul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li</a:t>
            </a:r>
            <a:r>
              <a:rPr sz="2200" spc="-55" dirty="0">
                <a:latin typeface="Calibri"/>
                <a:cs typeface="Calibri"/>
              </a:rPr>
              <a:t>f</a:t>
            </a:r>
            <a:r>
              <a:rPr sz="2200" spc="-5" dirty="0">
                <a:latin typeface="Calibri"/>
                <a:cs typeface="Calibri"/>
              </a:rPr>
              <a:t>elong</a:t>
            </a:r>
            <a:r>
              <a:rPr sz="2200" dirty="0">
                <a:latin typeface="Calibri"/>
                <a:cs typeface="Calibri"/>
              </a:rPr>
              <a:t>	l</a:t>
            </a:r>
            <a:r>
              <a:rPr sz="2200" spc="-5" dirty="0">
                <a:latin typeface="Calibri"/>
                <a:cs typeface="Calibri"/>
              </a:rPr>
              <a:t>earning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fiel</a:t>
            </a:r>
            <a:r>
              <a:rPr sz="2200" spc="-5" dirty="0">
                <a:latin typeface="Calibri"/>
                <a:cs typeface="Calibri"/>
              </a:rPr>
              <a:t>d</a:t>
            </a:r>
            <a:r>
              <a:rPr sz="2200" dirty="0">
                <a:latin typeface="Calibri"/>
                <a:cs typeface="Calibri"/>
              </a:rPr>
              <a:t>	o</a:t>
            </a:r>
            <a:r>
              <a:rPr sz="2200" spc="-5" dirty="0">
                <a:latin typeface="Calibri"/>
                <a:cs typeface="Calibri"/>
              </a:rPr>
              <a:t>f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35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omput</a:t>
            </a:r>
            <a:r>
              <a:rPr sz="2200" spc="-1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g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40" dirty="0">
                <a:latin typeface="Calibri"/>
                <a:cs typeface="Calibri"/>
              </a:rPr>
              <a:t>f</a:t>
            </a:r>
            <a:r>
              <a:rPr sz="2200" spc="-5" dirty="0">
                <a:latin typeface="Calibri"/>
                <a:cs typeface="Calibri"/>
              </a:rPr>
              <a:t>or  </a:t>
            </a:r>
            <a:r>
              <a:rPr sz="2200" spc="-10" dirty="0">
                <a:latin typeface="Calibri"/>
                <a:cs typeface="Calibri"/>
              </a:rPr>
              <a:t>successful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career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organizations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R&amp;D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sectors.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41692" y="0"/>
            <a:ext cx="7361555" cy="1006475"/>
            <a:chOff x="1441692" y="0"/>
            <a:chExt cx="7361555" cy="1006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1692" y="0"/>
              <a:ext cx="7360942" cy="9617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5336" y="67043"/>
              <a:ext cx="7150608" cy="9342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9804" y="0"/>
              <a:ext cx="7289292" cy="90830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79804" y="0"/>
              <a:ext cx="7289800" cy="908685"/>
            </a:xfrm>
            <a:custGeom>
              <a:avLst/>
              <a:gdLst/>
              <a:ahLst/>
              <a:cxnLst/>
              <a:rect l="l" t="t" r="r" b="b"/>
              <a:pathLst>
                <a:path w="7289800" h="908685">
                  <a:moveTo>
                    <a:pt x="0" y="908303"/>
                  </a:moveTo>
                  <a:lnTo>
                    <a:pt x="7289292" y="908303"/>
                  </a:lnTo>
                  <a:lnTo>
                    <a:pt x="7289292" y="0"/>
                  </a:lnTo>
                  <a:lnTo>
                    <a:pt x="0" y="0"/>
                  </a:lnTo>
                  <a:lnTo>
                    <a:pt x="0" y="908303"/>
                  </a:lnTo>
                  <a:close/>
                </a:path>
              </a:pathLst>
            </a:custGeom>
            <a:ln w="952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20036" y="183895"/>
            <a:ext cx="66052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Program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Educational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Objectives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(PEOs)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533143" cy="9525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399282" y="6373469"/>
            <a:ext cx="7975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48734" y="6373469"/>
            <a:ext cx="905510" cy="361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Unit-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44546" y="6373469"/>
            <a:ext cx="1968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50850" y="1593850"/>
          <a:ext cx="7787640" cy="11128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5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5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5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6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Semester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Subject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Result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1333491" y="0"/>
            <a:ext cx="7815580" cy="1042669"/>
            <a:chOff x="1333491" y="0"/>
            <a:chExt cx="7815580" cy="104266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3491" y="0"/>
              <a:ext cx="7810508" cy="9617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4431" y="60972"/>
              <a:ext cx="5149596" cy="97687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99" y="0"/>
              <a:ext cx="7772400" cy="90830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1599" y="0"/>
              <a:ext cx="7772400" cy="908685"/>
            </a:xfrm>
            <a:custGeom>
              <a:avLst/>
              <a:gdLst/>
              <a:ahLst/>
              <a:cxnLst/>
              <a:rect l="l" t="t" r="r" b="b"/>
              <a:pathLst>
                <a:path w="7772400" h="908685">
                  <a:moveTo>
                    <a:pt x="0" y="908303"/>
                  </a:moveTo>
                  <a:lnTo>
                    <a:pt x="7772400" y="908303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908303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35580" y="82296"/>
              <a:ext cx="5069586" cy="89687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975864" y="171703"/>
            <a:ext cx="45650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Faculty</a:t>
            </a:r>
            <a:r>
              <a:rPr spc="-10" dirty="0"/>
              <a:t> </a:t>
            </a:r>
            <a:r>
              <a:rPr dirty="0"/>
              <a:t>wise</a:t>
            </a:r>
            <a:r>
              <a:rPr spc="-5" dirty="0"/>
              <a:t> </a:t>
            </a:r>
            <a:r>
              <a:rPr spc="-15" dirty="0"/>
              <a:t>Result</a:t>
            </a:r>
            <a:r>
              <a:rPr spc="5" dirty="0"/>
              <a:t> </a:t>
            </a:r>
            <a:r>
              <a:rPr spc="-10" dirty="0"/>
              <a:t>Analysis</a:t>
            </a: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330451" cy="92811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399282" y="6373469"/>
            <a:ext cx="7975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48734" y="6373469"/>
            <a:ext cx="905510" cy="361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Unit-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44546" y="6373469"/>
            <a:ext cx="1968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527272"/>
            <a:ext cx="7315200" cy="484761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331968" y="0"/>
            <a:ext cx="7812405" cy="1015365"/>
            <a:chOff x="1331968" y="0"/>
            <a:chExt cx="7812405" cy="101536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1968" y="0"/>
              <a:ext cx="7812031" cy="8703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1492" y="0"/>
              <a:ext cx="6519672" cy="10149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0076" y="0"/>
              <a:ext cx="7773924" cy="81686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370075" y="0"/>
            <a:ext cx="7774305" cy="817244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2400" dirty="0">
                <a:latin typeface="Times New Roman"/>
                <a:cs typeface="Times New Roman"/>
              </a:rPr>
              <a:t>End</a:t>
            </a:r>
            <a:r>
              <a:rPr sz="2400" spc="-5" dirty="0">
                <a:latin typeface="Times New Roman"/>
                <a:cs typeface="Times New Roman"/>
              </a:rPr>
              <a:t> Semester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Question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Paper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Templates </a:t>
            </a:r>
            <a:r>
              <a:rPr sz="2400" spc="-10" dirty="0">
                <a:latin typeface="Times New Roman"/>
                <a:cs typeface="Times New Roman"/>
              </a:rPr>
              <a:t>(Offline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Pattern/Online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Pattern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266443" cy="92811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399282" y="6373469"/>
            <a:ext cx="7975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48734" y="6373469"/>
            <a:ext cx="905510" cy="361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Unit-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44546" y="6373469"/>
            <a:ext cx="1968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818" y="2209800"/>
            <a:ext cx="7555345" cy="300595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257294" y="0"/>
            <a:ext cx="7886700" cy="1015365"/>
            <a:chOff x="1257294" y="0"/>
            <a:chExt cx="7886700" cy="101536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7294" y="0"/>
              <a:ext cx="7886705" cy="8703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915" y="0"/>
              <a:ext cx="6519672" cy="10149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5399" y="0"/>
              <a:ext cx="7848600" cy="81686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295400" y="0"/>
            <a:ext cx="7848600" cy="817244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2400" dirty="0">
                <a:latin typeface="Times New Roman"/>
                <a:cs typeface="Times New Roman"/>
              </a:rPr>
              <a:t>End</a:t>
            </a:r>
            <a:r>
              <a:rPr sz="2400" spc="-5" dirty="0">
                <a:latin typeface="Times New Roman"/>
                <a:cs typeface="Times New Roman"/>
              </a:rPr>
              <a:t> Semester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Question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Paper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Templates </a:t>
            </a:r>
            <a:r>
              <a:rPr sz="2400" spc="-10" dirty="0">
                <a:latin typeface="Times New Roman"/>
                <a:cs typeface="Times New Roman"/>
              </a:rPr>
              <a:t>(Offline</a:t>
            </a:r>
            <a:endParaRPr sz="240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Pattern/Online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Pattern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214627" cy="8473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399282" y="6373469"/>
            <a:ext cx="7975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48734" y="6373469"/>
            <a:ext cx="905510" cy="361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Unit-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44546" y="6373469"/>
            <a:ext cx="1968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703832"/>
            <a:ext cx="8178057" cy="431749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333494" y="0"/>
            <a:ext cx="7767955" cy="1051560"/>
            <a:chOff x="1333494" y="0"/>
            <a:chExt cx="7767955" cy="105156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3494" y="0"/>
              <a:ext cx="7767838" cy="94200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916" y="0"/>
              <a:ext cx="6519672" cy="10515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1600" y="0"/>
              <a:ext cx="7696200" cy="88849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696200" cy="8890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2489200" marR="843915" indent="-1640205">
              <a:lnSpc>
                <a:spcPct val="100000"/>
              </a:lnSpc>
              <a:spcBef>
                <a:spcPts val="535"/>
              </a:spcBef>
            </a:pPr>
            <a:r>
              <a:rPr sz="2400" dirty="0">
                <a:latin typeface="Times New Roman"/>
                <a:cs typeface="Times New Roman"/>
              </a:rPr>
              <a:t>End </a:t>
            </a:r>
            <a:r>
              <a:rPr sz="2400" spc="-5" dirty="0">
                <a:latin typeface="Times New Roman"/>
                <a:cs typeface="Times New Roman"/>
              </a:rPr>
              <a:t>Semester Question </a:t>
            </a:r>
            <a:r>
              <a:rPr sz="2400" dirty="0">
                <a:latin typeface="Times New Roman"/>
                <a:cs typeface="Times New Roman"/>
              </a:rPr>
              <a:t>Paper </a:t>
            </a:r>
            <a:r>
              <a:rPr sz="2400" spc="-25" dirty="0">
                <a:latin typeface="Times New Roman"/>
                <a:cs typeface="Times New Roman"/>
              </a:rPr>
              <a:t>Templates </a:t>
            </a:r>
            <a:r>
              <a:rPr sz="2400" spc="-10" dirty="0">
                <a:latin typeface="Times New Roman"/>
                <a:cs typeface="Times New Roman"/>
              </a:rPr>
              <a:t>(Offline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Pattern/Online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Pattern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211" y="0"/>
            <a:ext cx="1271572" cy="92811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399282" y="6373469"/>
            <a:ext cx="7975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48734" y="6373469"/>
            <a:ext cx="905510" cy="361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Unit-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44546" y="6373469"/>
            <a:ext cx="1968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6438" y="0"/>
            <a:ext cx="7877809" cy="1026160"/>
            <a:chOff x="1266438" y="0"/>
            <a:chExt cx="7877809" cy="10261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6438" y="0"/>
              <a:ext cx="7877561" cy="91147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5583" y="0"/>
              <a:ext cx="6519672" cy="102565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4543" y="0"/>
              <a:ext cx="7839456" cy="8580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04543" y="0"/>
              <a:ext cx="7839709" cy="858519"/>
            </a:xfrm>
            <a:custGeom>
              <a:avLst/>
              <a:gdLst/>
              <a:ahLst/>
              <a:cxnLst/>
              <a:rect l="l" t="t" r="r" b="b"/>
              <a:pathLst>
                <a:path w="7839709" h="858519">
                  <a:moveTo>
                    <a:pt x="0" y="858012"/>
                  </a:moveTo>
                  <a:lnTo>
                    <a:pt x="7839456" y="858012"/>
                  </a:lnTo>
                </a:path>
                <a:path w="7839709" h="858519">
                  <a:moveTo>
                    <a:pt x="0" y="0"/>
                  </a:moveTo>
                  <a:lnTo>
                    <a:pt x="0" y="858012"/>
                  </a:lnTo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09306" y="29971"/>
            <a:ext cx="78352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61590" marR="910590" indent="-164020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End </a:t>
            </a:r>
            <a:r>
              <a:rPr sz="2400" spc="-5" dirty="0">
                <a:latin typeface="Times New Roman"/>
                <a:cs typeface="Times New Roman"/>
              </a:rPr>
              <a:t>Semester Question </a:t>
            </a:r>
            <a:r>
              <a:rPr sz="2400" dirty="0">
                <a:latin typeface="Times New Roman"/>
                <a:cs typeface="Times New Roman"/>
              </a:rPr>
              <a:t>Paper </a:t>
            </a:r>
            <a:r>
              <a:rPr sz="2400" spc="-25" dirty="0">
                <a:latin typeface="Times New Roman"/>
                <a:cs typeface="Times New Roman"/>
              </a:rPr>
              <a:t>Templates </a:t>
            </a:r>
            <a:r>
              <a:rPr sz="2400" spc="-10" dirty="0">
                <a:latin typeface="Times New Roman"/>
                <a:cs typeface="Times New Roman"/>
              </a:rPr>
              <a:t>(Offline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Pattern/Online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Pattern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5853" y="2007107"/>
            <a:ext cx="8203639" cy="345338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214627" cy="84734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399282" y="6373469"/>
            <a:ext cx="7975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48734" y="6373469"/>
            <a:ext cx="905510" cy="361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Unit-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44546" y="6373469"/>
            <a:ext cx="1968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57298" y="0"/>
            <a:ext cx="7844155" cy="992505"/>
            <a:chOff x="1257298" y="0"/>
            <a:chExt cx="7844155" cy="9925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7298" y="0"/>
              <a:ext cx="7844031" cy="84134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6816" y="0"/>
              <a:ext cx="6519672" cy="98755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5400" y="0"/>
              <a:ext cx="7772400" cy="7879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95400" y="0"/>
              <a:ext cx="7772400" cy="788035"/>
            </a:xfrm>
            <a:custGeom>
              <a:avLst/>
              <a:gdLst/>
              <a:ahLst/>
              <a:cxnLst/>
              <a:rect l="l" t="t" r="r" b="b"/>
              <a:pathLst>
                <a:path w="7772400" h="788035">
                  <a:moveTo>
                    <a:pt x="0" y="787908"/>
                  </a:moveTo>
                  <a:lnTo>
                    <a:pt x="7772400" y="787908"/>
                  </a:lnTo>
                  <a:lnTo>
                    <a:pt x="7772400" y="0"/>
                  </a:lnTo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7620" marR="876935" indent="-164020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End </a:t>
            </a:r>
            <a:r>
              <a:rPr sz="2400" spc="-5" dirty="0">
                <a:latin typeface="Times New Roman"/>
                <a:cs typeface="Times New Roman"/>
              </a:rPr>
              <a:t>Semester Question </a:t>
            </a:r>
            <a:r>
              <a:rPr sz="2400" dirty="0">
                <a:latin typeface="Times New Roman"/>
                <a:cs typeface="Times New Roman"/>
              </a:rPr>
              <a:t>Paper </a:t>
            </a:r>
            <a:r>
              <a:rPr sz="2400" spc="-25" dirty="0">
                <a:latin typeface="Times New Roman"/>
                <a:cs typeface="Times New Roman"/>
              </a:rPr>
              <a:t>Templates </a:t>
            </a:r>
            <a:r>
              <a:rPr sz="2400" spc="-10" dirty="0">
                <a:latin typeface="Times New Roman"/>
                <a:cs typeface="Times New Roman"/>
              </a:rPr>
              <a:t>(Offline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Pattern/Online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Pattern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7200" y="2301239"/>
            <a:ext cx="8195021" cy="312267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300162" cy="78790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399282" y="6373469"/>
            <a:ext cx="7975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48734" y="6373469"/>
            <a:ext cx="905510" cy="361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Unit-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44546" y="6373469"/>
            <a:ext cx="1968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4386" y="1629464"/>
            <a:ext cx="8397240" cy="4497070"/>
            <a:chOff x="294386" y="1629464"/>
            <a:chExt cx="8397240" cy="44970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1629464"/>
              <a:ext cx="8229600" cy="449701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07086" y="2929889"/>
              <a:ext cx="8371840" cy="215265"/>
            </a:xfrm>
            <a:custGeom>
              <a:avLst/>
              <a:gdLst/>
              <a:ahLst/>
              <a:cxnLst/>
              <a:rect l="l" t="t" r="r" b="b"/>
              <a:pathLst>
                <a:path w="8371840" h="215264">
                  <a:moveTo>
                    <a:pt x="0" y="214884"/>
                  </a:moveTo>
                  <a:lnTo>
                    <a:pt x="8371332" y="214884"/>
                  </a:lnTo>
                  <a:lnTo>
                    <a:pt x="8371332" y="0"/>
                  </a:lnTo>
                  <a:lnTo>
                    <a:pt x="0" y="0"/>
                  </a:lnTo>
                  <a:lnTo>
                    <a:pt x="0" y="214884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940" y="6426504"/>
            <a:ext cx="6877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99282" y="6335369"/>
            <a:ext cx="7975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48734" y="6335369"/>
            <a:ext cx="9055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Unit-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44546" y="6335369"/>
            <a:ext cx="196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04681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9144000" cy="908685"/>
            <a:chOff x="0" y="0"/>
            <a:chExt cx="9144000" cy="90868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3999" cy="84886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82924" y="27419"/>
              <a:ext cx="3450335" cy="88088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9803" y="0"/>
              <a:ext cx="7664196" cy="786384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479803" y="0"/>
            <a:ext cx="7664450" cy="786765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139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0"/>
              </a:spcBef>
            </a:pPr>
            <a:r>
              <a:rPr sz="3000" spc="-15" dirty="0"/>
              <a:t>Evaluation</a:t>
            </a:r>
            <a:r>
              <a:rPr sz="3000" spc="-50" dirty="0"/>
              <a:t> </a:t>
            </a:r>
            <a:r>
              <a:rPr sz="3000" spc="-5" dirty="0"/>
              <a:t>Scheme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5580" cy="972819"/>
            <a:chOff x="1333491" y="0"/>
            <a:chExt cx="7815580" cy="9728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3491" y="0"/>
              <a:ext cx="7810508" cy="8200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3015" y="0"/>
              <a:ext cx="6519672" cy="9677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99" y="0"/>
              <a:ext cx="7772400" cy="76657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71599" y="0"/>
              <a:ext cx="7772400" cy="767080"/>
            </a:xfrm>
            <a:custGeom>
              <a:avLst/>
              <a:gdLst/>
              <a:ahLst/>
              <a:cxnLst/>
              <a:rect l="l" t="t" r="r" b="b"/>
              <a:pathLst>
                <a:path w="7772400" h="767080">
                  <a:moveTo>
                    <a:pt x="0" y="766572"/>
                  </a:moveTo>
                  <a:lnTo>
                    <a:pt x="7772400" y="766572"/>
                  </a:lnTo>
                  <a:lnTo>
                    <a:pt x="7772400" y="0"/>
                  </a:lnTo>
                </a:path>
                <a:path w="7772400" h="767080">
                  <a:moveTo>
                    <a:pt x="0" y="0"/>
                  </a:moveTo>
                  <a:lnTo>
                    <a:pt x="0" y="766572"/>
                  </a:lnTo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94454" marR="876935" indent="-164020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End </a:t>
            </a:r>
            <a:r>
              <a:rPr sz="2400" spc="-5" dirty="0">
                <a:latin typeface="Times New Roman"/>
                <a:cs typeface="Times New Roman"/>
              </a:rPr>
              <a:t>Semester Question </a:t>
            </a:r>
            <a:r>
              <a:rPr sz="2400" dirty="0">
                <a:latin typeface="Times New Roman"/>
                <a:cs typeface="Times New Roman"/>
              </a:rPr>
              <a:t>Paper </a:t>
            </a:r>
            <a:r>
              <a:rPr sz="2400" spc="-25" dirty="0">
                <a:latin typeface="Times New Roman"/>
                <a:cs typeface="Times New Roman"/>
              </a:rPr>
              <a:t>Templates </a:t>
            </a:r>
            <a:r>
              <a:rPr sz="2400" spc="-10" dirty="0">
                <a:latin typeface="Times New Roman"/>
                <a:cs typeface="Times New Roman"/>
              </a:rPr>
              <a:t>(Offline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Pattern/Online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Pattern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7200" y="2107692"/>
            <a:ext cx="8212274" cy="3337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320" y="0"/>
            <a:ext cx="1248079" cy="76657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399282" y="6373469"/>
            <a:ext cx="7975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48734" y="6373469"/>
            <a:ext cx="905510" cy="361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Unit-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44546" y="6373469"/>
            <a:ext cx="1968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57294" y="0"/>
            <a:ext cx="7886700" cy="925194"/>
            <a:chOff x="1257294" y="0"/>
            <a:chExt cx="7886700" cy="92519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7294" y="0"/>
              <a:ext cx="7886705" cy="76820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6651" y="0"/>
              <a:ext cx="7690104" cy="92506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5399" y="12191"/>
              <a:ext cx="7848600" cy="70256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95400" y="12191"/>
            <a:ext cx="7848600" cy="702945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3529329" marR="301625" indent="-3207385">
              <a:lnSpc>
                <a:spcPct val="100000"/>
              </a:lnSpc>
              <a:spcBef>
                <a:spcPts val="50"/>
              </a:spcBef>
            </a:pPr>
            <a:r>
              <a:rPr sz="2200" dirty="0">
                <a:latin typeface="Times New Roman"/>
                <a:cs typeface="Times New Roman"/>
              </a:rPr>
              <a:t>End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Semester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Question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Paper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Templates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(Offline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Pattern/Online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Pattern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295400" cy="788035"/>
            <a:chOff x="0" y="0"/>
            <a:chExt cx="1295400" cy="78803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579" y="68072"/>
              <a:ext cx="747844" cy="68922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1295399" cy="787908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7200" y="1784604"/>
            <a:ext cx="8229600" cy="415747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399282" y="6373469"/>
            <a:ext cx="7975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48734" y="6373469"/>
            <a:ext cx="905510" cy="361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Unit-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44546" y="6373469"/>
            <a:ext cx="1968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851245"/>
            <a:ext cx="7614920" cy="503110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Prerequisite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200" spc="-20" dirty="0">
                <a:latin typeface="Calibri"/>
                <a:cs typeface="Calibri"/>
              </a:rPr>
              <a:t>First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get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your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computer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hardware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basics</a:t>
            </a:r>
            <a:r>
              <a:rPr sz="2200" spc="-10" dirty="0">
                <a:latin typeface="Calibri"/>
                <a:cs typeface="Calibri"/>
              </a:rPr>
              <a:t> cleared.</a:t>
            </a:r>
            <a:endParaRPr sz="220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356235" algn="l"/>
              </a:tabLst>
            </a:pPr>
            <a:r>
              <a:rPr sz="2200" spc="-10" dirty="0">
                <a:latin typeface="Calibri"/>
                <a:cs typeface="Calibri"/>
              </a:rPr>
              <a:t>Digital logic and </a:t>
            </a:r>
            <a:r>
              <a:rPr sz="2200" spc="-20" dirty="0">
                <a:latin typeface="Calibri"/>
                <a:cs typeface="Calibri"/>
              </a:rPr>
              <a:t>it’s </a:t>
            </a:r>
            <a:r>
              <a:rPr sz="2200" spc="-5" dirty="0">
                <a:latin typeface="Calibri"/>
                <a:cs typeface="Calibri"/>
              </a:rPr>
              <a:t>design (Basics will </a:t>
            </a:r>
            <a:r>
              <a:rPr sz="2200" spc="-25" dirty="0">
                <a:latin typeface="Calibri"/>
                <a:cs typeface="Calibri"/>
              </a:rPr>
              <a:t>make </a:t>
            </a:r>
            <a:r>
              <a:rPr sz="2200" spc="-15" dirty="0">
                <a:latin typeface="Calibri"/>
                <a:cs typeface="Calibri"/>
              </a:rPr>
              <a:t>understand storing 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memory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5" dirty="0">
                <a:latin typeface="Calibri"/>
                <a:cs typeface="Calibri"/>
              </a:rPr>
              <a:t>page </a:t>
            </a:r>
            <a:r>
              <a:rPr sz="2200" spc="-10" dirty="0">
                <a:latin typeface="Calibri"/>
                <a:cs typeface="Calibri"/>
              </a:rPr>
              <a:t>faults, </a:t>
            </a:r>
            <a:r>
              <a:rPr sz="2200" spc="-15" dirty="0">
                <a:latin typeface="Calibri"/>
                <a:cs typeface="Calibri"/>
              </a:rPr>
              <a:t>Difference </a:t>
            </a:r>
            <a:r>
              <a:rPr sz="2200" spc="-10" dirty="0">
                <a:latin typeface="Calibri"/>
                <a:cs typeface="Calibri"/>
              </a:rPr>
              <a:t>between </a:t>
            </a:r>
            <a:r>
              <a:rPr sz="2200" spc="-5" dirty="0">
                <a:latin typeface="Calibri"/>
                <a:cs typeface="Calibri"/>
              </a:rPr>
              <a:t>RAM and </a:t>
            </a:r>
            <a:r>
              <a:rPr sz="2200" spc="-15" dirty="0">
                <a:latin typeface="Calibri"/>
                <a:cs typeface="Calibri"/>
              </a:rPr>
              <a:t>ROM. 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etc.,)</a:t>
            </a:r>
            <a:endParaRPr sz="220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356235" algn="l"/>
              </a:tabLst>
            </a:pPr>
            <a:r>
              <a:rPr sz="2200" spc="-10" dirty="0">
                <a:latin typeface="Calibri"/>
                <a:cs typeface="Calibri"/>
              </a:rPr>
              <a:t>Computer </a:t>
            </a:r>
            <a:r>
              <a:rPr sz="2200" spc="-15" dirty="0">
                <a:latin typeface="Calibri"/>
                <a:cs typeface="Calibri"/>
              </a:rPr>
              <a:t>Organization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Architecture( </a:t>
            </a:r>
            <a:r>
              <a:rPr sz="2200" spc="-5" dirty="0">
                <a:latin typeface="Calibri"/>
                <a:cs typeface="Calibri"/>
              </a:rPr>
              <a:t>Design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Computer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architecture </a:t>
            </a:r>
            <a:r>
              <a:rPr sz="2200" spc="-5" dirty="0">
                <a:latin typeface="Calibri"/>
                <a:cs typeface="Calibri"/>
              </a:rPr>
              <a:t>will </a:t>
            </a:r>
            <a:r>
              <a:rPr sz="2200" spc="-10" dirty="0">
                <a:latin typeface="Calibri"/>
                <a:cs typeface="Calibri"/>
              </a:rPr>
              <a:t>help </a:t>
            </a:r>
            <a:r>
              <a:rPr sz="2200" spc="-15" dirty="0">
                <a:latin typeface="Calibri"/>
                <a:cs typeface="Calibri"/>
              </a:rPr>
              <a:t>you understand </a:t>
            </a:r>
            <a:r>
              <a:rPr sz="2200" spc="-10" dirty="0">
                <a:latin typeface="Calibri"/>
                <a:cs typeface="Calibri"/>
              </a:rPr>
              <a:t>computer peripherals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its </a:t>
            </a:r>
            <a:r>
              <a:rPr sz="2200" spc="-15" dirty="0">
                <a:latin typeface="Calibri"/>
                <a:cs typeface="Calibri"/>
              </a:rPr>
              <a:t>storages,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accessing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them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operating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system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355600" indent="-343535" algn="just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356235" algn="l"/>
              </a:tabLst>
            </a:pPr>
            <a:r>
              <a:rPr sz="2200" spc="-15" dirty="0">
                <a:latin typeface="Calibri"/>
                <a:cs typeface="Calibri"/>
              </a:rPr>
              <a:t>Strong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programming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skills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(Knowledge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C).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b="1" spc="-15" dirty="0">
                <a:solidFill>
                  <a:srgbClr val="00AFEF"/>
                </a:solidFill>
                <a:latin typeface="Calibri"/>
                <a:cs typeface="Calibri"/>
              </a:rPr>
              <a:t>Recap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200" spc="-10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Understood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Types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operating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system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200" spc="-10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analyzed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different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structure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Operating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system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200" spc="-10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Understood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System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calls</a:t>
            </a:r>
            <a:r>
              <a:rPr sz="2200" spc="-5" dirty="0">
                <a:latin typeface="Calibri"/>
                <a:cs typeface="Calibri"/>
              </a:rPr>
              <a:t> and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Function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etc.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3491" y="0"/>
            <a:ext cx="7815580" cy="895350"/>
            <a:chOff x="1333491" y="0"/>
            <a:chExt cx="7815580" cy="8953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3491" y="0"/>
              <a:ext cx="7810508" cy="7392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32760" y="0"/>
              <a:ext cx="4443984" cy="8900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1599" y="0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07841" y="60147"/>
            <a:ext cx="39014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0" dirty="0">
                <a:latin typeface="Calibri"/>
                <a:cs typeface="Calibri"/>
              </a:rPr>
              <a:t>Prerequisite</a:t>
            </a:r>
            <a:r>
              <a:rPr b="1" spc="-7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and</a:t>
            </a:r>
            <a:r>
              <a:rPr b="1" spc="-65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Recap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47799" cy="8168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5227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422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697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851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863244"/>
            <a:ext cx="6915784" cy="83058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200" b="1" spc="-10" dirty="0">
                <a:latin typeface="Calibri"/>
                <a:cs typeface="Calibri"/>
              </a:rPr>
              <a:t>After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going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through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this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unit,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you</a:t>
            </a:r>
            <a:r>
              <a:rPr sz="2200" b="1" spc="-5" dirty="0">
                <a:latin typeface="Calibri"/>
                <a:cs typeface="Calibri"/>
              </a:rPr>
              <a:t> should be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able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to: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30"/>
              </a:spcBef>
              <a:buFont typeface="Wingdings"/>
              <a:buChar char=""/>
              <a:tabLst>
                <a:tab pos="356235" algn="l"/>
              </a:tabLst>
            </a:pPr>
            <a:r>
              <a:rPr sz="2200" spc="-100" dirty="0">
                <a:latin typeface="Calibri"/>
                <a:cs typeface="Calibri"/>
              </a:rPr>
              <a:t>To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examine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issues </a:t>
            </a:r>
            <a:r>
              <a:rPr sz="2200" spc="-15" dirty="0">
                <a:latin typeface="Calibri"/>
                <a:cs typeface="Calibri"/>
              </a:rPr>
              <a:t>related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multithreaded</a:t>
            </a:r>
            <a:r>
              <a:rPr sz="2200" spc="-10" dirty="0">
                <a:latin typeface="Calibri"/>
                <a:cs typeface="Calibri"/>
              </a:rPr>
              <a:t> programming.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735277"/>
            <a:ext cx="5706745" cy="1098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6235" algn="l"/>
                <a:tab pos="876935" algn="l"/>
                <a:tab pos="2228215" algn="l"/>
                <a:tab pos="2964815" algn="l"/>
                <a:tab pos="4512310" algn="l"/>
                <a:tab pos="5449570" algn="l"/>
              </a:tabLst>
            </a:pPr>
            <a:r>
              <a:rPr sz="2200" spc="-105" dirty="0">
                <a:latin typeface="Calibri"/>
                <a:cs typeface="Calibri"/>
              </a:rPr>
              <a:t>To	</a:t>
            </a:r>
            <a:r>
              <a:rPr sz="2200" spc="-15" dirty="0">
                <a:latin typeface="Calibri"/>
                <a:cs typeface="Calibri"/>
              </a:rPr>
              <a:t>introduce	</a:t>
            </a:r>
            <a:r>
              <a:rPr sz="2200" dirty="0">
                <a:latin typeface="Calibri"/>
                <a:cs typeface="Calibri"/>
              </a:rPr>
              <a:t>CPU	</a:t>
            </a:r>
            <a:r>
              <a:rPr sz="2200" spc="-5" dirty="0">
                <a:latin typeface="Calibri"/>
                <a:cs typeface="Calibri"/>
              </a:rPr>
              <a:t>scheduling,	which	</a:t>
            </a:r>
            <a:r>
              <a:rPr sz="2200" spc="-10" dirty="0">
                <a:latin typeface="Calibri"/>
                <a:cs typeface="Calibri"/>
              </a:rPr>
              <a:t>is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latin typeface="Calibri"/>
                <a:cs typeface="Calibri"/>
              </a:rPr>
              <a:t>multiprogrammed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operating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systems.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30"/>
              </a:spcBef>
              <a:buFont typeface="Wingdings"/>
              <a:buChar char=""/>
              <a:tabLst>
                <a:tab pos="356235" algn="l"/>
              </a:tabLst>
            </a:pPr>
            <a:r>
              <a:rPr sz="2200" spc="-100" dirty="0">
                <a:latin typeface="Calibri"/>
                <a:cs typeface="Calibri"/>
              </a:rPr>
              <a:t>To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describe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various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CPU-scheduling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algorithms.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1201" y="1735277"/>
            <a:ext cx="18173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54050" algn="l"/>
                <a:tab pos="1480185" algn="l"/>
              </a:tabLst>
            </a:pPr>
            <a:r>
              <a:rPr sz="2200" spc="-5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h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basi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5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or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2875914"/>
            <a:ext cx="7691755" cy="297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350" indent="-34353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6235" algn="l"/>
                <a:tab pos="762635" algn="l"/>
                <a:tab pos="1715135" algn="l"/>
                <a:tab pos="3048635" algn="l"/>
                <a:tab pos="3997960" algn="l"/>
                <a:tab pos="4471035" algn="l"/>
                <a:tab pos="5624830" algn="l"/>
                <a:tab pos="5906770" algn="l"/>
              </a:tabLst>
            </a:pPr>
            <a:r>
              <a:rPr sz="2200" spc="-20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discus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-40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al</a:t>
            </a:r>
            <a:r>
              <a:rPr sz="2200" spc="-15" dirty="0">
                <a:latin typeface="Calibri"/>
                <a:cs typeface="Calibri"/>
              </a:rPr>
              <a:t>u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tion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cr</a:t>
            </a:r>
            <a:r>
              <a:rPr sz="2200" spc="-20" dirty="0">
                <a:latin typeface="Calibri"/>
                <a:cs typeface="Calibri"/>
              </a:rPr>
              <a:t>i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eria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5" dirty="0">
                <a:latin typeface="Calibri"/>
                <a:cs typeface="Calibri"/>
              </a:rPr>
              <a:t>f</a:t>
            </a:r>
            <a:r>
              <a:rPr sz="2200" spc="-5" dirty="0">
                <a:latin typeface="Calibri"/>
                <a:cs typeface="Calibri"/>
              </a:rPr>
              <a:t>or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10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ele</a:t>
            </a:r>
            <a:r>
              <a:rPr sz="2200" spc="-15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ting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C</a:t>
            </a:r>
            <a:r>
              <a:rPr sz="2200" spc="10" dirty="0">
                <a:latin typeface="Calibri"/>
                <a:cs typeface="Calibri"/>
              </a:rPr>
              <a:t>P</a:t>
            </a:r>
            <a:r>
              <a:rPr sz="2200" spc="-10" dirty="0">
                <a:latin typeface="Calibri"/>
                <a:cs typeface="Calibri"/>
              </a:rPr>
              <a:t>U</a:t>
            </a:r>
            <a:r>
              <a:rPr sz="2200" spc="-5" dirty="0">
                <a:latin typeface="Calibri"/>
                <a:cs typeface="Calibri"/>
              </a:rPr>
              <a:t>-</a:t>
            </a:r>
            <a:r>
              <a:rPr sz="2200" spc="-10" dirty="0">
                <a:latin typeface="Calibri"/>
                <a:cs typeface="Calibri"/>
              </a:rPr>
              <a:t>scheduli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g  algorithm</a:t>
            </a:r>
            <a:r>
              <a:rPr sz="2200" spc="-20" dirty="0">
                <a:latin typeface="Calibri"/>
                <a:cs typeface="Calibri"/>
              </a:rPr>
              <a:t> for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particular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system.</a:t>
            </a:r>
            <a:endParaRPr sz="22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530"/>
              </a:spcBef>
              <a:buFont typeface="Wingdings"/>
              <a:buChar char=""/>
              <a:tabLst>
                <a:tab pos="356235" algn="l"/>
                <a:tab pos="783590" algn="l"/>
                <a:tab pos="1911350" algn="l"/>
                <a:tab pos="2458720" algn="l"/>
                <a:tab pos="3837940" algn="l"/>
                <a:tab pos="5215890" algn="l"/>
                <a:tab pos="5618480" algn="l"/>
                <a:tab pos="6586855" algn="l"/>
              </a:tabLst>
            </a:pPr>
            <a:r>
              <a:rPr sz="2200" spc="-20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45" dirty="0">
                <a:latin typeface="Calibri"/>
                <a:cs typeface="Calibri"/>
              </a:rPr>
              <a:t>ex</a:t>
            </a:r>
            <a:r>
              <a:rPr sz="2200" spc="-5" dirty="0">
                <a:latin typeface="Calibri"/>
                <a:cs typeface="Calibri"/>
              </a:rPr>
              <a:t>ami</a:t>
            </a:r>
            <a:r>
              <a:rPr sz="2200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sc</a:t>
            </a:r>
            <a:r>
              <a:rPr sz="2200" dirty="0">
                <a:latin typeface="Calibri"/>
                <a:cs typeface="Calibri"/>
              </a:rPr>
              <a:t>h</a:t>
            </a:r>
            <a:r>
              <a:rPr sz="2200" spc="-5" dirty="0">
                <a:latin typeface="Calibri"/>
                <a:cs typeface="Calibri"/>
              </a:rPr>
              <a:t>eduling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al</a:t>
            </a:r>
            <a:r>
              <a:rPr sz="2200" spc="-20" dirty="0">
                <a:latin typeface="Calibri"/>
                <a:cs typeface="Calibri"/>
              </a:rPr>
              <a:t>g</a:t>
            </a:r>
            <a:r>
              <a:rPr sz="2200" spc="-5" dirty="0">
                <a:latin typeface="Calibri"/>
                <a:cs typeface="Calibri"/>
              </a:rPr>
              <a:t>orithms</a:t>
            </a:r>
            <a:r>
              <a:rPr sz="2200" dirty="0">
                <a:latin typeface="Calibri"/>
                <a:cs typeface="Calibri"/>
              </a:rPr>
              <a:t>	o</a:t>
            </a:r>
            <a:r>
              <a:rPr sz="2200" spc="-5" dirty="0">
                <a:latin typeface="Calibri"/>
                <a:cs typeface="Calibri"/>
              </a:rPr>
              <a:t>f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10" dirty="0">
                <a:latin typeface="Calibri"/>
                <a:cs typeface="Calibri"/>
              </a:rPr>
              <a:t>s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2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-55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al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-55" dirty="0">
                <a:latin typeface="Calibri"/>
                <a:cs typeface="Calibri"/>
              </a:rPr>
              <a:t>r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ting  </a:t>
            </a:r>
            <a:r>
              <a:rPr sz="2200" spc="-20" dirty="0">
                <a:latin typeface="Calibri"/>
                <a:cs typeface="Calibri"/>
              </a:rPr>
              <a:t>systems.</a:t>
            </a:r>
            <a:endParaRPr sz="22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525"/>
              </a:spcBef>
              <a:buFont typeface="Wingdings"/>
              <a:buChar char=""/>
              <a:tabLst>
                <a:tab pos="356235" algn="l"/>
              </a:tabLst>
            </a:pPr>
            <a:r>
              <a:rPr sz="2200" spc="-15" dirty="0">
                <a:latin typeface="Calibri"/>
                <a:cs typeface="Calibri"/>
              </a:rPr>
              <a:t>understand</a:t>
            </a:r>
            <a:r>
              <a:rPr sz="2200" spc="26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concept</a:t>
            </a:r>
            <a:r>
              <a:rPr sz="2200" spc="25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2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</a:t>
            </a:r>
            <a:r>
              <a:rPr sz="2200" spc="2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Concept,</a:t>
            </a:r>
            <a:r>
              <a:rPr sz="2200" spc="2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</a:t>
            </a:r>
            <a:r>
              <a:rPr sz="2200" spc="27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State</a:t>
            </a:r>
            <a:r>
              <a:rPr sz="2200" spc="2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Control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Block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(PCB)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30"/>
              </a:spcBef>
              <a:buFont typeface="Wingdings"/>
              <a:buChar char=""/>
              <a:tabLst>
                <a:tab pos="356235" algn="l"/>
              </a:tabLst>
            </a:pPr>
            <a:r>
              <a:rPr sz="2200" spc="-15" dirty="0">
                <a:latin typeface="Calibri"/>
                <a:cs typeface="Calibri"/>
              </a:rPr>
              <a:t>understand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concept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Threads.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30"/>
              </a:spcBef>
              <a:buFont typeface="Wingdings"/>
              <a:buChar char=""/>
              <a:tabLst>
                <a:tab pos="356235" algn="l"/>
                <a:tab pos="4003040" algn="l"/>
              </a:tabLst>
            </a:pPr>
            <a:r>
              <a:rPr sz="2200" spc="-10" dirty="0">
                <a:latin typeface="Calibri"/>
                <a:cs typeface="Calibri"/>
              </a:rPr>
              <a:t>compare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contrast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different	</a:t>
            </a:r>
            <a:r>
              <a:rPr sz="2200" dirty="0">
                <a:latin typeface="Calibri"/>
                <a:cs typeface="Calibri"/>
              </a:rPr>
              <a:t>CPU</a:t>
            </a:r>
            <a:r>
              <a:rPr sz="2200" spc="-10" dirty="0">
                <a:latin typeface="Calibri"/>
                <a:cs typeface="Calibri"/>
              </a:rPr>
              <a:t> scheduling </a:t>
            </a:r>
            <a:r>
              <a:rPr sz="2200" spc="-5" dirty="0">
                <a:latin typeface="Calibri"/>
                <a:cs typeface="Calibri"/>
              </a:rPr>
              <a:t>algorithms.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33491" y="0"/>
            <a:ext cx="7811134" cy="890269"/>
            <a:chOff x="1333491" y="0"/>
            <a:chExt cx="7811134" cy="890269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3491" y="0"/>
              <a:ext cx="7810508" cy="73926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90900" y="0"/>
              <a:ext cx="3819144" cy="89001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b="1" spc="-5" dirty="0">
                <a:latin typeface="Calibri"/>
                <a:cs typeface="Calibri"/>
              </a:rPr>
              <a:t>Objective</a:t>
            </a:r>
            <a:r>
              <a:rPr b="1" spc="-5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of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Unit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2</a:t>
            </a: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320" y="0"/>
            <a:ext cx="1248079" cy="787908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5227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422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697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851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930910"/>
            <a:ext cx="7551420" cy="2976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200" spc="-10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understand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basic</a:t>
            </a:r>
            <a:r>
              <a:rPr sz="2200" spc="-10" dirty="0">
                <a:latin typeface="Calibri"/>
                <a:cs typeface="Calibri"/>
              </a:rPr>
              <a:t> concepts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components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operating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systems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25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200" spc="-10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understand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computer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system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organization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structure.</a:t>
            </a:r>
            <a:endParaRPr sz="2200">
              <a:latin typeface="Calibri"/>
              <a:cs typeface="Calibri"/>
            </a:endParaRPr>
          </a:p>
          <a:p>
            <a:pPr marL="355600" marR="281940" indent="-343535">
              <a:lnSpc>
                <a:spcPct val="100000"/>
              </a:lnSpc>
              <a:spcBef>
                <a:spcPts val="535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200" spc="-10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understand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operating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system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services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types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system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call.</a:t>
            </a:r>
            <a:endParaRPr sz="2200">
              <a:latin typeface="Calibri"/>
              <a:cs typeface="Calibri"/>
            </a:endParaRPr>
          </a:p>
          <a:p>
            <a:pPr marL="355600" marR="766445" indent="-343535">
              <a:lnSpc>
                <a:spcPct val="100000"/>
              </a:lnSpc>
              <a:spcBef>
                <a:spcPts val="525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200" spc="-20" dirty="0">
                <a:latin typeface="Calibri"/>
                <a:cs typeface="Calibri"/>
              </a:rPr>
              <a:t>Demonstrate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structure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functions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operating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system.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200" spc="-10" dirty="0">
                <a:latin typeface="Calibri"/>
                <a:cs typeface="Calibri"/>
              </a:rPr>
              <a:t>Compare between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different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operating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systems.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3491" y="0"/>
            <a:ext cx="7811134" cy="890269"/>
            <a:chOff x="1333491" y="0"/>
            <a:chExt cx="7811134" cy="89026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3491" y="0"/>
              <a:ext cx="7810508" cy="7392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38600" y="0"/>
              <a:ext cx="2613659" cy="8900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93345" algn="ctr">
              <a:lnSpc>
                <a:spcPct val="100000"/>
              </a:lnSpc>
              <a:spcBef>
                <a:spcPts val="580"/>
              </a:spcBef>
            </a:pPr>
            <a:r>
              <a:rPr b="1" spc="-5" dirty="0">
                <a:latin typeface="Calibri"/>
                <a:cs typeface="Calibri"/>
              </a:rPr>
              <a:t>Unit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-Recap</a:t>
            </a: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320" y="0"/>
            <a:ext cx="1248079" cy="78790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5227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422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697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851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26504"/>
            <a:ext cx="6877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99282" y="6335369"/>
            <a:ext cx="7975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48734" y="6335369"/>
            <a:ext cx="9055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Unit-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44546" y="6335369"/>
            <a:ext cx="196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26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25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29944" y="0"/>
            <a:ext cx="8871585" cy="810895"/>
            <a:chOff x="229944" y="0"/>
            <a:chExt cx="8871585" cy="81089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944" y="68072"/>
              <a:ext cx="996426" cy="68922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7298" y="0"/>
              <a:ext cx="7844031" cy="76830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16023" y="36588"/>
              <a:ext cx="6928104" cy="7741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5400" y="0"/>
              <a:ext cx="7772400" cy="71475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979119" y="1197102"/>
            <a:ext cx="7721600" cy="4440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0985" indent="48260">
              <a:lnSpc>
                <a:spcPct val="15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An </a:t>
            </a:r>
            <a:r>
              <a:rPr sz="2400" spc="-10" dirty="0">
                <a:latin typeface="Calibri"/>
                <a:cs typeface="Calibri"/>
              </a:rPr>
              <a:t>operating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dirty="0">
                <a:latin typeface="Calibri"/>
                <a:cs typeface="Calibri"/>
              </a:rPr>
              <a:t>acts as an </a:t>
            </a:r>
            <a:r>
              <a:rPr sz="2400" spc="-5" dirty="0">
                <a:latin typeface="Calibri"/>
                <a:cs typeface="Calibri"/>
              </a:rPr>
              <a:t>intermediary between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user 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computer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computer </a:t>
            </a:r>
            <a:r>
              <a:rPr sz="2400" spc="-15" dirty="0">
                <a:latin typeface="Calibri"/>
                <a:cs typeface="Calibri"/>
              </a:rPr>
              <a:t>hardware. </a:t>
            </a:r>
            <a:r>
              <a:rPr sz="2400" spc="-5" dirty="0">
                <a:latin typeface="Calibri"/>
                <a:cs typeface="Calibri"/>
              </a:rPr>
              <a:t>The purpose of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10" dirty="0">
                <a:latin typeface="Calibri"/>
                <a:cs typeface="Calibri"/>
              </a:rPr>
              <a:t>operating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provide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15" dirty="0">
                <a:latin typeface="Calibri"/>
                <a:cs typeface="Calibri"/>
              </a:rPr>
              <a:t>environment </a:t>
            </a:r>
            <a:r>
              <a:rPr sz="2400" dirty="0">
                <a:latin typeface="Calibri"/>
                <a:cs typeface="Calibri"/>
              </a:rPr>
              <a:t>in which 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user</a:t>
            </a:r>
            <a:r>
              <a:rPr sz="2400" spc="-10" dirty="0">
                <a:latin typeface="Calibri"/>
                <a:cs typeface="Calibri"/>
              </a:rPr>
              <a:t> can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execute </a:t>
            </a:r>
            <a:r>
              <a:rPr sz="2400" spc="-15" dirty="0">
                <a:latin typeface="Calibri"/>
                <a:cs typeface="Calibri"/>
              </a:rPr>
              <a:t>programs </a:t>
            </a:r>
            <a:r>
              <a:rPr sz="2400" spc="-10" dirty="0">
                <a:latin typeface="Calibri"/>
                <a:cs typeface="Calibri"/>
              </a:rPr>
              <a:t>conveniently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efficiently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827530" algn="l"/>
              </a:tabLst>
            </a:pPr>
            <a:r>
              <a:rPr sz="2200" spc="-30" dirty="0">
                <a:latin typeface="Calibri"/>
                <a:cs typeface="Calibri"/>
              </a:rPr>
              <a:t>YouTube/other	</a:t>
            </a:r>
            <a:r>
              <a:rPr sz="2200" spc="-10" dirty="0">
                <a:latin typeface="Calibri"/>
                <a:cs typeface="Calibri"/>
              </a:rPr>
              <a:t>Video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Links</a:t>
            </a:r>
            <a:endParaRPr sz="2200">
              <a:latin typeface="Calibri"/>
              <a:cs typeface="Calibri"/>
            </a:endParaRPr>
          </a:p>
          <a:p>
            <a:pPr marL="384175" indent="-372110">
              <a:lnSpc>
                <a:spcPct val="100000"/>
              </a:lnSpc>
              <a:spcBef>
                <a:spcPts val="1850"/>
              </a:spcBef>
              <a:buClr>
                <a:srgbClr val="000000"/>
              </a:buClr>
              <a:buFont typeface="Arial MT"/>
              <a:buChar char="•"/>
              <a:tabLst>
                <a:tab pos="384175" algn="l"/>
                <a:tab pos="384810" algn="l"/>
              </a:tabLst>
            </a:pPr>
            <a:r>
              <a:rPr sz="22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https://www.youtube.com/playlist?list=PLmXKhU9FNesSFvj6gAS</a:t>
            </a:r>
            <a:endParaRPr sz="2200">
              <a:latin typeface="Calibri"/>
              <a:cs typeface="Calibri"/>
            </a:endParaRPr>
          </a:p>
          <a:p>
            <a:pPr marL="384175">
              <a:lnSpc>
                <a:spcPct val="100000"/>
              </a:lnSpc>
              <a:spcBef>
                <a:spcPts val="1320"/>
              </a:spcBef>
            </a:pPr>
            <a:r>
              <a:rPr sz="22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uWmQd23Ul5omtD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295400" y="0"/>
            <a:ext cx="7772400" cy="71501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 marL="661035">
              <a:lnSpc>
                <a:spcPct val="100000"/>
              </a:lnSpc>
              <a:spcBef>
                <a:spcPts val="1090"/>
              </a:spcBef>
            </a:pPr>
            <a:r>
              <a:rPr sz="2600" b="1" spc="-5" dirty="0">
                <a:latin typeface="Calibri"/>
                <a:cs typeface="Calibri"/>
              </a:rPr>
              <a:t>Brief</a:t>
            </a:r>
            <a:r>
              <a:rPr sz="2600" b="1" spc="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Introduction</a:t>
            </a:r>
            <a:r>
              <a:rPr sz="2600" b="1" spc="-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about the </a:t>
            </a:r>
            <a:r>
              <a:rPr sz="2600" b="1" spc="-5" dirty="0">
                <a:latin typeface="Calibri"/>
                <a:cs typeface="Calibri"/>
              </a:rPr>
              <a:t>subject </a:t>
            </a:r>
            <a:r>
              <a:rPr sz="2600" b="1" dirty="0">
                <a:latin typeface="Calibri"/>
                <a:cs typeface="Calibri"/>
              </a:rPr>
              <a:t>with </a:t>
            </a:r>
            <a:r>
              <a:rPr sz="2600" b="1" spc="-10" dirty="0">
                <a:latin typeface="Calibri"/>
                <a:cs typeface="Calibri"/>
              </a:rPr>
              <a:t>video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95399" cy="78790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593" y="767947"/>
            <a:ext cx="4377055" cy="5476875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2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Scheduling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Concept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32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Performance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Criteria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Process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Concept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Process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State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Process</a:t>
            </a:r>
            <a:r>
              <a:rPr sz="2200" spc="-20" dirty="0">
                <a:latin typeface="Calibri"/>
                <a:cs typeface="Calibri"/>
              </a:rPr>
              <a:t> Transition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Diagram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Process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Control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Block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(PCB)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Thread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Font typeface="Wingdings"/>
              <a:buChar char=""/>
              <a:tabLst>
                <a:tab pos="756920" algn="l"/>
              </a:tabLst>
            </a:pPr>
            <a:r>
              <a:rPr sz="1800" dirty="0">
                <a:latin typeface="Calibri"/>
                <a:cs typeface="Calibri"/>
              </a:rPr>
              <a:t>User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thread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ts val="2150"/>
              </a:lnSpc>
              <a:spcBef>
                <a:spcPts val="5"/>
              </a:spcBef>
              <a:buFont typeface="Wingdings"/>
              <a:buChar char=""/>
              <a:tabLst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Kernel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thread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ts val="2630"/>
              </a:lnSpc>
              <a:buFont typeface="Wingdings"/>
              <a:buChar char=""/>
              <a:tabLst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Singl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Mu</a:t>
            </a:r>
            <a:r>
              <a:rPr sz="2200" spc="-15" dirty="0">
                <a:latin typeface="Calibri"/>
                <a:cs typeface="Calibri"/>
              </a:rPr>
              <a:t>l</a:t>
            </a:r>
            <a:r>
              <a:rPr sz="2200" spc="-5" dirty="0">
                <a:latin typeface="Calibri"/>
                <a:cs typeface="Calibri"/>
              </a:rPr>
              <a:t>ti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5" dirty="0">
                <a:latin typeface="Calibri"/>
                <a:cs typeface="Calibri"/>
              </a:rPr>
              <a:t>ed</a:t>
            </a:r>
            <a:r>
              <a:rPr sz="2200" spc="-16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ocesses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Mu</a:t>
            </a:r>
            <a:r>
              <a:rPr sz="2200" spc="-15" dirty="0">
                <a:latin typeface="Calibri"/>
                <a:cs typeface="Calibri"/>
              </a:rPr>
              <a:t>l</a:t>
            </a:r>
            <a:r>
              <a:rPr sz="2200" spc="-5" dirty="0">
                <a:latin typeface="Calibri"/>
                <a:cs typeface="Calibri"/>
              </a:rPr>
              <a:t>ti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spc="-3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eading</a:t>
            </a:r>
            <a:r>
              <a:rPr sz="2200" spc="-11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Models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Font typeface="Wingdings"/>
              <a:buChar char=""/>
              <a:tabLst>
                <a:tab pos="756920" algn="l"/>
              </a:tabLst>
            </a:pPr>
            <a:r>
              <a:rPr sz="1800" spc="-30" dirty="0">
                <a:latin typeface="Calibri"/>
                <a:cs typeface="Calibri"/>
              </a:rPr>
              <a:t>Many-to-One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sz="1800" spc="-25" dirty="0">
                <a:latin typeface="Calibri"/>
                <a:cs typeface="Calibri"/>
              </a:rPr>
              <a:t>One-to-One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sz="1800" spc="-15" dirty="0">
                <a:latin typeface="Calibri"/>
                <a:cs typeface="Calibri"/>
              </a:rPr>
              <a:t>Ma</a:t>
            </a:r>
            <a:r>
              <a:rPr sz="1800" spc="-50" dirty="0">
                <a:latin typeface="Calibri"/>
                <a:cs typeface="Calibri"/>
              </a:rPr>
              <a:t>n</a:t>
            </a:r>
            <a:r>
              <a:rPr sz="1800" spc="-15" dirty="0">
                <a:latin typeface="Calibri"/>
                <a:cs typeface="Calibri"/>
              </a:rPr>
              <a:t>y-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o-Ma</a:t>
            </a:r>
            <a:r>
              <a:rPr sz="1800" spc="-5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3491" y="0"/>
            <a:ext cx="7811134" cy="858519"/>
            <a:chOff x="1333491" y="0"/>
            <a:chExt cx="7811134" cy="85851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3491" y="0"/>
              <a:ext cx="7810508" cy="7392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38955" y="0"/>
              <a:ext cx="2830068" cy="8580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705"/>
              </a:spcBef>
            </a:pPr>
            <a:r>
              <a:rPr sz="3000" spc="-5" dirty="0"/>
              <a:t>Unit-2</a:t>
            </a:r>
            <a:r>
              <a:rPr sz="3000" spc="-30" dirty="0"/>
              <a:t> </a:t>
            </a:r>
            <a:r>
              <a:rPr sz="3000" spc="-15" dirty="0"/>
              <a:t>Content</a:t>
            </a:r>
            <a:endParaRPr sz="3000"/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320" y="0"/>
            <a:ext cx="1248079" cy="78790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5227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422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697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851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897381"/>
            <a:ext cx="4458970" cy="420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6235" algn="l"/>
              </a:tabLst>
            </a:pPr>
            <a:r>
              <a:rPr sz="2200" spc="-25" dirty="0">
                <a:latin typeface="Calibri"/>
                <a:cs typeface="Calibri"/>
              </a:rPr>
              <a:t>Types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-15" dirty="0">
                <a:latin typeface="Calibri"/>
                <a:cs typeface="Calibri"/>
              </a:rPr>
              <a:t> Schedulers</a:t>
            </a:r>
            <a:endParaRPr sz="2200">
              <a:latin typeface="Calibri"/>
              <a:cs typeface="Calibri"/>
            </a:endParaRPr>
          </a:p>
          <a:p>
            <a:pPr marL="481965" indent="-469900">
              <a:lnSpc>
                <a:spcPct val="100000"/>
              </a:lnSpc>
              <a:spcBef>
                <a:spcPts val="1850"/>
              </a:spcBef>
              <a:buFont typeface="Wingdings"/>
              <a:buChar char=""/>
              <a:tabLst>
                <a:tab pos="481965" algn="l"/>
                <a:tab pos="482600" algn="l"/>
              </a:tabLst>
            </a:pPr>
            <a:r>
              <a:rPr sz="2200" spc="-5" dirty="0">
                <a:latin typeface="Calibri"/>
                <a:cs typeface="Calibri"/>
              </a:rPr>
              <a:t>CPU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Scheduling </a:t>
            </a:r>
            <a:r>
              <a:rPr sz="2200" spc="-5" dirty="0">
                <a:latin typeface="Calibri"/>
                <a:cs typeface="Calibri"/>
              </a:rPr>
              <a:t>Algorithms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610"/>
              </a:spcBef>
              <a:buFont typeface="Wingdings"/>
              <a:buChar char=""/>
              <a:tabLst>
                <a:tab pos="756920" algn="l"/>
              </a:tabLst>
            </a:pPr>
            <a:r>
              <a:rPr sz="1800" spc="-20" dirty="0">
                <a:latin typeface="Calibri"/>
                <a:cs typeface="Calibri"/>
              </a:rPr>
              <a:t>First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Come </a:t>
            </a:r>
            <a:r>
              <a:rPr sz="1800" spc="-15" dirty="0">
                <a:latin typeface="Calibri"/>
                <a:cs typeface="Calibri"/>
              </a:rPr>
              <a:t>First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Serve(FCFS)</a:t>
            </a:r>
            <a:r>
              <a:rPr sz="1800" spc="-5" dirty="0">
                <a:latin typeface="Calibri"/>
                <a:cs typeface="Calibri"/>
              </a:rPr>
              <a:t> Scheduling.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515"/>
              </a:spcBef>
              <a:buFont typeface="Wingdings"/>
              <a:buChar char=""/>
              <a:tabLst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Shortest-Job-First(SJF)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Scheduling.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510"/>
              </a:spcBef>
              <a:buFont typeface="Wingdings"/>
              <a:buChar char=""/>
              <a:tabLst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Priority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Scheduling.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515"/>
              </a:spcBef>
              <a:buFont typeface="Wingdings"/>
              <a:buChar char=""/>
              <a:tabLst>
                <a:tab pos="756920" algn="l"/>
              </a:tabLst>
            </a:pPr>
            <a:r>
              <a:rPr sz="1800" spc="-15" dirty="0">
                <a:latin typeface="Calibri"/>
                <a:cs typeface="Calibri"/>
              </a:rPr>
              <a:t>Round</a:t>
            </a:r>
            <a:r>
              <a:rPr sz="1800" spc="-10" dirty="0">
                <a:latin typeface="Calibri"/>
                <a:cs typeface="Calibri"/>
              </a:rPr>
              <a:t> Robin(RR)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Scheduling.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515"/>
              </a:spcBef>
              <a:buFont typeface="Wingdings"/>
              <a:buChar char=""/>
              <a:tabLst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Multilevel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Queue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Scheduling.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510"/>
              </a:spcBef>
              <a:buFont typeface="Wingdings"/>
              <a:buChar char=""/>
              <a:tabLst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Multilevel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Feedback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Queue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Scheduling.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515"/>
              </a:spcBef>
              <a:buFont typeface="Wingdings"/>
              <a:buChar char=""/>
              <a:tabLst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Multiple-Processor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Scheduling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3491" y="0"/>
            <a:ext cx="7811134" cy="858519"/>
            <a:chOff x="1333491" y="0"/>
            <a:chExt cx="7811134" cy="85851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3491" y="0"/>
              <a:ext cx="7810508" cy="7392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38955" y="0"/>
              <a:ext cx="2830068" cy="8580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705"/>
              </a:spcBef>
            </a:pPr>
            <a:r>
              <a:rPr sz="3000" spc="-5" dirty="0"/>
              <a:t>Unit-2</a:t>
            </a:r>
            <a:r>
              <a:rPr sz="3000" spc="-30" dirty="0"/>
              <a:t> </a:t>
            </a:r>
            <a:r>
              <a:rPr sz="3000" spc="-15" dirty="0"/>
              <a:t>Content</a:t>
            </a:r>
            <a:endParaRPr sz="3000"/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320" y="0"/>
            <a:ext cx="1248079" cy="78790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5227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422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697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851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3548" y="1546605"/>
            <a:ext cx="7101840" cy="2524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After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going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through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unit,</a:t>
            </a:r>
            <a:r>
              <a:rPr sz="2200" spc="-15" dirty="0">
                <a:latin typeface="Calibri"/>
                <a:cs typeface="Calibri"/>
              </a:rPr>
              <a:t> you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should</a:t>
            </a:r>
            <a:r>
              <a:rPr sz="2200" spc="-5" dirty="0">
                <a:latin typeface="Calibri"/>
                <a:cs typeface="Calibri"/>
              </a:rPr>
              <a:t> be able </a:t>
            </a:r>
            <a:r>
              <a:rPr sz="2200" spc="-10" dirty="0">
                <a:latin typeface="Calibri"/>
                <a:cs typeface="Calibri"/>
              </a:rPr>
              <a:t>to:</a:t>
            </a:r>
            <a:endParaRPr sz="22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162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understand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concept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Concept,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State</a:t>
            </a:r>
            <a:endParaRPr sz="22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162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10" dirty="0">
                <a:latin typeface="Calibri"/>
                <a:cs typeface="Calibri"/>
              </a:rPr>
              <a:t> Process </a:t>
            </a:r>
            <a:r>
              <a:rPr sz="2200" spc="-15" dirty="0">
                <a:latin typeface="Calibri"/>
                <a:cs typeface="Calibri"/>
              </a:rPr>
              <a:t>Control</a:t>
            </a:r>
            <a:r>
              <a:rPr sz="2200" spc="-5" dirty="0">
                <a:latin typeface="Calibri"/>
                <a:cs typeface="Calibri"/>
              </a:rPr>
              <a:t> Block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(PCB)</a:t>
            </a:r>
            <a:endParaRPr sz="22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162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understand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concept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Threads.</a:t>
            </a:r>
            <a:endParaRPr sz="22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1620"/>
              </a:spcBef>
              <a:buFont typeface="Wingdings"/>
              <a:buChar char=""/>
              <a:tabLst>
                <a:tab pos="355600" algn="l"/>
                <a:tab pos="4001770" algn="l"/>
              </a:tabLst>
            </a:pPr>
            <a:r>
              <a:rPr sz="2200" spc="-10" dirty="0">
                <a:latin typeface="Calibri"/>
                <a:cs typeface="Calibri"/>
              </a:rPr>
              <a:t>compare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contrast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different	</a:t>
            </a:r>
            <a:r>
              <a:rPr sz="2200" spc="-10" dirty="0">
                <a:latin typeface="Calibri"/>
                <a:cs typeface="Calibri"/>
              </a:rPr>
              <a:t>CPU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scheduling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algorithms.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3491" y="0"/>
            <a:ext cx="7811134" cy="858519"/>
            <a:chOff x="1333491" y="0"/>
            <a:chExt cx="7811134" cy="85851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3491" y="0"/>
              <a:ext cx="7810508" cy="7392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24655" y="0"/>
              <a:ext cx="3060192" cy="8580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705"/>
              </a:spcBef>
            </a:pPr>
            <a:r>
              <a:rPr sz="3000" spc="-5" dirty="0"/>
              <a:t>Unit-2</a:t>
            </a:r>
            <a:r>
              <a:rPr sz="3000" spc="-20" dirty="0"/>
              <a:t> </a:t>
            </a:r>
            <a:r>
              <a:rPr sz="3000" spc="-10" dirty="0"/>
              <a:t>Objective</a:t>
            </a:r>
            <a:endParaRPr sz="3000"/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320" y="0"/>
            <a:ext cx="1248079" cy="78790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5227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422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697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851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967" y="1290269"/>
            <a:ext cx="7548245" cy="1303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At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semester, </a:t>
            </a:r>
            <a:r>
              <a:rPr sz="1800" dirty="0">
                <a:latin typeface="Times New Roman"/>
                <a:cs typeface="Times New Roman"/>
              </a:rPr>
              <a:t>students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will </a:t>
            </a:r>
            <a:r>
              <a:rPr sz="1800" spc="-5" dirty="0">
                <a:latin typeface="Times New Roman"/>
                <a:cs typeface="Times New Roman"/>
              </a:rPr>
              <a:t>be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able</a:t>
            </a:r>
            <a:r>
              <a:rPr sz="1800" spc="-5" dirty="0">
                <a:latin typeface="Times New Roman"/>
                <a:cs typeface="Times New Roman"/>
              </a:rPr>
              <a:t> to: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643255" marR="5080" indent="-574675">
              <a:lnSpc>
                <a:spcPct val="100000"/>
              </a:lnSpc>
              <a:spcBef>
                <a:spcPts val="1280"/>
              </a:spcBef>
            </a:pPr>
            <a:r>
              <a:rPr sz="1800" spc="-5" dirty="0">
                <a:latin typeface="Times New Roman"/>
                <a:cs typeface="Times New Roman"/>
              </a:rPr>
              <a:t>CO2: </a:t>
            </a:r>
            <a:r>
              <a:rPr sz="1800" b="1" spc="-5" dirty="0">
                <a:latin typeface="Calibri"/>
                <a:cs typeface="Calibri"/>
              </a:rPr>
              <a:t>Implement concept of </a:t>
            </a:r>
            <a:r>
              <a:rPr sz="1800" b="1" spc="-10" dirty="0">
                <a:latin typeface="Calibri"/>
                <a:cs typeface="Calibri"/>
              </a:rPr>
              <a:t>process management </a:t>
            </a:r>
            <a:r>
              <a:rPr sz="1800" b="1" spc="-5" dirty="0">
                <a:latin typeface="Calibri"/>
                <a:cs typeface="Calibri"/>
              </a:rPr>
              <a:t>policies, CPU Scheduling and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thread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6304" y="0"/>
            <a:ext cx="8997950" cy="890269"/>
            <a:chOff x="146304" y="0"/>
            <a:chExt cx="8997950" cy="89026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304" y="0"/>
              <a:ext cx="1185672" cy="667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4356" y="0"/>
              <a:ext cx="7819644" cy="7482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93492" y="0"/>
              <a:ext cx="4922520" cy="8900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1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580"/>
              </a:spcBef>
            </a:pPr>
            <a:r>
              <a:rPr b="1" spc="-10" dirty="0">
                <a:latin typeface="Calibri"/>
                <a:cs typeface="Calibri"/>
              </a:rPr>
              <a:t>Course Outcome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of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Unit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5227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422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697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851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904240"/>
            <a:chOff x="1333491" y="0"/>
            <a:chExt cx="7811134" cy="9042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3491" y="0"/>
              <a:ext cx="7810508" cy="76830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46932" y="0"/>
              <a:ext cx="3215640" cy="9037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99" y="0"/>
              <a:ext cx="7772400" cy="71475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71501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90"/>
              </a:spcBef>
            </a:pPr>
            <a:r>
              <a:rPr spc="-5" dirty="0"/>
              <a:t>Subject</a:t>
            </a:r>
            <a:r>
              <a:rPr spc="-25" dirty="0"/>
              <a:t> </a:t>
            </a:r>
            <a:r>
              <a:rPr spc="-10" dirty="0"/>
              <a:t>Syllabus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8333740" cy="6215380"/>
            <a:chOff x="0" y="0"/>
            <a:chExt cx="8333740" cy="621538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6256" y="886967"/>
              <a:ext cx="7046976" cy="532790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1333499" cy="71475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5227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422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697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851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79281" y="6464680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88937" y="1625600"/>
          <a:ext cx="8495655" cy="13080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6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76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76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76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76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76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10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13130">
                <a:tc gridSpan="1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664"/>
                        </a:lnSpc>
                      </a:pPr>
                      <a:r>
                        <a:rPr sz="1400" b="1" spc="-15" dirty="0">
                          <a:latin typeface="Calibri"/>
                          <a:cs typeface="Calibri"/>
                        </a:rPr>
                        <a:t>OPERATING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SYSTEM(ACSE0403A)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131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CODE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PO1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PO2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PO3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PO4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PO5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PO6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PO7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PO8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PO9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PO10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PO11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PO12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838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ACSE0403A.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-2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-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1333491" y="0"/>
            <a:ext cx="7811134" cy="767080"/>
            <a:chOff x="1333491" y="0"/>
            <a:chExt cx="7811134" cy="7670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3491" y="0"/>
              <a:ext cx="7810508" cy="7392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0311" y="45745"/>
              <a:ext cx="2468880" cy="72082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1403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105"/>
              </a:spcBef>
            </a:pPr>
            <a:r>
              <a:rPr sz="2400" b="1" spc="-5" dirty="0">
                <a:latin typeface="Calibri"/>
                <a:cs typeface="Calibri"/>
              </a:rPr>
              <a:t>CO-PO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Mapping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8684" y="0"/>
            <a:ext cx="1185672" cy="67970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5227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422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697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851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919480"/>
            <a:chOff x="1333491" y="0"/>
            <a:chExt cx="7811134" cy="9194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38627" y="0"/>
              <a:ext cx="5141976" cy="91897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45"/>
              </a:spcBef>
            </a:pPr>
            <a:r>
              <a:rPr sz="3400" b="1" spc="-65" dirty="0">
                <a:latin typeface="Times New Roman"/>
                <a:cs typeface="Times New Roman"/>
              </a:rPr>
              <a:t>Topic</a:t>
            </a:r>
            <a:r>
              <a:rPr sz="3400" b="1" spc="-15" dirty="0">
                <a:latin typeface="Times New Roman"/>
                <a:cs typeface="Times New Roman"/>
              </a:rPr>
              <a:t> </a:t>
            </a:r>
            <a:r>
              <a:rPr sz="3400" b="1" spc="-5" dirty="0">
                <a:latin typeface="Times New Roman"/>
                <a:cs typeface="Times New Roman"/>
              </a:rPr>
              <a:t>mapping</a:t>
            </a:r>
            <a:r>
              <a:rPr sz="3400" b="1" spc="-15" dirty="0">
                <a:latin typeface="Times New Roman"/>
                <a:cs typeface="Times New Roman"/>
              </a:rPr>
              <a:t> </a:t>
            </a:r>
            <a:r>
              <a:rPr sz="3400" b="1" spc="-5" dirty="0">
                <a:latin typeface="Times New Roman"/>
                <a:cs typeface="Times New Roman"/>
              </a:rPr>
              <a:t>with</a:t>
            </a:r>
            <a:r>
              <a:rPr sz="3400" b="1" spc="-15" dirty="0">
                <a:latin typeface="Times New Roman"/>
                <a:cs typeface="Times New Roman"/>
              </a:rPr>
              <a:t> </a:t>
            </a:r>
            <a:r>
              <a:rPr sz="3400" b="1" spc="-5" dirty="0">
                <a:latin typeface="Times New Roman"/>
                <a:cs typeface="Times New Roman"/>
              </a:rPr>
              <a:t>CO</a:t>
            </a:r>
            <a:endParaRPr sz="34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07962" y="993775"/>
          <a:ext cx="8624570" cy="50561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35" dirty="0">
                          <a:latin typeface="Times New Roman"/>
                          <a:cs typeface="Times New Roman"/>
                        </a:rPr>
                        <a:t>Topic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067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CO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5335">
                <a:tc>
                  <a:txBody>
                    <a:bodyPr/>
                    <a:lstStyle/>
                    <a:p>
                      <a:pPr marL="5486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Scheduling Concepts,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Performance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Criteria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9026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CO2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2392">
                <a:tc>
                  <a:txBody>
                    <a:bodyPr/>
                    <a:lstStyle/>
                    <a:p>
                      <a:pPr marL="5486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Process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States,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Process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Transition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Diagram,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Schedulers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88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CO2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5486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Process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Control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Block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(PCB),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88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CO2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6888">
                <a:tc>
                  <a:txBody>
                    <a:bodyPr/>
                    <a:lstStyle/>
                    <a:p>
                      <a:pPr marL="5486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Process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Space,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Process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Identification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5486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Information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88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CO2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5271">
                <a:tc>
                  <a:txBody>
                    <a:bodyPr/>
                    <a:lstStyle/>
                    <a:p>
                      <a:pPr marL="605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Threads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their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management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8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CO2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20" y="0"/>
            <a:ext cx="1248079" cy="78790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227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422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697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851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919480"/>
            <a:chOff x="1333491" y="0"/>
            <a:chExt cx="7811134" cy="9194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38627" y="0"/>
              <a:ext cx="5141976" cy="91897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45"/>
              </a:spcBef>
            </a:pPr>
            <a:r>
              <a:rPr sz="3400" b="1" spc="-65" dirty="0">
                <a:latin typeface="Times New Roman"/>
                <a:cs typeface="Times New Roman"/>
              </a:rPr>
              <a:t>Topic</a:t>
            </a:r>
            <a:r>
              <a:rPr sz="3400" b="1" spc="-15" dirty="0">
                <a:latin typeface="Times New Roman"/>
                <a:cs typeface="Times New Roman"/>
              </a:rPr>
              <a:t> </a:t>
            </a:r>
            <a:r>
              <a:rPr sz="3400" b="1" spc="-5" dirty="0">
                <a:latin typeface="Times New Roman"/>
                <a:cs typeface="Times New Roman"/>
              </a:rPr>
              <a:t>mapping</a:t>
            </a:r>
            <a:r>
              <a:rPr sz="3400" b="1" spc="-15" dirty="0">
                <a:latin typeface="Times New Roman"/>
                <a:cs typeface="Times New Roman"/>
              </a:rPr>
              <a:t> </a:t>
            </a:r>
            <a:r>
              <a:rPr sz="3400" b="1" spc="-5" dirty="0">
                <a:latin typeface="Times New Roman"/>
                <a:cs typeface="Times New Roman"/>
              </a:rPr>
              <a:t>with</a:t>
            </a:r>
            <a:r>
              <a:rPr sz="3400" b="1" spc="-15" dirty="0">
                <a:latin typeface="Times New Roman"/>
                <a:cs typeface="Times New Roman"/>
              </a:rPr>
              <a:t> </a:t>
            </a:r>
            <a:r>
              <a:rPr sz="3400" b="1" spc="-5" dirty="0">
                <a:latin typeface="Times New Roman"/>
                <a:cs typeface="Times New Roman"/>
              </a:rPr>
              <a:t>CO</a:t>
            </a:r>
            <a:endParaRPr sz="34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27050" y="1119250"/>
          <a:ext cx="8306434" cy="3292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5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35" dirty="0">
                          <a:latin typeface="Times New Roman"/>
                          <a:cs typeface="Times New Roman"/>
                        </a:rPr>
                        <a:t>Topic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CO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6094">
                <a:tc>
                  <a:txBody>
                    <a:bodyPr/>
                    <a:lstStyle/>
                    <a:p>
                      <a:pPr marL="548640" marR="462280">
                        <a:lnSpc>
                          <a:spcPct val="100299"/>
                        </a:lnSpc>
                        <a:spcBef>
                          <a:spcPts val="225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Types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of Scheduling: Long 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Term 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Scheduling, Mid 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Term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Scheduling,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Short </a:t>
                      </a:r>
                      <a:r>
                        <a:rPr sz="2000" spc="-4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Term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Scheduling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4769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CO2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166">
                <a:tc>
                  <a:txBody>
                    <a:bodyPr/>
                    <a:lstStyle/>
                    <a:p>
                      <a:pPr marL="54864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Preemptive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Non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Pre-emptive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5486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Scheduling,</a:t>
                      </a:r>
                      <a:r>
                        <a:rPr sz="20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Dispatcher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CO2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5486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Dispatcher,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Scheduling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Algorithm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CO2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66">
                <a:tc>
                  <a:txBody>
                    <a:bodyPr/>
                    <a:lstStyle/>
                    <a:p>
                      <a:pPr marL="6051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FCFS,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Non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Pre-emptive</a:t>
                      </a:r>
                      <a:r>
                        <a:rPr sz="20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SJF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CO2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5486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Preemptive</a:t>
                      </a:r>
                      <a:r>
                        <a:rPr sz="20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5" dirty="0">
                          <a:latin typeface="Calibri"/>
                          <a:cs typeface="Calibri"/>
                        </a:rPr>
                        <a:t>SJF,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Non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Pre-emptive</a:t>
                      </a:r>
                      <a:r>
                        <a:rPr sz="20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Priority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CO2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20" y="0"/>
            <a:ext cx="1248079" cy="78790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227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422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697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851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919480"/>
            <a:chOff x="1333491" y="0"/>
            <a:chExt cx="7811134" cy="9194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38627" y="0"/>
              <a:ext cx="5141976" cy="91897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45"/>
              </a:spcBef>
            </a:pPr>
            <a:r>
              <a:rPr sz="3400" b="1" spc="-65" dirty="0">
                <a:latin typeface="Times New Roman"/>
                <a:cs typeface="Times New Roman"/>
              </a:rPr>
              <a:t>Topic</a:t>
            </a:r>
            <a:r>
              <a:rPr sz="3400" b="1" spc="-15" dirty="0">
                <a:latin typeface="Times New Roman"/>
                <a:cs typeface="Times New Roman"/>
              </a:rPr>
              <a:t> </a:t>
            </a:r>
            <a:r>
              <a:rPr sz="3400" b="1" spc="-5" dirty="0">
                <a:latin typeface="Times New Roman"/>
                <a:cs typeface="Times New Roman"/>
              </a:rPr>
              <a:t>mapping</a:t>
            </a:r>
            <a:r>
              <a:rPr sz="3400" b="1" spc="-15" dirty="0">
                <a:latin typeface="Times New Roman"/>
                <a:cs typeface="Times New Roman"/>
              </a:rPr>
              <a:t> </a:t>
            </a:r>
            <a:r>
              <a:rPr sz="3400" b="1" spc="-5" dirty="0">
                <a:latin typeface="Times New Roman"/>
                <a:cs typeface="Times New Roman"/>
              </a:rPr>
              <a:t>with</a:t>
            </a:r>
            <a:r>
              <a:rPr sz="3400" b="1" spc="-15" dirty="0">
                <a:latin typeface="Times New Roman"/>
                <a:cs typeface="Times New Roman"/>
              </a:rPr>
              <a:t> </a:t>
            </a:r>
            <a:r>
              <a:rPr sz="3400" b="1" spc="-5" dirty="0">
                <a:latin typeface="Times New Roman"/>
                <a:cs typeface="Times New Roman"/>
              </a:rPr>
              <a:t>CO</a:t>
            </a:r>
            <a:endParaRPr sz="34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27050" y="1497075"/>
          <a:ext cx="8305800" cy="2285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spc="-35" dirty="0">
                          <a:latin typeface="Times New Roman"/>
                          <a:cs typeface="Times New Roman"/>
                        </a:rPr>
                        <a:t>Topic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1336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CO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5486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Pre-emptive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Priority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11518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CO2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5486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Round</a:t>
                      </a:r>
                      <a:r>
                        <a:rPr sz="20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Robin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0828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CO2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5486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Multilevel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Queue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Scheduling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0828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CO2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 marL="5486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Multilevel Feedback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Queue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5486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Scheduling.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0828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CO2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20" y="0"/>
            <a:ext cx="1248079" cy="78790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227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422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697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851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919480"/>
            <a:chOff x="1333491" y="0"/>
            <a:chExt cx="7811134" cy="9194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1379" y="0"/>
              <a:ext cx="3776472" cy="91897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z="3400" b="1" spc="-65" dirty="0">
                <a:latin typeface="Times New Roman"/>
                <a:cs typeface="Times New Roman"/>
              </a:rPr>
              <a:t>Topic</a:t>
            </a:r>
            <a:r>
              <a:rPr sz="3400" b="1" spc="-30" dirty="0">
                <a:latin typeface="Times New Roman"/>
                <a:cs typeface="Times New Roman"/>
              </a:rPr>
              <a:t> </a:t>
            </a:r>
            <a:r>
              <a:rPr sz="3400" b="1" spc="-5" dirty="0">
                <a:latin typeface="Times New Roman"/>
                <a:cs typeface="Times New Roman"/>
              </a:rPr>
              <a:t>Objectives</a:t>
            </a:r>
            <a:endParaRPr sz="34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07962" y="1046225"/>
          <a:ext cx="8549005" cy="48817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3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5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1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35" dirty="0">
                          <a:latin typeface="Times New Roman"/>
                          <a:cs typeface="Times New Roman"/>
                        </a:rPr>
                        <a:t>Topic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Objective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Students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able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to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5486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Process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Management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Understand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4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Process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839">
                <a:tc>
                  <a:txBody>
                    <a:bodyPr/>
                    <a:lstStyle/>
                    <a:p>
                      <a:pPr marL="548640" marR="174625">
                        <a:lnSpc>
                          <a:spcPct val="100299"/>
                        </a:lnSpc>
                        <a:spcBef>
                          <a:spcPts val="225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Types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Scheduling: Long 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Term 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Scheduling, Mid 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Term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Scheduling,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Short </a:t>
                      </a:r>
                      <a:r>
                        <a:rPr sz="2000" spc="-4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Term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Scheduling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25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Understand</a:t>
                      </a:r>
                      <a:r>
                        <a:rPr sz="2000" spc="3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3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different</a:t>
                      </a:r>
                      <a:r>
                        <a:rPr sz="2000" spc="3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types</a:t>
                      </a:r>
                      <a:r>
                        <a:rPr sz="2000" spc="3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000" spc="-48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scheduling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 marL="5486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Scheduling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Algorithm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1722755" algn="l"/>
                          <a:tab pos="2493645" algn="l"/>
                        </a:tabLst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Understand	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the	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Scheduling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Concept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5839">
                <a:tc>
                  <a:txBody>
                    <a:bodyPr/>
                    <a:lstStyle/>
                    <a:p>
                      <a:pPr marL="548640" marR="328295">
                        <a:lnSpc>
                          <a:spcPct val="100499"/>
                        </a:lnSpc>
                        <a:spcBef>
                          <a:spcPts val="22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Non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Pre-emptive</a:t>
                      </a:r>
                      <a:r>
                        <a:rPr sz="20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Priority,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Pre-emptive </a:t>
                      </a:r>
                      <a:r>
                        <a:rPr sz="2000" spc="-4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Priority,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Round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Robin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1915" algn="just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Understand the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different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types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Pre-emptive and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non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pre-emptive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algorithm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605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Multilevel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Queue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Scheduling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965200" algn="l"/>
                          <a:tab pos="1522730" algn="l"/>
                          <a:tab pos="2640330" algn="l"/>
                          <a:tab pos="3423920" algn="l"/>
                        </a:tabLst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Know	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the	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different	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types	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of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multilevel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queue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scheduling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20" y="0"/>
            <a:ext cx="1248079" cy="78790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227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422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697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851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90269"/>
            <a:chOff x="1333491" y="0"/>
            <a:chExt cx="7811134" cy="89026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56432" y="0"/>
              <a:ext cx="3581400" cy="8900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pc="-10" dirty="0"/>
              <a:t>Introduction </a:t>
            </a:r>
            <a:r>
              <a:rPr sz="3000" spc="-10" dirty="0"/>
              <a:t>(CO2)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790448" y="1054735"/>
            <a:ext cx="7819390" cy="46189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00965" marR="5080" indent="-27940" algn="just">
              <a:lnSpc>
                <a:spcPct val="90000"/>
              </a:lnSpc>
              <a:spcBef>
                <a:spcPts val="359"/>
              </a:spcBef>
            </a:pPr>
            <a:r>
              <a:rPr sz="2200" spc="-10" dirty="0">
                <a:latin typeface="Calibri"/>
                <a:cs typeface="Calibri"/>
              </a:rPr>
              <a:t>Process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management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involves</a:t>
            </a:r>
            <a:r>
              <a:rPr sz="2200" spc="-10" dirty="0">
                <a:latin typeface="Calibri"/>
                <a:cs typeface="Calibri"/>
              </a:rPr>
              <a:t> various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tasks</a:t>
            </a:r>
            <a:r>
              <a:rPr sz="2200" spc="47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like</a:t>
            </a:r>
            <a:r>
              <a:rPr sz="2200" spc="4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creation,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scheduling, </a:t>
            </a:r>
            <a:r>
              <a:rPr sz="2200" spc="-10" dirty="0">
                <a:latin typeface="Calibri"/>
                <a:cs typeface="Calibri"/>
              </a:rPr>
              <a:t>termination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processes, </a:t>
            </a:r>
            <a:r>
              <a:rPr sz="2200" spc="-5" dirty="0">
                <a:latin typeface="Calibri"/>
                <a:cs typeface="Calibri"/>
              </a:rPr>
              <a:t>and a </a:t>
            </a:r>
            <a:r>
              <a:rPr sz="2200" spc="-10" dirty="0">
                <a:latin typeface="Calibri"/>
                <a:cs typeface="Calibri"/>
              </a:rPr>
              <a:t>dead </a:t>
            </a:r>
            <a:r>
              <a:rPr sz="2200" spc="-5" dirty="0">
                <a:latin typeface="Calibri"/>
                <a:cs typeface="Calibri"/>
              </a:rPr>
              <a:t>lock. </a:t>
            </a:r>
            <a:r>
              <a:rPr sz="2200" spc="-10" dirty="0">
                <a:latin typeface="Calibri"/>
                <a:cs typeface="Calibri"/>
              </a:rPr>
              <a:t>Process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program</a:t>
            </a:r>
            <a:r>
              <a:rPr sz="2200" spc="-10" dirty="0">
                <a:latin typeface="Calibri"/>
                <a:cs typeface="Calibri"/>
              </a:rPr>
              <a:t> that</a:t>
            </a:r>
            <a:r>
              <a:rPr sz="2200" spc="-5" dirty="0">
                <a:latin typeface="Calibri"/>
                <a:cs typeface="Calibri"/>
              </a:rPr>
              <a:t> 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under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execution,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which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important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part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modern-day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operating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systems.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must</a:t>
            </a:r>
            <a:r>
              <a:rPr sz="2200" spc="47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allocate</a:t>
            </a:r>
            <a:r>
              <a:rPr sz="2200" spc="4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resources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 </a:t>
            </a:r>
            <a:r>
              <a:rPr sz="2200" spc="-5" dirty="0">
                <a:latin typeface="Calibri"/>
                <a:cs typeface="Calibri"/>
              </a:rPr>
              <a:t>enable </a:t>
            </a:r>
            <a:r>
              <a:rPr sz="2200" spc="-10" dirty="0">
                <a:latin typeface="Calibri"/>
                <a:cs typeface="Calibri"/>
              </a:rPr>
              <a:t>processes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share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20" dirty="0">
                <a:latin typeface="Calibri"/>
                <a:cs typeface="Calibri"/>
              </a:rPr>
              <a:t>exchange </a:t>
            </a:r>
            <a:r>
              <a:rPr sz="2200" spc="-10" dirty="0">
                <a:latin typeface="Calibri"/>
                <a:cs typeface="Calibri"/>
              </a:rPr>
              <a:t>information. </a:t>
            </a:r>
            <a:r>
              <a:rPr sz="2200" spc="-5" dirty="0">
                <a:latin typeface="Calibri"/>
                <a:cs typeface="Calibri"/>
              </a:rPr>
              <a:t>It also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protects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resources </a:t>
            </a:r>
            <a:r>
              <a:rPr sz="2200" spc="-5" dirty="0">
                <a:latin typeface="Calibri"/>
                <a:cs typeface="Calibri"/>
              </a:rPr>
              <a:t>of each </a:t>
            </a:r>
            <a:r>
              <a:rPr sz="2200" spc="-10" dirty="0">
                <a:latin typeface="Calibri"/>
                <a:cs typeface="Calibri"/>
              </a:rPr>
              <a:t>process </a:t>
            </a:r>
            <a:r>
              <a:rPr sz="2200" spc="-15" dirty="0">
                <a:latin typeface="Calibri"/>
                <a:cs typeface="Calibri"/>
              </a:rPr>
              <a:t>from </a:t>
            </a:r>
            <a:r>
              <a:rPr sz="2200" spc="-5" dirty="0">
                <a:latin typeface="Calibri"/>
                <a:cs typeface="Calibri"/>
              </a:rPr>
              <a:t>other methods and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allows </a:t>
            </a:r>
            <a:r>
              <a:rPr sz="2200" spc="-15" dirty="0">
                <a:latin typeface="Calibri"/>
                <a:cs typeface="Calibri"/>
              </a:rPr>
              <a:t>synchronization</a:t>
            </a:r>
            <a:r>
              <a:rPr sz="2200" spc="-5" dirty="0">
                <a:latin typeface="Calibri"/>
                <a:cs typeface="Calibri"/>
              </a:rPr>
              <a:t> among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processes.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>
              <a:latin typeface="Calibri"/>
              <a:cs typeface="Calibri"/>
            </a:endParaRPr>
          </a:p>
          <a:p>
            <a:pPr marL="100965" marR="5715" indent="-26034" algn="just">
              <a:lnSpc>
                <a:spcPct val="90100"/>
              </a:lnSpc>
            </a:pP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scheduling </a:t>
            </a:r>
            <a:r>
              <a:rPr sz="2200" spc="-5" dirty="0">
                <a:latin typeface="Calibri"/>
                <a:cs typeface="Calibri"/>
              </a:rPr>
              <a:t>is the activity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process manager that </a:t>
            </a:r>
            <a:r>
              <a:rPr sz="2200" spc="-5" dirty="0">
                <a:latin typeface="Calibri"/>
                <a:cs typeface="Calibri"/>
              </a:rPr>
              <a:t>handles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removal </a:t>
            </a:r>
            <a:r>
              <a:rPr sz="2200" spc="-5" dirty="0">
                <a:latin typeface="Calibri"/>
                <a:cs typeface="Calibri"/>
              </a:rPr>
              <a:t>of the running </a:t>
            </a:r>
            <a:r>
              <a:rPr sz="2200" spc="-10" dirty="0">
                <a:latin typeface="Calibri"/>
                <a:cs typeface="Calibri"/>
              </a:rPr>
              <a:t>process from </a:t>
            </a:r>
            <a:r>
              <a:rPr sz="2200" spc="-5" dirty="0">
                <a:latin typeface="Calibri"/>
                <a:cs typeface="Calibri"/>
              </a:rPr>
              <a:t>the CPU </a:t>
            </a:r>
            <a:r>
              <a:rPr sz="2200" dirty="0">
                <a:latin typeface="Calibri"/>
                <a:cs typeface="Calibri"/>
              </a:rPr>
              <a:t>and the </a:t>
            </a:r>
            <a:r>
              <a:rPr sz="2200" spc="-5" dirty="0">
                <a:latin typeface="Calibri"/>
                <a:cs typeface="Calibri"/>
              </a:rPr>
              <a:t>selection </a:t>
            </a:r>
            <a:r>
              <a:rPr sz="2200" dirty="0">
                <a:latin typeface="Calibri"/>
                <a:cs typeface="Calibri"/>
              </a:rPr>
              <a:t> 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another</a:t>
            </a:r>
            <a:r>
              <a:rPr sz="2200" spc="-10" dirty="0">
                <a:latin typeface="Calibri"/>
                <a:cs typeface="Calibri"/>
              </a:rPr>
              <a:t> process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basis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particular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strategy.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200" spc="-15" dirty="0">
                <a:latin typeface="Calibri"/>
                <a:cs typeface="Calibri"/>
              </a:rPr>
              <a:t>For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video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lecture: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AACC5"/>
                </a:solidFill>
                <a:latin typeface="Calibri"/>
                <a:cs typeface="Calibri"/>
              </a:rPr>
              <a:t>https://</a:t>
            </a:r>
            <a:r>
              <a:rPr sz="2200" spc="-20" dirty="0">
                <a:solidFill>
                  <a:srgbClr val="4AACC5"/>
                </a:solidFill>
                <a:latin typeface="Calibri"/>
                <a:cs typeface="Calibri"/>
                <a:hlinkClick r:id="rId4"/>
              </a:rPr>
              <a:t>www.youtube.com/watch?v=zWtFoPL8BYg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320" y="0"/>
            <a:ext cx="1248079" cy="78790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227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422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697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851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90269"/>
            <a:chOff x="1333491" y="0"/>
            <a:chExt cx="7811134" cy="89026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56432" y="0"/>
              <a:ext cx="3581400" cy="8900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pc="-10" dirty="0"/>
              <a:t>Introduction </a:t>
            </a:r>
            <a:r>
              <a:rPr sz="3000" spc="-10" dirty="0"/>
              <a:t>(CO2)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535940" y="691476"/>
            <a:ext cx="7317105" cy="558673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sz="1600" b="1" spc="-10" dirty="0">
                <a:latin typeface="Times New Roman"/>
                <a:cs typeface="Times New Roman"/>
              </a:rPr>
              <a:t>Program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 set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instructions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has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been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designed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complete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certain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task.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passive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entity.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resides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secondary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memory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system.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exists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single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place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continues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exist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until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has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been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explicitly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deleted.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considered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static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entity.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doesn’t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have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resource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requirement.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requires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memory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space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store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instructions.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doesn’t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have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control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block.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600" b="1" spc="-10" dirty="0">
                <a:latin typeface="Times New Roman"/>
                <a:cs typeface="Times New Roman"/>
              </a:rPr>
              <a:t>Process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instance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 program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being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currently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executed.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active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entity.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created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when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program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execution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being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loaded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into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main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memory.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exists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limited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amount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10" dirty="0">
                <a:latin typeface="Times New Roman"/>
                <a:cs typeface="Times New Roman"/>
              </a:rPr>
              <a:t>time.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gets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terminated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once 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task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has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been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completed.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considered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dynamic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entity.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has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 high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resource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requirement.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requires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resources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such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CPU, </a:t>
            </a:r>
            <a:r>
              <a:rPr sz="1600" spc="-10" dirty="0">
                <a:latin typeface="Times New Roman"/>
                <a:cs typeface="Times New Roman"/>
              </a:rPr>
              <a:t>memory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address,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I/O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during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working.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has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own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control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block,</a:t>
            </a:r>
            <a:r>
              <a:rPr sz="1600" spc="-5" dirty="0">
                <a:latin typeface="Times New Roman"/>
                <a:cs typeface="Times New Roman"/>
              </a:rPr>
              <a:t> which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known</a:t>
            </a:r>
            <a:r>
              <a:rPr sz="1600" spc="-5" dirty="0">
                <a:latin typeface="Times New Roman"/>
                <a:cs typeface="Times New Roman"/>
              </a:rPr>
              <a:t> as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Process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Control </a:t>
            </a:r>
            <a:r>
              <a:rPr sz="1600" spc="-5" dirty="0">
                <a:latin typeface="Times New Roman"/>
                <a:cs typeface="Times New Roman"/>
              </a:rPr>
              <a:t>Block.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295399" cy="78790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227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422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697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851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0816" y="926084"/>
            <a:ext cx="8039734" cy="4525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Various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criteria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characteristics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help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designing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good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scheduling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Calibri"/>
              <a:cs typeface="Calibri"/>
            </a:endParaRPr>
          </a:p>
          <a:p>
            <a:pPr marL="220979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CPU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Utilization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− 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scheduling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algorithm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should 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designed</a:t>
            </a:r>
            <a:r>
              <a:rPr sz="1800" dirty="0">
                <a:latin typeface="Calibri"/>
                <a:cs typeface="Calibri"/>
              </a:rPr>
              <a:t> so</a:t>
            </a:r>
            <a:r>
              <a:rPr sz="1800" spc="-5" dirty="0">
                <a:latin typeface="Calibri"/>
                <a:cs typeface="Calibri"/>
              </a:rPr>
              <a:t> 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CPU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remains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busy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5" dirty="0">
                <a:latin typeface="Calibri"/>
                <a:cs typeface="Calibri"/>
              </a:rPr>
              <a:t>possible.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5" dirty="0">
                <a:latin typeface="Calibri"/>
                <a:cs typeface="Calibri"/>
              </a:rPr>
              <a:t> should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make</a:t>
            </a:r>
            <a:r>
              <a:rPr sz="1800" spc="-5" dirty="0">
                <a:latin typeface="Calibri"/>
                <a:cs typeface="Calibri"/>
              </a:rPr>
              <a:t> efficient use 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CPU.</a:t>
            </a:r>
            <a:endParaRPr sz="1800">
              <a:latin typeface="Calibri"/>
              <a:cs typeface="Calibri"/>
            </a:endParaRPr>
          </a:p>
          <a:p>
            <a:pPr marL="274320">
              <a:lnSpc>
                <a:spcPct val="100000"/>
              </a:lnSpc>
              <a:spcBef>
                <a:spcPts val="430"/>
              </a:spcBef>
            </a:pPr>
            <a:r>
              <a:rPr sz="1800" b="1" spc="-10" dirty="0">
                <a:latin typeface="Calibri"/>
                <a:cs typeface="Calibri"/>
              </a:rPr>
              <a:t>Throughput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− </a:t>
            </a:r>
            <a:r>
              <a:rPr sz="1800" spc="-10" dirty="0">
                <a:latin typeface="Calibri"/>
                <a:cs typeface="Calibri"/>
              </a:rPr>
              <a:t>Throughput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amount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work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completed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unit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Calibri"/>
                <a:cs typeface="Calibri"/>
              </a:rPr>
              <a:t>Response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time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−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Response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time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the time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taken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start </a:t>
            </a:r>
            <a:r>
              <a:rPr sz="1800" spc="-5" dirty="0">
                <a:latin typeface="Calibri"/>
                <a:cs typeface="Calibri"/>
              </a:rPr>
              <a:t>responding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request.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scheduler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aim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minimize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response time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interactive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users.</a:t>
            </a:r>
            <a:endParaRPr sz="18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b="1" spc="-15" dirty="0">
                <a:latin typeface="Calibri"/>
                <a:cs typeface="Calibri"/>
              </a:rPr>
              <a:t>Turnaround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time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−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Turnaround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refers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time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moment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submission of</a:t>
            </a:r>
            <a:r>
              <a:rPr sz="1800" dirty="0">
                <a:latin typeface="Calibri"/>
                <a:cs typeface="Calibri"/>
              </a:rPr>
              <a:t> a </a:t>
            </a:r>
            <a:r>
              <a:rPr sz="1800" spc="-5" dirty="0">
                <a:latin typeface="Calibri"/>
                <a:cs typeface="Calibri"/>
              </a:rPr>
              <a:t>job/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time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completion.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Thus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takes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15" dirty="0">
                <a:latin typeface="Calibri"/>
                <a:cs typeface="Calibri"/>
              </a:rPr>
              <a:t>execute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also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5" dirty="0">
                <a:latin typeface="Calibri"/>
                <a:cs typeface="Calibri"/>
              </a:rPr>
              <a:t>important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factor.</a:t>
            </a:r>
            <a:endParaRPr sz="1800">
              <a:latin typeface="Calibri"/>
              <a:cs typeface="Calibri"/>
            </a:endParaRPr>
          </a:p>
          <a:p>
            <a:pPr marL="355600" marR="168275" indent="-3429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b="1" spc="-10" dirty="0">
                <a:latin typeface="Calibri"/>
                <a:cs typeface="Calibri"/>
              </a:rPr>
              <a:t>Waiting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time </a:t>
            </a:r>
            <a:r>
              <a:rPr sz="1800" dirty="0">
                <a:latin typeface="Calibri"/>
                <a:cs typeface="Calibri"/>
              </a:rPr>
              <a:t>−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time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job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waits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resource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allocation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several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jobs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competing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multiprogramming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system.</a:t>
            </a:r>
            <a:r>
              <a:rPr sz="1800" spc="-5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aim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minimize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waiting </a:t>
            </a:r>
            <a:r>
              <a:rPr sz="1800" spc="-5" dirty="0">
                <a:latin typeface="Calibri"/>
                <a:cs typeface="Calibri"/>
              </a:rPr>
              <a:t> time.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b="1" spc="-10" dirty="0">
                <a:latin typeface="Calibri"/>
                <a:cs typeface="Calibri"/>
              </a:rPr>
              <a:t>Fairness </a:t>
            </a:r>
            <a:r>
              <a:rPr sz="1800" dirty="0">
                <a:latin typeface="Calibri"/>
                <a:cs typeface="Calibri"/>
              </a:rPr>
              <a:t>−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good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scheduler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should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gets its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fair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share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CPU.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6426504"/>
            <a:ext cx="6877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85313" y="6426504"/>
            <a:ext cx="7981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04855" y="6426504"/>
            <a:ext cx="7366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32295" y="6426504"/>
            <a:ext cx="8655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7990" algn="l"/>
              </a:tabLst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	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26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37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83202" y="25816"/>
            <a:ext cx="7786370" cy="955675"/>
            <a:chOff x="1283202" y="25816"/>
            <a:chExt cx="7786370" cy="95567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3202" y="25816"/>
              <a:ext cx="7786126" cy="85208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44724" y="47231"/>
              <a:ext cx="4846320" cy="9342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1308" y="44196"/>
              <a:ext cx="7714488" cy="780288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321308" y="44196"/>
            <a:ext cx="7714615" cy="780415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1206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0"/>
              </a:spcBef>
            </a:pPr>
            <a:r>
              <a:rPr spc="-5" dirty="0"/>
              <a:t>Scheduling</a:t>
            </a:r>
            <a:r>
              <a:rPr spc="-10" dirty="0"/>
              <a:t> </a:t>
            </a:r>
            <a:r>
              <a:rPr spc="-5" dirty="0"/>
              <a:t>Concepts</a:t>
            </a:r>
            <a:r>
              <a:rPr sz="3000" spc="-5" dirty="0"/>
              <a:t>(CO2)</a:t>
            </a:r>
            <a:endParaRPr sz="3000"/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295399" cy="787908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067" y="1042568"/>
            <a:ext cx="8072120" cy="4266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42100"/>
              </a:lnSpc>
              <a:spcBef>
                <a:spcPts val="100"/>
              </a:spcBef>
              <a:buSzPct val="105263"/>
              <a:buFont typeface="Wingdings"/>
              <a:buChar char=""/>
              <a:tabLst>
                <a:tab pos="700405" algn="l"/>
              </a:tabLst>
            </a:pPr>
            <a:r>
              <a:rPr dirty="0"/>
              <a:t>	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5" dirty="0">
                <a:latin typeface="Calibri"/>
                <a:cs typeface="Calibri"/>
              </a:rPr>
              <a:t>process </a:t>
            </a:r>
            <a:r>
              <a:rPr sz="1900" spc="-5" dirty="0">
                <a:latin typeface="Calibri"/>
                <a:cs typeface="Calibri"/>
              </a:rPr>
              <a:t>is basically a </a:t>
            </a:r>
            <a:r>
              <a:rPr sz="1900" spc="-15" dirty="0">
                <a:latin typeface="Calibri"/>
                <a:cs typeface="Calibri"/>
              </a:rPr>
              <a:t>program </a:t>
            </a:r>
            <a:r>
              <a:rPr sz="1900" spc="-5" dirty="0">
                <a:latin typeface="Calibri"/>
                <a:cs typeface="Calibri"/>
              </a:rPr>
              <a:t>in </a:t>
            </a:r>
            <a:r>
              <a:rPr sz="1900" spc="-15" dirty="0">
                <a:latin typeface="Calibri"/>
                <a:cs typeface="Calibri"/>
              </a:rPr>
              <a:t>execution.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5" dirty="0">
                <a:latin typeface="Calibri"/>
                <a:cs typeface="Calibri"/>
              </a:rPr>
              <a:t>execution </a:t>
            </a:r>
            <a:r>
              <a:rPr sz="1900" spc="-5" dirty="0">
                <a:latin typeface="Calibri"/>
                <a:cs typeface="Calibri"/>
              </a:rPr>
              <a:t>of a </a:t>
            </a:r>
            <a:r>
              <a:rPr sz="1900" spc="-15" dirty="0">
                <a:latin typeface="Calibri"/>
                <a:cs typeface="Calibri"/>
              </a:rPr>
              <a:t>process </a:t>
            </a:r>
            <a:r>
              <a:rPr sz="1900" spc="-10" dirty="0">
                <a:latin typeface="Calibri"/>
                <a:cs typeface="Calibri"/>
              </a:rPr>
              <a:t> must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progress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in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sequential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fashion.</a:t>
            </a:r>
            <a:endParaRPr sz="1900">
              <a:latin typeface="Calibri"/>
              <a:cs typeface="Calibri"/>
            </a:endParaRPr>
          </a:p>
          <a:p>
            <a:pPr marL="355600" marR="7620" indent="-342900" algn="just">
              <a:lnSpc>
                <a:spcPct val="140000"/>
              </a:lnSpc>
              <a:spcBef>
                <a:spcPts val="455"/>
              </a:spcBef>
              <a:buFont typeface="Wingdings"/>
              <a:buChar char=""/>
              <a:tabLst>
                <a:tab pos="680720" algn="l"/>
              </a:tabLst>
            </a:pPr>
            <a:r>
              <a:rPr dirty="0"/>
              <a:t>	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5" dirty="0">
                <a:latin typeface="Calibri"/>
                <a:cs typeface="Calibri"/>
              </a:rPr>
              <a:t>process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spc="-10" dirty="0">
                <a:latin typeface="Calibri"/>
                <a:cs typeface="Calibri"/>
              </a:rPr>
              <a:t>defined </a:t>
            </a:r>
            <a:r>
              <a:rPr sz="1900" spc="-5" dirty="0">
                <a:latin typeface="Calibri"/>
                <a:cs typeface="Calibri"/>
              </a:rPr>
              <a:t>as an entity which </a:t>
            </a:r>
            <a:r>
              <a:rPr sz="1900" spc="-10" dirty="0">
                <a:latin typeface="Calibri"/>
                <a:cs typeface="Calibri"/>
              </a:rPr>
              <a:t>represents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basic unit </a:t>
            </a:r>
            <a:r>
              <a:rPr sz="1900" spc="-5" dirty="0">
                <a:latin typeface="Calibri"/>
                <a:cs typeface="Calibri"/>
              </a:rPr>
              <a:t>of </a:t>
            </a:r>
            <a:r>
              <a:rPr sz="1900" spc="-10" dirty="0">
                <a:latin typeface="Calibri"/>
                <a:cs typeface="Calibri"/>
              </a:rPr>
              <a:t>work </a:t>
            </a:r>
            <a:r>
              <a:rPr sz="1900" spc="-30" dirty="0">
                <a:latin typeface="Calibri"/>
                <a:cs typeface="Calibri"/>
              </a:rPr>
              <a:t>to 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be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implemented</a:t>
            </a:r>
            <a:r>
              <a:rPr sz="1900" spc="3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in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system.</a:t>
            </a:r>
            <a:endParaRPr sz="19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40000"/>
              </a:lnSpc>
              <a:spcBef>
                <a:spcPts val="459"/>
              </a:spcBef>
              <a:buFont typeface="Wingdings"/>
              <a:buChar char=""/>
              <a:tabLst>
                <a:tab pos="627380" algn="l"/>
              </a:tabLst>
            </a:pPr>
            <a:r>
              <a:rPr dirty="0"/>
              <a:t>	</a:t>
            </a:r>
            <a:r>
              <a:rPr sz="1900" spc="-90" dirty="0">
                <a:latin typeface="Calibri"/>
                <a:cs typeface="Calibri"/>
              </a:rPr>
              <a:t>To </a:t>
            </a:r>
            <a:r>
              <a:rPr sz="1900" spc="-10" dirty="0">
                <a:latin typeface="Calibri"/>
                <a:cs typeface="Calibri"/>
              </a:rPr>
              <a:t>put </a:t>
            </a:r>
            <a:r>
              <a:rPr sz="1900" spc="-5" dirty="0">
                <a:latin typeface="Calibri"/>
                <a:cs typeface="Calibri"/>
              </a:rPr>
              <a:t>it in </a:t>
            </a:r>
            <a:r>
              <a:rPr sz="1900" spc="-10" dirty="0">
                <a:latin typeface="Calibri"/>
                <a:cs typeface="Calibri"/>
              </a:rPr>
              <a:t>simple terms, we write our computer </a:t>
            </a:r>
            <a:r>
              <a:rPr sz="1900" spc="-15" dirty="0">
                <a:latin typeface="Calibri"/>
                <a:cs typeface="Calibri"/>
              </a:rPr>
              <a:t>programs </a:t>
            </a:r>
            <a:r>
              <a:rPr sz="1900" spc="-5" dirty="0">
                <a:latin typeface="Calibri"/>
                <a:cs typeface="Calibri"/>
              </a:rPr>
              <a:t>in a </a:t>
            </a:r>
            <a:r>
              <a:rPr sz="1900" spc="-15" dirty="0">
                <a:latin typeface="Calibri"/>
                <a:cs typeface="Calibri"/>
              </a:rPr>
              <a:t>text </a:t>
            </a:r>
            <a:r>
              <a:rPr sz="1900" spc="-5" dirty="0">
                <a:latin typeface="Calibri"/>
                <a:cs typeface="Calibri"/>
              </a:rPr>
              <a:t>file </a:t>
            </a:r>
            <a:r>
              <a:rPr sz="1900" dirty="0">
                <a:latin typeface="Calibri"/>
                <a:cs typeface="Calibri"/>
              </a:rPr>
              <a:t>and 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when </a:t>
            </a:r>
            <a:r>
              <a:rPr sz="1900" spc="-10" dirty="0">
                <a:latin typeface="Calibri"/>
                <a:cs typeface="Calibri"/>
              </a:rPr>
              <a:t>we </a:t>
            </a:r>
            <a:r>
              <a:rPr sz="1900" spc="-15" dirty="0">
                <a:latin typeface="Calibri"/>
                <a:cs typeface="Calibri"/>
              </a:rPr>
              <a:t>execute </a:t>
            </a:r>
            <a:r>
              <a:rPr sz="1900" spc="-5" dirty="0">
                <a:latin typeface="Calibri"/>
                <a:cs typeface="Calibri"/>
              </a:rPr>
              <a:t>this </a:t>
            </a:r>
            <a:r>
              <a:rPr sz="1900" spc="-15" dirty="0">
                <a:latin typeface="Calibri"/>
                <a:cs typeface="Calibri"/>
              </a:rPr>
              <a:t>program, </a:t>
            </a:r>
            <a:r>
              <a:rPr sz="1900" spc="-5" dirty="0">
                <a:latin typeface="Calibri"/>
                <a:cs typeface="Calibri"/>
              </a:rPr>
              <a:t>it </a:t>
            </a:r>
            <a:r>
              <a:rPr sz="1900" spc="-10" dirty="0">
                <a:latin typeface="Calibri"/>
                <a:cs typeface="Calibri"/>
              </a:rPr>
              <a:t>becomes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5" dirty="0">
                <a:latin typeface="Calibri"/>
                <a:cs typeface="Calibri"/>
              </a:rPr>
              <a:t>process </a:t>
            </a:r>
            <a:r>
              <a:rPr sz="1900" spc="-5" dirty="0">
                <a:latin typeface="Calibri"/>
                <a:cs typeface="Calibri"/>
              </a:rPr>
              <a:t>which </a:t>
            </a:r>
            <a:r>
              <a:rPr sz="1900" spc="-15" dirty="0">
                <a:latin typeface="Calibri"/>
                <a:cs typeface="Calibri"/>
              </a:rPr>
              <a:t>performs </a:t>
            </a:r>
            <a:r>
              <a:rPr sz="1900" spc="-5" dirty="0">
                <a:latin typeface="Calibri"/>
                <a:cs typeface="Calibri"/>
              </a:rPr>
              <a:t>all the 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tasks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mentioned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in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program.</a:t>
            </a:r>
            <a:endParaRPr sz="19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40100"/>
              </a:lnSpc>
              <a:spcBef>
                <a:spcPts val="450"/>
              </a:spcBef>
              <a:buFont typeface="Wingdings"/>
              <a:buChar char=""/>
              <a:tabLst>
                <a:tab pos="627380" algn="l"/>
              </a:tabLst>
            </a:pPr>
            <a:r>
              <a:rPr dirty="0"/>
              <a:t>	</a:t>
            </a:r>
            <a:r>
              <a:rPr sz="1900" spc="-5" dirty="0">
                <a:latin typeface="Calibri"/>
                <a:cs typeface="Calibri"/>
              </a:rPr>
              <a:t>When a </a:t>
            </a:r>
            <a:r>
              <a:rPr sz="1900" spc="-20" dirty="0">
                <a:latin typeface="Calibri"/>
                <a:cs typeface="Calibri"/>
              </a:rPr>
              <a:t>program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 loaded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into </a:t>
            </a:r>
            <a:r>
              <a:rPr sz="1900" spc="-5" dirty="0">
                <a:latin typeface="Calibri"/>
                <a:cs typeface="Calibri"/>
              </a:rPr>
              <a:t>the memory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and it </a:t>
            </a:r>
            <a:r>
              <a:rPr sz="1900" spc="-10" dirty="0">
                <a:latin typeface="Calibri"/>
                <a:cs typeface="Calibri"/>
              </a:rPr>
              <a:t>becomes</a:t>
            </a:r>
            <a:r>
              <a:rPr sz="1900" spc="40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process,</a:t>
            </a:r>
            <a:r>
              <a:rPr sz="1900" spc="409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it 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can </a:t>
            </a:r>
            <a:r>
              <a:rPr sz="1900" spc="-5" dirty="0">
                <a:latin typeface="Calibri"/>
                <a:cs typeface="Calibri"/>
              </a:rPr>
              <a:t>be divided </a:t>
            </a:r>
            <a:r>
              <a:rPr sz="1900" spc="-15" dirty="0">
                <a:latin typeface="Calibri"/>
                <a:cs typeface="Calibri"/>
              </a:rPr>
              <a:t>into four </a:t>
            </a:r>
            <a:r>
              <a:rPr sz="1900" spc="-5" dirty="0">
                <a:latin typeface="Calibri"/>
                <a:cs typeface="Calibri"/>
              </a:rPr>
              <a:t>sections ─ </a:t>
            </a:r>
            <a:r>
              <a:rPr sz="1900" spc="-10" dirty="0">
                <a:latin typeface="Calibri"/>
                <a:cs typeface="Calibri"/>
              </a:rPr>
              <a:t>stack, </a:t>
            </a:r>
            <a:r>
              <a:rPr sz="1900" spc="-5" dirty="0">
                <a:latin typeface="Calibri"/>
                <a:cs typeface="Calibri"/>
              </a:rPr>
              <a:t>heap, </a:t>
            </a:r>
            <a:r>
              <a:rPr sz="1900" spc="-15" dirty="0">
                <a:latin typeface="Calibri"/>
                <a:cs typeface="Calibri"/>
              </a:rPr>
              <a:t>text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spc="-10" dirty="0">
                <a:latin typeface="Calibri"/>
                <a:cs typeface="Calibri"/>
              </a:rPr>
              <a:t>data.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following 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image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shows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simplified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layout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of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process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inside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main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memory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6426504"/>
            <a:ext cx="6877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99282" y="6335369"/>
            <a:ext cx="7975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8734" y="6335369"/>
            <a:ext cx="9055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Unit-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44546" y="6335369"/>
            <a:ext cx="196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26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38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93870" y="25816"/>
            <a:ext cx="7850505" cy="923925"/>
            <a:chOff x="1293870" y="25816"/>
            <a:chExt cx="7850505" cy="92392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3870" y="25816"/>
              <a:ext cx="7850129" cy="85208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0103" y="68567"/>
              <a:ext cx="2674620" cy="8808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1975" y="44196"/>
              <a:ext cx="7776972" cy="780288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331975" y="44196"/>
            <a:ext cx="7777480" cy="780415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137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sz="3000" spc="-15" dirty="0"/>
              <a:t>Process</a:t>
            </a:r>
            <a:r>
              <a:rPr sz="3000" spc="-35" dirty="0"/>
              <a:t> </a:t>
            </a:r>
            <a:r>
              <a:rPr sz="3000" spc="-10" dirty="0"/>
              <a:t>(CO2)</a:t>
            </a:r>
            <a:endParaRPr sz="3000"/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320" y="0"/>
            <a:ext cx="1248079" cy="78790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26504"/>
            <a:ext cx="6877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34561" y="6426504"/>
            <a:ext cx="7981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4104" y="6426504"/>
            <a:ext cx="7366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81544" y="6426504"/>
            <a:ext cx="8655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7990" algn="l"/>
              </a:tabLst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	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26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39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93870" y="25816"/>
            <a:ext cx="7850505" cy="923925"/>
            <a:chOff x="1293870" y="25816"/>
            <a:chExt cx="7850505" cy="92392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3870" y="25816"/>
              <a:ext cx="7850129" cy="85208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0103" y="68567"/>
              <a:ext cx="2674620" cy="88088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1975" y="44196"/>
              <a:ext cx="7776972" cy="780288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331975" y="44196"/>
            <a:ext cx="7777480" cy="780415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137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sz="3000" spc="-15" dirty="0"/>
              <a:t>Process</a:t>
            </a:r>
            <a:r>
              <a:rPr sz="3000" spc="-35" dirty="0"/>
              <a:t> </a:t>
            </a:r>
            <a:r>
              <a:rPr sz="3000" spc="-10" dirty="0"/>
              <a:t>(CO2)</a:t>
            </a:r>
            <a:endParaRPr sz="3000"/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320" y="0"/>
            <a:ext cx="1248079" cy="78790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69084" y="1267967"/>
            <a:ext cx="3882443" cy="47157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58519"/>
            <a:chOff x="1333491" y="0"/>
            <a:chExt cx="7811134" cy="8585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7516" y="0"/>
              <a:ext cx="3012947" cy="8580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sz="3000" spc="-5" dirty="0"/>
              <a:t>Subject</a:t>
            </a:r>
            <a:r>
              <a:rPr sz="3000" spc="-60" dirty="0"/>
              <a:t> </a:t>
            </a:r>
            <a:r>
              <a:rPr sz="3000" spc="-10" dirty="0"/>
              <a:t>Syllabus</a:t>
            </a:r>
            <a:endParaRPr sz="3000"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8116" y="1357883"/>
            <a:ext cx="7572756" cy="333536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16790" y="4864436"/>
            <a:ext cx="7236754" cy="88409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333499" cy="71475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5227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422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697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851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79281" y="6464680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1311" y="839728"/>
            <a:ext cx="7627620" cy="3470275"/>
          </a:xfrm>
          <a:prstGeom prst="rect">
            <a:avLst/>
          </a:prstGeom>
        </p:spPr>
        <p:txBody>
          <a:bodyPr vert="horz" wrap="square" lIns="0" tIns="22098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1740"/>
              </a:spcBef>
            </a:pPr>
            <a:r>
              <a:rPr sz="2400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</a:t>
            </a:r>
            <a:r>
              <a:rPr sz="2400" spc="-15" dirty="0">
                <a:latin typeface="Calibri"/>
                <a:cs typeface="Calibri"/>
              </a:rPr>
              <a:t> executes,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changes </a:t>
            </a:r>
            <a:r>
              <a:rPr sz="2400" i="1" spc="-20" dirty="0">
                <a:latin typeface="Calibri"/>
                <a:cs typeface="Calibri"/>
              </a:rPr>
              <a:t>state</a:t>
            </a:r>
            <a:endParaRPr sz="240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1639"/>
              </a:spcBef>
              <a:buFont typeface="Arial MT"/>
              <a:buChar char="•"/>
              <a:tabLst>
                <a:tab pos="253365" algn="l"/>
                <a:tab pos="254000" algn="l"/>
              </a:tabLst>
            </a:pPr>
            <a:r>
              <a:rPr sz="2400" b="1" spc="-5" dirty="0">
                <a:latin typeface="Calibri"/>
                <a:cs typeface="Calibri"/>
              </a:rPr>
              <a:t>New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being</a:t>
            </a:r>
            <a:r>
              <a:rPr sz="2400" spc="-10" dirty="0">
                <a:latin typeface="Calibri"/>
                <a:cs typeface="Calibri"/>
              </a:rPr>
              <a:t> created.</a:t>
            </a:r>
            <a:endParaRPr sz="240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1635"/>
              </a:spcBef>
              <a:buFont typeface="Arial MT"/>
              <a:buChar char="•"/>
              <a:tabLst>
                <a:tab pos="253365" algn="l"/>
                <a:tab pos="254000" algn="l"/>
              </a:tabLst>
            </a:pPr>
            <a:r>
              <a:rPr sz="2400" b="1" spc="-5" dirty="0">
                <a:latin typeface="Calibri"/>
                <a:cs typeface="Calibri"/>
              </a:rPr>
              <a:t>Running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Instructions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executed.</a:t>
            </a:r>
            <a:endParaRPr sz="240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1645"/>
              </a:spcBef>
              <a:buFont typeface="Arial MT"/>
              <a:buChar char="•"/>
              <a:tabLst>
                <a:tab pos="253365" algn="l"/>
                <a:tab pos="254000" algn="l"/>
              </a:tabLst>
            </a:pPr>
            <a:r>
              <a:rPr sz="2400" b="1" spc="-15" dirty="0">
                <a:latin typeface="Calibri"/>
                <a:cs typeface="Calibri"/>
              </a:rPr>
              <a:t>Waiting</a:t>
            </a:r>
            <a:r>
              <a:rPr sz="2400" spc="-15" dirty="0">
                <a:latin typeface="Calibri"/>
                <a:cs typeface="Calibri"/>
              </a:rPr>
              <a:t>: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waiting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some </a:t>
            </a:r>
            <a:r>
              <a:rPr sz="2400" spc="-15" dirty="0">
                <a:latin typeface="Calibri"/>
                <a:cs typeface="Calibri"/>
              </a:rPr>
              <a:t>event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occur.</a:t>
            </a:r>
            <a:endParaRPr sz="240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1645"/>
              </a:spcBef>
              <a:buFont typeface="Arial MT"/>
              <a:buChar char="•"/>
              <a:tabLst>
                <a:tab pos="253365" algn="l"/>
                <a:tab pos="254000" algn="l"/>
                <a:tab pos="6191250" algn="l"/>
              </a:tabLst>
            </a:pPr>
            <a:r>
              <a:rPr sz="2400" b="1" spc="-10" dirty="0">
                <a:latin typeface="Calibri"/>
                <a:cs typeface="Calibri"/>
              </a:rPr>
              <a:t>Ready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</a:t>
            </a:r>
            <a:r>
              <a:rPr sz="2400" dirty="0">
                <a:latin typeface="Calibri"/>
                <a:cs typeface="Calibri"/>
              </a:rPr>
              <a:t> 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waiting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assigned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	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processor</a:t>
            </a:r>
            <a:endParaRPr sz="2400">
              <a:latin typeface="Calibri"/>
              <a:cs typeface="Calibri"/>
            </a:endParaRPr>
          </a:p>
          <a:p>
            <a:pPr marL="253365" indent="-241300">
              <a:lnSpc>
                <a:spcPct val="100000"/>
              </a:lnSpc>
              <a:spcBef>
                <a:spcPts val="1635"/>
              </a:spcBef>
              <a:buFont typeface="Arial MT"/>
              <a:buChar char="•"/>
              <a:tabLst>
                <a:tab pos="253365" algn="l"/>
                <a:tab pos="254000" algn="l"/>
              </a:tabLst>
            </a:pPr>
            <a:r>
              <a:rPr sz="2400" b="1" spc="-30" dirty="0">
                <a:latin typeface="Calibri"/>
                <a:cs typeface="Calibri"/>
              </a:rPr>
              <a:t>Terminated</a:t>
            </a:r>
            <a:r>
              <a:rPr sz="2400" spc="-30" dirty="0">
                <a:latin typeface="Calibri"/>
                <a:cs typeface="Calibri"/>
              </a:rPr>
              <a:t>: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5" dirty="0">
                <a:latin typeface="Calibri"/>
                <a:cs typeface="Calibri"/>
              </a:rPr>
              <a:t>has</a:t>
            </a:r>
            <a:r>
              <a:rPr sz="2400" dirty="0">
                <a:latin typeface="Calibri"/>
                <a:cs typeface="Calibri"/>
              </a:rPr>
              <a:t> finished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execution.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3491" y="0"/>
            <a:ext cx="7811134" cy="858519"/>
            <a:chOff x="1333491" y="0"/>
            <a:chExt cx="7811134" cy="85851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3491" y="0"/>
              <a:ext cx="7810508" cy="7392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1963" y="0"/>
              <a:ext cx="3465576" cy="8580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sz="3000" spc="-15" dirty="0"/>
              <a:t>Process</a:t>
            </a:r>
            <a:r>
              <a:rPr sz="3000" spc="-35" dirty="0"/>
              <a:t> </a:t>
            </a:r>
            <a:r>
              <a:rPr sz="3000" spc="-15" dirty="0"/>
              <a:t>State(CO2)</a:t>
            </a:r>
            <a:endParaRPr sz="3000"/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320" y="0"/>
            <a:ext cx="1248079" cy="78790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34846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041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316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470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58519"/>
            <a:chOff x="1333491" y="0"/>
            <a:chExt cx="7811134" cy="8585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4308" y="0"/>
              <a:ext cx="5580888" cy="8580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sz="3000" spc="-15" dirty="0"/>
              <a:t>Process</a:t>
            </a:r>
            <a:r>
              <a:rPr sz="3000" spc="-10" dirty="0"/>
              <a:t> </a:t>
            </a:r>
            <a:r>
              <a:rPr sz="3000" spc="-30" dirty="0"/>
              <a:t>Transition</a:t>
            </a:r>
            <a:r>
              <a:rPr sz="3000" spc="-5" dirty="0"/>
              <a:t> </a:t>
            </a:r>
            <a:r>
              <a:rPr sz="3000" spc="-10" dirty="0"/>
              <a:t>Diagram(CO2)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1133957" y="1132459"/>
            <a:ext cx="11366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2311" y="1053083"/>
            <a:ext cx="7740396" cy="44180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320" y="0"/>
            <a:ext cx="1248079" cy="78790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34846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041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316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470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599" y="0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R="327025" algn="ctr">
              <a:lnSpc>
                <a:spcPct val="100000"/>
              </a:lnSpc>
              <a:spcBef>
                <a:spcPts val="720"/>
              </a:spcBef>
            </a:pPr>
            <a:r>
              <a:rPr sz="3000" spc="-10" dirty="0"/>
              <a:t>Process</a:t>
            </a:r>
            <a:r>
              <a:rPr sz="3000" spc="-25" dirty="0"/>
              <a:t> </a:t>
            </a:r>
            <a:r>
              <a:rPr sz="3000" spc="-15" dirty="0"/>
              <a:t>Control</a:t>
            </a:r>
            <a:r>
              <a:rPr sz="3000" spc="-20" dirty="0"/>
              <a:t> </a:t>
            </a:r>
            <a:r>
              <a:rPr sz="3000" dirty="0"/>
              <a:t>Block</a:t>
            </a:r>
            <a:r>
              <a:rPr sz="3000" spc="-15" dirty="0"/>
              <a:t> </a:t>
            </a:r>
            <a:r>
              <a:rPr sz="3000" spc="-5" dirty="0"/>
              <a:t>(PCB)(CO2)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1133957" y="905002"/>
            <a:ext cx="5228590" cy="5086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Information </a:t>
            </a:r>
            <a:r>
              <a:rPr sz="2400" spc="-5" dirty="0">
                <a:latin typeface="Calibri"/>
                <a:cs typeface="Calibri"/>
              </a:rPr>
              <a:t>associated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process.</a:t>
            </a:r>
            <a:endParaRPr sz="24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840"/>
              </a:spcBef>
              <a:buClr>
                <a:srgbClr val="006600"/>
              </a:buClr>
              <a:buSzPct val="93750"/>
              <a:buFont typeface="Arial MT"/>
              <a:buChar char="•"/>
              <a:tabLst>
                <a:tab pos="185420" algn="l"/>
              </a:tabLst>
            </a:pP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ID</a:t>
            </a:r>
            <a:endParaRPr sz="24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735"/>
              </a:spcBef>
              <a:buClr>
                <a:srgbClr val="006600"/>
              </a:buClr>
              <a:buSzPct val="93750"/>
              <a:buFont typeface="Arial MT"/>
              <a:buChar char="•"/>
              <a:tabLst>
                <a:tab pos="185420" algn="l"/>
              </a:tabLst>
            </a:pPr>
            <a:r>
              <a:rPr sz="2400" spc="10" dirty="0">
                <a:latin typeface="Calibri"/>
                <a:cs typeface="Calibri"/>
              </a:rPr>
              <a:t>Process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state</a:t>
            </a:r>
            <a:endParaRPr sz="24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739"/>
              </a:spcBef>
              <a:buClr>
                <a:srgbClr val="006600"/>
              </a:buClr>
              <a:buSzPct val="93750"/>
              <a:buFont typeface="Arial MT"/>
              <a:buChar char="•"/>
              <a:tabLst>
                <a:tab pos="185420" algn="l"/>
              </a:tabLst>
            </a:pPr>
            <a:r>
              <a:rPr sz="2400" spc="-15" dirty="0">
                <a:latin typeface="Calibri"/>
                <a:cs typeface="Calibri"/>
              </a:rPr>
              <a:t>Program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counter</a:t>
            </a:r>
            <a:endParaRPr sz="24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745"/>
              </a:spcBef>
              <a:buClr>
                <a:srgbClr val="006600"/>
              </a:buClr>
              <a:buSzPct val="93750"/>
              <a:buFont typeface="Arial MT"/>
              <a:buChar char="•"/>
              <a:tabLst>
                <a:tab pos="185420" algn="l"/>
              </a:tabLst>
            </a:pPr>
            <a:r>
              <a:rPr sz="2400" spc="-5" dirty="0">
                <a:latin typeface="Calibri"/>
                <a:cs typeface="Calibri"/>
              </a:rPr>
              <a:t>CPU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registers</a:t>
            </a:r>
            <a:endParaRPr sz="24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739"/>
              </a:spcBef>
              <a:buClr>
                <a:srgbClr val="006600"/>
              </a:buClr>
              <a:buSzPct val="93750"/>
              <a:buFont typeface="Arial MT"/>
              <a:buChar char="•"/>
              <a:tabLst>
                <a:tab pos="185420" algn="l"/>
              </a:tabLst>
            </a:pPr>
            <a:r>
              <a:rPr sz="2400" dirty="0">
                <a:latin typeface="Calibri"/>
                <a:cs typeface="Calibri"/>
              </a:rPr>
              <a:t>CPU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scheduling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</a:t>
            </a:r>
            <a:endParaRPr sz="24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645"/>
              </a:spcBef>
              <a:buClr>
                <a:srgbClr val="006600"/>
              </a:buClr>
              <a:buSzPct val="93750"/>
              <a:buFont typeface="Arial MT"/>
              <a:buChar char="•"/>
              <a:tabLst>
                <a:tab pos="185420" algn="l"/>
              </a:tabLst>
            </a:pPr>
            <a:r>
              <a:rPr sz="2400" spc="-5" dirty="0">
                <a:latin typeface="Calibri"/>
                <a:cs typeface="Calibri"/>
              </a:rPr>
              <a:t>Memory-management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</a:t>
            </a:r>
            <a:endParaRPr sz="24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739"/>
              </a:spcBef>
              <a:buClr>
                <a:srgbClr val="006600"/>
              </a:buClr>
              <a:buSzPct val="93750"/>
              <a:buFont typeface="Arial MT"/>
              <a:buChar char="•"/>
              <a:tabLst>
                <a:tab pos="185420" algn="l"/>
              </a:tabLst>
            </a:pPr>
            <a:r>
              <a:rPr sz="2400" spc="-10" dirty="0">
                <a:latin typeface="Calibri"/>
                <a:cs typeface="Calibri"/>
              </a:rPr>
              <a:t>Accounting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</a:t>
            </a:r>
            <a:endParaRPr sz="24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739"/>
              </a:spcBef>
              <a:buClr>
                <a:srgbClr val="006600"/>
              </a:buClr>
              <a:buSzPct val="93750"/>
              <a:buFont typeface="Arial MT"/>
              <a:buChar char="•"/>
              <a:tabLst>
                <a:tab pos="185420" algn="l"/>
              </a:tabLst>
            </a:pPr>
            <a:r>
              <a:rPr sz="2400" spc="-5" dirty="0">
                <a:latin typeface="Calibri"/>
                <a:cs typeface="Calibri"/>
              </a:rPr>
              <a:t>I/O</a:t>
            </a:r>
            <a:r>
              <a:rPr sz="2400" spc="-15" dirty="0">
                <a:latin typeface="Calibri"/>
                <a:cs typeface="Calibri"/>
              </a:rPr>
              <a:t> status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20" y="0"/>
            <a:ext cx="1248079" cy="78790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34846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041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316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470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58519"/>
            <a:chOff x="1333491" y="0"/>
            <a:chExt cx="7811134" cy="8585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4683" y="0"/>
              <a:ext cx="5658612" cy="8580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sz="3000" spc="-10" dirty="0"/>
              <a:t>Process</a:t>
            </a:r>
            <a:r>
              <a:rPr sz="3000" spc="-25" dirty="0"/>
              <a:t> </a:t>
            </a:r>
            <a:r>
              <a:rPr sz="3000" spc="-15" dirty="0"/>
              <a:t>Control</a:t>
            </a:r>
            <a:r>
              <a:rPr sz="3000" spc="-20" dirty="0"/>
              <a:t> </a:t>
            </a:r>
            <a:r>
              <a:rPr sz="3000" dirty="0"/>
              <a:t>Block</a:t>
            </a:r>
            <a:r>
              <a:rPr sz="3000" spc="-15" dirty="0"/>
              <a:t> </a:t>
            </a:r>
            <a:r>
              <a:rPr sz="3000" spc="-5" dirty="0"/>
              <a:t>(PCB)(CO2)</a:t>
            </a:r>
            <a:endParaRPr sz="3000"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78676" y="1126236"/>
            <a:ext cx="3664795" cy="496671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320" y="0"/>
            <a:ext cx="1248079" cy="78790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34846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41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16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70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599" y="0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R="327025" algn="ctr">
              <a:lnSpc>
                <a:spcPct val="100000"/>
              </a:lnSpc>
              <a:spcBef>
                <a:spcPts val="720"/>
              </a:spcBef>
            </a:pPr>
            <a:r>
              <a:rPr sz="3000" spc="-10" dirty="0"/>
              <a:t>Process</a:t>
            </a:r>
            <a:r>
              <a:rPr sz="3000" spc="-25" dirty="0"/>
              <a:t> </a:t>
            </a:r>
            <a:r>
              <a:rPr sz="3000" spc="-15" dirty="0"/>
              <a:t>Control</a:t>
            </a:r>
            <a:r>
              <a:rPr sz="3000" spc="-20" dirty="0"/>
              <a:t> </a:t>
            </a:r>
            <a:r>
              <a:rPr sz="3000" dirty="0"/>
              <a:t>Block</a:t>
            </a:r>
            <a:r>
              <a:rPr sz="3000" spc="-15" dirty="0"/>
              <a:t> </a:t>
            </a:r>
            <a:r>
              <a:rPr sz="3000" spc="-5" dirty="0"/>
              <a:t>(PCB)(CO2)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1121765" y="787653"/>
            <a:ext cx="7189470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imes New Roman"/>
                <a:cs typeface="Times New Roman"/>
              </a:rPr>
              <a:t>Process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State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683260" algn="l"/>
                <a:tab pos="2374900" algn="l"/>
                <a:tab pos="3414395" algn="l"/>
                <a:tab pos="5289550" algn="l"/>
              </a:tabLst>
            </a:pPr>
            <a:r>
              <a:rPr sz="2400" dirty="0">
                <a:latin typeface="Times New Roman"/>
                <a:cs typeface="Times New Roman"/>
              </a:rPr>
              <a:t>This	</a:t>
            </a:r>
            <a:r>
              <a:rPr sz="2400" spc="-5" dirty="0">
                <a:latin typeface="Times New Roman"/>
                <a:cs typeface="Times New Roman"/>
              </a:rPr>
              <a:t>specifies</a:t>
            </a:r>
            <a:r>
              <a:rPr sz="2400" spc="4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	</a:t>
            </a:r>
            <a:r>
              <a:rPr sz="2400" spc="-5" dirty="0">
                <a:latin typeface="Times New Roman"/>
                <a:cs typeface="Times New Roman"/>
              </a:rPr>
              <a:t>process	state</a:t>
            </a:r>
            <a:r>
              <a:rPr sz="2400" spc="4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i.e.</a:t>
            </a:r>
            <a:r>
              <a:rPr sz="2400" spc="39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new,	</a:t>
            </a:r>
            <a:r>
              <a:rPr sz="2400" spc="-25" dirty="0">
                <a:latin typeface="Times New Roman"/>
                <a:cs typeface="Times New Roman"/>
              </a:rPr>
              <a:t>ready,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running,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waiting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terminated.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Times New Roman"/>
                <a:cs typeface="Times New Roman"/>
              </a:rPr>
              <a:t>Process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Number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shows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particular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Times New Roman"/>
                <a:cs typeface="Times New Roman"/>
              </a:rPr>
              <a:t>Program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Counter</a:t>
            </a:r>
            <a:endParaRPr sz="2400">
              <a:latin typeface="Times New Roman"/>
              <a:cs typeface="Times New Roman"/>
            </a:endParaRPr>
          </a:p>
          <a:p>
            <a:pPr marL="12700" marR="635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contains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address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next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instruction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needs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 executed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Registers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This </a:t>
            </a:r>
            <a:r>
              <a:rPr sz="2400" spc="-5" dirty="0">
                <a:latin typeface="Times New Roman"/>
                <a:cs typeface="Times New Roman"/>
              </a:rPr>
              <a:t>specifies the registers that </a:t>
            </a:r>
            <a:r>
              <a:rPr sz="2400" dirty="0">
                <a:latin typeface="Times New Roman"/>
                <a:cs typeface="Times New Roman"/>
              </a:rPr>
              <a:t>are used by the process.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may</a:t>
            </a:r>
            <a:r>
              <a:rPr sz="2400" spc="-5" dirty="0">
                <a:latin typeface="Times New Roman"/>
                <a:cs typeface="Times New Roman"/>
              </a:rPr>
              <a:t> include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accumulators,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index</a:t>
            </a:r>
            <a:r>
              <a:rPr sz="2400" dirty="0">
                <a:latin typeface="Times New Roman"/>
                <a:cs typeface="Times New Roman"/>
              </a:rPr>
              <a:t> registers,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stack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pointers,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general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purpose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registers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List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Open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Files</a:t>
            </a:r>
            <a:endParaRPr sz="24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These </a:t>
            </a:r>
            <a:r>
              <a:rPr sz="2400" spc="-5" dirty="0">
                <a:latin typeface="Times New Roman"/>
                <a:cs typeface="Times New Roman"/>
              </a:rPr>
              <a:t>are the </a:t>
            </a:r>
            <a:r>
              <a:rPr sz="2400" spc="-10" dirty="0">
                <a:latin typeface="Times New Roman"/>
                <a:cs typeface="Times New Roman"/>
              </a:rPr>
              <a:t>different </a:t>
            </a:r>
            <a:r>
              <a:rPr sz="2400" spc="-5" dirty="0">
                <a:latin typeface="Times New Roman"/>
                <a:cs typeface="Times New Roman"/>
              </a:rPr>
              <a:t>files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5" dirty="0">
                <a:latin typeface="Times New Roman"/>
                <a:cs typeface="Times New Roman"/>
              </a:rPr>
              <a:t>are associated </a:t>
            </a:r>
            <a:r>
              <a:rPr sz="2400" dirty="0">
                <a:latin typeface="Times New Roman"/>
                <a:cs typeface="Times New Roman"/>
              </a:rPr>
              <a:t>with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 process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20" y="0"/>
            <a:ext cx="1248079" cy="78790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34846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041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316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470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599" y="0"/>
            <a:ext cx="7772400" cy="68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R="327025" algn="ctr">
              <a:lnSpc>
                <a:spcPct val="100000"/>
              </a:lnSpc>
              <a:spcBef>
                <a:spcPts val="720"/>
              </a:spcBef>
            </a:pPr>
            <a:r>
              <a:rPr sz="3000" spc="-10" dirty="0"/>
              <a:t>Process</a:t>
            </a:r>
            <a:r>
              <a:rPr sz="3000" spc="-25" dirty="0"/>
              <a:t> </a:t>
            </a:r>
            <a:r>
              <a:rPr sz="3000" spc="-15" dirty="0"/>
              <a:t>Control</a:t>
            </a:r>
            <a:r>
              <a:rPr sz="3000" spc="-20" dirty="0"/>
              <a:t> </a:t>
            </a:r>
            <a:r>
              <a:rPr sz="3000" dirty="0"/>
              <a:t>Block</a:t>
            </a:r>
            <a:r>
              <a:rPr sz="3000" spc="-15" dirty="0"/>
              <a:t> </a:t>
            </a:r>
            <a:r>
              <a:rPr sz="3000" spc="-5" dirty="0"/>
              <a:t>(PCB)(CO2)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1121765" y="1167130"/>
            <a:ext cx="773112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CPU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Scheduling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Information</a:t>
            </a:r>
            <a:endParaRPr sz="20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priority,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pointers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scheduling</a:t>
            </a:r>
            <a:r>
              <a:rPr sz="2000" dirty="0">
                <a:latin typeface="Times New Roman"/>
                <a:cs typeface="Times New Roman"/>
              </a:rPr>
              <a:t> queues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etc.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-5" dirty="0">
                <a:latin typeface="Times New Roman"/>
                <a:cs typeface="Times New Roman"/>
              </a:rPr>
              <a:t> the</a:t>
            </a:r>
            <a:r>
              <a:rPr sz="2000" dirty="0">
                <a:latin typeface="Times New Roman"/>
                <a:cs typeface="Times New Roman"/>
              </a:rPr>
              <a:t> CPU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scheduling </a:t>
            </a:r>
            <a:r>
              <a:rPr sz="2000" spc="-5" dirty="0">
                <a:latin typeface="Times New Roman"/>
                <a:cs typeface="Times New Roman"/>
              </a:rPr>
              <a:t>information </a:t>
            </a:r>
            <a:r>
              <a:rPr sz="2000" dirty="0">
                <a:latin typeface="Times New Roman"/>
                <a:cs typeface="Times New Roman"/>
              </a:rPr>
              <a:t>that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contained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PCB. This may </a:t>
            </a:r>
            <a:r>
              <a:rPr sz="2000" dirty="0">
                <a:latin typeface="Times New Roman"/>
                <a:cs typeface="Times New Roman"/>
              </a:rPr>
              <a:t>also </a:t>
            </a:r>
            <a:r>
              <a:rPr sz="2000" spc="-5" dirty="0">
                <a:latin typeface="Times New Roman"/>
                <a:cs typeface="Times New Roman"/>
              </a:rPr>
              <a:t>include </a:t>
            </a:r>
            <a:r>
              <a:rPr sz="2000" dirty="0">
                <a:latin typeface="Times New Roman"/>
                <a:cs typeface="Times New Roman"/>
              </a:rPr>
              <a:t> any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scheduling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parameters.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Memory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Management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Information</a:t>
            </a:r>
            <a:endParaRPr sz="20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memory</a:t>
            </a:r>
            <a:r>
              <a:rPr sz="2000" spc="-5" dirty="0">
                <a:latin typeface="Times New Roman"/>
                <a:cs typeface="Times New Roman"/>
              </a:rPr>
              <a:t> management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information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includes</a:t>
            </a:r>
            <a:r>
              <a:rPr sz="2000" dirty="0">
                <a:latin typeface="Times New Roman"/>
                <a:cs typeface="Times New Roman"/>
              </a:rPr>
              <a:t> 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page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tables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 segment </a:t>
            </a:r>
            <a:r>
              <a:rPr sz="2000" spc="-5" dirty="0">
                <a:latin typeface="Times New Roman"/>
                <a:cs typeface="Times New Roman"/>
              </a:rPr>
              <a:t>tables depending on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memory </a:t>
            </a:r>
            <a:r>
              <a:rPr sz="2000" dirty="0">
                <a:latin typeface="Times New Roman"/>
                <a:cs typeface="Times New Roman"/>
              </a:rPr>
              <a:t>system </a:t>
            </a:r>
            <a:r>
              <a:rPr sz="2000" spc="-5" dirty="0">
                <a:latin typeface="Times New Roman"/>
                <a:cs typeface="Times New Roman"/>
              </a:rPr>
              <a:t>used. It also contains the </a:t>
            </a:r>
            <a:r>
              <a:rPr sz="2000" dirty="0">
                <a:latin typeface="Times New Roman"/>
                <a:cs typeface="Times New Roman"/>
              </a:rPr>
              <a:t> value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registers,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limit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registers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etc.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Times New Roman"/>
                <a:cs typeface="Times New Roman"/>
              </a:rPr>
              <a:t>I/O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Status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Information</a:t>
            </a:r>
            <a:endParaRPr sz="20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information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includes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list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I/O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devices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used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process,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list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files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etc.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Accounting</a:t>
            </a:r>
            <a:r>
              <a:rPr sz="2000" b="1" spc="-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information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time </a:t>
            </a:r>
            <a:r>
              <a:rPr sz="2000" spc="-5" dirty="0">
                <a:latin typeface="Times New Roman"/>
                <a:cs typeface="Times New Roman"/>
              </a:rPr>
              <a:t>limits, account numbers, amount of </a:t>
            </a:r>
            <a:r>
              <a:rPr sz="2000" dirty="0">
                <a:latin typeface="Times New Roman"/>
                <a:cs typeface="Times New Roman"/>
              </a:rPr>
              <a:t>CPU </a:t>
            </a:r>
            <a:r>
              <a:rPr sz="2000" spc="-5" dirty="0">
                <a:latin typeface="Times New Roman"/>
                <a:cs typeface="Times New Roman"/>
              </a:rPr>
              <a:t>used, </a:t>
            </a:r>
            <a:r>
              <a:rPr sz="2000" dirty="0">
                <a:latin typeface="Times New Roman"/>
                <a:cs typeface="Times New Roman"/>
              </a:rPr>
              <a:t>process </a:t>
            </a:r>
            <a:r>
              <a:rPr sz="2000" spc="-5" dirty="0">
                <a:latin typeface="Times New Roman"/>
                <a:cs typeface="Times New Roman"/>
              </a:rPr>
              <a:t>numbers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etc.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part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PCB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accounting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information.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20" y="0"/>
            <a:ext cx="1248079" cy="78790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Ne</a:t>
            </a:r>
            <a:r>
              <a:rPr spc="-15" dirty="0"/>
              <a:t>e</a:t>
            </a:r>
            <a:r>
              <a:rPr dirty="0"/>
              <a:t>ti</a:t>
            </a:r>
            <a:r>
              <a:rPr spc="-10" dirty="0"/>
              <a:t> </a:t>
            </a:r>
            <a:r>
              <a:rPr spc="-95" dirty="0"/>
              <a:t>T</a:t>
            </a:r>
            <a:r>
              <a:rPr dirty="0"/>
              <a:t>aneja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6041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316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470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1A4F1B-2E47-7062-8C75-C73EA674B683}"/>
              </a:ext>
            </a:extLst>
          </p:cNvPr>
          <p:cNvSpPr txBox="1"/>
          <p:nvPr/>
        </p:nvSpPr>
        <p:spPr>
          <a:xfrm>
            <a:off x="2275368" y="3079529"/>
            <a:ext cx="4635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58519"/>
            <a:chOff x="1333491" y="0"/>
            <a:chExt cx="7811134" cy="8585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3548" y="0"/>
              <a:ext cx="2500883" cy="8580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sz="3000" spc="-10" dirty="0"/>
              <a:t>Thread(CO2)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1300733" y="832230"/>
            <a:ext cx="7466965" cy="496443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0014" indent="-107950" algn="just">
              <a:lnSpc>
                <a:spcPct val="100000"/>
              </a:lnSpc>
              <a:spcBef>
                <a:spcPts val="1540"/>
              </a:spcBef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thread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basic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CPU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utilization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15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spc="-10" dirty="0">
                <a:latin typeface="Calibri"/>
                <a:cs typeface="Calibri"/>
              </a:rPr>
              <a:t>Thread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an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execution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unit</a:t>
            </a:r>
            <a:r>
              <a:rPr sz="2400" dirty="0">
                <a:latin typeface="Calibri"/>
                <a:cs typeface="Calibri"/>
              </a:rPr>
              <a:t> which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consists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dirty="0">
                <a:latin typeface="Calibri"/>
                <a:cs typeface="Calibri"/>
              </a:rPr>
              <a:t> its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own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counter,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stack,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registers.</a:t>
            </a:r>
            <a:endParaRPr sz="2400">
              <a:latin typeface="Calibri"/>
              <a:cs typeface="Calibri"/>
            </a:endParaRPr>
          </a:p>
          <a:p>
            <a:pPr marL="120014" indent="-107950" algn="just">
              <a:lnSpc>
                <a:spcPct val="100000"/>
              </a:lnSpc>
              <a:spcBef>
                <a:spcPts val="1440"/>
              </a:spcBef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spc="-10" dirty="0">
                <a:latin typeface="Calibri"/>
                <a:cs typeface="Calibri"/>
              </a:rPr>
              <a:t>Threads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known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Lightweight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processes</a:t>
            </a:r>
            <a:endParaRPr sz="2400">
              <a:latin typeface="Calibri"/>
              <a:cs typeface="Calibri"/>
            </a:endParaRPr>
          </a:p>
          <a:p>
            <a:pPr marL="12700" marR="8255" algn="just">
              <a:lnSpc>
                <a:spcPct val="15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spc="-10" dirty="0">
                <a:latin typeface="Calibri"/>
                <a:cs typeface="Calibri"/>
              </a:rPr>
              <a:t>Threads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popular </a:t>
            </a:r>
            <a:r>
              <a:rPr sz="2400" spc="-30" dirty="0">
                <a:latin typeface="Calibri"/>
                <a:cs typeface="Calibri"/>
              </a:rPr>
              <a:t>way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20" dirty="0">
                <a:latin typeface="Calibri"/>
                <a:cs typeface="Calibri"/>
              </a:rPr>
              <a:t>improve </a:t>
            </a:r>
            <a:r>
              <a:rPr sz="2400" spc="-10" dirty="0">
                <a:latin typeface="Calibri"/>
                <a:cs typeface="Calibri"/>
              </a:rPr>
              <a:t>application through </a:t>
            </a:r>
            <a:r>
              <a:rPr sz="2400" spc="-5" dirty="0">
                <a:latin typeface="Calibri"/>
                <a:cs typeface="Calibri"/>
              </a:rPr>
              <a:t> parallelism.</a:t>
            </a:r>
            <a:endParaRPr sz="2400">
              <a:latin typeface="Calibri"/>
              <a:cs typeface="Calibri"/>
            </a:endParaRPr>
          </a:p>
          <a:p>
            <a:pPr marL="12700" marR="5715" algn="just">
              <a:lnSpc>
                <a:spcPct val="150000"/>
              </a:lnSpc>
              <a:spcBef>
                <a:spcPts val="5"/>
              </a:spcBef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dirty="0">
                <a:latin typeface="Calibri"/>
                <a:cs typeface="Calibri"/>
              </a:rPr>
              <a:t>As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thread</a:t>
            </a:r>
            <a:r>
              <a:rPr sz="2400" spc="-5" dirty="0">
                <a:latin typeface="Calibri"/>
                <a:cs typeface="Calibri"/>
              </a:rPr>
              <a:t> has</a:t>
            </a:r>
            <a:r>
              <a:rPr sz="2400" dirty="0">
                <a:latin typeface="Calibri"/>
                <a:cs typeface="Calibri"/>
              </a:rPr>
              <a:t> its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own</a:t>
            </a:r>
            <a:r>
              <a:rPr sz="2400" spc="-5" dirty="0">
                <a:latin typeface="Calibri"/>
                <a:cs typeface="Calibri"/>
              </a:rPr>
              <a:t> independent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resource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execution,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multpile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executed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parallely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increasing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threads.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20" y="0"/>
            <a:ext cx="1248079" cy="78790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34846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41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16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70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90269"/>
            <a:chOff x="1333491" y="0"/>
            <a:chExt cx="7811134" cy="89026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1723" y="0"/>
              <a:ext cx="7289292" cy="8900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517525">
              <a:lnSpc>
                <a:spcPct val="100000"/>
              </a:lnSpc>
              <a:spcBef>
                <a:spcPts val="580"/>
              </a:spcBef>
            </a:pPr>
            <a:r>
              <a:rPr spc="-5" dirty="0"/>
              <a:t>Single</a:t>
            </a:r>
            <a:r>
              <a:rPr spc="-4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-5" dirty="0"/>
              <a:t>Multithreaded</a:t>
            </a:r>
            <a:r>
              <a:rPr spc="-145" dirty="0"/>
              <a:t> </a:t>
            </a:r>
            <a:r>
              <a:rPr spc="-15" dirty="0"/>
              <a:t>Processes</a:t>
            </a:r>
            <a:r>
              <a:rPr sz="3000" spc="-15" dirty="0"/>
              <a:t>(CO2)</a:t>
            </a:r>
            <a:endParaRPr sz="3000"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2676" y="1126236"/>
            <a:ext cx="7616607" cy="37429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320" y="0"/>
            <a:ext cx="1248079" cy="78790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34846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41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16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70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90269"/>
            <a:chOff x="1333491" y="0"/>
            <a:chExt cx="7811134" cy="89026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5731" y="0"/>
              <a:ext cx="7162800" cy="8900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581025">
              <a:lnSpc>
                <a:spcPct val="100000"/>
              </a:lnSpc>
              <a:spcBef>
                <a:spcPts val="580"/>
              </a:spcBef>
            </a:pPr>
            <a:r>
              <a:rPr spc="-20" dirty="0"/>
              <a:t>Multithreaded</a:t>
            </a:r>
            <a:r>
              <a:rPr spc="20" dirty="0"/>
              <a:t> </a:t>
            </a:r>
            <a:r>
              <a:rPr spc="-15" dirty="0"/>
              <a:t>Server</a:t>
            </a:r>
            <a:r>
              <a:rPr spc="15" dirty="0"/>
              <a:t> </a:t>
            </a:r>
            <a:r>
              <a:rPr spc="-25" dirty="0"/>
              <a:t>Architecture</a:t>
            </a:r>
            <a:r>
              <a:rPr spc="-35" dirty="0"/>
              <a:t> </a:t>
            </a:r>
            <a:r>
              <a:rPr sz="3000" spc="-10" dirty="0"/>
              <a:t>(CO2)</a:t>
            </a:r>
            <a:endParaRPr sz="3000"/>
          </a:p>
        </p:txBody>
      </p:sp>
      <p:grpSp>
        <p:nvGrpSpPr>
          <p:cNvPr id="6" name="object 6"/>
          <p:cNvGrpSpPr/>
          <p:nvPr/>
        </p:nvGrpSpPr>
        <p:grpSpPr>
          <a:xfrm>
            <a:off x="827532" y="1053083"/>
            <a:ext cx="7345680" cy="4463415"/>
            <a:chOff x="827532" y="1053083"/>
            <a:chExt cx="7345680" cy="4463415"/>
          </a:xfrm>
        </p:grpSpPr>
        <p:sp>
          <p:nvSpPr>
            <p:cNvPr id="7" name="object 7"/>
            <p:cNvSpPr/>
            <p:nvPr/>
          </p:nvSpPr>
          <p:spPr>
            <a:xfrm>
              <a:off x="3156204" y="1395094"/>
              <a:ext cx="727075" cy="320675"/>
            </a:xfrm>
            <a:custGeom>
              <a:avLst/>
              <a:gdLst/>
              <a:ahLst/>
              <a:cxnLst/>
              <a:rect l="l" t="t" r="r" b="b"/>
              <a:pathLst>
                <a:path w="727075" h="320675">
                  <a:moveTo>
                    <a:pt x="35560" y="0"/>
                  </a:moveTo>
                  <a:lnTo>
                    <a:pt x="26924" y="0"/>
                  </a:lnTo>
                  <a:lnTo>
                    <a:pt x="15748" y="37973"/>
                  </a:lnTo>
                  <a:lnTo>
                    <a:pt x="7239" y="76327"/>
                  </a:lnTo>
                  <a:lnTo>
                    <a:pt x="1905" y="116586"/>
                  </a:lnTo>
                  <a:lnTo>
                    <a:pt x="0" y="160020"/>
                  </a:lnTo>
                  <a:lnTo>
                    <a:pt x="2032" y="203962"/>
                  </a:lnTo>
                  <a:lnTo>
                    <a:pt x="7747" y="243205"/>
                  </a:lnTo>
                  <a:lnTo>
                    <a:pt x="16256" y="280924"/>
                  </a:lnTo>
                  <a:lnTo>
                    <a:pt x="26924" y="320167"/>
                  </a:lnTo>
                  <a:lnTo>
                    <a:pt x="35560" y="320167"/>
                  </a:lnTo>
                  <a:lnTo>
                    <a:pt x="27178" y="281051"/>
                  </a:lnTo>
                  <a:lnTo>
                    <a:pt x="20828" y="244348"/>
                  </a:lnTo>
                  <a:lnTo>
                    <a:pt x="16764" y="207518"/>
                  </a:lnTo>
                  <a:lnTo>
                    <a:pt x="15367" y="168529"/>
                  </a:lnTo>
                  <a:lnTo>
                    <a:pt x="16764" y="115062"/>
                  </a:lnTo>
                  <a:lnTo>
                    <a:pt x="20828" y="73787"/>
                  </a:lnTo>
                  <a:lnTo>
                    <a:pt x="27178" y="37719"/>
                  </a:lnTo>
                  <a:lnTo>
                    <a:pt x="35560" y="0"/>
                  </a:lnTo>
                  <a:close/>
                </a:path>
                <a:path w="727075" h="320675">
                  <a:moveTo>
                    <a:pt x="95504" y="8509"/>
                  </a:moveTo>
                  <a:lnTo>
                    <a:pt x="85725" y="8509"/>
                  </a:lnTo>
                  <a:lnTo>
                    <a:pt x="81280" y="32004"/>
                  </a:lnTo>
                  <a:lnTo>
                    <a:pt x="75565" y="45085"/>
                  </a:lnTo>
                  <a:lnTo>
                    <a:pt x="67691" y="51435"/>
                  </a:lnTo>
                  <a:lnTo>
                    <a:pt x="56388" y="54483"/>
                  </a:lnTo>
                  <a:lnTo>
                    <a:pt x="56388" y="80010"/>
                  </a:lnTo>
                  <a:lnTo>
                    <a:pt x="81407" y="80010"/>
                  </a:lnTo>
                  <a:lnTo>
                    <a:pt x="81407" y="248539"/>
                  </a:lnTo>
                  <a:lnTo>
                    <a:pt x="95504" y="248539"/>
                  </a:lnTo>
                  <a:lnTo>
                    <a:pt x="95504" y="8509"/>
                  </a:lnTo>
                  <a:close/>
                </a:path>
                <a:path w="727075" h="320675">
                  <a:moveTo>
                    <a:pt x="167132" y="156464"/>
                  </a:moveTo>
                  <a:lnTo>
                    <a:pt x="165087" y="113030"/>
                  </a:lnTo>
                  <a:lnTo>
                    <a:pt x="159385" y="74041"/>
                  </a:lnTo>
                  <a:lnTo>
                    <a:pt x="150863" y="37211"/>
                  </a:lnTo>
                  <a:lnTo>
                    <a:pt x="140208" y="0"/>
                  </a:lnTo>
                  <a:lnTo>
                    <a:pt x="131699" y="0"/>
                  </a:lnTo>
                  <a:lnTo>
                    <a:pt x="139954" y="37084"/>
                  </a:lnTo>
                  <a:lnTo>
                    <a:pt x="146304" y="73533"/>
                  </a:lnTo>
                  <a:lnTo>
                    <a:pt x="150368" y="110998"/>
                  </a:lnTo>
                  <a:lnTo>
                    <a:pt x="151892" y="151511"/>
                  </a:lnTo>
                  <a:lnTo>
                    <a:pt x="150368" y="203962"/>
                  </a:lnTo>
                  <a:lnTo>
                    <a:pt x="146304" y="245364"/>
                  </a:lnTo>
                  <a:lnTo>
                    <a:pt x="139954" y="281940"/>
                  </a:lnTo>
                  <a:lnTo>
                    <a:pt x="131699" y="320167"/>
                  </a:lnTo>
                  <a:lnTo>
                    <a:pt x="140208" y="320167"/>
                  </a:lnTo>
                  <a:lnTo>
                    <a:pt x="151384" y="280035"/>
                  </a:lnTo>
                  <a:lnTo>
                    <a:pt x="159893" y="240538"/>
                  </a:lnTo>
                  <a:lnTo>
                    <a:pt x="165214" y="199898"/>
                  </a:lnTo>
                  <a:lnTo>
                    <a:pt x="167132" y="156464"/>
                  </a:lnTo>
                  <a:close/>
                </a:path>
                <a:path w="727075" h="320675">
                  <a:moveTo>
                    <a:pt x="726821" y="71501"/>
                  </a:moveTo>
                  <a:lnTo>
                    <a:pt x="713867" y="71501"/>
                  </a:lnTo>
                  <a:lnTo>
                    <a:pt x="713867" y="19431"/>
                  </a:lnTo>
                  <a:lnTo>
                    <a:pt x="699770" y="19431"/>
                  </a:lnTo>
                  <a:lnTo>
                    <a:pt x="699770" y="71501"/>
                  </a:lnTo>
                  <a:lnTo>
                    <a:pt x="689991" y="71501"/>
                  </a:lnTo>
                  <a:lnTo>
                    <a:pt x="689991" y="94615"/>
                  </a:lnTo>
                  <a:lnTo>
                    <a:pt x="699770" y="94615"/>
                  </a:lnTo>
                  <a:lnTo>
                    <a:pt x="699770" y="213360"/>
                  </a:lnTo>
                  <a:lnTo>
                    <a:pt x="700659" y="227965"/>
                  </a:lnTo>
                  <a:lnTo>
                    <a:pt x="703453" y="239903"/>
                  </a:lnTo>
                  <a:lnTo>
                    <a:pt x="708660" y="248031"/>
                  </a:lnTo>
                  <a:lnTo>
                    <a:pt x="716407" y="250952"/>
                  </a:lnTo>
                  <a:lnTo>
                    <a:pt x="717550" y="250952"/>
                  </a:lnTo>
                  <a:lnTo>
                    <a:pt x="721868" y="248539"/>
                  </a:lnTo>
                  <a:lnTo>
                    <a:pt x="726821" y="248539"/>
                  </a:lnTo>
                  <a:lnTo>
                    <a:pt x="726821" y="225552"/>
                  </a:lnTo>
                  <a:lnTo>
                    <a:pt x="713867" y="225552"/>
                  </a:lnTo>
                  <a:lnTo>
                    <a:pt x="713867" y="94615"/>
                  </a:lnTo>
                  <a:lnTo>
                    <a:pt x="726821" y="94615"/>
                  </a:lnTo>
                  <a:lnTo>
                    <a:pt x="726821" y="71501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14925" y="1401063"/>
              <a:ext cx="114426" cy="24498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200015" y="1053083"/>
              <a:ext cx="34925" cy="319405"/>
            </a:xfrm>
            <a:custGeom>
              <a:avLst/>
              <a:gdLst/>
              <a:ahLst/>
              <a:cxnLst/>
              <a:rect l="l" t="t" r="r" b="b"/>
              <a:pathLst>
                <a:path w="34925" h="319405">
                  <a:moveTo>
                    <a:pt x="34798" y="0"/>
                  </a:moveTo>
                  <a:lnTo>
                    <a:pt x="25654" y="0"/>
                  </a:lnTo>
                  <a:lnTo>
                    <a:pt x="14732" y="37973"/>
                  </a:lnTo>
                  <a:lnTo>
                    <a:pt x="6604" y="76200"/>
                  </a:lnTo>
                  <a:lnTo>
                    <a:pt x="1650" y="116077"/>
                  </a:lnTo>
                  <a:lnTo>
                    <a:pt x="0" y="158876"/>
                  </a:lnTo>
                  <a:lnTo>
                    <a:pt x="1777" y="202818"/>
                  </a:lnTo>
                  <a:lnTo>
                    <a:pt x="7112" y="242062"/>
                  </a:lnTo>
                  <a:lnTo>
                    <a:pt x="15239" y="279780"/>
                  </a:lnTo>
                  <a:lnTo>
                    <a:pt x="25654" y="318896"/>
                  </a:lnTo>
                  <a:lnTo>
                    <a:pt x="34798" y="318896"/>
                  </a:lnTo>
                  <a:lnTo>
                    <a:pt x="26670" y="279907"/>
                  </a:lnTo>
                  <a:lnTo>
                    <a:pt x="20065" y="243204"/>
                  </a:lnTo>
                  <a:lnTo>
                    <a:pt x="15621" y="206375"/>
                  </a:lnTo>
                  <a:lnTo>
                    <a:pt x="14097" y="167386"/>
                  </a:lnTo>
                  <a:lnTo>
                    <a:pt x="15494" y="113918"/>
                  </a:lnTo>
                  <a:lnTo>
                    <a:pt x="19685" y="72770"/>
                  </a:lnTo>
                  <a:lnTo>
                    <a:pt x="26162" y="37083"/>
                  </a:lnTo>
                  <a:lnTo>
                    <a:pt x="34798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4719" y="1061592"/>
              <a:ext cx="72770" cy="23888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330444" y="1053083"/>
              <a:ext cx="35560" cy="319405"/>
            </a:xfrm>
            <a:custGeom>
              <a:avLst/>
              <a:gdLst/>
              <a:ahLst/>
              <a:cxnLst/>
              <a:rect l="l" t="t" r="r" b="b"/>
              <a:pathLst>
                <a:path w="35560" h="319405">
                  <a:moveTo>
                    <a:pt x="8508" y="0"/>
                  </a:moveTo>
                  <a:lnTo>
                    <a:pt x="0" y="0"/>
                  </a:lnTo>
                  <a:lnTo>
                    <a:pt x="8762" y="36956"/>
                  </a:lnTo>
                  <a:lnTo>
                    <a:pt x="15493" y="72898"/>
                  </a:lnTo>
                  <a:lnTo>
                    <a:pt x="19811" y="109981"/>
                  </a:lnTo>
                  <a:lnTo>
                    <a:pt x="21335" y="150367"/>
                  </a:lnTo>
                  <a:lnTo>
                    <a:pt x="19938" y="202818"/>
                  </a:lnTo>
                  <a:lnTo>
                    <a:pt x="15875" y="244220"/>
                  </a:lnTo>
                  <a:lnTo>
                    <a:pt x="9270" y="280796"/>
                  </a:lnTo>
                  <a:lnTo>
                    <a:pt x="0" y="318896"/>
                  </a:lnTo>
                  <a:lnTo>
                    <a:pt x="9778" y="318896"/>
                  </a:lnTo>
                  <a:lnTo>
                    <a:pt x="20954" y="278891"/>
                  </a:lnTo>
                  <a:lnTo>
                    <a:pt x="29082" y="239521"/>
                  </a:lnTo>
                  <a:lnTo>
                    <a:pt x="33781" y="199262"/>
                  </a:lnTo>
                  <a:lnTo>
                    <a:pt x="35432" y="156463"/>
                  </a:lnTo>
                  <a:lnTo>
                    <a:pt x="33527" y="112521"/>
                  </a:lnTo>
                  <a:lnTo>
                    <a:pt x="28193" y="73660"/>
                  </a:lnTo>
                  <a:lnTo>
                    <a:pt x="19684" y="37083"/>
                  </a:lnTo>
                  <a:lnTo>
                    <a:pt x="8508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66588" y="1400555"/>
              <a:ext cx="70103" cy="24688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591556" y="1400593"/>
              <a:ext cx="480059" cy="245110"/>
            </a:xfrm>
            <a:custGeom>
              <a:avLst/>
              <a:gdLst/>
              <a:ahLst/>
              <a:cxnLst/>
              <a:rect l="l" t="t" r="r" b="b"/>
              <a:pathLst>
                <a:path w="480060" h="245110">
                  <a:moveTo>
                    <a:pt x="36703" y="65366"/>
                  </a:moveTo>
                  <a:lnTo>
                    <a:pt x="23876" y="65366"/>
                  </a:lnTo>
                  <a:lnTo>
                    <a:pt x="23876" y="13296"/>
                  </a:lnTo>
                  <a:lnTo>
                    <a:pt x="9779" y="13296"/>
                  </a:lnTo>
                  <a:lnTo>
                    <a:pt x="9779" y="65366"/>
                  </a:lnTo>
                  <a:lnTo>
                    <a:pt x="0" y="65366"/>
                  </a:lnTo>
                  <a:lnTo>
                    <a:pt x="0" y="88353"/>
                  </a:lnTo>
                  <a:lnTo>
                    <a:pt x="9779" y="88353"/>
                  </a:lnTo>
                  <a:lnTo>
                    <a:pt x="9779" y="207098"/>
                  </a:lnTo>
                  <a:lnTo>
                    <a:pt x="10414" y="221703"/>
                  </a:lnTo>
                  <a:lnTo>
                    <a:pt x="12954" y="233641"/>
                  </a:lnTo>
                  <a:lnTo>
                    <a:pt x="18034" y="241769"/>
                  </a:lnTo>
                  <a:lnTo>
                    <a:pt x="26289" y="244690"/>
                  </a:lnTo>
                  <a:lnTo>
                    <a:pt x="28194" y="244690"/>
                  </a:lnTo>
                  <a:lnTo>
                    <a:pt x="31750" y="242277"/>
                  </a:lnTo>
                  <a:lnTo>
                    <a:pt x="36703" y="242277"/>
                  </a:lnTo>
                  <a:lnTo>
                    <a:pt x="36703" y="219290"/>
                  </a:lnTo>
                  <a:lnTo>
                    <a:pt x="23876" y="219290"/>
                  </a:lnTo>
                  <a:lnTo>
                    <a:pt x="23876" y="88353"/>
                  </a:lnTo>
                  <a:lnTo>
                    <a:pt x="36703" y="88353"/>
                  </a:lnTo>
                  <a:lnTo>
                    <a:pt x="36703" y="65366"/>
                  </a:lnTo>
                  <a:close/>
                </a:path>
                <a:path w="480060" h="245110">
                  <a:moveTo>
                    <a:pt x="480021" y="0"/>
                  </a:moveTo>
                  <a:lnTo>
                    <a:pt x="465963" y="0"/>
                  </a:lnTo>
                  <a:lnTo>
                    <a:pt x="465963" y="21297"/>
                  </a:lnTo>
                  <a:lnTo>
                    <a:pt x="480021" y="21297"/>
                  </a:lnTo>
                  <a:lnTo>
                    <a:pt x="480021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7532" y="1421891"/>
              <a:ext cx="7345680" cy="1366520"/>
            </a:xfrm>
            <a:custGeom>
              <a:avLst/>
              <a:gdLst/>
              <a:ahLst/>
              <a:cxnLst/>
              <a:rect l="l" t="t" r="r" b="b"/>
              <a:pathLst>
                <a:path w="7345680" h="1366520">
                  <a:moveTo>
                    <a:pt x="7345680" y="0"/>
                  </a:moveTo>
                  <a:lnTo>
                    <a:pt x="0" y="0"/>
                  </a:lnTo>
                  <a:lnTo>
                    <a:pt x="0" y="1366266"/>
                  </a:lnTo>
                  <a:lnTo>
                    <a:pt x="7345680" y="1366266"/>
                  </a:lnTo>
                  <a:lnTo>
                    <a:pt x="73456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20824" y="1885238"/>
              <a:ext cx="832485" cy="711200"/>
            </a:xfrm>
            <a:custGeom>
              <a:avLst/>
              <a:gdLst/>
              <a:ahLst/>
              <a:cxnLst/>
              <a:rect l="l" t="t" r="r" b="b"/>
              <a:pathLst>
                <a:path w="832485" h="711200">
                  <a:moveTo>
                    <a:pt x="832103" y="0"/>
                  </a:moveTo>
                  <a:lnTo>
                    <a:pt x="0" y="0"/>
                  </a:lnTo>
                  <a:lnTo>
                    <a:pt x="0" y="710895"/>
                  </a:lnTo>
                  <a:lnTo>
                    <a:pt x="832103" y="710895"/>
                  </a:lnTo>
                  <a:lnTo>
                    <a:pt x="832103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20824" y="1885238"/>
              <a:ext cx="832485" cy="711200"/>
            </a:xfrm>
            <a:custGeom>
              <a:avLst/>
              <a:gdLst/>
              <a:ahLst/>
              <a:cxnLst/>
              <a:rect l="l" t="t" r="r" b="b"/>
              <a:pathLst>
                <a:path w="832485" h="711200">
                  <a:moveTo>
                    <a:pt x="0" y="710895"/>
                  </a:moveTo>
                  <a:lnTo>
                    <a:pt x="832103" y="710895"/>
                  </a:lnTo>
                  <a:lnTo>
                    <a:pt x="832103" y="0"/>
                  </a:lnTo>
                  <a:lnTo>
                    <a:pt x="0" y="0"/>
                  </a:lnTo>
                  <a:lnTo>
                    <a:pt x="0" y="710895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43328" y="2176272"/>
              <a:ext cx="73151" cy="1905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33244" y="2115311"/>
              <a:ext cx="300228" cy="25146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156204" y="1394459"/>
              <a:ext cx="167640" cy="320040"/>
            </a:xfrm>
            <a:custGeom>
              <a:avLst/>
              <a:gdLst/>
              <a:ahLst/>
              <a:cxnLst/>
              <a:rect l="l" t="t" r="r" b="b"/>
              <a:pathLst>
                <a:path w="167639" h="320039">
                  <a:moveTo>
                    <a:pt x="35560" y="0"/>
                  </a:moveTo>
                  <a:lnTo>
                    <a:pt x="26924" y="0"/>
                  </a:lnTo>
                  <a:lnTo>
                    <a:pt x="15748" y="37973"/>
                  </a:lnTo>
                  <a:lnTo>
                    <a:pt x="7239" y="76327"/>
                  </a:lnTo>
                  <a:lnTo>
                    <a:pt x="1905" y="116586"/>
                  </a:lnTo>
                  <a:lnTo>
                    <a:pt x="0" y="159893"/>
                  </a:lnTo>
                  <a:lnTo>
                    <a:pt x="2032" y="203835"/>
                  </a:lnTo>
                  <a:lnTo>
                    <a:pt x="7747" y="243078"/>
                  </a:lnTo>
                  <a:lnTo>
                    <a:pt x="16256" y="280670"/>
                  </a:lnTo>
                  <a:lnTo>
                    <a:pt x="26924" y="319786"/>
                  </a:lnTo>
                  <a:lnTo>
                    <a:pt x="35560" y="319786"/>
                  </a:lnTo>
                  <a:lnTo>
                    <a:pt x="27178" y="280797"/>
                  </a:lnTo>
                  <a:lnTo>
                    <a:pt x="20828" y="244094"/>
                  </a:lnTo>
                  <a:lnTo>
                    <a:pt x="16764" y="207391"/>
                  </a:lnTo>
                  <a:lnTo>
                    <a:pt x="15367" y="168402"/>
                  </a:lnTo>
                  <a:lnTo>
                    <a:pt x="16764" y="114935"/>
                  </a:lnTo>
                  <a:lnTo>
                    <a:pt x="20828" y="73787"/>
                  </a:lnTo>
                  <a:lnTo>
                    <a:pt x="27178" y="37719"/>
                  </a:lnTo>
                  <a:lnTo>
                    <a:pt x="35560" y="0"/>
                  </a:lnTo>
                  <a:close/>
                </a:path>
                <a:path w="167639" h="320039">
                  <a:moveTo>
                    <a:pt x="95631" y="8509"/>
                  </a:moveTo>
                  <a:lnTo>
                    <a:pt x="85852" y="8509"/>
                  </a:lnTo>
                  <a:lnTo>
                    <a:pt x="81407" y="32004"/>
                  </a:lnTo>
                  <a:lnTo>
                    <a:pt x="75692" y="45085"/>
                  </a:lnTo>
                  <a:lnTo>
                    <a:pt x="67691" y="51435"/>
                  </a:lnTo>
                  <a:lnTo>
                    <a:pt x="56388" y="54483"/>
                  </a:lnTo>
                  <a:lnTo>
                    <a:pt x="56388" y="80010"/>
                  </a:lnTo>
                  <a:lnTo>
                    <a:pt x="81534" y="80010"/>
                  </a:lnTo>
                  <a:lnTo>
                    <a:pt x="81534" y="248412"/>
                  </a:lnTo>
                  <a:lnTo>
                    <a:pt x="95631" y="248412"/>
                  </a:lnTo>
                  <a:lnTo>
                    <a:pt x="95631" y="8509"/>
                  </a:lnTo>
                  <a:close/>
                </a:path>
                <a:path w="167639" h="320039">
                  <a:moveTo>
                    <a:pt x="167386" y="156337"/>
                  </a:moveTo>
                  <a:lnTo>
                    <a:pt x="165354" y="112903"/>
                  </a:lnTo>
                  <a:lnTo>
                    <a:pt x="159626" y="74041"/>
                  </a:lnTo>
                  <a:lnTo>
                    <a:pt x="151130" y="37211"/>
                  </a:lnTo>
                  <a:lnTo>
                    <a:pt x="140449" y="0"/>
                  </a:lnTo>
                  <a:lnTo>
                    <a:pt x="131813" y="0"/>
                  </a:lnTo>
                  <a:lnTo>
                    <a:pt x="140208" y="37084"/>
                  </a:lnTo>
                  <a:lnTo>
                    <a:pt x="146558" y="73406"/>
                  </a:lnTo>
                  <a:lnTo>
                    <a:pt x="150622" y="110871"/>
                  </a:lnTo>
                  <a:lnTo>
                    <a:pt x="152146" y="151384"/>
                  </a:lnTo>
                  <a:lnTo>
                    <a:pt x="150622" y="203835"/>
                  </a:lnTo>
                  <a:lnTo>
                    <a:pt x="146558" y="245110"/>
                  </a:lnTo>
                  <a:lnTo>
                    <a:pt x="140208" y="281813"/>
                  </a:lnTo>
                  <a:lnTo>
                    <a:pt x="131813" y="319786"/>
                  </a:lnTo>
                  <a:lnTo>
                    <a:pt x="140449" y="319786"/>
                  </a:lnTo>
                  <a:lnTo>
                    <a:pt x="151625" y="279781"/>
                  </a:lnTo>
                  <a:lnTo>
                    <a:pt x="160147" y="240284"/>
                  </a:lnTo>
                  <a:lnTo>
                    <a:pt x="165608" y="199771"/>
                  </a:lnTo>
                  <a:lnTo>
                    <a:pt x="167386" y="156337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87852" y="1459991"/>
              <a:ext cx="199644" cy="25450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07308" y="1466087"/>
              <a:ext cx="64008" cy="18135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88080" y="1414271"/>
              <a:ext cx="195072" cy="23317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14544" y="1400555"/>
              <a:ext cx="114300" cy="24536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53228" y="1400555"/>
              <a:ext cx="283463" cy="24688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91555" y="1414271"/>
              <a:ext cx="118872" cy="23317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763767" y="1459991"/>
              <a:ext cx="150875" cy="18745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31408" y="1400555"/>
              <a:ext cx="304800" cy="24688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297423" y="1741931"/>
              <a:ext cx="115824" cy="24536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430011" y="1801367"/>
              <a:ext cx="71627" cy="18897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562600" y="1801367"/>
              <a:ext cx="198120" cy="25450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782055" y="1807463"/>
              <a:ext cx="64008" cy="18287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862828" y="1757171"/>
              <a:ext cx="193548" cy="23317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178808" y="1885238"/>
              <a:ext cx="833755" cy="711200"/>
            </a:xfrm>
            <a:custGeom>
              <a:avLst/>
              <a:gdLst/>
              <a:ahLst/>
              <a:cxnLst/>
              <a:rect l="l" t="t" r="r" b="b"/>
              <a:pathLst>
                <a:path w="833754" h="711200">
                  <a:moveTo>
                    <a:pt x="833323" y="0"/>
                  </a:moveTo>
                  <a:lnTo>
                    <a:pt x="0" y="0"/>
                  </a:lnTo>
                  <a:lnTo>
                    <a:pt x="0" y="710895"/>
                  </a:lnTo>
                  <a:lnTo>
                    <a:pt x="833323" y="710895"/>
                  </a:lnTo>
                  <a:lnTo>
                    <a:pt x="833323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78808" y="1885238"/>
              <a:ext cx="833755" cy="711200"/>
            </a:xfrm>
            <a:custGeom>
              <a:avLst/>
              <a:gdLst/>
              <a:ahLst/>
              <a:cxnLst/>
              <a:rect l="l" t="t" r="r" b="b"/>
              <a:pathLst>
                <a:path w="833754" h="711200">
                  <a:moveTo>
                    <a:pt x="0" y="710895"/>
                  </a:moveTo>
                  <a:lnTo>
                    <a:pt x="833323" y="710895"/>
                  </a:lnTo>
                  <a:lnTo>
                    <a:pt x="833323" y="0"/>
                  </a:lnTo>
                  <a:lnTo>
                    <a:pt x="0" y="0"/>
                  </a:lnTo>
                  <a:lnTo>
                    <a:pt x="0" y="710895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372355" y="2176272"/>
              <a:ext cx="450850" cy="189864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338316" y="1885238"/>
              <a:ext cx="833755" cy="711200"/>
            </a:xfrm>
            <a:custGeom>
              <a:avLst/>
              <a:gdLst/>
              <a:ahLst/>
              <a:cxnLst/>
              <a:rect l="l" t="t" r="r" b="b"/>
              <a:pathLst>
                <a:path w="833754" h="711200">
                  <a:moveTo>
                    <a:pt x="833323" y="0"/>
                  </a:moveTo>
                  <a:lnTo>
                    <a:pt x="0" y="0"/>
                  </a:lnTo>
                  <a:lnTo>
                    <a:pt x="0" y="710895"/>
                  </a:lnTo>
                  <a:lnTo>
                    <a:pt x="833323" y="710895"/>
                  </a:lnTo>
                  <a:lnTo>
                    <a:pt x="833323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338316" y="1885238"/>
              <a:ext cx="833755" cy="711200"/>
            </a:xfrm>
            <a:custGeom>
              <a:avLst/>
              <a:gdLst/>
              <a:ahLst/>
              <a:cxnLst/>
              <a:rect l="l" t="t" r="r" b="b"/>
              <a:pathLst>
                <a:path w="833754" h="711200">
                  <a:moveTo>
                    <a:pt x="0" y="710895"/>
                  </a:moveTo>
                  <a:lnTo>
                    <a:pt x="833323" y="710895"/>
                  </a:lnTo>
                  <a:lnTo>
                    <a:pt x="833323" y="0"/>
                  </a:lnTo>
                  <a:lnTo>
                    <a:pt x="0" y="0"/>
                  </a:lnTo>
                  <a:lnTo>
                    <a:pt x="0" y="710895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522720" y="2115311"/>
              <a:ext cx="132588" cy="24841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675120" y="2115311"/>
              <a:ext cx="303275" cy="25146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2852927" y="2241803"/>
              <a:ext cx="1281430" cy="0"/>
            </a:xfrm>
            <a:custGeom>
              <a:avLst/>
              <a:gdLst/>
              <a:ahLst/>
              <a:cxnLst/>
              <a:rect l="l" t="t" r="r" b="b"/>
              <a:pathLst>
                <a:path w="1281429">
                  <a:moveTo>
                    <a:pt x="1281430" y="0"/>
                  </a:moveTo>
                  <a:lnTo>
                    <a:pt x="0" y="0"/>
                  </a:lnTo>
                </a:path>
              </a:pathLst>
            </a:custGeom>
            <a:ln w="20623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01084" y="2168651"/>
              <a:ext cx="77470" cy="144780"/>
            </a:xfrm>
            <a:custGeom>
              <a:avLst/>
              <a:gdLst/>
              <a:ahLst/>
              <a:cxnLst/>
              <a:rect l="l" t="t" r="r" b="b"/>
              <a:pathLst>
                <a:path w="77470" h="144780">
                  <a:moveTo>
                    <a:pt x="0" y="0"/>
                  </a:moveTo>
                  <a:lnTo>
                    <a:pt x="13969" y="73533"/>
                  </a:lnTo>
                  <a:lnTo>
                    <a:pt x="0" y="144780"/>
                  </a:lnTo>
                  <a:lnTo>
                    <a:pt x="77469" y="735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96384" y="2595372"/>
              <a:ext cx="312420" cy="1276350"/>
            </a:xfrm>
            <a:custGeom>
              <a:avLst/>
              <a:gdLst/>
              <a:ahLst/>
              <a:cxnLst/>
              <a:rect l="l" t="t" r="r" b="b"/>
              <a:pathLst>
                <a:path w="312420" h="1276350">
                  <a:moveTo>
                    <a:pt x="0" y="101853"/>
                  </a:moveTo>
                  <a:lnTo>
                    <a:pt x="0" y="538988"/>
                  </a:lnTo>
                  <a:lnTo>
                    <a:pt x="0" y="784605"/>
                  </a:lnTo>
                  <a:lnTo>
                    <a:pt x="0" y="928624"/>
                  </a:lnTo>
                  <a:lnTo>
                    <a:pt x="0" y="1060830"/>
                  </a:lnTo>
                  <a:lnTo>
                    <a:pt x="10667" y="1149477"/>
                  </a:lnTo>
                  <a:lnTo>
                    <a:pt x="39369" y="1215897"/>
                  </a:lnTo>
                  <a:lnTo>
                    <a:pt x="80899" y="1258570"/>
                  </a:lnTo>
                  <a:lnTo>
                    <a:pt x="130048" y="1276222"/>
                  </a:lnTo>
                  <a:lnTo>
                    <a:pt x="155955" y="1275079"/>
                  </a:lnTo>
                  <a:lnTo>
                    <a:pt x="207010" y="1252220"/>
                  </a:lnTo>
                  <a:lnTo>
                    <a:pt x="253111" y="1200658"/>
                  </a:lnTo>
                  <a:lnTo>
                    <a:pt x="288798" y="1118742"/>
                  </a:lnTo>
                  <a:lnTo>
                    <a:pt x="309117" y="1005204"/>
                  </a:lnTo>
                  <a:lnTo>
                    <a:pt x="311912" y="935989"/>
                  </a:lnTo>
                  <a:lnTo>
                    <a:pt x="308990" y="858392"/>
                  </a:lnTo>
                  <a:lnTo>
                    <a:pt x="271525" y="362203"/>
                  </a:lnTo>
                  <a:lnTo>
                    <a:pt x="252349" y="107314"/>
                  </a:lnTo>
                  <a:lnTo>
                    <a:pt x="245237" y="13462"/>
                  </a:lnTo>
                  <a:lnTo>
                    <a:pt x="244220" y="0"/>
                  </a:lnTo>
                </a:path>
              </a:pathLst>
            </a:custGeom>
            <a:ln w="20623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62855" y="2595372"/>
              <a:ext cx="65405" cy="173355"/>
            </a:xfrm>
            <a:custGeom>
              <a:avLst/>
              <a:gdLst/>
              <a:ahLst/>
              <a:cxnLst/>
              <a:rect l="l" t="t" r="r" b="b"/>
              <a:pathLst>
                <a:path w="65404" h="173355">
                  <a:moveTo>
                    <a:pt x="32639" y="0"/>
                  </a:moveTo>
                  <a:lnTo>
                    <a:pt x="0" y="173354"/>
                  </a:lnTo>
                  <a:lnTo>
                    <a:pt x="32639" y="141858"/>
                  </a:lnTo>
                  <a:lnTo>
                    <a:pt x="65278" y="173354"/>
                  </a:lnTo>
                  <a:lnTo>
                    <a:pt x="32639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012435" y="2241803"/>
              <a:ext cx="1280160" cy="0"/>
            </a:xfrm>
            <a:custGeom>
              <a:avLst/>
              <a:gdLst/>
              <a:ahLst/>
              <a:cxnLst/>
              <a:rect l="l" t="t" r="r" b="b"/>
              <a:pathLst>
                <a:path w="1280160">
                  <a:moveTo>
                    <a:pt x="1279778" y="0"/>
                  </a:moveTo>
                  <a:lnTo>
                    <a:pt x="0" y="0"/>
                  </a:lnTo>
                </a:path>
              </a:pathLst>
            </a:custGeom>
            <a:ln w="20623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260591" y="2168651"/>
              <a:ext cx="77470" cy="144780"/>
            </a:xfrm>
            <a:custGeom>
              <a:avLst/>
              <a:gdLst/>
              <a:ahLst/>
              <a:cxnLst/>
              <a:rect l="l" t="t" r="r" b="b"/>
              <a:pathLst>
                <a:path w="77470" h="144780">
                  <a:moveTo>
                    <a:pt x="0" y="0"/>
                  </a:moveTo>
                  <a:lnTo>
                    <a:pt x="13970" y="73533"/>
                  </a:lnTo>
                  <a:lnTo>
                    <a:pt x="0" y="144780"/>
                  </a:lnTo>
                  <a:lnTo>
                    <a:pt x="77470" y="735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10412" y="2785872"/>
              <a:ext cx="7162800" cy="1366520"/>
            </a:xfrm>
            <a:custGeom>
              <a:avLst/>
              <a:gdLst/>
              <a:ahLst/>
              <a:cxnLst/>
              <a:rect l="l" t="t" r="r" b="b"/>
              <a:pathLst>
                <a:path w="7162800" h="1366520">
                  <a:moveTo>
                    <a:pt x="7162800" y="0"/>
                  </a:moveTo>
                  <a:lnTo>
                    <a:pt x="0" y="0"/>
                  </a:lnTo>
                  <a:lnTo>
                    <a:pt x="0" y="1366265"/>
                  </a:lnTo>
                  <a:lnTo>
                    <a:pt x="7162800" y="1366265"/>
                  </a:lnTo>
                  <a:lnTo>
                    <a:pt x="7162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934967" y="4113276"/>
              <a:ext cx="166115" cy="320039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716780" y="4119346"/>
              <a:ext cx="370840" cy="245110"/>
            </a:xfrm>
            <a:custGeom>
              <a:avLst/>
              <a:gdLst/>
              <a:ahLst/>
              <a:cxnLst/>
              <a:rect l="l" t="t" r="r" b="b"/>
              <a:pathLst>
                <a:path w="370839" h="245110">
                  <a:moveTo>
                    <a:pt x="12865" y="0"/>
                  </a:moveTo>
                  <a:lnTo>
                    <a:pt x="0" y="0"/>
                  </a:lnTo>
                  <a:lnTo>
                    <a:pt x="0" y="242341"/>
                  </a:lnTo>
                  <a:lnTo>
                    <a:pt x="12865" y="242341"/>
                  </a:lnTo>
                  <a:lnTo>
                    <a:pt x="12865" y="0"/>
                  </a:lnTo>
                  <a:close/>
                </a:path>
                <a:path w="370839" h="245110">
                  <a:moveTo>
                    <a:pt x="47244" y="65430"/>
                  </a:moveTo>
                  <a:lnTo>
                    <a:pt x="33147" y="65430"/>
                  </a:lnTo>
                  <a:lnTo>
                    <a:pt x="33147" y="242341"/>
                  </a:lnTo>
                  <a:lnTo>
                    <a:pt x="47244" y="242341"/>
                  </a:lnTo>
                  <a:lnTo>
                    <a:pt x="47244" y="65430"/>
                  </a:lnTo>
                  <a:close/>
                </a:path>
                <a:path w="370839" h="245110">
                  <a:moveTo>
                    <a:pt x="47244" y="12"/>
                  </a:moveTo>
                  <a:lnTo>
                    <a:pt x="33147" y="12"/>
                  </a:lnTo>
                  <a:lnTo>
                    <a:pt x="33147" y="33934"/>
                  </a:lnTo>
                  <a:lnTo>
                    <a:pt x="47244" y="33934"/>
                  </a:lnTo>
                  <a:lnTo>
                    <a:pt x="47244" y="12"/>
                  </a:lnTo>
                  <a:close/>
                </a:path>
                <a:path w="370839" h="245110">
                  <a:moveTo>
                    <a:pt x="173482" y="65430"/>
                  </a:moveTo>
                  <a:lnTo>
                    <a:pt x="160655" y="65430"/>
                  </a:lnTo>
                  <a:lnTo>
                    <a:pt x="160655" y="17043"/>
                  </a:lnTo>
                  <a:lnTo>
                    <a:pt x="147066" y="17043"/>
                  </a:lnTo>
                  <a:lnTo>
                    <a:pt x="147066" y="65430"/>
                  </a:lnTo>
                  <a:lnTo>
                    <a:pt x="136652" y="65430"/>
                  </a:lnTo>
                  <a:lnTo>
                    <a:pt x="136652" y="90957"/>
                  </a:lnTo>
                  <a:lnTo>
                    <a:pt x="147066" y="90957"/>
                  </a:lnTo>
                  <a:lnTo>
                    <a:pt x="147066" y="208432"/>
                  </a:lnTo>
                  <a:lnTo>
                    <a:pt x="147828" y="222275"/>
                  </a:lnTo>
                  <a:lnTo>
                    <a:pt x="150495" y="233832"/>
                  </a:lnTo>
                  <a:lnTo>
                    <a:pt x="155702" y="241833"/>
                  </a:lnTo>
                  <a:lnTo>
                    <a:pt x="163703" y="244754"/>
                  </a:lnTo>
                  <a:lnTo>
                    <a:pt x="168529" y="244754"/>
                  </a:lnTo>
                  <a:lnTo>
                    <a:pt x="173482" y="242341"/>
                  </a:lnTo>
                  <a:lnTo>
                    <a:pt x="173482" y="219354"/>
                  </a:lnTo>
                  <a:lnTo>
                    <a:pt x="160655" y="219354"/>
                  </a:lnTo>
                  <a:lnTo>
                    <a:pt x="160655" y="90957"/>
                  </a:lnTo>
                  <a:lnTo>
                    <a:pt x="173482" y="90957"/>
                  </a:lnTo>
                  <a:lnTo>
                    <a:pt x="173482" y="65430"/>
                  </a:lnTo>
                  <a:close/>
                </a:path>
                <a:path w="370839" h="245110">
                  <a:moveTo>
                    <a:pt x="370243" y="25"/>
                  </a:moveTo>
                  <a:lnTo>
                    <a:pt x="357378" y="25"/>
                  </a:lnTo>
                  <a:lnTo>
                    <a:pt x="357378" y="30505"/>
                  </a:lnTo>
                  <a:lnTo>
                    <a:pt x="370243" y="30505"/>
                  </a:lnTo>
                  <a:lnTo>
                    <a:pt x="370243" y="25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596384" y="2595372"/>
              <a:ext cx="312420" cy="1276350"/>
            </a:xfrm>
            <a:custGeom>
              <a:avLst/>
              <a:gdLst/>
              <a:ahLst/>
              <a:cxnLst/>
              <a:rect l="l" t="t" r="r" b="b"/>
              <a:pathLst>
                <a:path w="312420" h="1276350">
                  <a:moveTo>
                    <a:pt x="0" y="101853"/>
                  </a:moveTo>
                  <a:lnTo>
                    <a:pt x="0" y="538988"/>
                  </a:lnTo>
                  <a:lnTo>
                    <a:pt x="0" y="784605"/>
                  </a:lnTo>
                  <a:lnTo>
                    <a:pt x="0" y="928624"/>
                  </a:lnTo>
                  <a:lnTo>
                    <a:pt x="0" y="1060830"/>
                  </a:lnTo>
                  <a:lnTo>
                    <a:pt x="10667" y="1149477"/>
                  </a:lnTo>
                  <a:lnTo>
                    <a:pt x="39369" y="1215897"/>
                  </a:lnTo>
                  <a:lnTo>
                    <a:pt x="80899" y="1258570"/>
                  </a:lnTo>
                  <a:lnTo>
                    <a:pt x="130048" y="1276222"/>
                  </a:lnTo>
                  <a:lnTo>
                    <a:pt x="155955" y="1275079"/>
                  </a:lnTo>
                  <a:lnTo>
                    <a:pt x="207010" y="1252220"/>
                  </a:lnTo>
                  <a:lnTo>
                    <a:pt x="253111" y="1200658"/>
                  </a:lnTo>
                  <a:lnTo>
                    <a:pt x="288798" y="1118742"/>
                  </a:lnTo>
                  <a:lnTo>
                    <a:pt x="309117" y="1005204"/>
                  </a:lnTo>
                  <a:lnTo>
                    <a:pt x="311912" y="935989"/>
                  </a:lnTo>
                  <a:lnTo>
                    <a:pt x="308990" y="858392"/>
                  </a:lnTo>
                  <a:lnTo>
                    <a:pt x="271525" y="362203"/>
                  </a:lnTo>
                  <a:lnTo>
                    <a:pt x="252349" y="107314"/>
                  </a:lnTo>
                  <a:lnTo>
                    <a:pt x="245237" y="13462"/>
                  </a:lnTo>
                  <a:lnTo>
                    <a:pt x="244220" y="0"/>
                  </a:lnTo>
                </a:path>
              </a:pathLst>
            </a:custGeom>
            <a:ln w="20623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010412" y="4149851"/>
              <a:ext cx="7162800" cy="1366520"/>
            </a:xfrm>
            <a:custGeom>
              <a:avLst/>
              <a:gdLst/>
              <a:ahLst/>
              <a:cxnLst/>
              <a:rect l="l" t="t" r="r" b="b"/>
              <a:pathLst>
                <a:path w="7162800" h="1366520">
                  <a:moveTo>
                    <a:pt x="7162800" y="0"/>
                  </a:moveTo>
                  <a:lnTo>
                    <a:pt x="0" y="0"/>
                  </a:lnTo>
                  <a:lnTo>
                    <a:pt x="0" y="1366266"/>
                  </a:lnTo>
                  <a:lnTo>
                    <a:pt x="7162800" y="1366266"/>
                  </a:lnTo>
                  <a:lnTo>
                    <a:pt x="7162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934967" y="4113276"/>
              <a:ext cx="166115" cy="32003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716779" y="4119372"/>
              <a:ext cx="256032" cy="248412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989576" y="4178807"/>
              <a:ext cx="64008" cy="18288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5073396" y="4184802"/>
              <a:ext cx="13335" cy="177165"/>
            </a:xfrm>
            <a:custGeom>
              <a:avLst/>
              <a:gdLst/>
              <a:ahLst/>
              <a:cxnLst/>
              <a:rect l="l" t="t" r="r" b="b"/>
              <a:pathLst>
                <a:path w="13335" h="177164">
                  <a:moveTo>
                    <a:pt x="13294" y="0"/>
                  </a:moveTo>
                  <a:lnTo>
                    <a:pt x="0" y="0"/>
                  </a:lnTo>
                  <a:lnTo>
                    <a:pt x="0" y="176885"/>
                  </a:lnTo>
                  <a:lnTo>
                    <a:pt x="13294" y="176885"/>
                  </a:lnTo>
                  <a:lnTo>
                    <a:pt x="13294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073396" y="4119356"/>
              <a:ext cx="99060" cy="242331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189220" y="4178807"/>
              <a:ext cx="70103" cy="260604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160520" y="4178807"/>
              <a:ext cx="835151" cy="530351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4108704" y="4460786"/>
              <a:ext cx="915035" cy="592455"/>
            </a:xfrm>
            <a:custGeom>
              <a:avLst/>
              <a:gdLst/>
              <a:ahLst/>
              <a:cxnLst/>
              <a:rect l="l" t="t" r="r" b="b"/>
              <a:pathLst>
                <a:path w="915035" h="592454">
                  <a:moveTo>
                    <a:pt x="67310" y="468591"/>
                  </a:moveTo>
                  <a:lnTo>
                    <a:pt x="65024" y="444969"/>
                  </a:lnTo>
                  <a:lnTo>
                    <a:pt x="59690" y="423887"/>
                  </a:lnTo>
                  <a:lnTo>
                    <a:pt x="50800" y="408774"/>
                  </a:lnTo>
                  <a:lnTo>
                    <a:pt x="37973" y="403059"/>
                  </a:lnTo>
                  <a:lnTo>
                    <a:pt x="20701" y="411060"/>
                  </a:lnTo>
                  <a:lnTo>
                    <a:pt x="8890" y="432904"/>
                  </a:lnTo>
                  <a:lnTo>
                    <a:pt x="2159" y="464908"/>
                  </a:lnTo>
                  <a:lnTo>
                    <a:pt x="0" y="503770"/>
                  </a:lnTo>
                  <a:lnTo>
                    <a:pt x="2286" y="539076"/>
                  </a:lnTo>
                  <a:lnTo>
                    <a:pt x="9017" y="567143"/>
                  </a:lnTo>
                  <a:lnTo>
                    <a:pt x="20066" y="585685"/>
                  </a:lnTo>
                  <a:lnTo>
                    <a:pt x="35433" y="592416"/>
                  </a:lnTo>
                  <a:lnTo>
                    <a:pt x="49784" y="585685"/>
                  </a:lnTo>
                  <a:lnTo>
                    <a:pt x="59436" y="568667"/>
                  </a:lnTo>
                  <a:lnTo>
                    <a:pt x="65024" y="546315"/>
                  </a:lnTo>
                  <a:lnTo>
                    <a:pt x="67310" y="523201"/>
                  </a:lnTo>
                  <a:lnTo>
                    <a:pt x="54483" y="523201"/>
                  </a:lnTo>
                  <a:lnTo>
                    <a:pt x="51689" y="542124"/>
                  </a:lnTo>
                  <a:lnTo>
                    <a:pt x="47244" y="555332"/>
                  </a:lnTo>
                  <a:lnTo>
                    <a:pt x="41656" y="563079"/>
                  </a:lnTo>
                  <a:lnTo>
                    <a:pt x="35433" y="565746"/>
                  </a:lnTo>
                  <a:lnTo>
                    <a:pt x="24638" y="559523"/>
                  </a:lnTo>
                  <a:lnTo>
                    <a:pt x="18161" y="543521"/>
                  </a:lnTo>
                  <a:lnTo>
                    <a:pt x="14859" y="521677"/>
                  </a:lnTo>
                  <a:lnTo>
                    <a:pt x="14097" y="497674"/>
                  </a:lnTo>
                  <a:lnTo>
                    <a:pt x="15113" y="474179"/>
                  </a:lnTo>
                  <a:lnTo>
                    <a:pt x="18542" y="453097"/>
                  </a:lnTo>
                  <a:lnTo>
                    <a:pt x="25146" y="437984"/>
                  </a:lnTo>
                  <a:lnTo>
                    <a:pt x="35433" y="432142"/>
                  </a:lnTo>
                  <a:lnTo>
                    <a:pt x="43180" y="434809"/>
                  </a:lnTo>
                  <a:lnTo>
                    <a:pt x="48895" y="442175"/>
                  </a:lnTo>
                  <a:lnTo>
                    <a:pt x="52578" y="453605"/>
                  </a:lnTo>
                  <a:lnTo>
                    <a:pt x="54483" y="468591"/>
                  </a:lnTo>
                  <a:lnTo>
                    <a:pt x="67310" y="468591"/>
                  </a:lnTo>
                  <a:close/>
                </a:path>
                <a:path w="915035" h="592454">
                  <a:moveTo>
                    <a:pt x="95465" y="343522"/>
                  </a:moveTo>
                  <a:lnTo>
                    <a:pt x="81407" y="343522"/>
                  </a:lnTo>
                  <a:lnTo>
                    <a:pt x="81407" y="586320"/>
                  </a:lnTo>
                  <a:lnTo>
                    <a:pt x="95465" y="586320"/>
                  </a:lnTo>
                  <a:lnTo>
                    <a:pt x="95465" y="343522"/>
                  </a:lnTo>
                  <a:close/>
                </a:path>
                <a:path w="915035" h="592454">
                  <a:moveTo>
                    <a:pt x="128409" y="409079"/>
                  </a:moveTo>
                  <a:lnTo>
                    <a:pt x="115570" y="409079"/>
                  </a:lnTo>
                  <a:lnTo>
                    <a:pt x="115570" y="586320"/>
                  </a:lnTo>
                  <a:lnTo>
                    <a:pt x="128409" y="586320"/>
                  </a:lnTo>
                  <a:lnTo>
                    <a:pt x="128409" y="409079"/>
                  </a:lnTo>
                  <a:close/>
                </a:path>
                <a:path w="915035" h="592454">
                  <a:moveTo>
                    <a:pt x="914412" y="0"/>
                  </a:moveTo>
                  <a:lnTo>
                    <a:pt x="901573" y="0"/>
                  </a:lnTo>
                  <a:lnTo>
                    <a:pt x="901573" y="242785"/>
                  </a:lnTo>
                  <a:lnTo>
                    <a:pt x="914412" y="242785"/>
                  </a:lnTo>
                  <a:lnTo>
                    <a:pt x="914412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224273" y="4804327"/>
              <a:ext cx="102362" cy="247732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341876" y="4820412"/>
              <a:ext cx="114300" cy="228600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514088" y="4863083"/>
              <a:ext cx="199644" cy="254507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733544" y="4869180"/>
              <a:ext cx="64008" cy="182880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814316" y="4820412"/>
              <a:ext cx="268224" cy="231648"/>
            </a:xfrm>
            <a:prstGeom prst="rect">
              <a:avLst/>
            </a:prstGeom>
          </p:spPr>
        </p:pic>
      </p:grpSp>
      <p:pic>
        <p:nvPicPr>
          <p:cNvPr id="64" name="object 64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47320" y="0"/>
            <a:ext cx="1248079" cy="787908"/>
          </a:xfrm>
          <a:prstGeom prst="rect">
            <a:avLst/>
          </a:prstGeom>
        </p:spPr>
      </p:pic>
      <p:sp>
        <p:nvSpPr>
          <p:cNvPr id="65" name="object 6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66" name="object 66"/>
          <p:cNvSpPr txBox="1">
            <a:spLocks noGrp="1"/>
          </p:cNvSpPr>
          <p:nvPr>
            <p:ph type="dt" sz="half" idx="6"/>
          </p:nvPr>
        </p:nvSpPr>
        <p:spPr>
          <a:xfrm>
            <a:off x="34846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6041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6316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0470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58519"/>
            <a:chOff x="1333491" y="0"/>
            <a:chExt cx="7811134" cy="8585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0027" y="0"/>
              <a:ext cx="5487924" cy="8580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6985" algn="ctr">
              <a:lnSpc>
                <a:spcPct val="100000"/>
              </a:lnSpc>
              <a:spcBef>
                <a:spcPts val="705"/>
              </a:spcBef>
            </a:pPr>
            <a:r>
              <a:rPr sz="3000" spc="-10" dirty="0"/>
              <a:t>Benefits </a:t>
            </a:r>
            <a:r>
              <a:rPr sz="3000" spc="-5" dirty="0"/>
              <a:t>of</a:t>
            </a:r>
            <a:r>
              <a:rPr sz="3000" dirty="0"/>
              <a:t> </a:t>
            </a:r>
            <a:r>
              <a:rPr sz="3000" spc="-5" dirty="0"/>
              <a:t>Multithreading(CO2)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971194" y="839241"/>
            <a:ext cx="7644130" cy="435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610235" indent="-342900">
              <a:lnSpc>
                <a:spcPct val="150000"/>
              </a:lnSpc>
              <a:spcBef>
                <a:spcPts val="100"/>
              </a:spcBef>
              <a:buClr>
                <a:srgbClr val="9A3300"/>
              </a:buClr>
              <a:buSzPct val="88636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b="1" spc="-10" dirty="0">
                <a:latin typeface="Calibri"/>
                <a:cs typeface="Calibri"/>
              </a:rPr>
              <a:t>Responsiveness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–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may</a:t>
            </a:r>
            <a:r>
              <a:rPr sz="2200" spc="-5" dirty="0">
                <a:latin typeface="Calibri"/>
                <a:cs typeface="Calibri"/>
              </a:rPr>
              <a:t> allow</a:t>
            </a:r>
            <a:r>
              <a:rPr sz="2200" spc="-10" dirty="0">
                <a:latin typeface="Calibri"/>
                <a:cs typeface="Calibri"/>
              </a:rPr>
              <a:t> continued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execution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if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part of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blocked,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especially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important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interfaces.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A3300"/>
              </a:buClr>
              <a:buFont typeface="Arial MT"/>
              <a:buChar char="•"/>
            </a:pPr>
            <a:endParaRPr sz="17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buClr>
                <a:srgbClr val="9A3300"/>
              </a:buClr>
              <a:buSzPct val="88636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b="1" spc="-15" dirty="0">
                <a:latin typeface="Calibri"/>
                <a:cs typeface="Calibri"/>
              </a:rPr>
              <a:t>Resource</a:t>
            </a:r>
            <a:r>
              <a:rPr sz="2200" b="1" spc="4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Sharing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–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threads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share resources</a:t>
            </a:r>
            <a:r>
              <a:rPr sz="2200" spc="-5" dirty="0">
                <a:latin typeface="Calibri"/>
                <a:cs typeface="Calibri"/>
              </a:rPr>
              <a:t> 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easier</a:t>
            </a:r>
            <a:endParaRPr sz="22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  <a:spcBef>
                <a:spcPts val="1325"/>
              </a:spcBef>
            </a:pPr>
            <a:r>
              <a:rPr sz="2200" spc="-5" dirty="0">
                <a:latin typeface="Calibri"/>
                <a:cs typeface="Calibri"/>
              </a:rPr>
              <a:t>than </a:t>
            </a:r>
            <a:r>
              <a:rPr sz="2200" spc="-10" dirty="0">
                <a:latin typeface="Calibri"/>
                <a:cs typeface="Calibri"/>
              </a:rPr>
              <a:t>shared </a:t>
            </a:r>
            <a:r>
              <a:rPr sz="2200" spc="-5" dirty="0">
                <a:latin typeface="Calibri"/>
                <a:cs typeface="Calibri"/>
              </a:rPr>
              <a:t>memory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message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passing.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buClr>
                <a:srgbClr val="9A3300"/>
              </a:buClr>
              <a:buSzPct val="88636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b="1" spc="-20" dirty="0">
                <a:latin typeface="Calibri"/>
                <a:cs typeface="Calibri"/>
              </a:rPr>
              <a:t>Economy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–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cheaper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than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creation,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thread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switching</a:t>
            </a:r>
            <a:r>
              <a:rPr sz="2200" spc="5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has</a:t>
            </a:r>
            <a:endParaRPr sz="22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  <a:spcBef>
                <a:spcPts val="1320"/>
              </a:spcBef>
            </a:pPr>
            <a:r>
              <a:rPr sz="2200" spc="-10" dirty="0">
                <a:latin typeface="Calibri"/>
                <a:cs typeface="Calibri"/>
              </a:rPr>
              <a:t>lower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overhead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than </a:t>
            </a:r>
            <a:r>
              <a:rPr sz="2200" spc="-20" dirty="0">
                <a:latin typeface="Calibri"/>
                <a:cs typeface="Calibri"/>
              </a:rPr>
              <a:t>context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switching.</a:t>
            </a:r>
            <a:endParaRPr sz="2200">
              <a:latin typeface="Calibri"/>
              <a:cs typeface="Calibri"/>
            </a:endParaRPr>
          </a:p>
          <a:p>
            <a:pPr marL="354965" marR="681990" indent="-342900">
              <a:lnSpc>
                <a:spcPct val="150000"/>
              </a:lnSpc>
              <a:spcBef>
                <a:spcPts val="810"/>
              </a:spcBef>
              <a:buClr>
                <a:srgbClr val="9A3300"/>
              </a:buClr>
              <a:buSzPct val="88636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b="1" spc="-5" dirty="0">
                <a:latin typeface="Calibri"/>
                <a:cs typeface="Calibri"/>
              </a:rPr>
              <a:t>Scalability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–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take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advantage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multiprocessor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architectures.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20" y="0"/>
            <a:ext cx="1248079" cy="78790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34846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41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16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70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1133932"/>
            <a:ext cx="7730490" cy="1699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UNIT-2</a:t>
            </a:r>
            <a:r>
              <a:rPr sz="2800" b="1" spc="4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Process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Management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tabLst>
                <a:tab pos="1515110" algn="l"/>
                <a:tab pos="2894330" algn="l"/>
                <a:tab pos="4645660" algn="l"/>
                <a:tab pos="5793740" algn="l"/>
                <a:tab pos="6889750" algn="l"/>
              </a:tabLst>
            </a:pP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hedulin</a:t>
            </a:r>
            <a:r>
              <a:rPr sz="2400" dirty="0">
                <a:latin typeface="Calibri"/>
                <a:cs typeface="Calibri"/>
              </a:rPr>
              <a:t>g	</a:t>
            </a:r>
            <a:r>
              <a:rPr sz="2400" spc="-5" dirty="0">
                <a:latin typeface="Calibri"/>
                <a:cs typeface="Calibri"/>
              </a:rPr>
              <a:t>Conc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ts,	</a:t>
            </a:r>
            <a:r>
              <a:rPr sz="2400" spc="-6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r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ormanc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ia,	</a:t>
            </a:r>
            <a:r>
              <a:rPr sz="2400" spc="-20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oces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ta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es,  </a:t>
            </a:r>
            <a:r>
              <a:rPr sz="2400" spc="-10" dirty="0">
                <a:latin typeface="Calibri"/>
                <a:cs typeface="Calibri"/>
              </a:rPr>
              <a:t>Process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Transition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Diagram,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Schedulers,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Control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Block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99608" y="2808223"/>
            <a:ext cx="963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ocess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67830" y="2808223"/>
            <a:ext cx="16694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Ide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tifi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542" y="3173984"/>
            <a:ext cx="35039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5780" algn="l"/>
                <a:tab pos="3023870" algn="l"/>
              </a:tabLst>
            </a:pPr>
            <a:r>
              <a:rPr sz="2400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orm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tion,	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s	and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542" y="2808223"/>
            <a:ext cx="44888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8390" algn="l"/>
                <a:tab pos="2353310" algn="l"/>
                <a:tab pos="3672204" algn="l"/>
              </a:tabLst>
            </a:pPr>
            <a:r>
              <a:rPr sz="2400" spc="-5" dirty="0">
                <a:latin typeface="Calibri"/>
                <a:cs typeface="Calibri"/>
              </a:rPr>
              <a:t>(P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B),	</a:t>
            </a:r>
            <a:r>
              <a:rPr sz="2400" spc="-20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s	Add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ess	</a:t>
            </a:r>
            <a:r>
              <a:rPr sz="2400" spc="-5" dirty="0">
                <a:latin typeface="Calibri"/>
                <a:cs typeface="Calibri"/>
              </a:rPr>
              <a:t>Spa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e,</a:t>
            </a:r>
            <a:endParaRPr sz="2400">
              <a:latin typeface="Calibri"/>
              <a:cs typeface="Calibri"/>
            </a:endParaRPr>
          </a:p>
          <a:p>
            <a:pPr marL="372999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their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54244" y="3173984"/>
            <a:ext cx="3180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71039" algn="l"/>
                <a:tab pos="2914650" algn="l"/>
              </a:tabLst>
            </a:pPr>
            <a:r>
              <a:rPr sz="2400" dirty="0">
                <a:latin typeface="Calibri"/>
                <a:cs typeface="Calibri"/>
              </a:rPr>
              <a:t>mana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10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t,	</a:t>
            </a:r>
            <a:r>
              <a:rPr sz="2400" spc="-114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yp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-10" dirty="0"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542" y="3539744"/>
            <a:ext cx="772985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Scheduling: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Term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Scheduling,</a:t>
            </a:r>
            <a:r>
              <a:rPr sz="2400" dirty="0">
                <a:latin typeface="Calibri"/>
                <a:cs typeface="Calibri"/>
              </a:rPr>
              <a:t> Mid</a:t>
            </a:r>
            <a:r>
              <a:rPr sz="2400" spc="540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Term</a:t>
            </a:r>
            <a:r>
              <a:rPr sz="2400" spc="43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Scheduling,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Short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Term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Scheduling,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Preemptive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Pre-emptive </a:t>
            </a:r>
            <a:r>
              <a:rPr sz="2400" spc="-5" dirty="0">
                <a:latin typeface="Calibri"/>
                <a:cs typeface="Calibri"/>
              </a:rPr>
              <a:t> Scheduling, </a:t>
            </a:r>
            <a:r>
              <a:rPr sz="2400" spc="-25" dirty="0">
                <a:latin typeface="Calibri"/>
                <a:cs typeface="Calibri"/>
              </a:rPr>
              <a:t>Dispatcher, </a:t>
            </a:r>
            <a:r>
              <a:rPr sz="2400" spc="-5" dirty="0">
                <a:latin typeface="Calibri"/>
                <a:cs typeface="Calibri"/>
              </a:rPr>
              <a:t>Scheduling Algorithm: </a:t>
            </a:r>
            <a:r>
              <a:rPr sz="2400" spc="-15" dirty="0">
                <a:latin typeface="Calibri"/>
                <a:cs typeface="Calibri"/>
              </a:rPr>
              <a:t>FCFS, </a:t>
            </a:r>
            <a:r>
              <a:rPr sz="2400" spc="-5" dirty="0">
                <a:latin typeface="Calibri"/>
                <a:cs typeface="Calibri"/>
              </a:rPr>
              <a:t>Non </a:t>
            </a:r>
            <a:r>
              <a:rPr sz="2400" spc="-10" dirty="0">
                <a:latin typeface="Calibri"/>
                <a:cs typeface="Calibri"/>
              </a:rPr>
              <a:t>Pre- </a:t>
            </a:r>
            <a:r>
              <a:rPr sz="2400" spc="-5" dirty="0">
                <a:latin typeface="Calibri"/>
                <a:cs typeface="Calibri"/>
              </a:rPr>
              <a:t> emptive </a:t>
            </a:r>
            <a:r>
              <a:rPr sz="2400" spc="-65" dirty="0">
                <a:latin typeface="Calibri"/>
                <a:cs typeface="Calibri"/>
              </a:rPr>
              <a:t>SJF,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Preemptive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60" dirty="0">
                <a:latin typeface="Calibri"/>
                <a:cs typeface="Calibri"/>
              </a:rPr>
              <a:t>SJF,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Non </a:t>
            </a:r>
            <a:r>
              <a:rPr sz="2400" spc="-10" dirty="0">
                <a:latin typeface="Calibri"/>
                <a:cs typeface="Calibri"/>
              </a:rPr>
              <a:t>Pre-emptive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Priority,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Pre- </a:t>
            </a:r>
            <a:r>
              <a:rPr sz="2400" spc="-5" dirty="0">
                <a:latin typeface="Calibri"/>
                <a:cs typeface="Calibri"/>
              </a:rPr>
              <a:t> emptive </a:t>
            </a:r>
            <a:r>
              <a:rPr sz="2400" spc="-20" dirty="0">
                <a:latin typeface="Calibri"/>
                <a:cs typeface="Calibri"/>
              </a:rPr>
              <a:t>Priority, </a:t>
            </a:r>
            <a:r>
              <a:rPr sz="2400" spc="-15" dirty="0">
                <a:latin typeface="Calibri"/>
                <a:cs typeface="Calibri"/>
              </a:rPr>
              <a:t>Round Robin, </a:t>
            </a:r>
            <a:r>
              <a:rPr sz="2400" spc="-5" dirty="0">
                <a:latin typeface="Calibri"/>
                <a:cs typeface="Calibri"/>
              </a:rPr>
              <a:t>Multilevel </a:t>
            </a:r>
            <a:r>
              <a:rPr sz="2400" dirty="0">
                <a:latin typeface="Calibri"/>
                <a:cs typeface="Calibri"/>
              </a:rPr>
              <a:t>Queue </a:t>
            </a:r>
            <a:r>
              <a:rPr sz="2400" spc="-5" dirty="0">
                <a:latin typeface="Calibri"/>
                <a:cs typeface="Calibri"/>
              </a:rPr>
              <a:t>Scheduling </a:t>
            </a:r>
            <a:r>
              <a:rPr sz="2400" dirty="0">
                <a:latin typeface="Calibri"/>
                <a:cs typeface="Calibri"/>
              </a:rPr>
              <a:t> 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Multilevel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Feedback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Queue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Scheduling.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6426504"/>
            <a:ext cx="6877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99282" y="6335369"/>
            <a:ext cx="7975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48734" y="6335369"/>
            <a:ext cx="9055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Unit-</a:t>
            </a:r>
            <a:r>
              <a:rPr sz="1200" spc="-5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44546" y="6335369"/>
            <a:ext cx="196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04681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26463" cy="731520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1495038" y="0"/>
            <a:ext cx="7649209" cy="940435"/>
            <a:chOff x="1495038" y="0"/>
            <a:chExt cx="7649209" cy="940435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5038" y="0"/>
              <a:ext cx="7648961" cy="83983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1672" y="6083"/>
              <a:ext cx="3912108" cy="93422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33144" y="0"/>
              <a:ext cx="7610856" cy="786384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533144" y="0"/>
            <a:ext cx="7611109" cy="786765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123189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969"/>
              </a:spcBef>
            </a:pPr>
            <a:r>
              <a:rPr b="1" spc="-10" dirty="0">
                <a:latin typeface="Calibri"/>
                <a:cs typeface="Calibri"/>
              </a:rPr>
              <a:t>Syllabus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For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Unit-2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90269"/>
            <a:chOff x="1333491" y="0"/>
            <a:chExt cx="7811134" cy="89026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56432" y="0"/>
              <a:ext cx="3579875" cy="8900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pc="-15" dirty="0"/>
              <a:t>User</a:t>
            </a:r>
            <a:r>
              <a:rPr spc="-110" dirty="0"/>
              <a:t> </a:t>
            </a:r>
            <a:r>
              <a:rPr spc="-15" dirty="0"/>
              <a:t>Threads</a:t>
            </a:r>
            <a:r>
              <a:rPr sz="3000" spc="-15" dirty="0"/>
              <a:t>(CO2)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959002" y="1003808"/>
            <a:ext cx="7282180" cy="517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User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Threads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945"/>
              </a:spcBef>
              <a:buClr>
                <a:srgbClr val="006600"/>
              </a:buClr>
              <a:buSzPct val="95833"/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Thread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management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done</a:t>
            </a:r>
            <a:r>
              <a:rPr sz="2400" spc="-10" dirty="0">
                <a:latin typeface="Calibri"/>
                <a:cs typeface="Calibri"/>
              </a:rPr>
              <a:t> by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user-level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threads</a:t>
            </a:r>
            <a:r>
              <a:rPr sz="2400" spc="-10" dirty="0">
                <a:latin typeface="Calibri"/>
                <a:cs typeface="Calibri"/>
              </a:rPr>
              <a:t> library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835"/>
              </a:spcBef>
              <a:buClr>
                <a:srgbClr val="006600"/>
              </a:buClr>
              <a:buSzPct val="95833"/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No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5" dirty="0">
                <a:latin typeface="Calibri"/>
                <a:cs typeface="Calibri"/>
              </a:rPr>
              <a:t> kernel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intervention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945"/>
              </a:spcBef>
              <a:buClr>
                <a:srgbClr val="006600"/>
              </a:buClr>
              <a:buSzPct val="95833"/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Drawback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may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 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single</a:t>
            </a:r>
            <a:r>
              <a:rPr sz="2400" spc="-10" dirty="0">
                <a:latin typeface="Calibri"/>
                <a:cs typeface="Calibri"/>
              </a:rPr>
              <a:t> process. </a:t>
            </a:r>
            <a:r>
              <a:rPr sz="2400" spc="-5" dirty="0">
                <a:latin typeface="Calibri"/>
                <a:cs typeface="Calibri"/>
              </a:rPr>
              <a:t>If </a:t>
            </a:r>
            <a:r>
              <a:rPr sz="2400" spc="-10" dirty="0">
                <a:latin typeface="Calibri"/>
                <a:cs typeface="Calibri"/>
              </a:rPr>
              <a:t>one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blocks,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Calibri"/>
                <a:cs typeface="Calibri"/>
              </a:rPr>
              <a:t>block.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935"/>
              </a:spcBef>
              <a:buClr>
                <a:srgbClr val="006600"/>
              </a:buClr>
              <a:buSzPct val="95833"/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Examples</a:t>
            </a:r>
            <a:endParaRPr sz="2400">
              <a:latin typeface="Calibri"/>
              <a:cs typeface="Calibri"/>
            </a:endParaRPr>
          </a:p>
          <a:p>
            <a:pPr marL="348615" lvl="1" indent="-107950">
              <a:lnSpc>
                <a:spcPct val="100000"/>
              </a:lnSpc>
              <a:spcBef>
                <a:spcPts val="1850"/>
              </a:spcBef>
              <a:buSzPct val="95833"/>
              <a:buFont typeface="Arial MT"/>
              <a:buChar char="•"/>
              <a:tabLst>
                <a:tab pos="349250" algn="l"/>
              </a:tabLst>
            </a:pPr>
            <a:r>
              <a:rPr sz="2400" spc="-5" dirty="0">
                <a:latin typeface="Calibri"/>
                <a:cs typeface="Calibri"/>
              </a:rPr>
              <a:t>POSIX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Pthreads</a:t>
            </a:r>
            <a:endParaRPr sz="2400">
              <a:latin typeface="Calibri"/>
              <a:cs typeface="Calibri"/>
            </a:endParaRPr>
          </a:p>
          <a:p>
            <a:pPr marL="348615" lvl="1" indent="-107950">
              <a:lnSpc>
                <a:spcPct val="100000"/>
              </a:lnSpc>
              <a:spcBef>
                <a:spcPts val="1835"/>
              </a:spcBef>
              <a:buSzPct val="95833"/>
              <a:buFont typeface="Arial MT"/>
              <a:buChar char="•"/>
              <a:tabLst>
                <a:tab pos="349250" algn="l"/>
              </a:tabLst>
            </a:pPr>
            <a:r>
              <a:rPr sz="2400" dirty="0">
                <a:latin typeface="Calibri"/>
                <a:cs typeface="Calibri"/>
              </a:rPr>
              <a:t>Mach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C-threads</a:t>
            </a:r>
            <a:endParaRPr sz="2400">
              <a:latin typeface="Calibri"/>
              <a:cs typeface="Calibri"/>
            </a:endParaRPr>
          </a:p>
          <a:p>
            <a:pPr marL="348615" lvl="1" indent="-107950">
              <a:lnSpc>
                <a:spcPct val="100000"/>
              </a:lnSpc>
              <a:spcBef>
                <a:spcPts val="1835"/>
              </a:spcBef>
              <a:buSzPct val="95833"/>
              <a:buFont typeface="Arial MT"/>
              <a:buChar char="•"/>
              <a:tabLst>
                <a:tab pos="349250" algn="l"/>
              </a:tabLst>
            </a:pPr>
            <a:r>
              <a:rPr sz="2400" spc="-5" dirty="0">
                <a:latin typeface="Calibri"/>
                <a:cs typeface="Calibri"/>
              </a:rPr>
              <a:t>Solaris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threads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20" y="0"/>
            <a:ext cx="1248079" cy="78790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34846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41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16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70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58519"/>
            <a:chOff x="1333491" y="0"/>
            <a:chExt cx="7811134" cy="8585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00044" y="0"/>
              <a:ext cx="3709415" cy="8580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705"/>
              </a:spcBef>
            </a:pPr>
            <a:r>
              <a:rPr sz="3000" spc="-15" dirty="0"/>
              <a:t>Kernel</a:t>
            </a:r>
            <a:r>
              <a:rPr sz="3000" spc="-145" dirty="0"/>
              <a:t> </a:t>
            </a:r>
            <a:r>
              <a:rPr sz="3000" spc="-10" dirty="0"/>
              <a:t>Threads(CO2)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959002" y="872109"/>
            <a:ext cx="6457950" cy="5175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2400" b="1" spc="-55" dirty="0">
                <a:latin typeface="Calibri"/>
                <a:cs typeface="Calibri"/>
              </a:rPr>
              <a:t>K</a:t>
            </a:r>
            <a:r>
              <a:rPr sz="2400" b="1" spc="-5" dirty="0">
                <a:latin typeface="Calibri"/>
                <a:cs typeface="Calibri"/>
              </a:rPr>
              <a:t>erne</a:t>
            </a:r>
            <a:r>
              <a:rPr sz="2400" b="1" dirty="0">
                <a:latin typeface="Calibri"/>
                <a:cs typeface="Calibri"/>
              </a:rPr>
              <a:t>l</a:t>
            </a:r>
            <a:r>
              <a:rPr sz="2400" b="1" spc="-114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</a:t>
            </a:r>
            <a:r>
              <a:rPr sz="2400" b="1" spc="-30" dirty="0">
                <a:latin typeface="Calibri"/>
                <a:cs typeface="Calibri"/>
              </a:rPr>
              <a:t>r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ads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864"/>
              </a:spcBef>
              <a:buClr>
                <a:srgbClr val="006600"/>
              </a:buClr>
              <a:buSzPct val="95454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Supported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by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27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Kernel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730"/>
              </a:spcBef>
              <a:buClr>
                <a:srgbClr val="006600"/>
              </a:buClr>
              <a:buSzPct val="95454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Generally</a:t>
            </a:r>
            <a:r>
              <a:rPr sz="2200" spc="6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slower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create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than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user</a:t>
            </a:r>
            <a:r>
              <a:rPr sz="2200" spc="29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threads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814"/>
              </a:spcBef>
              <a:buClr>
                <a:srgbClr val="006600"/>
              </a:buClr>
              <a:buSzPct val="95454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If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one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blocks</a:t>
            </a:r>
            <a:r>
              <a:rPr sz="2200" spc="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another</a:t>
            </a:r>
            <a:r>
              <a:rPr sz="2200" spc="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application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can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</a:t>
            </a:r>
            <a:r>
              <a:rPr sz="2200" spc="37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run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725"/>
              </a:spcBef>
              <a:buClr>
                <a:srgbClr val="006600"/>
              </a:buClr>
              <a:buSzPct val="95454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5" dirty="0">
                <a:latin typeface="Calibri"/>
                <a:cs typeface="Calibri"/>
              </a:rPr>
              <a:t>Can</a:t>
            </a:r>
            <a:r>
              <a:rPr sz="2200" spc="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</a:t>
            </a:r>
            <a:r>
              <a:rPr sz="2200" spc="1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scheduled</a:t>
            </a:r>
            <a:r>
              <a:rPr sz="2200" spc="11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on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different</a:t>
            </a:r>
            <a:r>
              <a:rPr sz="2200" spc="1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CPUs</a:t>
            </a:r>
            <a:r>
              <a:rPr sz="2200" spc="1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1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multiprocessor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720"/>
              </a:spcBef>
              <a:buClr>
                <a:srgbClr val="006600"/>
              </a:buClr>
              <a:buSzPct val="95454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10" dirty="0">
                <a:latin typeface="Calibri"/>
                <a:cs typeface="Calibri"/>
              </a:rPr>
              <a:t>Examples</a:t>
            </a:r>
            <a:endParaRPr sz="2200">
              <a:latin typeface="Calibri"/>
              <a:cs typeface="Calibri"/>
            </a:endParaRPr>
          </a:p>
          <a:p>
            <a:pPr marL="339725" lvl="1" indent="-99060">
              <a:lnSpc>
                <a:spcPct val="100000"/>
              </a:lnSpc>
              <a:spcBef>
                <a:spcPts val="805"/>
              </a:spcBef>
              <a:buSzPct val="95454"/>
              <a:buFont typeface="Arial MT"/>
              <a:buChar char="•"/>
              <a:tabLst>
                <a:tab pos="340360" algn="l"/>
              </a:tabLst>
            </a:pPr>
            <a:r>
              <a:rPr sz="2200" spc="10" dirty="0">
                <a:latin typeface="Calibri"/>
                <a:cs typeface="Calibri"/>
              </a:rPr>
              <a:t>Windows</a:t>
            </a:r>
            <a:r>
              <a:rPr sz="2200" spc="14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95/98/NT/2000</a:t>
            </a:r>
            <a:endParaRPr sz="2200">
              <a:latin typeface="Calibri"/>
              <a:cs typeface="Calibri"/>
            </a:endParaRPr>
          </a:p>
          <a:p>
            <a:pPr marL="346075" lvl="1" indent="-105410">
              <a:lnSpc>
                <a:spcPct val="100000"/>
              </a:lnSpc>
              <a:spcBef>
                <a:spcPts val="405"/>
              </a:spcBef>
              <a:buSzPct val="95454"/>
              <a:buFont typeface="Arial MT"/>
              <a:buChar char="•"/>
              <a:tabLst>
                <a:tab pos="346710" algn="l"/>
              </a:tabLst>
            </a:pPr>
            <a:r>
              <a:rPr sz="2200" spc="5" dirty="0">
                <a:latin typeface="Calibri"/>
                <a:cs typeface="Calibri"/>
              </a:rPr>
              <a:t>Solaris</a:t>
            </a:r>
            <a:endParaRPr sz="2200">
              <a:latin typeface="Calibri"/>
              <a:cs typeface="Calibri"/>
            </a:endParaRPr>
          </a:p>
          <a:p>
            <a:pPr marL="346075" lvl="1" indent="-105410">
              <a:lnSpc>
                <a:spcPct val="100000"/>
              </a:lnSpc>
              <a:spcBef>
                <a:spcPts val="400"/>
              </a:spcBef>
              <a:buSzPct val="95454"/>
              <a:buFont typeface="Arial MT"/>
              <a:buChar char="•"/>
              <a:tabLst>
                <a:tab pos="346710" algn="l"/>
              </a:tabLst>
            </a:pPr>
            <a:r>
              <a:rPr sz="2200" spc="-15" dirty="0">
                <a:latin typeface="Calibri"/>
                <a:cs typeface="Calibri"/>
              </a:rPr>
              <a:t>Tru64</a:t>
            </a:r>
            <a:r>
              <a:rPr sz="2200" spc="7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UNIX</a:t>
            </a:r>
            <a:endParaRPr sz="2200">
              <a:latin typeface="Calibri"/>
              <a:cs typeface="Calibri"/>
            </a:endParaRPr>
          </a:p>
          <a:p>
            <a:pPr marL="346075" lvl="1" indent="-105410">
              <a:lnSpc>
                <a:spcPct val="100000"/>
              </a:lnSpc>
              <a:spcBef>
                <a:spcPts val="395"/>
              </a:spcBef>
              <a:buSzPct val="95454"/>
              <a:buFont typeface="Arial MT"/>
              <a:buChar char="•"/>
              <a:tabLst>
                <a:tab pos="346710" algn="l"/>
              </a:tabLst>
            </a:pPr>
            <a:r>
              <a:rPr sz="2200" spc="-5" dirty="0">
                <a:latin typeface="Calibri"/>
                <a:cs typeface="Calibri"/>
              </a:rPr>
              <a:t>BeOS</a:t>
            </a:r>
            <a:endParaRPr sz="2200">
              <a:latin typeface="Calibri"/>
              <a:cs typeface="Calibri"/>
            </a:endParaRPr>
          </a:p>
          <a:p>
            <a:pPr marL="346075" lvl="1" indent="-105410">
              <a:lnSpc>
                <a:spcPct val="100000"/>
              </a:lnSpc>
              <a:spcBef>
                <a:spcPts val="409"/>
              </a:spcBef>
              <a:buSzPct val="95454"/>
              <a:buFont typeface="Arial MT"/>
              <a:buChar char="•"/>
              <a:tabLst>
                <a:tab pos="346710" algn="l"/>
              </a:tabLst>
            </a:pPr>
            <a:r>
              <a:rPr sz="2200" spc="10" dirty="0">
                <a:latin typeface="Calibri"/>
                <a:cs typeface="Calibri"/>
              </a:rPr>
              <a:t>Linux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20" y="0"/>
            <a:ext cx="1248079" cy="78790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34846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41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16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70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90269"/>
            <a:chOff x="1333491" y="0"/>
            <a:chExt cx="7811134" cy="89026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4995" y="0"/>
              <a:ext cx="5222748" cy="8900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pc="-5" dirty="0"/>
              <a:t>Multithreading</a:t>
            </a:r>
            <a:r>
              <a:rPr spc="-90" dirty="0"/>
              <a:t> </a:t>
            </a:r>
            <a:r>
              <a:rPr spc="-5" dirty="0"/>
              <a:t>Models</a:t>
            </a:r>
            <a:r>
              <a:rPr sz="3000" spc="-5" dirty="0"/>
              <a:t>(CO2)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959002" y="760349"/>
            <a:ext cx="2098040" cy="167195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40"/>
              </a:spcBef>
              <a:buClr>
                <a:srgbClr val="006600"/>
              </a:buClr>
              <a:buSzPct val="95833"/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Many-to-One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45"/>
              </a:spcBef>
              <a:buClr>
                <a:srgbClr val="006600"/>
              </a:buClr>
              <a:buSzPct val="95833"/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One-to-One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35"/>
              </a:spcBef>
              <a:buClr>
                <a:srgbClr val="006600"/>
              </a:buClr>
              <a:buSzPct val="95833"/>
              <a:buFont typeface="Arial MT"/>
              <a:buChar char="•"/>
              <a:tabLst>
                <a:tab pos="241300" algn="l"/>
              </a:tabLst>
            </a:pPr>
            <a:r>
              <a:rPr sz="2400" spc="-15" dirty="0">
                <a:latin typeface="Calibri"/>
                <a:cs typeface="Calibri"/>
              </a:rPr>
              <a:t>Many-to-Many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896" y="0"/>
            <a:ext cx="1248079" cy="78790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34846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41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16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70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90269"/>
            <a:chOff x="1333491" y="0"/>
            <a:chExt cx="7811134" cy="89026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1191" y="0"/>
              <a:ext cx="3611879" cy="8900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pc="-30" dirty="0"/>
              <a:t>Many-to-One</a:t>
            </a:r>
            <a:r>
              <a:rPr sz="3000" spc="-30" dirty="0"/>
              <a:t>(CO2)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959002" y="774709"/>
            <a:ext cx="6762750" cy="1063625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365"/>
              </a:spcBef>
              <a:buClr>
                <a:srgbClr val="006600"/>
              </a:buClr>
              <a:buSzPct val="95454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Many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user-level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threads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mapped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single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kernel</a:t>
            </a:r>
            <a:r>
              <a:rPr sz="2200" spc="1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thread.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385"/>
              </a:spcBef>
              <a:buClr>
                <a:srgbClr val="006600"/>
              </a:buClr>
              <a:buSzPct val="95454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Used</a:t>
            </a:r>
            <a:r>
              <a:rPr sz="2200" spc="1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1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systems</a:t>
            </a:r>
            <a:r>
              <a:rPr sz="2200" spc="1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spc="10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do</a:t>
            </a:r>
            <a:r>
              <a:rPr sz="2200" spc="1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not</a:t>
            </a:r>
            <a:r>
              <a:rPr sz="2200" spc="10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support</a:t>
            </a:r>
            <a:r>
              <a:rPr sz="2200" spc="1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kernel</a:t>
            </a:r>
            <a:r>
              <a:rPr sz="2200" spc="1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threads</a:t>
            </a:r>
            <a:r>
              <a:rPr sz="2400" spc="-10" dirty="0">
                <a:solidFill>
                  <a:srgbClr val="660066"/>
                </a:solidFill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15367" y="2421635"/>
            <a:ext cx="5059396" cy="223113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896" y="0"/>
            <a:ext cx="1248079" cy="78790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34846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041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316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470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90269"/>
            <a:chOff x="1333491" y="0"/>
            <a:chExt cx="7811134" cy="89026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3111" y="0"/>
              <a:ext cx="3368040" cy="8900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pc="-25" dirty="0"/>
              <a:t>One-to-One</a:t>
            </a:r>
            <a:r>
              <a:rPr sz="3000" spc="-25" dirty="0"/>
              <a:t>(CO2)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959002" y="839241"/>
            <a:ext cx="5506720" cy="215201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420"/>
              </a:spcBef>
              <a:buClr>
                <a:srgbClr val="006600"/>
              </a:buClr>
              <a:buSzPct val="95454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Each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user-level </a:t>
            </a:r>
            <a:r>
              <a:rPr sz="2200" spc="-5" dirty="0">
                <a:latin typeface="Calibri"/>
                <a:cs typeface="Calibri"/>
              </a:rPr>
              <a:t>thread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maps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kernel</a:t>
            </a:r>
            <a:r>
              <a:rPr sz="2200" spc="30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thread.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320"/>
              </a:spcBef>
              <a:buClr>
                <a:srgbClr val="006600"/>
              </a:buClr>
              <a:buSzPct val="95454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10" dirty="0">
                <a:latin typeface="Calibri"/>
                <a:cs typeface="Calibri"/>
              </a:rPr>
              <a:t>Examples</a:t>
            </a:r>
            <a:endParaRPr sz="2200">
              <a:latin typeface="Calibri"/>
              <a:cs typeface="Calibri"/>
            </a:endParaRPr>
          </a:p>
          <a:p>
            <a:pPr marL="403860" lvl="1" indent="-163195">
              <a:lnSpc>
                <a:spcPct val="100000"/>
              </a:lnSpc>
              <a:spcBef>
                <a:spcPts val="1714"/>
              </a:spcBef>
              <a:buFont typeface="Arial MT"/>
              <a:buChar char="•"/>
              <a:tabLst>
                <a:tab pos="404495" algn="l"/>
              </a:tabLst>
            </a:pPr>
            <a:r>
              <a:rPr sz="2200" spc="10" dirty="0">
                <a:latin typeface="Calibri"/>
                <a:cs typeface="Calibri"/>
              </a:rPr>
              <a:t>Windows</a:t>
            </a:r>
            <a:r>
              <a:rPr sz="2200" spc="13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95/98/NT/2000</a:t>
            </a:r>
            <a:endParaRPr sz="2200">
              <a:latin typeface="Calibri"/>
              <a:cs typeface="Calibri"/>
            </a:endParaRPr>
          </a:p>
          <a:p>
            <a:pPr marL="408305" lvl="1" indent="-167640">
              <a:lnSpc>
                <a:spcPct val="100000"/>
              </a:lnSpc>
              <a:spcBef>
                <a:spcPts val="1825"/>
              </a:spcBef>
              <a:buFont typeface="Arial MT"/>
              <a:buChar char="•"/>
              <a:tabLst>
                <a:tab pos="408940" algn="l"/>
              </a:tabLst>
            </a:pPr>
            <a:r>
              <a:rPr sz="2200" dirty="0">
                <a:latin typeface="Calibri"/>
                <a:cs typeface="Calibri"/>
              </a:rPr>
              <a:t>OS/2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37200" y="3140964"/>
            <a:ext cx="4421027" cy="17343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320" y="0"/>
            <a:ext cx="1248079" cy="78790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34846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041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316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470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90269"/>
            <a:chOff x="1333491" y="0"/>
            <a:chExt cx="7811134" cy="89026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32531" y="0"/>
              <a:ext cx="5027676" cy="8900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pc="-25" dirty="0"/>
              <a:t>Many-to-Many</a:t>
            </a:r>
            <a:r>
              <a:rPr spc="-120" dirty="0"/>
              <a:t> </a:t>
            </a:r>
            <a:r>
              <a:rPr spc="-5" dirty="0"/>
              <a:t>Model</a:t>
            </a:r>
            <a:r>
              <a:rPr sz="3000" spc="-5" dirty="0"/>
              <a:t>(CO2)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971194" y="702030"/>
            <a:ext cx="7749540" cy="566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200660" indent="-342900">
              <a:lnSpc>
                <a:spcPct val="150000"/>
              </a:lnSpc>
              <a:spcBef>
                <a:spcPts val="100"/>
              </a:spcBef>
              <a:buClr>
                <a:srgbClr val="9A3300"/>
              </a:buClr>
              <a:buSzPct val="875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Many user-level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threads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mapped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lesser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4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kernel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level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threads.</a:t>
            </a:r>
            <a:endParaRPr sz="2000">
              <a:latin typeface="Calibri"/>
              <a:cs typeface="Calibri"/>
            </a:endParaRPr>
          </a:p>
          <a:p>
            <a:pPr marL="354965" marR="5080" indent="-342900">
              <a:lnSpc>
                <a:spcPct val="150100"/>
              </a:lnSpc>
              <a:spcBef>
                <a:spcPts val="800"/>
              </a:spcBef>
              <a:buClr>
                <a:srgbClr val="9A3300"/>
              </a:buClr>
              <a:buSzPct val="875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thread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blocked,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other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threads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scheduled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 other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kernel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threads.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Thus </a:t>
            </a:r>
            <a:r>
              <a:rPr sz="2000" spc="-20" dirty="0">
                <a:latin typeface="Calibri"/>
                <a:cs typeface="Calibri"/>
              </a:rPr>
              <a:t>system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doesn’t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block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particular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thread</a:t>
            </a:r>
            <a:r>
              <a:rPr sz="2000" dirty="0">
                <a:latin typeface="Calibri"/>
                <a:cs typeface="Calibri"/>
              </a:rPr>
              <a:t> is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blocked.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A3300"/>
              </a:buClr>
              <a:buFont typeface="Arial MT"/>
              <a:buChar char="•"/>
            </a:pPr>
            <a:endParaRPr sz="16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5"/>
              </a:spcBef>
              <a:buClr>
                <a:srgbClr val="9A3300"/>
              </a:buClr>
              <a:buSzPct val="875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Multiple</a:t>
            </a:r>
            <a:r>
              <a:rPr sz="2000" spc="-5" dirty="0">
                <a:latin typeface="Calibri"/>
                <a:cs typeface="Calibri"/>
              </a:rPr>
              <a:t> threads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may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 </a:t>
            </a:r>
            <a:r>
              <a:rPr sz="2000" dirty="0">
                <a:latin typeface="Calibri"/>
                <a:cs typeface="Calibri"/>
              </a:rPr>
              <a:t>run 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parallel</a:t>
            </a:r>
            <a:r>
              <a:rPr sz="2000" spc="4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 </a:t>
            </a:r>
            <a:r>
              <a:rPr sz="2000" spc="-10" dirty="0">
                <a:latin typeface="Calibri"/>
                <a:cs typeface="Calibri"/>
              </a:rPr>
              <a:t>muti-core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because</a:t>
            </a:r>
            <a:endParaRPr sz="20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Calibri"/>
                <a:cs typeface="Calibri"/>
              </a:rPr>
              <a:t>only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may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kernel 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time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buClr>
                <a:srgbClr val="9A3300"/>
              </a:buClr>
              <a:buSzPct val="875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Calibri"/>
                <a:cs typeface="Calibri"/>
              </a:rPr>
              <a:t>Few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currently </a:t>
            </a:r>
            <a:r>
              <a:rPr sz="2000" dirty="0">
                <a:latin typeface="Calibri"/>
                <a:cs typeface="Calibri"/>
              </a:rPr>
              <a:t>use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A3300"/>
              </a:buClr>
              <a:buFont typeface="Arial MT"/>
              <a:buChar char="•"/>
            </a:pPr>
            <a:endParaRPr sz="16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buClr>
                <a:srgbClr val="9A3300"/>
              </a:buClr>
              <a:buSzPct val="875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Examples: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A3300"/>
              </a:buClr>
              <a:buFont typeface="Arial MT"/>
              <a:buChar char="•"/>
            </a:pPr>
            <a:endParaRPr sz="16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5"/>
              </a:spcBef>
              <a:buClr>
                <a:srgbClr val="CC6400"/>
              </a:buClr>
              <a:buSzPct val="775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b="1" dirty="0">
                <a:latin typeface="Calibri"/>
                <a:cs typeface="Calibri"/>
              </a:rPr>
              <a:t>Solaris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Green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Threads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CC6400"/>
              </a:buClr>
              <a:buFont typeface="Arial MT"/>
              <a:buChar char="•"/>
            </a:pPr>
            <a:endParaRPr sz="16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buClr>
                <a:srgbClr val="CC6400"/>
              </a:buClr>
              <a:buSzPct val="775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b="1" spc="-5" dirty="0">
                <a:latin typeface="Calibri"/>
                <a:cs typeface="Calibri"/>
              </a:rPr>
              <a:t>GNU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Portable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Threads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36535" y="3715511"/>
            <a:ext cx="3284376" cy="25222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320" y="0"/>
            <a:ext cx="1248079" cy="78790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34846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041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316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470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90269"/>
            <a:chOff x="1333491" y="0"/>
            <a:chExt cx="7811134" cy="89026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4744" y="0"/>
              <a:ext cx="4683252" cy="8900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pc="-30" dirty="0"/>
              <a:t>Types </a:t>
            </a:r>
            <a:r>
              <a:rPr dirty="0"/>
              <a:t>of</a:t>
            </a:r>
            <a:r>
              <a:rPr spc="-20" dirty="0"/>
              <a:t> </a:t>
            </a:r>
            <a:r>
              <a:rPr spc="-10" dirty="0"/>
              <a:t>Schedulers</a:t>
            </a:r>
            <a:r>
              <a:rPr sz="3000" spc="-10" dirty="0"/>
              <a:t>(CO2)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415848" y="804799"/>
            <a:ext cx="8601710" cy="4625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0" marR="6350" indent="-172720" algn="just">
              <a:lnSpc>
                <a:spcPct val="100000"/>
              </a:lnSpc>
              <a:spcBef>
                <a:spcPts val="105"/>
              </a:spcBef>
              <a:buClr>
                <a:srgbClr val="006600"/>
              </a:buClr>
              <a:buSzPct val="95000"/>
              <a:buFont typeface="Arial MT"/>
              <a:buChar char="•"/>
              <a:tabLst>
                <a:tab pos="197485" algn="l"/>
              </a:tabLst>
            </a:pPr>
            <a:r>
              <a:rPr sz="2000" spc="-5" dirty="0">
                <a:latin typeface="Times New Roman"/>
                <a:cs typeface="Times New Roman"/>
              </a:rPr>
              <a:t>Long-term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scheduler</a:t>
            </a:r>
            <a:r>
              <a:rPr sz="2000" dirty="0">
                <a:latin typeface="Times New Roman"/>
                <a:cs typeface="Times New Roman"/>
              </a:rPr>
              <a:t> (or job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scheduler)</a:t>
            </a:r>
            <a:r>
              <a:rPr sz="2000" dirty="0">
                <a:latin typeface="Times New Roman"/>
                <a:cs typeface="Times New Roman"/>
              </a:rPr>
              <a:t> – </a:t>
            </a:r>
            <a:r>
              <a:rPr sz="2000" spc="-5" dirty="0">
                <a:latin typeface="Times New Roman"/>
                <a:cs typeface="Times New Roman"/>
              </a:rPr>
              <a:t>selects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which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processes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should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brought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into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ready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queue.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However,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main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goal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this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type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scheduler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is </a:t>
            </a:r>
            <a:r>
              <a:rPr sz="2000" spc="-4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spc="-15" dirty="0">
                <a:latin typeface="Times New Roman"/>
                <a:cs typeface="Times New Roman"/>
              </a:rPr>
              <a:t>offer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balanced </a:t>
            </a:r>
            <a:r>
              <a:rPr sz="2000" spc="-10" dirty="0">
                <a:latin typeface="Times New Roman"/>
                <a:cs typeface="Times New Roman"/>
              </a:rPr>
              <a:t>mix </a:t>
            </a:r>
            <a:r>
              <a:rPr sz="2000" spc="-5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Times New Roman"/>
                <a:cs typeface="Times New Roman"/>
              </a:rPr>
              <a:t>jobs, </a:t>
            </a:r>
            <a:r>
              <a:rPr sz="2000" spc="-5" dirty="0">
                <a:latin typeface="Times New Roman"/>
                <a:cs typeface="Times New Roman"/>
              </a:rPr>
              <a:t>like </a:t>
            </a:r>
            <a:r>
              <a:rPr sz="2000" spc="-10" dirty="0">
                <a:latin typeface="Times New Roman"/>
                <a:cs typeface="Times New Roman"/>
              </a:rPr>
              <a:t>Processor, </a:t>
            </a:r>
            <a:r>
              <a:rPr sz="2000" dirty="0">
                <a:latin typeface="Times New Roman"/>
                <a:cs typeface="Times New Roman"/>
              </a:rPr>
              <a:t>I/O </a:t>
            </a:r>
            <a:r>
              <a:rPr sz="2000" spc="-5" dirty="0">
                <a:latin typeface="Times New Roman"/>
                <a:cs typeface="Times New Roman"/>
              </a:rPr>
              <a:t>jobs., that allows managing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multiprogramming.</a:t>
            </a:r>
            <a:endParaRPr sz="2000">
              <a:latin typeface="Times New Roman"/>
              <a:cs typeface="Times New Roman"/>
            </a:endParaRPr>
          </a:p>
          <a:p>
            <a:pPr marL="196850" marR="5080" indent="-172720" algn="just">
              <a:lnSpc>
                <a:spcPct val="100000"/>
              </a:lnSpc>
              <a:spcBef>
                <a:spcPts val="204"/>
              </a:spcBef>
              <a:buClr>
                <a:srgbClr val="006600"/>
              </a:buClr>
              <a:buSzPct val="95000"/>
              <a:buFont typeface="Arial MT"/>
              <a:buChar char="•"/>
              <a:tabLst>
                <a:tab pos="197485" algn="l"/>
              </a:tabLst>
            </a:pPr>
            <a:r>
              <a:rPr sz="2000" spc="-5" dirty="0">
                <a:latin typeface="Times New Roman"/>
                <a:cs typeface="Times New Roman"/>
              </a:rPr>
              <a:t>Short-term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scheduler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(or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CPU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scheduler)</a:t>
            </a:r>
            <a:r>
              <a:rPr sz="2000" dirty="0">
                <a:latin typeface="Times New Roman"/>
                <a:cs typeface="Times New Roman"/>
              </a:rPr>
              <a:t> –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selects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which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process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should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executed </a:t>
            </a:r>
            <a:r>
              <a:rPr sz="2000" spc="-5" dirty="0">
                <a:latin typeface="Times New Roman"/>
                <a:cs typeface="Times New Roman"/>
              </a:rPr>
              <a:t>next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allocates </a:t>
            </a:r>
            <a:r>
              <a:rPr sz="2000" dirty="0">
                <a:latin typeface="Times New Roman"/>
                <a:cs typeface="Times New Roman"/>
              </a:rPr>
              <a:t>CPU. The </a:t>
            </a:r>
            <a:r>
              <a:rPr sz="2000" spc="-5" dirty="0">
                <a:latin typeface="Times New Roman"/>
                <a:cs typeface="Times New Roman"/>
              </a:rPr>
              <a:t>dispatcher gives control of the CPU to the </a:t>
            </a:r>
            <a:r>
              <a:rPr sz="2000" dirty="0">
                <a:latin typeface="Times New Roman"/>
                <a:cs typeface="Times New Roman"/>
              </a:rPr>
              <a:t> process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selected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short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term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scheduler.</a:t>
            </a:r>
            <a:endParaRPr sz="2000">
              <a:latin typeface="Times New Roman"/>
              <a:cs typeface="Times New Roman"/>
            </a:endParaRPr>
          </a:p>
          <a:p>
            <a:pPr marL="227965" marR="1078230" indent="-227965" algn="just">
              <a:lnSpc>
                <a:spcPct val="100000"/>
              </a:lnSpc>
              <a:buFont typeface="Arial MT"/>
              <a:buChar char="•"/>
              <a:tabLst>
                <a:tab pos="227965" algn="l"/>
              </a:tabLst>
            </a:pPr>
            <a:r>
              <a:rPr sz="2000" dirty="0">
                <a:latin typeface="Times New Roman"/>
                <a:cs typeface="Times New Roman"/>
              </a:rPr>
              <a:t>Medium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term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scheduler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–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Medium-term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scheduling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important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part </a:t>
            </a:r>
            <a:r>
              <a:rPr sz="2000" spc="-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swapping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enables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handle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swapped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out-processes.</a:t>
            </a:r>
            <a:endParaRPr sz="2000">
              <a:latin typeface="Times New Roman"/>
              <a:cs typeface="Times New Roman"/>
            </a:endParaRPr>
          </a:p>
          <a:p>
            <a:pPr marL="267335" marR="59372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scheduler,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running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become </a:t>
            </a:r>
            <a:r>
              <a:rPr sz="2000" dirty="0">
                <a:latin typeface="Times New Roman"/>
                <a:cs typeface="Times New Roman"/>
              </a:rPr>
              <a:t>suspended,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makes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I/O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request.</a:t>
            </a:r>
            <a:endParaRPr sz="2000">
              <a:latin typeface="Times New Roman"/>
              <a:cs typeface="Times New Roman"/>
            </a:endParaRPr>
          </a:p>
          <a:p>
            <a:pPr marL="25209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running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 become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suspended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 makes </a:t>
            </a:r>
            <a:r>
              <a:rPr sz="2000" dirty="0">
                <a:latin typeface="Times New Roman"/>
                <a:cs typeface="Times New Roman"/>
              </a:rPr>
              <a:t>an I/O request.</a:t>
            </a:r>
            <a:endParaRPr sz="20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suspended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can’t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make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progress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towards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completion.</a:t>
            </a:r>
            <a:endParaRPr sz="2000">
              <a:latin typeface="Times New Roman"/>
              <a:cs typeface="Times New Roman"/>
            </a:endParaRPr>
          </a:p>
          <a:p>
            <a:pPr marL="203200" marR="102425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In order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remove the process from </a:t>
            </a:r>
            <a:r>
              <a:rPr sz="2000" spc="-5" dirty="0">
                <a:latin typeface="Times New Roman"/>
                <a:cs typeface="Times New Roman"/>
              </a:rPr>
              <a:t>memory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make </a:t>
            </a:r>
            <a:r>
              <a:rPr sz="2000" dirty="0">
                <a:latin typeface="Times New Roman"/>
                <a:cs typeface="Times New Roman"/>
              </a:rPr>
              <a:t>space for other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processes,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suspended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should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5" dirty="0">
                <a:latin typeface="Times New Roman"/>
                <a:cs typeface="Times New Roman"/>
              </a:rPr>
              <a:t> moved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secondary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storage.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20" y="0"/>
            <a:ext cx="1248079" cy="78790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34846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41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16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70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5580" cy="867410"/>
            <a:chOff x="1333491" y="0"/>
            <a:chExt cx="7815580" cy="8674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3491" y="0"/>
              <a:ext cx="7810508" cy="7118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9991" y="0"/>
              <a:ext cx="7574280" cy="8625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99" y="0"/>
              <a:ext cx="7772400" cy="65836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71599" y="0"/>
              <a:ext cx="7772400" cy="658495"/>
            </a:xfrm>
            <a:custGeom>
              <a:avLst/>
              <a:gdLst/>
              <a:ahLst/>
              <a:cxnLst/>
              <a:rect l="l" t="t" r="r" b="b"/>
              <a:pathLst>
                <a:path w="7772400" h="658495">
                  <a:moveTo>
                    <a:pt x="0" y="658367"/>
                  </a:moveTo>
                  <a:lnTo>
                    <a:pt x="7772400" y="658367"/>
                  </a:lnTo>
                  <a:lnTo>
                    <a:pt x="7772400" y="0"/>
                  </a:lnTo>
                </a:path>
                <a:path w="7772400" h="658495">
                  <a:moveTo>
                    <a:pt x="0" y="0"/>
                  </a:moveTo>
                  <a:lnTo>
                    <a:pt x="0" y="658367"/>
                  </a:lnTo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742439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Addition</a:t>
            </a:r>
            <a:r>
              <a:rPr spc="45" dirty="0"/>
              <a:t> </a:t>
            </a:r>
            <a:r>
              <a:rPr spc="-5" dirty="0"/>
              <a:t>of</a:t>
            </a:r>
            <a:r>
              <a:rPr dirty="0"/>
              <a:t> Medium</a:t>
            </a:r>
            <a:r>
              <a:rPr spc="10" dirty="0"/>
              <a:t> </a:t>
            </a:r>
            <a:r>
              <a:rPr spc="-75" dirty="0"/>
              <a:t>Term</a:t>
            </a:r>
            <a:r>
              <a:rPr spc="-10" dirty="0"/>
              <a:t> Scheduling</a:t>
            </a:r>
            <a:r>
              <a:rPr sz="3000" spc="-10" dirty="0"/>
              <a:t>(CO2)</a:t>
            </a:r>
            <a:endParaRPr sz="3000"/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7532" y="1196340"/>
            <a:ext cx="6745223" cy="408736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320" y="0"/>
            <a:ext cx="1248079" cy="78790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34846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041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316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470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58519"/>
            <a:chOff x="1333491" y="0"/>
            <a:chExt cx="7811134" cy="8585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44495" y="0"/>
              <a:ext cx="5620511" cy="8580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705"/>
              </a:spcBef>
            </a:pPr>
            <a:r>
              <a:rPr sz="3000" spc="-10" dirty="0"/>
              <a:t>Process</a:t>
            </a:r>
            <a:r>
              <a:rPr sz="3000" spc="-20" dirty="0"/>
              <a:t> </a:t>
            </a:r>
            <a:r>
              <a:rPr sz="3000" spc="-10" dirty="0"/>
              <a:t>Scheduling</a:t>
            </a:r>
            <a:r>
              <a:rPr sz="3000" spc="-20" dirty="0"/>
              <a:t> </a:t>
            </a:r>
            <a:r>
              <a:rPr sz="3000" spc="-5" dirty="0"/>
              <a:t>Queues(CO2)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1062634" y="1130300"/>
            <a:ext cx="6976745" cy="3495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5"/>
              </a:spcBef>
              <a:buClr>
                <a:srgbClr val="006600"/>
              </a:buClr>
              <a:buSzPct val="94230"/>
              <a:buFont typeface="Arial MT"/>
              <a:buChar char="•"/>
              <a:tabLst>
                <a:tab pos="185420" algn="l"/>
              </a:tabLst>
            </a:pPr>
            <a:r>
              <a:rPr sz="2600" dirty="0">
                <a:latin typeface="Calibri"/>
                <a:cs typeface="Calibri"/>
              </a:rPr>
              <a:t>Job</a:t>
            </a:r>
            <a:r>
              <a:rPr sz="2600" spc="-5" dirty="0">
                <a:latin typeface="Calibri"/>
                <a:cs typeface="Calibri"/>
              </a:rPr>
              <a:t> queue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–</a:t>
            </a:r>
            <a:r>
              <a:rPr sz="2600" spc="-5" dirty="0">
                <a:latin typeface="Calibri"/>
                <a:cs typeface="Calibri"/>
              </a:rPr>
              <a:t> set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all </a:t>
            </a:r>
            <a:r>
              <a:rPr sz="2600" spc="-10" dirty="0">
                <a:latin typeface="Calibri"/>
                <a:cs typeface="Calibri"/>
              </a:rPr>
              <a:t>processes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system.</a:t>
            </a:r>
            <a:endParaRPr sz="2600">
              <a:latin typeface="Calibri"/>
              <a:cs typeface="Calibri"/>
            </a:endParaRPr>
          </a:p>
          <a:p>
            <a:pPr marL="184785" marR="5080" indent="-172720">
              <a:lnSpc>
                <a:spcPct val="150100"/>
              </a:lnSpc>
              <a:spcBef>
                <a:spcPts val="295"/>
              </a:spcBef>
              <a:buClr>
                <a:srgbClr val="006600"/>
              </a:buClr>
              <a:buSzPct val="94230"/>
              <a:buFont typeface="Arial MT"/>
              <a:buChar char="•"/>
              <a:tabLst>
                <a:tab pos="185420" algn="l"/>
              </a:tabLst>
            </a:pPr>
            <a:r>
              <a:rPr sz="2600" spc="-10" dirty="0">
                <a:latin typeface="Calibri"/>
                <a:cs typeface="Calibri"/>
              </a:rPr>
              <a:t>Ready </a:t>
            </a:r>
            <a:r>
              <a:rPr sz="2600" spc="-5" dirty="0">
                <a:latin typeface="Calibri"/>
                <a:cs typeface="Calibri"/>
              </a:rPr>
              <a:t>queue </a:t>
            </a:r>
            <a:r>
              <a:rPr sz="2600" dirty="0">
                <a:latin typeface="Calibri"/>
                <a:cs typeface="Calibri"/>
              </a:rPr>
              <a:t>– </a:t>
            </a:r>
            <a:r>
              <a:rPr sz="2600" spc="-5" dirty="0">
                <a:latin typeface="Calibri"/>
                <a:cs typeface="Calibri"/>
              </a:rPr>
              <a:t>set of </a:t>
            </a:r>
            <a:r>
              <a:rPr sz="2600" dirty="0">
                <a:latin typeface="Calibri"/>
                <a:cs typeface="Calibri"/>
              </a:rPr>
              <a:t>all </a:t>
            </a:r>
            <a:r>
              <a:rPr sz="2600" spc="-10" dirty="0">
                <a:latin typeface="Calibri"/>
                <a:cs typeface="Calibri"/>
              </a:rPr>
              <a:t>processes </a:t>
            </a:r>
            <a:r>
              <a:rPr sz="2600" spc="-5" dirty="0">
                <a:latin typeface="Calibri"/>
                <a:cs typeface="Calibri"/>
              </a:rPr>
              <a:t>residing </a:t>
            </a:r>
            <a:r>
              <a:rPr sz="2600" dirty="0">
                <a:latin typeface="Calibri"/>
                <a:cs typeface="Calibri"/>
              </a:rPr>
              <a:t>in main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memory,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ready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waiting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execute.</a:t>
            </a:r>
            <a:endParaRPr sz="2600">
              <a:latin typeface="Calibri"/>
              <a:cs typeface="Calibri"/>
            </a:endParaRPr>
          </a:p>
          <a:p>
            <a:pPr marL="184785" marR="93345" indent="-172720">
              <a:lnSpc>
                <a:spcPct val="150000"/>
              </a:lnSpc>
              <a:spcBef>
                <a:spcPts val="190"/>
              </a:spcBef>
              <a:buClr>
                <a:srgbClr val="006600"/>
              </a:buClr>
              <a:buSzPct val="94230"/>
              <a:buFont typeface="Arial MT"/>
              <a:buChar char="•"/>
              <a:tabLst>
                <a:tab pos="185420" algn="l"/>
              </a:tabLst>
            </a:pPr>
            <a:r>
              <a:rPr sz="2600" spc="-5" dirty="0">
                <a:latin typeface="Calibri"/>
                <a:cs typeface="Calibri"/>
              </a:rPr>
              <a:t>Device queue </a:t>
            </a:r>
            <a:r>
              <a:rPr sz="2600" dirty="0">
                <a:latin typeface="Calibri"/>
                <a:cs typeface="Calibri"/>
              </a:rPr>
              <a:t>– </a:t>
            </a:r>
            <a:r>
              <a:rPr sz="2600" spc="-5" dirty="0">
                <a:latin typeface="Calibri"/>
                <a:cs typeface="Calibri"/>
              </a:rPr>
              <a:t>set of </a:t>
            </a:r>
            <a:r>
              <a:rPr sz="2600" spc="-10" dirty="0">
                <a:latin typeface="Calibri"/>
                <a:cs typeface="Calibri"/>
              </a:rPr>
              <a:t>processes </a:t>
            </a:r>
            <a:r>
              <a:rPr sz="2600" spc="-5" dirty="0">
                <a:latin typeface="Calibri"/>
                <a:cs typeface="Calibri"/>
              </a:rPr>
              <a:t>waiting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an I/O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device.</a:t>
            </a:r>
            <a:endParaRPr sz="26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1864"/>
              </a:spcBef>
              <a:buClr>
                <a:srgbClr val="006600"/>
              </a:buClr>
              <a:buSzPct val="94230"/>
              <a:buFont typeface="Arial MT"/>
              <a:buChar char="•"/>
              <a:tabLst>
                <a:tab pos="185420" algn="l"/>
              </a:tabLst>
            </a:pPr>
            <a:r>
              <a:rPr sz="2600" spc="-10" dirty="0">
                <a:latin typeface="Calibri"/>
                <a:cs typeface="Calibri"/>
              </a:rPr>
              <a:t>Processes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migrate </a:t>
            </a:r>
            <a:r>
              <a:rPr sz="2600" spc="-5" dirty="0">
                <a:latin typeface="Calibri"/>
                <a:cs typeface="Calibri"/>
              </a:rPr>
              <a:t>between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various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queues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20" y="0"/>
            <a:ext cx="1248079" cy="78790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34846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41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16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70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58</a:t>
            </a:fld>
            <a:endParaRPr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58519"/>
            <a:chOff x="1333491" y="0"/>
            <a:chExt cx="7811134" cy="8585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5063" y="0"/>
              <a:ext cx="7199376" cy="8580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555625">
              <a:lnSpc>
                <a:spcPct val="100000"/>
              </a:lnSpc>
              <a:spcBef>
                <a:spcPts val="705"/>
              </a:spcBef>
            </a:pPr>
            <a:r>
              <a:rPr sz="3000" spc="-15" dirty="0"/>
              <a:t>Representation</a:t>
            </a:r>
            <a:r>
              <a:rPr sz="3000" spc="-45" dirty="0"/>
              <a:t> </a:t>
            </a:r>
            <a:r>
              <a:rPr sz="3000" spc="-5" dirty="0"/>
              <a:t>of</a:t>
            </a:r>
            <a:r>
              <a:rPr sz="3000" spc="-10" dirty="0"/>
              <a:t> Process Scheduling(CO2)</a:t>
            </a:r>
            <a:endParaRPr sz="3000"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8301" y="981455"/>
            <a:ext cx="7559146" cy="45354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320" y="0"/>
            <a:ext cx="1248079" cy="78790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34846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41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16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70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904240"/>
            <a:chOff x="1333491" y="0"/>
            <a:chExt cx="7811134" cy="9042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49880" y="0"/>
              <a:ext cx="4812792" cy="9037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505"/>
              </a:spcBef>
            </a:pPr>
            <a:r>
              <a:rPr sz="3300" spc="-15" dirty="0"/>
              <a:t>Branch</a:t>
            </a:r>
            <a:r>
              <a:rPr sz="3300" spc="-10" dirty="0"/>
              <a:t> </a:t>
            </a:r>
            <a:r>
              <a:rPr sz="3300" dirty="0"/>
              <a:t>wise</a:t>
            </a:r>
            <a:r>
              <a:rPr sz="3300" spc="-10" dirty="0"/>
              <a:t> Applications</a:t>
            </a:r>
            <a:endParaRPr sz="3300"/>
          </a:p>
        </p:txBody>
      </p:sp>
      <p:sp>
        <p:nvSpPr>
          <p:cNvPr id="6" name="object 6"/>
          <p:cNvSpPr txBox="1"/>
          <p:nvPr/>
        </p:nvSpPr>
        <p:spPr>
          <a:xfrm>
            <a:off x="1158341" y="1505838"/>
            <a:ext cx="6565265" cy="2712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735" indent="-280670">
              <a:lnSpc>
                <a:spcPct val="100000"/>
              </a:lnSpc>
              <a:spcBef>
                <a:spcPts val="95"/>
              </a:spcBef>
              <a:buSzPct val="118181"/>
              <a:buFont typeface="Arial MT"/>
              <a:buChar char="•"/>
              <a:tabLst>
                <a:tab pos="292735" algn="l"/>
                <a:tab pos="293370" algn="l"/>
              </a:tabLst>
            </a:pPr>
            <a:r>
              <a:rPr sz="2200" spc="-5" dirty="0">
                <a:latin typeface="Calibri"/>
                <a:cs typeface="Calibri"/>
              </a:rPr>
              <a:t>Airlines</a:t>
            </a:r>
            <a:r>
              <a:rPr sz="2200" spc="-10" dirty="0">
                <a:latin typeface="Calibri"/>
                <a:cs typeface="Calibri"/>
              </a:rPr>
              <a:t> reservation </a:t>
            </a:r>
            <a:r>
              <a:rPr sz="2200" spc="-20" dirty="0">
                <a:latin typeface="Calibri"/>
                <a:cs typeface="Calibri"/>
              </a:rPr>
              <a:t>system.</a:t>
            </a:r>
            <a:endParaRPr sz="22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238125" algn="l"/>
                <a:tab pos="238760" algn="l"/>
              </a:tabLst>
            </a:pPr>
            <a:r>
              <a:rPr sz="2200" spc="-5" dirty="0">
                <a:latin typeface="Calibri"/>
                <a:cs typeface="Calibri"/>
              </a:rPr>
              <a:t>Air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traffic</a:t>
            </a:r>
            <a:r>
              <a:rPr sz="2200" spc="-15" dirty="0">
                <a:latin typeface="Calibri"/>
                <a:cs typeface="Calibri"/>
              </a:rPr>
              <a:t> control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system.</a:t>
            </a:r>
            <a:endParaRPr sz="22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buFont typeface="Arial MT"/>
              <a:buChar char="•"/>
              <a:tabLst>
                <a:tab pos="238125" algn="l"/>
                <a:tab pos="238760" algn="l"/>
              </a:tabLst>
            </a:pPr>
            <a:r>
              <a:rPr sz="2200" spc="-20" dirty="0">
                <a:latin typeface="Calibri"/>
                <a:cs typeface="Calibri"/>
              </a:rPr>
              <a:t>Systems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provide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immediate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updating.</a:t>
            </a:r>
            <a:endParaRPr sz="22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buFont typeface="Arial MT"/>
              <a:buChar char="•"/>
              <a:tabLst>
                <a:tab pos="238125" algn="l"/>
                <a:tab pos="238760" algn="l"/>
              </a:tabLst>
            </a:pPr>
            <a:r>
              <a:rPr sz="2200" spc="-5" dirty="0">
                <a:latin typeface="Calibri"/>
                <a:cs typeface="Calibri"/>
              </a:rPr>
              <a:t>Used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any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system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provides</a:t>
            </a:r>
            <a:r>
              <a:rPr sz="2200" spc="-5" dirty="0">
                <a:latin typeface="Calibri"/>
                <a:cs typeface="Calibri"/>
              </a:rPr>
              <a:t> up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date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minute</a:t>
            </a:r>
            <a:endParaRPr sz="2200">
              <a:latin typeface="Calibri"/>
              <a:cs typeface="Calibri"/>
            </a:endParaRPr>
          </a:p>
          <a:p>
            <a:pPr marL="203200">
              <a:lnSpc>
                <a:spcPct val="100000"/>
              </a:lnSpc>
            </a:pPr>
            <a:r>
              <a:rPr sz="2200" spc="-15" dirty="0">
                <a:latin typeface="Calibri"/>
                <a:cs typeface="Calibri"/>
              </a:rPr>
              <a:t>information </a:t>
            </a:r>
            <a:r>
              <a:rPr sz="2200" spc="-5" dirty="0">
                <a:latin typeface="Calibri"/>
                <a:cs typeface="Calibri"/>
              </a:rPr>
              <a:t>on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stock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prices.</a:t>
            </a:r>
            <a:endParaRPr sz="22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38125" algn="l"/>
                <a:tab pos="238760" algn="l"/>
              </a:tabLst>
            </a:pPr>
            <a:r>
              <a:rPr sz="2200" spc="-15" dirty="0">
                <a:latin typeface="Calibri"/>
                <a:cs typeface="Calibri"/>
              </a:rPr>
              <a:t>Defense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application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systems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like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RADAR.</a:t>
            </a:r>
            <a:endParaRPr sz="22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buFont typeface="Arial MT"/>
              <a:buChar char="•"/>
              <a:tabLst>
                <a:tab pos="238125" algn="l"/>
                <a:tab pos="238760" algn="l"/>
              </a:tabLst>
            </a:pPr>
            <a:r>
              <a:rPr sz="2200" spc="-20" dirty="0">
                <a:latin typeface="Calibri"/>
                <a:cs typeface="Calibri"/>
              </a:rPr>
              <a:t>Networked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Multimedia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Systems.</a:t>
            </a:r>
            <a:endParaRPr sz="22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buFont typeface="Arial MT"/>
              <a:buChar char="•"/>
              <a:tabLst>
                <a:tab pos="238125" algn="l"/>
                <a:tab pos="238760" algn="l"/>
              </a:tabLst>
            </a:pPr>
            <a:r>
              <a:rPr sz="2200" spc="-5" dirty="0">
                <a:latin typeface="Calibri"/>
                <a:cs typeface="Calibri"/>
              </a:rPr>
              <a:t>Command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Control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Systems.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333499" cy="71475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227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422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697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851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58519"/>
            <a:chOff x="1333491" y="0"/>
            <a:chExt cx="7811134" cy="8585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19855" y="0"/>
              <a:ext cx="3669792" cy="8580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sz="3000" spc="-5" dirty="0"/>
              <a:t>CPU</a:t>
            </a:r>
            <a:r>
              <a:rPr sz="3000" spc="-95" dirty="0"/>
              <a:t> </a:t>
            </a:r>
            <a:r>
              <a:rPr sz="3000" spc="-10" dirty="0"/>
              <a:t>Scheduler(CO2)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899871" y="836248"/>
            <a:ext cx="7792084" cy="4645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2900" algn="just">
              <a:lnSpc>
                <a:spcPct val="1501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Selects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among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memory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(i.e.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Ready </a:t>
            </a:r>
            <a:r>
              <a:rPr sz="2400" spc="-5" dirty="0">
                <a:latin typeface="Calibri"/>
                <a:cs typeface="Calibri"/>
              </a:rPr>
              <a:t> Queue)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ready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20" dirty="0">
                <a:latin typeface="Calibri"/>
                <a:cs typeface="Calibri"/>
              </a:rPr>
              <a:t>execute,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allocates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CPU </a:t>
            </a:r>
            <a:r>
              <a:rPr sz="2400" spc="-25" dirty="0">
                <a:latin typeface="Calibri"/>
                <a:cs typeface="Calibri"/>
              </a:rPr>
              <a:t>to 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them.</a:t>
            </a:r>
            <a:endParaRPr sz="24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Clr>
                <a:srgbClr val="993300"/>
              </a:buClr>
              <a:buSzPct val="89583"/>
              <a:buAutoNum type="arabicPeriod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Preemptive: allows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process to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interrupted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midst 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dirty="0">
                <a:latin typeface="Calibri"/>
                <a:cs typeface="Calibri"/>
              </a:rPr>
              <a:t> its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CPU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execution,</a:t>
            </a:r>
            <a:r>
              <a:rPr sz="2400" spc="-10" dirty="0">
                <a:latin typeface="Calibri"/>
                <a:cs typeface="Calibri"/>
              </a:rPr>
              <a:t> taking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CPU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away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another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</a:t>
            </a:r>
            <a:endParaRPr sz="24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1705"/>
              </a:spcBef>
              <a:buClr>
                <a:srgbClr val="993300"/>
              </a:buClr>
              <a:buSzPct val="89583"/>
              <a:buAutoNum type="arabicPeriod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Non-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Preemptive: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ensures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</a:t>
            </a:r>
            <a:r>
              <a:rPr sz="2400" spc="-5" dirty="0">
                <a:latin typeface="Calibri"/>
                <a:cs typeface="Calibri"/>
              </a:rPr>
              <a:t> relinquishes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control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CPU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 it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finishes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current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CPU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burst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20" y="0"/>
            <a:ext cx="1248079" cy="78790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34846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41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16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70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  <a:endParaRPr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58519"/>
            <a:chOff x="1333491" y="0"/>
            <a:chExt cx="7811134" cy="8585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19855" y="0"/>
              <a:ext cx="3669792" cy="8580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sz="3000" spc="-5" dirty="0"/>
              <a:t>CPU</a:t>
            </a:r>
            <a:r>
              <a:rPr sz="3000" spc="-95" dirty="0"/>
              <a:t> </a:t>
            </a:r>
            <a:r>
              <a:rPr sz="3000" spc="-10" dirty="0"/>
              <a:t>Scheduler(CO2)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1138834" y="897381"/>
            <a:ext cx="7586980" cy="533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5"/>
              </a:spcBef>
              <a:buClr>
                <a:srgbClr val="006600"/>
              </a:buClr>
              <a:buSzPct val="88636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CPU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scheduling</a:t>
            </a:r>
            <a:r>
              <a:rPr sz="2200" spc="-5" dirty="0">
                <a:latin typeface="Calibri"/>
                <a:cs typeface="Calibri"/>
              </a:rPr>
              <a:t> decisions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may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take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place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when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process:</a:t>
            </a:r>
            <a:endParaRPr sz="2200">
              <a:latin typeface="Calibri"/>
              <a:cs typeface="Calibri"/>
            </a:endParaRPr>
          </a:p>
          <a:p>
            <a:pPr marL="927100" lvl="1" indent="-458470">
              <a:lnSpc>
                <a:spcPct val="100000"/>
              </a:lnSpc>
              <a:spcBef>
                <a:spcPts val="1720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200" spc="-15" dirty="0">
                <a:latin typeface="Calibri"/>
                <a:cs typeface="Calibri"/>
              </a:rPr>
              <a:t>Switches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from</a:t>
            </a:r>
            <a:r>
              <a:rPr sz="2200" spc="-5" dirty="0">
                <a:latin typeface="Calibri"/>
                <a:cs typeface="Calibri"/>
              </a:rPr>
              <a:t> running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waiting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state.</a:t>
            </a:r>
            <a:endParaRPr sz="2200">
              <a:latin typeface="Calibri"/>
              <a:cs typeface="Calibri"/>
            </a:endParaRPr>
          </a:p>
          <a:p>
            <a:pPr marL="927100" lvl="1" indent="-458470">
              <a:lnSpc>
                <a:spcPct val="100000"/>
              </a:lnSpc>
              <a:spcBef>
                <a:spcPts val="1620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200" spc="-15" dirty="0">
                <a:latin typeface="Calibri"/>
                <a:cs typeface="Calibri"/>
              </a:rPr>
              <a:t>Switches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from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running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ready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state.</a:t>
            </a:r>
            <a:endParaRPr sz="2200">
              <a:latin typeface="Calibri"/>
              <a:cs typeface="Calibri"/>
            </a:endParaRPr>
          </a:p>
          <a:p>
            <a:pPr marL="927100" lvl="1" indent="-458470">
              <a:lnSpc>
                <a:spcPct val="100000"/>
              </a:lnSpc>
              <a:spcBef>
                <a:spcPts val="1714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200" spc="-15" dirty="0">
                <a:latin typeface="Calibri"/>
                <a:cs typeface="Calibri"/>
              </a:rPr>
              <a:t>Switches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from </a:t>
            </a:r>
            <a:r>
              <a:rPr sz="2200" spc="-5" dirty="0">
                <a:latin typeface="Calibri"/>
                <a:cs typeface="Calibri"/>
              </a:rPr>
              <a:t>waiting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ready.</a:t>
            </a:r>
            <a:endParaRPr sz="2200">
              <a:latin typeface="Calibri"/>
              <a:cs typeface="Calibri"/>
            </a:endParaRPr>
          </a:p>
          <a:p>
            <a:pPr marL="927100" lvl="1" indent="-458470">
              <a:lnSpc>
                <a:spcPct val="100000"/>
              </a:lnSpc>
              <a:spcBef>
                <a:spcPts val="1730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200" spc="-25" dirty="0">
                <a:latin typeface="Calibri"/>
                <a:cs typeface="Calibri"/>
              </a:rPr>
              <a:t>Terminates.</a:t>
            </a:r>
            <a:endParaRPr sz="22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1810"/>
              </a:spcBef>
              <a:buClr>
                <a:srgbClr val="006600"/>
              </a:buClr>
              <a:buSzPct val="88636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Preemptive: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allows</a:t>
            </a:r>
            <a:r>
              <a:rPr sz="2200" spc="-5" dirty="0">
                <a:latin typeface="Calibri"/>
                <a:cs typeface="Calibri"/>
              </a:rPr>
              <a:t> 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interrupted</a:t>
            </a:r>
            <a:endParaRPr sz="22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1825"/>
              </a:spcBef>
              <a:buClr>
                <a:srgbClr val="006600"/>
              </a:buClr>
              <a:buSzPct val="88636"/>
              <a:buFont typeface="Arial MT"/>
              <a:buChar char="•"/>
              <a:tabLst>
                <a:tab pos="354965" algn="l"/>
                <a:tab pos="355600" algn="l"/>
                <a:tab pos="6207125" algn="l"/>
              </a:tabLst>
            </a:pPr>
            <a:r>
              <a:rPr sz="2200" spc="-5" dirty="0">
                <a:latin typeface="Calibri"/>
                <a:cs typeface="Calibri"/>
              </a:rPr>
              <a:t>Non-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Preemptive: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allows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process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finishes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with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its	</a:t>
            </a:r>
            <a:r>
              <a:rPr sz="2200" spc="-10" dirty="0">
                <a:latin typeface="Calibri"/>
                <a:cs typeface="Calibri"/>
              </a:rPr>
              <a:t>current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CPU</a:t>
            </a:r>
            <a:endParaRPr sz="22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  <a:spcBef>
                <a:spcPts val="1325"/>
              </a:spcBef>
            </a:pPr>
            <a:r>
              <a:rPr sz="2200" spc="-20" dirty="0">
                <a:latin typeface="Calibri"/>
                <a:cs typeface="Calibri"/>
              </a:rPr>
              <a:t>burst</a:t>
            </a:r>
            <a:endParaRPr sz="22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1820"/>
              </a:spcBef>
              <a:buClr>
                <a:srgbClr val="006600"/>
              </a:buClr>
              <a:buSzPct val="88636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Scheduling under </a:t>
            </a:r>
            <a:r>
              <a:rPr sz="2200" spc="-5" dirty="0">
                <a:latin typeface="Calibri"/>
                <a:cs typeface="Calibri"/>
              </a:rPr>
              <a:t>1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4 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nonpreemptive.</a:t>
            </a:r>
            <a:endParaRPr sz="22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1814"/>
              </a:spcBef>
              <a:buClr>
                <a:srgbClr val="006600"/>
              </a:buClr>
              <a:buSzPct val="88636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All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other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scheduling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-10" dirty="0">
                <a:latin typeface="Calibri"/>
                <a:cs typeface="Calibri"/>
              </a:rPr>
              <a:t> preemptive.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20" y="0"/>
            <a:ext cx="1248079" cy="78790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34846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41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16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70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61</a:t>
            </a:fld>
            <a:endParaRPr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90269"/>
            <a:chOff x="1333491" y="0"/>
            <a:chExt cx="7811134" cy="89026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81172" y="0"/>
              <a:ext cx="3930396" cy="8900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pc="-190" dirty="0"/>
              <a:t>C</a:t>
            </a:r>
            <a:r>
              <a:rPr spc="-180" dirty="0"/>
              <a:t>o</a:t>
            </a:r>
            <a:r>
              <a:rPr spc="-210" dirty="0"/>
              <a:t>n</a:t>
            </a:r>
            <a:r>
              <a:rPr spc="-225" dirty="0"/>
              <a:t>t</a:t>
            </a:r>
            <a:r>
              <a:rPr spc="-229" dirty="0"/>
              <a:t>e</a:t>
            </a:r>
            <a:r>
              <a:rPr spc="-165" dirty="0"/>
              <a:t>x</a:t>
            </a:r>
            <a:r>
              <a:rPr dirty="0"/>
              <a:t>t</a:t>
            </a:r>
            <a:r>
              <a:rPr spc="-170" dirty="0"/>
              <a:t> </a:t>
            </a:r>
            <a:r>
              <a:rPr spc="-285" dirty="0"/>
              <a:t>S</a:t>
            </a:r>
            <a:r>
              <a:rPr spc="-265" dirty="0"/>
              <a:t>w</a:t>
            </a:r>
            <a:r>
              <a:rPr spc="-270" dirty="0"/>
              <a:t>i</a:t>
            </a:r>
            <a:r>
              <a:rPr spc="-305" dirty="0"/>
              <a:t>t</a:t>
            </a:r>
            <a:r>
              <a:rPr spc="-265" dirty="0"/>
              <a:t>c</a:t>
            </a:r>
            <a:r>
              <a:rPr spc="-270" dirty="0"/>
              <a:t>hing</a:t>
            </a:r>
            <a:r>
              <a:rPr sz="3000" spc="-5" dirty="0"/>
              <a:t>(</a:t>
            </a:r>
            <a:r>
              <a:rPr sz="3000" spc="-30" dirty="0"/>
              <a:t>C</a:t>
            </a:r>
            <a:r>
              <a:rPr sz="3000" spc="-5" dirty="0"/>
              <a:t>O2)</a:t>
            </a:r>
            <a:endParaRPr sz="3000"/>
          </a:p>
        </p:txBody>
      </p:sp>
      <p:grpSp>
        <p:nvGrpSpPr>
          <p:cNvPr id="6" name="object 6"/>
          <p:cNvGrpSpPr/>
          <p:nvPr/>
        </p:nvGrpSpPr>
        <p:grpSpPr>
          <a:xfrm>
            <a:off x="1116838" y="981253"/>
            <a:ext cx="6550659" cy="4747895"/>
            <a:chOff x="1116838" y="981253"/>
            <a:chExt cx="6550659" cy="474789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9764" y="1019555"/>
              <a:ext cx="6464808" cy="467106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123188" y="987602"/>
              <a:ext cx="6537959" cy="4735195"/>
            </a:xfrm>
            <a:custGeom>
              <a:avLst/>
              <a:gdLst/>
              <a:ahLst/>
              <a:cxnLst/>
              <a:rect l="l" t="t" r="r" b="b"/>
              <a:pathLst>
                <a:path w="6537959" h="4735195">
                  <a:moveTo>
                    <a:pt x="0" y="4734687"/>
                  </a:moveTo>
                  <a:lnTo>
                    <a:pt x="6537579" y="4734687"/>
                  </a:lnTo>
                  <a:lnTo>
                    <a:pt x="6537579" y="0"/>
                  </a:lnTo>
                  <a:lnTo>
                    <a:pt x="0" y="0"/>
                  </a:lnTo>
                  <a:lnTo>
                    <a:pt x="0" y="4734687"/>
                  </a:lnTo>
                  <a:close/>
                </a:path>
                <a:path w="6537959" h="4735195">
                  <a:moveTo>
                    <a:pt x="28816" y="4709299"/>
                  </a:moveTo>
                  <a:lnTo>
                    <a:pt x="6508737" y="4709299"/>
                  </a:lnTo>
                  <a:lnTo>
                    <a:pt x="6508737" y="25285"/>
                  </a:lnTo>
                  <a:lnTo>
                    <a:pt x="28816" y="25285"/>
                  </a:lnTo>
                  <a:lnTo>
                    <a:pt x="28816" y="4709299"/>
                  </a:lnTo>
                  <a:close/>
                </a:path>
              </a:pathLst>
            </a:custGeom>
            <a:ln w="12698">
              <a:solidFill>
                <a:srgbClr val="D67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320" y="0"/>
            <a:ext cx="1248079" cy="78790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34846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041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316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470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  <a:endParaRPr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58519"/>
            <a:chOff x="1333491" y="0"/>
            <a:chExt cx="7811134" cy="8585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21607" y="0"/>
              <a:ext cx="3066288" cy="8580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705"/>
              </a:spcBef>
            </a:pPr>
            <a:r>
              <a:rPr sz="3000" spc="-15" dirty="0"/>
              <a:t>Dispatcher(CO2)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1133957" y="800760"/>
            <a:ext cx="7390130" cy="4252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50000"/>
              </a:lnSpc>
              <a:spcBef>
                <a:spcPts val="100"/>
              </a:spcBef>
              <a:buClr>
                <a:srgbClr val="006600"/>
              </a:buClr>
              <a:buSzPct val="88636"/>
              <a:buFont typeface="Arial MT"/>
              <a:buChar char="•"/>
              <a:tabLst>
                <a:tab pos="355600" algn="l"/>
                <a:tab pos="356235" algn="l"/>
                <a:tab pos="6515100" algn="l"/>
              </a:tabLst>
            </a:pPr>
            <a:r>
              <a:rPr sz="2200" spc="-10" dirty="0">
                <a:latin typeface="Calibri"/>
                <a:cs typeface="Calibri"/>
              </a:rPr>
              <a:t>Di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spc="-30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ch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dul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gi</a:t>
            </a:r>
            <a:r>
              <a:rPr sz="2200" spc="-30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es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9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-30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t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ol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f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</a:t>
            </a:r>
            <a:r>
              <a:rPr sz="2200" spc="10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U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4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8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ocess  </a:t>
            </a:r>
            <a:r>
              <a:rPr sz="2200" spc="-10" dirty="0">
                <a:latin typeface="Calibri"/>
                <a:cs typeface="Calibri"/>
              </a:rPr>
              <a:t>selected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short-term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scheduler;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this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involves: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714"/>
              </a:spcBef>
              <a:buClr>
                <a:srgbClr val="CC66FF"/>
              </a:buClr>
              <a:buSzPct val="88636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200" spc="-15" dirty="0">
                <a:latin typeface="Calibri"/>
                <a:cs typeface="Calibri"/>
              </a:rPr>
              <a:t>Context </a:t>
            </a:r>
            <a:r>
              <a:rPr sz="2200" spc="-10" dirty="0">
                <a:latin typeface="Calibri"/>
                <a:cs typeface="Calibri"/>
              </a:rPr>
              <a:t>switching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625"/>
              </a:spcBef>
              <a:buClr>
                <a:srgbClr val="CC66FF"/>
              </a:buClr>
              <a:buSzPct val="88636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switching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user </a:t>
            </a:r>
            <a:r>
              <a:rPr sz="2200" spc="-5" dirty="0">
                <a:latin typeface="Calibri"/>
                <a:cs typeface="Calibri"/>
              </a:rPr>
              <a:t>mode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714"/>
              </a:spcBef>
              <a:buClr>
                <a:srgbClr val="CC66FF"/>
              </a:buClr>
              <a:buSzPct val="88636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jumping</a:t>
            </a:r>
            <a:r>
              <a:rPr sz="2200" spc="47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5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48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proper</a:t>
            </a:r>
            <a:r>
              <a:rPr sz="2200" spc="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location</a:t>
            </a:r>
            <a:r>
              <a:rPr sz="2200" spc="4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49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user</a:t>
            </a:r>
            <a:r>
              <a:rPr sz="2200" spc="49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program</a:t>
            </a:r>
            <a:r>
              <a:rPr sz="2200" spc="500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to</a:t>
            </a:r>
            <a:endParaRPr sz="22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1320"/>
              </a:spcBef>
            </a:pPr>
            <a:r>
              <a:rPr sz="2200" spc="-15" dirty="0">
                <a:latin typeface="Calibri"/>
                <a:cs typeface="Calibri"/>
              </a:rPr>
              <a:t>restart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 </a:t>
            </a:r>
            <a:r>
              <a:rPr sz="2200" spc="-20" dirty="0">
                <a:latin typeface="Calibri"/>
                <a:cs typeface="Calibri"/>
              </a:rPr>
              <a:t>program</a:t>
            </a:r>
            <a:endParaRPr sz="2200">
              <a:latin typeface="Calibri"/>
              <a:cs typeface="Calibri"/>
            </a:endParaRPr>
          </a:p>
          <a:p>
            <a:pPr marL="355600" marR="5080" indent="-343535">
              <a:lnSpc>
                <a:spcPct val="150000"/>
              </a:lnSpc>
              <a:spcBef>
                <a:spcPts val="505"/>
              </a:spcBef>
              <a:buClr>
                <a:srgbClr val="006600"/>
              </a:buClr>
              <a:buSzPct val="88636"/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200" i="1" spc="-10" dirty="0">
                <a:latin typeface="Calibri"/>
                <a:cs typeface="Calibri"/>
              </a:rPr>
              <a:t>Dispatch latency</a:t>
            </a:r>
            <a:r>
              <a:rPr sz="2200" i="1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–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time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takes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dispatcher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stop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one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5" dirty="0">
                <a:latin typeface="Calibri"/>
                <a:cs typeface="Calibri"/>
              </a:rPr>
              <a:t>start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run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another</a:t>
            </a:r>
            <a:r>
              <a:rPr sz="2200" spc="-10" dirty="0">
                <a:latin typeface="Calibri"/>
                <a:cs typeface="Calibri"/>
              </a:rPr>
              <a:t> process.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20" y="0"/>
            <a:ext cx="1248079" cy="78790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34846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41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16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70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63</a:t>
            </a:fld>
            <a:endParaRPr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265958"/>
            <a:ext cx="8147050" cy="197040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534035" indent="-52197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534035" algn="l"/>
                <a:tab pos="534670" algn="l"/>
              </a:tabLst>
            </a:pPr>
            <a:r>
              <a:rPr sz="2200" spc="-10" dirty="0">
                <a:latin typeface="Calibri"/>
                <a:cs typeface="Calibri"/>
              </a:rPr>
              <a:t>What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-10" dirty="0">
                <a:latin typeface="Calibri"/>
                <a:cs typeface="Calibri"/>
              </a:rPr>
              <a:t> Process?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Explain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PCB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block.</a:t>
            </a:r>
            <a:endParaRPr sz="2200">
              <a:latin typeface="Calibri"/>
              <a:cs typeface="Calibri"/>
            </a:endParaRPr>
          </a:p>
          <a:p>
            <a:pPr marL="534035" indent="-521970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534035" algn="l"/>
                <a:tab pos="534670" algn="l"/>
              </a:tabLst>
            </a:pPr>
            <a:r>
              <a:rPr sz="2200" spc="-10" dirty="0">
                <a:latin typeface="Calibri"/>
                <a:cs typeface="Calibri"/>
              </a:rPr>
              <a:t>What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difference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between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job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process.</a:t>
            </a:r>
            <a:endParaRPr sz="2200">
              <a:latin typeface="Calibri"/>
              <a:cs typeface="Calibri"/>
            </a:endParaRPr>
          </a:p>
          <a:p>
            <a:pPr marL="469900" marR="5080" indent="-457834">
              <a:lnSpc>
                <a:spcPct val="100000"/>
              </a:lnSpc>
              <a:spcBef>
                <a:spcPts val="535"/>
              </a:spcBef>
              <a:buFont typeface="Calibri"/>
              <a:buAutoNum type="arabicPeriod"/>
              <a:tabLst>
                <a:tab pos="532130" algn="l"/>
                <a:tab pos="532765" algn="l"/>
              </a:tabLst>
            </a:pPr>
            <a:r>
              <a:rPr dirty="0"/>
              <a:t>	</a:t>
            </a:r>
            <a:r>
              <a:rPr sz="2200" spc="-10" dirty="0">
                <a:latin typeface="Calibri"/>
                <a:cs typeface="Calibri"/>
              </a:rPr>
              <a:t>What</a:t>
            </a:r>
            <a:r>
              <a:rPr sz="2200" spc="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scheduler?</a:t>
            </a:r>
            <a:r>
              <a:rPr sz="2200" spc="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Explain</a:t>
            </a:r>
            <a:r>
              <a:rPr sz="2200" spc="7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Characteristics</a:t>
            </a:r>
            <a:r>
              <a:rPr sz="2200" spc="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good</a:t>
            </a:r>
            <a:r>
              <a:rPr sz="2200" spc="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scheduler.</a:t>
            </a:r>
            <a:endParaRPr sz="22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200" spc="-10" dirty="0">
                <a:latin typeface="Calibri"/>
                <a:cs typeface="Calibri"/>
              </a:rPr>
              <a:t>What</a:t>
            </a:r>
            <a:r>
              <a:rPr sz="2200" spc="-5" dirty="0">
                <a:latin typeface="Calibri"/>
                <a:cs typeface="Calibri"/>
              </a:rPr>
              <a:t> do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you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mean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threads?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Explain its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types.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3491" y="0"/>
            <a:ext cx="7811134" cy="890269"/>
            <a:chOff x="1333491" y="0"/>
            <a:chExt cx="7811134" cy="89026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3491" y="0"/>
              <a:ext cx="7810508" cy="7392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0895" y="0"/>
              <a:ext cx="2359152" cy="8900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b="1" spc="-5" dirty="0">
                <a:latin typeface="Calibri"/>
                <a:cs typeface="Calibri"/>
              </a:rPr>
              <a:t>Daily</a:t>
            </a:r>
            <a:r>
              <a:rPr b="1" spc="-5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Quiz</a:t>
            </a: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320" y="0"/>
            <a:ext cx="1248079" cy="78790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3322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517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792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946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64</a:t>
            </a:fld>
            <a:endParaRPr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336294"/>
            <a:ext cx="8146415" cy="470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357505">
              <a:lnSpc>
                <a:spcPct val="100000"/>
              </a:lnSpc>
              <a:spcBef>
                <a:spcPts val="100"/>
              </a:spcBef>
              <a:tabLst>
                <a:tab pos="542925" algn="l"/>
              </a:tabLst>
            </a:pPr>
            <a:r>
              <a:rPr sz="2400" spc="-5" dirty="0">
                <a:latin typeface="Calibri"/>
                <a:cs typeface="Calibri"/>
              </a:rPr>
              <a:t>5.		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Control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Block(PCB)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does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contain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following?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75"/>
              </a:spcBef>
              <a:buAutoNum type="alphaLcParenR"/>
              <a:tabLst>
                <a:tab pos="469900" algn="l"/>
                <a:tab pos="470534" algn="l"/>
              </a:tabLst>
            </a:pPr>
            <a:r>
              <a:rPr sz="2400" spc="-5" dirty="0">
                <a:latin typeface="Calibri"/>
                <a:cs typeface="Calibri"/>
              </a:rPr>
              <a:t>Code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80"/>
              </a:spcBef>
              <a:buAutoNum type="alphaLcParenR"/>
              <a:tabLst>
                <a:tab pos="469900" algn="l"/>
                <a:tab pos="470534" algn="l"/>
              </a:tabLst>
            </a:pPr>
            <a:r>
              <a:rPr sz="2400" spc="-10" dirty="0">
                <a:latin typeface="Calibri"/>
                <a:cs typeface="Calibri"/>
              </a:rPr>
              <a:t>Stack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75"/>
              </a:spcBef>
              <a:buAutoNum type="alphaLcParenR"/>
              <a:tabLst>
                <a:tab pos="469900" algn="l"/>
                <a:tab pos="470534" algn="l"/>
              </a:tabLst>
            </a:pPr>
            <a:r>
              <a:rPr sz="2400" b="1" spc="-10" dirty="0">
                <a:latin typeface="Calibri"/>
                <a:cs typeface="Calibri"/>
              </a:rPr>
              <a:t>Bootstrap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program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75"/>
              </a:spcBef>
              <a:buAutoNum type="alphaLcParenR"/>
              <a:tabLst>
                <a:tab pos="469900" algn="l"/>
                <a:tab pos="470534" algn="l"/>
              </a:tabLst>
            </a:pPr>
            <a:r>
              <a:rPr sz="2400" spc="-15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Calibri"/>
                <a:cs typeface="Calibri"/>
              </a:rPr>
              <a:t>6.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completed </a:t>
            </a:r>
            <a:r>
              <a:rPr sz="2400" spc="-5" dirty="0">
                <a:latin typeface="Calibri"/>
                <a:cs typeface="Calibri"/>
              </a:rPr>
              <a:t>per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known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75"/>
              </a:spcBef>
              <a:buAutoNum type="alphaLcParenR"/>
              <a:tabLst>
                <a:tab pos="469900" algn="l"/>
                <a:tab pos="470534" algn="l"/>
              </a:tabLst>
            </a:pPr>
            <a:r>
              <a:rPr sz="2400" spc="-5" dirty="0"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75"/>
              </a:spcBef>
              <a:buAutoNum type="alphaLcParenR"/>
              <a:tabLst>
                <a:tab pos="469900" algn="l"/>
                <a:tab pos="470534" algn="l"/>
              </a:tabLst>
            </a:pPr>
            <a:r>
              <a:rPr sz="2400" b="1" spc="-5" dirty="0">
                <a:latin typeface="Calibri"/>
                <a:cs typeface="Calibri"/>
              </a:rPr>
              <a:t>Throughput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80"/>
              </a:spcBef>
              <a:buAutoNum type="alphaLcParenR"/>
              <a:tabLst>
                <a:tab pos="469900" algn="l"/>
                <a:tab pos="470534" algn="l"/>
              </a:tabLst>
            </a:pPr>
            <a:r>
              <a:rPr sz="2400" spc="-15" dirty="0">
                <a:latin typeface="Calibri"/>
                <a:cs typeface="Calibri"/>
              </a:rPr>
              <a:t>Efficiency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75"/>
              </a:spcBef>
              <a:buAutoNum type="alphaLcParenR"/>
              <a:tabLst>
                <a:tab pos="469900" algn="l"/>
                <a:tab pos="470534" algn="l"/>
              </a:tabLst>
            </a:pPr>
            <a:r>
              <a:rPr sz="2400" spc="-5" dirty="0">
                <a:latin typeface="Calibri"/>
                <a:cs typeface="Calibri"/>
              </a:rPr>
              <a:t>capacity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3491" y="0"/>
            <a:ext cx="7815580" cy="895350"/>
            <a:chOff x="1333491" y="0"/>
            <a:chExt cx="7815580" cy="8953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3491" y="0"/>
              <a:ext cx="7810508" cy="7392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0895" y="0"/>
              <a:ext cx="2359152" cy="8900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1599" y="0"/>
              <a:ext cx="7772400" cy="685800"/>
            </a:xfrm>
            <a:custGeom>
              <a:avLst/>
              <a:gdLst/>
              <a:ahLst/>
              <a:cxnLst/>
              <a:rect l="l" t="t" r="r" b="b"/>
              <a:pathLst>
                <a:path w="7772400" h="685800">
                  <a:moveTo>
                    <a:pt x="0" y="685800"/>
                  </a:moveTo>
                  <a:lnTo>
                    <a:pt x="7772400" y="685800"/>
                  </a:lnTo>
                  <a:lnTo>
                    <a:pt x="77724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395978" y="60147"/>
            <a:ext cx="172338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Calibri"/>
                <a:cs typeface="Calibri"/>
              </a:rPr>
              <a:t>Daily</a:t>
            </a:r>
            <a:r>
              <a:rPr b="1" spc="-8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Quiz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1447800" cy="817244"/>
            <a:chOff x="0" y="0"/>
            <a:chExt cx="1447800" cy="817244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447799" cy="81686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1295399" cy="787908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3322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517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792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946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65</a:t>
            </a:fld>
            <a:endParaRPr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919480"/>
            <a:chOff x="1333491" y="0"/>
            <a:chExt cx="7811134" cy="9194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38627" y="0"/>
              <a:ext cx="5141976" cy="91897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45"/>
              </a:spcBef>
            </a:pPr>
            <a:r>
              <a:rPr sz="3400" b="1" spc="-65" dirty="0">
                <a:latin typeface="Times New Roman"/>
                <a:cs typeface="Times New Roman"/>
              </a:rPr>
              <a:t>Topic</a:t>
            </a:r>
            <a:r>
              <a:rPr sz="3400" b="1" spc="-15" dirty="0">
                <a:latin typeface="Times New Roman"/>
                <a:cs typeface="Times New Roman"/>
              </a:rPr>
              <a:t> </a:t>
            </a:r>
            <a:r>
              <a:rPr sz="3400" b="1" spc="-5" dirty="0">
                <a:latin typeface="Times New Roman"/>
                <a:cs typeface="Times New Roman"/>
              </a:rPr>
              <a:t>mapping</a:t>
            </a:r>
            <a:r>
              <a:rPr sz="3400" b="1" spc="-15" dirty="0">
                <a:latin typeface="Times New Roman"/>
                <a:cs typeface="Times New Roman"/>
              </a:rPr>
              <a:t> </a:t>
            </a:r>
            <a:r>
              <a:rPr sz="3400" b="1" spc="-5" dirty="0">
                <a:latin typeface="Times New Roman"/>
                <a:cs typeface="Times New Roman"/>
              </a:rPr>
              <a:t>with</a:t>
            </a:r>
            <a:r>
              <a:rPr sz="3400" b="1" spc="-15" dirty="0">
                <a:latin typeface="Times New Roman"/>
                <a:cs typeface="Times New Roman"/>
              </a:rPr>
              <a:t> </a:t>
            </a:r>
            <a:r>
              <a:rPr sz="3400" b="1" spc="-5" dirty="0">
                <a:latin typeface="Times New Roman"/>
                <a:cs typeface="Times New Roman"/>
              </a:rPr>
              <a:t>CO</a:t>
            </a:r>
            <a:endParaRPr sz="34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27050" y="1881251"/>
          <a:ext cx="8305800" cy="1862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35" dirty="0">
                          <a:latin typeface="Times New Roman"/>
                          <a:cs typeface="Times New Roman"/>
                        </a:rPr>
                        <a:t>Topic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212471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CO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07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Scheduling</a:t>
                      </a:r>
                      <a:r>
                        <a:rPr sz="2400" spc="-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Criteria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207772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b="1" spc="-10" dirty="0">
                          <a:latin typeface="Calibri"/>
                          <a:cs typeface="Calibri"/>
                        </a:rPr>
                        <a:t>CO2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32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CPU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Scheduling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algorithms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207772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200" b="1" spc="-10" dirty="0">
                          <a:latin typeface="Calibri"/>
                          <a:cs typeface="Calibri"/>
                        </a:rPr>
                        <a:t>CO2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20" y="0"/>
            <a:ext cx="1248079" cy="78790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3322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517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792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946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66</a:t>
            </a:fld>
            <a:endParaRPr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919480"/>
            <a:chOff x="1333491" y="0"/>
            <a:chExt cx="7811134" cy="9194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1379" y="0"/>
              <a:ext cx="3776472" cy="91897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z="3400" b="1" spc="-65" dirty="0">
                <a:latin typeface="Times New Roman"/>
                <a:cs typeface="Times New Roman"/>
              </a:rPr>
              <a:t>Topic</a:t>
            </a:r>
            <a:r>
              <a:rPr sz="3400" b="1" spc="-30" dirty="0">
                <a:latin typeface="Times New Roman"/>
                <a:cs typeface="Times New Roman"/>
              </a:rPr>
              <a:t> </a:t>
            </a:r>
            <a:r>
              <a:rPr sz="3400" b="1" spc="-5" dirty="0">
                <a:latin typeface="Times New Roman"/>
                <a:cs typeface="Times New Roman"/>
              </a:rPr>
              <a:t>Objectives</a:t>
            </a:r>
            <a:endParaRPr sz="34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50850" y="1365250"/>
          <a:ext cx="8305800" cy="22909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35" dirty="0">
                          <a:latin typeface="Times New Roman"/>
                          <a:cs typeface="Times New Roman"/>
                        </a:rPr>
                        <a:t>Topic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Objective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Students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able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to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87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Scheduling</a:t>
                      </a:r>
                      <a:r>
                        <a:rPr sz="20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Criteria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122491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-15" dirty="0">
                          <a:latin typeface="Calibri"/>
                          <a:cs typeface="Calibri"/>
                        </a:rPr>
                        <a:t>Understand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 different</a:t>
                      </a:r>
                      <a:r>
                        <a:rPr sz="2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types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2200" spc="-48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scheduling.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CPU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Scheduling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algorithms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200" spc="-15" dirty="0">
                          <a:latin typeface="Calibri"/>
                          <a:cs typeface="Calibri"/>
                        </a:rPr>
                        <a:t>Know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about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how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CPU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Scheduling</a:t>
                      </a:r>
                      <a:endParaRPr sz="22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algorithms</a:t>
                      </a:r>
                      <a:r>
                        <a:rPr sz="2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5" dirty="0">
                          <a:latin typeface="Calibri"/>
                          <a:cs typeface="Calibri"/>
                        </a:rPr>
                        <a:t>works.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20" y="0"/>
            <a:ext cx="1248079" cy="78790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3322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517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792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946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67</a:t>
            </a:fld>
            <a:endParaRPr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5580" cy="867410"/>
            <a:chOff x="1333491" y="0"/>
            <a:chExt cx="7815580" cy="8674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3491" y="0"/>
              <a:ext cx="7810508" cy="7118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5516" y="0"/>
              <a:ext cx="4521708" cy="8625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99" y="0"/>
              <a:ext cx="7772400" cy="65836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71599" y="0"/>
              <a:ext cx="7772400" cy="658495"/>
            </a:xfrm>
            <a:custGeom>
              <a:avLst/>
              <a:gdLst/>
              <a:ahLst/>
              <a:cxnLst/>
              <a:rect l="l" t="t" r="r" b="b"/>
              <a:pathLst>
                <a:path w="7772400" h="658495">
                  <a:moveTo>
                    <a:pt x="0" y="658367"/>
                  </a:moveTo>
                  <a:lnTo>
                    <a:pt x="7772400" y="658367"/>
                  </a:lnTo>
                  <a:lnTo>
                    <a:pt x="7772400" y="0"/>
                  </a:lnTo>
                </a:path>
                <a:path w="7772400" h="658495">
                  <a:moveTo>
                    <a:pt x="0" y="0"/>
                  </a:moveTo>
                  <a:lnTo>
                    <a:pt x="0" y="658367"/>
                  </a:lnTo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37160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Scheduling</a:t>
            </a:r>
            <a:r>
              <a:rPr spc="-90" dirty="0"/>
              <a:t> </a:t>
            </a:r>
            <a:r>
              <a:rPr spc="-10" dirty="0"/>
              <a:t>Criteria</a:t>
            </a:r>
            <a:r>
              <a:rPr sz="3000" spc="-10" dirty="0"/>
              <a:t>(CO2)</a:t>
            </a:r>
            <a:endParaRPr sz="3000"/>
          </a:p>
        </p:txBody>
      </p:sp>
      <p:sp>
        <p:nvSpPr>
          <p:cNvPr id="8" name="object 8"/>
          <p:cNvSpPr txBox="1"/>
          <p:nvPr/>
        </p:nvSpPr>
        <p:spPr>
          <a:xfrm>
            <a:off x="899871" y="875156"/>
            <a:ext cx="7738745" cy="5140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6600"/>
              </a:buClr>
              <a:buSzPct val="88636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CPU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utilization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–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keep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CPU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busy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possible</a:t>
            </a:r>
            <a:endParaRPr sz="2200">
              <a:latin typeface="Calibri"/>
              <a:cs typeface="Calibri"/>
            </a:endParaRPr>
          </a:p>
          <a:p>
            <a:pPr marL="355600" marR="1112520" indent="-342900">
              <a:lnSpc>
                <a:spcPct val="150000"/>
              </a:lnSpc>
              <a:spcBef>
                <a:spcPts val="605"/>
              </a:spcBef>
              <a:buClr>
                <a:srgbClr val="006600"/>
              </a:buClr>
              <a:buSzPct val="88636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Throughput</a:t>
            </a:r>
            <a:r>
              <a:rPr sz="2200" spc="-5" dirty="0">
                <a:latin typeface="Calibri"/>
                <a:cs typeface="Calibri"/>
              </a:rPr>
              <a:t> –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Number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complete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their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execution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time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unit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714"/>
              </a:spcBef>
              <a:buClr>
                <a:srgbClr val="006600"/>
              </a:buClr>
              <a:buSzPct val="88636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25" dirty="0">
                <a:latin typeface="Calibri"/>
                <a:cs typeface="Calibri"/>
              </a:rPr>
              <a:t>Turnaround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time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–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amount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time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execute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particular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320"/>
              </a:spcBef>
            </a:pPr>
            <a:r>
              <a:rPr sz="2200" spc="-10" dirty="0">
                <a:latin typeface="Calibri"/>
                <a:cs typeface="Calibri"/>
              </a:rPr>
              <a:t>process (finishing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time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–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arrival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time)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825"/>
              </a:spcBef>
              <a:buClr>
                <a:srgbClr val="006600"/>
              </a:buClr>
              <a:buSzPct val="88636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Waiting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time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–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amount</a:t>
            </a:r>
            <a:r>
              <a:rPr sz="2200" dirty="0">
                <a:latin typeface="Calibri"/>
                <a:cs typeface="Calibri"/>
              </a:rPr>
              <a:t> 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time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has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been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waiting</a:t>
            </a:r>
            <a:r>
              <a:rPr sz="2200" spc="5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the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320"/>
              </a:spcBef>
            </a:pPr>
            <a:r>
              <a:rPr sz="2200" spc="-10" dirty="0">
                <a:latin typeface="Calibri"/>
                <a:cs typeface="Calibri"/>
              </a:rPr>
              <a:t>ready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queue</a:t>
            </a:r>
            <a:endParaRPr sz="2200">
              <a:latin typeface="Calibri"/>
              <a:cs typeface="Calibri"/>
            </a:endParaRPr>
          </a:p>
          <a:p>
            <a:pPr marL="355600" marR="297180" indent="-342900">
              <a:lnSpc>
                <a:spcPct val="150000"/>
              </a:lnSpc>
              <a:spcBef>
                <a:spcPts val="495"/>
              </a:spcBef>
              <a:buClr>
                <a:srgbClr val="006600"/>
              </a:buClr>
              <a:buSzPct val="88636"/>
              <a:buFont typeface="Arial MT"/>
              <a:buChar char="•"/>
              <a:tabLst>
                <a:tab pos="354965" algn="l"/>
                <a:tab pos="355600" algn="l"/>
                <a:tab pos="4992370" algn="l"/>
                <a:tab pos="6567805" algn="l"/>
              </a:tabLst>
            </a:pP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esp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ns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ti</a:t>
            </a:r>
            <a:r>
              <a:rPr sz="2200" spc="-15" dirty="0">
                <a:latin typeface="Calibri"/>
                <a:cs typeface="Calibri"/>
              </a:rPr>
              <a:t>m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–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am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u</a:t>
            </a:r>
            <a:r>
              <a:rPr sz="2200" spc="-35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t 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ti</a:t>
            </a:r>
            <a:r>
              <a:rPr sz="2200" spc="-15" dirty="0">
                <a:latin typeface="Calibri"/>
                <a:cs typeface="Calibri"/>
              </a:rPr>
              <a:t>m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80" dirty="0">
                <a:latin typeface="Calibri"/>
                <a:cs typeface="Calibri"/>
              </a:rPr>
              <a:t>k</a:t>
            </a:r>
            <a:r>
              <a:rPr sz="2200" spc="-5" dirty="0">
                <a:latin typeface="Calibri"/>
                <a:cs typeface="Calibri"/>
              </a:rPr>
              <a:t>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</a:t>
            </a:r>
            <a:r>
              <a:rPr sz="2200" spc="-4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om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when a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25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eque</a:t>
            </a:r>
            <a:r>
              <a:rPr sz="2200" spc="-30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t  </a:t>
            </a:r>
            <a:r>
              <a:rPr sz="2200" spc="-15" dirty="0">
                <a:latin typeface="Calibri"/>
                <a:cs typeface="Calibri"/>
              </a:rPr>
              <a:t>was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submitted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until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first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response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	</a:t>
            </a:r>
            <a:r>
              <a:rPr sz="2200" spc="-10" dirty="0">
                <a:latin typeface="Calibri"/>
                <a:cs typeface="Calibri"/>
              </a:rPr>
              <a:t>produced,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not 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output(for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time-sharing </a:t>
            </a:r>
            <a:r>
              <a:rPr sz="2200" spc="-15" dirty="0">
                <a:latin typeface="Calibri"/>
                <a:cs typeface="Calibri"/>
              </a:rPr>
              <a:t>environment)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320" y="0"/>
            <a:ext cx="1248079" cy="78790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3322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517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792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946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68</a:t>
            </a:fld>
            <a:endParaRPr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58519"/>
            <a:chOff x="1333491" y="0"/>
            <a:chExt cx="7811134" cy="8585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4975" y="0"/>
              <a:ext cx="5558028" cy="8580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sz="3000" spc="-5" dirty="0"/>
              <a:t>CPU</a:t>
            </a:r>
            <a:r>
              <a:rPr sz="3000" spc="-20" dirty="0"/>
              <a:t> </a:t>
            </a:r>
            <a:r>
              <a:rPr sz="3000" spc="-10" dirty="0"/>
              <a:t>Scheduling</a:t>
            </a:r>
            <a:r>
              <a:rPr sz="3000" dirty="0"/>
              <a:t> </a:t>
            </a:r>
            <a:r>
              <a:rPr sz="3000" spc="-10" dirty="0"/>
              <a:t>algorithms(CO2)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671576" y="1100307"/>
            <a:ext cx="5394325" cy="3866515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2400" b="1" spc="-5" dirty="0">
                <a:latin typeface="Calibri"/>
                <a:cs typeface="Calibri"/>
              </a:rPr>
              <a:t>CPU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Scheduling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Algorithms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15" dirty="0">
                <a:latin typeface="Calibri"/>
                <a:cs typeface="Calibri"/>
              </a:rPr>
              <a:t>First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First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Serve(FCFS)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Scheduling.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10" dirty="0">
                <a:latin typeface="Calibri"/>
                <a:cs typeface="Calibri"/>
              </a:rPr>
              <a:t>Shortest-Job-First(SJF)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Scheduling.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Calibri"/>
                <a:cs typeface="Calibri"/>
              </a:rPr>
              <a:t>Priority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Scheduling.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15" dirty="0">
                <a:latin typeface="Calibri"/>
                <a:cs typeface="Calibri"/>
              </a:rPr>
              <a:t>Round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Robin(RR)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Scheduling.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44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Calibri"/>
                <a:cs typeface="Calibri"/>
              </a:rPr>
              <a:t>Multilevel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Queue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Scheduling.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Calibri"/>
                <a:cs typeface="Calibri"/>
              </a:rPr>
              <a:t>Multilevel</a:t>
            </a:r>
            <a:r>
              <a:rPr sz="2400" spc="-10" dirty="0">
                <a:latin typeface="Calibri"/>
                <a:cs typeface="Calibri"/>
              </a:rPr>
              <a:t> Feedback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Queue</a:t>
            </a:r>
            <a:r>
              <a:rPr sz="2400" spc="-5" dirty="0">
                <a:latin typeface="Calibri"/>
                <a:cs typeface="Calibri"/>
              </a:rPr>
              <a:t> Scheduling.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20" y="0"/>
            <a:ext cx="1248079" cy="76657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3322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517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792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946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69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9442" y="1100560"/>
            <a:ext cx="8073390" cy="3939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95"/>
              </a:spcBef>
              <a:buFont typeface="Arial MT"/>
              <a:buChar char="•"/>
              <a:tabLst>
                <a:tab pos="187960" algn="l"/>
              </a:tabLst>
            </a:pPr>
            <a:r>
              <a:rPr sz="2400" spc="-10" dirty="0">
                <a:latin typeface="Calibri"/>
                <a:cs typeface="Calibri"/>
              </a:rPr>
              <a:t>Provide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understanding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basic</a:t>
            </a:r>
            <a:r>
              <a:rPr sz="2400" dirty="0">
                <a:latin typeface="Calibri"/>
                <a:cs typeface="Calibri"/>
              </a:rPr>
              <a:t> modules</a:t>
            </a:r>
            <a:r>
              <a:rPr sz="2400" spc="5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architecture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dirty="0">
                <a:latin typeface="Calibri"/>
                <a:cs typeface="Calibri"/>
              </a:rPr>
              <a:t> 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system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modules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manage, </a:t>
            </a:r>
            <a:r>
              <a:rPr sz="2400" spc="-15" dirty="0">
                <a:latin typeface="Calibri"/>
                <a:cs typeface="Calibri"/>
              </a:rPr>
              <a:t>coordinate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control </a:t>
            </a:r>
            <a:r>
              <a:rPr sz="2400" dirty="0">
                <a:latin typeface="Calibri"/>
                <a:cs typeface="Calibri"/>
              </a:rPr>
              <a:t>all the </a:t>
            </a:r>
            <a:r>
              <a:rPr sz="2400" spc="-5" dirty="0">
                <a:latin typeface="Calibri"/>
                <a:cs typeface="Calibri"/>
              </a:rPr>
              <a:t>parts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computer </a:t>
            </a:r>
            <a:r>
              <a:rPr sz="2400" spc="-20" dirty="0">
                <a:latin typeface="Calibri"/>
                <a:cs typeface="Calibri"/>
              </a:rPr>
              <a:t>system.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150000"/>
              </a:lnSpc>
              <a:spcBef>
                <a:spcPts val="580"/>
              </a:spcBef>
              <a:buFont typeface="Arial MT"/>
              <a:buChar char="•"/>
              <a:tabLst>
                <a:tab pos="187960" algn="l"/>
              </a:tabLst>
            </a:pPr>
            <a:r>
              <a:rPr sz="2400" spc="-10" dirty="0">
                <a:latin typeface="Calibri"/>
                <a:cs typeface="Calibri"/>
              </a:rPr>
              <a:t>Processor</a:t>
            </a:r>
            <a:r>
              <a:rPr sz="2400" spc="-5" dirty="0">
                <a:latin typeface="Calibri"/>
                <a:cs typeface="Calibri"/>
              </a:rPr>
              <a:t> scheduling,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deadlocks,</a:t>
            </a:r>
            <a:r>
              <a:rPr sz="2400" spc="-5" dirty="0">
                <a:latin typeface="Calibri"/>
                <a:cs typeface="Calibri"/>
              </a:rPr>
              <a:t> memory</a:t>
            </a:r>
            <a:r>
              <a:rPr sz="2400" spc="5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management,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synchronization,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system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system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management.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3491" y="0"/>
            <a:ext cx="7811134" cy="904240"/>
            <a:chOff x="1333491" y="0"/>
            <a:chExt cx="7811134" cy="9042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3491" y="0"/>
              <a:ext cx="7810508" cy="7392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39667" y="0"/>
              <a:ext cx="3631691" cy="9037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5"/>
              </a:spcBef>
            </a:pPr>
            <a:r>
              <a:rPr sz="3300" spc="-15" dirty="0"/>
              <a:t>Course</a:t>
            </a:r>
            <a:r>
              <a:rPr sz="3300" spc="-35" dirty="0"/>
              <a:t> </a:t>
            </a:r>
            <a:r>
              <a:rPr sz="3300" spc="-10" dirty="0"/>
              <a:t>Objectives</a:t>
            </a:r>
            <a:endParaRPr sz="3300"/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333499" cy="71475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5227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422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697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851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58519"/>
            <a:chOff x="1333491" y="0"/>
            <a:chExt cx="7811134" cy="8585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4975" y="0"/>
              <a:ext cx="5558028" cy="8580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sz="3000" spc="-5" dirty="0"/>
              <a:t>CPU</a:t>
            </a:r>
            <a:r>
              <a:rPr sz="3000" spc="-20" dirty="0"/>
              <a:t> </a:t>
            </a:r>
            <a:r>
              <a:rPr sz="3000" spc="-10" dirty="0"/>
              <a:t>Scheduling</a:t>
            </a:r>
            <a:r>
              <a:rPr sz="3000" dirty="0"/>
              <a:t> </a:t>
            </a:r>
            <a:r>
              <a:rPr sz="3000" spc="-10" dirty="0"/>
              <a:t>algorithms(CO2)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671576" y="1100307"/>
            <a:ext cx="7874634" cy="4415155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2400" b="1" spc="-10" dirty="0">
                <a:latin typeface="Calibri"/>
                <a:cs typeface="Calibri"/>
              </a:rPr>
              <a:t>First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Come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First Serve(FCFS) </a:t>
            </a:r>
            <a:r>
              <a:rPr sz="2400" b="1" spc="-5" dirty="0">
                <a:latin typeface="Calibri"/>
                <a:cs typeface="Calibri"/>
              </a:rPr>
              <a:t>Scheduling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FCFS,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which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arrives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first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front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CPU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will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endParaRPr sz="24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  <a:spcBef>
                <a:spcPts val="1440"/>
              </a:spcBef>
            </a:pPr>
            <a:r>
              <a:rPr sz="2400" spc="-15" dirty="0">
                <a:latin typeface="Calibri"/>
                <a:cs typeface="Calibri"/>
              </a:rPr>
              <a:t>executed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first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CPU.</a:t>
            </a:r>
            <a:endParaRPr sz="2400">
              <a:latin typeface="Calibri"/>
              <a:cs typeface="Calibri"/>
            </a:endParaRPr>
          </a:p>
          <a:p>
            <a:pPr marL="354965" marR="370205" indent="-342900">
              <a:lnSpc>
                <a:spcPct val="15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It is a </a:t>
            </a:r>
            <a:r>
              <a:rPr sz="2400" spc="-10" dirty="0">
                <a:latin typeface="Calibri"/>
                <a:cs typeface="Calibri"/>
              </a:rPr>
              <a:t>non-preemptive </a:t>
            </a:r>
            <a:r>
              <a:rPr sz="2400" dirty="0">
                <a:latin typeface="Calibri"/>
                <a:cs typeface="Calibri"/>
              </a:rPr>
              <a:t>type </a:t>
            </a:r>
            <a:r>
              <a:rPr sz="2400" spc="-5" dirty="0">
                <a:latin typeface="Calibri"/>
                <a:cs typeface="Calibri"/>
              </a:rPr>
              <a:t>of scheduling algorithm, </a:t>
            </a:r>
            <a:r>
              <a:rPr sz="2400" dirty="0">
                <a:latin typeface="Calibri"/>
                <a:cs typeface="Calibri"/>
              </a:rPr>
              <a:t>i.e. in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scheduling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algorithm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priority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processes </a:t>
            </a:r>
            <a:r>
              <a:rPr sz="2400" spc="-5" dirty="0">
                <a:latin typeface="Calibri"/>
                <a:cs typeface="Calibri"/>
              </a:rPr>
              <a:t>does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not</a:t>
            </a:r>
            <a:endParaRPr sz="2400">
              <a:latin typeface="Calibri"/>
              <a:cs typeface="Calibri"/>
            </a:endParaRPr>
          </a:p>
          <a:p>
            <a:pPr marL="354965" marR="140970">
              <a:lnSpc>
                <a:spcPct val="150000"/>
              </a:lnSpc>
              <a:spcBef>
                <a:spcPts val="5"/>
              </a:spcBef>
            </a:pPr>
            <a:r>
              <a:rPr sz="2400" spc="-45" dirty="0">
                <a:latin typeface="Calibri"/>
                <a:cs typeface="Calibri"/>
              </a:rPr>
              <a:t>matter,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5" dirty="0">
                <a:latin typeface="Calibri"/>
                <a:cs typeface="Calibri"/>
              </a:rPr>
              <a:t>whatever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priority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dirty="0">
                <a:latin typeface="Calibri"/>
                <a:cs typeface="Calibri"/>
              </a:rPr>
              <a:t>is, 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5" dirty="0">
                <a:latin typeface="Calibri"/>
                <a:cs typeface="Calibri"/>
              </a:rPr>
              <a:t>executed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5" dirty="0">
                <a:latin typeface="Calibri"/>
                <a:cs typeface="Calibri"/>
              </a:rPr>
              <a:t>manner they arrived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5" dirty="0">
                <a:latin typeface="Calibri"/>
                <a:cs typeface="Calibri"/>
              </a:rPr>
              <a:t>front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CPU.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20" y="0"/>
            <a:ext cx="1248079" cy="76657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3322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517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792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946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70</a:t>
            </a:fld>
            <a:endParaRPr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10639" y="0"/>
            <a:ext cx="7833359" cy="858519"/>
            <a:chOff x="1310639" y="0"/>
            <a:chExt cx="7833359" cy="8585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639" y="0"/>
              <a:ext cx="7833359" cy="8580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705"/>
              </a:spcBef>
            </a:pPr>
            <a:r>
              <a:rPr sz="3000" spc="-15" dirty="0"/>
              <a:t>First-Come,</a:t>
            </a:r>
            <a:r>
              <a:rPr sz="3000" spc="-60" dirty="0"/>
              <a:t> </a:t>
            </a:r>
            <a:r>
              <a:rPr sz="3000" spc="-15" dirty="0"/>
              <a:t>First-Served</a:t>
            </a:r>
            <a:r>
              <a:rPr sz="3000" spc="-50" dirty="0"/>
              <a:t> </a:t>
            </a:r>
            <a:r>
              <a:rPr sz="3000" spc="-15" dirty="0"/>
              <a:t>(FCFS)</a:t>
            </a:r>
            <a:r>
              <a:rPr sz="3000" spc="-10" dirty="0"/>
              <a:t> Scheduling(CO2)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2688082" y="1036091"/>
            <a:ext cx="963294" cy="7696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85"/>
              </a:spcBef>
            </a:pP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</a:t>
            </a:r>
            <a:endParaRPr sz="22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290"/>
              </a:spcBef>
            </a:pPr>
            <a:r>
              <a:rPr sz="2200" i="1" spc="5" dirty="0">
                <a:latin typeface="Calibri"/>
                <a:cs typeface="Calibri"/>
              </a:rPr>
              <a:t>P</a:t>
            </a:r>
            <a:r>
              <a:rPr sz="2175" i="1" spc="7" baseline="-17241" dirty="0">
                <a:latin typeface="Calibri"/>
                <a:cs typeface="Calibri"/>
              </a:rPr>
              <a:t>1</a:t>
            </a:r>
            <a:r>
              <a:rPr sz="2175" i="1" spc="434" baseline="-17241" dirty="0">
                <a:latin typeface="Calibri"/>
                <a:cs typeface="Calibri"/>
              </a:rPr>
              <a:t> </a:t>
            </a:r>
            <a:r>
              <a:rPr sz="2200" i="1" spc="5" dirty="0">
                <a:latin typeface="Calibri"/>
                <a:cs typeface="Calibri"/>
              </a:rPr>
              <a:t>P</a:t>
            </a:r>
            <a:r>
              <a:rPr sz="2175" i="1" spc="7" baseline="-17241" dirty="0">
                <a:latin typeface="Calibri"/>
                <a:cs typeface="Calibri"/>
              </a:rPr>
              <a:t>2</a:t>
            </a:r>
            <a:r>
              <a:rPr sz="2175" i="1" spc="450" baseline="-17241" dirty="0">
                <a:latin typeface="Calibri"/>
                <a:cs typeface="Calibri"/>
              </a:rPr>
              <a:t> </a:t>
            </a:r>
            <a:r>
              <a:rPr sz="2200" i="1" spc="5" dirty="0">
                <a:latin typeface="Calibri"/>
                <a:cs typeface="Calibri"/>
              </a:rPr>
              <a:t>P</a:t>
            </a:r>
            <a:r>
              <a:rPr sz="2175" i="1" spc="7" baseline="-17241" dirty="0">
                <a:latin typeface="Calibri"/>
                <a:cs typeface="Calibri"/>
              </a:rPr>
              <a:t>3</a:t>
            </a:r>
            <a:endParaRPr sz="2175" baseline="-17241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62425" y="1010183"/>
            <a:ext cx="1488440" cy="1605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8600"/>
              </a:lnSpc>
              <a:spcBef>
                <a:spcPts val="100"/>
              </a:spcBef>
              <a:tabLst>
                <a:tab pos="1475105" algn="l"/>
              </a:tabLst>
            </a:pPr>
            <a:r>
              <a:rPr sz="22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Burst</a:t>
            </a:r>
            <a:r>
              <a:rPr sz="2200" u="heavy" spc="-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Time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2200" dirty="0">
                <a:latin typeface="Calibri"/>
                <a:cs typeface="Calibri"/>
              </a:rPr>
              <a:t>  </a:t>
            </a:r>
            <a:r>
              <a:rPr sz="2200" spc="-5" dirty="0">
                <a:latin typeface="Calibri"/>
                <a:cs typeface="Calibri"/>
              </a:rPr>
              <a:t>24</a:t>
            </a:r>
            <a:endParaRPr sz="220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  <a:spcBef>
                <a:spcPts val="409"/>
              </a:spcBef>
            </a:pPr>
            <a:r>
              <a:rPr sz="2200" spc="-5" dirty="0">
                <a:latin typeface="Calibri"/>
                <a:cs typeface="Calibri"/>
              </a:rPr>
              <a:t>3</a:t>
            </a:r>
            <a:endParaRPr sz="2200">
              <a:latin typeface="Calibri"/>
              <a:cs typeface="Calibri"/>
            </a:endParaRPr>
          </a:p>
          <a:p>
            <a:pPr marL="2540" algn="ctr">
              <a:lnSpc>
                <a:spcPct val="100000"/>
              </a:lnSpc>
              <a:spcBef>
                <a:spcPts val="490"/>
              </a:spcBef>
            </a:pPr>
            <a:r>
              <a:rPr sz="2200" spc="-5" dirty="0">
                <a:latin typeface="Calibri"/>
                <a:cs typeface="Calibri"/>
              </a:rPr>
              <a:t>3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2202" y="2692145"/>
            <a:ext cx="659510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Suppose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-10" dirty="0">
                <a:latin typeface="Calibri"/>
                <a:cs typeface="Calibri"/>
              </a:rPr>
              <a:t> processes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arrive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order: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i="1" spc="5" dirty="0">
                <a:latin typeface="Calibri"/>
                <a:cs typeface="Calibri"/>
              </a:rPr>
              <a:t>P</a:t>
            </a:r>
            <a:r>
              <a:rPr sz="2175" i="1" spc="7" baseline="-17241" dirty="0">
                <a:latin typeface="Calibri"/>
                <a:cs typeface="Calibri"/>
              </a:rPr>
              <a:t>1</a:t>
            </a:r>
            <a:r>
              <a:rPr sz="2175" i="1" spc="15" baseline="-17241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,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i="1" spc="5" dirty="0">
                <a:latin typeface="Calibri"/>
                <a:cs typeface="Calibri"/>
              </a:rPr>
              <a:t>P</a:t>
            </a:r>
            <a:r>
              <a:rPr sz="2175" i="1" spc="7" baseline="-17241" dirty="0">
                <a:latin typeface="Calibri"/>
                <a:cs typeface="Calibri"/>
              </a:rPr>
              <a:t>2</a:t>
            </a:r>
            <a:r>
              <a:rPr sz="2175" i="1" spc="15" baseline="-17241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,</a:t>
            </a:r>
            <a:r>
              <a:rPr sz="2200" spc="335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P</a:t>
            </a:r>
            <a:r>
              <a:rPr sz="2175" i="1" baseline="-17241" dirty="0">
                <a:latin typeface="Calibri"/>
                <a:cs typeface="Calibri"/>
              </a:rPr>
              <a:t>3.</a:t>
            </a:r>
            <a:endParaRPr sz="2175" baseline="-17241">
              <a:latin typeface="Calibri"/>
              <a:cs typeface="Calibri"/>
            </a:endParaRPr>
          </a:p>
          <a:p>
            <a:pPr marL="189865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Gantt</a:t>
            </a:r>
            <a:r>
              <a:rPr sz="2200" spc="-5" dirty="0">
                <a:latin typeface="Calibri"/>
                <a:cs typeface="Calibri"/>
              </a:rPr>
              <a:t> Chart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schedule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is:</a:t>
            </a:r>
            <a:endParaRPr sz="22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611375" y="3568763"/>
          <a:ext cx="5257800" cy="86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1800" spc="-5" dirty="0">
                          <a:solidFill>
                            <a:srgbClr val="660066"/>
                          </a:solidFill>
                          <a:latin typeface="Arial MT"/>
                          <a:cs typeface="Arial MT"/>
                        </a:rPr>
                        <a:t>P</a:t>
                      </a:r>
                      <a:r>
                        <a:rPr sz="1800" spc="-7" baseline="-16203" dirty="0">
                          <a:solidFill>
                            <a:srgbClr val="7A1879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800" baseline="-16203">
                        <a:latin typeface="Arial MT"/>
                        <a:cs typeface="Arial MT"/>
                      </a:endParaRPr>
                    </a:p>
                  </a:txBody>
                  <a:tcPr marL="0" marR="0" marT="116840" marB="0">
                    <a:lnL w="9525">
                      <a:solidFill>
                        <a:srgbClr val="7A1879"/>
                      </a:solidFill>
                      <a:prstDash val="solid"/>
                    </a:lnL>
                    <a:lnR w="12700">
                      <a:solidFill>
                        <a:srgbClr val="7A1879"/>
                      </a:solidFill>
                      <a:prstDash val="solid"/>
                    </a:lnR>
                    <a:lnT w="9525">
                      <a:solidFill>
                        <a:srgbClr val="7A1879"/>
                      </a:solidFill>
                      <a:prstDash val="solid"/>
                    </a:lnT>
                    <a:lnB w="9525">
                      <a:solidFill>
                        <a:srgbClr val="7A18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6875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1800" spc="-5" dirty="0">
                          <a:solidFill>
                            <a:srgbClr val="660066"/>
                          </a:solidFill>
                          <a:latin typeface="Arial MT"/>
                          <a:cs typeface="Arial MT"/>
                        </a:rPr>
                        <a:t>P</a:t>
                      </a:r>
                      <a:r>
                        <a:rPr sz="1800" spc="-7" baseline="-16203" dirty="0">
                          <a:solidFill>
                            <a:srgbClr val="7A1879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800" baseline="-16203">
                        <a:latin typeface="Arial MT"/>
                        <a:cs typeface="Arial MT"/>
                      </a:endParaRPr>
                    </a:p>
                  </a:txBody>
                  <a:tcPr marL="0" marR="0" marT="116840" marB="0">
                    <a:lnL w="12700">
                      <a:solidFill>
                        <a:srgbClr val="7A1879"/>
                      </a:solidFill>
                      <a:prstDash val="solid"/>
                    </a:lnL>
                    <a:lnR w="12700">
                      <a:solidFill>
                        <a:srgbClr val="7A1879"/>
                      </a:solidFill>
                      <a:prstDash val="solid"/>
                    </a:lnR>
                    <a:lnT w="9525">
                      <a:solidFill>
                        <a:srgbClr val="7A1879"/>
                      </a:solidFill>
                      <a:prstDash val="solid"/>
                    </a:lnT>
                    <a:lnB w="9525">
                      <a:solidFill>
                        <a:srgbClr val="7A18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1800" spc="-5" dirty="0">
                          <a:solidFill>
                            <a:srgbClr val="660066"/>
                          </a:solidFill>
                          <a:latin typeface="Arial MT"/>
                          <a:cs typeface="Arial MT"/>
                        </a:rPr>
                        <a:t>P</a:t>
                      </a:r>
                      <a:r>
                        <a:rPr sz="1800" spc="-7" baseline="-16203" dirty="0">
                          <a:solidFill>
                            <a:srgbClr val="7A1879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800" baseline="-16203">
                        <a:latin typeface="Arial MT"/>
                        <a:cs typeface="Arial MT"/>
                      </a:endParaRPr>
                    </a:p>
                  </a:txBody>
                  <a:tcPr marL="0" marR="0" marT="116840" marB="0">
                    <a:lnL w="12700">
                      <a:solidFill>
                        <a:srgbClr val="7A1879"/>
                      </a:solidFill>
                      <a:prstDash val="solid"/>
                    </a:lnL>
                    <a:lnR w="9525">
                      <a:solidFill>
                        <a:srgbClr val="7A1879"/>
                      </a:solidFill>
                      <a:prstDash val="solid"/>
                    </a:lnR>
                    <a:lnT w="9525">
                      <a:solidFill>
                        <a:srgbClr val="7A1879"/>
                      </a:solidFill>
                      <a:prstDash val="solid"/>
                    </a:lnT>
                    <a:lnB w="9525">
                      <a:solidFill>
                        <a:srgbClr val="7A18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A1879"/>
                      </a:solidFill>
                      <a:prstDash val="solid"/>
                    </a:lnL>
                    <a:lnR w="12700">
                      <a:solidFill>
                        <a:srgbClr val="7A1879"/>
                      </a:solidFill>
                      <a:prstDash val="solid"/>
                    </a:lnR>
                    <a:lnT w="9525">
                      <a:solidFill>
                        <a:srgbClr val="7A187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A1879"/>
                      </a:solidFill>
                      <a:prstDash val="solid"/>
                    </a:lnL>
                    <a:lnR w="12700">
                      <a:solidFill>
                        <a:srgbClr val="7A1879"/>
                      </a:solidFill>
                      <a:prstDash val="solid"/>
                    </a:lnR>
                    <a:lnT w="9525">
                      <a:solidFill>
                        <a:srgbClr val="7A187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A1879"/>
                      </a:solidFill>
                      <a:prstDash val="solid"/>
                    </a:lnL>
                    <a:lnR w="12700">
                      <a:solidFill>
                        <a:srgbClr val="7A1879"/>
                      </a:solidFill>
                      <a:prstDash val="solid"/>
                    </a:lnR>
                    <a:lnT w="9525">
                      <a:solidFill>
                        <a:srgbClr val="7A187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6733158" y="4563617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30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20444" y="4492193"/>
            <a:ext cx="1670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0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20285" y="4492193"/>
            <a:ext cx="1738630" cy="1031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2284">
              <a:lnSpc>
                <a:spcPct val="100000"/>
              </a:lnSpc>
              <a:spcBef>
                <a:spcPts val="95"/>
              </a:spcBef>
              <a:tabLst>
                <a:tab pos="1416050" algn="l"/>
              </a:tabLst>
            </a:pPr>
            <a:r>
              <a:rPr sz="2200" spc="-5" dirty="0">
                <a:latin typeface="Calibri"/>
                <a:cs typeface="Calibri"/>
              </a:rPr>
              <a:t>24	27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=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24;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i="1" spc="5" dirty="0">
                <a:latin typeface="Calibri"/>
                <a:cs typeface="Calibri"/>
              </a:rPr>
              <a:t>P</a:t>
            </a:r>
            <a:r>
              <a:rPr sz="2175" i="1" spc="7" baseline="-17241" dirty="0">
                <a:latin typeface="Calibri"/>
                <a:cs typeface="Calibri"/>
              </a:rPr>
              <a:t>3 </a:t>
            </a:r>
            <a:r>
              <a:rPr sz="2200" spc="-5" dirty="0">
                <a:latin typeface="Calibri"/>
                <a:cs typeface="Calibri"/>
              </a:rPr>
              <a:t>=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27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58239" y="5163439"/>
            <a:ext cx="30683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306955" algn="l"/>
              </a:tabLst>
            </a:pPr>
            <a:r>
              <a:rPr sz="2200" spc="-15" dirty="0">
                <a:latin typeface="Calibri"/>
                <a:cs typeface="Calibri"/>
              </a:rPr>
              <a:t>Waiting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time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i="1" spc="5" dirty="0">
                <a:latin typeface="Calibri"/>
                <a:cs typeface="Calibri"/>
              </a:rPr>
              <a:t>P</a:t>
            </a:r>
            <a:r>
              <a:rPr sz="2175" i="1" spc="7" baseline="-17241" dirty="0">
                <a:latin typeface="Calibri"/>
                <a:cs typeface="Calibri"/>
              </a:rPr>
              <a:t>1	</a:t>
            </a:r>
            <a:r>
              <a:rPr sz="2200" spc="-5" dirty="0">
                <a:latin typeface="Calibri"/>
                <a:cs typeface="Calibri"/>
              </a:rPr>
              <a:t>=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0;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i="1" spc="5" dirty="0">
                <a:latin typeface="Calibri"/>
                <a:cs typeface="Calibri"/>
              </a:rPr>
              <a:t>P</a:t>
            </a:r>
            <a:r>
              <a:rPr sz="2175" i="1" spc="7" baseline="-17241" dirty="0">
                <a:latin typeface="Calibri"/>
                <a:cs typeface="Calibri"/>
              </a:rPr>
              <a:t>2</a:t>
            </a:r>
            <a:endParaRPr sz="2175" baseline="-17241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24203" y="5561177"/>
            <a:ext cx="48787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70175" algn="l"/>
              </a:tabLst>
            </a:pPr>
            <a:r>
              <a:rPr sz="2200" spc="-25" dirty="0">
                <a:latin typeface="Calibri"/>
                <a:cs typeface="Calibri"/>
              </a:rPr>
              <a:t>Average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waiting</a:t>
            </a:r>
            <a:r>
              <a:rPr sz="2200" spc="-5" dirty="0">
                <a:latin typeface="Calibri"/>
                <a:cs typeface="Calibri"/>
              </a:rPr>
              <a:t> time:	(0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+ 24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+ 27)/3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=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17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20" y="0"/>
            <a:ext cx="1248079" cy="766572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3322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517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792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946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71</a:t>
            </a:fld>
            <a:endParaRPr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58519"/>
            <a:chOff x="1333491" y="0"/>
            <a:chExt cx="7811134" cy="8585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7455" y="0"/>
              <a:ext cx="3973067" cy="8580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sz="3000" spc="-25" dirty="0"/>
              <a:t>FCFS</a:t>
            </a:r>
            <a:r>
              <a:rPr sz="3000" spc="-55" dirty="0"/>
              <a:t> </a:t>
            </a:r>
            <a:r>
              <a:rPr sz="3000" spc="-10" dirty="0"/>
              <a:t>Scheduling</a:t>
            </a:r>
            <a:r>
              <a:rPr sz="3000" spc="-55" dirty="0"/>
              <a:t> </a:t>
            </a:r>
            <a:r>
              <a:rPr sz="3000" spc="-10" dirty="0"/>
              <a:t>(CO2)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1043025" y="880998"/>
            <a:ext cx="5292090" cy="1081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Suppose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arrive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order</a:t>
            </a:r>
            <a:endParaRPr sz="22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P</a:t>
            </a:r>
            <a:r>
              <a:rPr sz="2175" spc="7" baseline="-17241" dirty="0">
                <a:latin typeface="Calibri"/>
                <a:cs typeface="Calibri"/>
              </a:rPr>
              <a:t>2</a:t>
            </a:r>
            <a:r>
              <a:rPr sz="2175" spc="30" baseline="-17241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, P</a:t>
            </a:r>
            <a:r>
              <a:rPr sz="2175" spc="7" baseline="-17241" dirty="0">
                <a:latin typeface="Calibri"/>
                <a:cs typeface="Calibri"/>
              </a:rPr>
              <a:t>3</a:t>
            </a:r>
            <a:r>
              <a:rPr sz="2175" spc="30" baseline="-17241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, P</a:t>
            </a:r>
            <a:r>
              <a:rPr sz="2175" spc="7" baseline="-17241" dirty="0">
                <a:latin typeface="Calibri"/>
                <a:cs typeface="Calibri"/>
              </a:rPr>
              <a:t>1</a:t>
            </a:r>
            <a:r>
              <a:rPr sz="2175" spc="-277" baseline="-17241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100330">
              <a:lnSpc>
                <a:spcPct val="100000"/>
              </a:lnSpc>
              <a:spcBef>
                <a:spcPts val="395"/>
              </a:spcBef>
            </a:pP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Gantt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chart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-10" dirty="0">
                <a:latin typeface="Calibri"/>
                <a:cs typeface="Calibri"/>
              </a:rPr>
              <a:t> schedule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9619" y="2981070"/>
            <a:ext cx="5580380" cy="2229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8640">
              <a:lnSpc>
                <a:spcPct val="100000"/>
              </a:lnSpc>
              <a:spcBef>
                <a:spcPts val="95"/>
              </a:spcBef>
              <a:tabLst>
                <a:tab pos="1545590" algn="l"/>
                <a:tab pos="2459990" algn="l"/>
              </a:tabLst>
            </a:pPr>
            <a:r>
              <a:rPr sz="2200" spc="-5" dirty="0">
                <a:latin typeface="Calibri"/>
                <a:cs typeface="Calibri"/>
              </a:rPr>
              <a:t>0	3	6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50">
              <a:latin typeface="Calibri"/>
              <a:cs typeface="Calibri"/>
            </a:endParaRPr>
          </a:p>
          <a:p>
            <a:pPr marL="85725" marR="1068070" indent="-35560">
              <a:lnSpc>
                <a:spcPct val="119100"/>
              </a:lnSpc>
              <a:tabLst>
                <a:tab pos="2687320" algn="l"/>
              </a:tabLst>
            </a:pPr>
            <a:r>
              <a:rPr sz="2200" spc="-15" dirty="0">
                <a:latin typeface="Calibri"/>
                <a:cs typeface="Calibri"/>
              </a:rPr>
              <a:t>Waiting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time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i="1" spc="5" dirty="0">
                <a:latin typeface="Calibri"/>
                <a:cs typeface="Calibri"/>
              </a:rPr>
              <a:t>P</a:t>
            </a:r>
            <a:r>
              <a:rPr sz="2175" i="1" spc="7" baseline="-17241" dirty="0">
                <a:latin typeface="Calibri"/>
                <a:cs typeface="Calibri"/>
              </a:rPr>
              <a:t>1</a:t>
            </a:r>
            <a:r>
              <a:rPr sz="2175" i="1" spc="22" baseline="-17241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=</a:t>
            </a:r>
            <a:r>
              <a:rPr sz="2200" i="1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6</a:t>
            </a:r>
            <a:r>
              <a:rPr sz="2200" i="1" spc="-5" dirty="0">
                <a:latin typeface="Calibri"/>
                <a:cs typeface="Calibri"/>
              </a:rPr>
              <a:t>;</a:t>
            </a:r>
            <a:r>
              <a:rPr sz="2200" i="1" spc="-10" dirty="0">
                <a:latin typeface="Calibri"/>
                <a:cs typeface="Calibri"/>
              </a:rPr>
              <a:t> </a:t>
            </a:r>
            <a:r>
              <a:rPr sz="2200" i="1" spc="5" dirty="0">
                <a:latin typeface="Calibri"/>
                <a:cs typeface="Calibri"/>
              </a:rPr>
              <a:t>P</a:t>
            </a:r>
            <a:r>
              <a:rPr sz="2175" i="1" spc="7" baseline="-17241" dirty="0">
                <a:latin typeface="Calibri"/>
                <a:cs typeface="Calibri"/>
              </a:rPr>
              <a:t>2</a:t>
            </a:r>
            <a:r>
              <a:rPr sz="2175" i="1" spc="30" baseline="-17241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=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0</a:t>
            </a:r>
            <a:r>
              <a:rPr sz="2175" i="1" baseline="-17241" dirty="0">
                <a:latin typeface="Calibri"/>
                <a:cs typeface="Calibri"/>
              </a:rPr>
              <a:t>; </a:t>
            </a:r>
            <a:r>
              <a:rPr sz="2200" i="1" spc="5" dirty="0">
                <a:latin typeface="Calibri"/>
                <a:cs typeface="Calibri"/>
              </a:rPr>
              <a:t>P</a:t>
            </a:r>
            <a:r>
              <a:rPr sz="2175" i="1" spc="7" baseline="-17241" dirty="0">
                <a:latin typeface="Calibri"/>
                <a:cs typeface="Calibri"/>
              </a:rPr>
              <a:t>3</a:t>
            </a:r>
            <a:r>
              <a:rPr sz="2175" i="1" spc="22" baseline="-17241" dirty="0">
                <a:latin typeface="Calibri"/>
                <a:cs typeface="Calibri"/>
              </a:rPr>
              <a:t> </a:t>
            </a:r>
            <a:r>
              <a:rPr sz="2200" i="1" spc="60" dirty="0">
                <a:latin typeface="Calibri"/>
                <a:cs typeface="Calibri"/>
              </a:rPr>
              <a:t>=</a:t>
            </a:r>
            <a:r>
              <a:rPr sz="2200" spc="60" dirty="0">
                <a:latin typeface="Calibri"/>
                <a:cs typeface="Calibri"/>
              </a:rPr>
              <a:t>3 </a:t>
            </a:r>
            <a:r>
              <a:rPr sz="2200" spc="6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Average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waiting</a:t>
            </a:r>
            <a:r>
              <a:rPr sz="2200" spc="-5" dirty="0">
                <a:latin typeface="Calibri"/>
                <a:cs typeface="Calibri"/>
              </a:rPr>
              <a:t> time:	(6 + 0 + 3)/3 = 3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Much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better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than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previous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case.</a:t>
            </a:r>
            <a:endParaRPr sz="2200">
              <a:latin typeface="Calibri"/>
              <a:cs typeface="Calibri"/>
            </a:endParaRPr>
          </a:p>
          <a:p>
            <a:pPr marL="85725">
              <a:lnSpc>
                <a:spcPct val="100000"/>
              </a:lnSpc>
              <a:spcBef>
                <a:spcPts val="505"/>
              </a:spcBef>
            </a:pPr>
            <a:r>
              <a:rPr sz="2200" spc="-15" dirty="0">
                <a:latin typeface="Calibri"/>
                <a:cs typeface="Calibri"/>
              </a:rPr>
              <a:t>Convoy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effect</a:t>
            </a:r>
            <a:r>
              <a:rPr sz="2200" spc="-5" dirty="0">
                <a:latin typeface="Calibri"/>
                <a:cs typeface="Calibri"/>
              </a:rPr>
              <a:t> short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behind </a:t>
            </a:r>
            <a:r>
              <a:rPr sz="2200" spc="-5" dirty="0">
                <a:latin typeface="Calibri"/>
                <a:cs typeface="Calibri"/>
              </a:rPr>
              <a:t>long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</a:t>
            </a:r>
            <a:endParaRPr sz="22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828800" y="2128837"/>
          <a:ext cx="5257800" cy="83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800" spc="-5" dirty="0">
                          <a:solidFill>
                            <a:srgbClr val="660066"/>
                          </a:solidFill>
                          <a:latin typeface="Arial MT"/>
                          <a:cs typeface="Arial MT"/>
                        </a:rPr>
                        <a:t>P</a:t>
                      </a:r>
                      <a:r>
                        <a:rPr sz="1800" spc="-7" baseline="-16203" dirty="0">
                          <a:solidFill>
                            <a:srgbClr val="7A1879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800" baseline="-16203">
                        <a:latin typeface="Arial MT"/>
                        <a:cs typeface="Arial MT"/>
                      </a:endParaRPr>
                    </a:p>
                  </a:txBody>
                  <a:tcPr marL="0" marR="0" marT="116205" marB="0">
                    <a:lnL w="9525">
                      <a:solidFill>
                        <a:srgbClr val="7A1879"/>
                      </a:solidFill>
                      <a:prstDash val="solid"/>
                    </a:lnL>
                    <a:lnR w="12700">
                      <a:solidFill>
                        <a:srgbClr val="7A1879"/>
                      </a:solidFill>
                      <a:prstDash val="solid"/>
                    </a:lnR>
                    <a:lnT w="9525">
                      <a:solidFill>
                        <a:srgbClr val="7A1879"/>
                      </a:solidFill>
                      <a:prstDash val="solid"/>
                    </a:lnT>
                    <a:lnB w="9525">
                      <a:solidFill>
                        <a:srgbClr val="7A18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800" spc="-5" dirty="0">
                          <a:solidFill>
                            <a:srgbClr val="660066"/>
                          </a:solidFill>
                          <a:latin typeface="Arial MT"/>
                          <a:cs typeface="Arial MT"/>
                        </a:rPr>
                        <a:t>P</a:t>
                      </a:r>
                      <a:r>
                        <a:rPr sz="1800" spc="-7" baseline="-16203" dirty="0">
                          <a:solidFill>
                            <a:srgbClr val="7A1879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800" baseline="-16203">
                        <a:latin typeface="Arial MT"/>
                        <a:cs typeface="Arial MT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7A1879"/>
                      </a:solidFill>
                      <a:prstDash val="solid"/>
                    </a:lnL>
                    <a:lnR w="12700">
                      <a:solidFill>
                        <a:srgbClr val="7A1879"/>
                      </a:solidFill>
                      <a:prstDash val="solid"/>
                    </a:lnR>
                    <a:lnT w="9525">
                      <a:solidFill>
                        <a:srgbClr val="7A1879"/>
                      </a:solidFill>
                      <a:prstDash val="solid"/>
                    </a:lnT>
                    <a:lnB w="9525">
                      <a:solidFill>
                        <a:srgbClr val="7A18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9725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800" spc="-5" dirty="0">
                          <a:solidFill>
                            <a:srgbClr val="660066"/>
                          </a:solidFill>
                          <a:latin typeface="Arial MT"/>
                          <a:cs typeface="Arial MT"/>
                        </a:rPr>
                        <a:t>P</a:t>
                      </a:r>
                      <a:r>
                        <a:rPr sz="1800" spc="-7" baseline="-16203" dirty="0">
                          <a:solidFill>
                            <a:srgbClr val="7A1879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800" baseline="-16203">
                        <a:latin typeface="Arial MT"/>
                        <a:cs typeface="Arial MT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7A1879"/>
                      </a:solidFill>
                      <a:prstDash val="solid"/>
                    </a:lnL>
                    <a:lnR w="9525">
                      <a:solidFill>
                        <a:srgbClr val="7A1879"/>
                      </a:solidFill>
                      <a:prstDash val="solid"/>
                    </a:lnR>
                    <a:lnT w="9525">
                      <a:solidFill>
                        <a:srgbClr val="7A1879"/>
                      </a:solidFill>
                      <a:prstDash val="solid"/>
                    </a:lnT>
                    <a:lnB w="9525">
                      <a:solidFill>
                        <a:srgbClr val="7A18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A1879"/>
                      </a:solidFill>
                      <a:prstDash val="solid"/>
                    </a:lnL>
                    <a:lnR w="12700">
                      <a:solidFill>
                        <a:srgbClr val="7A1879"/>
                      </a:solidFill>
                      <a:prstDash val="solid"/>
                    </a:lnR>
                    <a:lnT w="9525">
                      <a:solidFill>
                        <a:srgbClr val="7A187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A1879"/>
                      </a:solidFill>
                      <a:prstDash val="solid"/>
                    </a:lnL>
                    <a:lnR w="12700">
                      <a:solidFill>
                        <a:srgbClr val="7A1879"/>
                      </a:solidFill>
                      <a:prstDash val="solid"/>
                    </a:lnR>
                    <a:lnT w="9525">
                      <a:solidFill>
                        <a:srgbClr val="7A187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A1879"/>
                      </a:solidFill>
                      <a:prstDash val="solid"/>
                    </a:lnL>
                    <a:lnR w="12700">
                      <a:solidFill>
                        <a:srgbClr val="7A1879"/>
                      </a:solidFill>
                      <a:prstDash val="solid"/>
                    </a:lnR>
                    <a:lnT w="9525">
                      <a:solidFill>
                        <a:srgbClr val="7A187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7020559" y="2991739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660066"/>
                </a:solidFill>
                <a:latin typeface="Arial MT"/>
                <a:cs typeface="Arial MT"/>
              </a:rPr>
              <a:t>30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20" y="0"/>
            <a:ext cx="1248079" cy="766572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3322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517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792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946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72</a:t>
            </a:fld>
            <a:endParaRPr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64235"/>
            <a:chOff x="1333491" y="0"/>
            <a:chExt cx="7811134" cy="8642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3491" y="0"/>
              <a:ext cx="7810508" cy="7453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67455" y="0"/>
              <a:ext cx="3974592" cy="8641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99" y="6095"/>
              <a:ext cx="7772400" cy="6858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71600" y="6095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0"/>
              </a:spcBef>
            </a:pPr>
            <a:r>
              <a:rPr sz="3000" spc="-20" dirty="0"/>
              <a:t>FCFS</a:t>
            </a:r>
            <a:r>
              <a:rPr sz="3000" spc="-65" dirty="0"/>
              <a:t> </a:t>
            </a:r>
            <a:r>
              <a:rPr sz="3000" spc="-10" dirty="0"/>
              <a:t>Scheduling</a:t>
            </a:r>
            <a:r>
              <a:rPr sz="3000" spc="-50" dirty="0"/>
              <a:t> </a:t>
            </a:r>
            <a:r>
              <a:rPr sz="3000" spc="-10" dirty="0"/>
              <a:t>(CO2)</a:t>
            </a:r>
            <a:endParaRPr sz="3000"/>
          </a:p>
        </p:txBody>
      </p:sp>
      <p:sp>
        <p:nvSpPr>
          <p:cNvPr id="7" name="object 7"/>
          <p:cNvSpPr txBox="1"/>
          <p:nvPr/>
        </p:nvSpPr>
        <p:spPr>
          <a:xfrm>
            <a:off x="1037640" y="1354328"/>
            <a:ext cx="7220584" cy="331787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b="1" spc="-10" dirty="0">
                <a:solidFill>
                  <a:srgbClr val="212121"/>
                </a:solidFill>
                <a:latin typeface="Calibri"/>
                <a:cs typeface="Calibri"/>
              </a:rPr>
              <a:t>Characteristics</a:t>
            </a:r>
            <a:r>
              <a:rPr sz="2400" b="1" spc="-3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12121"/>
                </a:solidFill>
                <a:latin typeface="Calibri"/>
                <a:cs typeface="Calibri"/>
              </a:rPr>
              <a:t>of</a:t>
            </a:r>
            <a:r>
              <a:rPr sz="2400" b="1" spc="-15" dirty="0">
                <a:solidFill>
                  <a:srgbClr val="212121"/>
                </a:solidFill>
                <a:latin typeface="Calibri"/>
                <a:cs typeface="Calibri"/>
              </a:rPr>
              <a:t> FCFS</a:t>
            </a:r>
            <a:r>
              <a:rPr sz="2400" b="1" spc="-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12121"/>
                </a:solidFill>
                <a:latin typeface="Calibri"/>
                <a:cs typeface="Calibri"/>
              </a:rPr>
              <a:t>method:</a:t>
            </a:r>
            <a:endParaRPr sz="240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spcBef>
                <a:spcPts val="1440"/>
              </a:spcBef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It</a:t>
            </a:r>
            <a:r>
              <a:rPr sz="2400" spc="-25" dirty="0">
                <a:solidFill>
                  <a:srgbClr val="212121"/>
                </a:solidFill>
                <a:latin typeface="Calibri"/>
                <a:cs typeface="Calibri"/>
              </a:rPr>
              <a:t> offers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"/>
                <a:cs typeface="Calibri"/>
              </a:rPr>
              <a:t>non-preemptive</a:t>
            </a:r>
            <a:r>
              <a:rPr sz="24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scheduling</a:t>
            </a:r>
            <a:r>
              <a:rPr sz="2400" spc="-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algorithm.</a:t>
            </a:r>
            <a:endParaRPr sz="240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spcBef>
                <a:spcPts val="1440"/>
              </a:spcBef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Jobs</a:t>
            </a:r>
            <a:r>
              <a:rPr sz="2400" spc="-15" dirty="0">
                <a:solidFill>
                  <a:srgbClr val="212121"/>
                </a:solidFill>
                <a:latin typeface="Calibri"/>
                <a:cs typeface="Calibri"/>
              </a:rPr>
              <a:t> are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12121"/>
                </a:solidFill>
                <a:latin typeface="Calibri"/>
                <a:cs typeface="Calibri"/>
              </a:rPr>
              <a:t>always</a:t>
            </a:r>
            <a:r>
              <a:rPr sz="2400" spc="-3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12121"/>
                </a:solidFill>
                <a:latin typeface="Calibri"/>
                <a:cs typeface="Calibri"/>
              </a:rPr>
              <a:t>executed</a:t>
            </a:r>
            <a:r>
              <a:rPr sz="2400" spc="-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on</a:t>
            </a:r>
            <a:r>
              <a:rPr sz="2400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212121"/>
                </a:solidFill>
                <a:latin typeface="Calibri"/>
                <a:cs typeface="Calibri"/>
              </a:rPr>
              <a:t> first-come,</a:t>
            </a:r>
            <a:r>
              <a:rPr sz="2400" spc="-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"/>
                <a:cs typeface="Calibri"/>
              </a:rPr>
              <a:t>first-serve 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basis</a:t>
            </a:r>
            <a:endParaRPr sz="240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spcBef>
                <a:spcPts val="1440"/>
              </a:spcBef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It</a:t>
            </a:r>
            <a:r>
              <a:rPr sz="2400" spc="-3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is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12121"/>
                </a:solidFill>
                <a:latin typeface="Calibri"/>
                <a:cs typeface="Calibri"/>
              </a:rPr>
              <a:t>easy</a:t>
            </a:r>
            <a:r>
              <a:rPr sz="2400" spc="-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12121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implement</a:t>
            </a:r>
            <a:r>
              <a:rPr sz="2400" spc="-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and</a:t>
            </a:r>
            <a:r>
              <a:rPr sz="2400" spc="-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use.</a:t>
            </a:r>
            <a:endParaRPr sz="2400">
              <a:latin typeface="Calibri"/>
              <a:cs typeface="Calibri"/>
            </a:endParaRPr>
          </a:p>
          <a:p>
            <a:pPr marL="12700" marR="392430">
              <a:lnSpc>
                <a:spcPct val="150000"/>
              </a:lnSpc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spc="-35" dirty="0">
                <a:solidFill>
                  <a:srgbClr val="212121"/>
                </a:solidFill>
                <a:latin typeface="Calibri"/>
                <a:cs typeface="Calibri"/>
              </a:rPr>
              <a:t>However,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this method is </a:t>
            </a:r>
            <a:r>
              <a:rPr sz="2400" spc="-10" dirty="0">
                <a:solidFill>
                  <a:srgbClr val="212121"/>
                </a:solidFill>
                <a:latin typeface="Calibri"/>
                <a:cs typeface="Calibri"/>
              </a:rPr>
              <a:t>poor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in </a:t>
            </a:r>
            <a:r>
              <a:rPr sz="2400" spc="-10" dirty="0">
                <a:solidFill>
                  <a:srgbClr val="212121"/>
                </a:solidFill>
                <a:latin typeface="Calibri"/>
                <a:cs typeface="Calibri"/>
              </a:rPr>
              <a:t>performance,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and the </a:t>
            </a:r>
            <a:r>
              <a:rPr sz="2400" spc="-53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"/>
                <a:cs typeface="Calibri"/>
              </a:rPr>
              <a:t>general</a:t>
            </a:r>
            <a:r>
              <a:rPr sz="2400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"/>
                <a:cs typeface="Calibri"/>
              </a:rPr>
              <a:t>wait</a:t>
            </a:r>
            <a:r>
              <a:rPr sz="2400" spc="-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time</a:t>
            </a:r>
            <a:r>
              <a:rPr sz="2400" spc="-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is</a:t>
            </a:r>
            <a:r>
              <a:rPr sz="2400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"/>
                <a:cs typeface="Calibri"/>
              </a:rPr>
              <a:t>quite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 high.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320" y="0"/>
            <a:ext cx="1248079" cy="766572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3322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517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792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946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73</a:t>
            </a:fld>
            <a:endParaRPr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64235"/>
            <a:chOff x="1333491" y="0"/>
            <a:chExt cx="7811134" cy="8642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3491" y="0"/>
              <a:ext cx="7810508" cy="7453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3787" y="0"/>
              <a:ext cx="6280404" cy="8641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99" y="6095"/>
              <a:ext cx="7772400" cy="6858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71600" y="6095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0"/>
              </a:spcBef>
            </a:pPr>
            <a:r>
              <a:rPr sz="3000" spc="-15" dirty="0"/>
              <a:t>Problems</a:t>
            </a:r>
            <a:r>
              <a:rPr sz="3000" spc="-35" dirty="0"/>
              <a:t> </a:t>
            </a:r>
            <a:r>
              <a:rPr sz="3000" dirty="0"/>
              <a:t>with</a:t>
            </a:r>
            <a:r>
              <a:rPr sz="3000" spc="-40" dirty="0"/>
              <a:t> </a:t>
            </a:r>
            <a:r>
              <a:rPr sz="3000" spc="-20" dirty="0"/>
              <a:t>FCFS</a:t>
            </a:r>
            <a:r>
              <a:rPr sz="3000" spc="-40" dirty="0"/>
              <a:t> </a:t>
            </a:r>
            <a:r>
              <a:rPr sz="3000" spc="-10" dirty="0"/>
              <a:t>Scheduling</a:t>
            </a:r>
            <a:r>
              <a:rPr sz="3000" spc="-35" dirty="0"/>
              <a:t> </a:t>
            </a:r>
            <a:r>
              <a:rPr sz="3000" spc="-10" dirty="0"/>
              <a:t>(CO2)</a:t>
            </a:r>
            <a:endParaRPr sz="3000"/>
          </a:p>
        </p:txBody>
      </p:sp>
      <p:sp>
        <p:nvSpPr>
          <p:cNvPr id="7" name="object 7"/>
          <p:cNvSpPr txBox="1"/>
          <p:nvPr/>
        </p:nvSpPr>
        <p:spPr>
          <a:xfrm>
            <a:off x="690168" y="816076"/>
            <a:ext cx="7919720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20" algn="just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Below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we </a:t>
            </a:r>
            <a:r>
              <a:rPr sz="2000" spc="-20" dirty="0">
                <a:solidFill>
                  <a:srgbClr val="202429"/>
                </a:solidFill>
                <a:latin typeface="Calibri"/>
                <a:cs typeface="Calibri"/>
              </a:rPr>
              <a:t>have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a </a:t>
            </a:r>
            <a:r>
              <a:rPr sz="2000" spc="-20" dirty="0">
                <a:solidFill>
                  <a:srgbClr val="202429"/>
                </a:solidFill>
                <a:latin typeface="Calibri"/>
                <a:cs typeface="Calibri"/>
              </a:rPr>
              <a:t>few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shortcomings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or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problems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with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FCFS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scheduling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algorithm:</a:t>
            </a:r>
            <a:endParaRPr sz="2000">
              <a:latin typeface="Calibri"/>
              <a:cs typeface="Calibri"/>
            </a:endParaRPr>
          </a:p>
          <a:p>
            <a:pPr marL="354965" marR="5080" indent="-342900" algn="just">
              <a:lnSpc>
                <a:spcPct val="15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It</a:t>
            </a:r>
            <a:r>
              <a:rPr sz="2000" spc="44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is</a:t>
            </a:r>
            <a:r>
              <a:rPr sz="2000" spc="44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02429"/>
                </a:solidFill>
                <a:latin typeface="Calibri"/>
                <a:cs typeface="Calibri"/>
              </a:rPr>
              <a:t>Non  </a:t>
            </a:r>
            <a:r>
              <a:rPr sz="2000" b="1" spc="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02429"/>
                </a:solidFill>
                <a:latin typeface="Calibri"/>
                <a:cs typeface="Calibri"/>
              </a:rPr>
              <a:t>Pre-emptive</a:t>
            </a:r>
            <a:r>
              <a:rPr sz="2000" b="1" spc="87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algorithm,</a:t>
            </a:r>
            <a:r>
              <a:rPr sz="2000" spc="89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which</a:t>
            </a:r>
            <a:r>
              <a:rPr sz="2000" spc="89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means  </a:t>
            </a:r>
            <a:r>
              <a:rPr sz="2000" spc="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the  </a:t>
            </a:r>
            <a:r>
              <a:rPr sz="2000" spc="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02429"/>
                </a:solidFill>
                <a:latin typeface="Calibri"/>
                <a:cs typeface="Calibri"/>
              </a:rPr>
              <a:t>process </a:t>
            </a:r>
            <a:r>
              <a:rPr sz="2000" b="1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02429"/>
                </a:solidFill>
                <a:latin typeface="Calibri"/>
                <a:cs typeface="Calibri"/>
              </a:rPr>
              <a:t>priority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doesn't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202429"/>
                </a:solidFill>
                <a:latin typeface="Calibri"/>
                <a:cs typeface="Calibri"/>
              </a:rPr>
              <a:t>matter.</a:t>
            </a:r>
            <a:r>
              <a:rPr sz="2000" spc="-3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If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a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process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with</a:t>
            </a:r>
            <a:r>
              <a:rPr sz="2000" spc="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very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 least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priority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is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being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02429"/>
                </a:solidFill>
                <a:latin typeface="Calibri"/>
                <a:cs typeface="Calibri"/>
              </a:rPr>
              <a:t>executed,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 more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02429"/>
                </a:solidFill>
                <a:latin typeface="Calibri"/>
                <a:cs typeface="Calibri"/>
              </a:rPr>
              <a:t>like</a:t>
            </a:r>
            <a:r>
              <a:rPr sz="2000" spc="-1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02429"/>
                </a:solidFill>
                <a:latin typeface="Calibri"/>
                <a:cs typeface="Calibri"/>
              </a:rPr>
              <a:t>daily</a:t>
            </a:r>
            <a:r>
              <a:rPr sz="2000" b="1" spc="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02429"/>
                </a:solidFill>
                <a:latin typeface="Calibri"/>
                <a:cs typeface="Calibri"/>
              </a:rPr>
              <a:t>routine</a:t>
            </a:r>
            <a:r>
              <a:rPr sz="2000" b="1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02429"/>
                </a:solidFill>
                <a:latin typeface="Calibri"/>
                <a:cs typeface="Calibri"/>
              </a:rPr>
              <a:t>backup</a:t>
            </a:r>
            <a:r>
              <a:rPr sz="2000" b="1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process,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 which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02429"/>
                </a:solidFill>
                <a:latin typeface="Calibri"/>
                <a:cs typeface="Calibri"/>
              </a:rPr>
              <a:t>takes</a:t>
            </a:r>
            <a:r>
              <a:rPr sz="2000" spc="409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more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 time,</a:t>
            </a:r>
            <a:r>
              <a:rPr sz="2000" spc="114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and</a:t>
            </a:r>
            <a:r>
              <a:rPr sz="2000" spc="114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all</a:t>
            </a:r>
            <a:r>
              <a:rPr sz="2000" spc="12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of</a:t>
            </a:r>
            <a:r>
              <a:rPr sz="2000" spc="11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a</a:t>
            </a:r>
            <a:r>
              <a:rPr sz="2000" spc="11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sudden</a:t>
            </a:r>
            <a:r>
              <a:rPr sz="2000" spc="10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some</a:t>
            </a:r>
            <a:r>
              <a:rPr sz="2000" spc="114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other</a:t>
            </a:r>
            <a:r>
              <a:rPr sz="2000" spc="114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high</a:t>
            </a:r>
            <a:r>
              <a:rPr sz="2000" spc="10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priority</a:t>
            </a:r>
            <a:r>
              <a:rPr sz="2000" spc="13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process</a:t>
            </a:r>
            <a:r>
              <a:rPr sz="2000" spc="114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arrives,</a:t>
            </a:r>
            <a:endParaRPr sz="2000">
              <a:latin typeface="Calibri"/>
              <a:cs typeface="Calibri"/>
            </a:endParaRPr>
          </a:p>
          <a:p>
            <a:pPr marL="354965" marR="5080" algn="just">
              <a:lnSpc>
                <a:spcPct val="150000"/>
              </a:lnSpc>
            </a:pPr>
            <a:r>
              <a:rPr sz="2000" spc="-20" dirty="0">
                <a:solidFill>
                  <a:srgbClr val="202429"/>
                </a:solidFill>
                <a:latin typeface="Calibri"/>
                <a:cs typeface="Calibri"/>
              </a:rPr>
              <a:t>like </a:t>
            </a:r>
            <a:r>
              <a:rPr sz="2000" b="1" spc="-10" dirty="0">
                <a:solidFill>
                  <a:srgbClr val="202429"/>
                </a:solidFill>
                <a:latin typeface="Calibri"/>
                <a:cs typeface="Calibri"/>
              </a:rPr>
              <a:t>interrupt </a:t>
            </a:r>
            <a:r>
              <a:rPr sz="2000" b="1" spc="-20" dirty="0">
                <a:solidFill>
                  <a:srgbClr val="202429"/>
                </a:solidFill>
                <a:latin typeface="Calibri"/>
                <a:cs typeface="Calibri"/>
              </a:rPr>
              <a:t>to </a:t>
            </a:r>
            <a:r>
              <a:rPr sz="2000" b="1" spc="-10" dirty="0">
                <a:solidFill>
                  <a:srgbClr val="202429"/>
                </a:solidFill>
                <a:latin typeface="Calibri"/>
                <a:cs typeface="Calibri"/>
              </a:rPr>
              <a:t>avoid </a:t>
            </a:r>
            <a:r>
              <a:rPr sz="2000" b="1" spc="-20" dirty="0">
                <a:solidFill>
                  <a:srgbClr val="202429"/>
                </a:solidFill>
                <a:latin typeface="Calibri"/>
                <a:cs typeface="Calibri"/>
              </a:rPr>
              <a:t>system </a:t>
            </a:r>
            <a:r>
              <a:rPr sz="2000" b="1" spc="-10" dirty="0">
                <a:solidFill>
                  <a:srgbClr val="202429"/>
                </a:solidFill>
                <a:latin typeface="Calibri"/>
                <a:cs typeface="Calibri"/>
              </a:rPr>
              <a:t>crash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,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high priority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process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will </a:t>
            </a:r>
            <a:r>
              <a:rPr sz="2000" spc="-20" dirty="0">
                <a:solidFill>
                  <a:srgbClr val="202429"/>
                </a:solidFill>
                <a:latin typeface="Calibri"/>
                <a:cs typeface="Calibri"/>
              </a:rPr>
              <a:t>have </a:t>
            </a:r>
            <a:r>
              <a:rPr sz="2000" spc="-15" dirty="0">
                <a:solidFill>
                  <a:srgbClr val="202429"/>
                </a:solidFill>
                <a:latin typeface="Calibri"/>
                <a:cs typeface="Calibri"/>
              </a:rPr>
              <a:t>to </a:t>
            </a:r>
            <a:r>
              <a:rPr sz="2000" spc="-44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wait,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and</a:t>
            </a:r>
            <a:r>
              <a:rPr sz="2000" spc="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hence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in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this</a:t>
            </a:r>
            <a:r>
              <a:rPr sz="2000" spc="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case,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the</a:t>
            </a:r>
            <a:r>
              <a:rPr sz="2000" spc="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02429"/>
                </a:solidFill>
                <a:latin typeface="Calibri"/>
                <a:cs typeface="Calibri"/>
              </a:rPr>
              <a:t>system</a:t>
            </a:r>
            <a:r>
              <a:rPr sz="2000" spc="-1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will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crash,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just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 because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improper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process</a:t>
            </a:r>
            <a:r>
              <a:rPr sz="2000" spc="1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scheduling.</a:t>
            </a:r>
            <a:endParaRPr sz="20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Not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optimal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02429"/>
                </a:solidFill>
                <a:latin typeface="Calibri"/>
                <a:cs typeface="Calibri"/>
              </a:rPr>
              <a:t>Average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02429"/>
                </a:solidFill>
                <a:latin typeface="Calibri"/>
                <a:cs typeface="Calibri"/>
              </a:rPr>
              <a:t>Waiting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Time.</a:t>
            </a:r>
            <a:endParaRPr sz="2000">
              <a:latin typeface="Calibri"/>
              <a:cs typeface="Calibri"/>
            </a:endParaRPr>
          </a:p>
          <a:p>
            <a:pPr marL="354965" marR="6350" indent="-342900" algn="just">
              <a:lnSpc>
                <a:spcPct val="15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Resource utilization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in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parallel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is not possible,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which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leads </a:t>
            </a:r>
            <a:r>
              <a:rPr sz="2000" spc="-15" dirty="0">
                <a:solidFill>
                  <a:srgbClr val="202429"/>
                </a:solidFill>
                <a:latin typeface="Calibri"/>
                <a:cs typeface="Calibri"/>
              </a:rPr>
              <a:t>to </a:t>
            </a:r>
            <a:r>
              <a:rPr sz="2000" b="1" spc="-10" dirty="0">
                <a:solidFill>
                  <a:srgbClr val="202429"/>
                </a:solidFill>
                <a:latin typeface="Calibri"/>
                <a:cs typeface="Calibri"/>
              </a:rPr>
              <a:t>Convoy </a:t>
            </a:r>
            <a:r>
              <a:rPr sz="2000" b="1" spc="-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202429"/>
                </a:solidFill>
                <a:latin typeface="Calibri"/>
                <a:cs typeface="Calibri"/>
              </a:rPr>
              <a:t>Effect</a:t>
            </a:r>
            <a:r>
              <a:rPr sz="2000" spc="-15" dirty="0">
                <a:solidFill>
                  <a:srgbClr val="202429"/>
                </a:solidFill>
                <a:latin typeface="Calibri"/>
                <a:cs typeface="Calibri"/>
              </a:rPr>
              <a:t>,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hence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 poor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resource(CPU,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I/O,</a:t>
            </a:r>
            <a:r>
              <a:rPr sz="2000" spc="-2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etc.)</a:t>
            </a:r>
            <a:r>
              <a:rPr sz="2000" spc="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utilization.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320" y="0"/>
            <a:ext cx="1248079" cy="766572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3322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517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792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946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74</a:t>
            </a:fld>
            <a:endParaRPr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43280"/>
            <a:chOff x="1333491" y="0"/>
            <a:chExt cx="7811134" cy="8432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4811" y="0"/>
              <a:ext cx="6659880" cy="84277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824865">
              <a:lnSpc>
                <a:spcPct val="100000"/>
              </a:lnSpc>
              <a:spcBef>
                <a:spcPts val="585"/>
              </a:spcBef>
            </a:pPr>
            <a:r>
              <a:rPr sz="3000" spc="-15" dirty="0"/>
              <a:t>Shortest-Job-First</a:t>
            </a:r>
            <a:r>
              <a:rPr sz="3000" spc="-80" dirty="0"/>
              <a:t> </a:t>
            </a:r>
            <a:r>
              <a:rPr sz="3000" spc="-5" dirty="0"/>
              <a:t>(SJF)</a:t>
            </a:r>
            <a:r>
              <a:rPr sz="3000" spc="-40" dirty="0"/>
              <a:t> </a:t>
            </a:r>
            <a:r>
              <a:rPr sz="3000" spc="-10" dirty="0"/>
              <a:t>Scheduling(CO2)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683768" y="1161013"/>
            <a:ext cx="7973695" cy="2768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04775" algn="just">
              <a:lnSpc>
                <a:spcPct val="150000"/>
              </a:lnSpc>
              <a:spcBef>
                <a:spcPts val="95"/>
              </a:spcBef>
            </a:pP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This </a:t>
            </a:r>
            <a:r>
              <a:rPr sz="2400" spc="-10" dirty="0">
                <a:solidFill>
                  <a:srgbClr val="212121"/>
                </a:solidFill>
                <a:latin typeface="Calibri"/>
                <a:cs typeface="Calibri"/>
              </a:rPr>
              <a:t>algorithm associates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with 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each </a:t>
            </a:r>
            <a:r>
              <a:rPr sz="2400" spc="-10" dirty="0">
                <a:solidFill>
                  <a:srgbClr val="212121"/>
                </a:solidFill>
                <a:latin typeface="Calibri"/>
                <a:cs typeface="Calibri"/>
              </a:rPr>
              <a:t>process the length 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the </a:t>
            </a:r>
            <a:r>
              <a:rPr sz="24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"/>
                <a:cs typeface="Calibri"/>
              </a:rPr>
              <a:t>process's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"/>
                <a:cs typeface="Calibri"/>
              </a:rPr>
              <a:t>next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 CPU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12121"/>
                </a:solidFill>
                <a:latin typeface="Calibri"/>
                <a:cs typeface="Calibri"/>
              </a:rPr>
              <a:t>burst.</a:t>
            </a:r>
            <a:r>
              <a:rPr sz="2400" spc="-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When</a:t>
            </a:r>
            <a:r>
              <a:rPr sz="24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CPU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 is</a:t>
            </a:r>
            <a:r>
              <a:rPr sz="24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"/>
                <a:cs typeface="Calibri"/>
              </a:rPr>
              <a:t>available,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it</a:t>
            </a:r>
            <a:r>
              <a:rPr sz="24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is </a:t>
            </a:r>
            <a:r>
              <a:rPr sz="24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assigned </a:t>
            </a:r>
            <a:r>
              <a:rPr sz="2400" spc="-15" dirty="0">
                <a:solidFill>
                  <a:srgbClr val="212121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212121"/>
                </a:solidFill>
                <a:latin typeface="Calibri"/>
                <a:cs typeface="Calibri"/>
              </a:rPr>
              <a:t>process that 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has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212121"/>
                </a:solidFill>
                <a:latin typeface="Calibri"/>
                <a:cs typeface="Calibri"/>
              </a:rPr>
              <a:t>smallest next 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CPU </a:t>
            </a:r>
            <a:r>
              <a:rPr sz="2400" spc="-15" dirty="0">
                <a:solidFill>
                  <a:srgbClr val="212121"/>
                </a:solidFill>
                <a:latin typeface="Calibri"/>
                <a:cs typeface="Calibri"/>
              </a:rPr>
              <a:t>burst. 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If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 the</a:t>
            </a:r>
            <a:r>
              <a:rPr sz="24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next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CPU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12121"/>
                </a:solidFill>
                <a:latin typeface="Calibri"/>
                <a:cs typeface="Calibri"/>
              </a:rPr>
              <a:t>bursts</a:t>
            </a:r>
            <a:r>
              <a:rPr sz="2400" spc="-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"/>
                <a:cs typeface="Calibri"/>
              </a:rPr>
              <a:t>two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"/>
                <a:cs typeface="Calibri"/>
              </a:rPr>
              <a:t>processes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12121"/>
                </a:solidFill>
                <a:latin typeface="Calibri"/>
                <a:cs typeface="Calibri"/>
              </a:rPr>
              <a:t>are</a:t>
            </a:r>
            <a:r>
              <a:rPr sz="2400" spc="-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same,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12121"/>
                </a:solidFill>
                <a:latin typeface="Calibri"/>
                <a:cs typeface="Calibri"/>
              </a:rPr>
              <a:t>FCFS </a:t>
            </a:r>
            <a:r>
              <a:rPr sz="2400" spc="-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scheduling</a:t>
            </a:r>
            <a:r>
              <a:rPr sz="2400" spc="-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is</a:t>
            </a:r>
            <a:r>
              <a:rPr sz="2400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used</a:t>
            </a:r>
            <a:r>
              <a:rPr sz="2400" spc="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12121"/>
                </a:solidFill>
                <a:latin typeface="Calibri"/>
                <a:cs typeface="Calibri"/>
              </a:rPr>
              <a:t>to</a:t>
            </a:r>
            <a:r>
              <a:rPr sz="2400" spc="-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"/>
                <a:cs typeface="Calibri"/>
              </a:rPr>
              <a:t>break 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tie.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20" y="0"/>
            <a:ext cx="1248079" cy="76657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3322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517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792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946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75</a:t>
            </a:fld>
            <a:endParaRPr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43280"/>
            <a:chOff x="1333491" y="0"/>
            <a:chExt cx="7811134" cy="8432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9572" y="0"/>
              <a:ext cx="6690359" cy="84277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809625">
              <a:lnSpc>
                <a:spcPct val="100000"/>
              </a:lnSpc>
              <a:spcBef>
                <a:spcPts val="585"/>
              </a:spcBef>
            </a:pPr>
            <a:r>
              <a:rPr sz="3000" spc="-15" dirty="0"/>
              <a:t>Shortest-Job-First</a:t>
            </a:r>
            <a:r>
              <a:rPr sz="3000" spc="-80" dirty="0"/>
              <a:t> </a:t>
            </a:r>
            <a:r>
              <a:rPr sz="3000" spc="-5" dirty="0"/>
              <a:t>(SJR)</a:t>
            </a:r>
            <a:r>
              <a:rPr sz="3000" spc="-40" dirty="0"/>
              <a:t> </a:t>
            </a:r>
            <a:r>
              <a:rPr sz="3000" spc="-10" dirty="0"/>
              <a:t>Scheduling(CO2)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502716" y="1335786"/>
            <a:ext cx="8131175" cy="4084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6600"/>
              </a:buClr>
              <a:buSzPct val="88636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45" dirty="0">
                <a:latin typeface="Calibri"/>
                <a:cs typeface="Calibri"/>
              </a:rPr>
              <a:t>Two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schemes:</a:t>
            </a:r>
            <a:endParaRPr sz="2200">
              <a:latin typeface="Calibri"/>
              <a:cs typeface="Calibri"/>
            </a:endParaRPr>
          </a:p>
          <a:p>
            <a:pPr marL="748665" lvl="1" indent="-279400">
              <a:lnSpc>
                <a:spcPct val="100000"/>
              </a:lnSpc>
              <a:spcBef>
                <a:spcPts val="1714"/>
              </a:spcBef>
              <a:buClr>
                <a:srgbClr val="CC66FF"/>
              </a:buClr>
              <a:buSzPct val="88636"/>
              <a:buFont typeface="Arial MT"/>
              <a:buChar char="•"/>
              <a:tabLst>
                <a:tab pos="748665" algn="l"/>
                <a:tab pos="749300" algn="l"/>
                <a:tab pos="7498715" algn="l"/>
              </a:tabLst>
            </a:pPr>
            <a:r>
              <a:rPr sz="2200" spc="-10" dirty="0">
                <a:latin typeface="Calibri"/>
                <a:cs typeface="Calibri"/>
              </a:rPr>
              <a:t>Non-preemptive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–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once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CPU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given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 </a:t>
            </a:r>
            <a:r>
              <a:rPr sz="2200" spc="-10" dirty="0">
                <a:latin typeface="Calibri"/>
                <a:cs typeface="Calibri"/>
              </a:rPr>
              <a:t>cannot	be</a:t>
            </a:r>
            <a:endParaRPr sz="2200">
              <a:latin typeface="Calibri"/>
              <a:cs typeface="Calibri"/>
            </a:endParaRPr>
          </a:p>
          <a:p>
            <a:pPr marL="748665" algn="just">
              <a:lnSpc>
                <a:spcPct val="100000"/>
              </a:lnSpc>
              <a:spcBef>
                <a:spcPts val="1320"/>
              </a:spcBef>
            </a:pPr>
            <a:r>
              <a:rPr sz="2200" spc="-15" dirty="0">
                <a:latin typeface="Calibri"/>
                <a:cs typeface="Calibri"/>
              </a:rPr>
              <a:t>preempted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until process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completes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CPU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burst.</a:t>
            </a:r>
            <a:endParaRPr sz="2200">
              <a:latin typeface="Calibri"/>
              <a:cs typeface="Calibri"/>
            </a:endParaRPr>
          </a:p>
          <a:p>
            <a:pPr marL="748665" marR="5080" lvl="1" indent="-279400" algn="just">
              <a:lnSpc>
                <a:spcPct val="150000"/>
              </a:lnSpc>
              <a:spcBef>
                <a:spcPts val="505"/>
              </a:spcBef>
              <a:buClr>
                <a:srgbClr val="CC66FF"/>
              </a:buClr>
              <a:buSzPct val="88636"/>
              <a:buFont typeface="Arial MT"/>
              <a:buChar char="•"/>
              <a:tabLst>
                <a:tab pos="749300" algn="l"/>
              </a:tabLst>
            </a:pPr>
            <a:r>
              <a:rPr sz="2200" spc="-10" dirty="0">
                <a:latin typeface="Calibri"/>
                <a:cs typeface="Calibri"/>
              </a:rPr>
              <a:t>Preemptive</a:t>
            </a:r>
            <a:r>
              <a:rPr sz="2200" spc="-5" dirty="0">
                <a:latin typeface="Calibri"/>
                <a:cs typeface="Calibri"/>
              </a:rPr>
              <a:t> – if a </a:t>
            </a:r>
            <a:r>
              <a:rPr sz="2200" spc="-10" dirty="0">
                <a:latin typeface="Calibri"/>
                <a:cs typeface="Calibri"/>
              </a:rPr>
              <a:t>new process </a:t>
            </a:r>
            <a:r>
              <a:rPr sz="2200" spc="-5" dirty="0">
                <a:latin typeface="Calibri"/>
                <a:cs typeface="Calibri"/>
              </a:rPr>
              <a:t>arrives with </a:t>
            </a:r>
            <a:r>
              <a:rPr sz="2200" dirty="0">
                <a:latin typeface="Calibri"/>
                <a:cs typeface="Calibri"/>
              </a:rPr>
              <a:t>CPU </a:t>
            </a:r>
            <a:r>
              <a:rPr sz="2200" spc="-15" dirty="0">
                <a:latin typeface="Calibri"/>
                <a:cs typeface="Calibri"/>
              </a:rPr>
              <a:t>burst </a:t>
            </a:r>
            <a:r>
              <a:rPr sz="2200" spc="-10" dirty="0">
                <a:latin typeface="Calibri"/>
                <a:cs typeface="Calibri"/>
              </a:rPr>
              <a:t>length</a:t>
            </a:r>
            <a:r>
              <a:rPr sz="2200" spc="-5" dirty="0">
                <a:latin typeface="Calibri"/>
                <a:cs typeface="Calibri"/>
              </a:rPr>
              <a:t> less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than </a:t>
            </a:r>
            <a:r>
              <a:rPr sz="2200" spc="-10" dirty="0">
                <a:latin typeface="Calibri"/>
                <a:cs typeface="Calibri"/>
              </a:rPr>
              <a:t>remaining </a:t>
            </a:r>
            <a:r>
              <a:rPr sz="2200" spc="-5" dirty="0">
                <a:latin typeface="Calibri"/>
                <a:cs typeface="Calibri"/>
              </a:rPr>
              <a:t>time of </a:t>
            </a:r>
            <a:r>
              <a:rPr sz="2200" spc="-10" dirty="0">
                <a:latin typeface="Calibri"/>
                <a:cs typeface="Calibri"/>
              </a:rPr>
              <a:t>current </a:t>
            </a:r>
            <a:r>
              <a:rPr sz="2200" spc="-20" dirty="0">
                <a:latin typeface="Calibri"/>
                <a:cs typeface="Calibri"/>
              </a:rPr>
              <a:t>executing </a:t>
            </a:r>
            <a:r>
              <a:rPr sz="2200" spc="-10" dirty="0">
                <a:latin typeface="Calibri"/>
                <a:cs typeface="Calibri"/>
              </a:rPr>
              <a:t>process,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preempt. This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scheme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know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Shortest-Remaining-Time-First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(SRTF).</a:t>
            </a:r>
            <a:endParaRPr sz="2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CC66FF"/>
              </a:buClr>
              <a:buFont typeface="Arial MT"/>
              <a:buChar char="•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06600"/>
              </a:buClr>
              <a:buSzPct val="88636"/>
              <a:buFont typeface="Arial MT"/>
              <a:buChar char="•"/>
              <a:tabLst>
                <a:tab pos="354965" algn="l"/>
                <a:tab pos="355600" algn="l"/>
                <a:tab pos="6796405" algn="l"/>
              </a:tabLst>
            </a:pPr>
            <a:r>
              <a:rPr sz="2200" spc="-5" dirty="0">
                <a:latin typeface="Calibri"/>
                <a:cs typeface="Calibri"/>
              </a:rPr>
              <a:t>SJF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optimal –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gives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minimum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average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waiting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time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	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given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set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320"/>
              </a:spcBef>
            </a:pPr>
            <a:r>
              <a:rPr sz="2200" dirty="0">
                <a:latin typeface="Calibri"/>
                <a:cs typeface="Calibri"/>
              </a:rPr>
              <a:t>of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processes.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20" y="0"/>
            <a:ext cx="1248079" cy="76657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3322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517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792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946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76</a:t>
            </a:fld>
            <a:endParaRPr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58519"/>
            <a:chOff x="1333491" y="0"/>
            <a:chExt cx="7811134" cy="8585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09215" y="0"/>
              <a:ext cx="6291072" cy="8580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705"/>
              </a:spcBef>
            </a:pPr>
            <a:r>
              <a:rPr sz="3000" spc="-10" dirty="0"/>
              <a:t>Example</a:t>
            </a:r>
            <a:r>
              <a:rPr sz="3000" spc="-70" dirty="0"/>
              <a:t> </a:t>
            </a:r>
            <a:r>
              <a:rPr sz="3000" spc="-5" dirty="0"/>
              <a:t>of</a:t>
            </a:r>
            <a:r>
              <a:rPr sz="3000" spc="-35" dirty="0"/>
              <a:t> </a:t>
            </a:r>
            <a:r>
              <a:rPr sz="3000" spc="-10" dirty="0"/>
              <a:t>Non-Preemptive</a:t>
            </a:r>
            <a:r>
              <a:rPr sz="3000" spc="-85" dirty="0"/>
              <a:t> </a:t>
            </a:r>
            <a:r>
              <a:rPr sz="3000" spc="-5" dirty="0"/>
              <a:t>SJF(CO2)</a:t>
            </a:r>
            <a:endParaRPr sz="3000"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13290" y="1189838"/>
            <a:ext cx="6085223" cy="463344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320" y="0"/>
            <a:ext cx="1248079" cy="76657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3322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517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792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946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  <a:endParaRPr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43280"/>
            <a:chOff x="1333491" y="0"/>
            <a:chExt cx="7811134" cy="8432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90216" y="0"/>
              <a:ext cx="5529072" cy="84277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85"/>
              </a:spcBef>
            </a:pPr>
            <a:r>
              <a:rPr sz="3000" spc="-10" dirty="0"/>
              <a:t>Example</a:t>
            </a:r>
            <a:r>
              <a:rPr sz="3000" spc="-60" dirty="0"/>
              <a:t> </a:t>
            </a:r>
            <a:r>
              <a:rPr sz="3000" spc="-5" dirty="0"/>
              <a:t>of</a:t>
            </a:r>
            <a:r>
              <a:rPr sz="3000" spc="-20" dirty="0"/>
              <a:t> </a:t>
            </a:r>
            <a:r>
              <a:rPr sz="3000" spc="-15" dirty="0"/>
              <a:t>Preemptive</a:t>
            </a:r>
            <a:r>
              <a:rPr sz="3000" spc="-90" dirty="0"/>
              <a:t> </a:t>
            </a:r>
            <a:r>
              <a:rPr sz="3000" spc="-10" dirty="0"/>
              <a:t>SJF(CO2)</a:t>
            </a:r>
            <a:endParaRPr sz="300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218435" y="879431"/>
          <a:ext cx="4857115" cy="177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1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482">
                <a:tc>
                  <a:txBody>
                    <a:bodyPr/>
                    <a:lstStyle/>
                    <a:p>
                      <a:pPr marL="127000">
                        <a:lnSpc>
                          <a:spcPts val="2215"/>
                        </a:lnSpc>
                        <a:tabLst>
                          <a:tab pos="1557655" algn="l"/>
                        </a:tabLst>
                      </a:pPr>
                      <a:r>
                        <a:rPr sz="2000" u="heavy" dirty="0">
                          <a:solidFill>
                            <a:srgbClr val="660066"/>
                          </a:solidFill>
                          <a:uFill>
                            <a:solidFill>
                              <a:srgbClr val="7A1879"/>
                            </a:solidFill>
                          </a:uFill>
                          <a:latin typeface="Arial MT"/>
                          <a:cs typeface="Arial MT"/>
                        </a:rPr>
                        <a:t>Process	Arrival</a:t>
                      </a:r>
                      <a:r>
                        <a:rPr sz="2000" u="heavy" spc="-100" dirty="0">
                          <a:solidFill>
                            <a:srgbClr val="660066"/>
                          </a:solidFill>
                          <a:uFill>
                            <a:solidFill>
                              <a:srgbClr val="7A1879"/>
                            </a:solidFill>
                          </a:u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u="heavy" spc="-20" dirty="0">
                          <a:solidFill>
                            <a:srgbClr val="660066"/>
                          </a:solidFill>
                          <a:uFill>
                            <a:solidFill>
                              <a:srgbClr val="7A1879"/>
                            </a:solidFill>
                          </a:uFill>
                          <a:latin typeface="Arial MT"/>
                          <a:cs typeface="Arial MT"/>
                        </a:rPr>
                        <a:t>Time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5420" algn="ctr">
                        <a:lnSpc>
                          <a:spcPts val="2215"/>
                        </a:lnSpc>
                      </a:pPr>
                      <a:r>
                        <a:rPr sz="2000" u="heavy" spc="-10" dirty="0">
                          <a:solidFill>
                            <a:srgbClr val="660066"/>
                          </a:solidFill>
                          <a:uFill>
                            <a:solidFill>
                              <a:srgbClr val="7A1879"/>
                            </a:solidFill>
                          </a:uFill>
                          <a:latin typeface="Arial MT"/>
                          <a:cs typeface="Arial MT"/>
                        </a:rPr>
                        <a:t>B</a:t>
                      </a:r>
                      <a:r>
                        <a:rPr sz="2000" u="heavy" dirty="0">
                          <a:solidFill>
                            <a:srgbClr val="660066"/>
                          </a:solidFill>
                          <a:uFill>
                            <a:solidFill>
                              <a:srgbClr val="7A1879"/>
                            </a:solidFill>
                          </a:uFill>
                          <a:latin typeface="Arial MT"/>
                          <a:cs typeface="Arial MT"/>
                        </a:rPr>
                        <a:t>ur</a:t>
                      </a:r>
                      <a:r>
                        <a:rPr sz="2000" u="heavy" spc="5" dirty="0">
                          <a:solidFill>
                            <a:srgbClr val="660066"/>
                          </a:solidFill>
                          <a:uFill>
                            <a:solidFill>
                              <a:srgbClr val="7A1879"/>
                            </a:solidFill>
                          </a:uFill>
                          <a:latin typeface="Arial MT"/>
                          <a:cs typeface="Arial MT"/>
                        </a:rPr>
                        <a:t>s</a:t>
                      </a:r>
                      <a:r>
                        <a:rPr sz="2000" u="heavy" dirty="0">
                          <a:solidFill>
                            <a:srgbClr val="660066"/>
                          </a:solidFill>
                          <a:uFill>
                            <a:solidFill>
                              <a:srgbClr val="7A1879"/>
                            </a:solidFill>
                          </a:uFill>
                          <a:latin typeface="Arial MT"/>
                          <a:cs typeface="Arial MT"/>
                        </a:rPr>
                        <a:t>t</a:t>
                      </a:r>
                      <a:r>
                        <a:rPr sz="2000" u="heavy" spc="-130" dirty="0">
                          <a:solidFill>
                            <a:srgbClr val="660066"/>
                          </a:solidFill>
                          <a:uFill>
                            <a:solidFill>
                              <a:srgbClr val="7A1879"/>
                            </a:solidFill>
                          </a:u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u="heavy" spc="-75" dirty="0">
                          <a:solidFill>
                            <a:srgbClr val="660066"/>
                          </a:solidFill>
                          <a:uFill>
                            <a:solidFill>
                              <a:srgbClr val="7A1879"/>
                            </a:solidFill>
                          </a:uFill>
                          <a:latin typeface="Arial MT"/>
                          <a:cs typeface="Arial MT"/>
                        </a:rPr>
                        <a:t>T</a:t>
                      </a:r>
                      <a:r>
                        <a:rPr sz="2000" u="heavy" dirty="0">
                          <a:solidFill>
                            <a:srgbClr val="660066"/>
                          </a:solidFill>
                          <a:uFill>
                            <a:solidFill>
                              <a:srgbClr val="7A1879"/>
                            </a:solidFill>
                          </a:uFill>
                          <a:latin typeface="Arial MT"/>
                          <a:cs typeface="Arial MT"/>
                        </a:rPr>
                        <a:t>ime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944">
                <a:tc>
                  <a:txBody>
                    <a:bodyPr/>
                    <a:lstStyle/>
                    <a:p>
                      <a:pPr marL="452755">
                        <a:lnSpc>
                          <a:spcPct val="100000"/>
                        </a:lnSpc>
                        <a:spcBef>
                          <a:spcPts val="165"/>
                        </a:spcBef>
                        <a:tabLst>
                          <a:tab pos="2059305" algn="l"/>
                        </a:tabLst>
                      </a:pPr>
                      <a:r>
                        <a:rPr sz="2000" i="1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875" i="1" baseline="-17777" dirty="0">
                          <a:solidFill>
                            <a:srgbClr val="7A1879"/>
                          </a:solidFill>
                          <a:latin typeface="Arial"/>
                          <a:cs typeface="Arial"/>
                        </a:rPr>
                        <a:t>1	</a:t>
                      </a:r>
                      <a:r>
                        <a:rPr sz="2000" dirty="0">
                          <a:solidFill>
                            <a:srgbClr val="660066"/>
                          </a:solidFill>
                          <a:latin typeface="Arial MT"/>
                          <a:cs typeface="Arial MT"/>
                        </a:rPr>
                        <a:t>0.0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marL="18478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dirty="0">
                          <a:solidFill>
                            <a:srgbClr val="660066"/>
                          </a:solidFill>
                          <a:latin typeface="Arial MT"/>
                          <a:cs typeface="Arial MT"/>
                        </a:rPr>
                        <a:t>7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208">
                <a:tc>
                  <a:txBody>
                    <a:bodyPr/>
                    <a:lstStyle/>
                    <a:p>
                      <a:pPr marL="487680">
                        <a:lnSpc>
                          <a:spcPts val="2385"/>
                        </a:lnSpc>
                        <a:tabLst>
                          <a:tab pos="2059305" algn="l"/>
                        </a:tabLst>
                      </a:pPr>
                      <a:r>
                        <a:rPr sz="2000" i="1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875" i="1" baseline="-17777" dirty="0">
                          <a:solidFill>
                            <a:srgbClr val="7A1879"/>
                          </a:solidFill>
                          <a:latin typeface="Arial"/>
                          <a:cs typeface="Arial"/>
                        </a:rPr>
                        <a:t>2	</a:t>
                      </a:r>
                      <a:r>
                        <a:rPr sz="2000" dirty="0">
                          <a:solidFill>
                            <a:srgbClr val="660066"/>
                          </a:solidFill>
                          <a:latin typeface="Arial MT"/>
                          <a:cs typeface="Arial MT"/>
                        </a:rPr>
                        <a:t>2.0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4785" algn="ctr">
                        <a:lnSpc>
                          <a:spcPts val="2385"/>
                        </a:lnSpc>
                      </a:pPr>
                      <a:r>
                        <a:rPr sz="2000" dirty="0">
                          <a:solidFill>
                            <a:srgbClr val="660066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295">
                <a:tc>
                  <a:txBody>
                    <a:bodyPr/>
                    <a:lstStyle/>
                    <a:p>
                      <a:pPr marL="48768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2059305" algn="l"/>
                        </a:tabLst>
                      </a:pPr>
                      <a:r>
                        <a:rPr sz="2000" i="1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875" i="1" baseline="-17777" dirty="0">
                          <a:solidFill>
                            <a:srgbClr val="7A1879"/>
                          </a:solidFill>
                          <a:latin typeface="Arial"/>
                          <a:cs typeface="Arial"/>
                        </a:rPr>
                        <a:t>3	</a:t>
                      </a:r>
                      <a:r>
                        <a:rPr sz="2000" dirty="0">
                          <a:solidFill>
                            <a:srgbClr val="660066"/>
                          </a:solidFill>
                          <a:latin typeface="Arial MT"/>
                          <a:cs typeface="Arial MT"/>
                        </a:rPr>
                        <a:t>4.0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18478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solidFill>
                            <a:srgbClr val="660066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881">
                <a:tc>
                  <a:txBody>
                    <a:bodyPr/>
                    <a:lstStyle/>
                    <a:p>
                      <a:pPr marL="487680">
                        <a:lnSpc>
                          <a:spcPct val="100000"/>
                        </a:lnSpc>
                        <a:spcBef>
                          <a:spcPts val="30"/>
                        </a:spcBef>
                        <a:tabLst>
                          <a:tab pos="2059305" algn="l"/>
                        </a:tabLst>
                      </a:pPr>
                      <a:r>
                        <a:rPr sz="2000" i="1" dirty="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875" i="1" baseline="-17777" dirty="0">
                          <a:solidFill>
                            <a:srgbClr val="7A1879"/>
                          </a:solidFill>
                          <a:latin typeface="Arial"/>
                          <a:cs typeface="Arial"/>
                        </a:rPr>
                        <a:t>4	</a:t>
                      </a:r>
                      <a:r>
                        <a:rPr sz="2000" dirty="0">
                          <a:solidFill>
                            <a:srgbClr val="660066"/>
                          </a:solidFill>
                          <a:latin typeface="Arial MT"/>
                          <a:cs typeface="Arial MT"/>
                        </a:rPr>
                        <a:t>5.0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18478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dirty="0">
                          <a:solidFill>
                            <a:srgbClr val="660066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530222" y="3176397"/>
            <a:ext cx="190118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SJF</a:t>
            </a:r>
            <a:r>
              <a:rPr sz="2200" spc="-10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(preemptive)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30222" y="4719015"/>
            <a:ext cx="4794250" cy="862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  <a:tabLst>
                <a:tab pos="605790" algn="l"/>
                <a:tab pos="1367790" algn="l"/>
                <a:tab pos="1901189" algn="l"/>
                <a:tab pos="2740025" algn="l"/>
                <a:tab pos="3917950" algn="l"/>
              </a:tabLst>
            </a:pPr>
            <a:r>
              <a:rPr sz="2700" baseline="3086" dirty="0">
                <a:solidFill>
                  <a:srgbClr val="660066"/>
                </a:solidFill>
                <a:latin typeface="Arial MT"/>
                <a:cs typeface="Arial MT"/>
              </a:rPr>
              <a:t>0	2	4	5	7	</a:t>
            </a:r>
            <a:r>
              <a:rPr sz="1800" spc="-275" dirty="0">
                <a:solidFill>
                  <a:srgbClr val="660066"/>
                </a:solidFill>
                <a:latin typeface="Arial MT"/>
                <a:cs typeface="Arial MT"/>
              </a:rPr>
              <a:t>11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2200" spc="-25" dirty="0">
                <a:latin typeface="Calibri"/>
                <a:cs typeface="Calibri"/>
              </a:rPr>
              <a:t>Average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waiting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time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= (9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+ 1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+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0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+2)/4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=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3</a:t>
            </a:r>
            <a:endParaRPr sz="22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574800" y="3729037"/>
          <a:ext cx="5562600" cy="90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96950">
                <a:tc gridSpan="2"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800" spc="-5" dirty="0">
                          <a:solidFill>
                            <a:srgbClr val="660066"/>
                          </a:solidFill>
                          <a:latin typeface="Arial MT"/>
                          <a:cs typeface="Arial MT"/>
                        </a:rPr>
                        <a:t>P</a:t>
                      </a:r>
                      <a:r>
                        <a:rPr sz="1800" spc="-7" baseline="-16203" dirty="0">
                          <a:solidFill>
                            <a:srgbClr val="7A1879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800" baseline="-16203">
                        <a:latin typeface="Arial MT"/>
                        <a:cs typeface="Arial MT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7A1879"/>
                      </a:solidFill>
                      <a:prstDash val="solid"/>
                    </a:lnL>
                    <a:lnR w="12700">
                      <a:solidFill>
                        <a:srgbClr val="7A1879"/>
                      </a:solidFill>
                      <a:prstDash val="solid"/>
                    </a:lnR>
                    <a:lnT w="9525">
                      <a:solidFill>
                        <a:srgbClr val="7A1879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800" spc="-5" dirty="0">
                          <a:solidFill>
                            <a:srgbClr val="660066"/>
                          </a:solidFill>
                          <a:latin typeface="Arial MT"/>
                          <a:cs typeface="Arial MT"/>
                        </a:rPr>
                        <a:t>P</a:t>
                      </a:r>
                      <a:r>
                        <a:rPr sz="1800" spc="-7" baseline="-16203" dirty="0">
                          <a:solidFill>
                            <a:srgbClr val="7A1879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800" baseline="-16203">
                        <a:latin typeface="Arial MT"/>
                        <a:cs typeface="Arial MT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7A1879"/>
                      </a:solidFill>
                      <a:prstDash val="solid"/>
                    </a:lnL>
                    <a:lnR w="12700">
                      <a:solidFill>
                        <a:srgbClr val="7A1879"/>
                      </a:solidFill>
                      <a:prstDash val="solid"/>
                    </a:lnR>
                    <a:lnT w="9525">
                      <a:solidFill>
                        <a:srgbClr val="7A1879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800" spc="-5" dirty="0">
                          <a:solidFill>
                            <a:srgbClr val="660066"/>
                          </a:solidFill>
                          <a:latin typeface="Arial MT"/>
                          <a:cs typeface="Arial MT"/>
                        </a:rPr>
                        <a:t>P</a:t>
                      </a:r>
                      <a:r>
                        <a:rPr sz="1800" spc="-7" baseline="-16203" dirty="0">
                          <a:solidFill>
                            <a:srgbClr val="7A1879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800" baseline="-16203">
                        <a:latin typeface="Arial MT"/>
                        <a:cs typeface="Arial MT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7A1879"/>
                      </a:solidFill>
                      <a:prstDash val="solid"/>
                    </a:lnL>
                    <a:lnR w="12700">
                      <a:solidFill>
                        <a:srgbClr val="7A1879"/>
                      </a:solidFill>
                      <a:prstDash val="solid"/>
                    </a:lnR>
                    <a:lnT w="9525">
                      <a:solidFill>
                        <a:srgbClr val="7A1879"/>
                      </a:solidFill>
                      <a:prstDash val="solid"/>
                    </a:lnT>
                    <a:lnB w="9525">
                      <a:solidFill>
                        <a:srgbClr val="7A1879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800" spc="-5" dirty="0">
                          <a:solidFill>
                            <a:srgbClr val="660066"/>
                          </a:solidFill>
                          <a:latin typeface="Arial MT"/>
                          <a:cs typeface="Arial MT"/>
                        </a:rPr>
                        <a:t>P</a:t>
                      </a:r>
                      <a:r>
                        <a:rPr sz="1800" spc="-7" baseline="-16203" dirty="0">
                          <a:solidFill>
                            <a:srgbClr val="7A1879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800" baseline="-16203">
                        <a:latin typeface="Arial MT"/>
                        <a:cs typeface="Arial MT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7A1879"/>
                      </a:solidFill>
                      <a:prstDash val="solid"/>
                    </a:lnL>
                    <a:lnR w="12700">
                      <a:solidFill>
                        <a:srgbClr val="7A1879"/>
                      </a:solidFill>
                      <a:prstDash val="solid"/>
                    </a:lnR>
                    <a:lnT w="9525">
                      <a:solidFill>
                        <a:srgbClr val="7A1879"/>
                      </a:solidFill>
                      <a:prstDash val="solid"/>
                    </a:lnT>
                    <a:lnB w="9525">
                      <a:solidFill>
                        <a:srgbClr val="7A1879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13664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800" spc="-5" dirty="0">
                          <a:solidFill>
                            <a:srgbClr val="660066"/>
                          </a:solidFill>
                          <a:latin typeface="Arial MT"/>
                          <a:cs typeface="Arial MT"/>
                        </a:rPr>
                        <a:t>P</a:t>
                      </a:r>
                      <a:r>
                        <a:rPr sz="1800" spc="-7" baseline="-16203" dirty="0">
                          <a:solidFill>
                            <a:srgbClr val="7A1879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1800" baseline="-16203">
                        <a:latin typeface="Arial MT"/>
                        <a:cs typeface="Arial MT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7A1879"/>
                      </a:solidFill>
                      <a:prstDash val="solid"/>
                    </a:lnL>
                    <a:lnR w="12700">
                      <a:solidFill>
                        <a:srgbClr val="7A1879"/>
                      </a:solidFill>
                      <a:prstDash val="solid"/>
                    </a:lnR>
                    <a:lnT w="9525">
                      <a:solidFill>
                        <a:srgbClr val="7A1879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800" spc="-5" dirty="0">
                          <a:solidFill>
                            <a:srgbClr val="660066"/>
                          </a:solidFill>
                          <a:latin typeface="Arial MT"/>
                          <a:cs typeface="Arial MT"/>
                        </a:rPr>
                        <a:t>P</a:t>
                      </a:r>
                      <a:r>
                        <a:rPr sz="1800" spc="-7" baseline="-16203" dirty="0">
                          <a:solidFill>
                            <a:srgbClr val="7A1879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800" baseline="-16203">
                        <a:latin typeface="Arial MT"/>
                        <a:cs typeface="Arial MT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7A1879"/>
                      </a:solidFill>
                      <a:prstDash val="solid"/>
                    </a:lnL>
                    <a:lnR w="9525">
                      <a:solidFill>
                        <a:srgbClr val="7A1879"/>
                      </a:solidFill>
                      <a:prstDash val="solid"/>
                    </a:lnR>
                    <a:lnT w="9525">
                      <a:solidFill>
                        <a:srgbClr val="7A1879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6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A1879"/>
                      </a:solidFill>
                      <a:prstDash val="solid"/>
                    </a:lnL>
                    <a:lnR w="12700">
                      <a:solidFill>
                        <a:srgbClr val="7A1879"/>
                      </a:solidFill>
                      <a:prstDash val="solid"/>
                    </a:lnR>
                    <a:lnB w="9525">
                      <a:solidFill>
                        <a:srgbClr val="7A18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A1879"/>
                      </a:solidFill>
                      <a:prstDash val="solid"/>
                    </a:lnL>
                    <a:lnR w="12700">
                      <a:solidFill>
                        <a:srgbClr val="7A1879"/>
                      </a:solidFill>
                      <a:prstDash val="solid"/>
                    </a:lnR>
                    <a:lnB w="9525">
                      <a:solidFill>
                        <a:srgbClr val="7A18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A1879"/>
                      </a:solidFill>
                      <a:prstDash val="solid"/>
                    </a:lnL>
                    <a:lnR w="12700">
                      <a:solidFill>
                        <a:srgbClr val="7A1879"/>
                      </a:solidFill>
                      <a:prstDash val="solid"/>
                    </a:lnR>
                    <a:lnB w="9525">
                      <a:solidFill>
                        <a:srgbClr val="7A18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A1879"/>
                      </a:solidFill>
                      <a:prstDash val="solid"/>
                    </a:lnL>
                    <a:lnR w="12700">
                      <a:solidFill>
                        <a:srgbClr val="7A1879"/>
                      </a:solidFill>
                      <a:prstDash val="solid"/>
                    </a:lnR>
                    <a:lnB w="9525">
                      <a:solidFill>
                        <a:srgbClr val="7A187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2235" marB="0">
                    <a:lnL w="12700">
                      <a:solidFill>
                        <a:srgbClr val="7A1879"/>
                      </a:solidFill>
                      <a:prstDash val="solid"/>
                    </a:lnL>
                    <a:lnR w="12700">
                      <a:solidFill>
                        <a:srgbClr val="7A1879"/>
                      </a:solidFill>
                      <a:prstDash val="solid"/>
                    </a:lnR>
                    <a:lnT w="9525">
                      <a:solidFill>
                        <a:srgbClr val="7A1879"/>
                      </a:solidFill>
                      <a:prstDash val="solid"/>
                    </a:lnT>
                    <a:lnB w="9525">
                      <a:solidFill>
                        <a:srgbClr val="7A1879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2235" marB="0">
                    <a:lnL w="12700">
                      <a:solidFill>
                        <a:srgbClr val="7A1879"/>
                      </a:solidFill>
                      <a:prstDash val="solid"/>
                    </a:lnL>
                    <a:lnR w="12700">
                      <a:solidFill>
                        <a:srgbClr val="7A1879"/>
                      </a:solidFill>
                      <a:prstDash val="solid"/>
                    </a:lnR>
                    <a:lnT w="9525">
                      <a:solidFill>
                        <a:srgbClr val="7A1879"/>
                      </a:solidFill>
                      <a:prstDash val="solid"/>
                    </a:lnT>
                    <a:lnB w="9525">
                      <a:solidFill>
                        <a:srgbClr val="7A1879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A1879"/>
                      </a:solidFill>
                      <a:prstDash val="solid"/>
                    </a:lnL>
                    <a:lnR w="12700">
                      <a:solidFill>
                        <a:srgbClr val="7A1879"/>
                      </a:solidFill>
                      <a:prstDash val="solid"/>
                    </a:lnR>
                    <a:lnB w="9525">
                      <a:solidFill>
                        <a:srgbClr val="7A18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A1879"/>
                      </a:solidFill>
                      <a:prstDash val="solid"/>
                    </a:lnL>
                    <a:lnR w="12700">
                      <a:solidFill>
                        <a:srgbClr val="7A1879"/>
                      </a:solidFill>
                      <a:prstDash val="solid"/>
                    </a:lnR>
                    <a:lnB w="9525">
                      <a:solidFill>
                        <a:srgbClr val="7A18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A1879"/>
                      </a:solidFill>
                      <a:prstDash val="solid"/>
                    </a:lnL>
                    <a:lnR w="12700">
                      <a:solidFill>
                        <a:srgbClr val="7A1879"/>
                      </a:solidFill>
                      <a:prstDash val="solid"/>
                    </a:lnR>
                    <a:lnB w="9525">
                      <a:solidFill>
                        <a:srgbClr val="7A18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A1879"/>
                      </a:solidFill>
                      <a:prstDash val="solid"/>
                    </a:lnL>
                    <a:lnR w="12700">
                      <a:solidFill>
                        <a:srgbClr val="7A1879"/>
                      </a:solidFill>
                      <a:prstDash val="solid"/>
                    </a:lnR>
                    <a:lnB w="9525">
                      <a:solidFill>
                        <a:srgbClr val="7A18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A1879"/>
                      </a:solidFill>
                      <a:prstDash val="solid"/>
                    </a:lnL>
                    <a:lnR w="12700">
                      <a:solidFill>
                        <a:srgbClr val="7A1879"/>
                      </a:solidFill>
                      <a:prstDash val="solid"/>
                    </a:lnR>
                    <a:lnB w="9525">
                      <a:solidFill>
                        <a:srgbClr val="7A18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A1879"/>
                      </a:solidFill>
                      <a:prstDash val="solid"/>
                    </a:lnL>
                    <a:lnR w="12700">
                      <a:solidFill>
                        <a:srgbClr val="7A1879"/>
                      </a:solidFill>
                      <a:prstDash val="solid"/>
                    </a:lnR>
                    <a:lnB w="9525">
                      <a:solidFill>
                        <a:srgbClr val="7A18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A1879"/>
                      </a:solidFill>
                      <a:prstDash val="solid"/>
                    </a:lnL>
                    <a:lnR w="12700">
                      <a:solidFill>
                        <a:srgbClr val="7A1879"/>
                      </a:solidFill>
                      <a:prstDash val="solid"/>
                    </a:lnR>
                    <a:lnB w="9525">
                      <a:solidFill>
                        <a:srgbClr val="7A18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A1879"/>
                      </a:solidFill>
                      <a:prstDash val="solid"/>
                    </a:lnL>
                    <a:lnR w="12700">
                      <a:solidFill>
                        <a:srgbClr val="7A1879"/>
                      </a:solidFill>
                      <a:prstDash val="solid"/>
                    </a:lnR>
                    <a:lnB w="9525">
                      <a:solidFill>
                        <a:srgbClr val="7A18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A1879"/>
                      </a:solidFill>
                      <a:prstDash val="solid"/>
                    </a:lnL>
                    <a:lnR w="9525">
                      <a:solidFill>
                        <a:srgbClr val="7A1879"/>
                      </a:solidFill>
                      <a:prstDash val="solid"/>
                    </a:lnR>
                    <a:lnB w="9525">
                      <a:solidFill>
                        <a:srgbClr val="7A18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A1879"/>
                      </a:solidFill>
                      <a:prstDash val="solid"/>
                    </a:lnL>
                    <a:lnR w="12700">
                      <a:solidFill>
                        <a:srgbClr val="7A1879"/>
                      </a:solidFill>
                      <a:prstDash val="solid"/>
                    </a:lnR>
                    <a:lnT w="9525">
                      <a:solidFill>
                        <a:srgbClr val="7A187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A1879"/>
                      </a:solidFill>
                      <a:prstDash val="solid"/>
                    </a:lnL>
                    <a:lnR w="12700">
                      <a:solidFill>
                        <a:srgbClr val="7A1879"/>
                      </a:solidFill>
                      <a:prstDash val="solid"/>
                    </a:lnR>
                    <a:lnT w="9525">
                      <a:solidFill>
                        <a:srgbClr val="7A187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A1879"/>
                      </a:solidFill>
                      <a:prstDash val="solid"/>
                    </a:lnL>
                    <a:lnR w="12700">
                      <a:solidFill>
                        <a:srgbClr val="7A1879"/>
                      </a:solidFill>
                      <a:prstDash val="solid"/>
                    </a:lnR>
                    <a:lnT w="9525">
                      <a:solidFill>
                        <a:srgbClr val="7A187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A1879"/>
                      </a:solidFill>
                      <a:prstDash val="solid"/>
                    </a:lnL>
                    <a:lnR w="12700">
                      <a:solidFill>
                        <a:srgbClr val="7A1879"/>
                      </a:solidFill>
                      <a:prstDash val="solid"/>
                    </a:lnR>
                    <a:lnT w="9525">
                      <a:solidFill>
                        <a:srgbClr val="7A1879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A1879"/>
                      </a:solidFill>
                      <a:prstDash val="solid"/>
                    </a:lnL>
                    <a:lnR w="12700">
                      <a:solidFill>
                        <a:srgbClr val="7A1879"/>
                      </a:solidFill>
                      <a:prstDash val="solid"/>
                    </a:lnR>
                    <a:lnT w="9525">
                      <a:solidFill>
                        <a:srgbClr val="7A1879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A1879"/>
                      </a:solidFill>
                      <a:prstDash val="solid"/>
                    </a:lnL>
                    <a:lnR w="12700">
                      <a:solidFill>
                        <a:srgbClr val="7A1879"/>
                      </a:solidFill>
                      <a:prstDash val="solid"/>
                    </a:lnR>
                    <a:lnT w="9525">
                      <a:solidFill>
                        <a:srgbClr val="7A1879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A1879"/>
                      </a:solidFill>
                      <a:prstDash val="solid"/>
                    </a:lnL>
                    <a:lnR w="12700">
                      <a:solidFill>
                        <a:srgbClr val="7A1879"/>
                      </a:solidFill>
                      <a:prstDash val="solid"/>
                    </a:lnR>
                    <a:lnT w="9525">
                      <a:solidFill>
                        <a:srgbClr val="7A187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A1879"/>
                      </a:solidFill>
                      <a:prstDash val="solid"/>
                    </a:lnL>
                    <a:lnR w="12700">
                      <a:solidFill>
                        <a:srgbClr val="7A1879"/>
                      </a:solidFill>
                      <a:prstDash val="solid"/>
                    </a:lnR>
                    <a:lnT w="9525">
                      <a:solidFill>
                        <a:srgbClr val="7A187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A1879"/>
                      </a:solidFill>
                      <a:prstDash val="solid"/>
                    </a:lnL>
                    <a:lnR w="12700">
                      <a:solidFill>
                        <a:srgbClr val="7A1879"/>
                      </a:solidFill>
                      <a:prstDash val="solid"/>
                    </a:lnR>
                    <a:lnT w="9525">
                      <a:solidFill>
                        <a:srgbClr val="7A187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A1879"/>
                      </a:solidFill>
                      <a:prstDash val="solid"/>
                    </a:lnL>
                    <a:lnR w="12700">
                      <a:solidFill>
                        <a:srgbClr val="7A1879"/>
                      </a:solidFill>
                      <a:prstDash val="solid"/>
                    </a:lnR>
                    <a:lnT w="9525">
                      <a:solidFill>
                        <a:srgbClr val="7A187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A1879"/>
                      </a:solidFill>
                      <a:prstDash val="solid"/>
                    </a:lnL>
                    <a:lnR w="12700">
                      <a:solidFill>
                        <a:srgbClr val="7A1879"/>
                      </a:solidFill>
                      <a:prstDash val="solid"/>
                    </a:lnR>
                    <a:lnT w="9525">
                      <a:solidFill>
                        <a:srgbClr val="7A187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A1879"/>
                      </a:solidFill>
                      <a:prstDash val="solid"/>
                    </a:lnL>
                    <a:lnR w="12700">
                      <a:solidFill>
                        <a:srgbClr val="7A1879"/>
                      </a:solidFill>
                      <a:prstDash val="solid"/>
                    </a:lnR>
                    <a:lnT w="9525">
                      <a:solidFill>
                        <a:srgbClr val="7A187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A1879"/>
                      </a:solidFill>
                      <a:prstDash val="solid"/>
                    </a:lnL>
                    <a:lnR w="12700">
                      <a:solidFill>
                        <a:srgbClr val="7A1879"/>
                      </a:solidFill>
                      <a:prstDash val="solid"/>
                    </a:lnR>
                    <a:lnT w="9525">
                      <a:solidFill>
                        <a:srgbClr val="7A187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A1879"/>
                      </a:solidFill>
                      <a:prstDash val="solid"/>
                    </a:lnL>
                    <a:lnR w="12700">
                      <a:solidFill>
                        <a:srgbClr val="7A1879"/>
                      </a:solidFill>
                      <a:prstDash val="solid"/>
                    </a:lnR>
                    <a:lnT w="9525">
                      <a:solidFill>
                        <a:srgbClr val="7A187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A1879"/>
                      </a:solidFill>
                      <a:prstDash val="solid"/>
                    </a:lnL>
                    <a:lnR w="12700">
                      <a:solidFill>
                        <a:srgbClr val="7A1879"/>
                      </a:solidFill>
                      <a:prstDash val="solid"/>
                    </a:lnR>
                    <a:lnT w="9525">
                      <a:solidFill>
                        <a:srgbClr val="7A187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A1879"/>
                      </a:solidFill>
                      <a:prstDash val="solid"/>
                    </a:lnL>
                    <a:lnR w="12700">
                      <a:solidFill>
                        <a:srgbClr val="7A1879"/>
                      </a:solidFill>
                      <a:prstDash val="solid"/>
                    </a:lnR>
                    <a:lnT w="9525">
                      <a:solidFill>
                        <a:srgbClr val="7A187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62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A1879"/>
                      </a:solidFill>
                      <a:prstDash val="solid"/>
                    </a:lnL>
                    <a:lnR w="12700">
                      <a:solidFill>
                        <a:srgbClr val="7A1879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A1879"/>
                      </a:solidFill>
                      <a:prstDash val="solid"/>
                    </a:lnL>
                    <a:lnR w="12700">
                      <a:solidFill>
                        <a:srgbClr val="7A1879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A1879"/>
                      </a:solidFill>
                      <a:prstDash val="solid"/>
                    </a:lnL>
                    <a:lnR w="12700">
                      <a:solidFill>
                        <a:srgbClr val="7A1879"/>
                      </a:solidFill>
                      <a:prstDash val="solid"/>
                    </a:lnR>
                    <a:lnT w="9525">
                      <a:solidFill>
                        <a:srgbClr val="7A1879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A1879"/>
                      </a:solidFill>
                      <a:prstDash val="solid"/>
                    </a:lnL>
                    <a:lnR w="12700">
                      <a:solidFill>
                        <a:srgbClr val="7A1879"/>
                      </a:solidFill>
                      <a:prstDash val="solid"/>
                    </a:lnR>
                    <a:lnT w="9525">
                      <a:solidFill>
                        <a:srgbClr val="7A1879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A1879"/>
                      </a:solidFill>
                      <a:prstDash val="solid"/>
                    </a:lnL>
                    <a:lnR w="12700">
                      <a:solidFill>
                        <a:srgbClr val="7A1879"/>
                      </a:solidFill>
                      <a:prstDash val="solid"/>
                    </a:lnR>
                    <a:lnT w="9525">
                      <a:solidFill>
                        <a:srgbClr val="7A1879"/>
                      </a:solidFill>
                      <a:prstDash val="solid"/>
                    </a:lnT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A1879"/>
                      </a:solidFill>
                      <a:prstDash val="solid"/>
                    </a:lnL>
                    <a:lnR w="12700">
                      <a:solidFill>
                        <a:srgbClr val="7A1879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A1879"/>
                      </a:solidFill>
                      <a:prstDash val="solid"/>
                    </a:lnL>
                    <a:lnR w="12700">
                      <a:solidFill>
                        <a:srgbClr val="7A1879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7020559" y="471932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660066"/>
                </a:solidFill>
                <a:latin typeface="Arial MT"/>
                <a:cs typeface="Arial MT"/>
              </a:rPr>
              <a:t>16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20" y="0"/>
            <a:ext cx="1248079" cy="766572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3322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517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792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946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78</a:t>
            </a:fld>
            <a:endParaRPr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90269"/>
            <a:chOff x="1333491" y="0"/>
            <a:chExt cx="7811134" cy="89026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87039" y="0"/>
              <a:ext cx="4520184" cy="8900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pc="-5" dirty="0"/>
              <a:t>Priority</a:t>
            </a:r>
            <a:r>
              <a:rPr spc="-114" dirty="0"/>
              <a:t> </a:t>
            </a:r>
            <a:r>
              <a:rPr spc="-5" dirty="0"/>
              <a:t>Scheduling</a:t>
            </a:r>
            <a:r>
              <a:rPr sz="3000" spc="-5" dirty="0"/>
              <a:t>(CO2)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817575" y="1002664"/>
            <a:ext cx="7512684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Priority scheduling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is a 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method of scheduling </a:t>
            </a:r>
            <a:r>
              <a:rPr sz="2400" spc="-10" dirty="0">
                <a:solidFill>
                  <a:srgbClr val="212121"/>
                </a:solidFill>
                <a:latin typeface="Calibri"/>
                <a:cs typeface="Calibri"/>
              </a:rPr>
              <a:t>processes 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 based on </a:t>
            </a:r>
            <a:r>
              <a:rPr sz="2400" spc="-20" dirty="0">
                <a:solidFill>
                  <a:srgbClr val="212121"/>
                </a:solidFill>
                <a:latin typeface="Calibri"/>
                <a:cs typeface="Calibri"/>
              </a:rPr>
              <a:t>priority. 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In this method, </a:t>
            </a:r>
            <a:r>
              <a:rPr sz="2400" spc="-10" dirty="0">
                <a:solidFill>
                  <a:srgbClr val="212121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scheduler selects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 the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"/>
                <a:cs typeface="Calibri"/>
              </a:rPr>
              <a:t>tasks</a:t>
            </a:r>
            <a:r>
              <a:rPr sz="2400" spc="-3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12121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212121"/>
                </a:solidFill>
                <a:latin typeface="Calibri"/>
                <a:cs typeface="Calibri"/>
              </a:rPr>
              <a:t>work</a:t>
            </a:r>
            <a:r>
              <a:rPr sz="2400" spc="-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as</a:t>
            </a:r>
            <a:r>
              <a:rPr sz="2400" spc="-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per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 the </a:t>
            </a:r>
            <a:r>
              <a:rPr sz="2400" spc="-20" dirty="0">
                <a:solidFill>
                  <a:srgbClr val="212121"/>
                </a:solidFill>
                <a:latin typeface="Calibri"/>
                <a:cs typeface="Calibri"/>
              </a:rPr>
              <a:t>priority.</a:t>
            </a:r>
            <a:endParaRPr sz="2400">
              <a:latin typeface="Calibri"/>
              <a:cs typeface="Calibri"/>
            </a:endParaRPr>
          </a:p>
          <a:p>
            <a:pPr marL="355600" indent="-343535" algn="just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Priority</a:t>
            </a:r>
            <a:r>
              <a:rPr sz="2400" spc="99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scheduling</a:t>
            </a:r>
            <a:r>
              <a:rPr sz="2400" spc="994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also</a:t>
            </a:r>
            <a:r>
              <a:rPr sz="2400" spc="99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helps</a:t>
            </a:r>
            <a:r>
              <a:rPr sz="2400" spc="10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OS</a:t>
            </a:r>
            <a:r>
              <a:rPr sz="2400" spc="994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12121"/>
                </a:solidFill>
                <a:latin typeface="Calibri"/>
                <a:cs typeface="Calibri"/>
              </a:rPr>
              <a:t>to</a:t>
            </a:r>
            <a:r>
              <a:rPr sz="2400" spc="99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12121"/>
                </a:solidFill>
                <a:latin typeface="Calibri"/>
                <a:cs typeface="Calibri"/>
              </a:rPr>
              <a:t>involve</a:t>
            </a:r>
            <a:r>
              <a:rPr sz="2400" spc="100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"/>
                <a:cs typeface="Calibri"/>
              </a:rPr>
              <a:t>priority</a:t>
            </a:r>
            <a:endParaRPr sz="2400">
              <a:latin typeface="Calibri"/>
              <a:cs typeface="Calibri"/>
            </a:endParaRPr>
          </a:p>
          <a:p>
            <a:pPr marL="355600" marR="6985" algn="just">
              <a:lnSpc>
                <a:spcPct val="150000"/>
              </a:lnSpc>
              <a:spcBef>
                <a:spcPts val="5"/>
              </a:spcBef>
            </a:pP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assignments.</a:t>
            </a:r>
            <a:r>
              <a:rPr sz="2400" spc="4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2400" spc="48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"/>
                <a:cs typeface="Calibri"/>
              </a:rPr>
              <a:t>processes</a:t>
            </a:r>
            <a:r>
              <a:rPr sz="2400" spc="484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with</a:t>
            </a:r>
            <a:r>
              <a:rPr sz="2400" spc="48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higher</a:t>
            </a:r>
            <a:r>
              <a:rPr sz="2400" spc="484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"/>
                <a:cs typeface="Calibri"/>
              </a:rPr>
              <a:t>priority</a:t>
            </a:r>
            <a:r>
              <a:rPr sz="2400" spc="49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"/>
                <a:cs typeface="Calibri"/>
              </a:rPr>
              <a:t>should </a:t>
            </a:r>
            <a:r>
              <a:rPr sz="2400" spc="-5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be carried </a:t>
            </a:r>
            <a:r>
              <a:rPr sz="2400" spc="-10" dirty="0">
                <a:solidFill>
                  <a:srgbClr val="212121"/>
                </a:solidFill>
                <a:latin typeface="Calibri"/>
                <a:cs typeface="Calibri"/>
              </a:rPr>
              <a:t>out </a:t>
            </a:r>
            <a:r>
              <a:rPr sz="2400" spc="-15" dirty="0">
                <a:solidFill>
                  <a:srgbClr val="212121"/>
                </a:solidFill>
                <a:latin typeface="Calibri"/>
                <a:cs typeface="Calibri"/>
              </a:rPr>
              <a:t>first, </a:t>
            </a:r>
            <a:r>
              <a:rPr sz="2400" spc="-10" dirty="0">
                <a:solidFill>
                  <a:srgbClr val="212121"/>
                </a:solidFill>
                <a:latin typeface="Calibri"/>
                <a:cs typeface="Calibri"/>
              </a:rPr>
              <a:t>whereas jobs 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with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equal </a:t>
            </a:r>
            <a:r>
              <a:rPr sz="2400" spc="-10" dirty="0">
                <a:solidFill>
                  <a:srgbClr val="212121"/>
                </a:solidFill>
                <a:latin typeface="Calibri"/>
                <a:cs typeface="Calibri"/>
              </a:rPr>
              <a:t>priorities </a:t>
            </a:r>
            <a:r>
              <a:rPr sz="2400" spc="-15" dirty="0">
                <a:solidFill>
                  <a:srgbClr val="212121"/>
                </a:solidFill>
                <a:latin typeface="Calibri"/>
                <a:cs typeface="Calibri"/>
              </a:rPr>
              <a:t>are </a:t>
            </a:r>
            <a:r>
              <a:rPr sz="2400" spc="-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carried</a:t>
            </a:r>
            <a:r>
              <a:rPr sz="2400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out on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"/>
                <a:cs typeface="Calibri"/>
              </a:rPr>
              <a:t>round-robin 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or </a:t>
            </a:r>
            <a:r>
              <a:rPr sz="2400" spc="-15" dirty="0">
                <a:solidFill>
                  <a:srgbClr val="212121"/>
                </a:solidFill>
                <a:latin typeface="Calibri"/>
                <a:cs typeface="Calibri"/>
              </a:rPr>
              <a:t>FCFS</a:t>
            </a:r>
            <a:r>
              <a:rPr sz="2400" spc="-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basis.</a:t>
            </a:r>
            <a:endParaRPr sz="2400">
              <a:latin typeface="Calibri"/>
              <a:cs typeface="Calibri"/>
            </a:endParaRPr>
          </a:p>
          <a:p>
            <a:pPr marL="355600" marR="5715" indent="-343535" algn="just">
              <a:lnSpc>
                <a:spcPct val="150000"/>
              </a:lnSpc>
              <a:buFont typeface="Wingdings"/>
              <a:buChar char=""/>
              <a:tabLst>
                <a:tab pos="356235" algn="l"/>
              </a:tabLst>
            </a:pP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Priority </a:t>
            </a:r>
            <a:r>
              <a:rPr sz="2400" spc="-10" dirty="0">
                <a:solidFill>
                  <a:srgbClr val="212121"/>
                </a:solidFill>
                <a:latin typeface="Calibri"/>
                <a:cs typeface="Calibri"/>
              </a:rPr>
              <a:t>can 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be decided based on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memory </a:t>
            </a:r>
            <a:r>
              <a:rPr sz="2400" spc="-10" dirty="0">
                <a:solidFill>
                  <a:srgbClr val="212121"/>
                </a:solidFill>
                <a:latin typeface="Calibri"/>
                <a:cs typeface="Calibri"/>
              </a:rPr>
              <a:t>requirements, 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time</a:t>
            </a:r>
            <a:r>
              <a:rPr sz="2400" spc="-10" dirty="0">
                <a:solidFill>
                  <a:srgbClr val="212121"/>
                </a:solidFill>
                <a:latin typeface="Calibri"/>
                <a:cs typeface="Calibri"/>
              </a:rPr>
              <a:t> requirements,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20" y="0"/>
            <a:ext cx="1248079" cy="76657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3322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517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792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946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79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58519"/>
            <a:chOff x="1333491" y="0"/>
            <a:chExt cx="7811134" cy="8585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7976" y="0"/>
              <a:ext cx="3272028" cy="8580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sz="3000" spc="-15" dirty="0"/>
              <a:t>Course</a:t>
            </a:r>
            <a:r>
              <a:rPr sz="3000" spc="-45" dirty="0"/>
              <a:t> </a:t>
            </a:r>
            <a:r>
              <a:rPr sz="3000" spc="-10" dirty="0"/>
              <a:t>Outcomes</a:t>
            </a:r>
            <a:endParaRPr sz="300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04837" y="1909826"/>
          <a:ext cx="8138159" cy="40956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6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078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7912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Understand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fundamentals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operating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systems,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functions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their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structure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 functions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K1,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09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CO2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Implement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concept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process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management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policies, CPU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Scheduling</a:t>
                      </a:r>
                      <a:r>
                        <a:rPr sz="18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thread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management.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K5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078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6248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Understand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implement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requirement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process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synchronization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and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apply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deadlock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handling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algorithms.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K2,K5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163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Evaluate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memory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management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its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allocation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policies.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K5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157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Understand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analyze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the I/O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management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File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systems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K2,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24890" y="1221485"/>
            <a:ext cx="68237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Course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outcome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After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completion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course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students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able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3890" y="2858261"/>
            <a:ext cx="7922259" cy="715010"/>
          </a:xfrm>
          <a:custGeom>
            <a:avLst/>
            <a:gdLst/>
            <a:ahLst/>
            <a:cxnLst/>
            <a:rect l="l" t="t" r="r" b="b"/>
            <a:pathLst>
              <a:path w="7922259" h="715010">
                <a:moveTo>
                  <a:pt x="0" y="119125"/>
                </a:moveTo>
                <a:lnTo>
                  <a:pt x="9362" y="72759"/>
                </a:lnTo>
                <a:lnTo>
                  <a:pt x="34893" y="34893"/>
                </a:lnTo>
                <a:lnTo>
                  <a:pt x="72759" y="9362"/>
                </a:lnTo>
                <a:lnTo>
                  <a:pt x="119125" y="0"/>
                </a:lnTo>
                <a:lnTo>
                  <a:pt x="7802626" y="0"/>
                </a:lnTo>
                <a:lnTo>
                  <a:pt x="7848992" y="9362"/>
                </a:lnTo>
                <a:lnTo>
                  <a:pt x="7886858" y="34893"/>
                </a:lnTo>
                <a:lnTo>
                  <a:pt x="7912389" y="72759"/>
                </a:lnTo>
                <a:lnTo>
                  <a:pt x="7921752" y="119125"/>
                </a:lnTo>
                <a:lnTo>
                  <a:pt x="7921752" y="595629"/>
                </a:lnTo>
                <a:lnTo>
                  <a:pt x="7912389" y="641996"/>
                </a:lnTo>
                <a:lnTo>
                  <a:pt x="7886858" y="679862"/>
                </a:lnTo>
                <a:lnTo>
                  <a:pt x="7848992" y="705393"/>
                </a:lnTo>
                <a:lnTo>
                  <a:pt x="7802626" y="714755"/>
                </a:lnTo>
                <a:lnTo>
                  <a:pt x="119125" y="714755"/>
                </a:lnTo>
                <a:lnTo>
                  <a:pt x="72759" y="705393"/>
                </a:lnTo>
                <a:lnTo>
                  <a:pt x="34893" y="679862"/>
                </a:lnTo>
                <a:lnTo>
                  <a:pt x="9362" y="641996"/>
                </a:lnTo>
                <a:lnTo>
                  <a:pt x="0" y="595629"/>
                </a:lnTo>
                <a:lnTo>
                  <a:pt x="0" y="119125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373123" cy="71475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5227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422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697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851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90269"/>
            <a:chOff x="1333491" y="0"/>
            <a:chExt cx="7811134" cy="89026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87039" y="0"/>
              <a:ext cx="4520184" cy="8900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pc="-5" dirty="0"/>
              <a:t>Priority</a:t>
            </a:r>
            <a:r>
              <a:rPr spc="-114" dirty="0"/>
              <a:t> </a:t>
            </a:r>
            <a:r>
              <a:rPr spc="-5" dirty="0"/>
              <a:t>Scheduling</a:t>
            </a:r>
            <a:r>
              <a:rPr sz="3000" spc="-5" dirty="0"/>
              <a:t>(CO2)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887679" y="779119"/>
            <a:ext cx="7660005" cy="50558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0"/>
              </a:spcBef>
            </a:pPr>
            <a:r>
              <a:rPr sz="2000" b="1" spc="-15" dirty="0">
                <a:solidFill>
                  <a:srgbClr val="202429"/>
                </a:solidFill>
                <a:latin typeface="Calibri"/>
                <a:cs typeface="Calibri"/>
              </a:rPr>
              <a:t>Types </a:t>
            </a:r>
            <a:r>
              <a:rPr sz="2000" b="1" dirty="0">
                <a:solidFill>
                  <a:srgbClr val="202429"/>
                </a:solidFill>
                <a:latin typeface="Calibri"/>
                <a:cs typeface="Calibri"/>
              </a:rPr>
              <a:t>of</a:t>
            </a:r>
            <a:r>
              <a:rPr sz="2000" b="1" spc="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02429"/>
                </a:solidFill>
                <a:latin typeface="Calibri"/>
                <a:cs typeface="Calibri"/>
              </a:rPr>
              <a:t>Priority</a:t>
            </a:r>
            <a:r>
              <a:rPr sz="2000" b="1" spc="-2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02429"/>
                </a:solidFill>
                <a:latin typeface="Calibri"/>
                <a:cs typeface="Calibri"/>
              </a:rPr>
              <a:t>Scheduling</a:t>
            </a:r>
            <a:r>
              <a:rPr sz="2000" b="1" spc="-3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02429"/>
                </a:solidFill>
                <a:latin typeface="Calibri"/>
                <a:cs typeface="Calibri"/>
              </a:rPr>
              <a:t>Algorithm:-</a:t>
            </a:r>
            <a:endParaRPr sz="2000">
              <a:latin typeface="Calibri"/>
              <a:cs typeface="Calibri"/>
            </a:endParaRPr>
          </a:p>
          <a:p>
            <a:pPr marL="210820" indent="-198755" algn="just">
              <a:lnSpc>
                <a:spcPct val="100000"/>
              </a:lnSpc>
              <a:spcBef>
                <a:spcPts val="1200"/>
              </a:spcBef>
              <a:buSzPct val="95000"/>
              <a:buAutoNum type="arabicPeriod"/>
              <a:tabLst>
                <a:tab pos="211454" algn="l"/>
              </a:tabLst>
            </a:pPr>
            <a:r>
              <a:rPr sz="2000" b="1" spc="-10" dirty="0">
                <a:solidFill>
                  <a:srgbClr val="202429"/>
                </a:solidFill>
                <a:latin typeface="Calibri"/>
                <a:cs typeface="Calibri"/>
              </a:rPr>
              <a:t>Preemptive</a:t>
            </a:r>
            <a:r>
              <a:rPr sz="2000" b="1" spc="6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02429"/>
                </a:solidFill>
                <a:latin typeface="Calibri"/>
                <a:cs typeface="Calibri"/>
              </a:rPr>
              <a:t>Priority</a:t>
            </a:r>
            <a:r>
              <a:rPr sz="2000" b="1" spc="5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02429"/>
                </a:solidFill>
                <a:latin typeface="Calibri"/>
                <a:cs typeface="Calibri"/>
              </a:rPr>
              <a:t>Scheduling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:</a:t>
            </a:r>
            <a:r>
              <a:rPr sz="2000" spc="6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If</a:t>
            </a:r>
            <a:r>
              <a:rPr sz="2000" spc="5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the</a:t>
            </a:r>
            <a:r>
              <a:rPr sz="2000" spc="5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new</a:t>
            </a:r>
            <a:r>
              <a:rPr sz="2000" spc="4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process</a:t>
            </a:r>
            <a:r>
              <a:rPr sz="2000" spc="6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arrived</a:t>
            </a:r>
            <a:r>
              <a:rPr sz="2000" spc="8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02429"/>
                </a:solidFill>
                <a:latin typeface="Calibri"/>
                <a:cs typeface="Calibri"/>
              </a:rPr>
              <a:t>at</a:t>
            </a:r>
            <a:r>
              <a:rPr sz="2000" spc="5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the</a:t>
            </a:r>
            <a:r>
              <a:rPr sz="2000" spc="7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ready</a:t>
            </a:r>
            <a:endParaRPr sz="2000">
              <a:latin typeface="Calibri"/>
              <a:cs typeface="Calibri"/>
            </a:endParaRPr>
          </a:p>
          <a:p>
            <a:pPr marL="12700" marR="5080" algn="just">
              <a:lnSpc>
                <a:spcPct val="150000"/>
              </a:lnSpc>
            </a:pP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queue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has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higher priority than the currently running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process,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CPU </a:t>
            </a:r>
            <a:r>
              <a:rPr sz="2000" spc="5" dirty="0">
                <a:solidFill>
                  <a:srgbClr val="202429"/>
                </a:solidFill>
                <a:latin typeface="Calibri"/>
                <a:cs typeface="Calibri"/>
              </a:rPr>
              <a:t>is </a:t>
            </a:r>
            <a:r>
              <a:rPr sz="2000" spc="1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preempted,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which</a:t>
            </a:r>
            <a:r>
              <a:rPr sz="2000" spc="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means</a:t>
            </a:r>
            <a:r>
              <a:rPr sz="2000" spc="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processing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 of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the</a:t>
            </a:r>
            <a:r>
              <a:rPr sz="2000" spc="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current</a:t>
            </a:r>
            <a:r>
              <a:rPr sz="2000" spc="43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process</a:t>
            </a:r>
            <a:r>
              <a:rPr sz="2000" spc="43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02429"/>
                </a:solidFill>
                <a:latin typeface="Calibri"/>
                <a:cs typeface="Calibri"/>
              </a:rPr>
              <a:t>is </a:t>
            </a:r>
            <a:r>
              <a:rPr sz="2000" spc="1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stopped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the incoming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new process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with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higher priority gets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CPU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02429"/>
                </a:solidFill>
                <a:latin typeface="Calibri"/>
                <a:cs typeface="Calibri"/>
              </a:rPr>
              <a:t>for</a:t>
            </a:r>
            <a:r>
              <a:rPr sz="2000" spc="-2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its</a:t>
            </a:r>
            <a:r>
              <a:rPr sz="2000" spc="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execution.</a:t>
            </a:r>
            <a:endParaRPr sz="2000">
              <a:latin typeface="Calibri"/>
              <a:cs typeface="Calibri"/>
            </a:endParaRPr>
          </a:p>
          <a:p>
            <a:pPr marL="12700" marR="6350" algn="just">
              <a:lnSpc>
                <a:spcPct val="150000"/>
              </a:lnSpc>
              <a:spcBef>
                <a:spcPts val="5"/>
              </a:spcBef>
              <a:buSzPct val="95000"/>
              <a:buAutoNum type="arabicPeriod" startAt="2"/>
              <a:tabLst>
                <a:tab pos="211454" algn="l"/>
              </a:tabLst>
            </a:pPr>
            <a:r>
              <a:rPr sz="2000" b="1" spc="-10" dirty="0">
                <a:solidFill>
                  <a:srgbClr val="202429"/>
                </a:solidFill>
                <a:latin typeface="Calibri"/>
                <a:cs typeface="Calibri"/>
              </a:rPr>
              <a:t>Non-Preemptive </a:t>
            </a:r>
            <a:r>
              <a:rPr sz="2000" b="1" spc="-5" dirty="0">
                <a:solidFill>
                  <a:srgbClr val="202429"/>
                </a:solidFill>
                <a:latin typeface="Calibri"/>
                <a:cs typeface="Calibri"/>
              </a:rPr>
              <a:t>Priority Scheduling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: In case of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non-preemptive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priority </a:t>
            </a:r>
            <a:r>
              <a:rPr sz="2000" spc="-44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scheduling algorithm if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new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process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arrives with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higher priority than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the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current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 running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process,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incoming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process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 is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put </a:t>
            </a:r>
            <a:r>
              <a:rPr sz="2000" spc="-15" dirty="0">
                <a:solidFill>
                  <a:srgbClr val="202429"/>
                </a:solidFill>
                <a:latin typeface="Calibri"/>
                <a:cs typeface="Calibri"/>
              </a:rPr>
              <a:t>at</a:t>
            </a:r>
            <a:r>
              <a:rPr sz="2000" spc="42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head </a:t>
            </a:r>
            <a:r>
              <a:rPr sz="2000" spc="-15" dirty="0">
                <a:solidFill>
                  <a:srgbClr val="202429"/>
                </a:solidFill>
                <a:latin typeface="Calibri"/>
                <a:cs typeface="Calibri"/>
              </a:rPr>
              <a:t>of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the</a:t>
            </a:r>
            <a:r>
              <a:rPr sz="2000" spc="7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ready</a:t>
            </a:r>
            <a:r>
              <a:rPr sz="2000" spc="7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queue,</a:t>
            </a:r>
            <a:r>
              <a:rPr sz="2000" spc="9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which</a:t>
            </a:r>
            <a:r>
              <a:rPr sz="2000" spc="7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means</a:t>
            </a:r>
            <a:r>
              <a:rPr sz="2000" spc="8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after</a:t>
            </a:r>
            <a:r>
              <a:rPr sz="2000" spc="7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the</a:t>
            </a:r>
            <a:r>
              <a:rPr sz="2000" spc="8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execution</a:t>
            </a:r>
            <a:r>
              <a:rPr sz="2000" spc="8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of</a:t>
            </a:r>
            <a:r>
              <a:rPr sz="2000" spc="8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the</a:t>
            </a:r>
            <a:r>
              <a:rPr sz="2000" spc="8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current</a:t>
            </a:r>
            <a:r>
              <a:rPr sz="2000" spc="8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process </a:t>
            </a:r>
            <a:r>
              <a:rPr sz="2000" spc="-44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it will</a:t>
            </a:r>
            <a:r>
              <a:rPr sz="2000" spc="1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be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 processed.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20" y="0"/>
            <a:ext cx="1248079" cy="76657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3322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517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792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946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80</a:t>
            </a:fld>
            <a:endParaRPr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949960"/>
            <a:chOff x="1333491" y="0"/>
            <a:chExt cx="7811134" cy="9499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32531" y="0"/>
              <a:ext cx="5042916" cy="94945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545"/>
              </a:lnSpc>
            </a:pPr>
            <a:r>
              <a:rPr sz="2400" spc="-5" dirty="0">
                <a:latin typeface="Calibri"/>
                <a:cs typeface="Calibri"/>
              </a:rPr>
              <a:t>Priority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Scheduling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(Non-preemptive)</a:t>
            </a:r>
            <a:endParaRPr sz="2400">
              <a:latin typeface="Calibri"/>
              <a:cs typeface="Calibri"/>
            </a:endParaRPr>
          </a:p>
          <a:p>
            <a:pPr marL="67310" algn="ctr">
              <a:lnSpc>
                <a:spcPts val="2855"/>
              </a:lnSpc>
            </a:pPr>
            <a:r>
              <a:rPr sz="2400" spc="-10" dirty="0">
                <a:latin typeface="Calibri"/>
                <a:cs typeface="Calibri"/>
              </a:rPr>
              <a:t>Example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(CO2)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0967" y="1364529"/>
            <a:ext cx="8691824" cy="430481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320" y="0"/>
            <a:ext cx="1248079" cy="76657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3322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517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792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946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81</a:t>
            </a:fld>
            <a:endParaRPr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949960"/>
            <a:chOff x="1333491" y="0"/>
            <a:chExt cx="7811134" cy="9499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32531" y="0"/>
              <a:ext cx="5042916" cy="94945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545"/>
              </a:lnSpc>
            </a:pPr>
            <a:r>
              <a:rPr sz="2400" spc="-5" dirty="0">
                <a:latin typeface="Calibri"/>
                <a:cs typeface="Calibri"/>
              </a:rPr>
              <a:t>Priority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Scheduling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(Non-preemptive)</a:t>
            </a:r>
            <a:endParaRPr sz="2400">
              <a:latin typeface="Calibri"/>
              <a:cs typeface="Calibri"/>
            </a:endParaRPr>
          </a:p>
          <a:p>
            <a:pPr marL="67310" algn="ctr">
              <a:lnSpc>
                <a:spcPts val="2855"/>
              </a:lnSpc>
            </a:pPr>
            <a:r>
              <a:rPr sz="2400" spc="-10" dirty="0">
                <a:latin typeface="Calibri"/>
                <a:cs typeface="Calibri"/>
              </a:rPr>
              <a:t>Example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(CO2)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4276" y="1147572"/>
            <a:ext cx="7920228" cy="456285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320" y="0"/>
            <a:ext cx="1248079" cy="76657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3322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517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792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946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82</a:t>
            </a:fld>
            <a:endParaRPr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90269"/>
            <a:chOff x="1333491" y="0"/>
            <a:chExt cx="7811134" cy="89026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87039" y="0"/>
              <a:ext cx="4520184" cy="8900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pc="-5" dirty="0"/>
              <a:t>Priority</a:t>
            </a:r>
            <a:r>
              <a:rPr spc="-114" dirty="0"/>
              <a:t> </a:t>
            </a:r>
            <a:r>
              <a:rPr spc="-5" dirty="0"/>
              <a:t>Scheduling</a:t>
            </a:r>
            <a:r>
              <a:rPr sz="3000" spc="-5" dirty="0"/>
              <a:t>(CO2)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690168" y="1238478"/>
            <a:ext cx="7489825" cy="32264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spc="-15" dirty="0">
                <a:solidFill>
                  <a:srgbClr val="333333"/>
                </a:solidFill>
                <a:latin typeface="Calibri"/>
                <a:cs typeface="Calibri"/>
              </a:rPr>
              <a:t>Advantages</a:t>
            </a:r>
            <a:r>
              <a:rPr sz="2000" b="1" dirty="0">
                <a:solidFill>
                  <a:srgbClr val="333333"/>
                </a:solidFill>
                <a:latin typeface="Calibri"/>
                <a:cs typeface="Calibri"/>
              </a:rPr>
              <a:t> of priority</a:t>
            </a:r>
            <a:r>
              <a:rPr sz="2000" b="1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33333"/>
                </a:solidFill>
                <a:latin typeface="Calibri"/>
                <a:cs typeface="Calibri"/>
              </a:rPr>
              <a:t>scheduling</a:t>
            </a:r>
            <a:r>
              <a:rPr sz="2000" b="1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33333"/>
                </a:solidFill>
                <a:latin typeface="Calibri"/>
                <a:cs typeface="Calibri"/>
              </a:rPr>
              <a:t>(non-preemptive):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Higher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priority</a:t>
            </a:r>
            <a:r>
              <a:rPr sz="20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processes</a:t>
            </a:r>
            <a:r>
              <a:rPr sz="2000" spc="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like</a:t>
            </a:r>
            <a:r>
              <a:rPr sz="20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system</a:t>
            </a:r>
            <a:r>
              <a:rPr sz="2000" spc="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processes</a:t>
            </a:r>
            <a:r>
              <a:rPr sz="2000" spc="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are</a:t>
            </a:r>
            <a:r>
              <a:rPr sz="20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Calibri"/>
                <a:cs typeface="Calibri"/>
              </a:rPr>
              <a:t>executed</a:t>
            </a:r>
            <a:r>
              <a:rPr sz="20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Calibri"/>
                <a:cs typeface="Calibri"/>
              </a:rPr>
              <a:t>first.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spc="-10" dirty="0">
                <a:solidFill>
                  <a:srgbClr val="333333"/>
                </a:solidFill>
                <a:latin typeface="Calibri"/>
                <a:cs typeface="Calibri"/>
              </a:rPr>
              <a:t>Disadvantages </a:t>
            </a:r>
            <a:r>
              <a:rPr sz="2000" b="1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000" b="1" spc="-5" dirty="0">
                <a:solidFill>
                  <a:srgbClr val="333333"/>
                </a:solidFill>
                <a:latin typeface="Calibri"/>
                <a:cs typeface="Calibri"/>
              </a:rPr>
              <a:t> priority</a:t>
            </a:r>
            <a:r>
              <a:rPr sz="2000" b="1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33333"/>
                </a:solidFill>
                <a:latin typeface="Calibri"/>
                <a:cs typeface="Calibri"/>
              </a:rPr>
              <a:t>scheduling</a:t>
            </a:r>
            <a:r>
              <a:rPr sz="2000" b="1" spc="-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33333"/>
                </a:solidFill>
                <a:latin typeface="Calibri"/>
                <a:cs typeface="Calibri"/>
              </a:rPr>
              <a:t>(non-preemptive):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It</a:t>
            </a:r>
            <a:r>
              <a:rPr sz="20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can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lead</a:t>
            </a:r>
            <a:r>
              <a:rPr sz="20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starvation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 if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only</a:t>
            </a:r>
            <a:r>
              <a:rPr sz="20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higher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priority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process comes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 into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ready</a:t>
            </a:r>
            <a:r>
              <a:rPr sz="2000" spc="-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state.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If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priorities</a:t>
            </a:r>
            <a:r>
              <a:rPr sz="2000" spc="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of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more</a:t>
            </a:r>
            <a:r>
              <a:rPr sz="20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two processes</a:t>
            </a:r>
            <a:r>
              <a:rPr sz="2000" spc="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are</a:t>
            </a:r>
            <a:r>
              <a:rPr sz="20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same,</a:t>
            </a:r>
            <a:r>
              <a:rPr sz="2000" spc="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then </a:t>
            </a:r>
            <a:r>
              <a:rPr sz="2000" spc="-10" dirty="0">
                <a:solidFill>
                  <a:srgbClr val="333333"/>
                </a:solidFill>
                <a:latin typeface="Calibri"/>
                <a:cs typeface="Calibri"/>
              </a:rPr>
              <a:t>we 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have</a:t>
            </a:r>
            <a:r>
              <a:rPr sz="20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endParaRPr sz="20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use some</a:t>
            </a:r>
            <a:r>
              <a:rPr sz="20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other scheduling</a:t>
            </a:r>
            <a:r>
              <a:rPr sz="2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libri"/>
                <a:cs typeface="Calibri"/>
              </a:rPr>
              <a:t>algorithm.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20" y="0"/>
            <a:ext cx="1248079" cy="76657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3322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517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792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946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83</a:t>
            </a:fld>
            <a:endParaRPr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90269"/>
            <a:chOff x="1333491" y="0"/>
            <a:chExt cx="7811134" cy="89026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87039" y="0"/>
              <a:ext cx="4520184" cy="8900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pc="-5" dirty="0"/>
              <a:t>Priority</a:t>
            </a:r>
            <a:r>
              <a:rPr spc="-114" dirty="0"/>
              <a:t> </a:t>
            </a:r>
            <a:r>
              <a:rPr spc="-5" dirty="0"/>
              <a:t>Scheduling</a:t>
            </a:r>
            <a:r>
              <a:rPr sz="3000" spc="-5" dirty="0"/>
              <a:t>(CO2)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690168" y="1238478"/>
            <a:ext cx="7600315" cy="41408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spc="-5" dirty="0">
                <a:solidFill>
                  <a:srgbClr val="202429"/>
                </a:solidFill>
                <a:latin typeface="Calibri"/>
                <a:cs typeface="Calibri"/>
              </a:rPr>
              <a:t>Problem</a:t>
            </a:r>
            <a:r>
              <a:rPr sz="2000" b="1" spc="-2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02429"/>
                </a:solidFill>
                <a:latin typeface="Calibri"/>
                <a:cs typeface="Calibri"/>
              </a:rPr>
              <a:t>with</a:t>
            </a:r>
            <a:r>
              <a:rPr sz="2000" b="1" spc="-2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02429"/>
                </a:solidFill>
                <a:latin typeface="Calibri"/>
                <a:cs typeface="Calibri"/>
              </a:rPr>
              <a:t>Priority</a:t>
            </a:r>
            <a:r>
              <a:rPr sz="2000" b="1" spc="-3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02429"/>
                </a:solidFill>
                <a:latin typeface="Calibri"/>
                <a:cs typeface="Calibri"/>
              </a:rPr>
              <a:t>Scheduling</a:t>
            </a:r>
            <a:r>
              <a:rPr sz="2000" b="1" spc="-2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02429"/>
                </a:solidFill>
                <a:latin typeface="Calibri"/>
                <a:cs typeface="Calibri"/>
              </a:rPr>
              <a:t>Algorithm</a:t>
            </a:r>
            <a:endParaRPr sz="2000">
              <a:latin typeface="Calibri"/>
              <a:cs typeface="Calibri"/>
            </a:endParaRPr>
          </a:p>
          <a:p>
            <a:pPr marL="354965" marR="1299210" indent="-342900">
              <a:lnSpc>
                <a:spcPct val="15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In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priority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scheduling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algorithm,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the chances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of </a:t>
            </a:r>
            <a:r>
              <a:rPr sz="2000" b="1" spc="-5" dirty="0">
                <a:solidFill>
                  <a:srgbClr val="202429"/>
                </a:solidFill>
                <a:latin typeface="Calibri"/>
                <a:cs typeface="Calibri"/>
              </a:rPr>
              <a:t>indefinite </a:t>
            </a:r>
            <a:r>
              <a:rPr sz="2000" b="1" spc="-44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02429"/>
                </a:solidFill>
                <a:latin typeface="Calibri"/>
                <a:cs typeface="Calibri"/>
              </a:rPr>
              <a:t>blocking</a:t>
            </a:r>
            <a:r>
              <a:rPr sz="2000" b="1" spc="-3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or</a:t>
            </a:r>
            <a:r>
              <a:rPr sz="2000" spc="-1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02429"/>
                </a:solidFill>
                <a:latin typeface="Calibri"/>
                <a:cs typeface="Calibri"/>
              </a:rPr>
              <a:t>starvation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 process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is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considered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blocked</a:t>
            </a:r>
            <a:r>
              <a:rPr sz="2000" spc="-2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when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it</a:t>
            </a:r>
            <a:r>
              <a:rPr sz="2000" spc="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is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ready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to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run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but</a:t>
            </a:r>
            <a:r>
              <a:rPr sz="2000" spc="-2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has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wait</a:t>
            </a:r>
            <a:endParaRPr sz="20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  <a:spcBef>
                <a:spcPts val="1200"/>
              </a:spcBef>
            </a:pPr>
            <a:r>
              <a:rPr sz="2000" spc="-15" dirty="0">
                <a:solidFill>
                  <a:srgbClr val="202429"/>
                </a:solidFill>
                <a:latin typeface="Calibri"/>
                <a:cs typeface="Calibri"/>
              </a:rPr>
              <a:t>for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CPU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as</a:t>
            </a:r>
            <a:r>
              <a:rPr sz="2000" spc="1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some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other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 process</a:t>
            </a:r>
            <a:r>
              <a:rPr sz="2000" spc="1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is</a:t>
            </a:r>
            <a:r>
              <a:rPr sz="2000" spc="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running</a:t>
            </a:r>
            <a:r>
              <a:rPr sz="2000" spc="-3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02429"/>
                </a:solidFill>
                <a:latin typeface="Calibri"/>
                <a:cs typeface="Calibri"/>
              </a:rPr>
              <a:t>currently.</a:t>
            </a:r>
            <a:endParaRPr sz="2000">
              <a:latin typeface="Calibri"/>
              <a:cs typeface="Calibri"/>
            </a:endParaRPr>
          </a:p>
          <a:p>
            <a:pPr marL="354965" marR="257175" indent="-342900">
              <a:lnSpc>
                <a:spcPct val="15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But in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case of priority scheduling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if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new higher priority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processes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02429"/>
                </a:solidFill>
                <a:latin typeface="Calibri"/>
                <a:cs typeface="Calibri"/>
              </a:rPr>
              <a:t>keeps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coming</a:t>
            </a:r>
            <a:r>
              <a:rPr sz="2000" spc="-1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in</a:t>
            </a:r>
            <a:r>
              <a:rPr sz="2000" spc="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 ready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queue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then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processes</a:t>
            </a:r>
            <a:r>
              <a:rPr sz="2000" spc="2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waiting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in</a:t>
            </a:r>
            <a:r>
              <a:rPr sz="2000" spc="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the </a:t>
            </a:r>
            <a:r>
              <a:rPr sz="2000" spc="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ready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queue</a:t>
            </a:r>
            <a:r>
              <a:rPr sz="2000" spc="-1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with</a:t>
            </a:r>
            <a:r>
              <a:rPr sz="2000" spc="1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lower</a:t>
            </a:r>
            <a:r>
              <a:rPr sz="2000" spc="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priority</a:t>
            </a:r>
            <a:r>
              <a:rPr sz="2000" spc="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02429"/>
                </a:solidFill>
                <a:latin typeface="Calibri"/>
                <a:cs typeface="Calibri"/>
              </a:rPr>
              <a:t>may</a:t>
            </a:r>
            <a:r>
              <a:rPr sz="2000" spc="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02429"/>
                </a:solidFill>
                <a:latin typeface="Calibri"/>
                <a:cs typeface="Calibri"/>
              </a:rPr>
              <a:t>have</a:t>
            </a:r>
            <a:r>
              <a:rPr sz="2000" spc="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02429"/>
                </a:solidFill>
                <a:latin typeface="Calibri"/>
                <a:cs typeface="Calibri"/>
              </a:rPr>
              <a:t>to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wait</a:t>
            </a:r>
            <a:r>
              <a:rPr sz="2000" spc="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02429"/>
                </a:solidFill>
                <a:latin typeface="Calibri"/>
                <a:cs typeface="Calibri"/>
              </a:rPr>
              <a:t>for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long</a:t>
            </a:r>
            <a:r>
              <a:rPr sz="2000" spc="-1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durations </a:t>
            </a:r>
            <a:r>
              <a:rPr sz="2000" spc="-434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02429"/>
                </a:solidFill>
                <a:latin typeface="Calibri"/>
                <a:cs typeface="Calibri"/>
              </a:rPr>
              <a:t>before</a:t>
            </a:r>
            <a:r>
              <a:rPr sz="2000" spc="-2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getting</a:t>
            </a:r>
            <a:r>
              <a:rPr sz="2000" spc="-2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CPU </a:t>
            </a:r>
            <a:r>
              <a:rPr sz="2000" spc="-15" dirty="0">
                <a:solidFill>
                  <a:srgbClr val="202429"/>
                </a:solidFill>
                <a:latin typeface="Calibri"/>
                <a:cs typeface="Calibri"/>
              </a:rPr>
              <a:t>for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execution.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20" y="0"/>
            <a:ext cx="1248079" cy="76657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3322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517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792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946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84</a:t>
            </a:fld>
            <a:endParaRPr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90269"/>
            <a:chOff x="1333491" y="0"/>
            <a:chExt cx="7811134" cy="89026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87039" y="0"/>
              <a:ext cx="4520184" cy="8900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pc="-5" dirty="0"/>
              <a:t>Priority</a:t>
            </a:r>
            <a:r>
              <a:rPr spc="-114" dirty="0"/>
              <a:t> </a:t>
            </a:r>
            <a:r>
              <a:rPr spc="-5" dirty="0"/>
              <a:t>Scheduling</a:t>
            </a:r>
            <a:r>
              <a:rPr sz="3000" spc="-5" dirty="0"/>
              <a:t>(CO2)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764540" y="951077"/>
            <a:ext cx="7617459" cy="45980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0"/>
              </a:spcBef>
            </a:pPr>
            <a:r>
              <a:rPr sz="2000" b="1" dirty="0">
                <a:solidFill>
                  <a:srgbClr val="202429"/>
                </a:solidFill>
                <a:latin typeface="Calibri"/>
                <a:cs typeface="Calibri"/>
              </a:rPr>
              <a:t>Using</a:t>
            </a:r>
            <a:r>
              <a:rPr sz="2000" b="1" spc="-2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02429"/>
                </a:solidFill>
                <a:latin typeface="Calibri"/>
                <a:cs typeface="Calibri"/>
              </a:rPr>
              <a:t>Aging</a:t>
            </a:r>
            <a:r>
              <a:rPr sz="2000" b="1" spc="-1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202429"/>
                </a:solidFill>
                <a:latin typeface="Calibri"/>
                <a:cs typeface="Calibri"/>
              </a:rPr>
              <a:t>Technique</a:t>
            </a:r>
            <a:r>
              <a:rPr sz="2000" b="1" spc="-2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02429"/>
                </a:solidFill>
                <a:latin typeface="Calibri"/>
                <a:cs typeface="Calibri"/>
              </a:rPr>
              <a:t>with</a:t>
            </a:r>
            <a:r>
              <a:rPr sz="2000" b="1" spc="-2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02429"/>
                </a:solidFill>
                <a:latin typeface="Calibri"/>
                <a:cs typeface="Calibri"/>
              </a:rPr>
              <a:t>Priority</a:t>
            </a:r>
            <a:r>
              <a:rPr sz="2000" b="1" spc="-3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02429"/>
                </a:solidFill>
                <a:latin typeface="Calibri"/>
                <a:cs typeface="Calibri"/>
              </a:rPr>
              <a:t>Scheduling</a:t>
            </a:r>
            <a:endParaRPr sz="2000">
              <a:latin typeface="Calibri"/>
              <a:cs typeface="Calibri"/>
            </a:endParaRPr>
          </a:p>
          <a:p>
            <a:pPr marL="355600" marR="6350" indent="-343535" algn="just">
              <a:lnSpc>
                <a:spcPct val="150000"/>
              </a:lnSpc>
              <a:buFont typeface="Wingdings"/>
              <a:buChar char=""/>
              <a:tabLst>
                <a:tab pos="356235" algn="l"/>
              </a:tabLst>
            </a:pPr>
            <a:r>
              <a:rPr sz="2000" spc="-95" dirty="0">
                <a:solidFill>
                  <a:srgbClr val="202429"/>
                </a:solidFill>
                <a:latin typeface="Calibri"/>
                <a:cs typeface="Calibri"/>
              </a:rPr>
              <a:t>To</a:t>
            </a:r>
            <a:r>
              <a:rPr sz="2000" spc="61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02429"/>
                </a:solidFill>
                <a:latin typeface="Calibri"/>
                <a:cs typeface="Calibri"/>
              </a:rPr>
              <a:t>prevent</a:t>
            </a:r>
            <a:r>
              <a:rPr sz="2000" spc="42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starvation</a:t>
            </a:r>
            <a:r>
              <a:rPr sz="2000" spc="434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of</a:t>
            </a:r>
            <a:r>
              <a:rPr sz="2000" spc="89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02429"/>
                </a:solidFill>
                <a:latin typeface="Calibri"/>
                <a:cs typeface="Calibri"/>
              </a:rPr>
              <a:t>any</a:t>
            </a:r>
            <a:r>
              <a:rPr sz="2000" spc="844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process,</a:t>
            </a:r>
            <a:r>
              <a:rPr sz="2000" spc="87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we</a:t>
            </a:r>
            <a:r>
              <a:rPr sz="2000" spc="87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can</a:t>
            </a:r>
            <a:r>
              <a:rPr sz="2000" spc="87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use</a:t>
            </a:r>
            <a:r>
              <a:rPr sz="2000" spc="44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the</a:t>
            </a:r>
            <a:r>
              <a:rPr sz="2000" spc="45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concept </a:t>
            </a:r>
            <a:r>
              <a:rPr sz="2000" spc="-44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of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02429"/>
                </a:solidFill>
                <a:latin typeface="Calibri"/>
                <a:cs typeface="Calibri"/>
              </a:rPr>
              <a:t>aging</a:t>
            </a:r>
            <a:r>
              <a:rPr sz="2000" b="1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where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we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02429"/>
                </a:solidFill>
                <a:latin typeface="Calibri"/>
                <a:cs typeface="Calibri"/>
              </a:rPr>
              <a:t>keep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 on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 increasing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the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priority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of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low-priority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process</a:t>
            </a:r>
            <a:r>
              <a:rPr sz="2000" spc="1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based on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the</a:t>
            </a:r>
            <a:r>
              <a:rPr sz="2000" spc="-1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its</a:t>
            </a:r>
            <a:r>
              <a:rPr sz="2000" spc="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waiting</a:t>
            </a:r>
            <a:r>
              <a:rPr sz="2000" spc="1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time.</a:t>
            </a:r>
            <a:endParaRPr sz="200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50000"/>
              </a:lnSpc>
              <a:buFont typeface="Wingdings"/>
              <a:buChar char=""/>
              <a:tabLst>
                <a:tab pos="356235" algn="l"/>
              </a:tabLst>
            </a:pP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For example,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if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we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decide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the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aging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factor </a:t>
            </a:r>
            <a:r>
              <a:rPr sz="2000" spc="-15" dirty="0">
                <a:solidFill>
                  <a:srgbClr val="202429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be </a:t>
            </a:r>
            <a:r>
              <a:rPr sz="2000" b="1" spc="-5" dirty="0">
                <a:solidFill>
                  <a:srgbClr val="202429"/>
                </a:solidFill>
                <a:latin typeface="Calibri"/>
                <a:cs typeface="Calibri"/>
              </a:rPr>
              <a:t>0.5 </a:t>
            </a:r>
            <a:r>
              <a:rPr sz="2000" spc="-20" dirty="0">
                <a:solidFill>
                  <a:srgbClr val="202429"/>
                </a:solidFill>
                <a:latin typeface="Calibri"/>
                <a:cs typeface="Calibri"/>
              </a:rPr>
              <a:t>for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each </a:t>
            </a:r>
            <a:r>
              <a:rPr sz="2000" spc="-15" dirty="0">
                <a:solidFill>
                  <a:srgbClr val="202429"/>
                </a:solidFill>
                <a:latin typeface="Calibri"/>
                <a:cs typeface="Calibri"/>
              </a:rPr>
              <a:t>day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waiting,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then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if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process with priority </a:t>
            </a:r>
            <a:r>
              <a:rPr sz="2000" b="1" spc="-5" dirty="0">
                <a:solidFill>
                  <a:srgbClr val="202429"/>
                </a:solidFill>
                <a:latin typeface="Calibri"/>
                <a:cs typeface="Calibri"/>
              </a:rPr>
              <a:t>20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(which is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comparatively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low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priority)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comes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 in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the</a:t>
            </a:r>
            <a:r>
              <a:rPr sz="2000" spc="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ready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queue.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After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one</a:t>
            </a:r>
            <a:r>
              <a:rPr sz="2000" spc="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02429"/>
                </a:solidFill>
                <a:latin typeface="Calibri"/>
                <a:cs typeface="Calibri"/>
              </a:rPr>
              <a:t>day</a:t>
            </a:r>
            <a:r>
              <a:rPr sz="2000" spc="-1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of</a:t>
            </a:r>
            <a:r>
              <a:rPr sz="2000" spc="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waiting,</a:t>
            </a:r>
            <a:r>
              <a:rPr sz="2000" spc="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its </a:t>
            </a:r>
            <a:r>
              <a:rPr sz="2000" spc="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priority</a:t>
            </a:r>
            <a:r>
              <a:rPr sz="2000" spc="17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is</a:t>
            </a:r>
            <a:r>
              <a:rPr sz="2000" spc="17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increased</a:t>
            </a:r>
            <a:r>
              <a:rPr sz="2000" spc="17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02429"/>
                </a:solidFill>
                <a:latin typeface="Calibri"/>
                <a:cs typeface="Calibri"/>
              </a:rPr>
              <a:t>to</a:t>
            </a:r>
            <a:r>
              <a:rPr sz="2000" spc="17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02429"/>
                </a:solidFill>
                <a:latin typeface="Calibri"/>
                <a:cs typeface="Calibri"/>
              </a:rPr>
              <a:t>19.5</a:t>
            </a:r>
            <a:r>
              <a:rPr sz="2000" b="1" spc="15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and</a:t>
            </a:r>
            <a:r>
              <a:rPr sz="2000" spc="17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so</a:t>
            </a:r>
            <a:r>
              <a:rPr sz="2000" spc="16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on.</a:t>
            </a:r>
            <a:r>
              <a:rPr sz="2000" spc="15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Doing</a:t>
            </a:r>
            <a:r>
              <a:rPr sz="2000" spc="16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02429"/>
                </a:solidFill>
                <a:latin typeface="Calibri"/>
                <a:cs typeface="Calibri"/>
              </a:rPr>
              <a:t>so,</a:t>
            </a:r>
            <a:r>
              <a:rPr sz="2000" spc="15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we</a:t>
            </a:r>
            <a:r>
              <a:rPr sz="2000" spc="16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can</a:t>
            </a:r>
            <a:r>
              <a:rPr sz="2000" spc="15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ensure</a:t>
            </a:r>
            <a:r>
              <a:rPr sz="2000" spc="17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that </a:t>
            </a:r>
            <a:r>
              <a:rPr sz="2000" spc="-44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no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process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will </a:t>
            </a:r>
            <a:r>
              <a:rPr sz="2000" spc="-20" dirty="0">
                <a:solidFill>
                  <a:srgbClr val="202429"/>
                </a:solidFill>
                <a:latin typeface="Calibri"/>
                <a:cs typeface="Calibri"/>
              </a:rPr>
              <a:t>have</a:t>
            </a:r>
            <a:r>
              <a:rPr sz="2000" spc="-15" dirty="0">
                <a:solidFill>
                  <a:srgbClr val="202429"/>
                </a:solidFill>
                <a:latin typeface="Calibri"/>
                <a:cs typeface="Calibri"/>
              </a:rPr>
              <a:t> to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 wait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02429"/>
                </a:solidFill>
                <a:latin typeface="Calibri"/>
                <a:cs typeface="Calibri"/>
              </a:rPr>
              <a:t>for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indefinite time </a:t>
            </a:r>
            <a:r>
              <a:rPr sz="2000" spc="-15" dirty="0">
                <a:solidFill>
                  <a:srgbClr val="202429"/>
                </a:solidFill>
                <a:latin typeface="Calibri"/>
                <a:cs typeface="Calibri"/>
              </a:rPr>
              <a:t>for</a:t>
            </a:r>
            <a:r>
              <a:rPr sz="2000" spc="42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getting</a:t>
            </a:r>
            <a:r>
              <a:rPr sz="2000" spc="43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CPU time </a:t>
            </a:r>
            <a:r>
              <a:rPr sz="2000" spc="-44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02429"/>
                </a:solidFill>
                <a:latin typeface="Calibri"/>
                <a:cs typeface="Calibri"/>
              </a:rPr>
              <a:t>for</a:t>
            </a:r>
            <a:r>
              <a:rPr sz="2000" spc="-2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processing.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20" y="0"/>
            <a:ext cx="1248079" cy="76657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3322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517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792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946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85</a:t>
            </a:fld>
            <a:endParaRPr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58519"/>
            <a:chOff x="1333491" y="0"/>
            <a:chExt cx="7811134" cy="8585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5011" y="0"/>
              <a:ext cx="3457955" cy="8580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sz="3000" spc="-15" dirty="0"/>
              <a:t>Round</a:t>
            </a:r>
            <a:r>
              <a:rPr sz="3000" spc="-75" dirty="0"/>
              <a:t> </a:t>
            </a:r>
            <a:r>
              <a:rPr sz="3000" spc="-15" dirty="0"/>
              <a:t>Robin</a:t>
            </a:r>
            <a:r>
              <a:rPr sz="3000" spc="-130" dirty="0"/>
              <a:t> </a:t>
            </a:r>
            <a:r>
              <a:rPr sz="3000" spc="-10" dirty="0"/>
              <a:t>(CO2)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377748" y="961977"/>
            <a:ext cx="8392160" cy="5055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95"/>
              </a:spcBef>
            </a:pP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Round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 Robin(RR)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scheduling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algorithm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is</a:t>
            </a:r>
            <a:r>
              <a:rPr sz="2000" spc="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mainly</a:t>
            </a:r>
            <a:r>
              <a:rPr sz="2000" spc="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designed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02429"/>
                </a:solidFill>
                <a:latin typeface="Calibri"/>
                <a:cs typeface="Calibri"/>
              </a:rPr>
              <a:t>for</a:t>
            </a:r>
            <a:r>
              <a:rPr sz="2000" spc="-1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time-sharing </a:t>
            </a:r>
            <a:r>
              <a:rPr sz="2000" spc="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02429"/>
                </a:solidFill>
                <a:latin typeface="Calibri"/>
                <a:cs typeface="Calibri"/>
              </a:rPr>
              <a:t>systems.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This algorithm is similar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to FCFS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scheduling,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but in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Round Robin(RR)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scheduling,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preemption is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added which enables the </a:t>
            </a:r>
            <a:r>
              <a:rPr sz="2000" spc="-20" dirty="0">
                <a:solidFill>
                  <a:srgbClr val="202429"/>
                </a:solidFill>
                <a:latin typeface="Calibri"/>
                <a:cs typeface="Calibri"/>
              </a:rPr>
              <a:t>system </a:t>
            </a:r>
            <a:r>
              <a:rPr sz="2000" spc="-15" dirty="0">
                <a:solidFill>
                  <a:srgbClr val="202429"/>
                </a:solidFill>
                <a:latin typeface="Calibri"/>
                <a:cs typeface="Calibri"/>
              </a:rPr>
              <a:t>to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switch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between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processes.</a:t>
            </a:r>
            <a:endParaRPr sz="2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02429"/>
                </a:solidFill>
                <a:latin typeface="Calibri"/>
                <a:cs typeface="Calibri"/>
              </a:rPr>
              <a:t>fixed</a:t>
            </a:r>
            <a:r>
              <a:rPr sz="2000" spc="1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time</a:t>
            </a:r>
            <a:r>
              <a:rPr sz="2000" spc="2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is</a:t>
            </a:r>
            <a:r>
              <a:rPr sz="2000" spc="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allotted</a:t>
            </a:r>
            <a:r>
              <a:rPr sz="2000" spc="2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02429"/>
                </a:solidFill>
                <a:latin typeface="Calibri"/>
                <a:cs typeface="Calibri"/>
              </a:rPr>
              <a:t>to</a:t>
            </a:r>
            <a:r>
              <a:rPr sz="2000" spc="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each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process,</a:t>
            </a:r>
            <a:r>
              <a:rPr sz="2000" spc="1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called</a:t>
            </a:r>
            <a:r>
              <a:rPr sz="2000" spc="1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a </a:t>
            </a:r>
            <a:r>
              <a:rPr sz="2000" b="1" dirty="0">
                <a:solidFill>
                  <a:srgbClr val="202429"/>
                </a:solidFill>
                <a:latin typeface="Calibri"/>
                <a:cs typeface="Calibri"/>
              </a:rPr>
              <a:t>quantum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,</a:t>
            </a:r>
            <a:r>
              <a:rPr sz="2000" spc="-2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02429"/>
                </a:solidFill>
                <a:latin typeface="Calibri"/>
                <a:cs typeface="Calibri"/>
              </a:rPr>
              <a:t>for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 execution.</a:t>
            </a:r>
            <a:endParaRPr sz="2000">
              <a:latin typeface="Calibri"/>
              <a:cs typeface="Calibri"/>
            </a:endParaRPr>
          </a:p>
          <a:p>
            <a:pPr marL="355600" marR="5715" indent="-343535">
              <a:lnSpc>
                <a:spcPct val="150000"/>
              </a:lnSpc>
              <a:buFont typeface="Wingdings"/>
              <a:buChar char=""/>
              <a:tabLst>
                <a:tab pos="355600" algn="l"/>
                <a:tab pos="356235" algn="l"/>
                <a:tab pos="1041400" algn="l"/>
                <a:tab pos="1309370" algn="l"/>
                <a:tab pos="2242820" algn="l"/>
                <a:tab pos="2550160" algn="l"/>
                <a:tab pos="3637279" algn="l"/>
                <a:tab pos="4079240" algn="l"/>
                <a:tab pos="4571365" algn="l"/>
                <a:tab pos="5269865" algn="l"/>
                <a:tab pos="5889625" algn="l"/>
                <a:tab pos="6714490" algn="l"/>
                <a:tab pos="7284720" algn="l"/>
                <a:tab pos="8217534" algn="l"/>
              </a:tabLst>
            </a:pP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O</a:t>
            </a:r>
            <a:r>
              <a:rPr sz="2000" spc="5" dirty="0">
                <a:solidFill>
                  <a:srgbClr val="202429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ce	a	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p</a:t>
            </a:r>
            <a:r>
              <a:rPr sz="2000" spc="-40" dirty="0">
                <a:solidFill>
                  <a:srgbClr val="202429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oces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s	</a:t>
            </a:r>
            <a:r>
              <a:rPr sz="2000" spc="5" dirty="0">
                <a:solidFill>
                  <a:srgbClr val="202429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s	</a:t>
            </a:r>
            <a:r>
              <a:rPr sz="2000" spc="-40" dirty="0">
                <a:solidFill>
                  <a:srgbClr val="202429"/>
                </a:solidFill>
                <a:latin typeface="Calibri"/>
                <a:cs typeface="Calibri"/>
              </a:rPr>
              <a:t>e</a:t>
            </a:r>
            <a:r>
              <a:rPr sz="2000" spc="-55" dirty="0">
                <a:solidFill>
                  <a:srgbClr val="202429"/>
                </a:solidFill>
                <a:latin typeface="Calibri"/>
                <a:cs typeface="Calibri"/>
              </a:rPr>
              <a:t>x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ecu</a:t>
            </a:r>
            <a:r>
              <a:rPr sz="2000" spc="-25" dirty="0">
                <a:solidFill>
                  <a:srgbClr val="202429"/>
                </a:solidFill>
                <a:latin typeface="Calibri"/>
                <a:cs typeface="Calibri"/>
              </a:rPr>
              <a:t>t</a:t>
            </a:r>
            <a:r>
              <a:rPr sz="2000" spc="5" dirty="0">
                <a:solidFill>
                  <a:srgbClr val="202429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d	</a:t>
            </a:r>
            <a:r>
              <a:rPr sz="2000" spc="-50" dirty="0">
                <a:solidFill>
                  <a:srgbClr val="202429"/>
                </a:solidFill>
                <a:latin typeface="Calibri"/>
                <a:cs typeface="Calibri"/>
              </a:rPr>
              <a:t>f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r	t</a:t>
            </a:r>
            <a:r>
              <a:rPr sz="2000" spc="5" dirty="0">
                <a:solidFill>
                  <a:srgbClr val="202429"/>
                </a:solidFill>
                <a:latin typeface="Calibri"/>
                <a:cs typeface="Calibri"/>
              </a:rPr>
              <a:t>h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e	gi</a:t>
            </a:r>
            <a:r>
              <a:rPr sz="2000" spc="-30" dirty="0">
                <a:solidFill>
                  <a:srgbClr val="202429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en	ti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e	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perio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d	</a:t>
            </a:r>
            <a:r>
              <a:rPr sz="2000" spc="-15" dirty="0">
                <a:solidFill>
                  <a:srgbClr val="202429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h</a:t>
            </a:r>
            <a:r>
              <a:rPr sz="2000" spc="-25" dirty="0">
                <a:solidFill>
                  <a:srgbClr val="202429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t	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p</a:t>
            </a:r>
            <a:r>
              <a:rPr sz="2000" spc="-40" dirty="0">
                <a:solidFill>
                  <a:srgbClr val="202429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ess	</a:t>
            </a:r>
            <a:r>
              <a:rPr sz="2000" spc="5" dirty="0">
                <a:solidFill>
                  <a:srgbClr val="202429"/>
                </a:solidFill>
                <a:latin typeface="Calibri"/>
                <a:cs typeface="Calibri"/>
              </a:rPr>
              <a:t>is 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preempted</a:t>
            </a:r>
            <a:r>
              <a:rPr sz="2000" spc="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another</a:t>
            </a:r>
            <a:r>
              <a:rPr sz="2000" spc="-2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process</a:t>
            </a:r>
            <a:r>
              <a:rPr sz="2000" spc="2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02429"/>
                </a:solidFill>
                <a:latin typeface="Calibri"/>
                <a:cs typeface="Calibri"/>
              </a:rPr>
              <a:t>executes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02429"/>
                </a:solidFill>
                <a:latin typeface="Calibri"/>
                <a:cs typeface="Calibri"/>
              </a:rPr>
              <a:t>for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given time</a:t>
            </a:r>
            <a:r>
              <a:rPr sz="2000" spc="1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period.</a:t>
            </a:r>
            <a:endParaRPr sz="2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2000" spc="-15" dirty="0">
                <a:solidFill>
                  <a:srgbClr val="202429"/>
                </a:solidFill>
                <a:latin typeface="Calibri"/>
                <a:cs typeface="Calibri"/>
              </a:rPr>
              <a:t>Context</a:t>
            </a:r>
            <a:r>
              <a:rPr sz="2000" spc="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switching</a:t>
            </a:r>
            <a:r>
              <a:rPr sz="2000" spc="1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is</a:t>
            </a:r>
            <a:r>
              <a:rPr sz="2000" spc="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used</a:t>
            </a:r>
            <a:r>
              <a:rPr sz="2000" spc="1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02429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02429"/>
                </a:solidFill>
                <a:latin typeface="Calibri"/>
                <a:cs typeface="Calibri"/>
              </a:rPr>
              <a:t>save</a:t>
            </a:r>
            <a:r>
              <a:rPr sz="2000" spc="3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02429"/>
                </a:solidFill>
                <a:latin typeface="Calibri"/>
                <a:cs typeface="Calibri"/>
              </a:rPr>
              <a:t>states</a:t>
            </a:r>
            <a:r>
              <a:rPr sz="2000" spc="3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of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preempted</a:t>
            </a:r>
            <a:r>
              <a:rPr sz="2000" spc="1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processes.</a:t>
            </a:r>
            <a:endParaRPr sz="2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This algorithm is</a:t>
            </a:r>
            <a:r>
              <a:rPr sz="2000" spc="1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simple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and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 easy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to</a:t>
            </a:r>
            <a:r>
              <a:rPr sz="2000" spc="-1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implement</a:t>
            </a:r>
            <a:endParaRPr sz="2000">
              <a:latin typeface="Calibri"/>
              <a:cs typeface="Calibri"/>
            </a:endParaRPr>
          </a:p>
          <a:p>
            <a:pPr marL="355600" marR="6985" indent="-343535">
              <a:lnSpc>
                <a:spcPct val="150000"/>
              </a:lnSpc>
              <a:spcBef>
                <a:spcPts val="5"/>
              </a:spcBef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It</a:t>
            </a:r>
            <a:r>
              <a:rPr sz="2000" spc="4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is</a:t>
            </a:r>
            <a:r>
              <a:rPr sz="2000" spc="3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important</a:t>
            </a:r>
            <a:r>
              <a:rPr sz="2000" spc="3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02429"/>
                </a:solidFill>
                <a:latin typeface="Calibri"/>
                <a:cs typeface="Calibri"/>
              </a:rPr>
              <a:t>to</a:t>
            </a:r>
            <a:r>
              <a:rPr sz="2000" spc="4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note</a:t>
            </a:r>
            <a:r>
              <a:rPr sz="2000" spc="3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here</a:t>
            </a:r>
            <a:r>
              <a:rPr sz="2000" spc="4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that</a:t>
            </a:r>
            <a:r>
              <a:rPr sz="2000" spc="4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the</a:t>
            </a:r>
            <a:r>
              <a:rPr sz="2000" spc="4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length</a:t>
            </a:r>
            <a:r>
              <a:rPr sz="2000" spc="1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of</a:t>
            </a:r>
            <a:r>
              <a:rPr sz="2000" spc="4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time</a:t>
            </a:r>
            <a:r>
              <a:rPr sz="2000" spc="4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quantum</a:t>
            </a:r>
            <a:r>
              <a:rPr sz="2000" spc="3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is</a:t>
            </a:r>
            <a:r>
              <a:rPr sz="2000" spc="2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generally</a:t>
            </a:r>
            <a:r>
              <a:rPr sz="2000" spc="3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02429"/>
                </a:solidFill>
                <a:latin typeface="Calibri"/>
                <a:cs typeface="Calibri"/>
              </a:rPr>
              <a:t>from </a:t>
            </a:r>
            <a:r>
              <a:rPr sz="2000" spc="-434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10</a:t>
            </a:r>
            <a:r>
              <a:rPr sz="2000" spc="-2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02429"/>
                </a:solidFill>
                <a:latin typeface="Calibri"/>
                <a:cs typeface="Calibri"/>
              </a:rPr>
              <a:t>to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100</a:t>
            </a:r>
            <a:r>
              <a:rPr sz="2000" spc="-3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milliseconds</a:t>
            </a:r>
            <a:r>
              <a:rPr sz="2000" spc="2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in</a:t>
            </a:r>
            <a:r>
              <a:rPr sz="2000" spc="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length.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20" y="0"/>
            <a:ext cx="1248079" cy="76657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3322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517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792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946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86</a:t>
            </a:fld>
            <a:endParaRPr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90269"/>
            <a:chOff x="1333491" y="0"/>
            <a:chExt cx="7811134" cy="89026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08604" y="0"/>
              <a:ext cx="3877055" cy="8900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pc="-10" dirty="0"/>
              <a:t>Example</a:t>
            </a:r>
            <a:r>
              <a:rPr spc="-4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RR</a:t>
            </a:r>
            <a:r>
              <a:rPr spc="-25" dirty="0"/>
              <a:t> </a:t>
            </a:r>
            <a:r>
              <a:rPr sz="3000" spc="-10" dirty="0"/>
              <a:t>(CO2)</a:t>
            </a:r>
            <a:endParaRPr sz="3000"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453" y="1174137"/>
            <a:ext cx="8862251" cy="516539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320" y="0"/>
            <a:ext cx="1248079" cy="76657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3322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517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792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946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87</a:t>
            </a:fld>
            <a:endParaRPr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90269"/>
            <a:chOff x="1333491" y="0"/>
            <a:chExt cx="7811134" cy="89026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08604" y="0"/>
              <a:ext cx="3877055" cy="8900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pc="-10" dirty="0"/>
              <a:t>Example</a:t>
            </a:r>
            <a:r>
              <a:rPr spc="-4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RR</a:t>
            </a:r>
            <a:r>
              <a:rPr spc="-25" dirty="0"/>
              <a:t> </a:t>
            </a:r>
            <a:r>
              <a:rPr sz="3000" spc="-10" dirty="0"/>
              <a:t>(CO2)</a:t>
            </a:r>
            <a:endParaRPr sz="3000"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4143" y="1232944"/>
            <a:ext cx="7640360" cy="43444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320" y="0"/>
            <a:ext cx="1248079" cy="76657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3322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517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792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946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88</a:t>
            </a:fld>
            <a:endParaRPr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90269"/>
            <a:chOff x="1333491" y="0"/>
            <a:chExt cx="7811134" cy="89026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9135" y="0"/>
              <a:ext cx="7555992" cy="8900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384810">
              <a:lnSpc>
                <a:spcPct val="100000"/>
              </a:lnSpc>
              <a:spcBef>
                <a:spcPts val="580"/>
              </a:spcBef>
            </a:pPr>
            <a:r>
              <a:rPr spc="-15" dirty="0"/>
              <a:t>Advantages</a:t>
            </a:r>
            <a:r>
              <a:rPr spc="-5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15" dirty="0"/>
              <a:t>Disadvantages</a:t>
            </a:r>
            <a:r>
              <a:rPr spc="-5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RR</a:t>
            </a:r>
            <a:r>
              <a:rPr spc="-10" dirty="0"/>
              <a:t> </a:t>
            </a:r>
            <a:r>
              <a:rPr sz="3000" spc="-10" dirty="0"/>
              <a:t>(CO2)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1061719" y="1169669"/>
            <a:ext cx="6721475" cy="386715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b="1" spc="-15" dirty="0">
                <a:solidFill>
                  <a:srgbClr val="333333"/>
                </a:solidFill>
                <a:latin typeface="Calibri"/>
                <a:cs typeface="Calibri"/>
              </a:rPr>
              <a:t>Advantages</a:t>
            </a:r>
            <a:r>
              <a:rPr sz="2400" b="1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400" b="1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333333"/>
                </a:solidFill>
                <a:latin typeface="Calibri"/>
                <a:cs typeface="Calibri"/>
              </a:rPr>
              <a:t>round-robin:</a:t>
            </a:r>
            <a:endParaRPr sz="2400">
              <a:latin typeface="Calibri"/>
              <a:cs typeface="Calibri"/>
            </a:endParaRPr>
          </a:p>
          <a:p>
            <a:pPr marL="355600" marR="140970" indent="-342900">
              <a:lnSpc>
                <a:spcPct val="150000"/>
              </a:lnSpc>
              <a:spcBef>
                <a:spcPts val="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No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starvation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will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be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there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in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round-robin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because </a:t>
            </a:r>
            <a:r>
              <a:rPr sz="2400" spc="-5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every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process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will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get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chance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for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its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execution.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Used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time-sharing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systems.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spc="-15" dirty="0">
                <a:solidFill>
                  <a:srgbClr val="333333"/>
                </a:solidFill>
                <a:latin typeface="Calibri"/>
                <a:cs typeface="Calibri"/>
              </a:rPr>
              <a:t>Disadvantages</a:t>
            </a:r>
            <a:r>
              <a:rPr sz="2400" b="1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33333"/>
                </a:solidFill>
                <a:latin typeface="Calibri"/>
                <a:cs typeface="Calibri"/>
              </a:rPr>
              <a:t>of </a:t>
            </a:r>
            <a:r>
              <a:rPr sz="2400" b="1" spc="-10" dirty="0">
                <a:solidFill>
                  <a:srgbClr val="333333"/>
                </a:solidFill>
                <a:latin typeface="Calibri"/>
                <a:cs typeface="Calibri"/>
              </a:rPr>
              <a:t>round-robin: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5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45" dirty="0">
                <a:solidFill>
                  <a:srgbClr val="333333"/>
                </a:solidFill>
                <a:latin typeface="Calibri"/>
                <a:cs typeface="Calibri"/>
              </a:rPr>
              <a:t>We 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have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perform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lot of 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context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switching 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here, </a:t>
            </a:r>
            <a:r>
              <a:rPr sz="2400" spc="-5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which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will</a:t>
            </a:r>
            <a:r>
              <a:rPr sz="2400" spc="-20" dirty="0">
                <a:solidFill>
                  <a:srgbClr val="333333"/>
                </a:solidFill>
                <a:latin typeface="Calibri"/>
                <a:cs typeface="Calibri"/>
              </a:rPr>
              <a:t> keep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 CPU</a:t>
            </a:r>
            <a:r>
              <a:rPr sz="24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idle.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20" y="0"/>
            <a:ext cx="1248079" cy="76657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3322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517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792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946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89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0442" y="793140"/>
            <a:ext cx="5245735" cy="445198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91465" indent="-279400">
              <a:lnSpc>
                <a:spcPct val="100000"/>
              </a:lnSpc>
              <a:spcBef>
                <a:spcPts val="365"/>
              </a:spcBef>
              <a:buAutoNum type="arabicPeriod"/>
              <a:tabLst>
                <a:tab pos="292100" algn="l"/>
              </a:tabLst>
            </a:pPr>
            <a:r>
              <a:rPr sz="2200" spc="-5" dirty="0">
                <a:latin typeface="Times New Roman"/>
                <a:cs typeface="Times New Roman"/>
              </a:rPr>
              <a:t>Engineering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knowledge</a:t>
            </a:r>
            <a:endParaRPr sz="2200">
              <a:latin typeface="Times New Roman"/>
              <a:cs typeface="Times New Roman"/>
            </a:endParaRPr>
          </a:p>
          <a:p>
            <a:pPr marL="291465" indent="-279400">
              <a:lnSpc>
                <a:spcPct val="100000"/>
              </a:lnSpc>
              <a:spcBef>
                <a:spcPts val="260"/>
              </a:spcBef>
              <a:buAutoNum type="arabicPeriod"/>
              <a:tabLst>
                <a:tab pos="292100" algn="l"/>
              </a:tabLst>
            </a:pPr>
            <a:r>
              <a:rPr sz="2200" spc="-5" dirty="0">
                <a:latin typeface="Times New Roman"/>
                <a:cs typeface="Times New Roman"/>
              </a:rPr>
              <a:t>Problem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analysis</a:t>
            </a:r>
            <a:endParaRPr sz="2200">
              <a:latin typeface="Times New Roman"/>
              <a:cs typeface="Times New Roman"/>
            </a:endParaRPr>
          </a:p>
          <a:p>
            <a:pPr marL="291465" indent="-279400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292100" algn="l"/>
              </a:tabLst>
            </a:pPr>
            <a:r>
              <a:rPr sz="2200" spc="-5" dirty="0">
                <a:latin typeface="Times New Roman"/>
                <a:cs typeface="Times New Roman"/>
              </a:rPr>
              <a:t>Design/development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solutions</a:t>
            </a:r>
            <a:endParaRPr sz="2200">
              <a:latin typeface="Times New Roman"/>
              <a:cs typeface="Times New Roman"/>
            </a:endParaRPr>
          </a:p>
          <a:p>
            <a:pPr marL="222885" indent="-210820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223520" algn="l"/>
              </a:tabLst>
            </a:pPr>
            <a:r>
              <a:rPr sz="2200" spc="-5" dirty="0">
                <a:latin typeface="Times New Roman"/>
                <a:cs typeface="Times New Roman"/>
              </a:rPr>
              <a:t>Conduct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investigations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complex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problems</a:t>
            </a:r>
            <a:endParaRPr sz="2200">
              <a:latin typeface="Times New Roman"/>
              <a:cs typeface="Times New Roman"/>
            </a:endParaRPr>
          </a:p>
          <a:p>
            <a:pPr marL="291465" indent="-279400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292100" algn="l"/>
              </a:tabLst>
            </a:pPr>
            <a:r>
              <a:rPr sz="2200" spc="-5" dirty="0">
                <a:latin typeface="Times New Roman"/>
                <a:cs typeface="Times New Roman"/>
              </a:rPr>
              <a:t>Modern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tool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usage</a:t>
            </a:r>
            <a:endParaRPr sz="22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2870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engineer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society</a:t>
            </a:r>
            <a:endParaRPr sz="2200">
              <a:latin typeface="Times New Roman"/>
              <a:cs typeface="Times New Roman"/>
            </a:endParaRPr>
          </a:p>
          <a:p>
            <a:pPr marL="291465" indent="-279400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292100" algn="l"/>
              </a:tabLst>
            </a:pPr>
            <a:r>
              <a:rPr sz="2200" spc="-5" dirty="0">
                <a:latin typeface="Times New Roman"/>
                <a:cs typeface="Times New Roman"/>
              </a:rPr>
              <a:t>Environment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sustainability</a:t>
            </a:r>
            <a:endParaRPr sz="2200">
              <a:latin typeface="Times New Roman"/>
              <a:cs typeface="Times New Roman"/>
            </a:endParaRPr>
          </a:p>
          <a:p>
            <a:pPr marL="291465" indent="-279400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292100" algn="l"/>
              </a:tabLst>
            </a:pPr>
            <a:r>
              <a:rPr sz="2200" spc="-5" dirty="0">
                <a:latin typeface="Times New Roman"/>
                <a:cs typeface="Times New Roman"/>
              </a:rPr>
              <a:t>Ethics:</a:t>
            </a:r>
            <a:endParaRPr sz="2200">
              <a:latin typeface="Times New Roman"/>
              <a:cs typeface="Times New Roman"/>
            </a:endParaRPr>
          </a:p>
          <a:p>
            <a:pPr marL="291465" indent="-279400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292100" algn="l"/>
              </a:tabLst>
            </a:pPr>
            <a:r>
              <a:rPr sz="2200" dirty="0">
                <a:latin typeface="Times New Roman"/>
                <a:cs typeface="Times New Roman"/>
              </a:rPr>
              <a:t>Individual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team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work</a:t>
            </a:r>
            <a:endParaRPr sz="2200">
              <a:latin typeface="Times New Roman"/>
              <a:cs typeface="Times New Roman"/>
            </a:endParaRPr>
          </a:p>
          <a:p>
            <a:pPr marL="431165" indent="-419100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431800" algn="l"/>
              </a:tabLst>
            </a:pPr>
            <a:r>
              <a:rPr sz="2200" spc="-5" dirty="0">
                <a:latin typeface="Times New Roman"/>
                <a:cs typeface="Times New Roman"/>
              </a:rPr>
              <a:t>Communication</a:t>
            </a:r>
            <a:endParaRPr sz="2200">
              <a:latin typeface="Times New Roman"/>
              <a:cs typeface="Times New Roman"/>
            </a:endParaRPr>
          </a:p>
          <a:p>
            <a:pPr marL="421005" indent="-408940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421640" algn="l"/>
              </a:tabLst>
            </a:pPr>
            <a:r>
              <a:rPr sz="2200" spc="-5" dirty="0">
                <a:latin typeface="Times New Roman"/>
                <a:cs typeface="Times New Roman"/>
              </a:rPr>
              <a:t>Project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management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finance</a:t>
            </a:r>
            <a:endParaRPr sz="2200">
              <a:latin typeface="Times New Roman"/>
              <a:cs typeface="Times New Roman"/>
            </a:endParaRPr>
          </a:p>
          <a:p>
            <a:pPr marL="431165" indent="-419100">
              <a:lnSpc>
                <a:spcPct val="100000"/>
              </a:lnSpc>
              <a:spcBef>
                <a:spcPts val="260"/>
              </a:spcBef>
              <a:buAutoNum type="arabicPeriod"/>
              <a:tabLst>
                <a:tab pos="431800" algn="l"/>
              </a:tabLst>
            </a:pPr>
            <a:r>
              <a:rPr sz="2200" spc="-5" dirty="0">
                <a:latin typeface="Times New Roman"/>
                <a:cs typeface="Times New Roman"/>
              </a:rPr>
              <a:t>Life-long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learning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33491" y="0"/>
            <a:ext cx="7811134" cy="858519"/>
            <a:chOff x="1333491" y="0"/>
            <a:chExt cx="7811134" cy="85851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3491" y="0"/>
              <a:ext cx="7810508" cy="7392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4532" y="0"/>
              <a:ext cx="3520440" cy="8580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sz="3000" spc="-20" dirty="0"/>
              <a:t>Program</a:t>
            </a:r>
            <a:r>
              <a:rPr sz="3000" spc="-35" dirty="0"/>
              <a:t> </a:t>
            </a:r>
            <a:r>
              <a:rPr sz="3000" spc="-10" dirty="0"/>
              <a:t>Outcomes</a:t>
            </a:r>
            <a:endParaRPr sz="3000"/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331975" cy="71475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5227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422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697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851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90269"/>
            <a:chOff x="1333491" y="0"/>
            <a:chExt cx="7811134" cy="89026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3051" y="0"/>
              <a:ext cx="4341876" cy="8900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80"/>
              </a:spcBef>
            </a:pPr>
            <a:r>
              <a:rPr spc="-10" dirty="0"/>
              <a:t>Multilevel</a:t>
            </a:r>
            <a:r>
              <a:rPr spc="-100" dirty="0"/>
              <a:t> </a:t>
            </a:r>
            <a:r>
              <a:rPr spc="-5" dirty="0"/>
              <a:t>Queue(CO2)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6719" y="819404"/>
            <a:ext cx="7752715" cy="4651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6600"/>
              </a:buClr>
              <a:buSzPct val="88636"/>
              <a:buFont typeface="Arial MT"/>
              <a:buChar char="•"/>
              <a:tabLst>
                <a:tab pos="354965" algn="l"/>
                <a:tab pos="355600" algn="l"/>
                <a:tab pos="6040120" algn="l"/>
              </a:tabLst>
            </a:pPr>
            <a:r>
              <a:rPr sz="2200" spc="-10" dirty="0">
                <a:latin typeface="Calibri"/>
                <a:cs typeface="Calibri"/>
              </a:rPr>
              <a:t>Ready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queue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partitioned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into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separate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queues:	</a:t>
            </a:r>
            <a:r>
              <a:rPr sz="2200" spc="-15" dirty="0">
                <a:latin typeface="Calibri"/>
                <a:cs typeface="Calibri"/>
              </a:rPr>
              <a:t>foreground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200" spc="-15" dirty="0">
                <a:latin typeface="Calibri"/>
                <a:cs typeface="Calibri"/>
              </a:rPr>
              <a:t>(interactive)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background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(batch)</a:t>
            </a:r>
            <a:endParaRPr sz="2200">
              <a:latin typeface="Calibri"/>
              <a:cs typeface="Calibri"/>
            </a:endParaRPr>
          </a:p>
          <a:p>
            <a:pPr marL="354965" marR="2237740" indent="-354965">
              <a:lnSpc>
                <a:spcPct val="109500"/>
              </a:lnSpc>
              <a:spcBef>
                <a:spcPts val="15"/>
              </a:spcBef>
              <a:buClr>
                <a:srgbClr val="006600"/>
              </a:buClr>
              <a:buSzPct val="88636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Each </a:t>
            </a:r>
            <a:r>
              <a:rPr sz="2200" spc="-10" dirty="0">
                <a:latin typeface="Calibri"/>
                <a:cs typeface="Calibri"/>
              </a:rPr>
              <a:t>queue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has</a:t>
            </a:r>
            <a:r>
              <a:rPr sz="2200" spc="-5" dirty="0">
                <a:latin typeface="Calibri"/>
                <a:cs typeface="Calibri"/>
              </a:rPr>
              <a:t> its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own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scheduling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algorithm,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foreground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–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RR</a:t>
            </a:r>
            <a:endParaRPr sz="2200">
              <a:latin typeface="Calibri"/>
              <a:cs typeface="Calibri"/>
            </a:endParaRPr>
          </a:p>
          <a:p>
            <a:pPr marL="139065">
              <a:lnSpc>
                <a:spcPts val="2305"/>
              </a:lnSpc>
            </a:pPr>
            <a:r>
              <a:rPr sz="2200" spc="-10" dirty="0">
                <a:latin typeface="Calibri"/>
                <a:cs typeface="Calibri"/>
              </a:rPr>
              <a:t>background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–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FCFS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90"/>
              </a:spcBef>
              <a:buClr>
                <a:srgbClr val="006600"/>
              </a:buClr>
              <a:buSzPct val="88636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Scheduling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must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done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between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queues.</a:t>
            </a:r>
            <a:endParaRPr sz="2200">
              <a:latin typeface="Calibri"/>
              <a:cs typeface="Calibri"/>
            </a:endParaRPr>
          </a:p>
          <a:p>
            <a:pPr marL="748665" marR="5080" lvl="1" indent="-279400">
              <a:lnSpc>
                <a:spcPct val="100000"/>
              </a:lnSpc>
              <a:spcBef>
                <a:spcPts val="509"/>
              </a:spcBef>
              <a:buClr>
                <a:srgbClr val="CC66FF"/>
              </a:buClr>
              <a:buSzPct val="88636"/>
              <a:buFont typeface="Arial MT"/>
              <a:buChar char="•"/>
              <a:tabLst>
                <a:tab pos="748665" algn="l"/>
                <a:tab pos="749300" algn="l"/>
              </a:tabLst>
            </a:pPr>
            <a:r>
              <a:rPr sz="2200" spc="-20" dirty="0">
                <a:latin typeface="Calibri"/>
                <a:cs typeface="Calibri"/>
              </a:rPr>
              <a:t>Fixed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priority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scheduling;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(i.e.,</a:t>
            </a:r>
            <a:r>
              <a:rPr sz="2200" spc="-5" dirty="0">
                <a:latin typeface="Calibri"/>
                <a:cs typeface="Calibri"/>
              </a:rPr>
              <a:t> serve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from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foreground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then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from</a:t>
            </a:r>
            <a:r>
              <a:rPr sz="2200" spc="-10" dirty="0">
                <a:latin typeface="Calibri"/>
                <a:cs typeface="Calibri"/>
              </a:rPr>
              <a:t> background).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Possibility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starvation.</a:t>
            </a:r>
            <a:endParaRPr sz="2200">
              <a:latin typeface="Calibri"/>
              <a:cs typeface="Calibri"/>
            </a:endParaRPr>
          </a:p>
          <a:p>
            <a:pPr marL="748665" marR="342900" lvl="1" indent="-279400">
              <a:lnSpc>
                <a:spcPct val="99100"/>
              </a:lnSpc>
              <a:spcBef>
                <a:spcPts val="490"/>
              </a:spcBef>
              <a:buClr>
                <a:srgbClr val="CC66FF"/>
              </a:buClr>
              <a:buSzPct val="88636"/>
              <a:buFont typeface="Arial MT"/>
              <a:buChar char="•"/>
              <a:tabLst>
                <a:tab pos="748665" algn="l"/>
                <a:tab pos="749300" algn="l"/>
              </a:tabLst>
            </a:pPr>
            <a:r>
              <a:rPr sz="2200" spc="-10" dirty="0">
                <a:latin typeface="Calibri"/>
                <a:cs typeface="Calibri"/>
              </a:rPr>
              <a:t>Time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slice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–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each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queue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gets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certain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amount</a:t>
            </a:r>
            <a:r>
              <a:rPr sz="2200" dirty="0">
                <a:latin typeface="Calibri"/>
                <a:cs typeface="Calibri"/>
              </a:rPr>
              <a:t> 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CPU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time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which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schedule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amongst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processes;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i.e.,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80%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foreground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RR</a:t>
            </a:r>
            <a:endParaRPr sz="2200">
              <a:latin typeface="Calibri"/>
              <a:cs typeface="Calibri"/>
            </a:endParaRPr>
          </a:p>
          <a:p>
            <a:pPr marL="748665" lvl="1" indent="-279400">
              <a:lnSpc>
                <a:spcPct val="100000"/>
              </a:lnSpc>
              <a:spcBef>
                <a:spcPts val="505"/>
              </a:spcBef>
              <a:buClr>
                <a:srgbClr val="CC66FF"/>
              </a:buClr>
              <a:buSzPct val="88636"/>
              <a:buFont typeface="Arial MT"/>
              <a:buChar char="•"/>
              <a:tabLst>
                <a:tab pos="748665" algn="l"/>
                <a:tab pos="749300" algn="l"/>
              </a:tabLst>
            </a:pPr>
            <a:r>
              <a:rPr sz="2200" spc="-5" dirty="0">
                <a:latin typeface="Calibri"/>
                <a:cs typeface="Calibri"/>
              </a:rPr>
              <a:t>20%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background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FCFS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20" y="0"/>
            <a:ext cx="1248079" cy="76657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3322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517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792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946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90</a:t>
            </a:fld>
            <a:endParaRPr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90269"/>
            <a:chOff x="1333491" y="0"/>
            <a:chExt cx="7811134" cy="89026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1219" y="0"/>
              <a:ext cx="6227063" cy="8900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580"/>
              </a:spcBef>
            </a:pPr>
            <a:r>
              <a:rPr spc="-5" dirty="0"/>
              <a:t>Multilevel</a:t>
            </a:r>
            <a:r>
              <a:rPr spc="-55" dirty="0"/>
              <a:t> </a:t>
            </a:r>
            <a:r>
              <a:rPr dirty="0"/>
              <a:t>Queue</a:t>
            </a:r>
            <a:r>
              <a:rPr spc="-90" dirty="0"/>
              <a:t> </a:t>
            </a:r>
            <a:r>
              <a:rPr spc="-5" dirty="0"/>
              <a:t>Scheduling(CO2)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4622" y="1237766"/>
            <a:ext cx="7889902" cy="483434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320" y="0"/>
            <a:ext cx="1248079" cy="76657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3322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517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792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946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91</a:t>
            </a:fld>
            <a:endParaRPr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90269"/>
            <a:chOff x="1333491" y="0"/>
            <a:chExt cx="7811134" cy="89026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1219" y="0"/>
              <a:ext cx="6227063" cy="8900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580"/>
              </a:spcBef>
            </a:pPr>
            <a:r>
              <a:rPr spc="-5" dirty="0"/>
              <a:t>Multilevel</a:t>
            </a:r>
            <a:r>
              <a:rPr spc="-55" dirty="0"/>
              <a:t> </a:t>
            </a:r>
            <a:r>
              <a:rPr dirty="0"/>
              <a:t>Queue</a:t>
            </a:r>
            <a:r>
              <a:rPr spc="-90" dirty="0"/>
              <a:t> </a:t>
            </a:r>
            <a:r>
              <a:rPr spc="-5" dirty="0"/>
              <a:t>Scheduling(CO2)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5967" y="830986"/>
            <a:ext cx="7702550" cy="5558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985" indent="-342900" algn="just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b="1" spc="-20" dirty="0">
                <a:solidFill>
                  <a:srgbClr val="202429"/>
                </a:solidFill>
                <a:latin typeface="Calibri"/>
                <a:cs typeface="Calibri"/>
              </a:rPr>
              <a:t>System </a:t>
            </a:r>
            <a:r>
              <a:rPr sz="2200" b="1" spc="-5" dirty="0">
                <a:solidFill>
                  <a:srgbClr val="202429"/>
                </a:solidFill>
                <a:latin typeface="Calibri"/>
                <a:cs typeface="Calibri"/>
              </a:rPr>
              <a:t>Process </a:t>
            </a:r>
            <a:r>
              <a:rPr sz="2200" spc="-10" dirty="0">
                <a:solidFill>
                  <a:srgbClr val="202429"/>
                </a:solidFill>
                <a:latin typeface="Calibri"/>
                <a:cs typeface="Calibri"/>
              </a:rPr>
              <a:t>The </a:t>
            </a:r>
            <a:r>
              <a:rPr sz="2200" spc="-15" dirty="0">
                <a:solidFill>
                  <a:srgbClr val="202429"/>
                </a:solidFill>
                <a:latin typeface="Calibri"/>
                <a:cs typeface="Calibri"/>
              </a:rPr>
              <a:t>Operating </a:t>
            </a:r>
            <a:r>
              <a:rPr sz="2200" spc="-20" dirty="0">
                <a:solidFill>
                  <a:srgbClr val="202429"/>
                </a:solidFill>
                <a:latin typeface="Calibri"/>
                <a:cs typeface="Calibri"/>
              </a:rPr>
              <a:t>system </a:t>
            </a:r>
            <a:r>
              <a:rPr sz="2200" spc="-5" dirty="0">
                <a:solidFill>
                  <a:srgbClr val="202429"/>
                </a:solidFill>
                <a:latin typeface="Calibri"/>
                <a:cs typeface="Calibri"/>
              </a:rPr>
              <a:t>itself </a:t>
            </a:r>
            <a:r>
              <a:rPr sz="2200" spc="-10" dirty="0">
                <a:solidFill>
                  <a:srgbClr val="202429"/>
                </a:solidFill>
                <a:latin typeface="Calibri"/>
                <a:cs typeface="Calibri"/>
              </a:rPr>
              <a:t>has </a:t>
            </a:r>
            <a:r>
              <a:rPr sz="2200" spc="-5" dirty="0">
                <a:solidFill>
                  <a:srgbClr val="202429"/>
                </a:solidFill>
                <a:latin typeface="Calibri"/>
                <a:cs typeface="Calibri"/>
              </a:rPr>
              <a:t>its </a:t>
            </a:r>
            <a:r>
              <a:rPr sz="2200" spc="-10" dirty="0">
                <a:solidFill>
                  <a:srgbClr val="202429"/>
                </a:solidFill>
                <a:latin typeface="Calibri"/>
                <a:cs typeface="Calibri"/>
              </a:rPr>
              <a:t>own process </a:t>
            </a:r>
            <a:r>
              <a:rPr sz="2200" spc="-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02429"/>
                </a:solidFill>
                <a:latin typeface="Calibri"/>
                <a:cs typeface="Calibri"/>
              </a:rPr>
              <a:t>to</a:t>
            </a:r>
            <a:r>
              <a:rPr sz="2200" spc="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02429"/>
                </a:solidFill>
                <a:latin typeface="Calibri"/>
                <a:cs typeface="Calibri"/>
              </a:rPr>
              <a:t>run</a:t>
            </a:r>
            <a:r>
              <a:rPr sz="2200" spc="-1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02429"/>
                </a:solidFill>
                <a:latin typeface="Calibri"/>
                <a:cs typeface="Calibri"/>
              </a:rPr>
              <a:t>and is </a:t>
            </a:r>
            <a:r>
              <a:rPr sz="2200" spc="-10" dirty="0">
                <a:solidFill>
                  <a:srgbClr val="202429"/>
                </a:solidFill>
                <a:latin typeface="Calibri"/>
                <a:cs typeface="Calibri"/>
              </a:rPr>
              <a:t>termed</a:t>
            </a:r>
            <a:r>
              <a:rPr sz="2200" spc="2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02429"/>
                </a:solidFill>
                <a:latin typeface="Calibri"/>
                <a:cs typeface="Calibri"/>
              </a:rPr>
              <a:t>as </a:t>
            </a:r>
            <a:r>
              <a:rPr sz="2200" spc="-20" dirty="0">
                <a:solidFill>
                  <a:srgbClr val="202429"/>
                </a:solidFill>
                <a:latin typeface="Calibri"/>
                <a:cs typeface="Calibri"/>
              </a:rPr>
              <a:t>System</a:t>
            </a:r>
            <a:r>
              <a:rPr sz="2200" spc="1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02429"/>
                </a:solidFill>
                <a:latin typeface="Calibri"/>
                <a:cs typeface="Calibri"/>
              </a:rPr>
              <a:t>Process.</a:t>
            </a:r>
            <a:endParaRPr sz="22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5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200" b="1" spc="-15" dirty="0">
                <a:solidFill>
                  <a:srgbClr val="202429"/>
                </a:solidFill>
                <a:latin typeface="Calibri"/>
                <a:cs typeface="Calibri"/>
              </a:rPr>
              <a:t>Interactive </a:t>
            </a:r>
            <a:r>
              <a:rPr sz="2200" b="1" spc="-10" dirty="0">
                <a:solidFill>
                  <a:srgbClr val="202429"/>
                </a:solidFill>
                <a:latin typeface="Calibri"/>
                <a:cs typeface="Calibri"/>
              </a:rPr>
              <a:t>Process </a:t>
            </a:r>
            <a:r>
              <a:rPr sz="2200" spc="-10" dirty="0">
                <a:solidFill>
                  <a:srgbClr val="202429"/>
                </a:solidFill>
                <a:latin typeface="Calibri"/>
                <a:cs typeface="Calibri"/>
              </a:rPr>
              <a:t>The </a:t>
            </a:r>
            <a:r>
              <a:rPr sz="2200" spc="-15" dirty="0">
                <a:solidFill>
                  <a:srgbClr val="202429"/>
                </a:solidFill>
                <a:latin typeface="Calibri"/>
                <a:cs typeface="Calibri"/>
              </a:rPr>
              <a:t>Interactive </a:t>
            </a:r>
            <a:r>
              <a:rPr sz="2200" spc="-10" dirty="0">
                <a:solidFill>
                  <a:srgbClr val="202429"/>
                </a:solidFill>
                <a:latin typeface="Calibri"/>
                <a:cs typeface="Calibri"/>
              </a:rPr>
              <a:t>Process </a:t>
            </a:r>
            <a:r>
              <a:rPr sz="2200" spc="-5" dirty="0">
                <a:solidFill>
                  <a:srgbClr val="202429"/>
                </a:solidFill>
                <a:latin typeface="Calibri"/>
                <a:cs typeface="Calibri"/>
              </a:rPr>
              <a:t>is a </a:t>
            </a:r>
            <a:r>
              <a:rPr sz="2200" spc="-10" dirty="0">
                <a:solidFill>
                  <a:srgbClr val="202429"/>
                </a:solidFill>
                <a:latin typeface="Calibri"/>
                <a:cs typeface="Calibri"/>
              </a:rPr>
              <a:t>process </a:t>
            </a:r>
            <a:r>
              <a:rPr sz="2200" spc="-5" dirty="0">
                <a:solidFill>
                  <a:srgbClr val="202429"/>
                </a:solidFill>
                <a:latin typeface="Calibri"/>
                <a:cs typeface="Calibri"/>
              </a:rPr>
              <a:t>in which </a:t>
            </a:r>
            <a:r>
              <a:rPr sz="22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02429"/>
                </a:solidFill>
                <a:latin typeface="Calibri"/>
                <a:cs typeface="Calibri"/>
              </a:rPr>
              <a:t>there </a:t>
            </a:r>
            <a:r>
              <a:rPr sz="2200" spc="-5" dirty="0">
                <a:solidFill>
                  <a:srgbClr val="202429"/>
                </a:solidFill>
                <a:latin typeface="Calibri"/>
                <a:cs typeface="Calibri"/>
              </a:rPr>
              <a:t>should be the same kind </a:t>
            </a:r>
            <a:r>
              <a:rPr sz="2200" dirty="0">
                <a:solidFill>
                  <a:srgbClr val="202429"/>
                </a:solidFill>
                <a:latin typeface="Calibri"/>
                <a:cs typeface="Calibri"/>
              </a:rPr>
              <a:t>of </a:t>
            </a:r>
            <a:r>
              <a:rPr sz="2200" spc="-15" dirty="0">
                <a:solidFill>
                  <a:srgbClr val="202429"/>
                </a:solidFill>
                <a:latin typeface="Calibri"/>
                <a:cs typeface="Calibri"/>
              </a:rPr>
              <a:t>interaction </a:t>
            </a:r>
            <a:r>
              <a:rPr sz="2200" spc="-10" dirty="0">
                <a:solidFill>
                  <a:srgbClr val="202429"/>
                </a:solidFill>
                <a:latin typeface="Calibri"/>
                <a:cs typeface="Calibri"/>
              </a:rPr>
              <a:t>(basically </a:t>
            </a:r>
            <a:r>
              <a:rPr sz="2200" spc="-5" dirty="0">
                <a:solidFill>
                  <a:srgbClr val="202429"/>
                </a:solidFill>
                <a:latin typeface="Calibri"/>
                <a:cs typeface="Calibri"/>
              </a:rPr>
              <a:t>an </a:t>
            </a:r>
            <a:r>
              <a:rPr sz="2200" spc="-10" dirty="0">
                <a:solidFill>
                  <a:srgbClr val="202429"/>
                </a:solidFill>
                <a:latin typeface="Calibri"/>
                <a:cs typeface="Calibri"/>
              </a:rPr>
              <a:t>online </a:t>
            </a:r>
            <a:r>
              <a:rPr sz="2200" spc="-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02429"/>
                </a:solidFill>
                <a:latin typeface="Calibri"/>
                <a:cs typeface="Calibri"/>
              </a:rPr>
              <a:t>game</a:t>
            </a:r>
            <a:r>
              <a:rPr sz="2200" spc="1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02429"/>
                </a:solidFill>
                <a:latin typeface="Calibri"/>
                <a:cs typeface="Calibri"/>
              </a:rPr>
              <a:t>).</a:t>
            </a:r>
            <a:endParaRPr sz="22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132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b="1" spc="-15" dirty="0">
                <a:solidFill>
                  <a:srgbClr val="202429"/>
                </a:solidFill>
                <a:latin typeface="Calibri"/>
                <a:cs typeface="Calibri"/>
              </a:rPr>
              <a:t>Batch</a:t>
            </a:r>
            <a:r>
              <a:rPr sz="2200" b="1" spc="15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02429"/>
                </a:solidFill>
                <a:latin typeface="Calibri"/>
                <a:cs typeface="Calibri"/>
              </a:rPr>
              <a:t>Processes</a:t>
            </a:r>
            <a:r>
              <a:rPr sz="2200" b="1" spc="13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02429"/>
                </a:solidFill>
                <a:latin typeface="Calibri"/>
                <a:cs typeface="Calibri"/>
              </a:rPr>
              <a:t>Batch</a:t>
            </a:r>
            <a:r>
              <a:rPr sz="2200" spc="13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02429"/>
                </a:solidFill>
                <a:latin typeface="Calibri"/>
                <a:cs typeface="Calibri"/>
              </a:rPr>
              <a:t>processing</a:t>
            </a:r>
            <a:r>
              <a:rPr sz="2200" spc="11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02429"/>
                </a:solidFill>
                <a:latin typeface="Calibri"/>
                <a:cs typeface="Calibri"/>
              </a:rPr>
              <a:t>is</a:t>
            </a:r>
            <a:r>
              <a:rPr sz="2200" spc="14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02429"/>
                </a:solidFill>
                <a:latin typeface="Calibri"/>
                <a:cs typeface="Calibri"/>
              </a:rPr>
              <a:t>basically</a:t>
            </a:r>
            <a:r>
              <a:rPr sz="2200" spc="14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02429"/>
                </a:solidFill>
                <a:latin typeface="Calibri"/>
                <a:cs typeface="Calibri"/>
              </a:rPr>
              <a:t>a</a:t>
            </a:r>
            <a:r>
              <a:rPr sz="2200" spc="13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02429"/>
                </a:solidFill>
                <a:latin typeface="Calibri"/>
                <a:cs typeface="Calibri"/>
              </a:rPr>
              <a:t>technique</a:t>
            </a:r>
            <a:r>
              <a:rPr sz="2200" spc="12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02429"/>
                </a:solidFill>
                <a:latin typeface="Calibri"/>
                <a:cs typeface="Calibri"/>
              </a:rPr>
              <a:t>in</a:t>
            </a:r>
            <a:r>
              <a:rPr sz="2200" spc="14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02429"/>
                </a:solidFill>
                <a:latin typeface="Calibri"/>
                <a:cs typeface="Calibri"/>
              </a:rPr>
              <a:t>the</a:t>
            </a:r>
            <a:endParaRPr sz="2200">
              <a:latin typeface="Calibri"/>
              <a:cs typeface="Calibri"/>
            </a:endParaRPr>
          </a:p>
          <a:p>
            <a:pPr marL="355600" marR="6350" algn="just">
              <a:lnSpc>
                <a:spcPct val="150000"/>
              </a:lnSpc>
            </a:pPr>
            <a:r>
              <a:rPr sz="2200" spc="-15" dirty="0">
                <a:solidFill>
                  <a:srgbClr val="202429"/>
                </a:solidFill>
                <a:latin typeface="Calibri"/>
                <a:cs typeface="Calibri"/>
              </a:rPr>
              <a:t>Operating</a:t>
            </a:r>
            <a:r>
              <a:rPr sz="2200" spc="-1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02429"/>
                </a:solidFill>
                <a:latin typeface="Calibri"/>
                <a:cs typeface="Calibri"/>
              </a:rPr>
              <a:t>system</a:t>
            </a:r>
            <a:r>
              <a:rPr sz="2200" spc="-1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02429"/>
                </a:solidFill>
                <a:latin typeface="Calibri"/>
                <a:cs typeface="Calibri"/>
              </a:rPr>
              <a:t>that </a:t>
            </a:r>
            <a:r>
              <a:rPr sz="2200" spc="-5" dirty="0">
                <a:solidFill>
                  <a:srgbClr val="202429"/>
                </a:solidFill>
                <a:latin typeface="Calibri"/>
                <a:cs typeface="Calibri"/>
              </a:rPr>
              <a:t>collects the </a:t>
            </a:r>
            <a:r>
              <a:rPr sz="2200" spc="-15" dirty="0">
                <a:solidFill>
                  <a:srgbClr val="202429"/>
                </a:solidFill>
                <a:latin typeface="Calibri"/>
                <a:cs typeface="Calibri"/>
              </a:rPr>
              <a:t>programs</a:t>
            </a:r>
            <a:r>
              <a:rPr sz="2200" spc="46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02429"/>
                </a:solidFill>
                <a:latin typeface="Calibri"/>
                <a:cs typeface="Calibri"/>
              </a:rPr>
              <a:t>and </a:t>
            </a:r>
            <a:r>
              <a:rPr sz="2200" spc="-20" dirty="0">
                <a:solidFill>
                  <a:srgbClr val="202429"/>
                </a:solidFill>
                <a:latin typeface="Calibri"/>
                <a:cs typeface="Calibri"/>
              </a:rPr>
              <a:t>data</a:t>
            </a:r>
            <a:r>
              <a:rPr sz="2200" spc="45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02429"/>
                </a:solidFill>
                <a:latin typeface="Calibri"/>
                <a:cs typeface="Calibri"/>
              </a:rPr>
              <a:t>together </a:t>
            </a:r>
            <a:r>
              <a:rPr sz="2200" spc="-484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02429"/>
                </a:solidFill>
                <a:latin typeface="Calibri"/>
                <a:cs typeface="Calibri"/>
              </a:rPr>
              <a:t>in</a:t>
            </a:r>
            <a:r>
              <a:rPr sz="2200" spc="-1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02429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02429"/>
                </a:solidFill>
                <a:latin typeface="Calibri"/>
                <a:cs typeface="Calibri"/>
              </a:rPr>
              <a:t>form</a:t>
            </a:r>
            <a:r>
              <a:rPr sz="2200" spc="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02429"/>
                </a:solidFill>
                <a:latin typeface="Calibri"/>
                <a:cs typeface="Calibri"/>
              </a:rPr>
              <a:t>of</a:t>
            </a:r>
            <a:r>
              <a:rPr sz="2200" spc="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02429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202429"/>
                </a:solidFill>
                <a:latin typeface="Calibri"/>
                <a:cs typeface="Calibri"/>
              </a:rPr>
              <a:t>batch</a:t>
            </a:r>
            <a:r>
              <a:rPr sz="2200" b="1" spc="1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02429"/>
                </a:solidFill>
                <a:latin typeface="Calibri"/>
                <a:cs typeface="Calibri"/>
              </a:rPr>
              <a:t>before</a:t>
            </a:r>
            <a:r>
              <a:rPr sz="2200" spc="2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02429"/>
                </a:solidFill>
                <a:latin typeface="Calibri"/>
                <a:cs typeface="Calibri"/>
              </a:rPr>
              <a:t>the</a:t>
            </a:r>
            <a:r>
              <a:rPr sz="22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02429"/>
                </a:solidFill>
                <a:latin typeface="Calibri"/>
                <a:cs typeface="Calibri"/>
              </a:rPr>
              <a:t>processing</a:t>
            </a:r>
            <a:r>
              <a:rPr sz="2200" b="1" spc="1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02429"/>
                </a:solidFill>
                <a:latin typeface="Calibri"/>
                <a:cs typeface="Calibri"/>
              </a:rPr>
              <a:t>starts.</a:t>
            </a:r>
            <a:endParaRPr sz="2200">
              <a:latin typeface="Calibri"/>
              <a:cs typeface="Calibri"/>
            </a:endParaRPr>
          </a:p>
          <a:p>
            <a:pPr marL="355600" marR="6350" indent="-342900" algn="just">
              <a:lnSpc>
                <a:spcPct val="15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200" b="1" spc="-10" dirty="0">
                <a:solidFill>
                  <a:srgbClr val="202429"/>
                </a:solidFill>
                <a:latin typeface="Calibri"/>
                <a:cs typeface="Calibri"/>
              </a:rPr>
              <a:t>Student</a:t>
            </a:r>
            <a:r>
              <a:rPr sz="2200" b="1" spc="-5" dirty="0">
                <a:solidFill>
                  <a:srgbClr val="202429"/>
                </a:solidFill>
                <a:latin typeface="Calibri"/>
                <a:cs typeface="Calibri"/>
              </a:rPr>
              <a:t> Process</a:t>
            </a:r>
            <a:r>
              <a:rPr sz="2200" b="1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02429"/>
                </a:solidFill>
                <a:latin typeface="Calibri"/>
                <a:cs typeface="Calibri"/>
              </a:rPr>
              <a:t>The</a:t>
            </a:r>
            <a:r>
              <a:rPr sz="22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02429"/>
                </a:solidFill>
                <a:latin typeface="Calibri"/>
                <a:cs typeface="Calibri"/>
              </a:rPr>
              <a:t>system</a:t>
            </a:r>
            <a:r>
              <a:rPr sz="2200" spc="-10" dirty="0">
                <a:solidFill>
                  <a:srgbClr val="202429"/>
                </a:solidFill>
                <a:latin typeface="Calibri"/>
                <a:cs typeface="Calibri"/>
              </a:rPr>
              <a:t> process</a:t>
            </a:r>
            <a:r>
              <a:rPr sz="2200" spc="-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02429"/>
                </a:solidFill>
                <a:latin typeface="Calibri"/>
                <a:cs typeface="Calibri"/>
              </a:rPr>
              <a:t>always</a:t>
            </a:r>
            <a:r>
              <a:rPr sz="2200" spc="-1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02429"/>
                </a:solidFill>
                <a:latin typeface="Calibri"/>
                <a:cs typeface="Calibri"/>
              </a:rPr>
              <a:t>gets</a:t>
            </a:r>
            <a:r>
              <a:rPr sz="2200" spc="-5" dirty="0">
                <a:solidFill>
                  <a:srgbClr val="202429"/>
                </a:solidFill>
                <a:latin typeface="Calibri"/>
                <a:cs typeface="Calibri"/>
              </a:rPr>
              <a:t> the</a:t>
            </a:r>
            <a:r>
              <a:rPr sz="22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02429"/>
                </a:solidFill>
                <a:latin typeface="Calibri"/>
                <a:cs typeface="Calibri"/>
              </a:rPr>
              <a:t>highest </a:t>
            </a:r>
            <a:r>
              <a:rPr sz="2200" spc="-484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02429"/>
                </a:solidFill>
                <a:latin typeface="Calibri"/>
                <a:cs typeface="Calibri"/>
              </a:rPr>
              <a:t>priority</a:t>
            </a:r>
            <a:r>
              <a:rPr sz="2200" spc="-5" dirty="0">
                <a:solidFill>
                  <a:srgbClr val="202429"/>
                </a:solidFill>
                <a:latin typeface="Calibri"/>
                <a:cs typeface="Calibri"/>
              </a:rPr>
              <a:t> while</a:t>
            </a:r>
            <a:r>
              <a:rPr sz="22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02429"/>
                </a:solidFill>
                <a:latin typeface="Calibri"/>
                <a:cs typeface="Calibri"/>
              </a:rPr>
              <a:t>the</a:t>
            </a:r>
            <a:r>
              <a:rPr sz="22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02429"/>
                </a:solidFill>
                <a:latin typeface="Calibri"/>
                <a:cs typeface="Calibri"/>
              </a:rPr>
              <a:t>student</a:t>
            </a:r>
            <a:r>
              <a:rPr sz="2200" spc="-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02429"/>
                </a:solidFill>
                <a:latin typeface="Calibri"/>
                <a:cs typeface="Calibri"/>
              </a:rPr>
              <a:t>processes</a:t>
            </a:r>
            <a:r>
              <a:rPr sz="2200" spc="-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02429"/>
                </a:solidFill>
                <a:latin typeface="Calibri"/>
                <a:cs typeface="Calibri"/>
              </a:rPr>
              <a:t>always</a:t>
            </a:r>
            <a:r>
              <a:rPr sz="2200" spc="-15" dirty="0">
                <a:solidFill>
                  <a:srgbClr val="202429"/>
                </a:solidFill>
                <a:latin typeface="Calibri"/>
                <a:cs typeface="Calibri"/>
              </a:rPr>
              <a:t> get</a:t>
            </a:r>
            <a:r>
              <a:rPr sz="2200" spc="-1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02429"/>
                </a:solidFill>
                <a:latin typeface="Calibri"/>
                <a:cs typeface="Calibri"/>
              </a:rPr>
              <a:t>the</a:t>
            </a:r>
            <a:r>
              <a:rPr sz="22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02429"/>
                </a:solidFill>
                <a:latin typeface="Calibri"/>
                <a:cs typeface="Calibri"/>
              </a:rPr>
              <a:t>lowest </a:t>
            </a:r>
            <a:r>
              <a:rPr sz="2200" spc="-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02429"/>
                </a:solidFill>
                <a:latin typeface="Calibri"/>
                <a:cs typeface="Calibri"/>
              </a:rPr>
              <a:t>priority.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20" y="0"/>
            <a:ext cx="1248079" cy="76657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3322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517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792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946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92</a:t>
            </a:fld>
            <a:endParaRPr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90269"/>
            <a:chOff x="1333491" y="0"/>
            <a:chExt cx="7811134" cy="89026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0" y="0"/>
              <a:ext cx="5935980" cy="8900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pc="-10" dirty="0"/>
              <a:t>Multilevel</a:t>
            </a:r>
            <a:r>
              <a:rPr spc="-40" dirty="0"/>
              <a:t> </a:t>
            </a:r>
            <a:r>
              <a:rPr spc="-10" dirty="0"/>
              <a:t>Feedback</a:t>
            </a:r>
            <a:r>
              <a:rPr spc="-65" dirty="0"/>
              <a:t> </a:t>
            </a:r>
            <a:r>
              <a:rPr spc="-5" dirty="0"/>
              <a:t>Queue(C03)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67969" y="569701"/>
            <a:ext cx="8378825" cy="5890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350" algn="just">
              <a:lnSpc>
                <a:spcPct val="150000"/>
              </a:lnSpc>
              <a:spcBef>
                <a:spcPts val="95"/>
              </a:spcBef>
            </a:pP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In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 a</a:t>
            </a:r>
            <a:r>
              <a:rPr sz="2400" spc="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multilevel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queue-scheduling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02429"/>
                </a:solidFill>
                <a:latin typeface="Calibri"/>
                <a:cs typeface="Calibri"/>
              </a:rPr>
              <a:t>algorithm,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02429"/>
                </a:solidFill>
                <a:latin typeface="Calibri"/>
                <a:cs typeface="Calibri"/>
              </a:rPr>
              <a:t>processes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02429"/>
                </a:solidFill>
                <a:latin typeface="Calibri"/>
                <a:cs typeface="Calibri"/>
              </a:rPr>
              <a:t>are </a:t>
            </a:r>
            <a:r>
              <a:rPr sz="2400" spc="-53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02429"/>
                </a:solidFill>
                <a:latin typeface="Calibri"/>
                <a:cs typeface="Calibri"/>
              </a:rPr>
              <a:t>permanently 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assigned </a:t>
            </a:r>
            <a:r>
              <a:rPr sz="2400" spc="-20" dirty="0">
                <a:solidFill>
                  <a:srgbClr val="202429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queue </a:t>
            </a:r>
            <a:r>
              <a:rPr sz="2400" spc="-10" dirty="0">
                <a:solidFill>
                  <a:srgbClr val="202429"/>
                </a:solidFill>
                <a:latin typeface="Calibri"/>
                <a:cs typeface="Calibri"/>
              </a:rPr>
              <a:t>on 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entry </a:t>
            </a:r>
            <a:r>
              <a:rPr sz="2400" spc="-15" dirty="0">
                <a:solidFill>
                  <a:srgbClr val="202429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the </a:t>
            </a:r>
            <a:r>
              <a:rPr sz="2400" spc="-20" dirty="0">
                <a:solidFill>
                  <a:srgbClr val="202429"/>
                </a:solidFill>
                <a:latin typeface="Calibri"/>
                <a:cs typeface="Calibri"/>
              </a:rPr>
              <a:t>system. </a:t>
            </a:r>
            <a:r>
              <a:rPr sz="2400" spc="-10" dirty="0">
                <a:solidFill>
                  <a:srgbClr val="202429"/>
                </a:solidFill>
                <a:latin typeface="Calibri"/>
                <a:cs typeface="Calibri"/>
              </a:rPr>
              <a:t>Processes </a:t>
            </a:r>
            <a:r>
              <a:rPr sz="2400" spc="-53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do not </a:t>
            </a:r>
            <a:r>
              <a:rPr sz="2400" spc="-15" dirty="0">
                <a:solidFill>
                  <a:srgbClr val="202429"/>
                </a:solidFill>
                <a:latin typeface="Calibri"/>
                <a:cs typeface="Calibri"/>
              </a:rPr>
              <a:t>move 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between queues. In </a:t>
            </a:r>
            <a:r>
              <a:rPr sz="2400" spc="-10" dirty="0">
                <a:solidFill>
                  <a:srgbClr val="202429"/>
                </a:solidFill>
                <a:latin typeface="Calibri"/>
                <a:cs typeface="Calibri"/>
              </a:rPr>
              <a:t>general, 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multilevel </a:t>
            </a:r>
            <a:r>
              <a:rPr sz="2400" spc="-15" dirty="0">
                <a:solidFill>
                  <a:srgbClr val="202429"/>
                </a:solidFill>
                <a:latin typeface="Calibri"/>
                <a:cs typeface="Calibri"/>
              </a:rPr>
              <a:t>feedback </a:t>
            </a:r>
            <a:r>
              <a:rPr sz="2400" spc="-1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queue</a:t>
            </a:r>
            <a:r>
              <a:rPr sz="2400" spc="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scheduler</a:t>
            </a:r>
            <a:r>
              <a:rPr sz="2400" spc="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is</a:t>
            </a:r>
            <a:r>
              <a:rPr sz="2400" spc="-1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02429"/>
                </a:solidFill>
                <a:latin typeface="Calibri"/>
                <a:cs typeface="Calibri"/>
              </a:rPr>
              <a:t>defined</a:t>
            </a:r>
            <a:r>
              <a:rPr sz="2400" spc="1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02429"/>
                </a:solidFill>
                <a:latin typeface="Calibri"/>
                <a:cs typeface="Calibri"/>
              </a:rPr>
              <a:t>by 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02429"/>
                </a:solidFill>
                <a:latin typeface="Calibri"/>
                <a:cs typeface="Calibri"/>
              </a:rPr>
              <a:t>following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02429"/>
                </a:solidFill>
                <a:latin typeface="Calibri"/>
                <a:cs typeface="Calibri"/>
              </a:rPr>
              <a:t>parameters:</a:t>
            </a:r>
            <a:endParaRPr sz="2400">
              <a:latin typeface="Calibri"/>
              <a:cs typeface="Calibri"/>
            </a:endParaRPr>
          </a:p>
          <a:p>
            <a:pPr marL="800100" indent="-343535" algn="just">
              <a:lnSpc>
                <a:spcPct val="100000"/>
              </a:lnSpc>
              <a:spcBef>
                <a:spcPts val="1300"/>
              </a:spcBef>
              <a:buFont typeface="Wingdings"/>
              <a:buChar char=""/>
              <a:tabLst>
                <a:tab pos="800735" algn="l"/>
              </a:tabLst>
            </a:pP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The</a:t>
            </a:r>
            <a:r>
              <a:rPr sz="2000" spc="-1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number</a:t>
            </a:r>
            <a:r>
              <a:rPr sz="2000" spc="-1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of</a:t>
            </a:r>
            <a:r>
              <a:rPr sz="2000" spc="-1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queues.</a:t>
            </a:r>
            <a:endParaRPr sz="2000">
              <a:latin typeface="Calibri"/>
              <a:cs typeface="Calibri"/>
            </a:endParaRPr>
          </a:p>
          <a:p>
            <a:pPr marL="800100" indent="-343535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800100" algn="l"/>
                <a:tab pos="800735" algn="l"/>
              </a:tabLst>
            </a:pP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The scheduling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algorithm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02429"/>
                </a:solidFill>
                <a:latin typeface="Calibri"/>
                <a:cs typeface="Calibri"/>
              </a:rPr>
              <a:t>for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each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queue.</a:t>
            </a:r>
            <a:endParaRPr sz="2000">
              <a:latin typeface="Calibri"/>
              <a:cs typeface="Calibri"/>
            </a:endParaRPr>
          </a:p>
          <a:p>
            <a:pPr marL="800100" marR="5080" indent="-342900">
              <a:lnSpc>
                <a:spcPct val="150000"/>
              </a:lnSpc>
              <a:buFont typeface="Wingdings"/>
              <a:buChar char=""/>
              <a:tabLst>
                <a:tab pos="800100" algn="l"/>
                <a:tab pos="800735" algn="l"/>
              </a:tabLst>
            </a:pP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The</a:t>
            </a:r>
            <a:r>
              <a:rPr sz="2000" spc="17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method</a:t>
            </a:r>
            <a:r>
              <a:rPr sz="2000" spc="17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used</a:t>
            </a:r>
            <a:r>
              <a:rPr sz="2000" spc="17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02429"/>
                </a:solidFill>
                <a:latin typeface="Calibri"/>
                <a:cs typeface="Calibri"/>
              </a:rPr>
              <a:t>to</a:t>
            </a:r>
            <a:r>
              <a:rPr sz="2000" spc="17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determine</a:t>
            </a:r>
            <a:r>
              <a:rPr sz="2000" spc="18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when</a:t>
            </a:r>
            <a:r>
              <a:rPr sz="2000" spc="16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02429"/>
                </a:solidFill>
                <a:latin typeface="Calibri"/>
                <a:cs typeface="Calibri"/>
              </a:rPr>
              <a:t>to</a:t>
            </a:r>
            <a:r>
              <a:rPr sz="2000" spc="16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upgrade</a:t>
            </a:r>
            <a:r>
              <a:rPr sz="2000" spc="18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a</a:t>
            </a:r>
            <a:r>
              <a:rPr sz="2000" spc="16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process</a:t>
            </a:r>
            <a:r>
              <a:rPr sz="2000" spc="17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02429"/>
                </a:solidFill>
                <a:latin typeface="Calibri"/>
                <a:cs typeface="Calibri"/>
              </a:rPr>
              <a:t>to</a:t>
            </a:r>
            <a:r>
              <a:rPr sz="2000" spc="17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a</a:t>
            </a:r>
            <a:r>
              <a:rPr sz="2000" spc="17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higher- </a:t>
            </a:r>
            <a:r>
              <a:rPr sz="2000" spc="-434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priority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queue.</a:t>
            </a:r>
            <a:endParaRPr sz="2000">
              <a:latin typeface="Calibri"/>
              <a:cs typeface="Calibri"/>
            </a:endParaRPr>
          </a:p>
          <a:p>
            <a:pPr marL="800100" marR="6350" indent="-342900">
              <a:lnSpc>
                <a:spcPct val="150000"/>
              </a:lnSpc>
              <a:spcBef>
                <a:spcPts val="5"/>
              </a:spcBef>
              <a:buFont typeface="Wingdings"/>
              <a:buChar char=""/>
              <a:tabLst>
                <a:tab pos="800100" algn="l"/>
                <a:tab pos="800735" algn="l"/>
              </a:tabLst>
            </a:pP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The</a:t>
            </a:r>
            <a:r>
              <a:rPr sz="2000" spc="254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method</a:t>
            </a:r>
            <a:r>
              <a:rPr sz="2000" spc="24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used</a:t>
            </a:r>
            <a:r>
              <a:rPr sz="2000" spc="254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02429"/>
                </a:solidFill>
                <a:latin typeface="Calibri"/>
                <a:cs typeface="Calibri"/>
              </a:rPr>
              <a:t>to</a:t>
            </a:r>
            <a:r>
              <a:rPr sz="2000" spc="25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determine</a:t>
            </a:r>
            <a:r>
              <a:rPr sz="2000" spc="26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when</a:t>
            </a:r>
            <a:r>
              <a:rPr sz="2000" spc="24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02429"/>
                </a:solidFill>
                <a:latin typeface="Calibri"/>
                <a:cs typeface="Calibri"/>
              </a:rPr>
              <a:t>to</a:t>
            </a:r>
            <a:r>
              <a:rPr sz="2000" spc="25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demote</a:t>
            </a:r>
            <a:r>
              <a:rPr sz="2000" spc="26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a</a:t>
            </a:r>
            <a:r>
              <a:rPr sz="2000" spc="254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process</a:t>
            </a:r>
            <a:r>
              <a:rPr sz="2000" spc="254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02429"/>
                </a:solidFill>
                <a:latin typeface="Calibri"/>
                <a:cs typeface="Calibri"/>
              </a:rPr>
              <a:t>to</a:t>
            </a:r>
            <a:r>
              <a:rPr sz="2000" spc="26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a</a:t>
            </a:r>
            <a:r>
              <a:rPr sz="2000" spc="254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lower- </a:t>
            </a:r>
            <a:r>
              <a:rPr sz="2000" spc="-434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priority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queue.</a:t>
            </a:r>
            <a:endParaRPr sz="2000">
              <a:latin typeface="Calibri"/>
              <a:cs typeface="Calibri"/>
            </a:endParaRPr>
          </a:p>
          <a:p>
            <a:pPr marL="800100" indent="-343535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800100" algn="l"/>
                <a:tab pos="800735" algn="l"/>
              </a:tabLst>
            </a:pP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The</a:t>
            </a:r>
            <a:r>
              <a:rPr sz="2000" spc="204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method</a:t>
            </a:r>
            <a:r>
              <a:rPr sz="2000" spc="19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used</a:t>
            </a:r>
            <a:r>
              <a:rPr sz="2000" spc="21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02429"/>
                </a:solidFill>
                <a:latin typeface="Calibri"/>
                <a:cs typeface="Calibri"/>
              </a:rPr>
              <a:t>to</a:t>
            </a:r>
            <a:r>
              <a:rPr sz="2000" spc="2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determine</a:t>
            </a:r>
            <a:r>
              <a:rPr sz="2000" spc="21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which</a:t>
            </a:r>
            <a:r>
              <a:rPr sz="2000" spc="19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queue</a:t>
            </a:r>
            <a:r>
              <a:rPr sz="2000" spc="21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a</a:t>
            </a:r>
            <a:r>
              <a:rPr sz="2000" spc="2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process</a:t>
            </a:r>
            <a:r>
              <a:rPr sz="2000" spc="204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will</a:t>
            </a:r>
            <a:r>
              <a:rPr sz="2000" spc="21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enter</a:t>
            </a:r>
            <a:r>
              <a:rPr sz="2000" spc="204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when</a:t>
            </a:r>
            <a:endParaRPr sz="2000">
              <a:latin typeface="Calibri"/>
              <a:cs typeface="Calibri"/>
            </a:endParaRPr>
          </a:p>
          <a:p>
            <a:pPr marL="8001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that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 process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needs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service.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20" y="0"/>
            <a:ext cx="1248079" cy="76657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34846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41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16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70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23833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58519"/>
            <a:chOff x="1333491" y="0"/>
            <a:chExt cx="7811134" cy="8585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72867" y="0"/>
              <a:ext cx="5762244" cy="8580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sz="3000" spc="-10" dirty="0"/>
              <a:t>Multilevel</a:t>
            </a:r>
            <a:r>
              <a:rPr sz="3000" spc="-65" dirty="0"/>
              <a:t> </a:t>
            </a:r>
            <a:r>
              <a:rPr sz="3000" spc="-15" dirty="0"/>
              <a:t>Feedback</a:t>
            </a:r>
            <a:r>
              <a:rPr sz="3000" spc="-70" dirty="0"/>
              <a:t> </a:t>
            </a:r>
            <a:r>
              <a:rPr sz="3000" spc="-10" dirty="0"/>
              <a:t>Queues(CO2)</a:t>
            </a:r>
            <a:endParaRPr sz="3000"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7913" y="1629155"/>
            <a:ext cx="6484904" cy="403250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320" y="0"/>
            <a:ext cx="1248079" cy="81229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34846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41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16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70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23833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28040"/>
            <a:chOff x="1333491" y="0"/>
            <a:chExt cx="7811134" cy="8280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8215" y="0"/>
              <a:ext cx="7053072" cy="8275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613410">
              <a:lnSpc>
                <a:spcPct val="100000"/>
              </a:lnSpc>
              <a:spcBef>
                <a:spcPts val="835"/>
              </a:spcBef>
            </a:pPr>
            <a:r>
              <a:rPr sz="2800" spc="-15" dirty="0"/>
              <a:t>Example</a:t>
            </a:r>
            <a:r>
              <a:rPr sz="2800" spc="-35" dirty="0"/>
              <a:t> </a:t>
            </a:r>
            <a:r>
              <a:rPr sz="2800" spc="-5" dirty="0"/>
              <a:t>of</a:t>
            </a:r>
            <a:r>
              <a:rPr sz="2800" spc="-25" dirty="0"/>
              <a:t> </a:t>
            </a:r>
            <a:r>
              <a:rPr sz="2800" spc="-10" dirty="0"/>
              <a:t>Multilevel</a:t>
            </a:r>
            <a:r>
              <a:rPr sz="2800" spc="-30" dirty="0"/>
              <a:t> </a:t>
            </a:r>
            <a:r>
              <a:rPr sz="2800" spc="-10" dirty="0"/>
              <a:t>Feedback</a:t>
            </a:r>
            <a:r>
              <a:rPr sz="2800" spc="-70" dirty="0"/>
              <a:t> </a:t>
            </a:r>
            <a:r>
              <a:rPr sz="2800" spc="-10" dirty="0"/>
              <a:t>Queues(CO2)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1050442" y="869695"/>
            <a:ext cx="7364095" cy="478599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93065" indent="-342900">
              <a:lnSpc>
                <a:spcPct val="100000"/>
              </a:lnSpc>
              <a:spcBef>
                <a:spcPts val="505"/>
              </a:spcBef>
              <a:buClr>
                <a:srgbClr val="006600"/>
              </a:buClr>
              <a:buSzPct val="89583"/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spc="-10" dirty="0">
                <a:latin typeface="Calibri"/>
                <a:cs typeface="Calibri"/>
              </a:rPr>
              <a:t>Three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queues:</a:t>
            </a:r>
            <a:endParaRPr sz="2400">
              <a:latin typeface="Calibri"/>
              <a:cs typeface="Calibri"/>
            </a:endParaRPr>
          </a:p>
          <a:p>
            <a:pPr marL="794385" lvl="1" indent="-287655">
              <a:lnSpc>
                <a:spcPct val="100000"/>
              </a:lnSpc>
              <a:spcBef>
                <a:spcPts val="409"/>
              </a:spcBef>
              <a:buClr>
                <a:srgbClr val="CC66FF"/>
              </a:buClr>
              <a:buSzPct val="87500"/>
              <a:buFont typeface="Arial MT"/>
              <a:buChar char="•"/>
              <a:tabLst>
                <a:tab pos="794385" algn="l"/>
                <a:tab pos="795020" algn="l"/>
              </a:tabLst>
            </a:pPr>
            <a:r>
              <a:rPr sz="2400" i="1" dirty="0">
                <a:latin typeface="Calibri"/>
                <a:cs typeface="Calibri"/>
              </a:rPr>
              <a:t>Q</a:t>
            </a:r>
            <a:r>
              <a:rPr sz="2400" baseline="-17361" dirty="0">
                <a:latin typeface="Calibri"/>
                <a:cs typeface="Calibri"/>
              </a:rPr>
              <a:t>0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quantum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8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milliseconds</a:t>
            </a:r>
            <a:endParaRPr sz="2400">
              <a:latin typeface="Calibri"/>
              <a:cs typeface="Calibri"/>
            </a:endParaRPr>
          </a:p>
          <a:p>
            <a:pPr marL="794385" lvl="1" indent="-287655">
              <a:lnSpc>
                <a:spcPct val="100000"/>
              </a:lnSpc>
              <a:spcBef>
                <a:spcPts val="300"/>
              </a:spcBef>
              <a:buClr>
                <a:srgbClr val="CC66FF"/>
              </a:buClr>
              <a:buSzPct val="87500"/>
              <a:buFont typeface="Arial MT"/>
              <a:buChar char="•"/>
              <a:tabLst>
                <a:tab pos="794385" algn="l"/>
                <a:tab pos="795020" algn="l"/>
              </a:tabLst>
            </a:pPr>
            <a:r>
              <a:rPr sz="2400" i="1" dirty="0">
                <a:latin typeface="Calibri"/>
                <a:cs typeface="Calibri"/>
              </a:rPr>
              <a:t>Q</a:t>
            </a:r>
            <a:r>
              <a:rPr sz="2400" baseline="-17361" dirty="0">
                <a:latin typeface="Calibri"/>
                <a:cs typeface="Calibri"/>
              </a:rPr>
              <a:t>1</a:t>
            </a:r>
            <a:r>
              <a:rPr sz="2400" spc="-7" baseline="-1736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quantum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16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milliseconds</a:t>
            </a:r>
            <a:endParaRPr sz="2400">
              <a:latin typeface="Calibri"/>
              <a:cs typeface="Calibri"/>
            </a:endParaRPr>
          </a:p>
          <a:p>
            <a:pPr marL="794385" lvl="1" indent="-287655">
              <a:lnSpc>
                <a:spcPct val="100000"/>
              </a:lnSpc>
              <a:spcBef>
                <a:spcPts val="395"/>
              </a:spcBef>
              <a:buClr>
                <a:srgbClr val="CC66FF"/>
              </a:buClr>
              <a:buSzPct val="87500"/>
              <a:buFont typeface="Arial MT"/>
              <a:buChar char="•"/>
              <a:tabLst>
                <a:tab pos="794385" algn="l"/>
                <a:tab pos="795020" algn="l"/>
              </a:tabLst>
            </a:pPr>
            <a:r>
              <a:rPr sz="2400" i="1" dirty="0">
                <a:latin typeface="Calibri"/>
                <a:cs typeface="Calibri"/>
              </a:rPr>
              <a:t>Q</a:t>
            </a:r>
            <a:r>
              <a:rPr sz="2400" baseline="-17361" dirty="0">
                <a:latin typeface="Calibri"/>
                <a:cs typeface="Calibri"/>
              </a:rPr>
              <a:t>2</a:t>
            </a:r>
            <a:r>
              <a:rPr sz="2400" spc="-30" baseline="-1736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FCFS</a:t>
            </a:r>
            <a:endParaRPr sz="2400">
              <a:latin typeface="Calibri"/>
              <a:cs typeface="Calibri"/>
            </a:endParaRPr>
          </a:p>
          <a:p>
            <a:pPr marL="393065" indent="-342900" algn="just">
              <a:lnSpc>
                <a:spcPct val="100000"/>
              </a:lnSpc>
              <a:spcBef>
                <a:spcPts val="505"/>
              </a:spcBef>
              <a:buClr>
                <a:srgbClr val="006600"/>
              </a:buClr>
              <a:buSzPct val="89583"/>
              <a:buFont typeface="Arial MT"/>
              <a:buChar char="•"/>
              <a:tabLst>
                <a:tab pos="393700" algn="l"/>
              </a:tabLst>
            </a:pPr>
            <a:r>
              <a:rPr sz="2400" spc="-5" dirty="0">
                <a:latin typeface="Calibri"/>
                <a:cs typeface="Calibri"/>
              </a:rPr>
              <a:t>Scheduling</a:t>
            </a:r>
            <a:endParaRPr sz="2400">
              <a:latin typeface="Calibri"/>
              <a:cs typeface="Calibri"/>
            </a:endParaRPr>
          </a:p>
          <a:p>
            <a:pPr marL="794385" marR="106680" lvl="1" indent="-287020" algn="just">
              <a:lnSpc>
                <a:spcPct val="101000"/>
              </a:lnSpc>
              <a:spcBef>
                <a:spcPts val="310"/>
              </a:spcBef>
              <a:buClr>
                <a:srgbClr val="CC66FF"/>
              </a:buClr>
              <a:buSzPct val="87500"/>
              <a:buFont typeface="Arial MT"/>
              <a:buChar char="•"/>
              <a:tabLst>
                <a:tab pos="79502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job </a:t>
            </a:r>
            <a:r>
              <a:rPr sz="2400" spc="-15" dirty="0">
                <a:latin typeface="Calibri"/>
                <a:cs typeface="Calibri"/>
              </a:rPr>
              <a:t>enters </a:t>
            </a:r>
            <a:r>
              <a:rPr sz="2400" spc="-5" dirty="0">
                <a:latin typeface="Calibri"/>
                <a:cs typeface="Calibri"/>
              </a:rPr>
              <a:t>queue </a:t>
            </a:r>
            <a:r>
              <a:rPr sz="2400" i="1" spc="-5" dirty="0">
                <a:latin typeface="Calibri"/>
                <a:cs typeface="Calibri"/>
              </a:rPr>
              <a:t>Q</a:t>
            </a:r>
            <a:r>
              <a:rPr sz="2400" i="1" spc="-7" baseline="-17361" dirty="0">
                <a:latin typeface="Calibri"/>
                <a:cs typeface="Calibri"/>
              </a:rPr>
              <a:t>0 </a:t>
            </a:r>
            <a:r>
              <a:rPr sz="2400" dirty="0">
                <a:latin typeface="Calibri"/>
                <a:cs typeface="Calibri"/>
              </a:rPr>
              <a:t>which is </a:t>
            </a:r>
            <a:r>
              <a:rPr sz="2400" spc="-5" dirty="0">
                <a:latin typeface="Calibri"/>
                <a:cs typeface="Calibri"/>
              </a:rPr>
              <a:t>served </a:t>
            </a:r>
            <a:r>
              <a:rPr sz="2400" spc="-10" dirty="0">
                <a:latin typeface="Calibri"/>
                <a:cs typeface="Calibri"/>
              </a:rPr>
              <a:t>FCFS.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 it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gains CPU, </a:t>
            </a:r>
            <a:r>
              <a:rPr sz="2400" spc="-5" dirty="0">
                <a:latin typeface="Calibri"/>
                <a:cs typeface="Calibri"/>
              </a:rPr>
              <a:t>job </a:t>
            </a:r>
            <a:r>
              <a:rPr sz="2400" spc="-10" dirty="0">
                <a:latin typeface="Calibri"/>
                <a:cs typeface="Calibri"/>
              </a:rPr>
              <a:t>receives </a:t>
            </a:r>
            <a:r>
              <a:rPr sz="2400" dirty="0">
                <a:latin typeface="Calibri"/>
                <a:cs typeface="Calibri"/>
              </a:rPr>
              <a:t>8 </a:t>
            </a:r>
            <a:r>
              <a:rPr sz="2400" spc="-5" dirty="0">
                <a:latin typeface="Calibri"/>
                <a:cs typeface="Calibri"/>
              </a:rPr>
              <a:t>milliseconds. If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does not finish</a:t>
            </a:r>
            <a:r>
              <a:rPr sz="2400" dirty="0">
                <a:latin typeface="Calibri"/>
                <a:cs typeface="Calibri"/>
              </a:rPr>
              <a:t> in 8 </a:t>
            </a:r>
            <a:r>
              <a:rPr sz="2400" spc="-5" dirty="0">
                <a:latin typeface="Calibri"/>
                <a:cs typeface="Calibri"/>
              </a:rPr>
              <a:t>milliseconds, job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moved </a:t>
            </a:r>
            <a:r>
              <a:rPr sz="2400" spc="-25" dirty="0">
                <a:latin typeface="Calibri"/>
                <a:cs typeface="Calibri"/>
              </a:rPr>
              <a:t>to 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queue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Q</a:t>
            </a:r>
            <a:r>
              <a:rPr sz="2400" spc="-7" baseline="-17361" dirty="0">
                <a:latin typeface="Calibri"/>
                <a:cs typeface="Calibri"/>
              </a:rPr>
              <a:t>1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794385" marR="154305" lvl="1" indent="-287020">
              <a:lnSpc>
                <a:spcPct val="100899"/>
              </a:lnSpc>
              <a:spcBef>
                <a:spcPts val="405"/>
              </a:spcBef>
              <a:buClr>
                <a:srgbClr val="CC66FF"/>
              </a:buClr>
              <a:buSzPct val="87500"/>
              <a:buFont typeface="Arial MT"/>
              <a:buChar char="•"/>
              <a:tabLst>
                <a:tab pos="794385" algn="l"/>
                <a:tab pos="795020" algn="l"/>
                <a:tab pos="2174875" algn="l"/>
                <a:tab pos="2808605" algn="l"/>
              </a:tabLst>
            </a:pPr>
            <a:r>
              <a:rPr sz="2400" spc="-30" dirty="0">
                <a:latin typeface="Calibri"/>
                <a:cs typeface="Calibri"/>
              </a:rPr>
              <a:t>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Q</a:t>
            </a:r>
            <a:r>
              <a:rPr sz="2400" spc="-7" baseline="-17361" dirty="0">
                <a:latin typeface="Calibri"/>
                <a:cs typeface="Calibri"/>
              </a:rPr>
              <a:t>1</a:t>
            </a:r>
            <a:r>
              <a:rPr sz="2400" spc="7" baseline="-17361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job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again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served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FCFS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receives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16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additional	</a:t>
            </a:r>
            <a:r>
              <a:rPr sz="2400" spc="-5" dirty="0">
                <a:latin typeface="Calibri"/>
                <a:cs typeface="Calibri"/>
              </a:rPr>
              <a:t>milliseconds. </a:t>
            </a:r>
            <a:r>
              <a:rPr sz="2400" dirty="0">
                <a:latin typeface="Calibri"/>
                <a:cs typeface="Calibri"/>
              </a:rPr>
              <a:t>If it </a:t>
            </a:r>
            <a:r>
              <a:rPr sz="2400" spc="-10" dirty="0">
                <a:latin typeface="Calibri"/>
                <a:cs typeface="Calibri"/>
              </a:rPr>
              <a:t>still </a:t>
            </a:r>
            <a:r>
              <a:rPr sz="2400" spc="-5" dirty="0">
                <a:latin typeface="Calibri"/>
                <a:cs typeface="Calibri"/>
              </a:rPr>
              <a:t>does </a:t>
            </a:r>
            <a:r>
              <a:rPr sz="2400" spc="-10" dirty="0">
                <a:latin typeface="Calibri"/>
                <a:cs typeface="Calibri"/>
              </a:rPr>
              <a:t>not complete,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preempted	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moved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queue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Q</a:t>
            </a:r>
            <a:r>
              <a:rPr sz="2400" spc="-7" baseline="-17361" dirty="0">
                <a:latin typeface="Calibri"/>
                <a:cs typeface="Calibri"/>
              </a:rPr>
              <a:t>2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20" y="0"/>
            <a:ext cx="1248079" cy="76657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34846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41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16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70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23833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28040"/>
            <a:chOff x="1333491" y="0"/>
            <a:chExt cx="7811134" cy="8280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0"/>
              <a:ext cx="6606540" cy="8275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835660">
              <a:lnSpc>
                <a:spcPct val="100000"/>
              </a:lnSpc>
              <a:spcBef>
                <a:spcPts val="835"/>
              </a:spcBef>
            </a:pPr>
            <a:r>
              <a:rPr sz="2800" spc="-5" dirty="0"/>
              <a:t>Need</a:t>
            </a:r>
            <a:r>
              <a:rPr sz="2800" spc="-20" dirty="0"/>
              <a:t> </a:t>
            </a:r>
            <a:r>
              <a:rPr sz="2800" spc="-5" dirty="0"/>
              <a:t>of</a:t>
            </a:r>
            <a:r>
              <a:rPr sz="2800" spc="-20" dirty="0"/>
              <a:t> </a:t>
            </a:r>
            <a:r>
              <a:rPr sz="2800" spc="-10" dirty="0"/>
              <a:t>Multilevel</a:t>
            </a:r>
            <a:r>
              <a:rPr sz="2800" spc="-50" dirty="0"/>
              <a:t> </a:t>
            </a:r>
            <a:r>
              <a:rPr sz="2800" spc="-10" dirty="0"/>
              <a:t>Feedback</a:t>
            </a:r>
            <a:r>
              <a:rPr sz="2800" spc="-65" dirty="0"/>
              <a:t> </a:t>
            </a:r>
            <a:r>
              <a:rPr sz="2800" spc="-10" dirty="0"/>
              <a:t>Queues(CO2)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694740" y="878411"/>
            <a:ext cx="7760334" cy="459803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29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This scheduling</a:t>
            </a:r>
            <a:r>
              <a:rPr sz="2000" spc="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is</a:t>
            </a:r>
            <a:r>
              <a:rPr sz="2000" spc="1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more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flexible</a:t>
            </a:r>
            <a:r>
              <a:rPr sz="2000" spc="3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than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 Multilevel</a:t>
            </a:r>
            <a:r>
              <a:rPr sz="2000" spc="3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queue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 scheduling.</a:t>
            </a:r>
            <a:endParaRPr sz="20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This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algorithm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helps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in</a:t>
            </a:r>
            <a:r>
              <a:rPr sz="2000" spc="1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reducing</a:t>
            </a:r>
            <a:r>
              <a:rPr sz="2000" spc="-2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response</a:t>
            </a:r>
            <a:r>
              <a:rPr sz="2000" spc="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time.</a:t>
            </a:r>
            <a:endParaRPr sz="2000">
              <a:latin typeface="Calibri"/>
              <a:cs typeface="Calibri"/>
            </a:endParaRPr>
          </a:p>
          <a:p>
            <a:pPr marL="354965" marR="5080" indent="-342900" algn="just">
              <a:lnSpc>
                <a:spcPct val="15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In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order </a:t>
            </a:r>
            <a:r>
              <a:rPr sz="2000" spc="-15" dirty="0">
                <a:solidFill>
                  <a:srgbClr val="202429"/>
                </a:solidFill>
                <a:latin typeface="Calibri"/>
                <a:cs typeface="Calibri"/>
              </a:rPr>
              <a:t>to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optimize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turnaround time,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SJF algorithm is needed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which</a:t>
            </a:r>
            <a:r>
              <a:rPr sz="2000" spc="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basically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requires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running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time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of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processes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 in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02429"/>
                </a:solidFill>
                <a:latin typeface="Calibri"/>
                <a:cs typeface="Calibri"/>
              </a:rPr>
              <a:t>order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02429"/>
                </a:solidFill>
                <a:latin typeface="Calibri"/>
                <a:cs typeface="Calibri"/>
              </a:rPr>
              <a:t>to </a:t>
            </a:r>
            <a:r>
              <a:rPr sz="2000" spc="-2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schedule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them. As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we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know that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running time of processes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is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not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known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in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advance.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Also,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this</a:t>
            </a:r>
            <a:r>
              <a:rPr sz="2000" spc="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scheduling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mainly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runs</a:t>
            </a:r>
            <a:r>
              <a:rPr sz="2000" spc="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a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process</a:t>
            </a:r>
            <a:r>
              <a:rPr sz="2000" spc="43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02429"/>
                </a:solidFill>
                <a:latin typeface="Calibri"/>
                <a:cs typeface="Calibri"/>
              </a:rPr>
              <a:t>for</a:t>
            </a:r>
            <a:r>
              <a:rPr sz="2000" spc="42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a </a:t>
            </a:r>
            <a:r>
              <a:rPr sz="2000" spc="-44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time quantum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and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after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that, it can change the priority of the process if </a:t>
            </a:r>
            <a:r>
              <a:rPr sz="2000" spc="-44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process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is long. Thus this scheduling algorithm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mainly learns </a:t>
            </a:r>
            <a:r>
              <a:rPr sz="2000" spc="-15" dirty="0">
                <a:solidFill>
                  <a:srgbClr val="202429"/>
                </a:solidFill>
                <a:latin typeface="Calibri"/>
                <a:cs typeface="Calibri"/>
              </a:rPr>
              <a:t>from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past behavior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of the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processes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then it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can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predict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future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behavior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02429"/>
                </a:solidFill>
                <a:latin typeface="Calibri"/>
                <a:cs typeface="Calibri"/>
              </a:rPr>
              <a:t>of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02429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202429"/>
                </a:solidFill>
                <a:latin typeface="Calibri"/>
                <a:cs typeface="Calibri"/>
              </a:rPr>
              <a:t> processes.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20" y="0"/>
            <a:ext cx="1248079" cy="76657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34846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41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16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70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23833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96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28040"/>
            <a:chOff x="1333491" y="0"/>
            <a:chExt cx="7811134" cy="8280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4187" y="0"/>
              <a:ext cx="7499604" cy="8275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389255">
              <a:lnSpc>
                <a:spcPct val="100000"/>
              </a:lnSpc>
              <a:spcBef>
                <a:spcPts val="835"/>
              </a:spcBef>
            </a:pPr>
            <a:r>
              <a:rPr sz="2800" spc="-20" dirty="0"/>
              <a:t>Advantages</a:t>
            </a:r>
            <a:r>
              <a:rPr sz="2800" spc="-35" dirty="0"/>
              <a:t> </a:t>
            </a:r>
            <a:r>
              <a:rPr sz="2800" spc="-5" dirty="0"/>
              <a:t>of</a:t>
            </a:r>
            <a:r>
              <a:rPr sz="2800" spc="-15" dirty="0"/>
              <a:t> </a:t>
            </a:r>
            <a:r>
              <a:rPr sz="2800" spc="-10" dirty="0"/>
              <a:t>Multilevel</a:t>
            </a:r>
            <a:r>
              <a:rPr sz="2800" spc="-40" dirty="0"/>
              <a:t> </a:t>
            </a:r>
            <a:r>
              <a:rPr sz="2800" spc="-10" dirty="0"/>
              <a:t>Feedback</a:t>
            </a:r>
            <a:r>
              <a:rPr sz="2800" spc="-55" dirty="0"/>
              <a:t> </a:t>
            </a:r>
            <a:r>
              <a:rPr sz="2800" spc="-10" dirty="0"/>
              <a:t>Queues(CO2)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834644" y="865610"/>
            <a:ext cx="7905750" cy="3866515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2400" b="1" spc="-15" dirty="0">
                <a:solidFill>
                  <a:srgbClr val="202429"/>
                </a:solidFill>
                <a:latin typeface="Calibri"/>
                <a:cs typeface="Calibri"/>
              </a:rPr>
              <a:t>Advantages</a:t>
            </a:r>
            <a:r>
              <a:rPr sz="2400" b="1" spc="-1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02429"/>
                </a:solidFill>
                <a:latin typeface="Calibri"/>
                <a:cs typeface="Calibri"/>
              </a:rPr>
              <a:t>of</a:t>
            </a:r>
            <a:r>
              <a:rPr sz="2400" b="1" spc="-4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02429"/>
                </a:solidFill>
                <a:latin typeface="Calibri"/>
                <a:cs typeface="Calibri"/>
              </a:rPr>
              <a:t>MFQS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This 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is</a:t>
            </a:r>
            <a:r>
              <a:rPr sz="2400" spc="-1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a</a:t>
            </a:r>
            <a:r>
              <a:rPr sz="2400" spc="-2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02429"/>
                </a:solidFill>
                <a:latin typeface="Calibri"/>
                <a:cs typeface="Calibri"/>
              </a:rPr>
              <a:t>flexible</a:t>
            </a:r>
            <a:r>
              <a:rPr sz="2400" spc="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Scheduling</a:t>
            </a:r>
            <a:r>
              <a:rPr sz="2400" spc="-2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Algorithm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5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This</a:t>
            </a:r>
            <a:r>
              <a:rPr sz="2400" spc="2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scheduling</a:t>
            </a:r>
            <a:r>
              <a:rPr sz="2400" spc="3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02429"/>
                </a:solidFill>
                <a:latin typeface="Calibri"/>
                <a:cs typeface="Calibri"/>
              </a:rPr>
              <a:t>algorithm</a:t>
            </a:r>
            <a:r>
              <a:rPr sz="2400" spc="3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02429"/>
                </a:solidFill>
                <a:latin typeface="Calibri"/>
                <a:cs typeface="Calibri"/>
              </a:rPr>
              <a:t>allows</a:t>
            </a:r>
            <a:r>
              <a:rPr sz="2400" spc="3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02429"/>
                </a:solidFill>
                <a:latin typeface="Calibri"/>
                <a:cs typeface="Calibri"/>
              </a:rPr>
              <a:t>different</a:t>
            </a:r>
            <a:r>
              <a:rPr sz="2400" spc="2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02429"/>
                </a:solidFill>
                <a:latin typeface="Calibri"/>
                <a:cs typeface="Calibri"/>
              </a:rPr>
              <a:t>processes</a:t>
            </a:r>
            <a:r>
              <a:rPr sz="2400" spc="4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02429"/>
                </a:solidFill>
                <a:latin typeface="Calibri"/>
                <a:cs typeface="Calibri"/>
              </a:rPr>
              <a:t>to</a:t>
            </a:r>
            <a:r>
              <a:rPr sz="2400" spc="2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02429"/>
                </a:solidFill>
                <a:latin typeface="Calibri"/>
                <a:cs typeface="Calibri"/>
              </a:rPr>
              <a:t>move </a:t>
            </a:r>
            <a:r>
              <a:rPr sz="2400" spc="-52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between </a:t>
            </a:r>
            <a:r>
              <a:rPr sz="2400" spc="-20" dirty="0">
                <a:solidFill>
                  <a:srgbClr val="202429"/>
                </a:solidFill>
                <a:latin typeface="Calibri"/>
                <a:cs typeface="Calibri"/>
              </a:rPr>
              <a:t>different</a:t>
            </a:r>
            <a:r>
              <a:rPr sz="2400" spc="1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queues.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In</a:t>
            </a:r>
            <a:r>
              <a:rPr sz="2400" spc="36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this</a:t>
            </a:r>
            <a:r>
              <a:rPr sz="2400" spc="36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algorithm,</a:t>
            </a:r>
            <a:r>
              <a:rPr sz="2400" spc="35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A</a:t>
            </a:r>
            <a:r>
              <a:rPr sz="2400" spc="37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02429"/>
                </a:solidFill>
                <a:latin typeface="Calibri"/>
                <a:cs typeface="Calibri"/>
              </a:rPr>
              <a:t>process</a:t>
            </a:r>
            <a:r>
              <a:rPr sz="2400" spc="36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02429"/>
                </a:solidFill>
                <a:latin typeface="Calibri"/>
                <a:cs typeface="Calibri"/>
              </a:rPr>
              <a:t>that</a:t>
            </a:r>
            <a:r>
              <a:rPr sz="2400" spc="35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02429"/>
                </a:solidFill>
                <a:latin typeface="Calibri"/>
                <a:cs typeface="Calibri"/>
              </a:rPr>
              <a:t>waits</a:t>
            </a:r>
            <a:r>
              <a:rPr sz="2400" spc="36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02429"/>
                </a:solidFill>
                <a:latin typeface="Calibri"/>
                <a:cs typeface="Calibri"/>
              </a:rPr>
              <a:t>too</a:t>
            </a:r>
            <a:r>
              <a:rPr sz="2400" spc="35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long</a:t>
            </a:r>
            <a:r>
              <a:rPr sz="2400" spc="35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in</a:t>
            </a:r>
            <a:r>
              <a:rPr sz="2400" spc="36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a</a:t>
            </a:r>
            <a:r>
              <a:rPr sz="2400" spc="36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02429"/>
                </a:solidFill>
                <a:latin typeface="Calibri"/>
                <a:cs typeface="Calibri"/>
              </a:rPr>
              <a:t>lower</a:t>
            </a:r>
            <a:endParaRPr sz="2400">
              <a:latin typeface="Calibri"/>
              <a:cs typeface="Calibri"/>
            </a:endParaRPr>
          </a:p>
          <a:p>
            <a:pPr marL="355600" marR="5080">
              <a:lnSpc>
                <a:spcPct val="150000"/>
              </a:lnSpc>
              <a:spcBef>
                <a:spcPts val="5"/>
              </a:spcBef>
              <a:tabLst>
                <a:tab pos="1409700" algn="l"/>
                <a:tab pos="2333625" algn="l"/>
                <a:tab pos="2996565" algn="l"/>
                <a:tab pos="3447415" algn="l"/>
                <a:tab pos="4437380" algn="l"/>
                <a:tab pos="4836160" algn="l"/>
                <a:tab pos="5123180" algn="l"/>
                <a:tab pos="6055995" algn="l"/>
                <a:tab pos="7108825" algn="l"/>
              </a:tabLst>
            </a:pP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priorit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y	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qu</a:t>
            </a:r>
            <a:r>
              <a:rPr sz="2400" spc="-10" dirty="0">
                <a:solidFill>
                  <a:srgbClr val="202429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e	m</a:t>
            </a:r>
            <a:r>
              <a:rPr sz="2400" spc="-45" dirty="0">
                <a:solidFill>
                  <a:srgbClr val="202429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y	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b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e	m</a:t>
            </a:r>
            <a:r>
              <a:rPr sz="2400" spc="-15" dirty="0">
                <a:solidFill>
                  <a:srgbClr val="202429"/>
                </a:solidFill>
                <a:latin typeface="Calibri"/>
                <a:cs typeface="Calibri"/>
              </a:rPr>
              <a:t>o</a:t>
            </a:r>
            <a:r>
              <a:rPr sz="2400" spc="-30" dirty="0">
                <a:solidFill>
                  <a:srgbClr val="202429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ed	</a:t>
            </a:r>
            <a:r>
              <a:rPr sz="2400" spc="-25" dirty="0">
                <a:solidFill>
                  <a:srgbClr val="202429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o	a	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highe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r	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pr</a:t>
            </a:r>
            <a:r>
              <a:rPr sz="2400" spc="-15" dirty="0">
                <a:solidFill>
                  <a:srgbClr val="202429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orit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y	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queue  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which</a:t>
            </a:r>
            <a:r>
              <a:rPr sz="2400" spc="-2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helps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 in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02429"/>
                </a:solidFill>
                <a:latin typeface="Calibri"/>
                <a:cs typeface="Calibri"/>
              </a:rPr>
              <a:t>preventing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02429"/>
                </a:solidFill>
                <a:latin typeface="Calibri"/>
                <a:cs typeface="Calibri"/>
              </a:rPr>
              <a:t>starvation.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20" y="0"/>
            <a:ext cx="1248079" cy="76657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34846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41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16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70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23833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04544" y="0"/>
            <a:ext cx="7839709" cy="828040"/>
            <a:chOff x="1304544" y="0"/>
            <a:chExt cx="7839709" cy="8280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4544" y="0"/>
              <a:ext cx="7839456" cy="8275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835"/>
              </a:spcBef>
            </a:pPr>
            <a:r>
              <a:rPr sz="2800" spc="-20" dirty="0"/>
              <a:t>Disadvantages</a:t>
            </a:r>
            <a:r>
              <a:rPr sz="2800" spc="-30" dirty="0"/>
              <a:t> </a:t>
            </a:r>
            <a:r>
              <a:rPr sz="2800" spc="-5" dirty="0"/>
              <a:t>of</a:t>
            </a:r>
            <a:r>
              <a:rPr sz="2800" spc="-20" dirty="0"/>
              <a:t> </a:t>
            </a:r>
            <a:r>
              <a:rPr sz="2800" spc="-10" dirty="0"/>
              <a:t>Multilevel</a:t>
            </a:r>
            <a:r>
              <a:rPr sz="2800" spc="-40" dirty="0"/>
              <a:t> </a:t>
            </a:r>
            <a:r>
              <a:rPr sz="2800" spc="-10" dirty="0"/>
              <a:t>Feedback</a:t>
            </a:r>
            <a:r>
              <a:rPr sz="2800" spc="-45" dirty="0"/>
              <a:t> </a:t>
            </a:r>
            <a:r>
              <a:rPr sz="2800" spc="-10" dirty="0"/>
              <a:t>Queues(CO2)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834644" y="865610"/>
            <a:ext cx="7908290" cy="3317875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2400" b="1" spc="-15" dirty="0">
                <a:solidFill>
                  <a:srgbClr val="202429"/>
                </a:solidFill>
                <a:latin typeface="Calibri"/>
                <a:cs typeface="Calibri"/>
              </a:rPr>
              <a:t>Disadvantages</a:t>
            </a:r>
            <a:r>
              <a:rPr sz="2400" b="1" spc="-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02429"/>
                </a:solidFill>
                <a:latin typeface="Calibri"/>
                <a:cs typeface="Calibri"/>
              </a:rPr>
              <a:t>of</a:t>
            </a:r>
            <a:r>
              <a:rPr sz="2400" b="1" spc="-10" dirty="0">
                <a:solidFill>
                  <a:srgbClr val="202429"/>
                </a:solidFill>
                <a:latin typeface="Calibri"/>
                <a:cs typeface="Calibri"/>
              </a:rPr>
              <a:t> MFQS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This</a:t>
            </a:r>
            <a:r>
              <a:rPr sz="2400" spc="-1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algorithm</a:t>
            </a:r>
            <a:r>
              <a:rPr sz="2400" spc="-3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is</a:t>
            </a:r>
            <a:r>
              <a:rPr sz="2400" spc="-2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02429"/>
                </a:solidFill>
                <a:latin typeface="Calibri"/>
                <a:cs typeface="Calibri"/>
              </a:rPr>
              <a:t>too</a:t>
            </a:r>
            <a:r>
              <a:rPr sz="2400" spc="-4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02429"/>
                </a:solidFill>
                <a:latin typeface="Calibri"/>
                <a:cs typeface="Calibri"/>
              </a:rPr>
              <a:t>complex.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50000"/>
              </a:lnSpc>
              <a:buFont typeface="Wingdings"/>
              <a:buChar char=""/>
              <a:tabLst>
                <a:tab pos="355600" algn="l"/>
                <a:tab pos="809625" algn="l"/>
                <a:tab pos="2181225" algn="l"/>
                <a:tab pos="2740660" algn="l"/>
                <a:tab pos="3813175" algn="l"/>
                <a:tab pos="4862195" algn="l"/>
                <a:tab pos="6094095" algn="l"/>
                <a:tab pos="7157720" algn="l"/>
              </a:tabLst>
            </a:pP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As	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p</a:t>
            </a:r>
            <a:r>
              <a:rPr sz="2400" spc="-35" dirty="0">
                <a:solidFill>
                  <a:srgbClr val="202429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ocesse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s	a</a:t>
            </a:r>
            <a:r>
              <a:rPr sz="2400" spc="-35" dirty="0">
                <a:solidFill>
                  <a:srgbClr val="202429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e	m</a:t>
            </a:r>
            <a:r>
              <a:rPr sz="2400" spc="-15" dirty="0">
                <a:solidFill>
                  <a:srgbClr val="202429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v</a:t>
            </a:r>
            <a:r>
              <a:rPr sz="2400" spc="5" dirty="0">
                <a:solidFill>
                  <a:srgbClr val="202429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g	a</a:t>
            </a:r>
            <a:r>
              <a:rPr sz="2400" spc="-30" dirty="0">
                <a:solidFill>
                  <a:srgbClr val="202429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oun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d	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di</a:t>
            </a:r>
            <a:r>
              <a:rPr sz="2400" spc="-25" dirty="0">
                <a:solidFill>
                  <a:srgbClr val="202429"/>
                </a:solidFill>
                <a:latin typeface="Calibri"/>
                <a:cs typeface="Calibri"/>
              </a:rPr>
              <a:t>f</a:t>
            </a:r>
            <a:r>
              <a:rPr sz="2400" spc="-65" dirty="0">
                <a:solidFill>
                  <a:srgbClr val="202429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e</a:t>
            </a:r>
            <a:r>
              <a:rPr sz="2400" spc="-30" dirty="0">
                <a:solidFill>
                  <a:srgbClr val="202429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202429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t	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q</a:t>
            </a:r>
            <a:r>
              <a:rPr sz="2400" spc="5" dirty="0">
                <a:solidFill>
                  <a:srgbClr val="202429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eu</a:t>
            </a:r>
            <a:r>
              <a:rPr sz="2400" spc="5" dirty="0">
                <a:solidFill>
                  <a:srgbClr val="202429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s	which  leads</a:t>
            </a:r>
            <a:r>
              <a:rPr sz="2400" spc="-1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02429"/>
                </a:solidFill>
                <a:latin typeface="Calibri"/>
                <a:cs typeface="Calibri"/>
              </a:rPr>
              <a:t>to</a:t>
            </a:r>
            <a:r>
              <a:rPr sz="2400" spc="-2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202429"/>
                </a:solidFill>
                <a:latin typeface="Calibri"/>
                <a:cs typeface="Calibri"/>
              </a:rPr>
              <a:t>production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 of </a:t>
            </a:r>
            <a:r>
              <a:rPr sz="2400" spc="-10" dirty="0">
                <a:solidFill>
                  <a:srgbClr val="202429"/>
                </a:solidFill>
                <a:latin typeface="Calibri"/>
                <a:cs typeface="Calibri"/>
              </a:rPr>
              <a:t>more</a:t>
            </a:r>
            <a:r>
              <a:rPr sz="2400" spc="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CPU</a:t>
            </a:r>
            <a:r>
              <a:rPr sz="2400" spc="-2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02429"/>
                </a:solidFill>
                <a:latin typeface="Calibri"/>
                <a:cs typeface="Calibri"/>
              </a:rPr>
              <a:t>overheads.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In</a:t>
            </a:r>
            <a:r>
              <a:rPr sz="2400" spc="18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02429"/>
                </a:solidFill>
                <a:latin typeface="Calibri"/>
                <a:cs typeface="Calibri"/>
              </a:rPr>
              <a:t>order</a:t>
            </a:r>
            <a:r>
              <a:rPr sz="2400" spc="19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02429"/>
                </a:solidFill>
                <a:latin typeface="Calibri"/>
                <a:cs typeface="Calibri"/>
              </a:rPr>
              <a:t>to</a:t>
            </a:r>
            <a:r>
              <a:rPr sz="2400" spc="15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select</a:t>
            </a:r>
            <a:r>
              <a:rPr sz="2400" spc="17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the</a:t>
            </a:r>
            <a:r>
              <a:rPr sz="2400" spc="19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02429"/>
                </a:solidFill>
                <a:latin typeface="Calibri"/>
                <a:cs typeface="Calibri"/>
              </a:rPr>
              <a:t>best</a:t>
            </a:r>
            <a:r>
              <a:rPr sz="2400" spc="19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scheduler</a:t>
            </a:r>
            <a:r>
              <a:rPr sz="2400" spc="19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this</a:t>
            </a:r>
            <a:r>
              <a:rPr sz="2400" spc="17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02429"/>
                </a:solidFill>
                <a:latin typeface="Calibri"/>
                <a:cs typeface="Calibri"/>
              </a:rPr>
              <a:t>algorithm</a:t>
            </a:r>
            <a:r>
              <a:rPr sz="2400" spc="17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02429"/>
                </a:solidFill>
                <a:latin typeface="Calibri"/>
                <a:cs typeface="Calibri"/>
              </a:rPr>
              <a:t>requires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445"/>
              </a:spcBef>
            </a:pP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some</a:t>
            </a:r>
            <a:r>
              <a:rPr sz="2400" spc="-2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other 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means</a:t>
            </a:r>
            <a:r>
              <a:rPr sz="2400" spc="-15" dirty="0">
                <a:solidFill>
                  <a:srgbClr val="202429"/>
                </a:solidFill>
                <a:latin typeface="Calibri"/>
                <a:cs typeface="Calibri"/>
              </a:rPr>
              <a:t> to</a:t>
            </a:r>
            <a:r>
              <a:rPr sz="2400" spc="-3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select</a:t>
            </a:r>
            <a:r>
              <a:rPr sz="2400" spc="-15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02429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02429"/>
                </a:solidFill>
                <a:latin typeface="Calibri"/>
                <a:cs typeface="Calibri"/>
              </a:rPr>
              <a:t>values.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20" y="0"/>
            <a:ext cx="1248079" cy="76657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34846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41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16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70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23833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491" y="0"/>
            <a:ext cx="7811134" cy="890269"/>
            <a:chOff x="1333491" y="0"/>
            <a:chExt cx="7811134" cy="89026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33015" y="0"/>
              <a:ext cx="6426708" cy="8900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9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685800"/>
          </a:xfrm>
          <a:prstGeom prst="rect">
            <a:avLst/>
          </a:prstGeom>
          <a:ln w="9525">
            <a:solidFill>
              <a:srgbClr val="46AAC5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pc="-10" dirty="0"/>
              <a:t>Multiple-Processor</a:t>
            </a:r>
            <a:r>
              <a:rPr spc="-40" dirty="0"/>
              <a:t> </a:t>
            </a:r>
            <a:r>
              <a:rPr spc="-10" dirty="0"/>
              <a:t>Scheduling</a:t>
            </a:r>
            <a:r>
              <a:rPr sz="3000" spc="-10" dirty="0"/>
              <a:t>(CO2)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731316" y="1361877"/>
            <a:ext cx="7190740" cy="251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50100"/>
              </a:lnSpc>
              <a:spcBef>
                <a:spcPts val="100"/>
              </a:spcBef>
              <a:buClr>
                <a:srgbClr val="006600"/>
              </a:buClr>
              <a:buSzPct val="90384"/>
              <a:buFont typeface="Arial MT"/>
              <a:buChar char="•"/>
              <a:tabLst>
                <a:tab pos="355600" algn="l"/>
                <a:tab pos="356235" algn="l"/>
                <a:tab pos="939800" algn="l"/>
              </a:tabLst>
            </a:pPr>
            <a:r>
              <a:rPr sz="2600" dirty="0">
                <a:latin typeface="Calibri"/>
                <a:cs typeface="Calibri"/>
              </a:rPr>
              <a:t>CPU </a:t>
            </a:r>
            <a:r>
              <a:rPr sz="2600" spc="-5" dirty="0">
                <a:latin typeface="Calibri"/>
                <a:cs typeface="Calibri"/>
              </a:rPr>
              <a:t>scheduling </a:t>
            </a:r>
            <a:r>
              <a:rPr sz="2600" spc="-10" dirty="0">
                <a:latin typeface="Calibri"/>
                <a:cs typeface="Calibri"/>
              </a:rPr>
              <a:t>more </a:t>
            </a:r>
            <a:r>
              <a:rPr sz="2600" spc="-15" dirty="0">
                <a:latin typeface="Calibri"/>
                <a:cs typeface="Calibri"/>
              </a:rPr>
              <a:t>complex </a:t>
            </a:r>
            <a:r>
              <a:rPr sz="2600" dirty="0">
                <a:latin typeface="Calibri"/>
                <a:cs typeface="Calibri"/>
              </a:rPr>
              <a:t>when multiple </a:t>
            </a:r>
            <a:r>
              <a:rPr sz="2600" spc="-5" dirty="0">
                <a:latin typeface="Calibri"/>
                <a:cs typeface="Calibri"/>
              </a:rPr>
              <a:t>CPUs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	available.</a:t>
            </a:r>
            <a:endParaRPr sz="26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050"/>
              </a:spcBef>
              <a:buClr>
                <a:srgbClr val="006600"/>
              </a:buClr>
              <a:buSzPct val="90384"/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600" spc="-5" dirty="0">
                <a:latin typeface="Calibri"/>
                <a:cs typeface="Calibri"/>
              </a:rPr>
              <a:t>Homogeneous</a:t>
            </a:r>
            <a:r>
              <a:rPr sz="2600" spc="-15" dirty="0">
                <a:latin typeface="Calibri"/>
                <a:cs typeface="Calibri"/>
              </a:rPr>
              <a:t> processors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within 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multiprocessor.</a:t>
            </a:r>
            <a:endParaRPr sz="26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975"/>
              </a:spcBef>
              <a:buClr>
                <a:srgbClr val="006600"/>
              </a:buClr>
              <a:buSzPct val="90384"/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600" spc="-5" dirty="0">
                <a:latin typeface="Calibri"/>
                <a:cs typeface="Calibri"/>
              </a:rPr>
              <a:t>Load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sharing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load</a:t>
            </a:r>
            <a:r>
              <a:rPr sz="2600" spc="-5" dirty="0">
                <a:latin typeface="Calibri"/>
                <a:cs typeface="Calibri"/>
              </a:rPr>
              <a:t> balancing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20" y="0"/>
            <a:ext cx="1248079" cy="76657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3</a:t>
            </a:r>
            <a:r>
              <a:rPr spc="5" dirty="0"/>
              <a:t>/</a:t>
            </a:r>
            <a:r>
              <a:rPr dirty="0"/>
              <a:t>12/2022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3484626" y="6464680"/>
            <a:ext cx="7981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Surbhi Jha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4168" y="6464680"/>
            <a:ext cx="7366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ACSE0403A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1608" y="6464680"/>
            <a:ext cx="196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7046" y="6464680"/>
            <a:ext cx="45021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ni</a:t>
            </a:r>
            <a:r>
              <a:rPr sz="1200" spc="2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23833" y="6464680"/>
            <a:ext cx="30988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8139</Words>
  <Application>Microsoft Macintosh PowerPoint</Application>
  <PresentationFormat>On-screen Show (4:3)</PresentationFormat>
  <Paragraphs>1840</Paragraphs>
  <Slides>125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125</vt:i4>
      </vt:variant>
    </vt:vector>
  </HeadingPairs>
  <TitlesOfParts>
    <vt:vector size="131" baseType="lpstr">
      <vt:lpstr>Arial</vt:lpstr>
      <vt:lpstr>Arial MT</vt:lpstr>
      <vt:lpstr>Calibri</vt:lpstr>
      <vt:lpstr>Times New Roman</vt:lpstr>
      <vt:lpstr>Wingdings</vt:lpstr>
      <vt:lpstr>Office Theme</vt:lpstr>
      <vt:lpstr>PowerPoint Presentation</vt:lpstr>
      <vt:lpstr>Evaluation Scheme</vt:lpstr>
      <vt:lpstr>Subject Syllabus</vt:lpstr>
      <vt:lpstr>Subject Syllabus</vt:lpstr>
      <vt:lpstr>Syllabus For Unit-2</vt:lpstr>
      <vt:lpstr>Branch wise Applications</vt:lpstr>
      <vt:lpstr>Course Objectives</vt:lpstr>
      <vt:lpstr>Course Outcomes</vt:lpstr>
      <vt:lpstr>Program Outcomes</vt:lpstr>
      <vt:lpstr>COs and POs Mapping</vt:lpstr>
      <vt:lpstr>Program Specific Outcomes(PSOs)</vt:lpstr>
      <vt:lpstr>COs and PSOs Mapping</vt:lpstr>
      <vt:lpstr>Program Educational Objectives (PEOs)</vt:lpstr>
      <vt:lpstr>Faculty wise Result Analysis</vt:lpstr>
      <vt:lpstr>PowerPoint Presentation</vt:lpstr>
      <vt:lpstr>PowerPoint Presentation</vt:lpstr>
      <vt:lpstr>End Semester Question Paper Templates (Offline  Pattern/Online Pattern</vt:lpstr>
      <vt:lpstr>End Semester Question Paper Templates (Offline  Pattern/Online Pattern</vt:lpstr>
      <vt:lpstr>End Semester Question Paper Templates (Offline  Pattern/Online Pattern</vt:lpstr>
      <vt:lpstr>End Semester Question Paper Templates (Offline  Pattern/Online Pattern</vt:lpstr>
      <vt:lpstr>End Semester Question Paper Templates (Offline Pattern/Online  Pattern</vt:lpstr>
      <vt:lpstr>Prerequisite and Recap</vt:lpstr>
      <vt:lpstr>Objective of Unit 2</vt:lpstr>
      <vt:lpstr>Unit -Recap</vt:lpstr>
      <vt:lpstr>Brief Introduction about the subject with video</vt:lpstr>
      <vt:lpstr>Unit-2 Content</vt:lpstr>
      <vt:lpstr>Unit-2 Content</vt:lpstr>
      <vt:lpstr>Unit-2 Objective</vt:lpstr>
      <vt:lpstr>Course Outcome of Unit 2</vt:lpstr>
      <vt:lpstr>CO-PO Mapping</vt:lpstr>
      <vt:lpstr>Topic mapping with CO</vt:lpstr>
      <vt:lpstr>Topic mapping with CO</vt:lpstr>
      <vt:lpstr>Topic mapping with CO</vt:lpstr>
      <vt:lpstr>Topic Objectives</vt:lpstr>
      <vt:lpstr>Introduction (CO2)</vt:lpstr>
      <vt:lpstr>Introduction (CO2)</vt:lpstr>
      <vt:lpstr>Scheduling Concepts(CO2)</vt:lpstr>
      <vt:lpstr>Process (CO2)</vt:lpstr>
      <vt:lpstr>Process (CO2)</vt:lpstr>
      <vt:lpstr>Process State(CO2)</vt:lpstr>
      <vt:lpstr>Process Transition Diagram(CO2)</vt:lpstr>
      <vt:lpstr>Process Control Block (PCB)(CO2)</vt:lpstr>
      <vt:lpstr>Process Control Block (PCB)(CO2)</vt:lpstr>
      <vt:lpstr>Process Control Block (PCB)(CO2)</vt:lpstr>
      <vt:lpstr>Process Control Block (PCB)(CO2)</vt:lpstr>
      <vt:lpstr>Thread(CO2)</vt:lpstr>
      <vt:lpstr>Single and Multithreaded Processes(CO2)</vt:lpstr>
      <vt:lpstr>Multithreaded Server Architecture (CO2)</vt:lpstr>
      <vt:lpstr>Benefits of Multithreading(CO2)</vt:lpstr>
      <vt:lpstr>User Threads(CO2)</vt:lpstr>
      <vt:lpstr>Kernel Threads(CO2)</vt:lpstr>
      <vt:lpstr>Multithreading Models(CO2)</vt:lpstr>
      <vt:lpstr>Many-to-One(CO2)</vt:lpstr>
      <vt:lpstr>One-to-One(CO2)</vt:lpstr>
      <vt:lpstr>Many-to-Many Model(CO2)</vt:lpstr>
      <vt:lpstr>Types of Schedulers(CO2)</vt:lpstr>
      <vt:lpstr>Addition of Medium Term Scheduling(CO2)</vt:lpstr>
      <vt:lpstr>Process Scheduling Queues(CO2)</vt:lpstr>
      <vt:lpstr>Representation of Process Scheduling(CO2)</vt:lpstr>
      <vt:lpstr>CPU Scheduler(CO2)</vt:lpstr>
      <vt:lpstr>CPU Scheduler(CO2)</vt:lpstr>
      <vt:lpstr>Context Switching(CO2)</vt:lpstr>
      <vt:lpstr>Dispatcher(CO2)</vt:lpstr>
      <vt:lpstr>Daily Quiz</vt:lpstr>
      <vt:lpstr>Daily Quiz</vt:lpstr>
      <vt:lpstr>Topic mapping with CO</vt:lpstr>
      <vt:lpstr>Topic Objectives</vt:lpstr>
      <vt:lpstr>Scheduling Criteria(CO2)</vt:lpstr>
      <vt:lpstr>CPU Scheduling algorithms(CO2)</vt:lpstr>
      <vt:lpstr>CPU Scheduling algorithms(CO2)</vt:lpstr>
      <vt:lpstr>First-Come, First-Served (FCFS) Scheduling(CO2)</vt:lpstr>
      <vt:lpstr>FCFS Scheduling (CO2)</vt:lpstr>
      <vt:lpstr>FCFS Scheduling (CO2)</vt:lpstr>
      <vt:lpstr>Problems with FCFS Scheduling (CO2)</vt:lpstr>
      <vt:lpstr>Shortest-Job-First (SJF) Scheduling(CO2)</vt:lpstr>
      <vt:lpstr>Shortest-Job-First (SJR) Scheduling(CO2)</vt:lpstr>
      <vt:lpstr>Example of Non-Preemptive SJF(CO2)</vt:lpstr>
      <vt:lpstr>Example of Preemptive SJF(CO2)</vt:lpstr>
      <vt:lpstr>Priority Scheduling(CO2)</vt:lpstr>
      <vt:lpstr>Priority Scheduling(CO2)</vt:lpstr>
      <vt:lpstr>PowerPoint Presentation</vt:lpstr>
      <vt:lpstr>PowerPoint Presentation</vt:lpstr>
      <vt:lpstr>Priority Scheduling(CO2)</vt:lpstr>
      <vt:lpstr>Priority Scheduling(CO2)</vt:lpstr>
      <vt:lpstr>Priority Scheduling(CO2)</vt:lpstr>
      <vt:lpstr>Round Robin (CO2)</vt:lpstr>
      <vt:lpstr>Example of RR (CO2)</vt:lpstr>
      <vt:lpstr>Example of RR (CO2)</vt:lpstr>
      <vt:lpstr>Advantages and Disadvantages of RR (CO2)</vt:lpstr>
      <vt:lpstr>Multilevel Queue(CO2)</vt:lpstr>
      <vt:lpstr>Multilevel Queue Scheduling(CO2)</vt:lpstr>
      <vt:lpstr>Multilevel Queue Scheduling(CO2)</vt:lpstr>
      <vt:lpstr>Multilevel Feedback Queue(C03)</vt:lpstr>
      <vt:lpstr>Multilevel Feedback Queues(CO2)</vt:lpstr>
      <vt:lpstr>Example of Multilevel Feedback Queues(CO2)</vt:lpstr>
      <vt:lpstr>Need of Multilevel Feedback Queues(CO2)</vt:lpstr>
      <vt:lpstr>Advantages of Multilevel Feedback Queues(CO2)</vt:lpstr>
      <vt:lpstr>Disadvantages of Multilevel Feedback Queues(CO2)</vt:lpstr>
      <vt:lpstr>Multiple-Processor Scheduling(CO2)</vt:lpstr>
      <vt:lpstr>Real-Time Scheduling(CO2)</vt:lpstr>
      <vt:lpstr>Daily Quiz for Module (CPU Scheduling)</vt:lpstr>
      <vt:lpstr>Daily Quiz for Module (CPU Scheduling)</vt:lpstr>
      <vt:lpstr>Daily Quiz</vt:lpstr>
      <vt:lpstr>Daily Quiz</vt:lpstr>
      <vt:lpstr>Daily Quiz</vt:lpstr>
      <vt:lpstr>Daily Quiz</vt:lpstr>
      <vt:lpstr>Weekly Assignment</vt:lpstr>
      <vt:lpstr>MCQ</vt:lpstr>
      <vt:lpstr>MCQ</vt:lpstr>
      <vt:lpstr>MCQ</vt:lpstr>
      <vt:lpstr>MCQ</vt:lpstr>
      <vt:lpstr>Glossary Questions</vt:lpstr>
      <vt:lpstr>Glossary Questions</vt:lpstr>
      <vt:lpstr>Faculty Video Links, Youtube &amp; NPTEL Video Links  and Online Courses Details</vt:lpstr>
      <vt:lpstr>Old Question Papers</vt:lpstr>
      <vt:lpstr>Old Question Papers</vt:lpstr>
      <vt:lpstr>Old Question Papers</vt:lpstr>
      <vt:lpstr>Expected Questions for University Exam</vt:lpstr>
      <vt:lpstr>Expected Questions for University Exam</vt:lpstr>
      <vt:lpstr>Expected Questions for University Exam</vt:lpstr>
      <vt:lpstr>Summary</vt:lpstr>
      <vt:lpstr>Recap of Unit</vt:lpstr>
      <vt:lpstr>Recap of Unit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Manks</dc:creator>
  <cp:lastModifiedBy>Surbhi Jha</cp:lastModifiedBy>
  <cp:revision>4</cp:revision>
  <dcterms:created xsi:type="dcterms:W3CDTF">2023-02-07T10:12:59Z</dcterms:created>
  <dcterms:modified xsi:type="dcterms:W3CDTF">2023-02-07T10:33:28Z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2023-02-07T00:00:00Z</vt:filetime>
  </property>
</Properties>
</file>