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5"/>
  </p:notesMasterIdLst>
  <p:handoutMasterIdLst>
    <p:handoutMasterId r:id="rId106"/>
  </p:handoutMasterIdLst>
  <p:sldIdLst>
    <p:sldId id="256" r:id="rId2"/>
    <p:sldId id="259" r:id="rId3"/>
    <p:sldId id="1136" r:id="rId4"/>
    <p:sldId id="856" r:id="rId5"/>
    <p:sldId id="858" r:id="rId6"/>
    <p:sldId id="859" r:id="rId7"/>
    <p:sldId id="1135" r:id="rId8"/>
    <p:sldId id="847" r:id="rId9"/>
    <p:sldId id="1139" r:id="rId10"/>
    <p:sldId id="1142" r:id="rId11"/>
    <p:sldId id="1143" r:id="rId12"/>
    <p:sldId id="1144" r:id="rId13"/>
    <p:sldId id="861" r:id="rId14"/>
    <p:sldId id="1147" r:id="rId15"/>
    <p:sldId id="1148" r:id="rId16"/>
    <p:sldId id="1149" r:id="rId17"/>
    <p:sldId id="1150" r:id="rId18"/>
    <p:sldId id="1146" r:id="rId19"/>
    <p:sldId id="1151" r:id="rId20"/>
    <p:sldId id="1152" r:id="rId21"/>
    <p:sldId id="1153" r:id="rId22"/>
    <p:sldId id="865" r:id="rId23"/>
    <p:sldId id="268" r:id="rId24"/>
    <p:sldId id="339" r:id="rId25"/>
    <p:sldId id="342" r:id="rId26"/>
    <p:sldId id="344" r:id="rId27"/>
    <p:sldId id="269" r:id="rId28"/>
    <p:sldId id="299" r:id="rId29"/>
    <p:sldId id="295" r:id="rId30"/>
    <p:sldId id="298" r:id="rId31"/>
    <p:sldId id="297" r:id="rId32"/>
    <p:sldId id="296" r:id="rId33"/>
    <p:sldId id="304" r:id="rId34"/>
    <p:sldId id="305" r:id="rId35"/>
    <p:sldId id="306" r:id="rId36"/>
    <p:sldId id="307" r:id="rId37"/>
    <p:sldId id="1154" r:id="rId38"/>
    <p:sldId id="279" r:id="rId39"/>
    <p:sldId id="280" r:id="rId40"/>
    <p:sldId id="281" r:id="rId41"/>
    <p:sldId id="1155" r:id="rId42"/>
    <p:sldId id="1156" r:id="rId43"/>
    <p:sldId id="284" r:id="rId44"/>
    <p:sldId id="285" r:id="rId45"/>
    <p:sldId id="303" r:id="rId46"/>
    <p:sldId id="308" r:id="rId47"/>
    <p:sldId id="309" r:id="rId48"/>
    <p:sldId id="302" r:id="rId49"/>
    <p:sldId id="310" r:id="rId50"/>
    <p:sldId id="301" r:id="rId51"/>
    <p:sldId id="314" r:id="rId52"/>
    <p:sldId id="313" r:id="rId53"/>
    <p:sldId id="1157" r:id="rId54"/>
    <p:sldId id="294" r:id="rId55"/>
    <p:sldId id="1158" r:id="rId56"/>
    <p:sldId id="1159" r:id="rId57"/>
    <p:sldId id="1160" r:id="rId58"/>
    <p:sldId id="312" r:id="rId59"/>
    <p:sldId id="300" r:id="rId60"/>
    <p:sldId id="315" r:id="rId61"/>
    <p:sldId id="311" r:id="rId62"/>
    <p:sldId id="286" r:id="rId63"/>
    <p:sldId id="287" r:id="rId64"/>
    <p:sldId id="288" r:id="rId65"/>
    <p:sldId id="289" r:id="rId66"/>
    <p:sldId id="318" r:id="rId67"/>
    <p:sldId id="317" r:id="rId68"/>
    <p:sldId id="1162" r:id="rId69"/>
    <p:sldId id="1161" r:id="rId70"/>
    <p:sldId id="319" r:id="rId71"/>
    <p:sldId id="1163" r:id="rId72"/>
    <p:sldId id="1164" r:id="rId73"/>
    <p:sldId id="346" r:id="rId74"/>
    <p:sldId id="348" r:id="rId75"/>
    <p:sldId id="347" r:id="rId76"/>
    <p:sldId id="330" r:id="rId77"/>
    <p:sldId id="329" r:id="rId78"/>
    <p:sldId id="331" r:id="rId79"/>
    <p:sldId id="320" r:id="rId80"/>
    <p:sldId id="321" r:id="rId81"/>
    <p:sldId id="322" r:id="rId82"/>
    <p:sldId id="323" r:id="rId83"/>
    <p:sldId id="325" r:id="rId84"/>
    <p:sldId id="324" r:id="rId85"/>
    <p:sldId id="326" r:id="rId86"/>
    <p:sldId id="327" r:id="rId87"/>
    <p:sldId id="328" r:id="rId88"/>
    <p:sldId id="275" r:id="rId89"/>
    <p:sldId id="270" r:id="rId90"/>
    <p:sldId id="335" r:id="rId91"/>
    <p:sldId id="334" r:id="rId92"/>
    <p:sldId id="333" r:id="rId93"/>
    <p:sldId id="273" r:id="rId94"/>
    <p:sldId id="349" r:id="rId95"/>
    <p:sldId id="264" r:id="rId96"/>
    <p:sldId id="336" r:id="rId97"/>
    <p:sldId id="337" r:id="rId98"/>
    <p:sldId id="338" r:id="rId99"/>
    <p:sldId id="274" r:id="rId100"/>
    <p:sldId id="267" r:id="rId101"/>
    <p:sldId id="265" r:id="rId102"/>
    <p:sldId id="283" r:id="rId103"/>
    <p:sldId id="332"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7BE5E5"/>
    <a:srgbClr val="F3A60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15" autoAdjust="0"/>
    <p:restoredTop sz="94624" autoAdjust="0"/>
  </p:normalViewPr>
  <p:slideViewPr>
    <p:cSldViewPr>
      <p:cViewPr varScale="1">
        <p:scale>
          <a:sx n="83" d="100"/>
          <a:sy n="83" d="100"/>
        </p:scale>
        <p:origin x="-1430"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5/7/2022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5/7/2022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1635F52E-BA8C-4FAB-BCFA-C67A14D9CE22}" type="slidenum">
              <a:rPr lang="en-US" smtClean="0"/>
              <a:pPr/>
              <a:t>15</a:t>
            </a:fld>
            <a:endParaRPr lang="en-US"/>
          </a:p>
        </p:txBody>
      </p:sp>
    </p:spTree>
    <p:extLst>
      <p:ext uri="{BB962C8B-B14F-4D97-AF65-F5344CB8AC3E}">
        <p14:creationId xmlns="" xmlns:p14="http://schemas.microsoft.com/office/powerpoint/2010/main" val="3904270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F09A59-6FE9-49DD-A58C-D8663EC45020}" type="datetime1">
              <a:rPr lang="en-US" smtClean="0"/>
              <a:pPr/>
              <a:t>5/7/2022</a:t>
            </a:fld>
            <a:endParaRPr lang="en-US"/>
          </a:p>
        </p:txBody>
      </p:sp>
      <p:sp>
        <p:nvSpPr>
          <p:cNvPr id="5" name="Footer Placeholder 4"/>
          <p:cNvSpPr>
            <a:spLocks noGrp="1"/>
          </p:cNvSpPr>
          <p:nvPr>
            <p:ph type="ftr" sz="quarter" idx="11"/>
          </p:nvPr>
        </p:nvSpPr>
        <p:spPr/>
        <p:txBody>
          <a:bodyPr/>
          <a:lstStyle/>
          <a:p>
            <a:r>
              <a:rPr lang="en-US"/>
              <a:t>GARIMA JAIN             ACSE-0404 (TAFL)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D322D4-B75D-4AA0-B630-AF2A753CA2EC}" type="datetime1">
              <a:rPr lang="en-US" smtClean="0"/>
              <a:pPr/>
              <a:t>5/7/2022</a:t>
            </a:fld>
            <a:endParaRPr lang="en-US"/>
          </a:p>
        </p:txBody>
      </p:sp>
      <p:sp>
        <p:nvSpPr>
          <p:cNvPr id="5" name="Footer Placeholder 4"/>
          <p:cNvSpPr>
            <a:spLocks noGrp="1"/>
          </p:cNvSpPr>
          <p:nvPr>
            <p:ph type="ftr" sz="quarter" idx="11"/>
          </p:nvPr>
        </p:nvSpPr>
        <p:spPr/>
        <p:txBody>
          <a:bodyPr/>
          <a:lstStyle/>
          <a:p>
            <a:r>
              <a:rPr lang="en-US"/>
              <a:t>GARIMA JAIN             ACSE-0404 (TAFL)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89CAF8-FEFF-4309-B66E-9760614A5425}" type="datetime1">
              <a:rPr lang="en-US" smtClean="0"/>
              <a:pPr/>
              <a:t>5/7/2022</a:t>
            </a:fld>
            <a:endParaRPr lang="en-US"/>
          </a:p>
        </p:txBody>
      </p:sp>
      <p:sp>
        <p:nvSpPr>
          <p:cNvPr id="5" name="Footer Placeholder 4"/>
          <p:cNvSpPr>
            <a:spLocks noGrp="1"/>
          </p:cNvSpPr>
          <p:nvPr>
            <p:ph type="ftr" sz="quarter" idx="11"/>
          </p:nvPr>
        </p:nvSpPr>
        <p:spPr/>
        <p:txBody>
          <a:bodyPr/>
          <a:lstStyle/>
          <a:p>
            <a:r>
              <a:rPr lang="en-US"/>
              <a:t>GARIMA JAIN             ACSE-0404 (TAFL)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B83C92-331D-491D-BDA0-3DA5B0ED7931}" type="datetime1">
              <a:rPr lang="en-US" smtClean="0"/>
              <a:pPr/>
              <a:t>5/7/2022</a:t>
            </a:fld>
            <a:endParaRPr lang="en-US"/>
          </a:p>
        </p:txBody>
      </p:sp>
      <p:sp>
        <p:nvSpPr>
          <p:cNvPr id="5" name="Footer Placeholder 4"/>
          <p:cNvSpPr>
            <a:spLocks noGrp="1"/>
          </p:cNvSpPr>
          <p:nvPr>
            <p:ph type="ftr" sz="quarter" idx="11"/>
          </p:nvPr>
        </p:nvSpPr>
        <p:spPr/>
        <p:txBody>
          <a:bodyPr/>
          <a:lstStyle/>
          <a:p>
            <a:r>
              <a:rPr lang="en-US"/>
              <a:t>GARIMA JAIN             ACSE-0404 (TAFL)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F55252-545F-4CB5-8DCE-04077FC235A5}" type="datetime1">
              <a:rPr lang="en-US" smtClean="0"/>
              <a:pPr/>
              <a:t>5/7/2022</a:t>
            </a:fld>
            <a:endParaRPr lang="en-US"/>
          </a:p>
        </p:txBody>
      </p:sp>
      <p:sp>
        <p:nvSpPr>
          <p:cNvPr id="5" name="Footer Placeholder 4"/>
          <p:cNvSpPr>
            <a:spLocks noGrp="1"/>
          </p:cNvSpPr>
          <p:nvPr>
            <p:ph type="ftr" sz="quarter" idx="11"/>
          </p:nvPr>
        </p:nvSpPr>
        <p:spPr/>
        <p:txBody>
          <a:bodyPr/>
          <a:lstStyle/>
          <a:p>
            <a:r>
              <a:rPr lang="en-US"/>
              <a:t>GARIMA JAIN             ACSE-0404 (TAFL)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102CF2-EB95-4D00-9BEF-5562C3CE6641}" type="datetime1">
              <a:rPr lang="en-US" smtClean="0"/>
              <a:pPr/>
              <a:t>5/7/2022</a:t>
            </a:fld>
            <a:endParaRPr lang="en-US"/>
          </a:p>
        </p:txBody>
      </p:sp>
      <p:sp>
        <p:nvSpPr>
          <p:cNvPr id="6" name="Footer Placeholder 5"/>
          <p:cNvSpPr>
            <a:spLocks noGrp="1"/>
          </p:cNvSpPr>
          <p:nvPr>
            <p:ph type="ftr" sz="quarter" idx="11"/>
          </p:nvPr>
        </p:nvSpPr>
        <p:spPr/>
        <p:txBody>
          <a:bodyPr/>
          <a:lstStyle/>
          <a:p>
            <a:r>
              <a:rPr lang="en-US"/>
              <a:t>GARIMA JAIN             ACSE-0404 (TAFL)                  Unit IV</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3711DF-7F6C-464D-9CA5-F45874A6419C}" type="datetime1">
              <a:rPr lang="en-US" smtClean="0"/>
              <a:pPr/>
              <a:t>5/7/2022</a:t>
            </a:fld>
            <a:endParaRPr lang="en-US"/>
          </a:p>
        </p:txBody>
      </p:sp>
      <p:sp>
        <p:nvSpPr>
          <p:cNvPr id="8" name="Footer Placeholder 7"/>
          <p:cNvSpPr>
            <a:spLocks noGrp="1"/>
          </p:cNvSpPr>
          <p:nvPr>
            <p:ph type="ftr" sz="quarter" idx="11"/>
          </p:nvPr>
        </p:nvSpPr>
        <p:spPr/>
        <p:txBody>
          <a:bodyPr/>
          <a:lstStyle/>
          <a:p>
            <a:r>
              <a:rPr lang="en-US"/>
              <a:t>GARIMA JAIN             ACSE-0404 (TAFL)                  Unit IV</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EFC1BD-1C6A-440C-A802-903BA2A79ACF}" type="datetime1">
              <a:rPr lang="en-US" smtClean="0"/>
              <a:pPr/>
              <a:t>5/7/2022</a:t>
            </a:fld>
            <a:endParaRPr lang="en-US"/>
          </a:p>
        </p:txBody>
      </p:sp>
      <p:sp>
        <p:nvSpPr>
          <p:cNvPr id="4" name="Footer Placeholder 3"/>
          <p:cNvSpPr>
            <a:spLocks noGrp="1"/>
          </p:cNvSpPr>
          <p:nvPr>
            <p:ph type="ftr" sz="quarter" idx="11"/>
          </p:nvPr>
        </p:nvSpPr>
        <p:spPr/>
        <p:txBody>
          <a:bodyPr/>
          <a:lstStyle/>
          <a:p>
            <a:r>
              <a:rPr lang="en-US"/>
              <a:t>GARIMA JAIN             ACSE-0404 (TAFL)                  Unit IV</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EED55A-FBC4-4321-BF7D-834385119D96}" type="datetime1">
              <a:rPr lang="en-US" smtClean="0"/>
              <a:pPr/>
              <a:t>5/7/2022</a:t>
            </a:fld>
            <a:endParaRPr lang="en-US"/>
          </a:p>
        </p:txBody>
      </p:sp>
      <p:sp>
        <p:nvSpPr>
          <p:cNvPr id="3" name="Footer Placeholder 2"/>
          <p:cNvSpPr>
            <a:spLocks noGrp="1"/>
          </p:cNvSpPr>
          <p:nvPr>
            <p:ph type="ftr" sz="quarter" idx="11"/>
          </p:nvPr>
        </p:nvSpPr>
        <p:spPr/>
        <p:txBody>
          <a:bodyPr/>
          <a:lstStyle/>
          <a:p>
            <a:r>
              <a:rPr lang="en-US"/>
              <a:t>GARIMA JAIN             ACSE-0404 (TAFL)                  Unit IV</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79727C-BFB5-4A87-AD75-CC6613DA4880}" type="datetime1">
              <a:rPr lang="en-US" smtClean="0"/>
              <a:pPr/>
              <a:t>5/7/2022</a:t>
            </a:fld>
            <a:endParaRPr lang="en-US"/>
          </a:p>
        </p:txBody>
      </p:sp>
      <p:sp>
        <p:nvSpPr>
          <p:cNvPr id="6" name="Footer Placeholder 5"/>
          <p:cNvSpPr>
            <a:spLocks noGrp="1"/>
          </p:cNvSpPr>
          <p:nvPr>
            <p:ph type="ftr" sz="quarter" idx="11"/>
          </p:nvPr>
        </p:nvSpPr>
        <p:spPr/>
        <p:txBody>
          <a:bodyPr/>
          <a:lstStyle/>
          <a:p>
            <a:r>
              <a:rPr lang="en-US"/>
              <a:t>GARIMA JAIN             ACSE-0404 (TAFL)                  Unit IV</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1F4315-FD57-4D50-81C9-CE9BD4674E8F}" type="datetime1">
              <a:rPr lang="en-US" smtClean="0"/>
              <a:pPr/>
              <a:t>5/7/2022</a:t>
            </a:fld>
            <a:endParaRPr lang="en-US"/>
          </a:p>
        </p:txBody>
      </p:sp>
      <p:sp>
        <p:nvSpPr>
          <p:cNvPr id="6" name="Footer Placeholder 5"/>
          <p:cNvSpPr>
            <a:spLocks noGrp="1"/>
          </p:cNvSpPr>
          <p:nvPr>
            <p:ph type="ftr" sz="quarter" idx="11"/>
          </p:nvPr>
        </p:nvSpPr>
        <p:spPr/>
        <p:txBody>
          <a:bodyPr/>
          <a:lstStyle/>
          <a:p>
            <a:r>
              <a:rPr lang="en-US"/>
              <a:t>GARIMA JAIN             ACSE-0404 (TAFL)                  Unit IV</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547BB1-BBCA-4A51-85D6-A0355EF76BEC}" type="datetime1">
              <a:rPr lang="en-US" smtClean="0"/>
              <a:pPr/>
              <a:t>5/7/2022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GARIMA JAIN             ACSE-0404 (TAFL)                  Unit IV</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nptel.ac.in/courses/106/104/106104028/" TargetMode="External"/><Relationship Id="rId7" Type="http://schemas.openxmlformats.org/officeDocument/2006/relationships/image" Target="../media/image5.jpeg"/><Relationship Id="rId2" Type="http://schemas.openxmlformats.org/officeDocument/2006/relationships/hyperlink" Target="https://ocw.mit.edu/courses/mathematics/18-404j-theory-of-computation-fall-2020/video-lectures/introduction-finite-automata-regular-expressions/" TargetMode="External"/><Relationship Id="rId1" Type="http://schemas.openxmlformats.org/officeDocument/2006/relationships/slideLayout" Target="../slideLayouts/slideLayout2.xml"/><Relationship Id="rId6" Type="http://schemas.openxmlformats.org/officeDocument/2006/relationships/hyperlink" Target="https://nptel.ac.in/courses/106/106/106106049/" TargetMode="External"/><Relationship Id="rId5" Type="http://schemas.openxmlformats.org/officeDocument/2006/relationships/hyperlink" Target="https://www.youtube.com/results?search_query=" TargetMode="External"/><Relationship Id="rId4" Type="http://schemas.openxmlformats.org/officeDocument/2006/relationships/hyperlink" Target="https://nptel.ac.in/courses/113/11111/1003016/"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v=J_6JJH34XyQ"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youtube.com/results?search_query=" TargetMode="Externa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3" Type="http://schemas.openxmlformats.org/officeDocument/2006/relationships/hyperlink" Target="https://youtu.be/_3Fi5jBhinE" TargetMode="External"/><Relationship Id="rId2" Type="http://schemas.openxmlformats.org/officeDocument/2006/relationships/hyperlink" Target="https://youtu.be/7ZbDEfnYwAo"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youtu.be/q82IcIjS1y8" TargetMode="External"/></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rive.google.com/drive/folders/19Eia3VHCl3627foiH6V_j-p4X9ZkyyC7?usp=shar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600" dirty="0" err="1"/>
              <a:t>Noida</a:t>
            </a:r>
            <a:r>
              <a:rPr lang="en-US" sz="2600" dirty="0"/>
              <a:t> Institute of Engineering and Technology, Gr. </a:t>
            </a:r>
            <a:r>
              <a:rPr lang="en-US" sz="2600" dirty="0" err="1"/>
              <a:t>Noida</a:t>
            </a:r>
            <a:endParaRPr lang="en-US" sz="2600" dirty="0"/>
          </a:p>
        </p:txBody>
      </p:sp>
      <p:sp>
        <p:nvSpPr>
          <p:cNvPr id="3" name="Subtitle 2"/>
          <p:cNvSpPr>
            <a:spLocks noGrp="1"/>
          </p:cNvSpPr>
          <p:nvPr>
            <p:ph type="subTitle" idx="1"/>
          </p:nvPr>
        </p:nvSpPr>
        <p:spPr>
          <a:xfrm>
            <a:off x="1447800" y="914400"/>
            <a:ext cx="6400800" cy="914400"/>
          </a:xfrm>
        </p:spPr>
        <p:style>
          <a:lnRef idx="2">
            <a:schemeClr val="accent5"/>
          </a:lnRef>
          <a:fillRef idx="1">
            <a:schemeClr val="lt1"/>
          </a:fillRef>
          <a:effectRef idx="0">
            <a:schemeClr val="accent5"/>
          </a:effectRef>
          <a:fontRef idx="minor">
            <a:schemeClr val="dk1"/>
          </a:fontRef>
        </p:style>
        <p:txBody>
          <a:bodyPr>
            <a:normAutofit fontScale="92500" lnSpcReduction="10000"/>
          </a:bodyPr>
          <a:lstStyle/>
          <a:p>
            <a:pPr lvl="0"/>
            <a:r>
              <a:rPr lang="en-US" sz="2800" dirty="0">
                <a:solidFill>
                  <a:schemeClr val="tx1"/>
                </a:solidFill>
              </a:rPr>
              <a:t>Theory of Automata and Formal Languages</a:t>
            </a:r>
          </a:p>
          <a:p>
            <a:pPr lvl="0"/>
            <a:r>
              <a:rPr lang="en-US" sz="2800" dirty="0">
                <a:solidFill>
                  <a:schemeClr val="tx1"/>
                </a:solidFill>
              </a:rPr>
              <a:t>(ACSE0404)</a:t>
            </a:r>
          </a:p>
          <a:p>
            <a:endParaRPr lang="en-US" sz="2500" b="1" dirty="0">
              <a:solidFill>
                <a:schemeClr val="tx1"/>
              </a:solidFill>
            </a:endParaRPr>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6" name="Subtitle 2"/>
          <p:cNvSpPr txBox="1">
            <a:spLocks/>
          </p:cNvSpPr>
          <p:nvPr/>
        </p:nvSpPr>
        <p:spPr>
          <a:xfrm>
            <a:off x="4495800" y="4572000"/>
            <a:ext cx="4419600" cy="1295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GARIMA JAIN</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Department of Data Science &amp; CSBS</a:t>
            </a:r>
          </a:p>
        </p:txBody>
      </p:sp>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a:t>
            </a:r>
            <a:r>
              <a:rPr lang="en-US" sz="2500" dirty="0">
                <a:solidFill>
                  <a:schemeClr val="tx1"/>
                </a:solidFill>
              </a:rPr>
              <a:t>IV</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Subtitle 2"/>
          <p:cNvSpPr txBox="1">
            <a:spLocks/>
          </p:cNvSpPr>
          <p:nvPr/>
        </p:nvSpPr>
        <p:spPr>
          <a:xfrm>
            <a:off x="152400" y="3689350"/>
            <a:ext cx="3886200" cy="609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IN" sz="2500" dirty="0">
                <a:solidFill>
                  <a:schemeClr val="tx1"/>
                </a:solidFill>
              </a:rPr>
              <a:t>Push Down Automata</a:t>
            </a:r>
            <a:endParaRPr lang="en-US" sz="2500" dirty="0">
              <a:solidFill>
                <a:schemeClr val="tx1"/>
              </a:solidFill>
            </a:endParaRPr>
          </a:p>
        </p:txBody>
      </p:sp>
      <p:sp>
        <p:nvSpPr>
          <p:cNvPr id="15" name="Subtitle 2"/>
          <p:cNvSpPr txBox="1">
            <a:spLocks/>
          </p:cNvSpPr>
          <p:nvPr/>
        </p:nvSpPr>
        <p:spPr>
          <a:xfrm>
            <a:off x="152400" y="4572000"/>
            <a:ext cx="3886200" cy="1295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a:ln>
                  <a:noFill/>
                </a:ln>
                <a:solidFill>
                  <a:schemeClr val="tx1"/>
                </a:solidFill>
                <a:effectLst/>
                <a:uLnTx/>
                <a:uFillTx/>
                <a:latin typeface="+mn-lt"/>
                <a:ea typeface="+mn-ea"/>
                <a:cs typeface="+mn-cs"/>
              </a:rPr>
              <a:t>B. Tech </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a:ln>
                  <a:noFill/>
                </a:ln>
                <a:solidFill>
                  <a:schemeClr val="tx1"/>
                </a:solidFill>
                <a:effectLst/>
                <a:uLnTx/>
                <a:uFillTx/>
                <a:latin typeface="+mn-lt"/>
                <a:ea typeface="+mn-ea"/>
                <a:cs typeface="+mn-cs"/>
              </a:rPr>
              <a:t>(Computer Science &amp; Engineering)</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a:ln>
                  <a:noFill/>
                </a:ln>
                <a:solidFill>
                  <a:schemeClr val="tx1"/>
                </a:solidFill>
                <a:effectLst/>
                <a:uLnTx/>
                <a:uFillTx/>
                <a:latin typeface="+mn-lt"/>
                <a:ea typeface="+mn-ea"/>
                <a:cs typeface="+mn-cs"/>
              </a:rPr>
              <a:t>4</a:t>
            </a:r>
            <a:r>
              <a:rPr kumimoji="0" lang="en-US" sz="2000" b="0" i="0" u="none" strike="noStrike" kern="1200" cap="none" spc="0" normalizeH="0" baseline="30000" noProof="0" dirty="0">
                <a:ln>
                  <a:noFill/>
                </a:ln>
                <a:solidFill>
                  <a:schemeClr val="tx1"/>
                </a:solidFill>
                <a:effectLst/>
                <a:uLnTx/>
                <a:uFillTx/>
                <a:latin typeface="+mn-lt"/>
                <a:ea typeface="+mn-ea"/>
                <a:cs typeface="+mn-cs"/>
              </a:rPr>
              <a:t>th</a:t>
            </a:r>
            <a:r>
              <a:rPr kumimoji="0" lang="en-US" sz="2000" b="0" i="0" u="none" strike="noStrike" kern="1200" cap="none" spc="0" normalizeH="0" noProof="0" dirty="0">
                <a:ln>
                  <a:noFill/>
                </a:ln>
                <a:solidFill>
                  <a:schemeClr val="tx1"/>
                </a:solidFill>
                <a:effectLst/>
                <a:uLnTx/>
                <a:uFillTx/>
                <a:latin typeface="+mn-lt"/>
                <a:ea typeface="+mn-ea"/>
                <a:cs typeface="+mn-cs"/>
              </a:rPr>
              <a:t> Semester</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22" name="Date Placeholder 5"/>
          <p:cNvSpPr>
            <a:spLocks noGrp="1"/>
          </p:cNvSpPr>
          <p:nvPr>
            <p:ph type="dt" sz="half" idx="10"/>
          </p:nvPr>
        </p:nvSpPr>
        <p:spPr>
          <a:xfrm>
            <a:off x="457200" y="6356350"/>
            <a:ext cx="2133600" cy="365125"/>
          </a:xfrm>
        </p:spPr>
        <p:txBody>
          <a:bodyPr/>
          <a:lstStyle/>
          <a:p>
            <a:fld id="{C4B5C7C6-ADBC-4AE2-A2CB-354A6B9E4046}" type="datetime1">
              <a:rPr lang="en-US" smtClean="0"/>
              <a:pPr/>
              <a:t>5/7/2022</a:t>
            </a:fld>
            <a:endParaRPr lang="en-US" dirty="0"/>
          </a:p>
        </p:txBody>
      </p:sp>
      <p:sp>
        <p:nvSpPr>
          <p:cNvPr id="23" name="Slide Number Placeholder 6"/>
          <p:cNvSpPr>
            <a:spLocks noGrp="1"/>
          </p:cNvSpPr>
          <p:nvPr>
            <p:ph type="sldNum" sz="quarter" idx="12"/>
          </p:nvPr>
        </p:nvSpPr>
        <p:spPr>
          <a:xfrm>
            <a:off x="6553200" y="6356350"/>
            <a:ext cx="2133600" cy="365125"/>
          </a:xfrm>
        </p:spPr>
        <p:txBody>
          <a:bodyPr/>
          <a:lstStyle/>
          <a:p>
            <a:fld id="{B6F15528-21DE-4FAA-801E-634DDDAF4B2B}" type="slidenum">
              <a:rPr lang="en-US" smtClean="0"/>
              <a:pPr/>
              <a:t>1</a:t>
            </a:fld>
            <a:endParaRPr lang="en-US" dirty="0"/>
          </a:p>
        </p:txBody>
      </p:sp>
      <p:sp>
        <p:nvSpPr>
          <p:cNvPr id="24" name="Footer Placeholder 9"/>
          <p:cNvSpPr>
            <a:spLocks noGrp="1"/>
          </p:cNvSpPr>
          <p:nvPr>
            <p:ph type="ftr" sz="quarter" idx="11"/>
          </p:nvPr>
        </p:nvSpPr>
        <p:spPr>
          <a:xfrm>
            <a:off x="2514600" y="6356350"/>
            <a:ext cx="5029200" cy="365125"/>
          </a:xfrm>
        </p:spPr>
        <p:txBody>
          <a:bodyPr/>
          <a:lstStyle/>
          <a:p>
            <a:r>
              <a:rPr lang="en-US" dirty="0"/>
              <a:t>GARIMA JAIN             ACSE-0404 (TAFL)                  Unit IV</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81000" y="1066800"/>
            <a:ext cx="4137608" cy="400110"/>
          </a:xfrm>
          <a:prstGeom prst="rect">
            <a:avLst/>
          </a:prstGeom>
          <a:noFill/>
        </p:spPr>
        <p:txBody>
          <a:bodyPr wrap="none" rtlCol="0">
            <a:spAutoFit/>
          </a:bodyPr>
          <a:lstStyle/>
          <a:p>
            <a:r>
              <a:rPr lang="en-US" sz="2000" dirty="0"/>
              <a:t>Engineering Graduates will be able to:</a:t>
            </a:r>
          </a:p>
        </p:txBody>
      </p:sp>
      <p:graphicFrame>
        <p:nvGraphicFramePr>
          <p:cNvPr id="14" name="Content Placeholder 13"/>
          <p:cNvGraphicFramePr>
            <a:graphicFrameLocks noGrp="1"/>
          </p:cNvGraphicFramePr>
          <p:nvPr>
            <p:ph idx="1"/>
          </p:nvPr>
        </p:nvGraphicFramePr>
        <p:xfrm>
          <a:off x="457200" y="1600199"/>
          <a:ext cx="8305800" cy="4236721"/>
        </p:xfrm>
        <a:graphic>
          <a:graphicData uri="http://schemas.openxmlformats.org/drawingml/2006/table">
            <a:tbl>
              <a:tblPr bandRow="1">
                <a:tableStyleId>{5C22544A-7EE6-4342-B048-85BDC9FD1C3A}</a:tableStyleId>
              </a:tblPr>
              <a:tblGrid>
                <a:gridCol w="8305800">
                  <a:extLst>
                    <a:ext uri="{9D8B030D-6E8A-4147-A177-3AD203B41FA5}">
                      <a16:colId xmlns="" xmlns:a16="http://schemas.microsoft.com/office/drawing/2014/main" val="20000"/>
                    </a:ext>
                  </a:extLst>
                </a:gridCol>
              </a:tblGrid>
              <a:tr h="985284">
                <a:tc>
                  <a:txBody>
                    <a:bodyPr/>
                    <a:lstStyle/>
                    <a:p>
                      <a:r>
                        <a:rPr lang="en-US" sz="1900" b="1" dirty="0"/>
                        <a:t>1. Engineering knowledge: </a:t>
                      </a:r>
                      <a:r>
                        <a:rPr lang="en-US" sz="1900" dirty="0"/>
                        <a:t>Apply the knowledge of mathematics, science, engineering fundamentals, and an engineering specialization to the solution of complex engineering problems. </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0"/>
                  </a:ext>
                </a:extLst>
              </a:tr>
              <a:tr h="985284">
                <a:tc>
                  <a:txBody>
                    <a:bodyPr/>
                    <a:lstStyle/>
                    <a:p>
                      <a:r>
                        <a:rPr lang="en-US" sz="1900" b="1" dirty="0"/>
                        <a:t>2. Problem analysis:</a:t>
                      </a:r>
                      <a:r>
                        <a:rPr lang="en-US" sz="1900" dirty="0"/>
                        <a:t> Identify, formulate, review research literature, and analyze complex engineering problems reaching substantiated conclusions using first principles of mathematics, natural sciences, and engineering sciences.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1"/>
                  </a:ext>
                </a:extLst>
              </a:tr>
              <a:tr h="1280869">
                <a:tc>
                  <a:txBody>
                    <a:bodyPr/>
                    <a:lstStyle/>
                    <a:p>
                      <a:r>
                        <a:rPr lang="en-US" sz="1900" b="1" dirty="0"/>
                        <a:t>3</a:t>
                      </a:r>
                      <a:r>
                        <a:rPr lang="en-US" sz="1900" b="1"/>
                        <a:t>. Design/development of solutions:</a:t>
                      </a:r>
                      <a:r>
                        <a:rPr lang="en-US" sz="1900"/>
                        <a:t> Design solutions </a:t>
                      </a:r>
                      <a:r>
                        <a:rPr lang="en-US" sz="1900" dirty="0"/>
                        <a:t>for </a:t>
                      </a:r>
                      <a:r>
                        <a:rPr lang="en-US" sz="1900"/>
                        <a:t>complex engineering problems and design system components </a:t>
                      </a:r>
                      <a:r>
                        <a:rPr lang="en-US" sz="1900" dirty="0"/>
                        <a:t>or processes that meet the </a:t>
                      </a:r>
                      <a:r>
                        <a:rPr lang="en-US" sz="1900"/>
                        <a:t>specified needs </a:t>
                      </a:r>
                      <a:r>
                        <a:rPr lang="en-US" sz="1900" dirty="0"/>
                        <a:t>with </a:t>
                      </a:r>
                      <a:r>
                        <a:rPr lang="en-US" sz="1900"/>
                        <a:t>appropriate consideration </a:t>
                      </a:r>
                      <a:r>
                        <a:rPr lang="en-US" sz="1900" dirty="0"/>
                        <a:t>for the public </a:t>
                      </a:r>
                      <a:r>
                        <a:rPr lang="en-US" sz="1900"/>
                        <a:t>health and </a:t>
                      </a:r>
                      <a:r>
                        <a:rPr lang="en-US" sz="1900" dirty="0"/>
                        <a:t>safety</a:t>
                      </a:r>
                      <a:r>
                        <a:rPr lang="en-US" sz="1900"/>
                        <a:t>, and </a:t>
                      </a:r>
                      <a:r>
                        <a:rPr lang="en-US" sz="1900" dirty="0"/>
                        <a:t>the cultural, societal</a:t>
                      </a:r>
                      <a:r>
                        <a:rPr lang="en-US" sz="1900"/>
                        <a:t>, and environmental considerations</a:t>
                      </a:r>
                      <a:r>
                        <a:rPr lang="en-US" sz="1900" dirty="0"/>
                        <a:t>.</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2"/>
                  </a:ext>
                </a:extLst>
              </a:tr>
              <a:tr h="985284">
                <a:tc>
                  <a:txBody>
                    <a:bodyPr/>
                    <a:lstStyle/>
                    <a:p>
                      <a:r>
                        <a:rPr lang="en-US" sz="1900" b="1" dirty="0"/>
                        <a:t>4. Conduct investigations of complex problems: </a:t>
                      </a:r>
                      <a:r>
                        <a:rPr lang="en-US" sz="1900" dirty="0"/>
                        <a:t>Use research-based knowledge and research methods including design of experiments, analysis and interpretation of data, and synthesis of the information to provide valid conclusions.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3"/>
                  </a:ext>
                </a:extLst>
              </a:tr>
            </a:tbl>
          </a:graphicData>
        </a:graphic>
      </p:graphicFrame>
      <p:sp>
        <p:nvSpPr>
          <p:cNvPr id="11"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Program Outcomes (POs)</a:t>
            </a:r>
          </a:p>
        </p:txBody>
      </p:sp>
      <p:sp>
        <p:nvSpPr>
          <p:cNvPr id="13" name="Date Placeholder 3"/>
          <p:cNvSpPr>
            <a:spLocks noGrp="1"/>
          </p:cNvSpPr>
          <p:nvPr>
            <p:ph type="dt" sz="half" idx="10"/>
          </p:nvPr>
        </p:nvSpPr>
        <p:spPr>
          <a:xfrm>
            <a:off x="457200" y="6356350"/>
            <a:ext cx="2133600" cy="365125"/>
          </a:xfrm>
        </p:spPr>
        <p:txBody>
          <a:bodyPr/>
          <a:lstStyle/>
          <a:p>
            <a:fld id="{6449A4CA-40EA-4DCF-A0CA-05249856A014}" type="datetime1">
              <a:rPr lang="en-US" smtClean="0"/>
              <a:pPr/>
              <a:t>5/7/2022</a:t>
            </a:fld>
            <a:endParaRPr lang="en-US" dirty="0"/>
          </a:p>
        </p:txBody>
      </p:sp>
      <p:sp>
        <p:nvSpPr>
          <p:cNvPr id="15" name="Footer Placeholder 4"/>
          <p:cNvSpPr>
            <a:spLocks noGrp="1"/>
          </p:cNvSpPr>
          <p:nvPr>
            <p:ph type="ftr" sz="quarter" idx="11"/>
          </p:nvPr>
        </p:nvSpPr>
        <p:spPr>
          <a:xfrm>
            <a:off x="2514600" y="6356350"/>
            <a:ext cx="5029200" cy="365125"/>
          </a:xfrm>
        </p:spPr>
        <p:txBody>
          <a:bodyPr/>
          <a:lstStyle/>
          <a:p>
            <a:r>
              <a:rPr lang="fi-FI"/>
              <a:t>Harsh Vardhan Mishra        Data Structures                UNIT 1</a:t>
            </a:r>
            <a:endParaRPr lang="en-US" dirty="0"/>
          </a:p>
        </p:txBody>
      </p:sp>
      <p:sp>
        <p:nvSpPr>
          <p:cNvPr id="1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10</a:t>
            </a:fld>
            <a:endParaRPr lang="en-US"/>
          </a:p>
        </p:txBody>
      </p:sp>
      <p:pic>
        <p:nvPicPr>
          <p:cNvPr id="17" name="Picture 16" descr="Logo11.png"/>
          <p:cNvPicPr>
            <a:picLocks noChangeAspect="1"/>
          </p:cNvPicPr>
          <p:nvPr/>
        </p:nvPicPr>
        <p:blipFill>
          <a:blip r:embed="rId3"/>
          <a:stretch>
            <a:fillRect/>
          </a:stretch>
        </p:blipFill>
        <p:spPr>
          <a:xfrm>
            <a:off x="0" y="36838"/>
            <a:ext cx="1352550" cy="725162"/>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05400"/>
          </a:xfrm>
        </p:spPr>
        <p:txBody>
          <a:bodyPr>
            <a:normAutofit/>
          </a:bodyPr>
          <a:lstStyle/>
          <a:p>
            <a:r>
              <a:rPr lang="en-US" sz="2200" dirty="0"/>
              <a:t>Describe the instantaneous description of a PDA.</a:t>
            </a:r>
          </a:p>
          <a:p>
            <a:r>
              <a:rPr lang="en-US" sz="2200" dirty="0"/>
              <a:t>State the pumping lemma for the context free languages.</a:t>
            </a:r>
          </a:p>
          <a:p>
            <a:r>
              <a:rPr lang="en-US" sz="2200" dirty="0"/>
              <a:t>Explain Two Stacks PDA.</a:t>
            </a:r>
          </a:p>
          <a:p>
            <a:r>
              <a:rPr lang="en-US" sz="2200" dirty="0"/>
              <a:t>Is context free language closed under union? If yes, give an example.</a:t>
            </a:r>
          </a:p>
          <a:p>
            <a:r>
              <a:rPr lang="en-US" sz="2200" dirty="0"/>
              <a:t>Design a PDA which accepts set of balanced </a:t>
            </a:r>
            <a:r>
              <a:rPr lang="en-US" sz="2200" dirty="0" err="1"/>
              <a:t>paranthesis</a:t>
            </a:r>
            <a:r>
              <a:rPr lang="en-US" sz="2200" dirty="0"/>
              <a:t> ( { {  } } ).</a:t>
            </a:r>
          </a:p>
          <a:p>
            <a:r>
              <a:rPr lang="en-US" sz="2200" dirty="0"/>
              <a:t>Construct PDA for the language L = {a</a:t>
            </a:r>
            <a:r>
              <a:rPr lang="en-US" sz="2200" baseline="30000" dirty="0"/>
              <a:t>2n</a:t>
            </a:r>
            <a:r>
              <a:rPr lang="en-US" sz="2200" dirty="0"/>
              <a:t>cb</a:t>
            </a:r>
            <a:r>
              <a:rPr lang="en-US" sz="2200" baseline="30000" dirty="0"/>
              <a:t>n</a:t>
            </a:r>
            <a:r>
              <a:rPr lang="en-US" sz="2200" dirty="0"/>
              <a:t> | n</a:t>
            </a:r>
            <a:r>
              <a:rPr lang="en-US" sz="2200" dirty="0">
                <a:sym typeface="Symbol"/>
              </a:rPr>
              <a:t></a:t>
            </a:r>
            <a:r>
              <a:rPr lang="en-US" sz="2200" dirty="0"/>
              <a:t>1}</a:t>
            </a:r>
          </a:p>
          <a:p>
            <a:r>
              <a:rPr lang="en-US" sz="2200" dirty="0"/>
              <a:t>Convert the grammar S</a:t>
            </a:r>
            <a:r>
              <a:rPr lang="en-US" sz="2200" dirty="0">
                <a:sym typeface="Symbol"/>
              </a:rPr>
              <a:t></a:t>
            </a:r>
            <a:r>
              <a:rPr lang="en-US" sz="2200" dirty="0"/>
              <a:t> </a:t>
            </a:r>
            <a:r>
              <a:rPr lang="en-US" sz="2200" dirty="0" err="1"/>
              <a:t>aAA</a:t>
            </a:r>
            <a:r>
              <a:rPr lang="en-US" sz="2200" dirty="0"/>
              <a:t>, A </a:t>
            </a:r>
            <a:r>
              <a:rPr lang="en-US" sz="2200" dirty="0">
                <a:sym typeface="Symbol"/>
              </a:rPr>
              <a:t></a:t>
            </a:r>
            <a:r>
              <a:rPr lang="en-US" sz="2200" dirty="0" err="1"/>
              <a:t>aS</a:t>
            </a:r>
            <a:r>
              <a:rPr lang="en-US" sz="2200" dirty="0"/>
              <a:t> | </a:t>
            </a:r>
            <a:r>
              <a:rPr lang="en-US" sz="2200" dirty="0" err="1"/>
              <a:t>bS</a:t>
            </a:r>
            <a:r>
              <a:rPr lang="en-US" sz="2200" dirty="0"/>
              <a:t> | a to a PDA that accepts the same language by empty stack.</a:t>
            </a:r>
          </a:p>
          <a:p>
            <a:r>
              <a:rPr lang="en-US" sz="2200" dirty="0"/>
              <a:t>Construct a PDA from the following CFG.</a:t>
            </a:r>
          </a:p>
          <a:p>
            <a:r>
              <a:rPr lang="en-US" sz="2200" dirty="0"/>
              <a:t>G = ({S, X}, {a, b}, P, S) where the productions are −</a:t>
            </a:r>
          </a:p>
          <a:p>
            <a:r>
              <a:rPr lang="en-US" sz="2200" dirty="0"/>
              <a:t>S → XS | ε , X → </a:t>
            </a:r>
            <a:r>
              <a:rPr lang="en-US" sz="2200" dirty="0" err="1"/>
              <a:t>aXb</a:t>
            </a:r>
            <a:r>
              <a:rPr lang="en-US" sz="2200" dirty="0"/>
              <a:t> | </a:t>
            </a:r>
            <a:r>
              <a:rPr lang="en-US" sz="2200" dirty="0" err="1"/>
              <a:t>Xb</a:t>
            </a:r>
            <a:r>
              <a:rPr lang="en-US" sz="2200" dirty="0"/>
              <a:t> | </a:t>
            </a:r>
            <a:r>
              <a:rPr lang="en-US" sz="2200" dirty="0" err="1"/>
              <a:t>ab</a:t>
            </a:r>
            <a:endParaRPr lang="en-US" sz="2200" dirty="0"/>
          </a:p>
          <a:p>
            <a:endParaRPr lang="en-US" sz="2200" dirty="0"/>
          </a:p>
        </p:txBody>
      </p:sp>
      <p:sp>
        <p:nvSpPr>
          <p:cNvPr id="4" name="Date Placeholder 3"/>
          <p:cNvSpPr>
            <a:spLocks noGrp="1"/>
          </p:cNvSpPr>
          <p:nvPr>
            <p:ph type="dt" sz="half" idx="10"/>
          </p:nvPr>
        </p:nvSpPr>
        <p:spPr/>
        <p:txBody>
          <a:bodyPr/>
          <a:lstStyle/>
          <a:p>
            <a:fld id="{D6860951-99F0-4667-BCEA-5466395CB385}"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Expected Questions for University Exam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10" name="Picture 9" descr="Logo11.png">
            <a:extLst>
              <a:ext uri="{FF2B5EF4-FFF2-40B4-BE49-F238E27FC236}">
                <a16:creationId xmlns="" xmlns:a16="http://schemas.microsoft.com/office/drawing/2014/main" id="{9398321B-3A31-4AD8-8F29-E0FA367A467C}"/>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normAutofit/>
          </a:bodyPr>
          <a:lstStyle/>
          <a:p>
            <a:r>
              <a:rPr lang="en-US" sz="2200" dirty="0"/>
              <a:t>PDA is an automata that accepts CFL.</a:t>
            </a:r>
          </a:p>
          <a:p>
            <a:r>
              <a:rPr lang="en-US" sz="2200" dirty="0"/>
              <a:t>CFL is generated by CFG.</a:t>
            </a:r>
          </a:p>
          <a:p>
            <a:r>
              <a:rPr lang="en-US" sz="2200" dirty="0"/>
              <a:t>A CFL is closed under:  Union, concatenation, </a:t>
            </a:r>
            <a:r>
              <a:rPr lang="en-US" sz="2200" dirty="0" err="1"/>
              <a:t>Kleene</a:t>
            </a:r>
            <a:r>
              <a:rPr lang="en-US" sz="2200" dirty="0"/>
              <a:t> Closure and Reversal.</a:t>
            </a:r>
          </a:p>
          <a:p>
            <a:r>
              <a:rPr lang="en-US" sz="2200" dirty="0"/>
              <a:t>A CFL is not closed under Intersection, Complement and Difference.</a:t>
            </a:r>
          </a:p>
          <a:p>
            <a:r>
              <a:rPr lang="en-US" sz="2200" dirty="0"/>
              <a:t>Pumping lemma, here, is used to prove that a language is not CFL.</a:t>
            </a:r>
          </a:p>
          <a:p>
            <a:r>
              <a:rPr lang="en-US" sz="2200" dirty="0"/>
              <a:t>Decision properties: Membership, Finiteness, Emptiness.</a:t>
            </a:r>
          </a:p>
          <a:p>
            <a:r>
              <a:rPr lang="en-US" sz="2200" dirty="0"/>
              <a:t>NPDA is more powerful than DPDA.</a:t>
            </a:r>
          </a:p>
          <a:p>
            <a:r>
              <a:rPr lang="en-US" sz="2200" dirty="0"/>
              <a:t>The power of two stack PDA is same as that of Turing machine.</a:t>
            </a:r>
          </a:p>
        </p:txBody>
      </p:sp>
      <p:sp>
        <p:nvSpPr>
          <p:cNvPr id="4" name="Date Placeholder 3"/>
          <p:cNvSpPr>
            <a:spLocks noGrp="1"/>
          </p:cNvSpPr>
          <p:nvPr>
            <p:ph type="dt" sz="half" idx="10"/>
          </p:nvPr>
        </p:nvSpPr>
        <p:spPr/>
        <p:txBody>
          <a:bodyPr/>
          <a:lstStyle/>
          <a:p>
            <a:fld id="{42E81D57-FD58-4E7E-BD8D-2EA61D3BEF14}"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Summary</a:t>
            </a:r>
          </a:p>
        </p:txBody>
      </p:sp>
      <p:sp>
        <p:nvSpPr>
          <p:cNvPr id="9"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11" name="Picture 10" descr="Logo11.png">
            <a:extLst>
              <a:ext uri="{FF2B5EF4-FFF2-40B4-BE49-F238E27FC236}">
                <a16:creationId xmlns="" xmlns:a16="http://schemas.microsoft.com/office/drawing/2014/main" id="{552FE76B-3DE7-4D64-9A0C-3FD9FE8E5F7C}"/>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5EC06D8-EBF6-46FB-84CE-4EA49B04BD30}"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600" dirty="0"/>
              <a:t>References</a:t>
            </a:r>
            <a:endParaRPr kumimoji="0" lang="en-US" sz="36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Content Placeholder 9"/>
          <p:cNvSpPr>
            <a:spLocks noGrp="1"/>
          </p:cNvSpPr>
          <p:nvPr>
            <p:ph idx="1"/>
          </p:nvPr>
        </p:nvSpPr>
        <p:spPr>
          <a:xfrm>
            <a:off x="457200" y="1600200"/>
            <a:ext cx="8229600" cy="4525963"/>
          </a:xfrm>
        </p:spPr>
        <p:txBody>
          <a:bodyPr>
            <a:normAutofit/>
          </a:bodyPr>
          <a:lstStyle/>
          <a:p>
            <a:pPr algn="just"/>
            <a:r>
              <a:rPr lang="en-US" sz="2000" dirty="0" err="1"/>
              <a:t>Hopcroft</a:t>
            </a:r>
            <a:r>
              <a:rPr lang="en-US" sz="2000" dirty="0"/>
              <a:t>, J. E., </a:t>
            </a:r>
            <a:r>
              <a:rPr lang="en-US" sz="2000" dirty="0" err="1"/>
              <a:t>Motwani</a:t>
            </a:r>
            <a:r>
              <a:rPr lang="en-US" sz="2000" dirty="0"/>
              <a:t>, R., &amp; </a:t>
            </a:r>
            <a:r>
              <a:rPr lang="en-US" sz="2000" dirty="0" err="1"/>
              <a:t>Ullman</a:t>
            </a:r>
            <a:r>
              <a:rPr lang="en-US" sz="2000" dirty="0"/>
              <a:t>, J. D. (2001). Introduction to automata theory, languages, and computation. </a:t>
            </a:r>
            <a:r>
              <a:rPr lang="en-US" sz="2000" i="1" dirty="0" err="1"/>
              <a:t>Acm</a:t>
            </a:r>
            <a:r>
              <a:rPr lang="en-US" sz="2000" i="1" dirty="0"/>
              <a:t> </a:t>
            </a:r>
            <a:r>
              <a:rPr lang="en-US" sz="2000" i="1" dirty="0" err="1"/>
              <a:t>Sigact</a:t>
            </a:r>
            <a:r>
              <a:rPr lang="en-US" sz="2000" i="1" dirty="0"/>
              <a:t> News</a:t>
            </a:r>
            <a:r>
              <a:rPr lang="en-US" sz="2000" dirty="0"/>
              <a:t>, </a:t>
            </a:r>
            <a:r>
              <a:rPr lang="en-US" sz="2000" i="1" dirty="0"/>
              <a:t>32</a:t>
            </a:r>
            <a:r>
              <a:rPr lang="en-US" sz="2000" dirty="0"/>
              <a:t>(1), 60-65.</a:t>
            </a:r>
          </a:p>
          <a:p>
            <a:pPr algn="just"/>
            <a:r>
              <a:rPr lang="en-US" sz="2000" dirty="0"/>
              <a:t>Linz, P. (2006). </a:t>
            </a:r>
            <a:r>
              <a:rPr lang="en-US" sz="2000" i="1" dirty="0"/>
              <a:t>An introduction to formal languages and automata</a:t>
            </a:r>
            <a:r>
              <a:rPr lang="en-US" sz="2000" dirty="0"/>
              <a:t>. Jones &amp; Bartlett Learning.</a:t>
            </a:r>
          </a:p>
          <a:p>
            <a:pPr algn="just"/>
            <a:r>
              <a:rPr lang="en-US" sz="2000" dirty="0" err="1"/>
              <a:t>Mishra</a:t>
            </a:r>
            <a:r>
              <a:rPr lang="en-US" sz="2000" dirty="0"/>
              <a:t>, K. L. P., &amp; </a:t>
            </a:r>
            <a:r>
              <a:rPr lang="en-US" sz="2000" dirty="0" err="1"/>
              <a:t>Chandrasekaran</a:t>
            </a:r>
            <a:r>
              <a:rPr lang="en-US" sz="2000" dirty="0"/>
              <a:t>, N. (2006). </a:t>
            </a:r>
            <a:r>
              <a:rPr lang="en-US" sz="2000" i="1" dirty="0"/>
              <a:t>Theory of Computer Science: Automata, Languages and Computation</a:t>
            </a:r>
            <a:r>
              <a:rPr lang="en-US" sz="2000" dirty="0"/>
              <a:t>. PHI Learning Pvt. Ltd..</a:t>
            </a:r>
          </a:p>
          <a:p>
            <a:endParaRPr lang="en-US" sz="2000" dirty="0"/>
          </a:p>
          <a:p>
            <a:pPr algn="just"/>
            <a:endParaRPr lang="en-US" sz="2200" dirty="0"/>
          </a:p>
        </p:txBody>
      </p:sp>
      <p:sp>
        <p:nvSpPr>
          <p:cNvPr id="9"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10" name="Picture 9" descr="Logo11.png">
            <a:extLst>
              <a:ext uri="{FF2B5EF4-FFF2-40B4-BE49-F238E27FC236}">
                <a16:creationId xmlns="" xmlns:a16="http://schemas.microsoft.com/office/drawing/2014/main" id="{2DD397E6-ED65-4C2B-B09B-40778B2A8907}"/>
              </a:ext>
            </a:extLst>
          </p:cNvPr>
          <p:cNvPicPr>
            <a:picLocks noChangeAspect="1"/>
          </p:cNvPicPr>
          <p:nvPr/>
        </p:nvPicPr>
        <p:blipFill>
          <a:blip r:embed="rId2"/>
          <a:stretch>
            <a:fillRect/>
          </a:stretch>
        </p:blipFill>
        <p:spPr>
          <a:xfrm>
            <a:off x="0" y="0"/>
            <a:ext cx="1352550" cy="725162"/>
          </a:xfrm>
          <a:prstGeom prst="rect">
            <a:avLst/>
          </a:prstGeom>
        </p:spPr>
      </p:pic>
    </p:spTree>
    <p:extLst>
      <p:ext uri="{BB962C8B-B14F-4D97-AF65-F5344CB8AC3E}">
        <p14:creationId xmlns="" xmlns:p14="http://schemas.microsoft.com/office/powerpoint/2010/main" val="255522020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E83B04B-4C14-4A8B-B970-D3555F4E4214}"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533400" y="1143000"/>
            <a:ext cx="8229600" cy="4525963"/>
          </a:xfrm>
          <a:prstGeom prst="rect">
            <a:avLst/>
          </a:prstGeom>
          <a:noFill/>
        </p:spPr>
        <p:txBody>
          <a:bodyPr wrap="none" lIns="91440" tIns="45720" rIns="91440" bIns="45720">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
        <p:nvSpPr>
          <p:cNvPr id="10"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11" name="Picture 10" descr="Logo11.png">
            <a:extLst>
              <a:ext uri="{FF2B5EF4-FFF2-40B4-BE49-F238E27FC236}">
                <a16:creationId xmlns="" xmlns:a16="http://schemas.microsoft.com/office/drawing/2014/main" id="{E48CDB18-5131-4F47-AFEB-872FDC49449C}"/>
              </a:ext>
            </a:extLst>
          </p:cNvPr>
          <p:cNvPicPr>
            <a:picLocks noChangeAspect="1"/>
          </p:cNvPicPr>
          <p:nvPr/>
        </p:nvPicPr>
        <p:blipFill>
          <a:blip r:embed="rId2"/>
          <a:stretch>
            <a:fillRect/>
          </a:stretch>
        </p:blipFill>
        <p:spPr>
          <a:xfrm>
            <a:off x="0" y="0"/>
            <a:ext cx="1352550" cy="725162"/>
          </a:xfrm>
          <a:prstGeom prst="rect">
            <a:avLst/>
          </a:prstGeom>
        </p:spPr>
      </p:pic>
    </p:spTree>
    <p:extLst>
      <p:ext uri="{BB962C8B-B14F-4D97-AF65-F5344CB8AC3E}">
        <p14:creationId xmlns="" xmlns:p14="http://schemas.microsoft.com/office/powerpoint/2010/main" val="2555220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p:cNvGraphicFramePr>
            <a:graphicFrameLocks noGrp="1"/>
          </p:cNvGraphicFramePr>
          <p:nvPr>
            <p:ph idx="1"/>
          </p:nvPr>
        </p:nvGraphicFramePr>
        <p:xfrm>
          <a:off x="533400" y="1752600"/>
          <a:ext cx="8001000" cy="4328160"/>
        </p:xfrm>
        <a:graphic>
          <a:graphicData uri="http://schemas.openxmlformats.org/drawingml/2006/table">
            <a:tbl>
              <a:tblPr bandRow="1">
                <a:tableStyleId>{5C22544A-7EE6-4342-B048-85BDC9FD1C3A}</a:tableStyleId>
              </a:tblPr>
              <a:tblGrid>
                <a:gridCol w="8001000">
                  <a:extLst>
                    <a:ext uri="{9D8B030D-6E8A-4147-A177-3AD203B41FA5}">
                      <a16:colId xmlns="" xmlns:a16="http://schemas.microsoft.com/office/drawing/2014/main" val="20000"/>
                    </a:ext>
                  </a:extLst>
                </a:gridCol>
              </a:tblGrid>
              <a:tr h="370840">
                <a:tc>
                  <a:txBody>
                    <a:bodyPr/>
                    <a:lstStyle/>
                    <a:p>
                      <a:r>
                        <a:rPr lang="en-US" sz="2000" b="1" dirty="0"/>
                        <a:t>5. Modern tool usage: </a:t>
                      </a:r>
                      <a:r>
                        <a:rPr lang="en-US" sz="2000" dirty="0"/>
                        <a:t>Create, select, and apply appropriate techniques, resources, and modern engineering and IT tools including prediction and modeling to complex engineering activities with an understanding of the limitations.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0"/>
                  </a:ext>
                </a:extLst>
              </a:tr>
              <a:tr h="370840">
                <a:tc>
                  <a:txBody>
                    <a:bodyPr/>
                    <a:lstStyle/>
                    <a:p>
                      <a:r>
                        <a:rPr lang="en-US" sz="2000" b="1" dirty="0"/>
                        <a:t>6. The engineer and society:</a:t>
                      </a:r>
                      <a:r>
                        <a:rPr lang="en-US" sz="2000" dirty="0"/>
                        <a:t> Apply reasoning informed by the contextual knowledge to assess societal, health, safety, legal and cultural issues and the consequent responsibilities relevant to the professional engineering practice.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1"/>
                  </a:ext>
                </a:extLst>
              </a:tr>
              <a:tr h="370840">
                <a:tc>
                  <a:txBody>
                    <a:bodyPr/>
                    <a:lstStyle/>
                    <a:p>
                      <a:r>
                        <a:rPr lang="en-US" sz="2000" b="1" dirty="0"/>
                        <a:t>7</a:t>
                      </a:r>
                      <a:r>
                        <a:rPr lang="en-US" sz="2000" b="1"/>
                        <a:t>. Environment and sustainability: </a:t>
                      </a:r>
                      <a:r>
                        <a:rPr lang="en-US" sz="2000"/>
                        <a:t>Understand </a:t>
                      </a:r>
                      <a:r>
                        <a:rPr lang="en-US" sz="2000" dirty="0"/>
                        <a:t>the impact of </a:t>
                      </a:r>
                      <a:r>
                        <a:rPr lang="en-US" sz="2000"/>
                        <a:t>the professional engineering solutions in societal and environmental contexts, and demonstrate the knowledge </a:t>
                      </a:r>
                      <a:r>
                        <a:rPr lang="en-US" sz="2000" dirty="0"/>
                        <a:t>of</a:t>
                      </a:r>
                      <a:r>
                        <a:rPr lang="en-US" sz="2000"/>
                        <a:t>, and need for sustainable development</a:t>
                      </a:r>
                      <a:r>
                        <a:rPr lang="en-US" sz="2000" dirty="0"/>
                        <a:t>.</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2"/>
                  </a:ext>
                </a:extLst>
              </a:tr>
              <a:tr h="370840">
                <a:tc>
                  <a:txBody>
                    <a:bodyPr/>
                    <a:lstStyle/>
                    <a:p>
                      <a:r>
                        <a:rPr lang="en-US" sz="2000" b="1" dirty="0"/>
                        <a:t>8. Ethics:</a:t>
                      </a:r>
                      <a:r>
                        <a:rPr lang="en-US" sz="2000" dirty="0"/>
                        <a:t> Apply ethical principles and commit to professional ethics and responsibilities and norms of the engineering practice.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3"/>
                  </a:ext>
                </a:extLst>
              </a:tr>
            </a:tbl>
          </a:graphicData>
        </a:graphic>
      </p:graphicFrame>
      <p:sp>
        <p:nvSpPr>
          <p:cNvPr id="11" name="TextBox 10"/>
          <p:cNvSpPr txBox="1"/>
          <p:nvPr/>
        </p:nvSpPr>
        <p:spPr>
          <a:xfrm>
            <a:off x="381000" y="1143000"/>
            <a:ext cx="934423" cy="400110"/>
          </a:xfrm>
          <a:prstGeom prst="rect">
            <a:avLst/>
          </a:prstGeom>
          <a:noFill/>
        </p:spPr>
        <p:txBody>
          <a:bodyPr wrap="none" rtlCol="0">
            <a:spAutoFit/>
          </a:bodyPr>
          <a:lstStyle/>
          <a:p>
            <a:r>
              <a:rPr lang="en-US" sz="2000" dirty="0"/>
              <a:t>Contd..</a:t>
            </a:r>
          </a:p>
        </p:txBody>
      </p:sp>
      <p:sp>
        <p:nvSpPr>
          <p:cNvPr id="12"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Program Outcomes (POs)</a:t>
            </a:r>
          </a:p>
        </p:txBody>
      </p:sp>
      <p:sp>
        <p:nvSpPr>
          <p:cNvPr id="13" name="Date Placeholder 3"/>
          <p:cNvSpPr>
            <a:spLocks noGrp="1"/>
          </p:cNvSpPr>
          <p:nvPr>
            <p:ph type="dt" sz="half" idx="10"/>
          </p:nvPr>
        </p:nvSpPr>
        <p:spPr>
          <a:xfrm>
            <a:off x="457200" y="6356350"/>
            <a:ext cx="2133600" cy="365125"/>
          </a:xfrm>
        </p:spPr>
        <p:txBody>
          <a:bodyPr/>
          <a:lstStyle/>
          <a:p>
            <a:fld id="{6449A4CA-40EA-4DCF-A0CA-05249856A014}" type="datetime1">
              <a:rPr lang="en-US" smtClean="0"/>
              <a:pPr/>
              <a:t>5/7/2022</a:t>
            </a:fld>
            <a:endParaRPr lang="en-US" dirty="0"/>
          </a:p>
        </p:txBody>
      </p:sp>
      <p:sp>
        <p:nvSpPr>
          <p:cNvPr id="15" name="Footer Placeholder 4"/>
          <p:cNvSpPr>
            <a:spLocks noGrp="1"/>
          </p:cNvSpPr>
          <p:nvPr>
            <p:ph type="ftr" sz="quarter" idx="11"/>
          </p:nvPr>
        </p:nvSpPr>
        <p:spPr>
          <a:xfrm>
            <a:off x="2514600" y="6356350"/>
            <a:ext cx="5029200" cy="365125"/>
          </a:xfrm>
        </p:spPr>
        <p:txBody>
          <a:bodyPr/>
          <a:lstStyle/>
          <a:p>
            <a:r>
              <a:rPr lang="fi-FI"/>
              <a:t>Harsh Vardhan Mishra        Data Structures                UNIT 1</a:t>
            </a:r>
            <a:endParaRPr lang="en-US" dirty="0"/>
          </a:p>
        </p:txBody>
      </p:sp>
      <p:sp>
        <p:nvSpPr>
          <p:cNvPr id="1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11</a:t>
            </a:fld>
            <a:endParaRPr lang="en-US"/>
          </a:p>
        </p:txBody>
      </p:sp>
      <p:pic>
        <p:nvPicPr>
          <p:cNvPr id="17" name="Picture 16" descr="Logo11.png"/>
          <p:cNvPicPr>
            <a:picLocks noChangeAspect="1"/>
          </p:cNvPicPr>
          <p:nvPr/>
        </p:nvPicPr>
        <p:blipFill>
          <a:blip r:embed="rId3"/>
          <a:stretch>
            <a:fillRect/>
          </a:stretch>
        </p:blipFill>
        <p:spPr>
          <a:xfrm>
            <a:off x="0" y="36838"/>
            <a:ext cx="1352550" cy="7251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p:cNvGraphicFramePr>
            <a:graphicFrameLocks noGrp="1"/>
          </p:cNvGraphicFramePr>
          <p:nvPr>
            <p:ph idx="1"/>
          </p:nvPr>
        </p:nvGraphicFramePr>
        <p:xfrm>
          <a:off x="533400" y="1905000"/>
          <a:ext cx="8077200" cy="4130040"/>
        </p:xfrm>
        <a:graphic>
          <a:graphicData uri="http://schemas.openxmlformats.org/drawingml/2006/table">
            <a:tbl>
              <a:tblPr bandRow="1">
                <a:tableStyleId>{5C22544A-7EE6-4342-B048-85BDC9FD1C3A}</a:tableStyleId>
              </a:tblPr>
              <a:tblGrid>
                <a:gridCol w="8077200">
                  <a:extLst>
                    <a:ext uri="{9D8B030D-6E8A-4147-A177-3AD203B41FA5}">
                      <a16:colId xmlns="" xmlns:a16="http://schemas.microsoft.com/office/drawing/2014/main" val="20000"/>
                    </a:ext>
                  </a:extLst>
                </a:gridCol>
              </a:tblGrid>
              <a:tr h="370840">
                <a:tc>
                  <a:txBody>
                    <a:bodyPr/>
                    <a:lstStyle/>
                    <a:p>
                      <a:r>
                        <a:rPr lang="en-US" sz="1900" b="1" dirty="0"/>
                        <a:t>9. Individual and team work: </a:t>
                      </a:r>
                      <a:r>
                        <a:rPr lang="en-US" sz="1900" dirty="0"/>
                        <a:t>Function effectively as an individual, and as a member or leader in diverse teams, and in multidisciplinary settings. </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0"/>
                  </a:ext>
                </a:extLst>
              </a:tr>
              <a:tr h="370840">
                <a:tc>
                  <a:txBody>
                    <a:bodyPr/>
                    <a:lstStyle/>
                    <a:p>
                      <a:r>
                        <a:rPr lang="en-US" sz="1900" b="1" dirty="0"/>
                        <a:t>10. Communication: </a:t>
                      </a:r>
                      <a:r>
                        <a:rPr lang="en-US" sz="1900" dirty="0"/>
                        <a:t>Communicate effectively on complex engineering activities with the engineering community and with society at large, such as, being able to comprehend and write effective reports and design documentation, make effective presentations, and give and receive clear instructions.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1"/>
                  </a:ext>
                </a:extLst>
              </a:tr>
              <a:tr h="370840">
                <a:tc>
                  <a:txBody>
                    <a:bodyPr/>
                    <a:lstStyle/>
                    <a:p>
                      <a:r>
                        <a:rPr lang="en-US" sz="1900" b="1" dirty="0"/>
                        <a:t>11. Project management and finance:</a:t>
                      </a:r>
                      <a:r>
                        <a:rPr lang="en-US" sz="1900" dirty="0"/>
                        <a:t> Demonstrate knowledge and understanding of the engineering and management principles and apply these to one’s own work, as a member and leader in a team, to manage projects and in multidisciplinary environments.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2"/>
                  </a:ext>
                </a:extLst>
              </a:tr>
              <a:tr h="370840">
                <a:tc>
                  <a:txBody>
                    <a:bodyPr/>
                    <a:lstStyle/>
                    <a:p>
                      <a:r>
                        <a:rPr lang="en-US" sz="1900" b="1" dirty="0"/>
                        <a:t>12. Life-long learning: </a:t>
                      </a:r>
                      <a:r>
                        <a:rPr lang="en-US" sz="1900" dirty="0"/>
                        <a:t>Recognize the need for, and have the preparation and ability to engage in independent and life-long learning in the broadest context of technological change.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3"/>
                  </a:ext>
                </a:extLst>
              </a:tr>
            </a:tbl>
          </a:graphicData>
        </a:graphic>
      </p:graphicFrame>
      <p:sp>
        <p:nvSpPr>
          <p:cNvPr id="15" name="TextBox 14"/>
          <p:cNvSpPr txBox="1"/>
          <p:nvPr/>
        </p:nvSpPr>
        <p:spPr>
          <a:xfrm>
            <a:off x="381000" y="1219200"/>
            <a:ext cx="934423" cy="400110"/>
          </a:xfrm>
          <a:prstGeom prst="rect">
            <a:avLst/>
          </a:prstGeom>
          <a:noFill/>
        </p:spPr>
        <p:txBody>
          <a:bodyPr wrap="none" rtlCol="0">
            <a:spAutoFit/>
          </a:bodyPr>
          <a:lstStyle/>
          <a:p>
            <a:r>
              <a:rPr lang="en-US" sz="2000" dirty="0"/>
              <a:t>Contd..</a:t>
            </a:r>
          </a:p>
        </p:txBody>
      </p:sp>
      <p:sp>
        <p:nvSpPr>
          <p:cNvPr id="11"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Program Outcomes (POs)</a:t>
            </a:r>
          </a:p>
        </p:txBody>
      </p:sp>
      <p:sp>
        <p:nvSpPr>
          <p:cNvPr id="12" name="Date Placeholder 3"/>
          <p:cNvSpPr>
            <a:spLocks noGrp="1"/>
          </p:cNvSpPr>
          <p:nvPr>
            <p:ph type="dt" sz="half" idx="10"/>
          </p:nvPr>
        </p:nvSpPr>
        <p:spPr>
          <a:xfrm>
            <a:off x="457200" y="6356350"/>
            <a:ext cx="2133600" cy="365125"/>
          </a:xfrm>
        </p:spPr>
        <p:txBody>
          <a:bodyPr/>
          <a:lstStyle/>
          <a:p>
            <a:fld id="{6449A4CA-40EA-4DCF-A0CA-05249856A014}" type="datetime1">
              <a:rPr lang="en-US" smtClean="0"/>
              <a:pPr/>
              <a:t>5/7/2022</a:t>
            </a:fld>
            <a:endParaRPr lang="en-US" dirty="0"/>
          </a:p>
        </p:txBody>
      </p:sp>
      <p:sp>
        <p:nvSpPr>
          <p:cNvPr id="13" name="Footer Placeholder 4"/>
          <p:cNvSpPr>
            <a:spLocks noGrp="1"/>
          </p:cNvSpPr>
          <p:nvPr>
            <p:ph type="ftr" sz="quarter" idx="11"/>
          </p:nvPr>
        </p:nvSpPr>
        <p:spPr>
          <a:xfrm>
            <a:off x="2514600" y="6356350"/>
            <a:ext cx="5029200" cy="365125"/>
          </a:xfrm>
        </p:spPr>
        <p:txBody>
          <a:bodyPr/>
          <a:lstStyle/>
          <a:p>
            <a:r>
              <a:rPr lang="fi-FI"/>
              <a:t>Harsh Vardhan Mishra        Data Structures                UNIT 1</a:t>
            </a:r>
            <a:endParaRPr lang="en-US" dirty="0"/>
          </a:p>
        </p:txBody>
      </p:sp>
      <p:sp>
        <p:nvSpPr>
          <p:cNvPr id="1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12</a:t>
            </a:fld>
            <a:endParaRPr lang="en-US"/>
          </a:p>
        </p:txBody>
      </p:sp>
      <p:pic>
        <p:nvPicPr>
          <p:cNvPr id="17" name="Picture 16" descr="Logo11.png"/>
          <p:cNvPicPr>
            <a:picLocks noChangeAspect="1"/>
          </p:cNvPicPr>
          <p:nvPr/>
        </p:nvPicPr>
        <p:blipFill>
          <a:blip r:embed="rId3"/>
          <a:stretch>
            <a:fillRect/>
          </a:stretch>
        </p:blipFill>
        <p:spPr>
          <a:xfrm>
            <a:off x="0" y="36838"/>
            <a:ext cx="1352550" cy="72516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a:bodyPr>
          <a:lstStyle/>
          <a:p>
            <a:pPr algn="ctr"/>
            <a:r>
              <a:rPr lang="en-US" dirty="0">
                <a:latin typeface="+mj-lt"/>
                <a:cs typeface="Times New Roman" panose="02020603050405020304" pitchFamily="18" charset="0"/>
              </a:rPr>
              <a:t>CO-PSO mapping are yet to be finalized for Emerging branches.</a:t>
            </a:r>
            <a:endParaRPr lang="en-IN" dirty="0"/>
          </a:p>
          <a:p>
            <a:pPr marL="0" indent="0" algn="ctr">
              <a:buNone/>
            </a:pPr>
            <a:endParaRPr lang="en-US" dirty="0">
              <a:cs typeface="Times New Roman" panose="02020603050405020304" pitchFamily="18" charset="0"/>
            </a:endParaRPr>
          </a:p>
        </p:txBody>
      </p:sp>
      <p:sp>
        <p:nvSpPr>
          <p:cNvPr id="4" name="Date Placeholder 3"/>
          <p:cNvSpPr>
            <a:spLocks noGrp="1"/>
          </p:cNvSpPr>
          <p:nvPr>
            <p:ph type="dt" sz="half" idx="10"/>
          </p:nvPr>
        </p:nvSpPr>
        <p:spPr/>
        <p:txBody>
          <a:bodyPr/>
          <a:lstStyle/>
          <a:p>
            <a:fld id="{11E5C93E-4B91-457C-AF27-D254D1D184AB}" type="datetime1">
              <a:rPr lang="en-US" smtClean="0"/>
              <a:pPr/>
              <a:t>5/7/2022</a:t>
            </a:fld>
            <a:endParaRPr lang="en-US"/>
          </a:p>
        </p:txBody>
      </p:sp>
      <p:sp>
        <p:nvSpPr>
          <p:cNvPr id="5" name="Footer Placeholder 4"/>
          <p:cNvSpPr>
            <a:spLocks noGrp="1"/>
          </p:cNvSpPr>
          <p:nvPr>
            <p:ph type="ftr" sz="quarter" idx="11"/>
          </p:nvPr>
        </p:nvSpPr>
        <p:spPr/>
        <p:txBody>
          <a:bodyPr/>
          <a:lstStyle/>
          <a:p>
            <a:r>
              <a:rPr lang="en-US"/>
              <a:t>Mr.Yaduvir Singh            CSBS - 0306  FLAT             Unit Number: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pic>
        <p:nvPicPr>
          <p:cNvPr id="8" name="Picture 7" descr="Logo, company name&#10;&#10;Description automatically generated">
            <a:extLst>
              <a:ext uri="{FF2B5EF4-FFF2-40B4-BE49-F238E27FC236}">
                <a16:creationId xmlns="" xmlns:a16="http://schemas.microsoft.com/office/drawing/2014/main" id="{6EE76171-1C54-406B-823C-3868A22AE49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0"/>
            <a:ext cx="1371600" cy="801666"/>
          </a:xfrm>
          <a:prstGeom prst="rect">
            <a:avLst/>
          </a:prstGeom>
        </p:spPr>
      </p:pic>
      <p:sp>
        <p:nvSpPr>
          <p:cNvPr id="10" name="Title 1">
            <a:extLst>
              <a:ext uri="{FF2B5EF4-FFF2-40B4-BE49-F238E27FC236}">
                <a16:creationId xmlns="" xmlns:a16="http://schemas.microsoft.com/office/drawing/2014/main" id="{FFDB6147-B0A1-48BB-9FF3-239D9781485A}"/>
              </a:ext>
            </a:extLst>
          </p:cNvPr>
          <p:cNvSpPr txBox="1">
            <a:spLocks/>
          </p:cNvSpPr>
          <p:nvPr/>
        </p:nvSpPr>
        <p:spPr>
          <a:xfrm>
            <a:off x="1523999" y="0"/>
            <a:ext cx="7635241"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CO-PO correlation matrix</a:t>
            </a:r>
          </a:p>
        </p:txBody>
      </p:sp>
    </p:spTree>
    <p:extLst>
      <p:ext uri="{BB962C8B-B14F-4D97-AF65-F5344CB8AC3E}">
        <p14:creationId xmlns="" xmlns:p14="http://schemas.microsoft.com/office/powerpoint/2010/main" val="3304997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a:ln>
                  <a:noFill/>
                </a:ln>
                <a:solidFill>
                  <a:schemeClr val="dk1"/>
                </a:solidFill>
                <a:effectLst/>
                <a:uLnTx/>
                <a:uFillTx/>
                <a:latin typeface="+mn-lt"/>
                <a:ea typeface="+mn-ea"/>
                <a:cs typeface="+mn-cs"/>
              </a:rPr>
              <a:t>Program</a:t>
            </a:r>
            <a:r>
              <a:rPr kumimoji="0" lang="en-US" sz="3400" b="0" i="0" u="none" strike="noStrike" kern="1200" cap="none" spc="0" normalizeH="0" noProof="0" dirty="0">
                <a:ln>
                  <a:noFill/>
                </a:ln>
                <a:solidFill>
                  <a:schemeClr val="dk1"/>
                </a:solidFill>
                <a:effectLst/>
                <a:uLnTx/>
                <a:uFillTx/>
                <a:latin typeface="+mn-lt"/>
                <a:ea typeface="+mn-ea"/>
                <a:cs typeface="+mn-cs"/>
              </a:rPr>
              <a:t> Specific Outcomes</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a:extLst>
              <a:ext uri="{FF2B5EF4-FFF2-40B4-BE49-F238E27FC236}">
                <a16:creationId xmlns="" xmlns:a16="http://schemas.microsoft.com/office/drawing/2014/main" id="{228D8035-9F33-465F-9D3D-04EFB802E044}"/>
              </a:ext>
            </a:extLst>
          </p:cNvPr>
          <p:cNvSpPr>
            <a:spLocks noGrp="1"/>
          </p:cNvSpPr>
          <p:nvPr>
            <p:ph type="dt" sz="half" idx="10"/>
          </p:nvPr>
        </p:nvSpPr>
        <p:spPr/>
        <p:txBody>
          <a:bodyPr/>
          <a:lstStyle/>
          <a:p>
            <a:fld id="{F10A2ACD-A706-4D84-8CB0-2900B21D30D7}" type="datetime1">
              <a:rPr lang="en-US" smtClean="0"/>
              <a:pPr/>
              <a:t>5/7/2022</a:t>
            </a:fld>
            <a:endParaRPr lang="en-US"/>
          </a:p>
        </p:txBody>
      </p:sp>
      <p:sp>
        <p:nvSpPr>
          <p:cNvPr id="3" name="Footer Placeholder 2">
            <a:extLst>
              <a:ext uri="{FF2B5EF4-FFF2-40B4-BE49-F238E27FC236}">
                <a16:creationId xmlns="" xmlns:a16="http://schemas.microsoft.com/office/drawing/2014/main" id="{877EBB6C-5418-4EB8-B9DA-59B278CB65C5}"/>
              </a:ext>
            </a:extLst>
          </p:cNvPr>
          <p:cNvSpPr>
            <a:spLocks noGrp="1"/>
          </p:cNvSpPr>
          <p:nvPr>
            <p:ph type="ftr" sz="quarter" idx="11"/>
          </p:nvPr>
        </p:nvSpPr>
        <p:spPr>
          <a:xfrm>
            <a:off x="3124200" y="6356351"/>
            <a:ext cx="4114800" cy="273050"/>
          </a:xfrm>
        </p:spPr>
        <p:txBody>
          <a:bodyPr/>
          <a:lstStyle/>
          <a:p>
            <a:r>
              <a:rPr lang="fi-FI" dirty="0"/>
              <a:t>Harsh Vardhan Mishra        Data Structures                UNIT 1</a:t>
            </a:r>
            <a:endParaRPr lang="en-US" dirty="0"/>
          </a:p>
        </p:txBody>
      </p:sp>
      <p:sp>
        <p:nvSpPr>
          <p:cNvPr id="5" name="Slide Number Placeholder 4">
            <a:extLst>
              <a:ext uri="{FF2B5EF4-FFF2-40B4-BE49-F238E27FC236}">
                <a16:creationId xmlns="" xmlns:a16="http://schemas.microsoft.com/office/drawing/2014/main" id="{8E71409D-564A-4A45-9735-96A61B8448E5}"/>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6" name="Content Placeholder 5">
            <a:extLst>
              <a:ext uri="{FF2B5EF4-FFF2-40B4-BE49-F238E27FC236}">
                <a16:creationId xmlns="" xmlns:a16="http://schemas.microsoft.com/office/drawing/2014/main" id="{E3B959C7-4DB4-4900-929E-43C5DDED8AD7}"/>
              </a:ext>
            </a:extLst>
          </p:cNvPr>
          <p:cNvSpPr>
            <a:spLocks noGrp="1"/>
          </p:cNvSpPr>
          <p:nvPr>
            <p:ph idx="1"/>
          </p:nvPr>
        </p:nvSpPr>
        <p:spPr>
          <a:xfrm>
            <a:off x="539552" y="1334293"/>
            <a:ext cx="8229600" cy="4525963"/>
          </a:xfrm>
        </p:spPr>
        <p:txBody>
          <a:bodyPr>
            <a:normAutofit/>
          </a:bodyPr>
          <a:lstStyle/>
          <a:p>
            <a:pPr algn="just">
              <a:lnSpc>
                <a:spcPct val="160000"/>
              </a:lnSpc>
              <a:spcAft>
                <a:spcPts val="1000"/>
              </a:spcAft>
            </a:pPr>
            <a:r>
              <a:rPr lang="en-US" dirty="0">
                <a:latin typeface="+mj-lt"/>
                <a:cs typeface="Times New Roman" panose="02020603050405020304" pitchFamily="18" charset="0"/>
              </a:rPr>
              <a:t>PSOs are yet to be finalized for Emerging branches.</a:t>
            </a:r>
            <a:endParaRPr lang="en-IN" dirty="0"/>
          </a:p>
        </p:txBody>
      </p:sp>
      <p:pic>
        <p:nvPicPr>
          <p:cNvPr id="9" name="Picture 8" descr="Logo11.png"/>
          <p:cNvPicPr>
            <a:picLocks noChangeAspect="1"/>
          </p:cNvPicPr>
          <p:nvPr/>
        </p:nvPicPr>
        <p:blipFill>
          <a:blip r:embed="rId2"/>
          <a:stretch>
            <a:fillRect/>
          </a:stretch>
        </p:blipFill>
        <p:spPr>
          <a:xfrm>
            <a:off x="0" y="36838"/>
            <a:ext cx="1352550" cy="72516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600" dirty="0"/>
              <a:t>CO-PSO correlation matrix</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a:extLst>
              <a:ext uri="{FF2B5EF4-FFF2-40B4-BE49-F238E27FC236}">
                <a16:creationId xmlns="" xmlns:a16="http://schemas.microsoft.com/office/drawing/2014/main" id="{228D8035-9F33-465F-9D3D-04EFB802E044}"/>
              </a:ext>
            </a:extLst>
          </p:cNvPr>
          <p:cNvSpPr>
            <a:spLocks noGrp="1"/>
          </p:cNvSpPr>
          <p:nvPr>
            <p:ph type="dt" sz="half" idx="10"/>
          </p:nvPr>
        </p:nvSpPr>
        <p:spPr/>
        <p:txBody>
          <a:bodyPr/>
          <a:lstStyle/>
          <a:p>
            <a:fld id="{F10A2ACD-A706-4D84-8CB0-2900B21D30D7}" type="datetime1">
              <a:rPr lang="en-US" smtClean="0"/>
              <a:pPr/>
              <a:t>5/7/2022</a:t>
            </a:fld>
            <a:endParaRPr lang="en-US"/>
          </a:p>
        </p:txBody>
      </p:sp>
      <p:sp>
        <p:nvSpPr>
          <p:cNvPr id="3" name="Footer Placeholder 2">
            <a:extLst>
              <a:ext uri="{FF2B5EF4-FFF2-40B4-BE49-F238E27FC236}">
                <a16:creationId xmlns="" xmlns:a16="http://schemas.microsoft.com/office/drawing/2014/main" id="{877EBB6C-5418-4EB8-B9DA-59B278CB65C5}"/>
              </a:ext>
            </a:extLst>
          </p:cNvPr>
          <p:cNvSpPr>
            <a:spLocks noGrp="1"/>
          </p:cNvSpPr>
          <p:nvPr>
            <p:ph type="ftr" sz="quarter" idx="11"/>
          </p:nvPr>
        </p:nvSpPr>
        <p:spPr>
          <a:xfrm>
            <a:off x="3124200" y="6324600"/>
            <a:ext cx="4267200" cy="396875"/>
          </a:xfrm>
        </p:spPr>
        <p:txBody>
          <a:bodyPr/>
          <a:lstStyle/>
          <a:p>
            <a:r>
              <a:rPr lang="fi-FI" dirty="0"/>
              <a:t>Harsh Vardhan Mishra        Data Structures                UNIT 1</a:t>
            </a:r>
            <a:endParaRPr lang="en-US" dirty="0"/>
          </a:p>
        </p:txBody>
      </p:sp>
      <p:sp>
        <p:nvSpPr>
          <p:cNvPr id="5" name="Slide Number Placeholder 4">
            <a:extLst>
              <a:ext uri="{FF2B5EF4-FFF2-40B4-BE49-F238E27FC236}">
                <a16:creationId xmlns="" xmlns:a16="http://schemas.microsoft.com/office/drawing/2014/main" id="{8E71409D-564A-4A45-9735-96A61B8448E5}"/>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6" name="Content Placeholder 5">
            <a:extLst>
              <a:ext uri="{FF2B5EF4-FFF2-40B4-BE49-F238E27FC236}">
                <a16:creationId xmlns="" xmlns:a16="http://schemas.microsoft.com/office/drawing/2014/main" id="{E3B959C7-4DB4-4900-929E-43C5DDED8AD7}"/>
              </a:ext>
            </a:extLst>
          </p:cNvPr>
          <p:cNvSpPr>
            <a:spLocks noGrp="1"/>
          </p:cNvSpPr>
          <p:nvPr>
            <p:ph idx="1"/>
          </p:nvPr>
        </p:nvSpPr>
        <p:spPr>
          <a:xfrm>
            <a:off x="539552" y="1334293"/>
            <a:ext cx="8229600" cy="4525963"/>
          </a:xfrm>
        </p:spPr>
        <p:txBody>
          <a:bodyPr>
            <a:normAutofit/>
          </a:bodyPr>
          <a:lstStyle/>
          <a:p>
            <a:pPr algn="just">
              <a:lnSpc>
                <a:spcPct val="160000"/>
              </a:lnSpc>
              <a:spcAft>
                <a:spcPts val="1000"/>
              </a:spcAft>
            </a:pPr>
            <a:r>
              <a:rPr lang="en-US" dirty="0">
                <a:latin typeface="+mj-lt"/>
                <a:cs typeface="Times New Roman" panose="02020603050405020304" pitchFamily="18" charset="0"/>
              </a:rPr>
              <a:t>CO-PSO mapping are yet to be finalized for Emerging branches.</a:t>
            </a:r>
            <a:endParaRPr lang="en-IN" dirty="0"/>
          </a:p>
        </p:txBody>
      </p:sp>
      <p:pic>
        <p:nvPicPr>
          <p:cNvPr id="9" name="Picture 8" descr="Logo11.png"/>
          <p:cNvPicPr>
            <a:picLocks noChangeAspect="1"/>
          </p:cNvPicPr>
          <p:nvPr/>
        </p:nvPicPr>
        <p:blipFill>
          <a:blip r:embed="rId3"/>
          <a:stretch>
            <a:fillRect/>
          </a:stretch>
        </p:blipFill>
        <p:spPr>
          <a:xfrm>
            <a:off x="0" y="36838"/>
            <a:ext cx="1352550" cy="72516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600" b="0" i="0" u="none" strike="noStrike" kern="1200" cap="none" spc="0" normalizeH="0" baseline="0" noProof="0" dirty="0">
                <a:ln>
                  <a:noFill/>
                </a:ln>
                <a:solidFill>
                  <a:schemeClr val="dk1"/>
                </a:solidFill>
                <a:effectLst/>
                <a:uLnTx/>
                <a:uFillTx/>
                <a:latin typeface="+mn-lt"/>
                <a:ea typeface="+mn-ea"/>
                <a:cs typeface="+mn-cs"/>
              </a:rPr>
              <a:t>Program</a:t>
            </a:r>
            <a:r>
              <a:rPr kumimoji="0" lang="en-US" sz="3600" b="0" i="0" u="none" strike="noStrike" kern="1200" cap="none" spc="0" normalizeH="0" noProof="0" dirty="0">
                <a:ln>
                  <a:noFill/>
                </a:ln>
                <a:solidFill>
                  <a:schemeClr val="dk1"/>
                </a:solidFill>
                <a:effectLst/>
                <a:uLnTx/>
                <a:uFillTx/>
                <a:latin typeface="+mn-lt"/>
                <a:ea typeface="+mn-ea"/>
                <a:cs typeface="+mn-cs"/>
              </a:rPr>
              <a:t> Educational Objectives (PEOs)</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a:extLst>
              <a:ext uri="{FF2B5EF4-FFF2-40B4-BE49-F238E27FC236}">
                <a16:creationId xmlns="" xmlns:a16="http://schemas.microsoft.com/office/drawing/2014/main" id="{228D8035-9F33-465F-9D3D-04EFB802E044}"/>
              </a:ext>
            </a:extLst>
          </p:cNvPr>
          <p:cNvSpPr>
            <a:spLocks noGrp="1"/>
          </p:cNvSpPr>
          <p:nvPr>
            <p:ph type="dt" sz="half" idx="10"/>
          </p:nvPr>
        </p:nvSpPr>
        <p:spPr/>
        <p:txBody>
          <a:bodyPr/>
          <a:lstStyle/>
          <a:p>
            <a:fld id="{F10A2ACD-A706-4D84-8CB0-2900B21D30D7}" type="datetime1">
              <a:rPr lang="en-US" smtClean="0"/>
              <a:pPr/>
              <a:t>5/7/2022</a:t>
            </a:fld>
            <a:endParaRPr lang="en-US"/>
          </a:p>
        </p:txBody>
      </p:sp>
      <p:sp>
        <p:nvSpPr>
          <p:cNvPr id="3" name="Footer Placeholder 2">
            <a:extLst>
              <a:ext uri="{FF2B5EF4-FFF2-40B4-BE49-F238E27FC236}">
                <a16:creationId xmlns="" xmlns:a16="http://schemas.microsoft.com/office/drawing/2014/main" id="{877EBB6C-5418-4EB8-B9DA-59B278CB65C5}"/>
              </a:ext>
            </a:extLst>
          </p:cNvPr>
          <p:cNvSpPr>
            <a:spLocks noGrp="1"/>
          </p:cNvSpPr>
          <p:nvPr>
            <p:ph type="ftr" sz="quarter" idx="11"/>
          </p:nvPr>
        </p:nvSpPr>
        <p:spPr>
          <a:xfrm>
            <a:off x="3124200" y="6324600"/>
            <a:ext cx="4267200" cy="396875"/>
          </a:xfrm>
        </p:spPr>
        <p:txBody>
          <a:bodyPr/>
          <a:lstStyle/>
          <a:p>
            <a:r>
              <a:rPr lang="fi-FI" dirty="0"/>
              <a:t>Harsh Vardhan Mishra        Data Structures                UNIT 1</a:t>
            </a:r>
            <a:endParaRPr lang="en-US" dirty="0"/>
          </a:p>
        </p:txBody>
      </p:sp>
      <p:sp>
        <p:nvSpPr>
          <p:cNvPr id="5" name="Slide Number Placeholder 4">
            <a:extLst>
              <a:ext uri="{FF2B5EF4-FFF2-40B4-BE49-F238E27FC236}">
                <a16:creationId xmlns="" xmlns:a16="http://schemas.microsoft.com/office/drawing/2014/main" id="{8E71409D-564A-4A45-9735-96A61B8448E5}"/>
              </a:ext>
            </a:extLst>
          </p:cNvPr>
          <p:cNvSpPr>
            <a:spLocks noGrp="1"/>
          </p:cNvSpPr>
          <p:nvPr>
            <p:ph type="sldNum" sz="quarter" idx="12"/>
          </p:nvPr>
        </p:nvSpPr>
        <p:spPr/>
        <p:txBody>
          <a:bodyPr/>
          <a:lstStyle/>
          <a:p>
            <a:fld id="{B6F15528-21DE-4FAA-801E-634DDDAF4B2B}" type="slidenum">
              <a:rPr lang="en-US" smtClean="0"/>
              <a:pPr/>
              <a:t>16</a:t>
            </a:fld>
            <a:endParaRPr lang="en-US"/>
          </a:p>
        </p:txBody>
      </p:sp>
      <p:sp>
        <p:nvSpPr>
          <p:cNvPr id="6" name="Content Placeholder 5">
            <a:extLst>
              <a:ext uri="{FF2B5EF4-FFF2-40B4-BE49-F238E27FC236}">
                <a16:creationId xmlns="" xmlns:a16="http://schemas.microsoft.com/office/drawing/2014/main" id="{E3B959C7-4DB4-4900-929E-43C5DDED8AD7}"/>
              </a:ext>
            </a:extLst>
          </p:cNvPr>
          <p:cNvSpPr>
            <a:spLocks noGrp="1"/>
          </p:cNvSpPr>
          <p:nvPr>
            <p:ph idx="1"/>
          </p:nvPr>
        </p:nvSpPr>
        <p:spPr>
          <a:xfrm>
            <a:off x="539552" y="1334293"/>
            <a:ext cx="8229600" cy="4525963"/>
          </a:xfrm>
        </p:spPr>
        <p:txBody>
          <a:bodyPr>
            <a:normAutofit/>
          </a:bodyPr>
          <a:lstStyle/>
          <a:p>
            <a:pPr algn="just">
              <a:lnSpc>
                <a:spcPct val="160000"/>
              </a:lnSpc>
              <a:spcAft>
                <a:spcPts val="1000"/>
              </a:spcAft>
            </a:pPr>
            <a:r>
              <a:rPr lang="en-US" dirty="0">
                <a:latin typeface="+mj-lt"/>
                <a:cs typeface="Times New Roman" panose="02020603050405020304" pitchFamily="18" charset="0"/>
              </a:rPr>
              <a:t>PEOs are yet to be finalized for Emerging branches.</a:t>
            </a:r>
            <a:endParaRPr lang="en-IN" dirty="0"/>
          </a:p>
        </p:txBody>
      </p:sp>
      <p:pic>
        <p:nvPicPr>
          <p:cNvPr id="9" name="Picture 8" descr="Logo11.png"/>
          <p:cNvPicPr>
            <a:picLocks noChangeAspect="1"/>
          </p:cNvPicPr>
          <p:nvPr/>
        </p:nvPicPr>
        <p:blipFill>
          <a:blip r:embed="rId2"/>
          <a:stretch>
            <a:fillRect/>
          </a:stretch>
        </p:blipFill>
        <p:spPr>
          <a:xfrm>
            <a:off x="0" y="36838"/>
            <a:ext cx="1352550" cy="72516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400" b="0" i="0" u="none" strike="noStrike" kern="1200" cap="none" spc="0" normalizeH="0" baseline="0" noProof="0" dirty="0">
                <a:ln>
                  <a:noFill/>
                </a:ln>
                <a:solidFill>
                  <a:schemeClr val="dk1"/>
                </a:solidFill>
                <a:effectLst/>
                <a:uLnTx/>
                <a:uFillTx/>
                <a:latin typeface="+mn-lt"/>
                <a:ea typeface="+mn-ea"/>
                <a:cs typeface="+mn-cs"/>
              </a:rPr>
              <a:t>Result Analysis</a:t>
            </a:r>
          </a:p>
        </p:txBody>
      </p:sp>
      <p:sp>
        <p:nvSpPr>
          <p:cNvPr id="2" name="Date Placeholder 1">
            <a:extLst>
              <a:ext uri="{FF2B5EF4-FFF2-40B4-BE49-F238E27FC236}">
                <a16:creationId xmlns="" xmlns:a16="http://schemas.microsoft.com/office/drawing/2014/main" id="{228D8035-9F33-465F-9D3D-04EFB802E044}"/>
              </a:ext>
            </a:extLst>
          </p:cNvPr>
          <p:cNvSpPr>
            <a:spLocks noGrp="1"/>
          </p:cNvSpPr>
          <p:nvPr>
            <p:ph type="dt" sz="half" idx="10"/>
          </p:nvPr>
        </p:nvSpPr>
        <p:spPr/>
        <p:txBody>
          <a:bodyPr/>
          <a:lstStyle/>
          <a:p>
            <a:fld id="{F10A2ACD-A706-4D84-8CB0-2900B21D30D7}" type="datetime1">
              <a:rPr lang="en-US" smtClean="0"/>
              <a:pPr/>
              <a:t>5/7/2022</a:t>
            </a:fld>
            <a:endParaRPr lang="en-US"/>
          </a:p>
        </p:txBody>
      </p:sp>
      <p:sp>
        <p:nvSpPr>
          <p:cNvPr id="3" name="Footer Placeholder 2">
            <a:extLst>
              <a:ext uri="{FF2B5EF4-FFF2-40B4-BE49-F238E27FC236}">
                <a16:creationId xmlns="" xmlns:a16="http://schemas.microsoft.com/office/drawing/2014/main" id="{877EBB6C-5418-4EB8-B9DA-59B278CB65C5}"/>
              </a:ext>
            </a:extLst>
          </p:cNvPr>
          <p:cNvSpPr>
            <a:spLocks noGrp="1"/>
          </p:cNvSpPr>
          <p:nvPr>
            <p:ph type="ftr" sz="quarter" idx="11"/>
          </p:nvPr>
        </p:nvSpPr>
        <p:spPr>
          <a:xfrm>
            <a:off x="3124200" y="6324600"/>
            <a:ext cx="4267200" cy="396875"/>
          </a:xfrm>
        </p:spPr>
        <p:txBody>
          <a:bodyPr/>
          <a:lstStyle/>
          <a:p>
            <a:r>
              <a:rPr lang="fi-FI" dirty="0"/>
              <a:t>Harsh Vardhan Mishra        Data Structures                UNIT 1</a:t>
            </a:r>
            <a:endParaRPr lang="en-US" dirty="0"/>
          </a:p>
        </p:txBody>
      </p:sp>
      <p:sp>
        <p:nvSpPr>
          <p:cNvPr id="5" name="Slide Number Placeholder 4">
            <a:extLst>
              <a:ext uri="{FF2B5EF4-FFF2-40B4-BE49-F238E27FC236}">
                <a16:creationId xmlns="" xmlns:a16="http://schemas.microsoft.com/office/drawing/2014/main" id="{8E71409D-564A-4A45-9735-96A61B8448E5}"/>
              </a:ext>
            </a:extLst>
          </p:cNvPr>
          <p:cNvSpPr>
            <a:spLocks noGrp="1"/>
          </p:cNvSpPr>
          <p:nvPr>
            <p:ph type="sldNum" sz="quarter" idx="12"/>
          </p:nvPr>
        </p:nvSpPr>
        <p:spPr/>
        <p:txBody>
          <a:bodyPr/>
          <a:lstStyle/>
          <a:p>
            <a:fld id="{B6F15528-21DE-4FAA-801E-634DDDAF4B2B}" type="slidenum">
              <a:rPr lang="en-US" smtClean="0"/>
              <a:pPr/>
              <a:t>17</a:t>
            </a:fld>
            <a:endParaRPr lang="en-US"/>
          </a:p>
        </p:txBody>
      </p:sp>
      <p:sp>
        <p:nvSpPr>
          <p:cNvPr id="6" name="Content Placeholder 5">
            <a:extLst>
              <a:ext uri="{FF2B5EF4-FFF2-40B4-BE49-F238E27FC236}">
                <a16:creationId xmlns="" xmlns:a16="http://schemas.microsoft.com/office/drawing/2014/main" id="{E3B959C7-4DB4-4900-929E-43C5DDED8AD7}"/>
              </a:ext>
            </a:extLst>
          </p:cNvPr>
          <p:cNvSpPr>
            <a:spLocks noGrp="1"/>
          </p:cNvSpPr>
          <p:nvPr>
            <p:ph idx="1"/>
          </p:nvPr>
        </p:nvSpPr>
        <p:spPr>
          <a:xfrm>
            <a:off x="539552" y="1334293"/>
            <a:ext cx="8229600" cy="4525963"/>
          </a:xfrm>
        </p:spPr>
        <p:txBody>
          <a:bodyPr>
            <a:normAutofit/>
          </a:bodyPr>
          <a:lstStyle/>
          <a:p>
            <a:pPr algn="just">
              <a:lnSpc>
                <a:spcPct val="160000"/>
              </a:lnSpc>
              <a:spcAft>
                <a:spcPts val="1000"/>
              </a:spcAft>
            </a:pPr>
            <a:r>
              <a:rPr lang="en-US" dirty="0">
                <a:latin typeface="+mj-lt"/>
                <a:cs typeface="Times New Roman" panose="02020603050405020304" pitchFamily="18" charset="0"/>
              </a:rPr>
              <a:t>Not Applicable.</a:t>
            </a:r>
            <a:endParaRPr lang="en-IN" dirty="0"/>
          </a:p>
        </p:txBody>
      </p:sp>
      <p:pic>
        <p:nvPicPr>
          <p:cNvPr id="9" name="Picture 8" descr="Logo11.png"/>
          <p:cNvPicPr>
            <a:picLocks noChangeAspect="1"/>
          </p:cNvPicPr>
          <p:nvPr/>
        </p:nvPicPr>
        <p:blipFill>
          <a:blip r:embed="rId2"/>
          <a:stretch>
            <a:fillRect/>
          </a:stretch>
        </p:blipFill>
        <p:spPr>
          <a:xfrm>
            <a:off x="0" y="36838"/>
            <a:ext cx="1352550" cy="72516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600" dirty="0"/>
              <a:t>CO-PSO correlation matrix</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a:extLst>
              <a:ext uri="{FF2B5EF4-FFF2-40B4-BE49-F238E27FC236}">
                <a16:creationId xmlns="" xmlns:a16="http://schemas.microsoft.com/office/drawing/2014/main" id="{228D8035-9F33-465F-9D3D-04EFB802E044}"/>
              </a:ext>
            </a:extLst>
          </p:cNvPr>
          <p:cNvSpPr>
            <a:spLocks noGrp="1"/>
          </p:cNvSpPr>
          <p:nvPr>
            <p:ph type="dt" sz="half" idx="10"/>
          </p:nvPr>
        </p:nvSpPr>
        <p:spPr/>
        <p:txBody>
          <a:bodyPr/>
          <a:lstStyle/>
          <a:p>
            <a:fld id="{F10A2ACD-A706-4D84-8CB0-2900B21D30D7}" type="datetime1">
              <a:rPr lang="en-US" smtClean="0"/>
              <a:pPr/>
              <a:t>5/7/2022</a:t>
            </a:fld>
            <a:endParaRPr lang="en-US"/>
          </a:p>
        </p:txBody>
      </p:sp>
      <p:sp>
        <p:nvSpPr>
          <p:cNvPr id="3" name="Footer Placeholder 2">
            <a:extLst>
              <a:ext uri="{FF2B5EF4-FFF2-40B4-BE49-F238E27FC236}">
                <a16:creationId xmlns="" xmlns:a16="http://schemas.microsoft.com/office/drawing/2014/main" id="{877EBB6C-5418-4EB8-B9DA-59B278CB65C5}"/>
              </a:ext>
            </a:extLst>
          </p:cNvPr>
          <p:cNvSpPr>
            <a:spLocks noGrp="1"/>
          </p:cNvSpPr>
          <p:nvPr>
            <p:ph type="ftr" sz="quarter" idx="11"/>
          </p:nvPr>
        </p:nvSpPr>
        <p:spPr>
          <a:xfrm>
            <a:off x="3124200" y="6324600"/>
            <a:ext cx="4267200" cy="396875"/>
          </a:xfrm>
        </p:spPr>
        <p:txBody>
          <a:bodyPr/>
          <a:lstStyle/>
          <a:p>
            <a:r>
              <a:rPr lang="fi-FI" dirty="0"/>
              <a:t>Harsh Vardhan Mishra        Data Structures                UNIT 1</a:t>
            </a:r>
            <a:endParaRPr lang="en-US" dirty="0"/>
          </a:p>
        </p:txBody>
      </p:sp>
      <p:sp>
        <p:nvSpPr>
          <p:cNvPr id="5" name="Slide Number Placeholder 4">
            <a:extLst>
              <a:ext uri="{FF2B5EF4-FFF2-40B4-BE49-F238E27FC236}">
                <a16:creationId xmlns="" xmlns:a16="http://schemas.microsoft.com/office/drawing/2014/main" id="{8E71409D-564A-4A45-9735-96A61B8448E5}"/>
              </a:ext>
            </a:extLst>
          </p:cNvPr>
          <p:cNvSpPr>
            <a:spLocks noGrp="1"/>
          </p:cNvSpPr>
          <p:nvPr>
            <p:ph type="sldNum" sz="quarter" idx="12"/>
          </p:nvPr>
        </p:nvSpPr>
        <p:spPr/>
        <p:txBody>
          <a:bodyPr/>
          <a:lstStyle/>
          <a:p>
            <a:fld id="{B6F15528-21DE-4FAA-801E-634DDDAF4B2B}" type="slidenum">
              <a:rPr lang="en-US" smtClean="0"/>
              <a:pPr/>
              <a:t>18</a:t>
            </a:fld>
            <a:endParaRPr lang="en-US"/>
          </a:p>
        </p:txBody>
      </p:sp>
      <p:sp>
        <p:nvSpPr>
          <p:cNvPr id="6" name="Content Placeholder 5">
            <a:extLst>
              <a:ext uri="{FF2B5EF4-FFF2-40B4-BE49-F238E27FC236}">
                <a16:creationId xmlns="" xmlns:a16="http://schemas.microsoft.com/office/drawing/2014/main" id="{E3B959C7-4DB4-4900-929E-43C5DDED8AD7}"/>
              </a:ext>
            </a:extLst>
          </p:cNvPr>
          <p:cNvSpPr>
            <a:spLocks noGrp="1"/>
          </p:cNvSpPr>
          <p:nvPr>
            <p:ph idx="1"/>
          </p:nvPr>
        </p:nvSpPr>
        <p:spPr>
          <a:xfrm>
            <a:off x="539552" y="1334293"/>
            <a:ext cx="8229600" cy="4525963"/>
          </a:xfrm>
        </p:spPr>
        <p:txBody>
          <a:bodyPr>
            <a:normAutofit/>
          </a:bodyPr>
          <a:lstStyle/>
          <a:p>
            <a:pPr algn="just">
              <a:lnSpc>
                <a:spcPct val="160000"/>
              </a:lnSpc>
              <a:spcAft>
                <a:spcPts val="1000"/>
              </a:spcAft>
            </a:pPr>
            <a:r>
              <a:rPr lang="en-US" dirty="0">
                <a:latin typeface="+mj-lt"/>
                <a:cs typeface="Times New Roman" panose="02020603050405020304" pitchFamily="18" charset="0"/>
              </a:rPr>
              <a:t>CO-PSO mapping are yet to be finalized for Emerging branches.</a:t>
            </a:r>
            <a:endParaRPr lang="en-IN" dirty="0"/>
          </a:p>
        </p:txBody>
      </p:sp>
      <p:pic>
        <p:nvPicPr>
          <p:cNvPr id="9" name="Picture 8" descr="Logo11.png"/>
          <p:cNvPicPr>
            <a:picLocks noChangeAspect="1"/>
          </p:cNvPicPr>
          <p:nvPr/>
        </p:nvPicPr>
        <p:blipFill>
          <a:blip r:embed="rId2"/>
          <a:stretch>
            <a:fillRect/>
          </a:stretch>
        </p:blipFill>
        <p:spPr>
          <a:xfrm>
            <a:off x="0" y="36838"/>
            <a:ext cx="1352550" cy="72516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400" b="0" i="0" u="none" strike="noStrike" kern="1200" cap="none" spc="0" normalizeH="0" baseline="0" noProof="0" dirty="0">
                <a:ln>
                  <a:noFill/>
                </a:ln>
                <a:solidFill>
                  <a:schemeClr val="dk1"/>
                </a:solidFill>
                <a:effectLst/>
                <a:uLnTx/>
                <a:uFillTx/>
                <a:latin typeface="+mn-lt"/>
                <a:ea typeface="+mn-ea"/>
                <a:cs typeface="+mn-cs"/>
              </a:rPr>
              <a:t>End</a:t>
            </a:r>
            <a:r>
              <a:rPr kumimoji="0" lang="en-US" sz="3400" b="0" i="0" u="none" strike="noStrike" kern="1200" cap="none" spc="0" normalizeH="0" noProof="0" dirty="0">
                <a:ln>
                  <a:noFill/>
                </a:ln>
                <a:solidFill>
                  <a:schemeClr val="dk1"/>
                </a:solidFill>
                <a:effectLst/>
                <a:uLnTx/>
                <a:uFillTx/>
                <a:latin typeface="+mn-lt"/>
                <a:ea typeface="+mn-ea"/>
                <a:cs typeface="+mn-cs"/>
              </a:rPr>
              <a:t> Semester Question Paper Template</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a:extLst>
              <a:ext uri="{FF2B5EF4-FFF2-40B4-BE49-F238E27FC236}">
                <a16:creationId xmlns="" xmlns:a16="http://schemas.microsoft.com/office/drawing/2014/main" id="{228D8035-9F33-465F-9D3D-04EFB802E044}"/>
              </a:ext>
            </a:extLst>
          </p:cNvPr>
          <p:cNvSpPr>
            <a:spLocks noGrp="1"/>
          </p:cNvSpPr>
          <p:nvPr>
            <p:ph type="dt" sz="half" idx="10"/>
          </p:nvPr>
        </p:nvSpPr>
        <p:spPr/>
        <p:txBody>
          <a:bodyPr/>
          <a:lstStyle/>
          <a:p>
            <a:fld id="{F10A2ACD-A706-4D84-8CB0-2900B21D30D7}" type="datetime1">
              <a:rPr lang="en-US" smtClean="0"/>
              <a:pPr/>
              <a:t>5/7/2022</a:t>
            </a:fld>
            <a:endParaRPr lang="en-US"/>
          </a:p>
        </p:txBody>
      </p:sp>
      <p:sp>
        <p:nvSpPr>
          <p:cNvPr id="3" name="Footer Placeholder 2">
            <a:extLst>
              <a:ext uri="{FF2B5EF4-FFF2-40B4-BE49-F238E27FC236}">
                <a16:creationId xmlns="" xmlns:a16="http://schemas.microsoft.com/office/drawing/2014/main" id="{877EBB6C-5418-4EB8-B9DA-59B278CB65C5}"/>
              </a:ext>
            </a:extLst>
          </p:cNvPr>
          <p:cNvSpPr>
            <a:spLocks noGrp="1"/>
          </p:cNvSpPr>
          <p:nvPr>
            <p:ph type="ftr" sz="quarter" idx="11"/>
          </p:nvPr>
        </p:nvSpPr>
        <p:spPr>
          <a:xfrm>
            <a:off x="3124200" y="6324600"/>
            <a:ext cx="4267200" cy="396875"/>
          </a:xfrm>
        </p:spPr>
        <p:txBody>
          <a:bodyPr/>
          <a:lstStyle/>
          <a:p>
            <a:r>
              <a:rPr lang="fi-FI" dirty="0"/>
              <a:t>Harsh Vardhan Mishra        Data Structures                UNIT 1</a:t>
            </a:r>
            <a:endParaRPr lang="en-US" dirty="0"/>
          </a:p>
        </p:txBody>
      </p:sp>
      <p:sp>
        <p:nvSpPr>
          <p:cNvPr id="5" name="Slide Number Placeholder 4">
            <a:extLst>
              <a:ext uri="{FF2B5EF4-FFF2-40B4-BE49-F238E27FC236}">
                <a16:creationId xmlns="" xmlns:a16="http://schemas.microsoft.com/office/drawing/2014/main" id="{8E71409D-564A-4A45-9735-96A61B8448E5}"/>
              </a:ext>
            </a:extLst>
          </p:cNvPr>
          <p:cNvSpPr>
            <a:spLocks noGrp="1"/>
          </p:cNvSpPr>
          <p:nvPr>
            <p:ph type="sldNum" sz="quarter" idx="12"/>
          </p:nvPr>
        </p:nvSpPr>
        <p:spPr/>
        <p:txBody>
          <a:bodyPr/>
          <a:lstStyle/>
          <a:p>
            <a:fld id="{B6F15528-21DE-4FAA-801E-634DDDAF4B2B}" type="slidenum">
              <a:rPr lang="en-US" smtClean="0"/>
              <a:pPr/>
              <a:t>19</a:t>
            </a:fld>
            <a:endParaRPr lang="en-US"/>
          </a:p>
        </p:txBody>
      </p:sp>
      <p:pic>
        <p:nvPicPr>
          <p:cNvPr id="10" name="Content Placeholder 9" descr="temp1.png"/>
          <p:cNvPicPr>
            <a:picLocks noGrp="1" noChangeAspect="1"/>
          </p:cNvPicPr>
          <p:nvPr>
            <p:ph idx="1"/>
          </p:nvPr>
        </p:nvPicPr>
        <p:blipFill>
          <a:blip r:embed="rId2"/>
          <a:stretch>
            <a:fillRect/>
          </a:stretch>
        </p:blipFill>
        <p:spPr>
          <a:xfrm>
            <a:off x="762000" y="1067316"/>
            <a:ext cx="7619999" cy="5170355"/>
          </a:xfrm>
        </p:spPr>
      </p:pic>
      <p:pic>
        <p:nvPicPr>
          <p:cNvPr id="9" name="Picture 8" descr="Logo11.png"/>
          <p:cNvPicPr>
            <a:picLocks noChangeAspect="1"/>
          </p:cNvPicPr>
          <p:nvPr/>
        </p:nvPicPr>
        <p:blipFill>
          <a:blip r:embed="rId3"/>
          <a:stretch>
            <a:fillRect/>
          </a:stretch>
        </p:blipFill>
        <p:spPr>
          <a:xfrm>
            <a:off x="0" y="36838"/>
            <a:ext cx="1352550" cy="72516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82750"/>
            <a:ext cx="8229600" cy="5541850"/>
          </a:xfrm>
        </p:spPr>
        <p:txBody>
          <a:bodyPr>
            <a:noAutofit/>
          </a:bodyPr>
          <a:lstStyle/>
          <a:p>
            <a:pPr algn="just">
              <a:lnSpc>
                <a:spcPct val="150000"/>
              </a:lnSpc>
            </a:pPr>
            <a:endParaRPr lang="en-US" sz="2000" dirty="0">
              <a:latin typeface="+mj-lt"/>
            </a:endParaRPr>
          </a:p>
          <a:p>
            <a:pPr algn="just">
              <a:lnSpc>
                <a:spcPct val="150000"/>
              </a:lnSpc>
            </a:pPr>
            <a:endParaRPr lang="en-US" sz="2000" dirty="0">
              <a:latin typeface="+mj-lt"/>
            </a:endParaRPr>
          </a:p>
          <a:p>
            <a:pPr algn="just">
              <a:lnSpc>
                <a:spcPct val="150000"/>
              </a:lnSpc>
            </a:pPr>
            <a:endParaRPr lang="en-US" sz="2000" dirty="0">
              <a:latin typeface="+mj-lt"/>
            </a:endParaRPr>
          </a:p>
          <a:p>
            <a:pPr algn="just">
              <a:lnSpc>
                <a:spcPct val="150000"/>
              </a:lnSpc>
            </a:pPr>
            <a:endParaRPr lang="en-US" sz="2000" dirty="0">
              <a:latin typeface="+mj-lt"/>
            </a:endParaRPr>
          </a:p>
          <a:p>
            <a:pPr algn="just">
              <a:lnSpc>
                <a:spcPct val="150000"/>
              </a:lnSpc>
            </a:pPr>
            <a:r>
              <a:rPr lang="en-US" sz="2000" dirty="0">
                <a:latin typeface="+mj-lt"/>
              </a:rPr>
              <a:t>Ms. Garima </a:t>
            </a:r>
            <a:r>
              <a:rPr lang="en-US" sz="2000" dirty="0" err="1">
                <a:latin typeface="+mj-lt"/>
              </a:rPr>
              <a:t>Jainis</a:t>
            </a:r>
            <a:r>
              <a:rPr lang="en-US" sz="2000" dirty="0">
                <a:latin typeface="+mj-lt"/>
              </a:rPr>
              <a:t> working as an Assistant Professor in the Department of School of Computer Science and Emerging </a:t>
            </a:r>
            <a:r>
              <a:rPr lang="en-US" sz="2000" dirty="0" err="1">
                <a:latin typeface="+mj-lt"/>
              </a:rPr>
              <a:t>Tehnology</a:t>
            </a:r>
            <a:r>
              <a:rPr lang="en-US" sz="2000" dirty="0">
                <a:latin typeface="+mj-lt"/>
              </a:rPr>
              <a:t>.</a:t>
            </a:r>
          </a:p>
          <a:p>
            <a:pPr algn="just">
              <a:lnSpc>
                <a:spcPct val="150000"/>
              </a:lnSpc>
            </a:pPr>
            <a:r>
              <a:rPr lang="en-US" sz="2000" dirty="0">
                <a:latin typeface="+mj-lt"/>
              </a:rPr>
              <a:t>She is </a:t>
            </a:r>
            <a:r>
              <a:rPr lang="en-US" sz="2000" dirty="0" err="1">
                <a:latin typeface="+mj-lt"/>
              </a:rPr>
              <a:t>M.Tech</a:t>
            </a:r>
            <a:r>
              <a:rPr lang="en-US" sz="2000" dirty="0">
                <a:latin typeface="+mj-lt"/>
              </a:rPr>
              <a:t> in Computer Science and Engineering from </a:t>
            </a:r>
            <a:r>
              <a:rPr lang="en-US" sz="2000" dirty="0" err="1">
                <a:latin typeface="+mj-lt"/>
              </a:rPr>
              <a:t>Galgotias</a:t>
            </a:r>
            <a:r>
              <a:rPr lang="en-US" sz="2000" dirty="0">
                <a:latin typeface="+mj-lt"/>
              </a:rPr>
              <a:t> College of Engineering and Technology, Greater Noida.</a:t>
            </a:r>
          </a:p>
          <a:p>
            <a:pPr algn="just">
              <a:lnSpc>
                <a:spcPct val="150000"/>
              </a:lnSpc>
            </a:pPr>
            <a:r>
              <a:rPr lang="en-US" sz="2000" dirty="0">
                <a:latin typeface="+mj-lt"/>
              </a:rPr>
              <a:t>He has 5 Years of experience in Industry and Academia.</a:t>
            </a:r>
          </a:p>
          <a:p>
            <a:pPr algn="just">
              <a:lnSpc>
                <a:spcPct val="150000"/>
              </a:lnSpc>
            </a:pPr>
            <a:r>
              <a:rPr lang="en-US" sz="2000" dirty="0">
                <a:latin typeface="+mj-lt"/>
              </a:rPr>
              <a:t>His area of Interest includes Operating System, Data Design and Analysis, Algorithms, Theory of computation and Machine Learning.</a:t>
            </a:r>
          </a:p>
        </p:txBody>
      </p:sp>
      <p:sp>
        <p:nvSpPr>
          <p:cNvPr id="4" name="Date Placeholder 3"/>
          <p:cNvSpPr>
            <a:spLocks noGrp="1"/>
          </p:cNvSpPr>
          <p:nvPr>
            <p:ph type="dt" sz="half" idx="10"/>
          </p:nvPr>
        </p:nvSpPr>
        <p:spPr/>
        <p:txBody>
          <a:bodyPr/>
          <a:lstStyle/>
          <a:p>
            <a:fld id="{C70539EA-7863-4812-96A7-395FA78D47CC}" type="datetime1">
              <a:rPr lang="en-US" smtClean="0"/>
              <a:pPr/>
              <a:t>5/7/2022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i="0" u="none" strike="noStrike" kern="1200" cap="none" spc="0" normalizeH="0" baseline="0" noProof="0" dirty="0">
                <a:ln>
                  <a:noFill/>
                </a:ln>
                <a:solidFill>
                  <a:schemeClr val="dk1"/>
                </a:solidFill>
                <a:effectLst/>
                <a:uLnTx/>
                <a:uFillTx/>
                <a:latin typeface="+mj-lt"/>
                <a:ea typeface="+mn-ea"/>
                <a:cs typeface="+mn-cs"/>
              </a:rPr>
              <a:t>Brief Introduction of Instructor</a:t>
            </a:r>
          </a:p>
        </p:txBody>
      </p:sp>
      <p:pic>
        <p:nvPicPr>
          <p:cNvPr id="11" name="Picture 10" descr="Logo11.png"/>
          <p:cNvPicPr>
            <a:picLocks noChangeAspect="1"/>
          </p:cNvPicPr>
          <p:nvPr/>
        </p:nvPicPr>
        <p:blipFill>
          <a:blip r:embed="rId2"/>
          <a:stretch>
            <a:fillRect/>
          </a:stretch>
        </p:blipFill>
        <p:spPr>
          <a:xfrm>
            <a:off x="0" y="36838"/>
            <a:ext cx="1352550" cy="725162"/>
          </a:xfrm>
          <a:prstGeom prst="rect">
            <a:avLst/>
          </a:prstGeom>
        </p:spPr>
      </p:pic>
      <p:pic>
        <p:nvPicPr>
          <p:cNvPr id="8" name="Picture 7">
            <a:extLst>
              <a:ext uri="{FF2B5EF4-FFF2-40B4-BE49-F238E27FC236}">
                <a16:creationId xmlns="" xmlns:a16="http://schemas.microsoft.com/office/drawing/2014/main" id="{F403D8DB-40E2-4A56-98FD-B138D612A0E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733800" y="892174"/>
            <a:ext cx="1866397" cy="17526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400" b="0" i="0" u="none" strike="noStrike" kern="1200" cap="none" spc="0" normalizeH="0" baseline="0" noProof="0" dirty="0">
                <a:ln>
                  <a:noFill/>
                </a:ln>
                <a:solidFill>
                  <a:schemeClr val="dk1"/>
                </a:solidFill>
                <a:effectLst/>
                <a:uLnTx/>
                <a:uFillTx/>
                <a:latin typeface="+mn-lt"/>
                <a:ea typeface="+mn-ea"/>
                <a:cs typeface="+mn-cs"/>
              </a:rPr>
              <a:t>End</a:t>
            </a:r>
            <a:r>
              <a:rPr kumimoji="0" lang="en-US" sz="3400" b="0" i="0" u="none" strike="noStrike" kern="1200" cap="none" spc="0" normalizeH="0" noProof="0" dirty="0">
                <a:ln>
                  <a:noFill/>
                </a:ln>
                <a:solidFill>
                  <a:schemeClr val="dk1"/>
                </a:solidFill>
                <a:effectLst/>
                <a:uLnTx/>
                <a:uFillTx/>
                <a:latin typeface="+mn-lt"/>
                <a:ea typeface="+mn-ea"/>
                <a:cs typeface="+mn-cs"/>
              </a:rPr>
              <a:t> Semester Que</a:t>
            </a:r>
            <a:r>
              <a:rPr lang="en-US" sz="3400" dirty="0"/>
              <a:t>stion </a:t>
            </a:r>
            <a:r>
              <a:rPr kumimoji="0" lang="en-US" sz="3400" b="0" i="0" u="none" strike="noStrike" kern="1200" cap="none" spc="0" normalizeH="0" noProof="0" dirty="0">
                <a:ln>
                  <a:noFill/>
                </a:ln>
                <a:solidFill>
                  <a:schemeClr val="dk1"/>
                </a:solidFill>
                <a:effectLst/>
                <a:uLnTx/>
                <a:uFillTx/>
                <a:latin typeface="+mn-lt"/>
                <a:ea typeface="+mn-ea"/>
                <a:cs typeface="+mn-cs"/>
              </a:rPr>
              <a:t>Paper Template</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a:extLst>
              <a:ext uri="{FF2B5EF4-FFF2-40B4-BE49-F238E27FC236}">
                <a16:creationId xmlns="" xmlns:a16="http://schemas.microsoft.com/office/drawing/2014/main" id="{228D8035-9F33-465F-9D3D-04EFB802E044}"/>
              </a:ext>
            </a:extLst>
          </p:cNvPr>
          <p:cNvSpPr>
            <a:spLocks noGrp="1"/>
          </p:cNvSpPr>
          <p:nvPr>
            <p:ph type="dt" sz="half" idx="10"/>
          </p:nvPr>
        </p:nvSpPr>
        <p:spPr/>
        <p:txBody>
          <a:bodyPr/>
          <a:lstStyle/>
          <a:p>
            <a:fld id="{F10A2ACD-A706-4D84-8CB0-2900B21D30D7}" type="datetime1">
              <a:rPr lang="en-US" smtClean="0"/>
              <a:pPr/>
              <a:t>5/7/2022</a:t>
            </a:fld>
            <a:endParaRPr lang="en-US"/>
          </a:p>
        </p:txBody>
      </p:sp>
      <p:sp>
        <p:nvSpPr>
          <p:cNvPr id="3" name="Footer Placeholder 2">
            <a:extLst>
              <a:ext uri="{FF2B5EF4-FFF2-40B4-BE49-F238E27FC236}">
                <a16:creationId xmlns="" xmlns:a16="http://schemas.microsoft.com/office/drawing/2014/main" id="{877EBB6C-5418-4EB8-B9DA-59B278CB65C5}"/>
              </a:ext>
            </a:extLst>
          </p:cNvPr>
          <p:cNvSpPr>
            <a:spLocks noGrp="1"/>
          </p:cNvSpPr>
          <p:nvPr>
            <p:ph type="ftr" sz="quarter" idx="11"/>
          </p:nvPr>
        </p:nvSpPr>
        <p:spPr>
          <a:xfrm>
            <a:off x="3124200" y="6324600"/>
            <a:ext cx="4267200" cy="396875"/>
          </a:xfrm>
        </p:spPr>
        <p:txBody>
          <a:bodyPr/>
          <a:lstStyle/>
          <a:p>
            <a:r>
              <a:rPr lang="fi-FI" dirty="0"/>
              <a:t>Harsh Vardhan Mishra        Data Structures                UNIT 1</a:t>
            </a:r>
            <a:endParaRPr lang="en-US" dirty="0"/>
          </a:p>
        </p:txBody>
      </p:sp>
      <p:sp>
        <p:nvSpPr>
          <p:cNvPr id="5" name="Slide Number Placeholder 4">
            <a:extLst>
              <a:ext uri="{FF2B5EF4-FFF2-40B4-BE49-F238E27FC236}">
                <a16:creationId xmlns="" xmlns:a16="http://schemas.microsoft.com/office/drawing/2014/main" id="{8E71409D-564A-4A45-9735-96A61B8448E5}"/>
              </a:ext>
            </a:extLst>
          </p:cNvPr>
          <p:cNvSpPr>
            <a:spLocks noGrp="1"/>
          </p:cNvSpPr>
          <p:nvPr>
            <p:ph type="sldNum" sz="quarter" idx="12"/>
          </p:nvPr>
        </p:nvSpPr>
        <p:spPr/>
        <p:txBody>
          <a:bodyPr/>
          <a:lstStyle/>
          <a:p>
            <a:fld id="{B6F15528-21DE-4FAA-801E-634DDDAF4B2B}" type="slidenum">
              <a:rPr lang="en-US" smtClean="0"/>
              <a:pPr/>
              <a:t>20</a:t>
            </a:fld>
            <a:endParaRPr lang="en-US"/>
          </a:p>
        </p:txBody>
      </p:sp>
      <p:pic>
        <p:nvPicPr>
          <p:cNvPr id="8" name="Content Placeholder 7" descr="temp2.png"/>
          <p:cNvPicPr>
            <a:picLocks noGrp="1" noChangeAspect="1"/>
          </p:cNvPicPr>
          <p:nvPr>
            <p:ph idx="1"/>
          </p:nvPr>
        </p:nvPicPr>
        <p:blipFill>
          <a:blip r:embed="rId2"/>
          <a:stretch>
            <a:fillRect/>
          </a:stretch>
        </p:blipFill>
        <p:spPr>
          <a:xfrm>
            <a:off x="532288" y="1066800"/>
            <a:ext cx="8170846" cy="5105400"/>
          </a:xfrm>
        </p:spPr>
      </p:pic>
      <p:pic>
        <p:nvPicPr>
          <p:cNvPr id="9" name="Picture 8" descr="Logo11.png"/>
          <p:cNvPicPr>
            <a:picLocks noChangeAspect="1"/>
          </p:cNvPicPr>
          <p:nvPr/>
        </p:nvPicPr>
        <p:blipFill>
          <a:blip r:embed="rId3"/>
          <a:stretch>
            <a:fillRect/>
          </a:stretch>
        </p:blipFill>
        <p:spPr>
          <a:xfrm>
            <a:off x="0" y="36838"/>
            <a:ext cx="1352550" cy="72516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524000" y="0"/>
            <a:ext cx="76200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400" b="0" i="0" u="none" strike="noStrike" kern="1200" cap="none" spc="0" normalizeH="0" baseline="0" noProof="0" dirty="0">
                <a:ln>
                  <a:noFill/>
                </a:ln>
                <a:solidFill>
                  <a:schemeClr val="dk1"/>
                </a:solidFill>
                <a:effectLst/>
                <a:uLnTx/>
                <a:uFillTx/>
                <a:latin typeface="+mn-lt"/>
                <a:ea typeface="+mn-ea"/>
                <a:cs typeface="+mn-cs"/>
              </a:rPr>
              <a:t>End</a:t>
            </a:r>
            <a:r>
              <a:rPr kumimoji="0" lang="en-US" sz="3400" b="0" i="0" u="none" strike="noStrike" kern="1200" cap="none" spc="0" normalizeH="0" noProof="0" dirty="0">
                <a:ln>
                  <a:noFill/>
                </a:ln>
                <a:solidFill>
                  <a:schemeClr val="dk1"/>
                </a:solidFill>
                <a:effectLst/>
                <a:uLnTx/>
                <a:uFillTx/>
                <a:latin typeface="+mn-lt"/>
                <a:ea typeface="+mn-ea"/>
                <a:cs typeface="+mn-cs"/>
              </a:rPr>
              <a:t> Semester Question Paper Template</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a:extLst>
              <a:ext uri="{FF2B5EF4-FFF2-40B4-BE49-F238E27FC236}">
                <a16:creationId xmlns="" xmlns:a16="http://schemas.microsoft.com/office/drawing/2014/main" id="{228D8035-9F33-465F-9D3D-04EFB802E044}"/>
              </a:ext>
            </a:extLst>
          </p:cNvPr>
          <p:cNvSpPr>
            <a:spLocks noGrp="1"/>
          </p:cNvSpPr>
          <p:nvPr>
            <p:ph type="dt" sz="half" idx="10"/>
          </p:nvPr>
        </p:nvSpPr>
        <p:spPr/>
        <p:txBody>
          <a:bodyPr/>
          <a:lstStyle/>
          <a:p>
            <a:fld id="{F10A2ACD-A706-4D84-8CB0-2900B21D30D7}" type="datetime1">
              <a:rPr lang="en-US" smtClean="0"/>
              <a:pPr/>
              <a:t>5/7/2022</a:t>
            </a:fld>
            <a:endParaRPr lang="en-US"/>
          </a:p>
        </p:txBody>
      </p:sp>
      <p:sp>
        <p:nvSpPr>
          <p:cNvPr id="3" name="Footer Placeholder 2">
            <a:extLst>
              <a:ext uri="{FF2B5EF4-FFF2-40B4-BE49-F238E27FC236}">
                <a16:creationId xmlns="" xmlns:a16="http://schemas.microsoft.com/office/drawing/2014/main" id="{877EBB6C-5418-4EB8-B9DA-59B278CB65C5}"/>
              </a:ext>
            </a:extLst>
          </p:cNvPr>
          <p:cNvSpPr>
            <a:spLocks noGrp="1"/>
          </p:cNvSpPr>
          <p:nvPr>
            <p:ph type="ftr" sz="quarter" idx="11"/>
          </p:nvPr>
        </p:nvSpPr>
        <p:spPr>
          <a:xfrm>
            <a:off x="3124200" y="6324600"/>
            <a:ext cx="4267200" cy="396875"/>
          </a:xfrm>
        </p:spPr>
        <p:txBody>
          <a:bodyPr/>
          <a:lstStyle/>
          <a:p>
            <a:r>
              <a:rPr lang="fi-FI" dirty="0"/>
              <a:t>Harsh Vardhan Mishra        Data Structures                UNIT 1</a:t>
            </a:r>
            <a:endParaRPr lang="en-US" dirty="0"/>
          </a:p>
        </p:txBody>
      </p:sp>
      <p:sp>
        <p:nvSpPr>
          <p:cNvPr id="5" name="Slide Number Placeholder 4">
            <a:extLst>
              <a:ext uri="{FF2B5EF4-FFF2-40B4-BE49-F238E27FC236}">
                <a16:creationId xmlns="" xmlns:a16="http://schemas.microsoft.com/office/drawing/2014/main" id="{8E71409D-564A-4A45-9735-96A61B8448E5}"/>
              </a:ext>
            </a:extLst>
          </p:cNvPr>
          <p:cNvSpPr>
            <a:spLocks noGrp="1"/>
          </p:cNvSpPr>
          <p:nvPr>
            <p:ph type="sldNum" sz="quarter" idx="12"/>
          </p:nvPr>
        </p:nvSpPr>
        <p:spPr/>
        <p:txBody>
          <a:bodyPr/>
          <a:lstStyle/>
          <a:p>
            <a:fld id="{B6F15528-21DE-4FAA-801E-634DDDAF4B2B}" type="slidenum">
              <a:rPr lang="en-US" smtClean="0"/>
              <a:pPr/>
              <a:t>21</a:t>
            </a:fld>
            <a:endParaRPr lang="en-US"/>
          </a:p>
        </p:txBody>
      </p:sp>
      <p:pic>
        <p:nvPicPr>
          <p:cNvPr id="8" name="Content Placeholder 7" descr="temp3.png"/>
          <p:cNvPicPr>
            <a:picLocks noGrp="1" noChangeAspect="1"/>
          </p:cNvPicPr>
          <p:nvPr>
            <p:ph idx="1"/>
          </p:nvPr>
        </p:nvPicPr>
        <p:blipFill>
          <a:blip r:embed="rId2"/>
          <a:stretch>
            <a:fillRect/>
          </a:stretch>
        </p:blipFill>
        <p:spPr>
          <a:xfrm>
            <a:off x="914400" y="949464"/>
            <a:ext cx="6858000" cy="5353789"/>
          </a:xfrm>
        </p:spPr>
      </p:pic>
      <p:pic>
        <p:nvPicPr>
          <p:cNvPr id="9" name="Picture 8" descr="Logo11.png"/>
          <p:cNvPicPr>
            <a:picLocks noChangeAspect="1"/>
          </p:cNvPicPr>
          <p:nvPr/>
        </p:nvPicPr>
        <p:blipFill>
          <a:blip r:embed="rId3"/>
          <a:stretch>
            <a:fillRect/>
          </a:stretch>
        </p:blipFill>
        <p:spPr>
          <a:xfrm>
            <a:off x="0" y="36838"/>
            <a:ext cx="1352550" cy="72516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0624" y="1166018"/>
            <a:ext cx="8229600" cy="4701382"/>
          </a:xfrm>
        </p:spPr>
        <p:txBody>
          <a:bodyPr>
            <a:normAutofit fontScale="62500" lnSpcReduction="20000"/>
          </a:bodyPr>
          <a:lstStyle/>
          <a:p>
            <a:pPr marL="0" indent="0" algn="just" fontAlgn="t">
              <a:buNone/>
            </a:pPr>
            <a:r>
              <a:rPr lang="en-US" sz="3100" b="1" dirty="0">
                <a:cs typeface="Times New Roman" panose="02020603050405020304" pitchFamily="18" charset="0"/>
              </a:rPr>
              <a:t>Introduction: </a:t>
            </a:r>
            <a:r>
              <a:rPr lang="en-US" sz="3100" i="0" dirty="0">
                <a:effectLst/>
              </a:rPr>
              <a:t>Automata theory </a:t>
            </a:r>
            <a:r>
              <a:rPr lang="en-US" sz="3100" b="0" i="0" dirty="0">
                <a:effectLst/>
              </a:rPr>
              <a:t>is the study of abstract machines and automata, as well as the computational problems</a:t>
            </a:r>
            <a:r>
              <a:rPr lang="en-US" sz="3100" b="0" i="0" u="sng" dirty="0">
                <a:effectLst/>
              </a:rPr>
              <a:t> </a:t>
            </a:r>
            <a:r>
              <a:rPr lang="en-US" sz="3100" b="0" i="0" dirty="0">
                <a:effectLst/>
              </a:rPr>
              <a:t>that can be solved using them. It is a theory in theoretical computer science. </a:t>
            </a:r>
          </a:p>
          <a:p>
            <a:pPr marL="0" indent="0" algn="just" fontAlgn="t">
              <a:buNone/>
            </a:pPr>
            <a:endParaRPr lang="en-US" sz="1800" b="1" dirty="0">
              <a:cs typeface="Times New Roman" panose="02020603050405020304" pitchFamily="18" charset="0"/>
            </a:endParaRPr>
          </a:p>
          <a:p>
            <a:pPr marL="0" indent="0" algn="just" fontAlgn="t">
              <a:buNone/>
            </a:pPr>
            <a:r>
              <a:rPr lang="en-US" sz="2300" dirty="0">
                <a:hlinkClick r:id="rId2"/>
              </a:rPr>
              <a:t>Introduction, Finite Automata, Regular Expressions | Video Lectures | Theory of Computation | Mathematics | MIT </a:t>
            </a:r>
            <a:r>
              <a:rPr lang="en-US" sz="2300" dirty="0" err="1">
                <a:hlinkClick r:id="rId2"/>
              </a:rPr>
              <a:t>OpenCourseWare</a:t>
            </a:r>
            <a:endParaRPr lang="en-US" sz="2300" b="1" dirty="0">
              <a:cs typeface="Times New Roman" panose="02020603050405020304" pitchFamily="18" charset="0"/>
            </a:endParaRPr>
          </a:p>
          <a:p>
            <a:pPr marL="0" indent="0" algn="just" fontAlgn="t">
              <a:buNone/>
            </a:pPr>
            <a:endParaRPr lang="en-US" sz="1800" b="1" dirty="0">
              <a:cs typeface="Times New Roman" panose="02020603050405020304" pitchFamily="18" charset="0"/>
            </a:endParaRPr>
          </a:p>
          <a:p>
            <a:pPr marL="0" indent="0" algn="just" fontAlgn="t">
              <a:buNone/>
            </a:pPr>
            <a:endParaRPr lang="en-US" sz="1800" b="1" dirty="0">
              <a:cs typeface="Times New Roman" panose="02020603050405020304" pitchFamily="18" charset="0"/>
            </a:endParaRPr>
          </a:p>
          <a:p>
            <a:pPr marL="0" indent="0" algn="just" fontAlgn="t">
              <a:buNone/>
            </a:pPr>
            <a:r>
              <a:rPr lang="en-US" sz="2200" b="1" dirty="0">
                <a:cs typeface="Times New Roman" panose="02020603050405020304" pitchFamily="18" charset="0"/>
              </a:rPr>
              <a:t>Unit I</a:t>
            </a:r>
            <a:endParaRPr lang="en-US" sz="2200" dirty="0">
              <a:cs typeface="Times New Roman" panose="02020603050405020304" pitchFamily="18" charset="0"/>
            </a:endParaRPr>
          </a:p>
          <a:p>
            <a:pPr marL="0" indent="0" algn="just" fontAlgn="t">
              <a:buNone/>
            </a:pPr>
            <a:r>
              <a:rPr lang="en-US" sz="1800" u="sng" dirty="0">
                <a:cs typeface="Times New Roman" panose="02020603050405020304" pitchFamily="18" charset="0"/>
                <a:hlinkClick r:id="rId3"/>
              </a:rPr>
              <a:t>https://nptel.ac.in/courses/106/104/106104028/</a:t>
            </a:r>
            <a:r>
              <a:rPr lang="en-US" sz="1800" u="sng" dirty="0">
                <a:cs typeface="Times New Roman" panose="02020603050405020304" pitchFamily="18" charset="0"/>
              </a:rPr>
              <a:t>Lecture 1 -10, Lecture 16, 17 18, 19</a:t>
            </a:r>
            <a:endParaRPr lang="en-US" sz="1800" dirty="0">
              <a:cs typeface="Times New Roman" panose="02020603050405020304" pitchFamily="18" charset="0"/>
            </a:endParaRPr>
          </a:p>
          <a:p>
            <a:pPr marL="0" indent="0" algn="just" fontAlgn="t">
              <a:buNone/>
            </a:pPr>
            <a:r>
              <a:rPr lang="en-US" sz="1800" u="sng" dirty="0">
                <a:cs typeface="Times New Roman" panose="02020603050405020304" pitchFamily="18" charset="0"/>
                <a:hlinkClick r:id="rId4"/>
              </a:rPr>
              <a:t>https://nptel.ac.in/courses/113/11111/1003016/ </a:t>
            </a:r>
            <a:r>
              <a:rPr lang="en-US" sz="1800" dirty="0">
                <a:cs typeface="Times New Roman" panose="02020603050405020304" pitchFamily="18" charset="0"/>
              </a:rPr>
              <a:t> </a:t>
            </a:r>
            <a:r>
              <a:rPr lang="en-US" sz="1800" u="sng" dirty="0">
                <a:cs typeface="Times New Roman" panose="02020603050405020304" pitchFamily="18" charset="0"/>
                <a:hlinkClick r:id="rId5"/>
              </a:rPr>
              <a:t>https://www.youtube.com/results?search_query=%23AutomataTheory</a:t>
            </a:r>
            <a:endParaRPr lang="en-US" sz="1800" dirty="0">
              <a:cs typeface="Times New Roman" panose="02020603050405020304" pitchFamily="18" charset="0"/>
            </a:endParaRPr>
          </a:p>
          <a:p>
            <a:pPr marL="0" indent="0" algn="just" fontAlgn="t">
              <a:buNone/>
            </a:pPr>
            <a:r>
              <a:rPr lang="en-US" sz="2200" b="1" dirty="0">
                <a:cs typeface="Times New Roman" panose="02020603050405020304" pitchFamily="18" charset="0"/>
              </a:rPr>
              <a:t>Unit II</a:t>
            </a:r>
            <a:endParaRPr lang="en-US" sz="2200" dirty="0">
              <a:cs typeface="Times New Roman" panose="02020603050405020304" pitchFamily="18" charset="0"/>
            </a:endParaRPr>
          </a:p>
          <a:p>
            <a:pPr marL="0" indent="0" algn="just" fontAlgn="t">
              <a:buNone/>
            </a:pPr>
            <a:r>
              <a:rPr lang="en-US" sz="1800" u="sng" dirty="0">
                <a:cs typeface="Times New Roman" panose="02020603050405020304" pitchFamily="18" charset="0"/>
                <a:hlinkClick r:id="rId3"/>
              </a:rPr>
              <a:t>https://nptel.ac.in/courses/106/104/106104028/</a:t>
            </a:r>
            <a:r>
              <a:rPr lang="en-US" sz="1800" u="sng" dirty="0">
                <a:cs typeface="Times New Roman" panose="02020603050405020304" pitchFamily="18" charset="0"/>
              </a:rPr>
              <a:t>Lecture 11 -15</a:t>
            </a:r>
            <a:endParaRPr lang="en-US" sz="1800" dirty="0">
              <a:cs typeface="Times New Roman" panose="02020603050405020304" pitchFamily="18" charset="0"/>
            </a:endParaRPr>
          </a:p>
          <a:p>
            <a:pPr marL="0" indent="0" algn="just" fontAlgn="t">
              <a:buNone/>
            </a:pPr>
            <a:r>
              <a:rPr lang="en-US" sz="1800" u="sng" dirty="0">
                <a:cs typeface="Times New Roman" panose="02020603050405020304" pitchFamily="18" charset="0"/>
                <a:hlinkClick r:id="rId4"/>
              </a:rPr>
              <a:t>https://nptel.ac.in/courses/113/11111/1003016/ </a:t>
            </a:r>
            <a:r>
              <a:rPr lang="en-US" sz="1800" dirty="0">
                <a:cs typeface="Times New Roman" panose="02020603050405020304" pitchFamily="18" charset="0"/>
              </a:rPr>
              <a:t> </a:t>
            </a:r>
            <a:r>
              <a:rPr lang="en-US" sz="1800" u="sng" dirty="0">
                <a:cs typeface="Times New Roman" panose="02020603050405020304" pitchFamily="18" charset="0"/>
                <a:hlinkClick r:id="rId5"/>
              </a:rPr>
              <a:t>https://www.youtube.com/results?search_query=%23AutomataTheory</a:t>
            </a:r>
            <a:endParaRPr lang="en-US" sz="1800" dirty="0">
              <a:cs typeface="Times New Roman" panose="02020603050405020304" pitchFamily="18" charset="0"/>
            </a:endParaRPr>
          </a:p>
          <a:p>
            <a:pPr marL="0" indent="0" algn="just" fontAlgn="t">
              <a:buNone/>
            </a:pPr>
            <a:r>
              <a:rPr lang="en-US" sz="2200" b="1" dirty="0">
                <a:cs typeface="Times New Roman" panose="02020603050405020304" pitchFamily="18" charset="0"/>
              </a:rPr>
              <a:t>Unit III</a:t>
            </a:r>
            <a:endParaRPr lang="en-US" sz="2200" dirty="0">
              <a:cs typeface="Times New Roman" panose="02020603050405020304" pitchFamily="18" charset="0"/>
            </a:endParaRPr>
          </a:p>
          <a:p>
            <a:pPr marL="0" indent="0" algn="just" fontAlgn="t">
              <a:buNone/>
            </a:pPr>
            <a:r>
              <a:rPr lang="en-US" sz="1800" u="sng" dirty="0">
                <a:cs typeface="Times New Roman" panose="02020603050405020304" pitchFamily="18" charset="0"/>
                <a:hlinkClick r:id="rId3"/>
              </a:rPr>
              <a:t>https://nptel.ac.in/courses/106/104/106104028/</a:t>
            </a:r>
            <a:r>
              <a:rPr lang="en-US" sz="1800" u="sng" dirty="0">
                <a:cs typeface="Times New Roman" panose="02020603050405020304" pitchFamily="18" charset="0"/>
              </a:rPr>
              <a:t>Lecture 20 -30</a:t>
            </a:r>
            <a:endParaRPr lang="en-US" sz="1800" dirty="0">
              <a:cs typeface="Times New Roman" panose="02020603050405020304" pitchFamily="18" charset="0"/>
            </a:endParaRPr>
          </a:p>
          <a:p>
            <a:pPr marL="0" indent="0" algn="just" fontAlgn="t">
              <a:buNone/>
            </a:pPr>
            <a:r>
              <a:rPr lang="en-US" sz="1800" u="sng" dirty="0">
                <a:cs typeface="Times New Roman" panose="02020603050405020304" pitchFamily="18" charset="0"/>
                <a:hlinkClick r:id="rId6"/>
              </a:rPr>
              <a:t>https://nptel.ac.in/courses/106/106/106106049/ </a:t>
            </a:r>
            <a:r>
              <a:rPr lang="en-US" sz="1800" dirty="0">
                <a:cs typeface="Times New Roman" panose="02020603050405020304" pitchFamily="18" charset="0"/>
              </a:rPr>
              <a:t> </a:t>
            </a:r>
            <a:r>
              <a:rPr lang="en-US" sz="1800" u="sng" dirty="0">
                <a:cs typeface="Times New Roman" panose="02020603050405020304" pitchFamily="18" charset="0"/>
                <a:hlinkClick r:id="rId5"/>
              </a:rPr>
              <a:t>https://www.youtube.com/results?search_query=%23AutomataTheory</a:t>
            </a:r>
            <a:endParaRPr lang="en-US" sz="1800" dirty="0">
              <a:cs typeface="Times New Roman" panose="02020603050405020304" pitchFamily="18" charset="0"/>
            </a:endParaRPr>
          </a:p>
          <a:p>
            <a:pPr marL="0" indent="0" algn="just" fontAlgn="t">
              <a:buNone/>
            </a:pPr>
            <a:r>
              <a:rPr lang="en-US" sz="2200" b="1" dirty="0">
                <a:cs typeface="Times New Roman" panose="02020603050405020304" pitchFamily="18" charset="0"/>
              </a:rPr>
              <a:t>Unit IV</a:t>
            </a:r>
            <a:endParaRPr lang="en-US" sz="2200" dirty="0">
              <a:cs typeface="Times New Roman" panose="02020603050405020304" pitchFamily="18" charset="0"/>
            </a:endParaRPr>
          </a:p>
          <a:p>
            <a:pPr marL="0" indent="0" algn="just" fontAlgn="t">
              <a:buNone/>
            </a:pPr>
            <a:r>
              <a:rPr lang="en-US" sz="1800" u="sng" dirty="0">
                <a:cs typeface="Times New Roman" panose="02020603050405020304" pitchFamily="18" charset="0"/>
                <a:hlinkClick r:id="rId3"/>
              </a:rPr>
              <a:t>https://nptel.ac.in/courses/106/104/106104028/</a:t>
            </a:r>
            <a:r>
              <a:rPr lang="en-US" sz="1800" u="sng" dirty="0">
                <a:cs typeface="Times New Roman" panose="02020603050405020304" pitchFamily="18" charset="0"/>
              </a:rPr>
              <a:t>Lecture 31 -33</a:t>
            </a:r>
            <a:endParaRPr lang="en-US" sz="1800" dirty="0">
              <a:cs typeface="Times New Roman" panose="02020603050405020304" pitchFamily="18" charset="0"/>
            </a:endParaRPr>
          </a:p>
          <a:p>
            <a:pPr marL="0" indent="0" algn="just" fontAlgn="t">
              <a:buNone/>
            </a:pPr>
            <a:r>
              <a:rPr lang="en-US" sz="1800" u="sng" dirty="0">
                <a:cs typeface="Times New Roman" panose="02020603050405020304" pitchFamily="18" charset="0"/>
                <a:hlinkClick r:id="rId4"/>
              </a:rPr>
              <a:t>https://nptel.ac.in/courses/113/11111/1003016/ </a:t>
            </a:r>
            <a:r>
              <a:rPr lang="en-US" sz="1800" dirty="0">
                <a:cs typeface="Times New Roman" panose="02020603050405020304" pitchFamily="18" charset="0"/>
              </a:rPr>
              <a:t> </a:t>
            </a:r>
            <a:r>
              <a:rPr lang="en-US" sz="1800" u="sng" dirty="0">
                <a:cs typeface="Times New Roman" panose="02020603050405020304" pitchFamily="18" charset="0"/>
                <a:hlinkClick r:id="rId5"/>
              </a:rPr>
              <a:t>https://www.youtube.com/results?search_query=%23AutomataTheory</a:t>
            </a:r>
            <a:endParaRPr lang="en-US" sz="1800" dirty="0">
              <a:cs typeface="Times New Roman" panose="02020603050405020304" pitchFamily="18" charset="0"/>
            </a:endParaRPr>
          </a:p>
          <a:p>
            <a:pPr marL="0" indent="0" algn="just" fontAlgn="t">
              <a:buNone/>
            </a:pPr>
            <a:r>
              <a:rPr lang="en-US" sz="2200" b="1" dirty="0">
                <a:cs typeface="Times New Roman" panose="02020603050405020304" pitchFamily="18" charset="0"/>
              </a:rPr>
              <a:t>Unit V</a:t>
            </a:r>
            <a:endParaRPr lang="en-US" sz="2200" dirty="0">
              <a:cs typeface="Times New Roman" panose="02020603050405020304" pitchFamily="18" charset="0"/>
            </a:endParaRPr>
          </a:p>
          <a:p>
            <a:pPr marL="0" indent="0" algn="just" fontAlgn="t">
              <a:buNone/>
            </a:pPr>
            <a:r>
              <a:rPr lang="en-US" sz="1800" u="sng" dirty="0">
                <a:cs typeface="Times New Roman" panose="02020603050405020304" pitchFamily="18" charset="0"/>
                <a:hlinkClick r:id="rId3"/>
              </a:rPr>
              <a:t>https://nptel.ac.in/courses/106/104/106104028/</a:t>
            </a:r>
            <a:r>
              <a:rPr lang="en-US" sz="1800" u="sng" dirty="0">
                <a:cs typeface="Times New Roman" panose="02020603050405020304" pitchFamily="18" charset="0"/>
              </a:rPr>
              <a:t>Lecture 34-42</a:t>
            </a:r>
            <a:endParaRPr lang="en-US" sz="1800" dirty="0">
              <a:cs typeface="Times New Roman" panose="02020603050405020304" pitchFamily="18" charset="0"/>
            </a:endParaRPr>
          </a:p>
          <a:p>
            <a:pPr marL="0" indent="0" algn="just" fontAlgn="t">
              <a:buNone/>
            </a:pPr>
            <a:r>
              <a:rPr lang="en-US" sz="1800" u="sng" dirty="0">
                <a:cs typeface="Times New Roman" panose="02020603050405020304" pitchFamily="18" charset="0"/>
                <a:hlinkClick r:id="rId4"/>
              </a:rPr>
              <a:t>https://nptel.ac.in/courses/113/11111/1003016/ </a:t>
            </a:r>
            <a:r>
              <a:rPr lang="en-US" sz="1800" dirty="0">
                <a:cs typeface="Times New Roman" panose="02020603050405020304" pitchFamily="18" charset="0"/>
              </a:rPr>
              <a:t> </a:t>
            </a:r>
            <a:r>
              <a:rPr lang="en-US" sz="1800" u="sng" dirty="0">
                <a:cs typeface="Times New Roman" panose="02020603050405020304" pitchFamily="18" charset="0"/>
                <a:hlinkClick r:id="rId5"/>
              </a:rPr>
              <a:t>https://www.youtube.com/results?search_query=%23AutomataTheory</a:t>
            </a:r>
            <a:endParaRPr lang="en-US" sz="1800" dirty="0">
              <a:cs typeface="Times New Roman" panose="02020603050405020304" pitchFamily="18" charset="0"/>
            </a:endParaRPr>
          </a:p>
          <a:p>
            <a:pPr marL="0" indent="0" algn="just">
              <a:buNone/>
            </a:pPr>
            <a:endParaRPr lang="en-US" sz="1200" dirty="0">
              <a:cs typeface="Times New Roman" panose="02020603050405020304" pitchFamily="18" charset="0"/>
            </a:endParaRPr>
          </a:p>
        </p:txBody>
      </p:sp>
      <p:sp>
        <p:nvSpPr>
          <p:cNvPr id="4" name="Date Placeholder 3"/>
          <p:cNvSpPr>
            <a:spLocks noGrp="1"/>
          </p:cNvSpPr>
          <p:nvPr>
            <p:ph type="dt" sz="half" idx="10"/>
          </p:nvPr>
        </p:nvSpPr>
        <p:spPr/>
        <p:txBody>
          <a:bodyPr/>
          <a:lstStyle/>
          <a:p>
            <a:fld id="{06336881-E66E-4A1E-9A68-986315C00B4E}" type="datetime1">
              <a:rPr lang="en-US" smtClean="0"/>
              <a:pPr/>
              <a:t>5/7/2022</a:t>
            </a:fld>
            <a:endParaRPr lang="en-US"/>
          </a:p>
        </p:txBody>
      </p:sp>
      <p:sp>
        <p:nvSpPr>
          <p:cNvPr id="5" name="Footer Placeholder 4"/>
          <p:cNvSpPr>
            <a:spLocks noGrp="1"/>
          </p:cNvSpPr>
          <p:nvPr>
            <p:ph type="ftr" sz="quarter" idx="11"/>
          </p:nvPr>
        </p:nvSpPr>
        <p:spPr/>
        <p:txBody>
          <a:bodyPr/>
          <a:lstStyle/>
          <a:p>
            <a:r>
              <a:rPr lang="en-US"/>
              <a:t>Mr.Yaduvir Singh            CSBS - 0306  FLAT             Unit Number: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pic>
        <p:nvPicPr>
          <p:cNvPr id="8" name="Picture 7" descr="Logo, company name&#10;&#10;Description automatically generated">
            <a:extLst>
              <a:ext uri="{FF2B5EF4-FFF2-40B4-BE49-F238E27FC236}">
                <a16:creationId xmlns="" xmlns:a16="http://schemas.microsoft.com/office/drawing/2014/main" id="{4D757254-1FFC-43E8-9D21-5A636C4BC5D3}"/>
              </a:ext>
            </a:extLst>
          </p:cNvPr>
          <p:cNvPicPr>
            <a:picLocks noChangeAspect="1"/>
          </p:cNvPicPr>
          <p:nvPr/>
        </p:nvPicPr>
        <p:blipFill>
          <a:blip r:embed="rId7">
            <a:extLst>
              <a:ext uri="{28A0092B-C50C-407E-A947-70E740481C1C}">
                <a14:useLocalDpi xmlns="" xmlns:a14="http://schemas.microsoft.com/office/drawing/2010/main" val="0"/>
              </a:ext>
            </a:extLst>
          </a:blip>
          <a:stretch>
            <a:fillRect/>
          </a:stretch>
        </p:blipFill>
        <p:spPr>
          <a:xfrm>
            <a:off x="1" y="0"/>
            <a:ext cx="1371600" cy="801666"/>
          </a:xfrm>
          <a:prstGeom prst="rect">
            <a:avLst/>
          </a:prstGeom>
        </p:spPr>
      </p:pic>
      <p:sp>
        <p:nvSpPr>
          <p:cNvPr id="9" name="Title 1">
            <a:extLst>
              <a:ext uri="{FF2B5EF4-FFF2-40B4-BE49-F238E27FC236}">
                <a16:creationId xmlns="" xmlns:a16="http://schemas.microsoft.com/office/drawing/2014/main" id="{2584C821-A835-4149-8B18-6A818DB95B8E}"/>
              </a:ext>
            </a:extLst>
          </p:cNvPr>
          <p:cNvSpPr txBox="1">
            <a:spLocks/>
          </p:cNvSpPr>
          <p:nvPr/>
        </p:nvSpPr>
        <p:spPr>
          <a:xfrm>
            <a:off x="1371601" y="0"/>
            <a:ext cx="7772398" cy="8016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Brief Introduction about the Subject with videos</a:t>
            </a:r>
          </a:p>
        </p:txBody>
      </p:sp>
    </p:spTree>
    <p:extLst>
      <p:ext uri="{BB962C8B-B14F-4D97-AF65-F5344CB8AC3E}">
        <p14:creationId xmlns="" xmlns:p14="http://schemas.microsoft.com/office/powerpoint/2010/main" val="3241791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914400" y="2255520"/>
          <a:ext cx="7543800" cy="1325880"/>
        </p:xfrm>
        <a:graphic>
          <a:graphicData uri="http://schemas.openxmlformats.org/drawingml/2006/table">
            <a:tbl>
              <a:tblPr firstRow="1" bandRow="1">
                <a:tableStyleId>{5C22544A-7EE6-4342-B048-85BDC9FD1C3A}</a:tableStyleId>
              </a:tblPr>
              <a:tblGrid>
                <a:gridCol w="4849586">
                  <a:extLst>
                    <a:ext uri="{9D8B030D-6E8A-4147-A177-3AD203B41FA5}">
                      <a16:colId xmlns="" xmlns:a16="http://schemas.microsoft.com/office/drawing/2014/main" val="20000"/>
                    </a:ext>
                  </a:extLst>
                </a:gridCol>
                <a:gridCol w="2694214">
                  <a:extLst>
                    <a:ext uri="{9D8B030D-6E8A-4147-A177-3AD203B41FA5}">
                      <a16:colId xmlns="" xmlns:a16="http://schemas.microsoft.com/office/drawing/2014/main" val="20001"/>
                    </a:ext>
                  </a:extLst>
                </a:gridCol>
              </a:tblGrid>
              <a:tr h="441960">
                <a:tc>
                  <a:txBody>
                    <a:bodyPr/>
                    <a:lstStyle/>
                    <a:p>
                      <a:r>
                        <a:rPr lang="en-US" sz="2200" dirty="0">
                          <a:solidFill>
                            <a:schemeClr val="tx1"/>
                          </a:solidFill>
                        </a:rPr>
                        <a:t>Topics</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a:solidFill>
                            <a:schemeClr val="tx1"/>
                          </a:solidFill>
                        </a:rPr>
                        <a:t>Duration (in </a:t>
                      </a:r>
                      <a:r>
                        <a:rPr lang="en-US" sz="2200" dirty="0">
                          <a:solidFill>
                            <a:schemeClr val="tx1"/>
                          </a:solidFill>
                        </a:rPr>
                        <a:t>Hours)</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 xmlns:a16="http://schemas.microsoft.com/office/drawing/2014/main" val="10000"/>
                  </a:ext>
                </a:extLst>
              </a:tr>
              <a:tr h="441960">
                <a:tc>
                  <a:txBody>
                    <a:bodyPr/>
                    <a:lstStyle/>
                    <a:p>
                      <a:r>
                        <a:rPr lang="en-US" sz="2200" dirty="0">
                          <a:solidFill>
                            <a:schemeClr val="tx1"/>
                          </a:solidFill>
                        </a:rPr>
                        <a:t>Pushdown Automata</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8</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 xmlns:a16="http://schemas.microsoft.com/office/drawing/2014/main" val="10001"/>
                  </a:ext>
                </a:extLst>
              </a:tr>
              <a:tr h="441960">
                <a:tc>
                  <a:txBody>
                    <a:bodyPr/>
                    <a:lstStyle/>
                    <a:p>
                      <a:r>
                        <a:rPr lang="en-US" sz="2200" dirty="0"/>
                        <a:t>Properties of CFL</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t>3</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 xmlns:a16="http://schemas.microsoft.com/office/drawing/2014/main" val="10002"/>
                  </a:ext>
                </a:extLst>
              </a:tr>
            </a:tbl>
          </a:graphicData>
        </a:graphic>
      </p:graphicFrame>
      <p:sp>
        <p:nvSpPr>
          <p:cNvPr id="4" name="Date Placeholder 3"/>
          <p:cNvSpPr>
            <a:spLocks noGrp="1"/>
          </p:cNvSpPr>
          <p:nvPr>
            <p:ph type="dt" sz="half" idx="10"/>
          </p:nvPr>
        </p:nvSpPr>
        <p:spPr/>
        <p:txBody>
          <a:bodyPr/>
          <a:lstStyle/>
          <a:p>
            <a:fld id="{C434F0A7-A7A0-430A-8EA3-6F8BF1E667AD}"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7"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3200" dirty="0"/>
              <a:t>Contents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10" name="Picture 9" descr="Logo11.png">
            <a:extLst>
              <a:ext uri="{FF2B5EF4-FFF2-40B4-BE49-F238E27FC236}">
                <a16:creationId xmlns="" xmlns:a16="http://schemas.microsoft.com/office/drawing/2014/main" id="{FF9991DE-1126-48D4-9284-D1EB22D4EEE4}"/>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algn="just"/>
            <a:endParaRPr lang="en-US" dirty="0"/>
          </a:p>
          <a:p>
            <a:pPr algn="just">
              <a:buNone/>
            </a:pPr>
            <a:r>
              <a:rPr lang="en-US" sz="2200" dirty="0"/>
              <a:t>Objective of the course is to make students able to:</a:t>
            </a:r>
          </a:p>
          <a:p>
            <a:pPr algn="just"/>
            <a:r>
              <a:rPr lang="en-US" sz="2200" dirty="0"/>
              <a:t>Design a Pushdown Automata.</a:t>
            </a:r>
          </a:p>
          <a:p>
            <a:pPr algn="just"/>
            <a:r>
              <a:rPr lang="en-US" sz="2200" dirty="0"/>
              <a:t>Differentiate between deterministic and non-deterministic PDA.</a:t>
            </a:r>
          </a:p>
          <a:p>
            <a:pPr algn="just"/>
            <a:r>
              <a:rPr lang="en-US" sz="2200" dirty="0"/>
              <a:t>Recognize the expressive power of DPDA and NPDA.</a:t>
            </a:r>
          </a:p>
          <a:p>
            <a:pPr algn="just"/>
            <a:r>
              <a:rPr lang="en-US" sz="2200" dirty="0"/>
              <a:t>Explain the closure properties of CFL.</a:t>
            </a:r>
          </a:p>
          <a:p>
            <a:pPr algn="just"/>
            <a:r>
              <a:rPr lang="en-US" sz="2200" dirty="0"/>
              <a:t>Apply pumping lemma for CFL.</a:t>
            </a:r>
          </a:p>
          <a:p>
            <a:pPr algn="just"/>
            <a:endParaRPr lang="en-US" sz="2200" dirty="0"/>
          </a:p>
          <a:p>
            <a:pPr algn="just"/>
            <a:endParaRPr lang="en-US" sz="2000" dirty="0"/>
          </a:p>
        </p:txBody>
      </p:sp>
      <p:sp>
        <p:nvSpPr>
          <p:cNvPr id="4" name="Date Placeholder 3"/>
          <p:cNvSpPr>
            <a:spLocks noGrp="1"/>
          </p:cNvSpPr>
          <p:nvPr>
            <p:ph type="dt" sz="half" idx="10"/>
          </p:nvPr>
        </p:nvSpPr>
        <p:spPr/>
        <p:txBody>
          <a:bodyPr/>
          <a:lstStyle/>
          <a:p>
            <a:fld id="{6B63B2AC-DE11-437B-BEC5-175790FAE262}"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Objective of Unit</a:t>
            </a:r>
          </a:p>
        </p:txBody>
      </p:sp>
      <p:sp>
        <p:nvSpPr>
          <p:cNvPr id="9" name="Footer Placeholder 9"/>
          <p:cNvSpPr>
            <a:spLocks noGrp="1"/>
          </p:cNvSpPr>
          <p:nvPr>
            <p:ph type="ftr" sz="quarter" idx="11"/>
          </p:nvPr>
        </p:nvSpPr>
        <p:spPr>
          <a:xfrm>
            <a:off x="2514600" y="6400800"/>
            <a:ext cx="5029200" cy="365125"/>
          </a:xfrm>
        </p:spPr>
        <p:txBody>
          <a:bodyPr/>
          <a:lstStyle/>
          <a:p>
            <a:r>
              <a:rPr lang="en-US"/>
              <a:t>GARIMA JAIN             ACSE-0404 (TAFL)                  Unit IV</a:t>
            </a:r>
            <a:endParaRPr lang="en-US" dirty="0"/>
          </a:p>
        </p:txBody>
      </p:sp>
      <p:pic>
        <p:nvPicPr>
          <p:cNvPr id="10" name="Picture 9" descr="Logo11.png">
            <a:extLst>
              <a:ext uri="{FF2B5EF4-FFF2-40B4-BE49-F238E27FC236}">
                <a16:creationId xmlns="" xmlns:a16="http://schemas.microsoft.com/office/drawing/2014/main" id="{B0028554-7DFD-4F52-B0E3-4F7B8759E1E1}"/>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algn="just"/>
            <a:endParaRPr lang="en-US" dirty="0"/>
          </a:p>
          <a:p>
            <a:pPr algn="just"/>
            <a:r>
              <a:rPr lang="en-US" sz="2200" dirty="0"/>
              <a:t>CFG is used to generate context free languages.</a:t>
            </a:r>
          </a:p>
          <a:p>
            <a:pPr algn="just"/>
            <a:r>
              <a:rPr lang="en-US" sz="2200" dirty="0"/>
              <a:t>We need an automata that can accept CFL.</a:t>
            </a:r>
          </a:p>
          <a:p>
            <a:pPr algn="just"/>
            <a:r>
              <a:rPr lang="en-US" sz="2200" dirty="0"/>
              <a:t>Simplification of grammar includes</a:t>
            </a:r>
          </a:p>
          <a:p>
            <a:pPr algn="just">
              <a:buNone/>
            </a:pPr>
            <a:r>
              <a:rPr lang="en-US" sz="2200" dirty="0"/>
              <a:t>		Reduction of grammar</a:t>
            </a:r>
          </a:p>
          <a:p>
            <a:pPr algn="just">
              <a:buNone/>
            </a:pPr>
            <a:r>
              <a:rPr lang="en-US" sz="2200" dirty="0"/>
              <a:t>		Elimination of Null production</a:t>
            </a:r>
          </a:p>
          <a:p>
            <a:pPr algn="just">
              <a:buNone/>
            </a:pPr>
            <a:r>
              <a:rPr lang="en-US" sz="2200" dirty="0"/>
              <a:t>		Elimination of Unit production</a:t>
            </a:r>
          </a:p>
          <a:p>
            <a:pPr algn="just"/>
            <a:r>
              <a:rPr lang="en-US" sz="2200" dirty="0"/>
              <a:t>We can normalize a </a:t>
            </a:r>
            <a:r>
              <a:rPr lang="en-US" sz="2200"/>
              <a:t>CFG in CNF and GNF.</a:t>
            </a:r>
            <a:endParaRPr lang="en-US" sz="2200" dirty="0"/>
          </a:p>
          <a:p>
            <a:pPr algn="just"/>
            <a:endParaRPr lang="en-US" sz="2000" dirty="0"/>
          </a:p>
        </p:txBody>
      </p:sp>
      <p:sp>
        <p:nvSpPr>
          <p:cNvPr id="4" name="Date Placeholder 3"/>
          <p:cNvSpPr>
            <a:spLocks noGrp="1"/>
          </p:cNvSpPr>
          <p:nvPr>
            <p:ph type="dt" sz="half" idx="10"/>
          </p:nvPr>
        </p:nvSpPr>
        <p:spPr/>
        <p:txBody>
          <a:bodyPr/>
          <a:lstStyle/>
          <a:p>
            <a:fld id="{B87F4564-AD19-4474-8591-D15866B1B4B3}"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Prerequisite and Recap</a:t>
            </a:r>
          </a:p>
        </p:txBody>
      </p:sp>
      <p:sp>
        <p:nvSpPr>
          <p:cNvPr id="9" name="Footer Placeholder 9"/>
          <p:cNvSpPr>
            <a:spLocks noGrp="1"/>
          </p:cNvSpPr>
          <p:nvPr>
            <p:ph type="ftr" sz="quarter" idx="11"/>
          </p:nvPr>
        </p:nvSpPr>
        <p:spPr>
          <a:xfrm>
            <a:off x="2514600" y="6400800"/>
            <a:ext cx="5029200" cy="365125"/>
          </a:xfrm>
        </p:spPr>
        <p:txBody>
          <a:bodyPr/>
          <a:lstStyle/>
          <a:p>
            <a:r>
              <a:rPr lang="en-US"/>
              <a:t>GARIMA JAIN             ACSE-0404 (TAFL)                  Unit IV</a:t>
            </a:r>
            <a:endParaRPr lang="en-US" dirty="0"/>
          </a:p>
        </p:txBody>
      </p:sp>
      <p:pic>
        <p:nvPicPr>
          <p:cNvPr id="10" name="Picture 9" descr="Logo11.png">
            <a:extLst>
              <a:ext uri="{FF2B5EF4-FFF2-40B4-BE49-F238E27FC236}">
                <a16:creationId xmlns="" xmlns:a16="http://schemas.microsoft.com/office/drawing/2014/main" id="{F061C9A6-C16B-4489-B78A-941BF0A3FD6F}"/>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382000" cy="4525963"/>
          </a:xfrm>
        </p:spPr>
        <p:txBody>
          <a:bodyPr>
            <a:normAutofit/>
          </a:bodyPr>
          <a:lstStyle/>
          <a:p>
            <a:pPr algn="just">
              <a:buNone/>
            </a:pPr>
            <a:endParaRPr lang="en-US" sz="2400" b="1" dirty="0"/>
          </a:p>
          <a:p>
            <a:pPr algn="just">
              <a:lnSpc>
                <a:spcPct val="150000"/>
              </a:lnSpc>
              <a:spcBef>
                <a:spcPts val="0"/>
              </a:spcBef>
              <a:buNone/>
            </a:pPr>
            <a:r>
              <a:rPr lang="en-US" sz="2800" b="1" dirty="0"/>
              <a:t>Objective of the Topic</a:t>
            </a:r>
            <a:endParaRPr lang="en-US" sz="2400" b="1" dirty="0"/>
          </a:p>
          <a:p>
            <a:pPr algn="just">
              <a:lnSpc>
                <a:spcPct val="150000"/>
              </a:lnSpc>
              <a:spcBef>
                <a:spcPts val="0"/>
              </a:spcBef>
              <a:buNone/>
            </a:pPr>
            <a:r>
              <a:rPr lang="en-US" sz="2200" dirty="0"/>
              <a:t>The objective of the topic is to make the student able to:</a:t>
            </a:r>
          </a:p>
          <a:p>
            <a:pPr indent="114300" algn="just">
              <a:lnSpc>
                <a:spcPct val="150000"/>
              </a:lnSpc>
              <a:spcBef>
                <a:spcPts val="0"/>
              </a:spcBef>
            </a:pPr>
            <a:r>
              <a:rPr lang="en-US" sz="2200" dirty="0"/>
              <a:t>	Learn the </a:t>
            </a:r>
            <a:r>
              <a:rPr lang="en-US" sz="2200" dirty="0" err="1"/>
              <a:t>tuples</a:t>
            </a:r>
            <a:r>
              <a:rPr lang="en-US" sz="2200" dirty="0"/>
              <a:t> of pushdown automata</a:t>
            </a:r>
          </a:p>
          <a:p>
            <a:pPr indent="571500" algn="just">
              <a:lnSpc>
                <a:spcPct val="150000"/>
              </a:lnSpc>
              <a:spcBef>
                <a:spcPts val="0"/>
              </a:spcBef>
            </a:pPr>
            <a:r>
              <a:rPr lang="en-US" sz="2200" dirty="0"/>
              <a:t>Recognize the language accepted by PDA.</a:t>
            </a:r>
          </a:p>
          <a:p>
            <a:pPr indent="114300" algn="just">
              <a:lnSpc>
                <a:spcPct val="150000"/>
              </a:lnSpc>
              <a:spcBef>
                <a:spcPts val="0"/>
              </a:spcBef>
            </a:pPr>
            <a:r>
              <a:rPr lang="en-US" sz="2200" dirty="0"/>
              <a:t>	Design </a:t>
            </a:r>
            <a:r>
              <a:rPr lang="en-US" sz="2200" dirty="0" err="1"/>
              <a:t>deterministc</a:t>
            </a:r>
            <a:r>
              <a:rPr lang="en-US" sz="2200" dirty="0"/>
              <a:t> and non-deterministic PDA</a:t>
            </a:r>
          </a:p>
          <a:p>
            <a:pPr indent="114300" algn="just">
              <a:lnSpc>
                <a:spcPct val="150000"/>
              </a:lnSpc>
              <a:spcBef>
                <a:spcPts val="0"/>
              </a:spcBef>
            </a:pPr>
            <a:r>
              <a:rPr lang="en-US" sz="2200" dirty="0"/>
              <a:t>	Realize the expressive power of DPDA, NPDA and two stack PDA</a:t>
            </a:r>
          </a:p>
          <a:p>
            <a:pPr indent="571500" algn="just">
              <a:lnSpc>
                <a:spcPct val="150000"/>
              </a:lnSpc>
              <a:spcBef>
                <a:spcPts val="0"/>
              </a:spcBef>
            </a:pPr>
            <a:r>
              <a:rPr lang="en-US" sz="2200" dirty="0"/>
              <a:t> Convert FA to RE and vice-versa.</a:t>
            </a:r>
          </a:p>
          <a:p>
            <a:pPr algn="just">
              <a:buNone/>
            </a:pPr>
            <a:r>
              <a:rPr lang="en-US" sz="2200" dirty="0"/>
              <a:t>	</a:t>
            </a:r>
          </a:p>
          <a:p>
            <a:pPr algn="just">
              <a:buNone/>
            </a:pPr>
            <a:endParaRPr lang="en-US" sz="2400" b="1" dirty="0"/>
          </a:p>
        </p:txBody>
      </p:sp>
      <p:sp>
        <p:nvSpPr>
          <p:cNvPr id="4" name="Date Placeholder 3"/>
          <p:cNvSpPr>
            <a:spLocks noGrp="1"/>
          </p:cNvSpPr>
          <p:nvPr>
            <p:ph type="dt" sz="half" idx="10"/>
          </p:nvPr>
        </p:nvSpPr>
        <p:spPr/>
        <p:txBody>
          <a:bodyPr/>
          <a:lstStyle/>
          <a:p>
            <a:fld id="{3306D97B-C55A-4D02-B19E-CA6F157E0403}"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22" name="Title 1"/>
          <p:cNvSpPr txBox="1">
            <a:spLocks/>
          </p:cNvSpPr>
          <p:nvPr/>
        </p:nvSpPr>
        <p:spPr>
          <a:xfrm>
            <a:off x="1600200" y="0"/>
            <a:ext cx="75438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Push Down Automata	(CO4)</a:t>
            </a:r>
          </a:p>
        </p:txBody>
      </p:sp>
      <p:sp>
        <p:nvSpPr>
          <p:cNvPr id="10" name="Footer Placeholder 9"/>
          <p:cNvSpPr>
            <a:spLocks noGrp="1"/>
          </p:cNvSpPr>
          <p:nvPr>
            <p:ph type="ftr" sz="quarter" idx="11"/>
          </p:nvPr>
        </p:nvSpPr>
        <p:spPr>
          <a:xfrm>
            <a:off x="2514600" y="6400800"/>
            <a:ext cx="5029200" cy="365125"/>
          </a:xfrm>
        </p:spPr>
        <p:txBody>
          <a:bodyPr/>
          <a:lstStyle/>
          <a:p>
            <a:r>
              <a:rPr lang="en-US"/>
              <a:t>GARIMA JAIN             ACSE-0404 (TAFL)                  Unit IV</a:t>
            </a:r>
            <a:endParaRPr lang="en-US" dirty="0"/>
          </a:p>
        </p:txBody>
      </p:sp>
      <p:pic>
        <p:nvPicPr>
          <p:cNvPr id="9" name="Picture 8" descr="Logo11.png">
            <a:extLst>
              <a:ext uri="{FF2B5EF4-FFF2-40B4-BE49-F238E27FC236}">
                <a16:creationId xmlns="" xmlns:a16="http://schemas.microsoft.com/office/drawing/2014/main" id="{B0BC8AA4-6036-4058-805D-0B2A0042EAE6}"/>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A7FF79C0-FCD8-4FC4-99B5-5703A082A50A}"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PDA for What ??</a:t>
            </a:r>
          </a:p>
        </p:txBody>
      </p:sp>
      <p:sp>
        <p:nvSpPr>
          <p:cNvPr id="9" name="TextBox 8"/>
          <p:cNvSpPr txBox="1"/>
          <p:nvPr/>
        </p:nvSpPr>
        <p:spPr>
          <a:xfrm>
            <a:off x="1447800" y="1752600"/>
            <a:ext cx="6144439" cy="646331"/>
          </a:xfrm>
          <a:prstGeom prst="rect">
            <a:avLst/>
          </a:prstGeom>
          <a:noFill/>
        </p:spPr>
        <p:txBody>
          <a:bodyPr wrap="none" rtlCol="0">
            <a:spAutoFit/>
          </a:bodyPr>
          <a:lstStyle/>
          <a:p>
            <a:pPr algn="ctr"/>
            <a:r>
              <a:rPr lang="en-US" sz="2800" dirty="0">
                <a:solidFill>
                  <a:srgbClr val="C00000"/>
                </a:solidFill>
              </a:rPr>
              <a:t> </a:t>
            </a:r>
            <a:r>
              <a:rPr lang="en-US" sz="3600" dirty="0">
                <a:solidFill>
                  <a:srgbClr val="C00000"/>
                </a:solidFill>
              </a:rPr>
              <a:t>What FA is to Regular Language</a:t>
            </a:r>
          </a:p>
        </p:txBody>
      </p:sp>
      <p:sp>
        <p:nvSpPr>
          <p:cNvPr id="10" name="TextBox 9"/>
          <p:cNvSpPr txBox="1"/>
          <p:nvPr/>
        </p:nvSpPr>
        <p:spPr>
          <a:xfrm>
            <a:off x="3254184" y="3544669"/>
            <a:ext cx="2613216" cy="646331"/>
          </a:xfrm>
          <a:prstGeom prst="rect">
            <a:avLst/>
          </a:prstGeom>
          <a:noFill/>
        </p:spPr>
        <p:txBody>
          <a:bodyPr wrap="none" rtlCol="0">
            <a:spAutoFit/>
          </a:bodyPr>
          <a:lstStyle/>
          <a:p>
            <a:r>
              <a:rPr lang="en-US" sz="3600" dirty="0">
                <a:solidFill>
                  <a:srgbClr val="FF0000"/>
                </a:solidFill>
              </a:rPr>
              <a:t>PDA is to CFL</a:t>
            </a:r>
          </a:p>
        </p:txBody>
      </p:sp>
      <p:sp>
        <p:nvSpPr>
          <p:cNvPr id="11" name="Footer Placeholder 9"/>
          <p:cNvSpPr>
            <a:spLocks noGrp="1"/>
          </p:cNvSpPr>
          <p:nvPr>
            <p:ph type="ftr" sz="quarter" idx="11"/>
          </p:nvPr>
        </p:nvSpPr>
        <p:spPr>
          <a:xfrm>
            <a:off x="2514600" y="6400800"/>
            <a:ext cx="5029200" cy="365125"/>
          </a:xfrm>
        </p:spPr>
        <p:txBody>
          <a:bodyPr/>
          <a:lstStyle/>
          <a:p>
            <a:r>
              <a:rPr lang="en-US"/>
              <a:t>GARIMA JAIN             ACSE-0404 (TAFL)                  Unit IV</a:t>
            </a:r>
            <a:endParaRPr lang="en-US" dirty="0"/>
          </a:p>
        </p:txBody>
      </p:sp>
      <p:pic>
        <p:nvPicPr>
          <p:cNvPr id="12" name="Picture 11" descr="Logo11.png">
            <a:extLst>
              <a:ext uri="{FF2B5EF4-FFF2-40B4-BE49-F238E27FC236}">
                <a16:creationId xmlns="" xmlns:a16="http://schemas.microsoft.com/office/drawing/2014/main" id="{97AB7797-7176-425A-8DF5-D762288B5517}"/>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9" name="Content Placeholder 48"/>
          <p:cNvSpPr>
            <a:spLocks noGrp="1"/>
          </p:cNvSpPr>
          <p:nvPr>
            <p:ph sz="half" idx="2"/>
          </p:nvPr>
        </p:nvSpPr>
        <p:spPr>
          <a:xfrm>
            <a:off x="609600" y="1371600"/>
            <a:ext cx="8001000" cy="4525963"/>
          </a:xfrm>
        </p:spPr>
        <p:txBody>
          <a:bodyPr>
            <a:normAutofit/>
          </a:bodyPr>
          <a:lstStyle/>
          <a:p>
            <a:pPr algn="just">
              <a:lnSpc>
                <a:spcPct val="150000"/>
              </a:lnSpc>
              <a:spcBef>
                <a:spcPts val="0"/>
              </a:spcBef>
            </a:pPr>
            <a:r>
              <a:rPr lang="en-US" sz="2200" dirty="0"/>
              <a:t>Finite automata accept the regular languages. </a:t>
            </a:r>
          </a:p>
          <a:p>
            <a:pPr algn="just">
              <a:lnSpc>
                <a:spcPct val="150000"/>
              </a:lnSpc>
              <a:spcBef>
                <a:spcPts val="0"/>
              </a:spcBef>
              <a:buNone/>
            </a:pPr>
            <a:r>
              <a:rPr lang="en-US" sz="2200" dirty="0"/>
              <a:t>	e.g. { 0</a:t>
            </a:r>
            <a:r>
              <a:rPr lang="en-US" sz="2200" baseline="30000" dirty="0"/>
              <a:t>n</a:t>
            </a:r>
            <a:r>
              <a:rPr lang="en-US" sz="2200" dirty="0"/>
              <a:t> | n ∈ ℕ } , { 0</a:t>
            </a:r>
            <a:r>
              <a:rPr lang="en-US" sz="2200" baseline="30000" dirty="0"/>
              <a:t>m</a:t>
            </a:r>
            <a:r>
              <a:rPr lang="en-US" sz="2200" dirty="0"/>
              <a:t> 1</a:t>
            </a:r>
            <a:r>
              <a:rPr lang="en-US" sz="2200" baseline="30000" dirty="0"/>
              <a:t>n </a:t>
            </a:r>
            <a:r>
              <a:rPr lang="en-US" sz="2200" dirty="0"/>
              <a:t>| n ∈ ℕ }</a:t>
            </a:r>
          </a:p>
          <a:p>
            <a:pPr algn="just">
              <a:lnSpc>
                <a:spcPct val="150000"/>
              </a:lnSpc>
              <a:spcBef>
                <a:spcPts val="0"/>
              </a:spcBef>
            </a:pPr>
            <a:r>
              <a:rPr lang="en-US" sz="2200" dirty="0"/>
              <a:t>We may need unbounded memory to recognize context-free languages. </a:t>
            </a:r>
          </a:p>
          <a:p>
            <a:pPr algn="just">
              <a:lnSpc>
                <a:spcPct val="150000"/>
              </a:lnSpc>
              <a:spcBef>
                <a:spcPts val="0"/>
              </a:spcBef>
              <a:buNone/>
            </a:pPr>
            <a:r>
              <a:rPr lang="en-US" sz="2200" dirty="0"/>
              <a:t>	e.g. { 0</a:t>
            </a:r>
            <a:r>
              <a:rPr lang="en-US" sz="2200" baseline="30000" dirty="0"/>
              <a:t>n</a:t>
            </a:r>
            <a:r>
              <a:rPr lang="en-US" sz="2200" dirty="0"/>
              <a:t>1</a:t>
            </a:r>
            <a:r>
              <a:rPr lang="en-US" sz="2200" baseline="30000" dirty="0"/>
              <a:t>n</a:t>
            </a:r>
            <a:r>
              <a:rPr lang="en-US" sz="2200" dirty="0"/>
              <a:t> | n ∈ ℕ } requires unbounded counting. </a:t>
            </a:r>
          </a:p>
          <a:p>
            <a:pPr algn="just">
              <a:lnSpc>
                <a:spcPct val="150000"/>
              </a:lnSpc>
              <a:spcBef>
                <a:spcPts val="0"/>
              </a:spcBef>
            </a:pPr>
            <a:r>
              <a:rPr lang="en-US" sz="2200" dirty="0"/>
              <a:t> How do we build an automaton with finitely many states but unbounded memory?</a:t>
            </a:r>
          </a:p>
          <a:p>
            <a:pPr algn="just">
              <a:lnSpc>
                <a:spcPct val="150000"/>
              </a:lnSpc>
              <a:spcBef>
                <a:spcPts val="0"/>
              </a:spcBef>
              <a:buNone/>
            </a:pPr>
            <a:r>
              <a:rPr lang="en-US" sz="2200" dirty="0"/>
              <a:t>	The answer is Pushdown Automata (PDA).</a:t>
            </a:r>
          </a:p>
        </p:txBody>
      </p:sp>
      <p:sp>
        <p:nvSpPr>
          <p:cNvPr id="4" name="Date Placeholder 3"/>
          <p:cNvSpPr>
            <a:spLocks noGrp="1"/>
          </p:cNvSpPr>
          <p:nvPr>
            <p:ph type="dt" sz="half" idx="10"/>
          </p:nvPr>
        </p:nvSpPr>
        <p:spPr/>
        <p:txBody>
          <a:bodyPr/>
          <a:lstStyle/>
          <a:p>
            <a:fld id="{9B116E86-E673-496C-8B2F-82DACFF22AB5}"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Why PDA ??</a:t>
            </a:r>
          </a:p>
        </p:txBody>
      </p:sp>
      <p:sp>
        <p:nvSpPr>
          <p:cNvPr id="9"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10" name="Picture 9" descr="Logo11.png">
            <a:extLst>
              <a:ext uri="{FF2B5EF4-FFF2-40B4-BE49-F238E27FC236}">
                <a16:creationId xmlns="" xmlns:a16="http://schemas.microsoft.com/office/drawing/2014/main" id="{6A9FDC02-DD3F-41EC-962A-A0CFB82E4A2B}"/>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19200"/>
            <a:ext cx="8153400" cy="4525963"/>
          </a:xfrm>
        </p:spPr>
        <p:txBody>
          <a:bodyPr>
            <a:normAutofit/>
          </a:bodyPr>
          <a:lstStyle/>
          <a:p>
            <a:pPr algn="just"/>
            <a:r>
              <a:rPr lang="en-US" sz="2200" dirty="0"/>
              <a:t>Informally a pushdown automata (PDA) is an NFA + Stack.</a:t>
            </a:r>
          </a:p>
        </p:txBody>
      </p:sp>
      <p:sp>
        <p:nvSpPr>
          <p:cNvPr id="4" name="Date Placeholder 3"/>
          <p:cNvSpPr>
            <a:spLocks noGrp="1"/>
          </p:cNvSpPr>
          <p:nvPr>
            <p:ph type="dt" sz="half" idx="10"/>
          </p:nvPr>
        </p:nvSpPr>
        <p:spPr/>
        <p:txBody>
          <a:bodyPr/>
          <a:lstStyle/>
          <a:p>
            <a:fld id="{A128CDD0-CB6E-45C5-A0A4-6A47ACC2DC2A}"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Why PDA ??</a:t>
            </a:r>
          </a:p>
        </p:txBody>
      </p:sp>
      <p:graphicFrame>
        <p:nvGraphicFramePr>
          <p:cNvPr id="17" name="Content Placeholder 16"/>
          <p:cNvGraphicFramePr>
            <a:graphicFrameLocks noGrp="1"/>
          </p:cNvGraphicFramePr>
          <p:nvPr>
            <p:ph sz="half" idx="2"/>
          </p:nvPr>
        </p:nvGraphicFramePr>
        <p:xfrm>
          <a:off x="1752600" y="2677160"/>
          <a:ext cx="5410200" cy="370840"/>
        </p:xfrm>
        <a:graphic>
          <a:graphicData uri="http://schemas.openxmlformats.org/drawingml/2006/table">
            <a:tbl>
              <a:tblPr firstRow="1" bandRow="1">
                <a:tableStyleId>{5C22544A-7EE6-4342-B048-85BDC9FD1C3A}</a:tableStyleId>
              </a:tblPr>
              <a:tblGrid>
                <a:gridCol w="541020">
                  <a:extLst>
                    <a:ext uri="{9D8B030D-6E8A-4147-A177-3AD203B41FA5}">
                      <a16:colId xmlns="" xmlns:a16="http://schemas.microsoft.com/office/drawing/2014/main" val="20000"/>
                    </a:ext>
                  </a:extLst>
                </a:gridCol>
                <a:gridCol w="541020">
                  <a:extLst>
                    <a:ext uri="{9D8B030D-6E8A-4147-A177-3AD203B41FA5}">
                      <a16:colId xmlns="" xmlns:a16="http://schemas.microsoft.com/office/drawing/2014/main" val="20001"/>
                    </a:ext>
                  </a:extLst>
                </a:gridCol>
                <a:gridCol w="541020">
                  <a:extLst>
                    <a:ext uri="{9D8B030D-6E8A-4147-A177-3AD203B41FA5}">
                      <a16:colId xmlns="" xmlns:a16="http://schemas.microsoft.com/office/drawing/2014/main" val="20002"/>
                    </a:ext>
                  </a:extLst>
                </a:gridCol>
                <a:gridCol w="541020">
                  <a:extLst>
                    <a:ext uri="{9D8B030D-6E8A-4147-A177-3AD203B41FA5}">
                      <a16:colId xmlns="" xmlns:a16="http://schemas.microsoft.com/office/drawing/2014/main" val="20003"/>
                    </a:ext>
                  </a:extLst>
                </a:gridCol>
                <a:gridCol w="541020">
                  <a:extLst>
                    <a:ext uri="{9D8B030D-6E8A-4147-A177-3AD203B41FA5}">
                      <a16:colId xmlns="" xmlns:a16="http://schemas.microsoft.com/office/drawing/2014/main" val="20004"/>
                    </a:ext>
                  </a:extLst>
                </a:gridCol>
                <a:gridCol w="541020">
                  <a:extLst>
                    <a:ext uri="{9D8B030D-6E8A-4147-A177-3AD203B41FA5}">
                      <a16:colId xmlns="" xmlns:a16="http://schemas.microsoft.com/office/drawing/2014/main" val="20005"/>
                    </a:ext>
                  </a:extLst>
                </a:gridCol>
                <a:gridCol w="541020">
                  <a:extLst>
                    <a:ext uri="{9D8B030D-6E8A-4147-A177-3AD203B41FA5}">
                      <a16:colId xmlns="" xmlns:a16="http://schemas.microsoft.com/office/drawing/2014/main" val="20006"/>
                    </a:ext>
                  </a:extLst>
                </a:gridCol>
                <a:gridCol w="541020">
                  <a:extLst>
                    <a:ext uri="{9D8B030D-6E8A-4147-A177-3AD203B41FA5}">
                      <a16:colId xmlns="" xmlns:a16="http://schemas.microsoft.com/office/drawing/2014/main" val="20007"/>
                    </a:ext>
                  </a:extLst>
                </a:gridCol>
                <a:gridCol w="541020">
                  <a:extLst>
                    <a:ext uri="{9D8B030D-6E8A-4147-A177-3AD203B41FA5}">
                      <a16:colId xmlns="" xmlns:a16="http://schemas.microsoft.com/office/drawing/2014/main" val="20008"/>
                    </a:ext>
                  </a:extLst>
                </a:gridCol>
                <a:gridCol w="541020">
                  <a:extLst>
                    <a:ext uri="{9D8B030D-6E8A-4147-A177-3AD203B41FA5}">
                      <a16:colId xmlns="" xmlns:a16="http://schemas.microsoft.com/office/drawing/2014/main" val="20009"/>
                    </a:ext>
                  </a:extLst>
                </a:gridCol>
              </a:tblGrid>
              <a:tr h="370840">
                <a:tc>
                  <a:txBody>
                    <a:bodyPr/>
                    <a:lstStyle/>
                    <a:p>
                      <a:pPr algn="ctr"/>
                      <a:r>
                        <a:rPr lang="en-US" dirty="0">
                          <a:solidFill>
                            <a:schemeClr val="tx1"/>
                          </a:solidFill>
                        </a:rPr>
                        <a:t>a</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9000"/>
                      </a:srgbClr>
                    </a:solidFill>
                  </a:tcPr>
                </a:tc>
                <a:tc>
                  <a:txBody>
                    <a:bodyPr/>
                    <a:lstStyle/>
                    <a:p>
                      <a:pPr algn="ctr"/>
                      <a:r>
                        <a:rPr lang="en-US" dirty="0">
                          <a:solidFill>
                            <a:schemeClr val="tx1"/>
                          </a:solidFill>
                        </a:rPr>
                        <a:t>b</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9000"/>
                      </a:srgbClr>
                    </a:solidFill>
                  </a:tcPr>
                </a:tc>
                <a:tc>
                  <a:txBody>
                    <a:bodyPr/>
                    <a:lstStyle/>
                    <a:p>
                      <a:pPr algn="ctr"/>
                      <a:r>
                        <a:rPr lang="en-US" dirty="0">
                          <a:solidFill>
                            <a:schemeClr val="tx1"/>
                          </a:solidFill>
                        </a:rPr>
                        <a:t>a</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9000"/>
                      </a:srgbClr>
                    </a:solidFill>
                  </a:tcPr>
                </a:tc>
                <a:tc>
                  <a:txBody>
                    <a:bodyPr/>
                    <a:lstStyle/>
                    <a:p>
                      <a:pPr algn="ctr"/>
                      <a:r>
                        <a:rPr lang="en-US" dirty="0">
                          <a:solidFill>
                            <a:schemeClr val="tx1"/>
                          </a:solidFill>
                        </a:rPr>
                        <a:t>b</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9000"/>
                      </a:srgbClr>
                    </a:solidFill>
                  </a:tcPr>
                </a:tc>
                <a:tc>
                  <a:txBody>
                    <a:bodyPr/>
                    <a:lstStyle/>
                    <a:p>
                      <a:pPr algn="ctr"/>
                      <a:r>
                        <a:rPr lang="en-US" dirty="0">
                          <a:solidFill>
                            <a:schemeClr val="tx1"/>
                          </a:solidFill>
                        </a:rPr>
                        <a:t>b</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9000"/>
                      </a:srgbClr>
                    </a:solidFill>
                  </a:tcPr>
                </a:tc>
                <a:tc>
                  <a:txBody>
                    <a:bodyPr/>
                    <a:lstStyle/>
                    <a:p>
                      <a:pPr algn="ctr"/>
                      <a:r>
                        <a:rPr lang="en-US" dirty="0">
                          <a:solidFill>
                            <a:schemeClr val="tx1"/>
                          </a:solidFill>
                        </a:rPr>
                        <a:t>b</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9000"/>
                      </a:srgbClr>
                    </a:solidFill>
                  </a:tcPr>
                </a:tc>
                <a:tc>
                  <a:txBody>
                    <a:bodyPr/>
                    <a:lstStyle/>
                    <a:p>
                      <a:pPr algn="ctr"/>
                      <a:r>
                        <a:rPr lang="en-US" dirty="0">
                          <a:solidFill>
                            <a:schemeClr val="tx1"/>
                          </a:solidFill>
                        </a:rPr>
                        <a:t>a</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9000"/>
                      </a:srgbClr>
                    </a:solidFill>
                  </a:tcPr>
                </a:tc>
                <a:tc>
                  <a:txBody>
                    <a:bodyPr/>
                    <a:lstStyle/>
                    <a:p>
                      <a:pPr algn="ctr"/>
                      <a:r>
                        <a:rPr lang="en-US" dirty="0">
                          <a:solidFill>
                            <a:schemeClr val="tx1"/>
                          </a:solidFill>
                        </a:rPr>
                        <a:t>a</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9000"/>
                      </a:srgbClr>
                    </a:solidFill>
                  </a:tcPr>
                </a:tc>
                <a:tc>
                  <a:txBody>
                    <a:bodyPr/>
                    <a:lstStyle/>
                    <a:p>
                      <a:pPr algn="ctr"/>
                      <a:r>
                        <a:rPr lang="en-US" dirty="0">
                          <a:solidFill>
                            <a:schemeClr val="tx1"/>
                          </a:solidFill>
                        </a:rPr>
                        <a:t>a</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9000"/>
                      </a:srgbClr>
                    </a:solidFill>
                  </a:tcPr>
                </a:tc>
                <a:tc>
                  <a:txBody>
                    <a:bodyPr/>
                    <a:lstStyle/>
                    <a:p>
                      <a:pPr algn="ctr"/>
                      <a:r>
                        <a:rPr lang="en-US" dirty="0">
                          <a:solidFill>
                            <a:schemeClr val="tx1"/>
                          </a:solidFill>
                        </a:rPr>
                        <a:t>b</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9000"/>
                      </a:srgbClr>
                    </a:solidFill>
                  </a:tcPr>
                </a:tc>
                <a:extLst>
                  <a:ext uri="{0D108BD9-81ED-4DB2-BD59-A6C34878D82A}">
                    <a16:rowId xmlns="" xmlns:a16="http://schemas.microsoft.com/office/drawing/2014/main" val="10000"/>
                  </a:ext>
                </a:extLst>
              </a:tr>
            </a:tbl>
          </a:graphicData>
        </a:graphic>
      </p:graphicFrame>
      <p:sp>
        <p:nvSpPr>
          <p:cNvPr id="13" name="TextBox 12">
            <a:extLst>
              <a:ext uri="{FF2B5EF4-FFF2-40B4-BE49-F238E27FC236}">
                <a16:creationId xmlns="" xmlns:a16="http://schemas.microsoft.com/office/drawing/2014/main" id="{951A265B-B20E-40F1-852F-EF2020859399}"/>
              </a:ext>
            </a:extLst>
          </p:cNvPr>
          <p:cNvSpPr txBox="1"/>
          <p:nvPr/>
        </p:nvSpPr>
        <p:spPr>
          <a:xfrm>
            <a:off x="6324600" y="5528795"/>
            <a:ext cx="1066800" cy="430887"/>
          </a:xfrm>
          <a:prstGeom prst="rect">
            <a:avLst/>
          </a:prstGeom>
          <a:noFill/>
        </p:spPr>
        <p:txBody>
          <a:bodyPr wrap="square" rtlCol="0">
            <a:spAutoFit/>
          </a:bodyPr>
          <a:lstStyle/>
          <a:p>
            <a:pPr algn="ctr"/>
            <a:r>
              <a:rPr lang="en-US" sz="2200" dirty="0"/>
              <a:t>Stack</a:t>
            </a:r>
          </a:p>
        </p:txBody>
      </p:sp>
      <p:grpSp>
        <p:nvGrpSpPr>
          <p:cNvPr id="33" name="Group 32"/>
          <p:cNvGrpSpPr/>
          <p:nvPr/>
        </p:nvGrpSpPr>
        <p:grpSpPr>
          <a:xfrm>
            <a:off x="3537529" y="2133600"/>
            <a:ext cx="2863271" cy="3214251"/>
            <a:chOff x="3537529" y="2133600"/>
            <a:chExt cx="2863271" cy="3214251"/>
          </a:xfrm>
        </p:grpSpPr>
        <p:sp>
          <p:nvSpPr>
            <p:cNvPr id="10" name="Rectangle 9">
              <a:extLst>
                <a:ext uri="{FF2B5EF4-FFF2-40B4-BE49-F238E27FC236}">
                  <a16:creationId xmlns="" xmlns:a16="http://schemas.microsoft.com/office/drawing/2014/main" id="{48084C23-5414-4CCE-A739-AB27AFB5564A}"/>
                </a:ext>
              </a:extLst>
            </p:cNvPr>
            <p:cNvSpPr/>
            <p:nvPr/>
          </p:nvSpPr>
          <p:spPr>
            <a:xfrm>
              <a:off x="4140193" y="3962400"/>
              <a:ext cx="1295400" cy="1295400"/>
            </a:xfrm>
            <a:prstGeom prst="rect">
              <a:avLst/>
            </a:prstGeom>
            <a:solidFill>
              <a:srgbClr val="7BE5E5">
                <a:alpha val="40000"/>
              </a:srgbClr>
            </a:solidFill>
            <a:ln>
              <a:solidFill>
                <a:srgbClr val="7BE5E5">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Finite Control</a:t>
              </a:r>
            </a:p>
          </p:txBody>
        </p:sp>
        <p:sp>
          <p:nvSpPr>
            <p:cNvPr id="12" name="TextBox 11">
              <a:extLst>
                <a:ext uri="{FF2B5EF4-FFF2-40B4-BE49-F238E27FC236}">
                  <a16:creationId xmlns="" xmlns:a16="http://schemas.microsoft.com/office/drawing/2014/main" id="{C24E7FF5-4A5F-48E2-A95E-C4EDDE070872}"/>
                </a:ext>
              </a:extLst>
            </p:cNvPr>
            <p:cNvSpPr txBox="1"/>
            <p:nvPr/>
          </p:nvSpPr>
          <p:spPr>
            <a:xfrm>
              <a:off x="3537529" y="2133600"/>
              <a:ext cx="2770908" cy="430887"/>
            </a:xfrm>
            <a:prstGeom prst="rect">
              <a:avLst/>
            </a:prstGeom>
            <a:noFill/>
            <a:ln>
              <a:noFill/>
            </a:ln>
          </p:spPr>
          <p:txBody>
            <a:bodyPr wrap="square" rtlCol="0">
              <a:spAutoFit/>
            </a:bodyPr>
            <a:lstStyle/>
            <a:p>
              <a:r>
                <a:rPr lang="en-US" sz="2200" dirty="0"/>
                <a:t>             Input Tape</a:t>
              </a:r>
            </a:p>
          </p:txBody>
        </p:sp>
        <p:cxnSp>
          <p:nvCxnSpPr>
            <p:cNvPr id="14" name="Connector: Elbow 18">
              <a:extLst>
                <a:ext uri="{FF2B5EF4-FFF2-40B4-BE49-F238E27FC236}">
                  <a16:creationId xmlns="" xmlns:a16="http://schemas.microsoft.com/office/drawing/2014/main" id="{7286F613-2E52-4881-A719-ED577EBD2859}"/>
                </a:ext>
              </a:extLst>
            </p:cNvPr>
            <p:cNvCxnSpPr>
              <a:cxnSpLocks/>
            </p:cNvCxnSpPr>
            <p:nvPr/>
          </p:nvCxnSpPr>
          <p:spPr>
            <a:xfrm rot="16200000" flipV="1">
              <a:off x="4032246" y="3206754"/>
              <a:ext cx="914400" cy="596892"/>
            </a:xfrm>
            <a:prstGeom prst="bentConnector3">
              <a:avLst>
                <a:gd name="adj1" fmla="val 50000"/>
              </a:avLst>
            </a:prstGeom>
            <a:ln w="31750">
              <a:solidFill>
                <a:srgbClr val="7BE5E5"/>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45">
              <a:extLst>
                <a:ext uri="{FF2B5EF4-FFF2-40B4-BE49-F238E27FC236}">
                  <a16:creationId xmlns="" xmlns:a16="http://schemas.microsoft.com/office/drawing/2014/main" id="{60307CB1-46AE-4A5A-B0AF-D81D60520040}"/>
                </a:ext>
              </a:extLst>
            </p:cNvPr>
            <p:cNvCxnSpPr>
              <a:cxnSpLocks/>
              <a:stCxn id="10" idx="3"/>
            </p:cNvCxnSpPr>
            <p:nvPr/>
          </p:nvCxnSpPr>
          <p:spPr>
            <a:xfrm>
              <a:off x="5435593" y="4610100"/>
              <a:ext cx="965207" cy="737751"/>
            </a:xfrm>
            <a:prstGeom prst="bentConnector3">
              <a:avLst>
                <a:gd name="adj1" fmla="val 50000"/>
              </a:avLst>
            </a:prstGeom>
            <a:ln w="31750">
              <a:solidFill>
                <a:srgbClr val="7BE5E5"/>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9" name="Table 18"/>
          <p:cNvGraphicFramePr>
            <a:graphicFrameLocks noGrp="1"/>
          </p:cNvGraphicFramePr>
          <p:nvPr/>
        </p:nvGraphicFramePr>
        <p:xfrm>
          <a:off x="6400800" y="3606800"/>
          <a:ext cx="762000" cy="1879600"/>
        </p:xfrm>
        <a:graphic>
          <a:graphicData uri="http://schemas.openxmlformats.org/drawingml/2006/table">
            <a:tbl>
              <a:tblPr>
                <a:tableStyleId>{5C22544A-7EE6-4342-B048-85BDC9FD1C3A}</a:tableStyleId>
              </a:tblPr>
              <a:tblGrid>
                <a:gridCol w="762000">
                  <a:extLst>
                    <a:ext uri="{9D8B030D-6E8A-4147-A177-3AD203B41FA5}">
                      <a16:colId xmlns="" xmlns:a16="http://schemas.microsoft.com/office/drawing/2014/main" val="20000"/>
                    </a:ext>
                  </a:extLst>
                </a:gridCol>
              </a:tblGrid>
              <a:tr h="375920">
                <a:tc>
                  <a:txBody>
                    <a:bodyPr/>
                    <a:lstStyle/>
                    <a:p>
                      <a:endParaRPr lang="en-US"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 xmlns:a16="http://schemas.microsoft.com/office/drawing/2014/main" val="10000"/>
                  </a:ext>
                </a:extLst>
              </a:tr>
              <a:tr h="375920">
                <a:tc>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 xmlns:a16="http://schemas.microsoft.com/office/drawing/2014/main" val="10001"/>
                  </a:ext>
                </a:extLst>
              </a:tr>
              <a:tr h="375920">
                <a:tc>
                  <a:txBody>
                    <a:bodyPr/>
                    <a:lstStyle/>
                    <a:p>
                      <a:endParaRPr lang="en-US" dirty="0"/>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 xmlns:a16="http://schemas.microsoft.com/office/drawing/2014/main" val="10002"/>
                  </a:ext>
                </a:extLst>
              </a:tr>
              <a:tr h="375920">
                <a:tc>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 xmlns:a16="http://schemas.microsoft.com/office/drawing/2014/main" val="10003"/>
                  </a:ext>
                </a:extLst>
              </a:tr>
              <a:tr h="375920">
                <a:tc>
                  <a:txBody>
                    <a:bodyPr/>
                    <a:lstStyle/>
                    <a:p>
                      <a:pPr algn="ctr"/>
                      <a:r>
                        <a:rPr lang="en-US" b="1" dirty="0"/>
                        <a:t>Z</a:t>
                      </a:r>
                      <a:r>
                        <a:rPr lang="en-US" b="1" baseline="-12000" dirty="0"/>
                        <a:t>0</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 xmlns:a16="http://schemas.microsoft.com/office/drawing/2014/main" val="10004"/>
                  </a:ext>
                </a:extLst>
              </a:tr>
            </a:tbl>
          </a:graphicData>
        </a:graphic>
      </p:graphicFrame>
      <p:sp>
        <p:nvSpPr>
          <p:cNvPr id="18"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20" name="Picture 19" descr="Logo11.png">
            <a:extLst>
              <a:ext uri="{FF2B5EF4-FFF2-40B4-BE49-F238E27FC236}">
                <a16:creationId xmlns="" xmlns:a16="http://schemas.microsoft.com/office/drawing/2014/main" id="{CCF97310-8D9A-4B8C-9584-468669B6A47F}"/>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72A8756-FF91-4787-B1B1-CA9C91F7DCCD}" type="datetime1">
              <a:rPr lang="en-US" smtClean="0"/>
              <a:pPr/>
              <a:t>5/7/2022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i="0" u="none" strike="noStrike" kern="1200" cap="none" spc="0" normalizeH="0" baseline="0" noProof="0" dirty="0">
                <a:ln>
                  <a:noFill/>
                </a:ln>
                <a:solidFill>
                  <a:schemeClr val="dk1"/>
                </a:solidFill>
                <a:effectLst/>
                <a:uLnTx/>
                <a:uFillTx/>
                <a:latin typeface="+mj-lt"/>
                <a:ea typeface="+mn-ea"/>
                <a:cs typeface="+mn-cs"/>
              </a:rPr>
              <a:t>Evaluation Scheme</a:t>
            </a:r>
          </a:p>
        </p:txBody>
      </p:sp>
      <p:pic>
        <p:nvPicPr>
          <p:cNvPr id="12" name="Picture 11" descr="Logo11.png"/>
          <p:cNvPicPr>
            <a:picLocks noChangeAspect="1"/>
          </p:cNvPicPr>
          <p:nvPr/>
        </p:nvPicPr>
        <p:blipFill>
          <a:blip r:embed="rId2"/>
          <a:stretch>
            <a:fillRect/>
          </a:stretch>
        </p:blipFill>
        <p:spPr>
          <a:xfrm>
            <a:off x="0" y="36838"/>
            <a:ext cx="1352550" cy="725162"/>
          </a:xfrm>
          <a:prstGeom prst="rect">
            <a:avLst/>
          </a:prstGeom>
        </p:spPr>
      </p:pic>
      <p:sp>
        <p:nvSpPr>
          <p:cNvPr id="3" name="Content Placeholder 2">
            <a:extLst>
              <a:ext uri="{FF2B5EF4-FFF2-40B4-BE49-F238E27FC236}">
                <a16:creationId xmlns="" xmlns:a16="http://schemas.microsoft.com/office/drawing/2014/main" id="{D4C70F1A-D87A-487D-806C-0E715B9FE76E}"/>
              </a:ext>
            </a:extLst>
          </p:cNvPr>
          <p:cNvSpPr>
            <a:spLocks noGrp="1"/>
          </p:cNvSpPr>
          <p:nvPr>
            <p:ph idx="1"/>
          </p:nvPr>
        </p:nvSpPr>
        <p:spPr/>
        <p:txBody>
          <a:bodyPr/>
          <a:lstStyle/>
          <a:p>
            <a:endParaRPr lang="en-IN"/>
          </a:p>
        </p:txBody>
      </p:sp>
      <p:pic>
        <p:nvPicPr>
          <p:cNvPr id="9" name="Picture 8">
            <a:extLst>
              <a:ext uri="{FF2B5EF4-FFF2-40B4-BE49-F238E27FC236}">
                <a16:creationId xmlns="" xmlns:a16="http://schemas.microsoft.com/office/drawing/2014/main" id="{6E44F541-245D-4040-8958-B4DF04BCDF90}"/>
              </a:ext>
            </a:extLst>
          </p:cNvPr>
          <p:cNvPicPr>
            <a:picLocks noChangeAspect="1"/>
          </p:cNvPicPr>
          <p:nvPr/>
        </p:nvPicPr>
        <p:blipFill>
          <a:blip r:embed="rId3"/>
          <a:stretch>
            <a:fillRect/>
          </a:stretch>
        </p:blipFill>
        <p:spPr>
          <a:xfrm>
            <a:off x="257921" y="1258094"/>
            <a:ext cx="8662977" cy="486807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0D989E78-0D4D-4964-AD56-0C29A42B3117}"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Pushdown Automata</a:t>
            </a:r>
          </a:p>
        </p:txBody>
      </p:sp>
      <p:sp>
        <p:nvSpPr>
          <p:cNvPr id="9" name="Content Placeholder 8"/>
          <p:cNvSpPr>
            <a:spLocks noGrp="1"/>
          </p:cNvSpPr>
          <p:nvPr>
            <p:ph sz="half" idx="2"/>
          </p:nvPr>
        </p:nvSpPr>
        <p:spPr>
          <a:xfrm>
            <a:off x="609600" y="1447800"/>
            <a:ext cx="8077200" cy="4525963"/>
          </a:xfrm>
        </p:spPr>
        <p:txBody>
          <a:bodyPr>
            <a:normAutofit/>
          </a:bodyPr>
          <a:lstStyle/>
          <a:p>
            <a:pPr marL="176213" indent="-176213">
              <a:lnSpc>
                <a:spcPct val="150000"/>
              </a:lnSpc>
              <a:spcBef>
                <a:spcPts val="0"/>
              </a:spcBef>
            </a:pPr>
            <a:r>
              <a:rPr lang="en-US" sz="2200" dirty="0"/>
              <a:t>A pushdown automaton (PDA) is a finite automaton equipped with a stack-based memory. </a:t>
            </a:r>
          </a:p>
          <a:p>
            <a:pPr marL="176213" indent="-176213">
              <a:lnSpc>
                <a:spcPct val="150000"/>
              </a:lnSpc>
              <a:spcBef>
                <a:spcPts val="0"/>
              </a:spcBef>
            </a:pPr>
            <a:r>
              <a:rPr lang="en-US" sz="2200" dirty="0"/>
              <a:t>Each transition </a:t>
            </a:r>
          </a:p>
          <a:p>
            <a:pPr marL="738188" lvl="1" indent="-176213">
              <a:lnSpc>
                <a:spcPct val="150000"/>
              </a:lnSpc>
              <a:spcBef>
                <a:spcPts val="0"/>
              </a:spcBef>
              <a:buFont typeface="Arial" pitchFamily="34" charset="0"/>
              <a:buChar char="•"/>
            </a:pPr>
            <a:r>
              <a:rPr lang="en-US" sz="2200" dirty="0"/>
              <a:t> is based on the current input symbol and the top of the stack, </a:t>
            </a:r>
          </a:p>
          <a:p>
            <a:pPr marL="738188" lvl="1" indent="-176213">
              <a:lnSpc>
                <a:spcPct val="150000"/>
              </a:lnSpc>
              <a:spcBef>
                <a:spcPts val="0"/>
              </a:spcBef>
              <a:buFont typeface="Arial" pitchFamily="34" charset="0"/>
              <a:buChar char="•"/>
            </a:pPr>
            <a:r>
              <a:rPr lang="en-US" sz="2200" dirty="0"/>
              <a:t> optionally pops the top of the stack, and </a:t>
            </a:r>
          </a:p>
          <a:p>
            <a:pPr marL="738188" lvl="1" indent="-176213">
              <a:lnSpc>
                <a:spcPct val="150000"/>
              </a:lnSpc>
              <a:spcBef>
                <a:spcPts val="0"/>
              </a:spcBef>
              <a:buFont typeface="Arial" pitchFamily="34" charset="0"/>
              <a:buChar char="•"/>
            </a:pPr>
            <a:r>
              <a:rPr lang="en-US" sz="2200" dirty="0"/>
              <a:t> optionally pushes new symbols onto the stack. </a:t>
            </a:r>
          </a:p>
          <a:p>
            <a:pPr marL="176213" indent="-176213">
              <a:lnSpc>
                <a:spcPct val="150000"/>
              </a:lnSpc>
              <a:spcBef>
                <a:spcPts val="0"/>
              </a:spcBef>
            </a:pPr>
            <a:r>
              <a:rPr lang="en-US" sz="2200" dirty="0"/>
              <a:t> Initially, the stack holds a special symbol </a:t>
            </a:r>
            <a:r>
              <a:rPr lang="en-US" sz="2200" b="1" dirty="0"/>
              <a:t>Z</a:t>
            </a:r>
            <a:r>
              <a:rPr lang="en-US" sz="2200" b="1" baseline="-25000" dirty="0"/>
              <a:t>0</a:t>
            </a:r>
            <a:r>
              <a:rPr lang="en-US" sz="2200" baseline="-25000" dirty="0"/>
              <a:t> </a:t>
            </a:r>
            <a:r>
              <a:rPr lang="en-US" sz="2200" dirty="0"/>
              <a:t>that indicates the bottom of the stack.</a:t>
            </a:r>
          </a:p>
          <a:p>
            <a:pPr>
              <a:buNone/>
            </a:pPr>
            <a:endParaRPr lang="en-US" sz="2200" dirty="0"/>
          </a:p>
        </p:txBody>
      </p:sp>
      <p:sp>
        <p:nvSpPr>
          <p:cNvPr id="10"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11" name="Picture 10" descr="Logo11.png">
            <a:extLst>
              <a:ext uri="{FF2B5EF4-FFF2-40B4-BE49-F238E27FC236}">
                <a16:creationId xmlns="" xmlns:a16="http://schemas.microsoft.com/office/drawing/2014/main" id="{46EB1120-D92E-4422-BC97-2B582312EE17}"/>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79833163-0DE2-4310-88CE-900C2CABB358}"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Formal Definition of PDA</a:t>
            </a:r>
          </a:p>
        </p:txBody>
      </p:sp>
      <p:sp>
        <p:nvSpPr>
          <p:cNvPr id="9" name="Content Placeholder 8"/>
          <p:cNvSpPr>
            <a:spLocks noGrp="1"/>
          </p:cNvSpPr>
          <p:nvPr>
            <p:ph sz="half" idx="2"/>
          </p:nvPr>
        </p:nvSpPr>
        <p:spPr>
          <a:xfrm>
            <a:off x="533400" y="1066800"/>
            <a:ext cx="8153400" cy="5059363"/>
          </a:xfrm>
        </p:spPr>
        <p:txBody>
          <a:bodyPr>
            <a:normAutofit/>
          </a:bodyPr>
          <a:lstStyle/>
          <a:p>
            <a:pPr>
              <a:lnSpc>
                <a:spcPct val="150000"/>
              </a:lnSpc>
              <a:spcBef>
                <a:spcPts val="0"/>
              </a:spcBef>
              <a:buNone/>
            </a:pPr>
            <a:r>
              <a:rPr lang="en-US" sz="2200" dirty="0"/>
              <a:t>PDA is a machine with 7-tuples </a:t>
            </a:r>
            <a:r>
              <a:rPr lang="en-US" sz="2200" b="1" dirty="0"/>
              <a:t>M= (Q, Σ, Γ, δ, q</a:t>
            </a:r>
            <a:r>
              <a:rPr lang="en-US" sz="2200" b="1" baseline="-25000" dirty="0"/>
              <a:t>0</a:t>
            </a:r>
            <a:r>
              <a:rPr lang="en-US" sz="2200" b="1" dirty="0"/>
              <a:t>, Z</a:t>
            </a:r>
            <a:r>
              <a:rPr lang="en-US" sz="2200" b="1" baseline="-25000" dirty="0"/>
              <a:t>0</a:t>
            </a:r>
            <a:r>
              <a:rPr lang="en-US" sz="2200" b="1" dirty="0"/>
              <a:t>, F),</a:t>
            </a:r>
            <a:r>
              <a:rPr lang="en-US" sz="2200" dirty="0"/>
              <a:t> where </a:t>
            </a:r>
          </a:p>
          <a:p>
            <a:pPr lvl="1">
              <a:lnSpc>
                <a:spcPct val="150000"/>
              </a:lnSpc>
              <a:spcBef>
                <a:spcPts val="0"/>
              </a:spcBef>
              <a:buFont typeface="Arial" pitchFamily="34" charset="0"/>
              <a:buChar char="•"/>
            </a:pPr>
            <a:r>
              <a:rPr lang="en-US" sz="2200" dirty="0"/>
              <a:t>Q is a finite set of states, </a:t>
            </a:r>
          </a:p>
          <a:p>
            <a:pPr lvl="1">
              <a:lnSpc>
                <a:spcPct val="150000"/>
              </a:lnSpc>
              <a:spcBef>
                <a:spcPts val="0"/>
              </a:spcBef>
              <a:buFont typeface="Arial" pitchFamily="34" charset="0"/>
              <a:buChar char="•"/>
            </a:pPr>
            <a:r>
              <a:rPr lang="en-US" sz="2200" dirty="0"/>
              <a:t> Σ is an alphabet, </a:t>
            </a:r>
          </a:p>
          <a:p>
            <a:pPr lvl="1">
              <a:lnSpc>
                <a:spcPct val="150000"/>
              </a:lnSpc>
              <a:spcBef>
                <a:spcPts val="0"/>
              </a:spcBef>
              <a:buFont typeface="Arial" pitchFamily="34" charset="0"/>
              <a:buChar char="•"/>
            </a:pPr>
            <a:r>
              <a:rPr lang="en-US" sz="2200" dirty="0"/>
              <a:t> Γ is the stack alphabet of symbols that can be pushed on to the stack, </a:t>
            </a:r>
          </a:p>
          <a:p>
            <a:pPr lvl="1">
              <a:lnSpc>
                <a:spcPct val="150000"/>
              </a:lnSpc>
              <a:spcBef>
                <a:spcPts val="0"/>
              </a:spcBef>
              <a:buFont typeface="Arial" pitchFamily="34" charset="0"/>
              <a:buChar char="•"/>
            </a:pPr>
            <a:r>
              <a:rPr lang="en-US" sz="2200" dirty="0"/>
              <a:t> </a:t>
            </a:r>
            <a:r>
              <a:rPr lang="en-US" b="1" dirty="0"/>
              <a:t>δ :</a:t>
            </a:r>
            <a:r>
              <a:rPr lang="en-US" sz="2200" dirty="0"/>
              <a:t> </a:t>
            </a:r>
            <a:r>
              <a:rPr lang="en-US" b="1" dirty="0"/>
              <a:t>Q ×{ Σ ∪ Ɛ} × Γ </a:t>
            </a:r>
            <a:r>
              <a:rPr lang="en-US" b="1" dirty="0">
                <a:sym typeface="Symbol"/>
              </a:rPr>
              <a:t></a:t>
            </a:r>
            <a:r>
              <a:rPr lang="en-US" b="1" dirty="0"/>
              <a:t> (Q × Γ*)</a:t>
            </a:r>
            <a:r>
              <a:rPr lang="en-US" dirty="0"/>
              <a:t> </a:t>
            </a:r>
            <a:r>
              <a:rPr lang="en-US" sz="2200" dirty="0"/>
              <a:t>is the transition function,</a:t>
            </a:r>
          </a:p>
          <a:p>
            <a:pPr lvl="1">
              <a:lnSpc>
                <a:spcPct val="150000"/>
              </a:lnSpc>
              <a:spcBef>
                <a:spcPts val="0"/>
              </a:spcBef>
              <a:buFont typeface="Arial" pitchFamily="34" charset="0"/>
              <a:buChar char="•"/>
            </a:pPr>
            <a:r>
              <a:rPr lang="en-US" sz="2200" dirty="0"/>
              <a:t> q</a:t>
            </a:r>
            <a:r>
              <a:rPr lang="en-US" sz="2200" baseline="-25000" dirty="0"/>
              <a:t>0</a:t>
            </a:r>
            <a:r>
              <a:rPr lang="en-US" sz="2200" dirty="0"/>
              <a:t> ∈ Q is the start state, </a:t>
            </a:r>
          </a:p>
          <a:p>
            <a:pPr lvl="1">
              <a:lnSpc>
                <a:spcPct val="150000"/>
              </a:lnSpc>
              <a:spcBef>
                <a:spcPts val="0"/>
              </a:spcBef>
              <a:buFont typeface="Arial" pitchFamily="34" charset="0"/>
              <a:buChar char="•"/>
            </a:pPr>
            <a:r>
              <a:rPr lang="en-US" sz="2200" dirty="0"/>
              <a:t> Z</a:t>
            </a:r>
            <a:r>
              <a:rPr lang="en-US" sz="2200" baseline="-25000" dirty="0"/>
              <a:t>0 </a:t>
            </a:r>
            <a:r>
              <a:rPr lang="en-US" sz="2200" dirty="0"/>
              <a:t>∈ Γ is the stack start symbol, and</a:t>
            </a:r>
          </a:p>
          <a:p>
            <a:pPr lvl="1">
              <a:lnSpc>
                <a:spcPct val="150000"/>
              </a:lnSpc>
              <a:spcBef>
                <a:spcPts val="0"/>
              </a:spcBef>
              <a:buFont typeface="Arial" pitchFamily="34" charset="0"/>
              <a:buChar char="•"/>
            </a:pPr>
            <a:r>
              <a:rPr lang="en-US" sz="2200" dirty="0"/>
              <a:t> F ⊆ Q is the set of accepting states. </a:t>
            </a:r>
          </a:p>
        </p:txBody>
      </p:sp>
      <p:sp>
        <p:nvSpPr>
          <p:cNvPr id="10"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11" name="Picture 10" descr="Logo11.png">
            <a:extLst>
              <a:ext uri="{FF2B5EF4-FFF2-40B4-BE49-F238E27FC236}">
                <a16:creationId xmlns="" xmlns:a16="http://schemas.microsoft.com/office/drawing/2014/main" id="{C29B0190-4DE4-4BBF-8A17-1BEA7D9B9127}"/>
              </a:ext>
            </a:extLst>
          </p:cNvPr>
          <p:cNvPicPr>
            <a:picLocks noChangeAspect="1"/>
          </p:cNvPicPr>
          <p:nvPr/>
        </p:nvPicPr>
        <p:blipFill>
          <a:blip r:embed="rId2"/>
          <a:stretch>
            <a:fillRect/>
          </a:stretch>
        </p:blipFill>
        <p:spPr>
          <a:xfrm>
            <a:off x="19050" y="74938"/>
            <a:ext cx="1352550" cy="725162"/>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3A8362B9-7882-448E-BB03-3A5AC6602478}"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Acceptance by PDA</a:t>
            </a:r>
          </a:p>
        </p:txBody>
      </p:sp>
      <p:sp>
        <p:nvSpPr>
          <p:cNvPr id="9" name="Content Placeholder 8"/>
          <p:cNvSpPr>
            <a:spLocks noGrp="1"/>
          </p:cNvSpPr>
          <p:nvPr>
            <p:ph sz="half" idx="2"/>
          </p:nvPr>
        </p:nvSpPr>
        <p:spPr>
          <a:xfrm>
            <a:off x="685800" y="1752600"/>
            <a:ext cx="7924800" cy="2971800"/>
          </a:xfrm>
        </p:spPr>
        <p:txBody>
          <a:bodyPr>
            <a:normAutofit/>
          </a:bodyPr>
          <a:lstStyle/>
          <a:p>
            <a:pPr>
              <a:lnSpc>
                <a:spcPct val="150000"/>
              </a:lnSpc>
              <a:buNone/>
            </a:pPr>
            <a:r>
              <a:rPr lang="en-US" sz="2400" dirty="0"/>
              <a:t>There are two ways for acceptance by PDA</a:t>
            </a:r>
          </a:p>
          <a:p>
            <a:pPr marL="976313">
              <a:lnSpc>
                <a:spcPct val="150000"/>
              </a:lnSpc>
              <a:buFont typeface="Wingdings" pitchFamily="2" charset="2"/>
              <a:buChar char="Ø"/>
            </a:pPr>
            <a:r>
              <a:rPr lang="en-US" sz="2400" dirty="0"/>
              <a:t>Acceptance by Final state</a:t>
            </a:r>
          </a:p>
          <a:p>
            <a:pPr marL="976313">
              <a:lnSpc>
                <a:spcPct val="150000"/>
              </a:lnSpc>
              <a:buFont typeface="Wingdings" pitchFamily="2" charset="2"/>
              <a:buChar char="Ø"/>
            </a:pPr>
            <a:r>
              <a:rPr lang="en-US" sz="2400" dirty="0"/>
              <a:t>Acceptance by Empty stack</a:t>
            </a:r>
          </a:p>
        </p:txBody>
      </p:sp>
      <p:sp>
        <p:nvSpPr>
          <p:cNvPr id="10"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11" name="Picture 10" descr="Logo11.png">
            <a:extLst>
              <a:ext uri="{FF2B5EF4-FFF2-40B4-BE49-F238E27FC236}">
                <a16:creationId xmlns="" xmlns:a16="http://schemas.microsoft.com/office/drawing/2014/main" id="{6B512616-83A2-4FC9-84A6-C9BF32BCC56F}"/>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66800"/>
            <a:ext cx="8229600" cy="5105400"/>
          </a:xfrm>
        </p:spPr>
        <p:txBody>
          <a:bodyPr>
            <a:normAutofit/>
          </a:bodyPr>
          <a:lstStyle/>
          <a:p>
            <a:pPr algn="just">
              <a:buNone/>
            </a:pPr>
            <a:r>
              <a:rPr lang="en-US" sz="2400" dirty="0"/>
              <a:t>PDA for L= {</a:t>
            </a:r>
            <a:r>
              <a:rPr lang="en-US" sz="2400" dirty="0" err="1"/>
              <a:t>a</a:t>
            </a:r>
            <a:r>
              <a:rPr lang="en-US" sz="2400" baseline="30000" dirty="0" err="1"/>
              <a:t>n</a:t>
            </a:r>
            <a:r>
              <a:rPr lang="en-US" sz="2400" dirty="0" err="1"/>
              <a:t>b</a:t>
            </a:r>
            <a:r>
              <a:rPr lang="en-US" sz="2400" baseline="30000" dirty="0" err="1"/>
              <a:t>n</a:t>
            </a:r>
            <a:r>
              <a:rPr lang="en-US" sz="2400" dirty="0"/>
              <a:t> | n &gt; 0}.</a:t>
            </a:r>
          </a:p>
          <a:p>
            <a:pPr algn="just">
              <a:buNone/>
            </a:pPr>
            <a:r>
              <a:rPr lang="en-US" sz="2400" b="1" u="sng" dirty="0"/>
              <a:t>Acceptance by Final state</a:t>
            </a:r>
          </a:p>
          <a:p>
            <a:pPr algn="just">
              <a:buNone/>
            </a:pPr>
            <a:endParaRPr lang="en-US" sz="2400" dirty="0"/>
          </a:p>
          <a:p>
            <a:pPr algn="just">
              <a:buNone/>
            </a:pPr>
            <a:endParaRPr lang="en-US" sz="2400" u="sng" dirty="0"/>
          </a:p>
          <a:p>
            <a:pPr algn="just">
              <a:buNone/>
            </a:pPr>
            <a:endParaRPr lang="en-US" sz="2400" dirty="0"/>
          </a:p>
          <a:p>
            <a:pPr algn="just">
              <a:buNone/>
            </a:pPr>
            <a:endParaRPr lang="en-US" sz="2400" dirty="0"/>
          </a:p>
          <a:p>
            <a:pPr algn="just">
              <a:buNone/>
            </a:pPr>
            <a:endParaRPr lang="en-US" sz="2400" dirty="0"/>
          </a:p>
          <a:p>
            <a:pPr algn="just">
              <a:buNone/>
            </a:pPr>
            <a:r>
              <a:rPr lang="en-US" sz="2200" dirty="0">
                <a:sym typeface="Symbol"/>
              </a:rPr>
              <a:t>( q</a:t>
            </a:r>
            <a:r>
              <a:rPr lang="en-US" sz="2200" baseline="-25000" dirty="0">
                <a:sym typeface="Symbol"/>
              </a:rPr>
              <a:t>0</a:t>
            </a:r>
            <a:r>
              <a:rPr lang="en-US" sz="2200" dirty="0">
                <a:sym typeface="Symbol"/>
              </a:rPr>
              <a:t>, a, Z</a:t>
            </a:r>
            <a:r>
              <a:rPr lang="en-US" sz="2200" baseline="-20000" dirty="0">
                <a:sym typeface="Symbol"/>
              </a:rPr>
              <a:t>0</a:t>
            </a:r>
            <a:r>
              <a:rPr lang="en-US" sz="2200" dirty="0">
                <a:sym typeface="Symbol"/>
              </a:rPr>
              <a:t>) = (q</a:t>
            </a:r>
            <a:r>
              <a:rPr lang="en-US" sz="2200" baseline="-25000" dirty="0">
                <a:sym typeface="Symbol"/>
              </a:rPr>
              <a:t>0</a:t>
            </a:r>
            <a:r>
              <a:rPr lang="en-US" sz="2200" dirty="0">
                <a:sym typeface="Symbol"/>
              </a:rPr>
              <a:t>, aZ</a:t>
            </a:r>
            <a:r>
              <a:rPr lang="en-US" sz="2200" baseline="-20000" dirty="0">
                <a:sym typeface="Symbol"/>
              </a:rPr>
              <a:t>0</a:t>
            </a:r>
            <a:r>
              <a:rPr lang="en-US" sz="2200" dirty="0">
                <a:sym typeface="Symbol"/>
              </a:rPr>
              <a:t>)</a:t>
            </a:r>
          </a:p>
          <a:p>
            <a:pPr algn="just">
              <a:buNone/>
            </a:pPr>
            <a:r>
              <a:rPr lang="en-US" sz="2200" dirty="0">
                <a:sym typeface="Symbol"/>
              </a:rPr>
              <a:t>( q</a:t>
            </a:r>
            <a:r>
              <a:rPr lang="en-US" sz="2200" baseline="-25000" dirty="0">
                <a:sym typeface="Symbol"/>
              </a:rPr>
              <a:t>0</a:t>
            </a:r>
            <a:r>
              <a:rPr lang="en-US" sz="2200" dirty="0">
                <a:sym typeface="Symbol"/>
              </a:rPr>
              <a:t>, a, a) = (q</a:t>
            </a:r>
            <a:r>
              <a:rPr lang="en-US" sz="2200" baseline="-25000" dirty="0">
                <a:sym typeface="Symbol"/>
              </a:rPr>
              <a:t>0</a:t>
            </a:r>
            <a:r>
              <a:rPr lang="en-US" sz="2200" dirty="0">
                <a:sym typeface="Symbol"/>
              </a:rPr>
              <a:t>, </a:t>
            </a:r>
            <a:r>
              <a:rPr lang="en-US" sz="2200" dirty="0" err="1">
                <a:sym typeface="Symbol"/>
              </a:rPr>
              <a:t>aa</a:t>
            </a:r>
            <a:r>
              <a:rPr lang="en-US" sz="2200" dirty="0">
                <a:sym typeface="Symbol"/>
              </a:rPr>
              <a:t>)</a:t>
            </a:r>
          </a:p>
          <a:p>
            <a:pPr algn="just">
              <a:buNone/>
            </a:pPr>
            <a:r>
              <a:rPr lang="en-US" sz="2200" dirty="0">
                <a:sym typeface="Symbol"/>
              </a:rPr>
              <a:t>( q</a:t>
            </a:r>
            <a:r>
              <a:rPr lang="en-US" sz="2200" baseline="-25000" dirty="0">
                <a:sym typeface="Symbol"/>
              </a:rPr>
              <a:t>0</a:t>
            </a:r>
            <a:r>
              <a:rPr lang="en-US" sz="2200" dirty="0">
                <a:sym typeface="Symbol"/>
              </a:rPr>
              <a:t>, b, a) = (q</a:t>
            </a:r>
            <a:r>
              <a:rPr lang="en-US" sz="2200" baseline="-25000" dirty="0">
                <a:sym typeface="Symbol"/>
              </a:rPr>
              <a:t>1</a:t>
            </a:r>
            <a:r>
              <a:rPr lang="en-US" sz="2200" dirty="0">
                <a:sym typeface="Symbol"/>
              </a:rPr>
              <a:t>, Ɛ)</a:t>
            </a:r>
          </a:p>
          <a:p>
            <a:pPr algn="just">
              <a:buNone/>
            </a:pPr>
            <a:r>
              <a:rPr lang="en-US" sz="2200" dirty="0">
                <a:sym typeface="Symbol"/>
              </a:rPr>
              <a:t>( q</a:t>
            </a:r>
            <a:r>
              <a:rPr lang="en-US" sz="2200" baseline="-25000" dirty="0">
                <a:sym typeface="Symbol"/>
              </a:rPr>
              <a:t>1</a:t>
            </a:r>
            <a:r>
              <a:rPr lang="en-US" sz="2200" dirty="0">
                <a:sym typeface="Symbol"/>
              </a:rPr>
              <a:t>, b, a) = (q</a:t>
            </a:r>
            <a:r>
              <a:rPr lang="en-US" sz="2200" baseline="-25000" dirty="0">
                <a:sym typeface="Symbol"/>
              </a:rPr>
              <a:t>1</a:t>
            </a:r>
            <a:r>
              <a:rPr lang="en-US" sz="2200" dirty="0">
                <a:sym typeface="Symbol"/>
              </a:rPr>
              <a:t>, Ɛ)</a:t>
            </a:r>
          </a:p>
          <a:p>
            <a:pPr algn="just">
              <a:buNone/>
            </a:pPr>
            <a:r>
              <a:rPr lang="en-US" sz="2200" dirty="0">
                <a:sym typeface="Symbol"/>
              </a:rPr>
              <a:t>( q</a:t>
            </a:r>
            <a:r>
              <a:rPr lang="en-US" sz="2200" baseline="-25000" dirty="0">
                <a:sym typeface="Symbol"/>
              </a:rPr>
              <a:t>1</a:t>
            </a:r>
            <a:r>
              <a:rPr lang="en-US" sz="2200" dirty="0">
                <a:sym typeface="Symbol"/>
              </a:rPr>
              <a:t>, Ɛ, Z</a:t>
            </a:r>
            <a:r>
              <a:rPr lang="en-US" sz="2200" baseline="-20000" dirty="0">
                <a:sym typeface="Symbol"/>
              </a:rPr>
              <a:t>0</a:t>
            </a:r>
            <a:r>
              <a:rPr lang="en-US" sz="2200" dirty="0">
                <a:sym typeface="Symbol"/>
              </a:rPr>
              <a:t>) = (</a:t>
            </a:r>
            <a:r>
              <a:rPr lang="en-US" sz="2200" dirty="0" err="1">
                <a:sym typeface="Symbol"/>
              </a:rPr>
              <a:t>q</a:t>
            </a:r>
            <a:r>
              <a:rPr lang="en-US" sz="2200" baseline="-25000" dirty="0" err="1">
                <a:sym typeface="Symbol"/>
              </a:rPr>
              <a:t>f</a:t>
            </a:r>
            <a:r>
              <a:rPr lang="en-US" sz="2200" dirty="0">
                <a:sym typeface="Symbol"/>
              </a:rPr>
              <a:t>, Z</a:t>
            </a:r>
            <a:r>
              <a:rPr lang="en-US" sz="2200" baseline="-20000" dirty="0">
                <a:sym typeface="Symbol"/>
              </a:rPr>
              <a:t>0</a:t>
            </a:r>
            <a:r>
              <a:rPr lang="en-US" sz="2200" dirty="0">
                <a:sym typeface="Symbol"/>
              </a:rPr>
              <a:t>)</a:t>
            </a:r>
          </a:p>
          <a:p>
            <a:pPr algn="just">
              <a:buNone/>
            </a:pPr>
            <a:endParaRPr lang="en-US" dirty="0"/>
          </a:p>
        </p:txBody>
      </p:sp>
      <p:sp>
        <p:nvSpPr>
          <p:cNvPr id="4" name="Date Placeholder 3"/>
          <p:cNvSpPr>
            <a:spLocks noGrp="1"/>
          </p:cNvSpPr>
          <p:nvPr>
            <p:ph type="dt" sz="half" idx="10"/>
          </p:nvPr>
        </p:nvSpPr>
        <p:spPr/>
        <p:txBody>
          <a:bodyPr/>
          <a:lstStyle/>
          <a:p>
            <a:fld id="{D7DEE1C5-05D1-4B3C-BE47-DD03B9D5DABA}"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PDA</a:t>
            </a:r>
          </a:p>
        </p:txBody>
      </p:sp>
      <p:grpSp>
        <p:nvGrpSpPr>
          <p:cNvPr id="43" name="Group 42"/>
          <p:cNvGrpSpPr/>
          <p:nvPr/>
        </p:nvGrpSpPr>
        <p:grpSpPr>
          <a:xfrm>
            <a:off x="838200" y="1905000"/>
            <a:ext cx="6781800" cy="1890355"/>
            <a:chOff x="838200" y="1905000"/>
            <a:chExt cx="6781800" cy="1890355"/>
          </a:xfrm>
        </p:grpSpPr>
        <p:cxnSp>
          <p:nvCxnSpPr>
            <p:cNvPr id="13" name="Straight Arrow Connector 12"/>
            <p:cNvCxnSpPr>
              <a:endCxn id="27" idx="2"/>
            </p:cNvCxnSpPr>
            <p:nvPr/>
          </p:nvCxnSpPr>
          <p:spPr>
            <a:xfrm flipV="1">
              <a:off x="838200" y="3352800"/>
              <a:ext cx="609600" cy="3048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1447800" y="1905000"/>
              <a:ext cx="6172200" cy="1890355"/>
              <a:chOff x="1295400" y="2667000"/>
              <a:chExt cx="6172200" cy="1890355"/>
            </a:xfrm>
          </p:grpSpPr>
          <p:sp>
            <p:nvSpPr>
              <p:cNvPr id="11" name="Oval 10"/>
              <p:cNvSpPr/>
              <p:nvPr/>
            </p:nvSpPr>
            <p:spPr>
              <a:xfrm>
                <a:off x="41148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q1</a:t>
                </a:r>
              </a:p>
            </p:txBody>
          </p:sp>
          <p:sp>
            <p:nvSpPr>
              <p:cNvPr id="12" name="Oval 11"/>
              <p:cNvSpPr/>
              <p:nvPr/>
            </p:nvSpPr>
            <p:spPr>
              <a:xfrm>
                <a:off x="67056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rgbClr val="FF0000"/>
                    </a:solidFill>
                  </a:rPr>
                  <a:t>q</a:t>
                </a:r>
                <a:r>
                  <a:rPr lang="en-US" sz="2400" baseline="-25000" dirty="0" err="1">
                    <a:solidFill>
                      <a:srgbClr val="FF0000"/>
                    </a:solidFill>
                  </a:rPr>
                  <a:t>f</a:t>
                </a:r>
                <a:endParaRPr lang="en-US" sz="2400" baseline="-25000" dirty="0">
                  <a:solidFill>
                    <a:srgbClr val="FF0000"/>
                  </a:solidFill>
                </a:endParaRPr>
              </a:p>
            </p:txBody>
          </p:sp>
          <p:cxnSp>
            <p:nvCxnSpPr>
              <p:cNvPr id="14" name="Curved Connector 13"/>
              <p:cNvCxnSpPr>
                <a:stCxn id="11" idx="1"/>
                <a:endCxn id="11" idx="0"/>
              </p:cNvCxnSpPr>
              <p:nvPr/>
            </p:nvCxnSpPr>
            <p:spPr>
              <a:xfrm rot="5400000" flipH="1" flipV="1">
                <a:off x="4305300" y="3654892"/>
                <a:ext cx="111592" cy="269408"/>
              </a:xfrm>
              <a:prstGeom prst="curvedConnector3">
                <a:avLst>
                  <a:gd name="adj1" fmla="val 635262"/>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11" idx="6"/>
                <a:endCxn id="12" idx="2"/>
              </p:cNvCxnSpPr>
              <p:nvPr/>
            </p:nvCxnSpPr>
            <p:spPr>
              <a:xfrm>
                <a:off x="4876800" y="4114800"/>
                <a:ext cx="1828800" cy="1588"/>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27" idx="6"/>
                <a:endCxn id="11" idx="2"/>
              </p:cNvCxnSpPr>
              <p:nvPr/>
            </p:nvCxnSpPr>
            <p:spPr>
              <a:xfrm>
                <a:off x="2057400" y="4114800"/>
                <a:ext cx="2057400" cy="1588"/>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781800" y="38100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600200" y="2667000"/>
                <a:ext cx="1371600" cy="769441"/>
              </a:xfrm>
              <a:prstGeom prst="rect">
                <a:avLst/>
              </a:prstGeom>
              <a:noFill/>
            </p:spPr>
            <p:txBody>
              <a:bodyPr wrap="square" rtlCol="0">
                <a:spAutoFit/>
              </a:bodyPr>
              <a:lstStyle/>
              <a:p>
                <a:r>
                  <a:rPr lang="en-US" sz="2200" dirty="0">
                    <a:solidFill>
                      <a:srgbClr val="FF0000"/>
                    </a:solidFill>
                  </a:rPr>
                  <a:t>a, Z</a:t>
                </a:r>
                <a:r>
                  <a:rPr lang="en-US" sz="2200" baseline="-20000" dirty="0">
                    <a:solidFill>
                      <a:srgbClr val="FF0000"/>
                    </a:solidFill>
                  </a:rPr>
                  <a:t>0 </a:t>
                </a:r>
                <a:r>
                  <a:rPr lang="en-US" sz="2200" dirty="0">
                    <a:solidFill>
                      <a:srgbClr val="FF0000"/>
                    </a:solidFill>
                  </a:rPr>
                  <a:t>/ a Z</a:t>
                </a:r>
                <a:r>
                  <a:rPr lang="en-US" sz="2200" baseline="-20000" dirty="0">
                    <a:solidFill>
                      <a:srgbClr val="FF0000"/>
                    </a:solidFill>
                  </a:rPr>
                  <a:t>0</a:t>
                </a:r>
              </a:p>
              <a:p>
                <a:r>
                  <a:rPr lang="en-US" sz="2200" dirty="0">
                    <a:solidFill>
                      <a:srgbClr val="FF0000"/>
                    </a:solidFill>
                  </a:rPr>
                  <a:t>a , a / </a:t>
                </a:r>
                <a:r>
                  <a:rPr lang="en-US" sz="2200" dirty="0" err="1">
                    <a:solidFill>
                      <a:srgbClr val="FF0000"/>
                    </a:solidFill>
                  </a:rPr>
                  <a:t>aa</a:t>
                </a:r>
                <a:endParaRPr lang="en-US" sz="2200" dirty="0">
                  <a:solidFill>
                    <a:srgbClr val="FF0000"/>
                  </a:solidFill>
                </a:endParaRPr>
              </a:p>
            </p:txBody>
          </p:sp>
          <p:sp>
            <p:nvSpPr>
              <p:cNvPr id="27" name="Oval 26"/>
              <p:cNvSpPr/>
              <p:nvPr/>
            </p:nvSpPr>
            <p:spPr>
              <a:xfrm>
                <a:off x="12954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q0</a:t>
                </a:r>
              </a:p>
            </p:txBody>
          </p:sp>
          <p:cxnSp>
            <p:nvCxnSpPr>
              <p:cNvPr id="28" name="Curved Connector 27"/>
              <p:cNvCxnSpPr>
                <a:stCxn id="27" idx="1"/>
                <a:endCxn id="27" idx="0"/>
              </p:cNvCxnSpPr>
              <p:nvPr/>
            </p:nvCxnSpPr>
            <p:spPr>
              <a:xfrm rot="5400000" flipH="1" flipV="1">
                <a:off x="1485900" y="3654892"/>
                <a:ext cx="111592" cy="269408"/>
              </a:xfrm>
              <a:prstGeom prst="curvedConnector3">
                <a:avLst>
                  <a:gd name="adj1" fmla="val 727777"/>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438400" y="4114800"/>
                <a:ext cx="1371600" cy="430887"/>
              </a:xfrm>
              <a:prstGeom prst="rect">
                <a:avLst/>
              </a:prstGeom>
              <a:noFill/>
            </p:spPr>
            <p:txBody>
              <a:bodyPr wrap="square" rtlCol="0">
                <a:spAutoFit/>
              </a:bodyPr>
              <a:lstStyle/>
              <a:p>
                <a:r>
                  <a:rPr lang="en-US" sz="2200" dirty="0">
                    <a:solidFill>
                      <a:srgbClr val="FF0000"/>
                    </a:solidFill>
                  </a:rPr>
                  <a:t>b , a / Ɛ</a:t>
                </a:r>
              </a:p>
            </p:txBody>
          </p:sp>
          <p:sp>
            <p:nvSpPr>
              <p:cNvPr id="36" name="TextBox 35"/>
              <p:cNvSpPr txBox="1"/>
              <p:nvPr/>
            </p:nvSpPr>
            <p:spPr>
              <a:xfrm>
                <a:off x="4191000" y="2743200"/>
                <a:ext cx="1371600" cy="430887"/>
              </a:xfrm>
              <a:prstGeom prst="rect">
                <a:avLst/>
              </a:prstGeom>
              <a:noFill/>
            </p:spPr>
            <p:txBody>
              <a:bodyPr wrap="square" rtlCol="0">
                <a:spAutoFit/>
              </a:bodyPr>
              <a:lstStyle/>
              <a:p>
                <a:r>
                  <a:rPr lang="en-US" sz="2200" dirty="0">
                    <a:solidFill>
                      <a:srgbClr val="FF0000"/>
                    </a:solidFill>
                  </a:rPr>
                  <a:t>b , a / Ɛ</a:t>
                </a:r>
              </a:p>
            </p:txBody>
          </p:sp>
          <p:sp>
            <p:nvSpPr>
              <p:cNvPr id="38" name="TextBox 37"/>
              <p:cNvSpPr txBox="1"/>
              <p:nvPr/>
            </p:nvSpPr>
            <p:spPr>
              <a:xfrm>
                <a:off x="5257800" y="4126468"/>
                <a:ext cx="1371600" cy="430887"/>
              </a:xfrm>
              <a:prstGeom prst="rect">
                <a:avLst/>
              </a:prstGeom>
              <a:noFill/>
            </p:spPr>
            <p:txBody>
              <a:bodyPr wrap="square" rtlCol="0">
                <a:spAutoFit/>
              </a:bodyPr>
              <a:lstStyle/>
              <a:p>
                <a:r>
                  <a:rPr lang="en-US" sz="2200" dirty="0">
                    <a:solidFill>
                      <a:srgbClr val="FF0000"/>
                    </a:solidFill>
                  </a:rPr>
                  <a:t> Ɛ, Z</a:t>
                </a:r>
                <a:r>
                  <a:rPr lang="en-US" sz="2200" baseline="-20000" dirty="0">
                    <a:solidFill>
                      <a:srgbClr val="FF0000"/>
                    </a:solidFill>
                  </a:rPr>
                  <a:t>0 </a:t>
                </a:r>
                <a:r>
                  <a:rPr lang="en-US" sz="2200" dirty="0">
                    <a:solidFill>
                      <a:srgbClr val="FF0000"/>
                    </a:solidFill>
                  </a:rPr>
                  <a:t>/ Z</a:t>
                </a:r>
                <a:r>
                  <a:rPr lang="en-US" sz="2200" baseline="-20000" dirty="0">
                    <a:solidFill>
                      <a:srgbClr val="FF0000"/>
                    </a:solidFill>
                  </a:rPr>
                  <a:t>0</a:t>
                </a:r>
                <a:r>
                  <a:rPr lang="en-US" sz="2200" dirty="0">
                    <a:solidFill>
                      <a:srgbClr val="FF0000"/>
                    </a:solidFill>
                  </a:rPr>
                  <a:t> </a:t>
                </a:r>
              </a:p>
            </p:txBody>
          </p:sp>
        </p:grpSp>
      </p:grpSp>
      <p:sp>
        <p:nvSpPr>
          <p:cNvPr id="42" name="TextBox 41"/>
          <p:cNvSpPr txBox="1"/>
          <p:nvPr/>
        </p:nvSpPr>
        <p:spPr>
          <a:xfrm>
            <a:off x="3429000" y="4648200"/>
            <a:ext cx="5410200" cy="461665"/>
          </a:xfrm>
          <a:prstGeom prst="rect">
            <a:avLst/>
          </a:prstGeom>
          <a:noFill/>
        </p:spPr>
        <p:txBody>
          <a:bodyPr wrap="square" rtlCol="0">
            <a:spAutoFit/>
          </a:bodyPr>
          <a:lstStyle/>
          <a:p>
            <a:r>
              <a:rPr lang="en-US" sz="2400" b="1" dirty="0"/>
              <a:t>M= {{</a:t>
            </a:r>
            <a:r>
              <a:rPr lang="en-US" sz="2400" b="1" dirty="0">
                <a:sym typeface="Symbol"/>
              </a:rPr>
              <a:t>q</a:t>
            </a:r>
            <a:r>
              <a:rPr lang="en-US" sz="2400" b="1" baseline="-25000" dirty="0">
                <a:sym typeface="Symbol"/>
              </a:rPr>
              <a:t>0</a:t>
            </a:r>
            <a:r>
              <a:rPr lang="en-US" sz="2400" b="1" dirty="0">
                <a:sym typeface="Symbol"/>
              </a:rPr>
              <a:t>, q</a:t>
            </a:r>
            <a:r>
              <a:rPr lang="en-US" sz="2400" b="1" baseline="-25000" dirty="0">
                <a:sym typeface="Symbol"/>
              </a:rPr>
              <a:t>1</a:t>
            </a:r>
            <a:r>
              <a:rPr lang="en-US" sz="2400" b="1" dirty="0">
                <a:sym typeface="Symbol"/>
              </a:rPr>
              <a:t>, </a:t>
            </a:r>
            <a:r>
              <a:rPr lang="en-US" sz="2400" b="1" dirty="0" err="1">
                <a:sym typeface="Symbol"/>
              </a:rPr>
              <a:t>q</a:t>
            </a:r>
            <a:r>
              <a:rPr lang="en-US" sz="2400" b="1" baseline="-25000" dirty="0" err="1">
                <a:sym typeface="Symbol"/>
              </a:rPr>
              <a:t>f</a:t>
            </a:r>
            <a:r>
              <a:rPr lang="en-US" sz="2400" b="1" dirty="0">
                <a:sym typeface="Symbol"/>
              </a:rPr>
              <a:t>}, {a, b}, {a, Z</a:t>
            </a:r>
            <a:r>
              <a:rPr lang="en-US" sz="2400" b="1" baseline="-20000" dirty="0">
                <a:sym typeface="Symbol"/>
              </a:rPr>
              <a:t>0</a:t>
            </a:r>
            <a:r>
              <a:rPr lang="en-US" sz="2400" b="1" dirty="0">
                <a:sym typeface="Symbol"/>
              </a:rPr>
              <a:t>}, , q</a:t>
            </a:r>
            <a:r>
              <a:rPr lang="en-US" sz="2400" b="1" baseline="-25000" dirty="0">
                <a:sym typeface="Symbol"/>
              </a:rPr>
              <a:t>0,</a:t>
            </a:r>
            <a:r>
              <a:rPr lang="en-US" sz="2400" b="1" dirty="0">
                <a:sym typeface="Symbol"/>
              </a:rPr>
              <a:t> Z</a:t>
            </a:r>
            <a:r>
              <a:rPr lang="en-US" sz="2400" b="1" baseline="-20000" dirty="0">
                <a:sym typeface="Symbol"/>
              </a:rPr>
              <a:t>0, </a:t>
            </a:r>
            <a:r>
              <a:rPr lang="en-US" sz="2400" b="1" dirty="0" err="1">
                <a:sym typeface="Symbol"/>
              </a:rPr>
              <a:t>q</a:t>
            </a:r>
            <a:r>
              <a:rPr lang="en-US" sz="2400" b="1" baseline="-25000" dirty="0" err="1">
                <a:sym typeface="Symbol"/>
              </a:rPr>
              <a:t>f</a:t>
            </a:r>
            <a:r>
              <a:rPr lang="en-US" sz="2400" b="1" dirty="0">
                <a:sym typeface="Symbol"/>
              </a:rPr>
              <a:t>}</a:t>
            </a:r>
            <a:r>
              <a:rPr lang="en-US" sz="2400" b="1" baseline="-25000" dirty="0">
                <a:sym typeface="Symbol"/>
              </a:rPr>
              <a:t> </a:t>
            </a:r>
            <a:r>
              <a:rPr lang="en-US" sz="2400" b="1" dirty="0">
                <a:sym typeface="Symbol"/>
              </a:rPr>
              <a:t>  </a:t>
            </a:r>
            <a:endParaRPr lang="en-US" sz="2400" b="1" dirty="0"/>
          </a:p>
        </p:txBody>
      </p:sp>
      <p:sp>
        <p:nvSpPr>
          <p:cNvPr id="24"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25" name="Picture 24" descr="Logo11.png">
            <a:extLst>
              <a:ext uri="{FF2B5EF4-FFF2-40B4-BE49-F238E27FC236}">
                <a16:creationId xmlns="" xmlns:a16="http://schemas.microsoft.com/office/drawing/2014/main" id="{26CA532D-FD83-4DD1-A2BE-609C074E41F2}"/>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66800"/>
            <a:ext cx="8229600" cy="5105400"/>
          </a:xfrm>
        </p:spPr>
        <p:txBody>
          <a:bodyPr>
            <a:normAutofit/>
          </a:bodyPr>
          <a:lstStyle/>
          <a:p>
            <a:pPr algn="just">
              <a:buNone/>
            </a:pPr>
            <a:r>
              <a:rPr lang="en-US" sz="2400" dirty="0"/>
              <a:t>PDA for L= {</a:t>
            </a:r>
            <a:r>
              <a:rPr lang="en-US" sz="2400" dirty="0" err="1"/>
              <a:t>a</a:t>
            </a:r>
            <a:r>
              <a:rPr lang="en-US" sz="2400" baseline="30000" dirty="0" err="1"/>
              <a:t>n</a:t>
            </a:r>
            <a:r>
              <a:rPr lang="en-US" sz="2400" dirty="0" err="1"/>
              <a:t>b</a:t>
            </a:r>
            <a:r>
              <a:rPr lang="en-US" sz="2400" baseline="30000" dirty="0" err="1"/>
              <a:t>n</a:t>
            </a:r>
            <a:r>
              <a:rPr lang="en-US" sz="2400" dirty="0"/>
              <a:t> | n &gt; 0}.</a:t>
            </a:r>
          </a:p>
          <a:p>
            <a:pPr algn="just">
              <a:buNone/>
            </a:pPr>
            <a:r>
              <a:rPr lang="en-US" sz="2400" b="1" u="sng" dirty="0"/>
              <a:t>Acceptance by Empty stack</a:t>
            </a:r>
          </a:p>
          <a:p>
            <a:pPr algn="just">
              <a:buNone/>
            </a:pPr>
            <a:endParaRPr lang="en-US" sz="2400" dirty="0"/>
          </a:p>
          <a:p>
            <a:pPr algn="just">
              <a:buNone/>
            </a:pPr>
            <a:endParaRPr lang="en-US" sz="2400" u="sng" dirty="0"/>
          </a:p>
          <a:p>
            <a:pPr algn="just">
              <a:buNone/>
            </a:pPr>
            <a:endParaRPr lang="en-US" sz="2400" dirty="0"/>
          </a:p>
          <a:p>
            <a:pPr algn="just">
              <a:buNone/>
            </a:pPr>
            <a:endParaRPr lang="en-US" sz="2400" dirty="0"/>
          </a:p>
          <a:p>
            <a:pPr algn="just">
              <a:buNone/>
            </a:pPr>
            <a:endParaRPr lang="en-US" sz="2400" dirty="0"/>
          </a:p>
          <a:p>
            <a:pPr algn="just">
              <a:buNone/>
            </a:pPr>
            <a:r>
              <a:rPr lang="en-US" sz="2200" dirty="0">
                <a:sym typeface="Symbol"/>
              </a:rPr>
              <a:t>( q</a:t>
            </a:r>
            <a:r>
              <a:rPr lang="en-US" sz="2200" baseline="-25000" dirty="0">
                <a:sym typeface="Symbol"/>
              </a:rPr>
              <a:t>0</a:t>
            </a:r>
            <a:r>
              <a:rPr lang="en-US" sz="2200" dirty="0">
                <a:sym typeface="Symbol"/>
              </a:rPr>
              <a:t>, a, Z</a:t>
            </a:r>
            <a:r>
              <a:rPr lang="en-US" sz="2200" baseline="-20000" dirty="0">
                <a:sym typeface="Symbol"/>
              </a:rPr>
              <a:t>0</a:t>
            </a:r>
            <a:r>
              <a:rPr lang="en-US" sz="2200" dirty="0">
                <a:sym typeface="Symbol"/>
              </a:rPr>
              <a:t>) = (q</a:t>
            </a:r>
            <a:r>
              <a:rPr lang="en-US" sz="2200" baseline="-25000" dirty="0">
                <a:sym typeface="Symbol"/>
              </a:rPr>
              <a:t>0</a:t>
            </a:r>
            <a:r>
              <a:rPr lang="en-US" sz="2200" dirty="0">
                <a:sym typeface="Symbol"/>
              </a:rPr>
              <a:t>, aZ</a:t>
            </a:r>
            <a:r>
              <a:rPr lang="en-US" sz="2200" baseline="-20000" dirty="0">
                <a:sym typeface="Symbol"/>
              </a:rPr>
              <a:t>0</a:t>
            </a:r>
            <a:r>
              <a:rPr lang="en-US" sz="2200" dirty="0">
                <a:sym typeface="Symbol"/>
              </a:rPr>
              <a:t>)</a:t>
            </a:r>
          </a:p>
          <a:p>
            <a:pPr algn="just">
              <a:buNone/>
            </a:pPr>
            <a:r>
              <a:rPr lang="en-US" sz="2200" dirty="0">
                <a:sym typeface="Symbol"/>
              </a:rPr>
              <a:t>( q</a:t>
            </a:r>
            <a:r>
              <a:rPr lang="en-US" sz="2200" baseline="-25000" dirty="0">
                <a:sym typeface="Symbol"/>
              </a:rPr>
              <a:t>0</a:t>
            </a:r>
            <a:r>
              <a:rPr lang="en-US" sz="2200" dirty="0">
                <a:sym typeface="Symbol"/>
              </a:rPr>
              <a:t>, a, a) = (q</a:t>
            </a:r>
            <a:r>
              <a:rPr lang="en-US" sz="2200" baseline="-25000" dirty="0">
                <a:sym typeface="Symbol"/>
              </a:rPr>
              <a:t>0</a:t>
            </a:r>
            <a:r>
              <a:rPr lang="en-US" sz="2200" dirty="0">
                <a:sym typeface="Symbol"/>
              </a:rPr>
              <a:t>, </a:t>
            </a:r>
            <a:r>
              <a:rPr lang="en-US" sz="2200" dirty="0" err="1">
                <a:sym typeface="Symbol"/>
              </a:rPr>
              <a:t>aa</a:t>
            </a:r>
            <a:r>
              <a:rPr lang="en-US" sz="2200" dirty="0">
                <a:sym typeface="Symbol"/>
              </a:rPr>
              <a:t>)</a:t>
            </a:r>
          </a:p>
          <a:p>
            <a:pPr algn="just">
              <a:buNone/>
            </a:pPr>
            <a:r>
              <a:rPr lang="en-US" sz="2200" dirty="0">
                <a:sym typeface="Symbol"/>
              </a:rPr>
              <a:t>( q</a:t>
            </a:r>
            <a:r>
              <a:rPr lang="en-US" sz="2200" baseline="-25000" dirty="0">
                <a:sym typeface="Symbol"/>
              </a:rPr>
              <a:t>0</a:t>
            </a:r>
            <a:r>
              <a:rPr lang="en-US" sz="2200" dirty="0">
                <a:sym typeface="Symbol"/>
              </a:rPr>
              <a:t>, b, a) = (q</a:t>
            </a:r>
            <a:r>
              <a:rPr lang="en-US" sz="2200" baseline="-25000" dirty="0">
                <a:sym typeface="Symbol"/>
              </a:rPr>
              <a:t>1</a:t>
            </a:r>
            <a:r>
              <a:rPr lang="en-US" sz="2200" dirty="0">
                <a:sym typeface="Symbol"/>
              </a:rPr>
              <a:t>, Ɛ)</a:t>
            </a:r>
          </a:p>
          <a:p>
            <a:pPr algn="just">
              <a:buNone/>
            </a:pPr>
            <a:r>
              <a:rPr lang="en-US" sz="2200" dirty="0">
                <a:sym typeface="Symbol"/>
              </a:rPr>
              <a:t>( q</a:t>
            </a:r>
            <a:r>
              <a:rPr lang="en-US" sz="2200" baseline="-25000" dirty="0">
                <a:sym typeface="Symbol"/>
              </a:rPr>
              <a:t>1</a:t>
            </a:r>
            <a:r>
              <a:rPr lang="en-US" sz="2200" dirty="0">
                <a:sym typeface="Symbol"/>
              </a:rPr>
              <a:t>, b, a) = (q</a:t>
            </a:r>
            <a:r>
              <a:rPr lang="en-US" sz="2200" baseline="-25000" dirty="0">
                <a:sym typeface="Symbol"/>
              </a:rPr>
              <a:t>1</a:t>
            </a:r>
            <a:r>
              <a:rPr lang="en-US" sz="2200" dirty="0">
                <a:sym typeface="Symbol"/>
              </a:rPr>
              <a:t>, Ɛ)</a:t>
            </a:r>
          </a:p>
          <a:p>
            <a:pPr algn="just">
              <a:buNone/>
            </a:pPr>
            <a:r>
              <a:rPr lang="en-US" sz="2200" dirty="0">
                <a:sym typeface="Symbol"/>
              </a:rPr>
              <a:t>( q</a:t>
            </a:r>
            <a:r>
              <a:rPr lang="en-US" sz="2200" baseline="-25000" dirty="0">
                <a:sym typeface="Symbol"/>
              </a:rPr>
              <a:t>1</a:t>
            </a:r>
            <a:r>
              <a:rPr lang="en-US" sz="2200" dirty="0">
                <a:sym typeface="Symbol"/>
              </a:rPr>
              <a:t>, Ɛ, Z</a:t>
            </a:r>
            <a:r>
              <a:rPr lang="en-US" sz="2200" baseline="-20000" dirty="0">
                <a:sym typeface="Symbol"/>
              </a:rPr>
              <a:t>0</a:t>
            </a:r>
            <a:r>
              <a:rPr lang="en-US" sz="2200" dirty="0">
                <a:sym typeface="Symbol"/>
              </a:rPr>
              <a:t>) = (q</a:t>
            </a:r>
            <a:r>
              <a:rPr lang="en-US" sz="2200" baseline="-25000" dirty="0">
                <a:sym typeface="Symbol"/>
              </a:rPr>
              <a:t>1</a:t>
            </a:r>
            <a:r>
              <a:rPr lang="en-US" sz="2200" dirty="0">
                <a:sym typeface="Symbol"/>
              </a:rPr>
              <a:t>, Ɛ)</a:t>
            </a:r>
          </a:p>
          <a:p>
            <a:pPr algn="just">
              <a:buNone/>
            </a:pPr>
            <a:endParaRPr lang="en-US" dirty="0"/>
          </a:p>
        </p:txBody>
      </p:sp>
      <p:sp>
        <p:nvSpPr>
          <p:cNvPr id="4" name="Date Placeholder 3"/>
          <p:cNvSpPr>
            <a:spLocks noGrp="1"/>
          </p:cNvSpPr>
          <p:nvPr>
            <p:ph type="dt" sz="half" idx="10"/>
          </p:nvPr>
        </p:nvSpPr>
        <p:spPr/>
        <p:txBody>
          <a:bodyPr/>
          <a:lstStyle/>
          <a:p>
            <a:fld id="{7106A436-B5CF-4559-BE9C-BE36DAA7A855}"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PDA</a:t>
            </a:r>
          </a:p>
        </p:txBody>
      </p:sp>
      <p:grpSp>
        <p:nvGrpSpPr>
          <p:cNvPr id="2" name="Group 40"/>
          <p:cNvGrpSpPr/>
          <p:nvPr/>
        </p:nvGrpSpPr>
        <p:grpSpPr>
          <a:xfrm>
            <a:off x="2057400" y="1905000"/>
            <a:ext cx="6400800" cy="1878687"/>
            <a:chOff x="685800" y="2667000"/>
            <a:chExt cx="6400800" cy="1878687"/>
          </a:xfrm>
        </p:grpSpPr>
        <p:cxnSp>
          <p:nvCxnSpPr>
            <p:cNvPr id="13" name="Straight Arrow Connector 12"/>
            <p:cNvCxnSpPr>
              <a:endCxn id="27" idx="2"/>
            </p:cNvCxnSpPr>
            <p:nvPr/>
          </p:nvCxnSpPr>
          <p:spPr>
            <a:xfrm flipV="1">
              <a:off x="685800" y="4114800"/>
              <a:ext cx="609600" cy="3048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grpSp>
          <p:nvGrpSpPr>
            <p:cNvPr id="7" name="Group 38"/>
            <p:cNvGrpSpPr/>
            <p:nvPr/>
          </p:nvGrpSpPr>
          <p:grpSpPr>
            <a:xfrm>
              <a:off x="1295400" y="2667000"/>
              <a:ext cx="5791200" cy="1878687"/>
              <a:chOff x="1295400" y="2667000"/>
              <a:chExt cx="5791200" cy="1878687"/>
            </a:xfrm>
          </p:grpSpPr>
          <p:sp>
            <p:nvSpPr>
              <p:cNvPr id="11" name="Oval 10"/>
              <p:cNvSpPr/>
              <p:nvPr/>
            </p:nvSpPr>
            <p:spPr>
              <a:xfrm>
                <a:off x="41148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q1</a:t>
                </a:r>
              </a:p>
            </p:txBody>
          </p:sp>
          <p:cxnSp>
            <p:nvCxnSpPr>
              <p:cNvPr id="14" name="Curved Connector 13"/>
              <p:cNvCxnSpPr>
                <a:stCxn id="11" idx="1"/>
                <a:endCxn id="11" idx="0"/>
              </p:cNvCxnSpPr>
              <p:nvPr/>
            </p:nvCxnSpPr>
            <p:spPr>
              <a:xfrm rot="5400000" flipH="1" flipV="1">
                <a:off x="4305300" y="3654892"/>
                <a:ext cx="111592" cy="269408"/>
              </a:xfrm>
              <a:prstGeom prst="curvedConnector3">
                <a:avLst>
                  <a:gd name="adj1" fmla="val 635262"/>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27" idx="6"/>
                <a:endCxn id="11" idx="2"/>
              </p:cNvCxnSpPr>
              <p:nvPr/>
            </p:nvCxnSpPr>
            <p:spPr>
              <a:xfrm>
                <a:off x="2057400" y="4114800"/>
                <a:ext cx="2057400" cy="1588"/>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600200" y="2667000"/>
                <a:ext cx="1371600" cy="769441"/>
              </a:xfrm>
              <a:prstGeom prst="rect">
                <a:avLst/>
              </a:prstGeom>
              <a:noFill/>
            </p:spPr>
            <p:txBody>
              <a:bodyPr wrap="square" rtlCol="0">
                <a:spAutoFit/>
              </a:bodyPr>
              <a:lstStyle/>
              <a:p>
                <a:r>
                  <a:rPr lang="en-US" sz="2200" dirty="0">
                    <a:solidFill>
                      <a:srgbClr val="FF0000"/>
                    </a:solidFill>
                  </a:rPr>
                  <a:t>a, Z</a:t>
                </a:r>
                <a:r>
                  <a:rPr lang="en-US" sz="2200" baseline="-20000" dirty="0">
                    <a:solidFill>
                      <a:srgbClr val="FF0000"/>
                    </a:solidFill>
                  </a:rPr>
                  <a:t>0 </a:t>
                </a:r>
                <a:r>
                  <a:rPr lang="en-US" sz="2200" dirty="0">
                    <a:solidFill>
                      <a:srgbClr val="FF0000"/>
                    </a:solidFill>
                  </a:rPr>
                  <a:t>/ a Z</a:t>
                </a:r>
                <a:r>
                  <a:rPr lang="en-US" sz="2200" baseline="-20000" dirty="0">
                    <a:solidFill>
                      <a:srgbClr val="FF0000"/>
                    </a:solidFill>
                  </a:rPr>
                  <a:t>0</a:t>
                </a:r>
              </a:p>
              <a:p>
                <a:r>
                  <a:rPr lang="en-US" sz="2200" dirty="0">
                    <a:solidFill>
                      <a:srgbClr val="FF0000"/>
                    </a:solidFill>
                  </a:rPr>
                  <a:t>a , a / </a:t>
                </a:r>
                <a:r>
                  <a:rPr lang="en-US" sz="2200" dirty="0" err="1">
                    <a:solidFill>
                      <a:srgbClr val="FF0000"/>
                    </a:solidFill>
                  </a:rPr>
                  <a:t>aa</a:t>
                </a:r>
                <a:endParaRPr lang="en-US" sz="2200" dirty="0">
                  <a:solidFill>
                    <a:srgbClr val="FF0000"/>
                  </a:solidFill>
                </a:endParaRPr>
              </a:p>
            </p:txBody>
          </p:sp>
          <p:sp>
            <p:nvSpPr>
              <p:cNvPr id="27" name="Oval 26"/>
              <p:cNvSpPr/>
              <p:nvPr/>
            </p:nvSpPr>
            <p:spPr>
              <a:xfrm>
                <a:off x="12954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q0</a:t>
                </a:r>
              </a:p>
            </p:txBody>
          </p:sp>
          <p:cxnSp>
            <p:nvCxnSpPr>
              <p:cNvPr id="28" name="Curved Connector 27"/>
              <p:cNvCxnSpPr>
                <a:stCxn id="27" idx="1"/>
                <a:endCxn id="27" idx="0"/>
              </p:cNvCxnSpPr>
              <p:nvPr/>
            </p:nvCxnSpPr>
            <p:spPr>
              <a:xfrm rot="5400000" flipH="1" flipV="1">
                <a:off x="1485900" y="3654892"/>
                <a:ext cx="111592" cy="269408"/>
              </a:xfrm>
              <a:prstGeom prst="curvedConnector3">
                <a:avLst>
                  <a:gd name="adj1" fmla="val 727777"/>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438400" y="4114800"/>
                <a:ext cx="1371600" cy="430887"/>
              </a:xfrm>
              <a:prstGeom prst="rect">
                <a:avLst/>
              </a:prstGeom>
              <a:noFill/>
            </p:spPr>
            <p:txBody>
              <a:bodyPr wrap="square" rtlCol="0">
                <a:spAutoFit/>
              </a:bodyPr>
              <a:lstStyle/>
              <a:p>
                <a:r>
                  <a:rPr lang="en-US" sz="2200" dirty="0">
                    <a:solidFill>
                      <a:srgbClr val="FF0000"/>
                    </a:solidFill>
                  </a:rPr>
                  <a:t>b , a / Ɛ</a:t>
                </a:r>
              </a:p>
            </p:txBody>
          </p:sp>
          <p:sp>
            <p:nvSpPr>
              <p:cNvPr id="36" name="TextBox 35"/>
              <p:cNvSpPr txBox="1"/>
              <p:nvPr/>
            </p:nvSpPr>
            <p:spPr>
              <a:xfrm>
                <a:off x="4191000" y="2743200"/>
                <a:ext cx="1371600" cy="430887"/>
              </a:xfrm>
              <a:prstGeom prst="rect">
                <a:avLst/>
              </a:prstGeom>
              <a:noFill/>
            </p:spPr>
            <p:txBody>
              <a:bodyPr wrap="square" rtlCol="0">
                <a:spAutoFit/>
              </a:bodyPr>
              <a:lstStyle/>
              <a:p>
                <a:r>
                  <a:rPr lang="en-US" sz="2200" dirty="0">
                    <a:solidFill>
                      <a:srgbClr val="FF0000"/>
                    </a:solidFill>
                  </a:rPr>
                  <a:t>b , a / Ɛ</a:t>
                </a:r>
              </a:p>
            </p:txBody>
          </p:sp>
          <p:sp>
            <p:nvSpPr>
              <p:cNvPr id="38" name="TextBox 37"/>
              <p:cNvSpPr txBox="1"/>
              <p:nvPr/>
            </p:nvSpPr>
            <p:spPr>
              <a:xfrm>
                <a:off x="5715000" y="3581400"/>
                <a:ext cx="1371600" cy="430887"/>
              </a:xfrm>
              <a:prstGeom prst="rect">
                <a:avLst/>
              </a:prstGeom>
              <a:noFill/>
            </p:spPr>
            <p:txBody>
              <a:bodyPr wrap="square" rtlCol="0">
                <a:spAutoFit/>
              </a:bodyPr>
              <a:lstStyle/>
              <a:p>
                <a:r>
                  <a:rPr lang="en-US" sz="2200" dirty="0">
                    <a:solidFill>
                      <a:srgbClr val="FF0000"/>
                    </a:solidFill>
                  </a:rPr>
                  <a:t> Ɛ, Z</a:t>
                </a:r>
                <a:r>
                  <a:rPr lang="en-US" sz="2200" baseline="-20000" dirty="0">
                    <a:solidFill>
                      <a:srgbClr val="FF0000"/>
                    </a:solidFill>
                  </a:rPr>
                  <a:t>0 </a:t>
                </a:r>
                <a:r>
                  <a:rPr lang="en-US" sz="2200" dirty="0">
                    <a:solidFill>
                      <a:srgbClr val="FF0000"/>
                    </a:solidFill>
                  </a:rPr>
                  <a:t>/ Ɛ </a:t>
                </a:r>
              </a:p>
            </p:txBody>
          </p:sp>
        </p:grpSp>
      </p:grpSp>
      <p:sp>
        <p:nvSpPr>
          <p:cNvPr id="42" name="TextBox 41"/>
          <p:cNvSpPr txBox="1"/>
          <p:nvPr/>
        </p:nvSpPr>
        <p:spPr>
          <a:xfrm>
            <a:off x="3657600" y="4648200"/>
            <a:ext cx="5410200" cy="461665"/>
          </a:xfrm>
          <a:prstGeom prst="rect">
            <a:avLst/>
          </a:prstGeom>
          <a:noFill/>
        </p:spPr>
        <p:txBody>
          <a:bodyPr wrap="square" rtlCol="0">
            <a:spAutoFit/>
          </a:bodyPr>
          <a:lstStyle/>
          <a:p>
            <a:r>
              <a:rPr lang="en-US" sz="2400" b="1" dirty="0"/>
              <a:t>M= {{</a:t>
            </a:r>
            <a:r>
              <a:rPr lang="en-US" sz="2400" b="1" dirty="0">
                <a:sym typeface="Symbol"/>
              </a:rPr>
              <a:t>q</a:t>
            </a:r>
            <a:r>
              <a:rPr lang="en-US" sz="2400" b="1" baseline="-25000" dirty="0">
                <a:sym typeface="Symbol"/>
              </a:rPr>
              <a:t>0</a:t>
            </a:r>
            <a:r>
              <a:rPr lang="en-US" sz="2400" b="1" dirty="0">
                <a:sym typeface="Symbol"/>
              </a:rPr>
              <a:t>, q</a:t>
            </a:r>
            <a:r>
              <a:rPr lang="en-US" sz="2400" b="1" baseline="-25000" dirty="0">
                <a:sym typeface="Symbol"/>
              </a:rPr>
              <a:t>1</a:t>
            </a:r>
            <a:r>
              <a:rPr lang="en-US" sz="2400" b="1" dirty="0">
                <a:sym typeface="Symbol"/>
              </a:rPr>
              <a:t>}, {a, b}, {a, Z</a:t>
            </a:r>
            <a:r>
              <a:rPr lang="en-US" sz="2400" b="1" baseline="-20000" dirty="0">
                <a:sym typeface="Symbol"/>
              </a:rPr>
              <a:t>0</a:t>
            </a:r>
            <a:r>
              <a:rPr lang="en-US" sz="2400" b="1" dirty="0">
                <a:sym typeface="Symbol"/>
              </a:rPr>
              <a:t>}, , q</a:t>
            </a:r>
            <a:r>
              <a:rPr lang="en-US" sz="2400" b="1" baseline="-25000" dirty="0">
                <a:sym typeface="Symbol"/>
              </a:rPr>
              <a:t>0,</a:t>
            </a:r>
            <a:r>
              <a:rPr lang="en-US" sz="2400" b="1" dirty="0">
                <a:sym typeface="Symbol"/>
              </a:rPr>
              <a:t> Z</a:t>
            </a:r>
            <a:r>
              <a:rPr lang="en-US" sz="2400" b="1" baseline="-20000" dirty="0">
                <a:sym typeface="Symbol"/>
              </a:rPr>
              <a:t>0, </a:t>
            </a:r>
            <a:r>
              <a:rPr lang="en-US" sz="2400" b="1" dirty="0">
                <a:sym typeface="Symbol"/>
              </a:rPr>
              <a:t>}</a:t>
            </a:r>
            <a:r>
              <a:rPr lang="en-US" sz="2400" b="1" baseline="-25000" dirty="0">
                <a:sym typeface="Symbol"/>
              </a:rPr>
              <a:t> </a:t>
            </a:r>
            <a:r>
              <a:rPr lang="en-US" sz="2400" b="1" dirty="0">
                <a:sym typeface="Symbol"/>
              </a:rPr>
              <a:t>  </a:t>
            </a:r>
            <a:endParaRPr lang="en-US" sz="2400" b="1" dirty="0"/>
          </a:p>
        </p:txBody>
      </p:sp>
      <p:cxnSp>
        <p:nvCxnSpPr>
          <p:cNvPr id="24" name="Curved Connector 23"/>
          <p:cNvCxnSpPr>
            <a:stCxn id="11" idx="7"/>
            <a:endCxn id="11" idx="6"/>
          </p:cNvCxnSpPr>
          <p:nvPr/>
        </p:nvCxnSpPr>
        <p:spPr>
          <a:xfrm rot="16200000" flipH="1">
            <a:off x="6057900" y="3162300"/>
            <a:ext cx="269408" cy="111592"/>
          </a:xfrm>
          <a:prstGeom prst="curvedConnector4">
            <a:avLst>
              <a:gd name="adj1" fmla="val -126274"/>
              <a:gd name="adj2" fmla="val 304853"/>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23"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25" name="Picture 24" descr="Logo11.png">
            <a:extLst>
              <a:ext uri="{FF2B5EF4-FFF2-40B4-BE49-F238E27FC236}">
                <a16:creationId xmlns="" xmlns:a16="http://schemas.microsoft.com/office/drawing/2014/main" id="{11F91138-7359-4DF6-A7AC-611CB4648E73}"/>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990600"/>
            <a:ext cx="8229600" cy="5105400"/>
          </a:xfrm>
        </p:spPr>
        <p:txBody>
          <a:bodyPr>
            <a:normAutofit lnSpcReduction="10000"/>
          </a:bodyPr>
          <a:lstStyle/>
          <a:p>
            <a:pPr algn="just">
              <a:buNone/>
            </a:pPr>
            <a:r>
              <a:rPr lang="en-US" sz="2400" dirty="0"/>
              <a:t>PDA for L= {a</a:t>
            </a:r>
            <a:r>
              <a:rPr lang="en-US" sz="2400" baseline="30000" dirty="0"/>
              <a:t>n</a:t>
            </a:r>
            <a:r>
              <a:rPr lang="en-US" sz="2400" dirty="0"/>
              <a:t> c</a:t>
            </a:r>
            <a:r>
              <a:rPr lang="en-US" sz="2400" baseline="30000" dirty="0"/>
              <a:t>m </a:t>
            </a:r>
            <a:r>
              <a:rPr lang="en-US" sz="2400" dirty="0" err="1"/>
              <a:t>b</a:t>
            </a:r>
            <a:r>
              <a:rPr lang="en-US" sz="2400" baseline="30000" dirty="0" err="1"/>
              <a:t>n</a:t>
            </a:r>
            <a:r>
              <a:rPr lang="en-US" sz="2400" dirty="0"/>
              <a:t> | m, n &gt; 0}.</a:t>
            </a:r>
          </a:p>
          <a:p>
            <a:pPr algn="just">
              <a:buNone/>
            </a:pPr>
            <a:endParaRPr lang="en-US" sz="2400" dirty="0"/>
          </a:p>
          <a:p>
            <a:pPr algn="just">
              <a:buNone/>
            </a:pPr>
            <a:endParaRPr lang="en-US" sz="2400" u="sng" dirty="0"/>
          </a:p>
          <a:p>
            <a:pPr algn="just">
              <a:buNone/>
            </a:pPr>
            <a:endParaRPr lang="en-US" sz="2400" dirty="0"/>
          </a:p>
          <a:p>
            <a:pPr algn="just">
              <a:buNone/>
            </a:pPr>
            <a:endParaRPr lang="en-US" sz="2400" dirty="0"/>
          </a:p>
          <a:p>
            <a:pPr algn="just">
              <a:buNone/>
            </a:pPr>
            <a:endParaRPr lang="en-US" sz="2400" dirty="0"/>
          </a:p>
          <a:p>
            <a:pPr algn="just">
              <a:buNone/>
            </a:pPr>
            <a:r>
              <a:rPr lang="en-US" sz="2200" dirty="0">
                <a:sym typeface="Symbol"/>
              </a:rPr>
              <a:t>( q</a:t>
            </a:r>
            <a:r>
              <a:rPr lang="en-US" sz="2200" baseline="-25000" dirty="0">
                <a:sym typeface="Symbol"/>
              </a:rPr>
              <a:t>0</a:t>
            </a:r>
            <a:r>
              <a:rPr lang="en-US" sz="2200" dirty="0">
                <a:sym typeface="Symbol"/>
              </a:rPr>
              <a:t>, a, Z</a:t>
            </a:r>
            <a:r>
              <a:rPr lang="en-US" sz="2200" baseline="-20000" dirty="0">
                <a:sym typeface="Symbol"/>
              </a:rPr>
              <a:t>0</a:t>
            </a:r>
            <a:r>
              <a:rPr lang="en-US" sz="2200" dirty="0">
                <a:sym typeface="Symbol"/>
              </a:rPr>
              <a:t>) = (q</a:t>
            </a:r>
            <a:r>
              <a:rPr lang="en-US" sz="2200" baseline="-25000" dirty="0">
                <a:sym typeface="Symbol"/>
              </a:rPr>
              <a:t>0</a:t>
            </a:r>
            <a:r>
              <a:rPr lang="en-US" sz="2200" dirty="0">
                <a:sym typeface="Symbol"/>
              </a:rPr>
              <a:t>, aZ</a:t>
            </a:r>
            <a:r>
              <a:rPr lang="en-US" sz="2200" baseline="-20000" dirty="0">
                <a:sym typeface="Symbol"/>
              </a:rPr>
              <a:t>0</a:t>
            </a:r>
            <a:r>
              <a:rPr lang="en-US" sz="2200" dirty="0">
                <a:sym typeface="Symbol"/>
              </a:rPr>
              <a:t>)</a:t>
            </a:r>
          </a:p>
          <a:p>
            <a:pPr algn="just">
              <a:buNone/>
            </a:pPr>
            <a:r>
              <a:rPr lang="en-US" sz="2200" dirty="0">
                <a:sym typeface="Symbol"/>
              </a:rPr>
              <a:t>( q</a:t>
            </a:r>
            <a:r>
              <a:rPr lang="en-US" sz="2200" baseline="-25000" dirty="0">
                <a:sym typeface="Symbol"/>
              </a:rPr>
              <a:t>0</a:t>
            </a:r>
            <a:r>
              <a:rPr lang="en-US" sz="2200" dirty="0">
                <a:sym typeface="Symbol"/>
              </a:rPr>
              <a:t>, a, a) = (q</a:t>
            </a:r>
            <a:r>
              <a:rPr lang="en-US" sz="2200" baseline="-25000" dirty="0">
                <a:sym typeface="Symbol"/>
              </a:rPr>
              <a:t>0</a:t>
            </a:r>
            <a:r>
              <a:rPr lang="en-US" sz="2200" dirty="0">
                <a:sym typeface="Symbol"/>
              </a:rPr>
              <a:t>, </a:t>
            </a:r>
            <a:r>
              <a:rPr lang="en-US" sz="2200" dirty="0" err="1">
                <a:sym typeface="Symbol"/>
              </a:rPr>
              <a:t>aa</a:t>
            </a:r>
            <a:r>
              <a:rPr lang="en-US" sz="2200" dirty="0">
                <a:sym typeface="Symbol"/>
              </a:rPr>
              <a:t>)</a:t>
            </a:r>
          </a:p>
          <a:p>
            <a:pPr algn="just">
              <a:buNone/>
            </a:pPr>
            <a:r>
              <a:rPr lang="en-US" sz="2200" dirty="0">
                <a:sym typeface="Symbol"/>
              </a:rPr>
              <a:t>( q</a:t>
            </a:r>
            <a:r>
              <a:rPr lang="en-US" sz="2200" baseline="-25000" dirty="0">
                <a:sym typeface="Symbol"/>
              </a:rPr>
              <a:t>0</a:t>
            </a:r>
            <a:r>
              <a:rPr lang="en-US" sz="2200" dirty="0">
                <a:sym typeface="Symbol"/>
              </a:rPr>
              <a:t>, c, a) = (q</a:t>
            </a:r>
            <a:r>
              <a:rPr lang="en-US" sz="2200" baseline="-25000" dirty="0">
                <a:sym typeface="Symbol"/>
              </a:rPr>
              <a:t>1</a:t>
            </a:r>
            <a:r>
              <a:rPr lang="en-US" sz="2200" dirty="0">
                <a:sym typeface="Symbol"/>
              </a:rPr>
              <a:t>, a)</a:t>
            </a:r>
          </a:p>
          <a:p>
            <a:pPr algn="just">
              <a:buNone/>
            </a:pPr>
            <a:r>
              <a:rPr lang="en-US" sz="2200" dirty="0">
                <a:sym typeface="Symbol"/>
              </a:rPr>
              <a:t>( q</a:t>
            </a:r>
            <a:r>
              <a:rPr lang="en-US" sz="2200" baseline="-25000" dirty="0">
                <a:sym typeface="Symbol"/>
              </a:rPr>
              <a:t>1</a:t>
            </a:r>
            <a:r>
              <a:rPr lang="en-US" sz="2200" dirty="0">
                <a:sym typeface="Symbol"/>
              </a:rPr>
              <a:t>, c, a) = (q</a:t>
            </a:r>
            <a:r>
              <a:rPr lang="en-US" sz="2200" baseline="-25000" dirty="0">
                <a:sym typeface="Symbol"/>
              </a:rPr>
              <a:t>1</a:t>
            </a:r>
            <a:r>
              <a:rPr lang="en-US" sz="2200" dirty="0">
                <a:sym typeface="Symbol"/>
              </a:rPr>
              <a:t>, a)</a:t>
            </a:r>
          </a:p>
          <a:p>
            <a:pPr algn="just">
              <a:buNone/>
            </a:pPr>
            <a:r>
              <a:rPr lang="en-US" sz="2200" dirty="0">
                <a:sym typeface="Symbol"/>
              </a:rPr>
              <a:t>( q</a:t>
            </a:r>
            <a:r>
              <a:rPr lang="en-US" sz="2200" baseline="-25000" dirty="0">
                <a:sym typeface="Symbol"/>
              </a:rPr>
              <a:t>1</a:t>
            </a:r>
            <a:r>
              <a:rPr lang="en-US" sz="2200" dirty="0">
                <a:sym typeface="Symbol"/>
              </a:rPr>
              <a:t>, b, a) = (q</a:t>
            </a:r>
            <a:r>
              <a:rPr lang="en-US" sz="2200" baseline="-25000" dirty="0">
                <a:sym typeface="Symbol"/>
              </a:rPr>
              <a:t>2</a:t>
            </a:r>
            <a:r>
              <a:rPr lang="en-US" sz="2200" dirty="0">
                <a:sym typeface="Symbol"/>
              </a:rPr>
              <a:t>, Ɛ)</a:t>
            </a:r>
          </a:p>
          <a:p>
            <a:pPr algn="just">
              <a:buNone/>
            </a:pPr>
            <a:r>
              <a:rPr lang="en-US" sz="2200" dirty="0">
                <a:sym typeface="Symbol"/>
              </a:rPr>
              <a:t>( q</a:t>
            </a:r>
            <a:r>
              <a:rPr lang="en-US" sz="2200" baseline="-25000" dirty="0">
                <a:sym typeface="Symbol"/>
              </a:rPr>
              <a:t>2</a:t>
            </a:r>
            <a:r>
              <a:rPr lang="en-US" sz="2200" dirty="0">
                <a:sym typeface="Symbol"/>
              </a:rPr>
              <a:t>, b, a) = (q</a:t>
            </a:r>
            <a:r>
              <a:rPr lang="en-US" sz="2200" baseline="-25000" dirty="0">
                <a:sym typeface="Symbol"/>
              </a:rPr>
              <a:t>2</a:t>
            </a:r>
            <a:r>
              <a:rPr lang="en-US" sz="2200" dirty="0">
                <a:sym typeface="Symbol"/>
              </a:rPr>
              <a:t>, Ɛ)</a:t>
            </a:r>
          </a:p>
          <a:p>
            <a:pPr algn="just">
              <a:buNone/>
            </a:pPr>
            <a:r>
              <a:rPr lang="en-US" sz="2200" dirty="0">
                <a:sym typeface="Symbol"/>
              </a:rPr>
              <a:t>( q</a:t>
            </a:r>
            <a:r>
              <a:rPr lang="en-US" sz="2200" baseline="-25000" dirty="0">
                <a:sym typeface="Symbol"/>
              </a:rPr>
              <a:t>2</a:t>
            </a:r>
            <a:r>
              <a:rPr lang="en-US" sz="2200" dirty="0">
                <a:sym typeface="Symbol"/>
              </a:rPr>
              <a:t>, Ɛ, Z</a:t>
            </a:r>
            <a:r>
              <a:rPr lang="en-US" sz="2200" baseline="-20000" dirty="0">
                <a:sym typeface="Symbol"/>
              </a:rPr>
              <a:t>0</a:t>
            </a:r>
            <a:r>
              <a:rPr lang="en-US" sz="2200" dirty="0">
                <a:sym typeface="Symbol"/>
              </a:rPr>
              <a:t>) = (</a:t>
            </a:r>
            <a:r>
              <a:rPr lang="en-US" sz="2200" dirty="0" err="1">
                <a:sym typeface="Symbol"/>
              </a:rPr>
              <a:t>q</a:t>
            </a:r>
            <a:r>
              <a:rPr lang="en-US" sz="2200" baseline="-25000" dirty="0" err="1">
                <a:sym typeface="Symbol"/>
              </a:rPr>
              <a:t>f</a:t>
            </a:r>
            <a:r>
              <a:rPr lang="en-US" sz="2200" dirty="0">
                <a:sym typeface="Symbol"/>
              </a:rPr>
              <a:t>, Z</a:t>
            </a:r>
            <a:r>
              <a:rPr lang="en-US" sz="2200" baseline="-20000" dirty="0">
                <a:sym typeface="Symbol"/>
              </a:rPr>
              <a:t>0</a:t>
            </a:r>
            <a:r>
              <a:rPr lang="en-US" sz="2200" dirty="0">
                <a:sym typeface="Symbol"/>
              </a:rPr>
              <a:t>)</a:t>
            </a:r>
          </a:p>
          <a:p>
            <a:pPr algn="just">
              <a:buNone/>
            </a:pPr>
            <a:endParaRPr lang="en-US" dirty="0"/>
          </a:p>
        </p:txBody>
      </p:sp>
      <p:sp>
        <p:nvSpPr>
          <p:cNvPr id="4" name="Date Placeholder 3"/>
          <p:cNvSpPr>
            <a:spLocks noGrp="1"/>
          </p:cNvSpPr>
          <p:nvPr>
            <p:ph type="dt" sz="half" idx="10"/>
          </p:nvPr>
        </p:nvSpPr>
        <p:spPr/>
        <p:txBody>
          <a:bodyPr/>
          <a:lstStyle/>
          <a:p>
            <a:fld id="{339487FC-F8A6-41BC-88E3-0EB106BB863C}"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PDA</a:t>
            </a:r>
          </a:p>
        </p:txBody>
      </p:sp>
      <p:cxnSp>
        <p:nvCxnSpPr>
          <p:cNvPr id="13" name="Straight Arrow Connector 12"/>
          <p:cNvCxnSpPr>
            <a:endCxn id="27" idx="2"/>
          </p:cNvCxnSpPr>
          <p:nvPr/>
        </p:nvCxnSpPr>
        <p:spPr>
          <a:xfrm flipV="1">
            <a:off x="457200" y="2819400"/>
            <a:ext cx="609600" cy="3048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895600" y="4648200"/>
            <a:ext cx="5943600" cy="461665"/>
          </a:xfrm>
          <a:prstGeom prst="rect">
            <a:avLst/>
          </a:prstGeom>
          <a:noFill/>
        </p:spPr>
        <p:txBody>
          <a:bodyPr wrap="square" rtlCol="0">
            <a:spAutoFit/>
          </a:bodyPr>
          <a:lstStyle/>
          <a:p>
            <a:r>
              <a:rPr lang="en-US" sz="2400" b="1" dirty="0"/>
              <a:t>M= {{</a:t>
            </a:r>
            <a:r>
              <a:rPr lang="en-US" sz="2400" b="1" dirty="0">
                <a:sym typeface="Symbol"/>
              </a:rPr>
              <a:t>q</a:t>
            </a:r>
            <a:r>
              <a:rPr lang="en-US" sz="2400" b="1" baseline="-25000" dirty="0">
                <a:sym typeface="Symbol"/>
              </a:rPr>
              <a:t>0</a:t>
            </a:r>
            <a:r>
              <a:rPr lang="en-US" sz="2400" b="1" dirty="0">
                <a:sym typeface="Symbol"/>
              </a:rPr>
              <a:t>, q</a:t>
            </a:r>
            <a:r>
              <a:rPr lang="en-US" sz="2400" b="1" baseline="-25000" dirty="0">
                <a:sym typeface="Symbol"/>
              </a:rPr>
              <a:t>1</a:t>
            </a:r>
            <a:r>
              <a:rPr lang="en-US" sz="2400" b="1" dirty="0">
                <a:sym typeface="Symbol"/>
              </a:rPr>
              <a:t>, q</a:t>
            </a:r>
            <a:r>
              <a:rPr lang="en-US" sz="2400" b="1" baseline="-25000" dirty="0">
                <a:sym typeface="Symbol"/>
              </a:rPr>
              <a:t>2</a:t>
            </a:r>
            <a:r>
              <a:rPr lang="en-US" sz="2400" dirty="0">
                <a:sym typeface="Symbol"/>
              </a:rPr>
              <a:t>,</a:t>
            </a:r>
            <a:r>
              <a:rPr lang="en-US" sz="2400" b="1" dirty="0">
                <a:sym typeface="Symbol"/>
              </a:rPr>
              <a:t>q</a:t>
            </a:r>
            <a:r>
              <a:rPr lang="en-US" sz="2400" b="1" baseline="-25000" dirty="0">
                <a:sym typeface="Symbol"/>
              </a:rPr>
              <a:t>f </a:t>
            </a:r>
            <a:r>
              <a:rPr lang="en-US" sz="2200" b="1" dirty="0">
                <a:sym typeface="Symbol"/>
              </a:rPr>
              <a:t>}</a:t>
            </a:r>
            <a:r>
              <a:rPr lang="en-US" dirty="0">
                <a:sym typeface="Symbol"/>
              </a:rPr>
              <a:t>,</a:t>
            </a:r>
            <a:r>
              <a:rPr lang="en-US" sz="2400" b="1" dirty="0">
                <a:sym typeface="Symbol"/>
              </a:rPr>
              <a:t> {a, b, c}, {a, Z</a:t>
            </a:r>
            <a:r>
              <a:rPr lang="en-US" sz="2400" b="1" baseline="-20000" dirty="0">
                <a:sym typeface="Symbol"/>
              </a:rPr>
              <a:t>0</a:t>
            </a:r>
            <a:r>
              <a:rPr lang="en-US" sz="2400" b="1" dirty="0">
                <a:sym typeface="Symbol"/>
              </a:rPr>
              <a:t>}, , q</a:t>
            </a:r>
            <a:r>
              <a:rPr lang="en-US" sz="2400" b="1" baseline="-25000" dirty="0">
                <a:sym typeface="Symbol"/>
              </a:rPr>
              <a:t>0,</a:t>
            </a:r>
            <a:r>
              <a:rPr lang="en-US" sz="2400" b="1" dirty="0">
                <a:sym typeface="Symbol"/>
              </a:rPr>
              <a:t> Z</a:t>
            </a:r>
            <a:r>
              <a:rPr lang="en-US" sz="2400" b="1" baseline="-20000" dirty="0">
                <a:sym typeface="Symbol"/>
              </a:rPr>
              <a:t>0, </a:t>
            </a:r>
            <a:r>
              <a:rPr lang="en-US" sz="2400" b="1" dirty="0" err="1">
                <a:sym typeface="Symbol"/>
              </a:rPr>
              <a:t>q</a:t>
            </a:r>
            <a:r>
              <a:rPr lang="en-US" sz="2400" b="1" baseline="-25000" dirty="0" err="1">
                <a:sym typeface="Symbol"/>
              </a:rPr>
              <a:t>f</a:t>
            </a:r>
            <a:r>
              <a:rPr lang="en-US" sz="2400" b="1" dirty="0">
                <a:sym typeface="Symbol"/>
              </a:rPr>
              <a:t>}</a:t>
            </a:r>
            <a:r>
              <a:rPr lang="en-US" sz="2400" b="1" baseline="-25000" dirty="0">
                <a:sym typeface="Symbol"/>
              </a:rPr>
              <a:t> </a:t>
            </a:r>
            <a:r>
              <a:rPr lang="en-US" sz="2400" b="1" dirty="0">
                <a:sym typeface="Symbol"/>
              </a:rPr>
              <a:t>  </a:t>
            </a:r>
            <a:endParaRPr lang="en-US" sz="2400" b="1" dirty="0"/>
          </a:p>
        </p:txBody>
      </p:sp>
      <p:grpSp>
        <p:nvGrpSpPr>
          <p:cNvPr id="43" name="Group 42"/>
          <p:cNvGrpSpPr/>
          <p:nvPr/>
        </p:nvGrpSpPr>
        <p:grpSpPr>
          <a:xfrm>
            <a:off x="1066800" y="1371600"/>
            <a:ext cx="7620000" cy="1828800"/>
            <a:chOff x="1066800" y="1371600"/>
            <a:chExt cx="7620000" cy="1828800"/>
          </a:xfrm>
        </p:grpSpPr>
        <p:sp>
          <p:nvSpPr>
            <p:cNvPr id="32" name="TextBox 31"/>
            <p:cNvSpPr txBox="1"/>
            <p:nvPr/>
          </p:nvSpPr>
          <p:spPr>
            <a:xfrm>
              <a:off x="4267200" y="2743200"/>
              <a:ext cx="1371600" cy="430887"/>
            </a:xfrm>
            <a:prstGeom prst="rect">
              <a:avLst/>
            </a:prstGeom>
            <a:noFill/>
          </p:spPr>
          <p:txBody>
            <a:bodyPr wrap="square" rtlCol="0">
              <a:spAutoFit/>
            </a:bodyPr>
            <a:lstStyle/>
            <a:p>
              <a:r>
                <a:rPr lang="en-US" sz="2200" dirty="0">
                  <a:solidFill>
                    <a:srgbClr val="FF0000"/>
                  </a:solidFill>
                </a:rPr>
                <a:t>b , a / Ɛ</a:t>
              </a:r>
            </a:p>
          </p:txBody>
        </p:sp>
        <p:grpSp>
          <p:nvGrpSpPr>
            <p:cNvPr id="41" name="Group 40"/>
            <p:cNvGrpSpPr/>
            <p:nvPr/>
          </p:nvGrpSpPr>
          <p:grpSpPr>
            <a:xfrm>
              <a:off x="1066800" y="1371600"/>
              <a:ext cx="7620000" cy="1828800"/>
              <a:chOff x="1066800" y="1371600"/>
              <a:chExt cx="7620000" cy="1828800"/>
            </a:xfrm>
          </p:grpSpPr>
          <p:grpSp>
            <p:nvGrpSpPr>
              <p:cNvPr id="39" name="Group 38"/>
              <p:cNvGrpSpPr/>
              <p:nvPr/>
            </p:nvGrpSpPr>
            <p:grpSpPr>
              <a:xfrm>
                <a:off x="1066800" y="1371600"/>
                <a:ext cx="7620000" cy="1828800"/>
                <a:chOff x="1066800" y="1905000"/>
                <a:chExt cx="7620000" cy="1828800"/>
              </a:xfrm>
            </p:grpSpPr>
            <p:sp>
              <p:nvSpPr>
                <p:cNvPr id="11" name="Oval 10"/>
                <p:cNvSpPr/>
                <p:nvPr/>
              </p:nvSpPr>
              <p:spPr>
                <a:xfrm>
                  <a:off x="3352800" y="2971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rgbClr val="FF0000"/>
                      </a:solidFill>
                    </a:rPr>
                    <a:t>q1</a:t>
                  </a:r>
                </a:p>
              </p:txBody>
            </p:sp>
            <p:sp>
              <p:nvSpPr>
                <p:cNvPr id="12" name="Oval 11"/>
                <p:cNvSpPr/>
                <p:nvPr/>
              </p:nvSpPr>
              <p:spPr>
                <a:xfrm>
                  <a:off x="7924800" y="2971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solidFill>
                        <a:srgbClr val="FF0000"/>
                      </a:solidFill>
                    </a:rPr>
                    <a:t>q</a:t>
                  </a:r>
                  <a:r>
                    <a:rPr lang="en-US" sz="2200" baseline="-25000" dirty="0" err="1">
                      <a:solidFill>
                        <a:srgbClr val="FF0000"/>
                      </a:solidFill>
                    </a:rPr>
                    <a:t>f</a:t>
                  </a:r>
                  <a:endParaRPr lang="en-US" sz="2200" baseline="-25000" dirty="0">
                    <a:solidFill>
                      <a:srgbClr val="FF0000"/>
                    </a:solidFill>
                  </a:endParaRPr>
                </a:p>
              </p:txBody>
            </p:sp>
            <p:cxnSp>
              <p:nvCxnSpPr>
                <p:cNvPr id="14" name="Curved Connector 13"/>
                <p:cNvCxnSpPr>
                  <a:stCxn id="11" idx="1"/>
                  <a:endCxn id="11" idx="0"/>
                </p:cNvCxnSpPr>
                <p:nvPr/>
              </p:nvCxnSpPr>
              <p:spPr>
                <a:xfrm rot="5400000" flipH="1" flipV="1">
                  <a:off x="3543300" y="2892892"/>
                  <a:ext cx="111592" cy="269408"/>
                </a:xfrm>
                <a:prstGeom prst="curvedConnector3">
                  <a:avLst>
                    <a:gd name="adj1" fmla="val 635262"/>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24" idx="6"/>
                  <a:endCxn id="12" idx="2"/>
                </p:cNvCxnSpPr>
                <p:nvPr/>
              </p:nvCxnSpPr>
              <p:spPr>
                <a:xfrm>
                  <a:off x="6400800" y="3352800"/>
                  <a:ext cx="1524000" cy="1588"/>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27" idx="6"/>
                  <a:endCxn id="11" idx="2"/>
                </p:cNvCxnSpPr>
                <p:nvPr/>
              </p:nvCxnSpPr>
              <p:spPr>
                <a:xfrm>
                  <a:off x="1828800" y="3352800"/>
                  <a:ext cx="1524000" cy="1588"/>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8001000" y="30480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p>
              </p:txBody>
            </p:sp>
            <p:sp>
              <p:nvSpPr>
                <p:cNvPr id="19" name="TextBox 18"/>
                <p:cNvSpPr txBox="1"/>
                <p:nvPr/>
              </p:nvSpPr>
              <p:spPr>
                <a:xfrm>
                  <a:off x="1371600" y="1905000"/>
                  <a:ext cx="1371600" cy="769441"/>
                </a:xfrm>
                <a:prstGeom prst="rect">
                  <a:avLst/>
                </a:prstGeom>
                <a:noFill/>
              </p:spPr>
              <p:txBody>
                <a:bodyPr wrap="square" rtlCol="0">
                  <a:spAutoFit/>
                </a:bodyPr>
                <a:lstStyle/>
                <a:p>
                  <a:r>
                    <a:rPr lang="en-US" sz="2200" dirty="0">
                      <a:solidFill>
                        <a:srgbClr val="FF0000"/>
                      </a:solidFill>
                    </a:rPr>
                    <a:t>a, Z</a:t>
                  </a:r>
                  <a:r>
                    <a:rPr lang="en-US" sz="2200" baseline="-20000" dirty="0">
                      <a:solidFill>
                        <a:srgbClr val="FF0000"/>
                      </a:solidFill>
                    </a:rPr>
                    <a:t>0 </a:t>
                  </a:r>
                  <a:r>
                    <a:rPr lang="en-US" sz="2200" dirty="0">
                      <a:solidFill>
                        <a:srgbClr val="FF0000"/>
                      </a:solidFill>
                    </a:rPr>
                    <a:t>/ a Z</a:t>
                  </a:r>
                  <a:r>
                    <a:rPr lang="en-US" sz="2200" baseline="-20000" dirty="0">
                      <a:solidFill>
                        <a:srgbClr val="FF0000"/>
                      </a:solidFill>
                    </a:rPr>
                    <a:t>0</a:t>
                  </a:r>
                </a:p>
                <a:p>
                  <a:r>
                    <a:rPr lang="en-US" sz="2200" dirty="0">
                      <a:solidFill>
                        <a:srgbClr val="FF0000"/>
                      </a:solidFill>
                    </a:rPr>
                    <a:t>a , a / </a:t>
                  </a:r>
                  <a:r>
                    <a:rPr lang="en-US" sz="2200" dirty="0" err="1">
                      <a:solidFill>
                        <a:srgbClr val="FF0000"/>
                      </a:solidFill>
                    </a:rPr>
                    <a:t>aa</a:t>
                  </a:r>
                  <a:endParaRPr lang="en-US" sz="2200" dirty="0">
                    <a:solidFill>
                      <a:srgbClr val="FF0000"/>
                    </a:solidFill>
                  </a:endParaRPr>
                </a:p>
              </p:txBody>
            </p:sp>
            <p:sp>
              <p:nvSpPr>
                <p:cNvPr id="27" name="Oval 26"/>
                <p:cNvSpPr/>
                <p:nvPr/>
              </p:nvSpPr>
              <p:spPr>
                <a:xfrm>
                  <a:off x="1066800" y="2971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rgbClr val="FF0000"/>
                      </a:solidFill>
                    </a:rPr>
                    <a:t>q0</a:t>
                  </a:r>
                </a:p>
              </p:txBody>
            </p:sp>
            <p:cxnSp>
              <p:nvCxnSpPr>
                <p:cNvPr id="28" name="Curved Connector 27"/>
                <p:cNvCxnSpPr>
                  <a:stCxn id="27" idx="1"/>
                  <a:endCxn id="27" idx="0"/>
                </p:cNvCxnSpPr>
                <p:nvPr/>
              </p:nvCxnSpPr>
              <p:spPr>
                <a:xfrm rot="5400000" flipH="1" flipV="1">
                  <a:off x="1257300" y="2892892"/>
                  <a:ext cx="111592" cy="269408"/>
                </a:xfrm>
                <a:prstGeom prst="curvedConnector3">
                  <a:avLst>
                    <a:gd name="adj1" fmla="val 727777"/>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133600" y="3276600"/>
                  <a:ext cx="1371600" cy="430887"/>
                </a:xfrm>
                <a:prstGeom prst="rect">
                  <a:avLst/>
                </a:prstGeom>
                <a:noFill/>
              </p:spPr>
              <p:txBody>
                <a:bodyPr wrap="square" rtlCol="0">
                  <a:spAutoFit/>
                </a:bodyPr>
                <a:lstStyle/>
                <a:p>
                  <a:r>
                    <a:rPr lang="en-US" sz="2200" dirty="0">
                      <a:solidFill>
                        <a:srgbClr val="FF0000"/>
                      </a:solidFill>
                    </a:rPr>
                    <a:t>c , a / a</a:t>
                  </a:r>
                </a:p>
              </p:txBody>
            </p:sp>
            <p:sp>
              <p:nvSpPr>
                <p:cNvPr id="36" name="TextBox 35"/>
                <p:cNvSpPr txBox="1"/>
                <p:nvPr/>
              </p:nvSpPr>
              <p:spPr>
                <a:xfrm>
                  <a:off x="3657600" y="2069068"/>
                  <a:ext cx="1371600" cy="430887"/>
                </a:xfrm>
                <a:prstGeom prst="rect">
                  <a:avLst/>
                </a:prstGeom>
                <a:noFill/>
              </p:spPr>
              <p:txBody>
                <a:bodyPr wrap="square" rtlCol="0">
                  <a:spAutoFit/>
                </a:bodyPr>
                <a:lstStyle/>
                <a:p>
                  <a:r>
                    <a:rPr lang="en-US" sz="2200" dirty="0">
                      <a:solidFill>
                        <a:srgbClr val="FF0000"/>
                      </a:solidFill>
                    </a:rPr>
                    <a:t>c , a / a</a:t>
                  </a:r>
                </a:p>
              </p:txBody>
            </p:sp>
            <p:sp>
              <p:nvSpPr>
                <p:cNvPr id="38" name="TextBox 37"/>
                <p:cNvSpPr txBox="1"/>
                <p:nvPr/>
              </p:nvSpPr>
              <p:spPr>
                <a:xfrm>
                  <a:off x="6629400" y="3276600"/>
                  <a:ext cx="1371600" cy="430887"/>
                </a:xfrm>
                <a:prstGeom prst="rect">
                  <a:avLst/>
                </a:prstGeom>
                <a:noFill/>
              </p:spPr>
              <p:txBody>
                <a:bodyPr wrap="square" rtlCol="0">
                  <a:spAutoFit/>
                </a:bodyPr>
                <a:lstStyle/>
                <a:p>
                  <a:r>
                    <a:rPr lang="en-US" sz="2200" dirty="0">
                      <a:solidFill>
                        <a:srgbClr val="FF0000"/>
                      </a:solidFill>
                    </a:rPr>
                    <a:t> Ɛ, Z</a:t>
                  </a:r>
                  <a:r>
                    <a:rPr lang="en-US" sz="2200" baseline="-20000" dirty="0">
                      <a:solidFill>
                        <a:srgbClr val="FF0000"/>
                      </a:solidFill>
                    </a:rPr>
                    <a:t>0 </a:t>
                  </a:r>
                  <a:r>
                    <a:rPr lang="en-US" sz="2200" dirty="0">
                      <a:solidFill>
                        <a:srgbClr val="FF0000"/>
                      </a:solidFill>
                    </a:rPr>
                    <a:t>/ Z</a:t>
                  </a:r>
                  <a:r>
                    <a:rPr lang="en-US" sz="2200" baseline="-20000" dirty="0">
                      <a:solidFill>
                        <a:srgbClr val="FF0000"/>
                      </a:solidFill>
                    </a:rPr>
                    <a:t>0</a:t>
                  </a:r>
                  <a:r>
                    <a:rPr lang="en-US" sz="2200" dirty="0">
                      <a:solidFill>
                        <a:srgbClr val="FF0000"/>
                      </a:solidFill>
                    </a:rPr>
                    <a:t> </a:t>
                  </a:r>
                </a:p>
              </p:txBody>
            </p:sp>
          </p:grpSp>
          <p:sp>
            <p:nvSpPr>
              <p:cNvPr id="24" name="Oval 23"/>
              <p:cNvSpPr/>
              <p:nvPr/>
            </p:nvSpPr>
            <p:spPr>
              <a:xfrm>
                <a:off x="5638800" y="24384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q2</a:t>
                </a:r>
              </a:p>
            </p:txBody>
          </p:sp>
          <p:cxnSp>
            <p:nvCxnSpPr>
              <p:cNvPr id="25" name="Curved Connector 24"/>
              <p:cNvCxnSpPr>
                <a:stCxn id="24" idx="1"/>
                <a:endCxn id="24" idx="0"/>
              </p:cNvCxnSpPr>
              <p:nvPr/>
            </p:nvCxnSpPr>
            <p:spPr>
              <a:xfrm rot="5400000" flipH="1" flipV="1">
                <a:off x="5829300" y="2359492"/>
                <a:ext cx="111592" cy="269408"/>
              </a:xfrm>
              <a:prstGeom prst="curvedConnector3">
                <a:avLst>
                  <a:gd name="adj1" fmla="val 622046"/>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11" idx="6"/>
                <a:endCxn id="24" idx="2"/>
              </p:cNvCxnSpPr>
              <p:nvPr/>
            </p:nvCxnSpPr>
            <p:spPr>
              <a:xfrm>
                <a:off x="4114800" y="2819400"/>
                <a:ext cx="1524000" cy="1588"/>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943600" y="2057400"/>
                <a:ext cx="1371600" cy="430887"/>
              </a:xfrm>
              <a:prstGeom prst="rect">
                <a:avLst/>
              </a:prstGeom>
              <a:noFill/>
            </p:spPr>
            <p:txBody>
              <a:bodyPr wrap="square" rtlCol="0">
                <a:spAutoFit/>
              </a:bodyPr>
              <a:lstStyle/>
              <a:p>
                <a:r>
                  <a:rPr lang="en-US" sz="2200" dirty="0">
                    <a:solidFill>
                      <a:srgbClr val="FF0000"/>
                    </a:solidFill>
                  </a:rPr>
                  <a:t>b , a / Ɛ</a:t>
                </a:r>
              </a:p>
            </p:txBody>
          </p:sp>
        </p:grpSp>
      </p:grpSp>
      <p:sp>
        <p:nvSpPr>
          <p:cNvPr id="30"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31" name="Picture 30" descr="Logo11.png">
            <a:extLst>
              <a:ext uri="{FF2B5EF4-FFF2-40B4-BE49-F238E27FC236}">
                <a16:creationId xmlns="" xmlns:a16="http://schemas.microsoft.com/office/drawing/2014/main" id="{6C288F9D-ADCE-46A7-A292-93D98E639C49}"/>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990600"/>
            <a:ext cx="8229600" cy="5105400"/>
          </a:xfrm>
        </p:spPr>
        <p:txBody>
          <a:bodyPr>
            <a:normAutofit/>
          </a:bodyPr>
          <a:lstStyle/>
          <a:p>
            <a:pPr algn="just">
              <a:buNone/>
            </a:pPr>
            <a:r>
              <a:rPr lang="en-US" sz="2400" dirty="0"/>
              <a:t>PDA for L= {a</a:t>
            </a:r>
            <a:r>
              <a:rPr lang="en-US" sz="2400" baseline="30000" dirty="0"/>
              <a:t>n</a:t>
            </a:r>
            <a:r>
              <a:rPr lang="en-US" sz="2400" dirty="0"/>
              <a:t> c</a:t>
            </a:r>
            <a:r>
              <a:rPr lang="en-US" sz="2400" baseline="30000" dirty="0"/>
              <a:t> </a:t>
            </a:r>
            <a:r>
              <a:rPr lang="en-US" sz="2400" dirty="0"/>
              <a:t>b</a:t>
            </a:r>
            <a:r>
              <a:rPr lang="en-US" sz="2400" baseline="30000" dirty="0"/>
              <a:t>2n</a:t>
            </a:r>
            <a:r>
              <a:rPr lang="en-US" sz="2400" dirty="0"/>
              <a:t> | n &gt; 0}.</a:t>
            </a:r>
          </a:p>
          <a:p>
            <a:pPr algn="just">
              <a:buNone/>
            </a:pPr>
            <a:endParaRPr lang="en-US" sz="2400" dirty="0"/>
          </a:p>
          <a:p>
            <a:pPr algn="just">
              <a:buNone/>
            </a:pPr>
            <a:endParaRPr lang="en-US" sz="2400" u="sng" dirty="0"/>
          </a:p>
          <a:p>
            <a:pPr algn="just">
              <a:buNone/>
            </a:pPr>
            <a:endParaRPr lang="en-US" sz="2400" dirty="0"/>
          </a:p>
          <a:p>
            <a:pPr algn="just">
              <a:buNone/>
            </a:pPr>
            <a:endParaRPr lang="en-US" sz="2400" dirty="0"/>
          </a:p>
          <a:p>
            <a:pPr algn="just">
              <a:buNone/>
            </a:pPr>
            <a:endParaRPr lang="en-US" sz="2400" dirty="0"/>
          </a:p>
          <a:p>
            <a:pPr algn="just">
              <a:buNone/>
            </a:pPr>
            <a:r>
              <a:rPr lang="en-US" sz="2200" dirty="0">
                <a:sym typeface="Symbol"/>
              </a:rPr>
              <a:t>( q</a:t>
            </a:r>
            <a:r>
              <a:rPr lang="en-US" sz="2200" baseline="-25000" dirty="0">
                <a:sym typeface="Symbol"/>
              </a:rPr>
              <a:t>0</a:t>
            </a:r>
            <a:r>
              <a:rPr lang="en-US" sz="2200" dirty="0">
                <a:sym typeface="Symbol"/>
              </a:rPr>
              <a:t>, a, Z</a:t>
            </a:r>
            <a:r>
              <a:rPr lang="en-US" sz="2200" baseline="-20000" dirty="0">
                <a:sym typeface="Symbol"/>
              </a:rPr>
              <a:t>0</a:t>
            </a:r>
            <a:r>
              <a:rPr lang="en-US" sz="2200" dirty="0">
                <a:sym typeface="Symbol"/>
              </a:rPr>
              <a:t>) = (q</a:t>
            </a:r>
            <a:r>
              <a:rPr lang="en-US" sz="2200" baseline="-25000" dirty="0">
                <a:sym typeface="Symbol"/>
              </a:rPr>
              <a:t>0</a:t>
            </a:r>
            <a:r>
              <a:rPr lang="en-US" sz="2200" dirty="0">
                <a:sym typeface="Symbol"/>
              </a:rPr>
              <a:t>, aaZ</a:t>
            </a:r>
            <a:r>
              <a:rPr lang="en-US" sz="2200" baseline="-20000" dirty="0">
                <a:sym typeface="Symbol"/>
              </a:rPr>
              <a:t>0</a:t>
            </a:r>
            <a:r>
              <a:rPr lang="en-US" sz="2200" dirty="0">
                <a:sym typeface="Symbol"/>
              </a:rPr>
              <a:t>)</a:t>
            </a:r>
          </a:p>
          <a:p>
            <a:pPr algn="just">
              <a:buNone/>
            </a:pPr>
            <a:r>
              <a:rPr lang="en-US" sz="2200" dirty="0">
                <a:sym typeface="Symbol"/>
              </a:rPr>
              <a:t>( q</a:t>
            </a:r>
            <a:r>
              <a:rPr lang="en-US" sz="2200" baseline="-25000" dirty="0">
                <a:sym typeface="Symbol"/>
              </a:rPr>
              <a:t>0</a:t>
            </a:r>
            <a:r>
              <a:rPr lang="en-US" sz="2200" dirty="0">
                <a:sym typeface="Symbol"/>
              </a:rPr>
              <a:t>, a, a) = (q</a:t>
            </a:r>
            <a:r>
              <a:rPr lang="en-US" sz="2200" baseline="-25000" dirty="0">
                <a:sym typeface="Symbol"/>
              </a:rPr>
              <a:t>0</a:t>
            </a:r>
            <a:r>
              <a:rPr lang="en-US" sz="2200" dirty="0">
                <a:sym typeface="Symbol"/>
              </a:rPr>
              <a:t>, </a:t>
            </a:r>
            <a:r>
              <a:rPr lang="en-US" sz="2200" dirty="0" err="1">
                <a:sym typeface="Symbol"/>
              </a:rPr>
              <a:t>aaa</a:t>
            </a:r>
            <a:r>
              <a:rPr lang="en-US" sz="2200" dirty="0">
                <a:sym typeface="Symbol"/>
              </a:rPr>
              <a:t>)</a:t>
            </a:r>
          </a:p>
          <a:p>
            <a:pPr algn="just">
              <a:buNone/>
            </a:pPr>
            <a:r>
              <a:rPr lang="en-US" sz="2200" dirty="0">
                <a:sym typeface="Symbol"/>
              </a:rPr>
              <a:t>( q</a:t>
            </a:r>
            <a:r>
              <a:rPr lang="en-US" sz="2200" baseline="-25000" dirty="0">
                <a:sym typeface="Symbol"/>
              </a:rPr>
              <a:t>0</a:t>
            </a:r>
            <a:r>
              <a:rPr lang="en-US" sz="2200" dirty="0">
                <a:sym typeface="Symbol"/>
              </a:rPr>
              <a:t>, c, a) = (q</a:t>
            </a:r>
            <a:r>
              <a:rPr lang="en-US" sz="2200" baseline="-25000" dirty="0">
                <a:sym typeface="Symbol"/>
              </a:rPr>
              <a:t>1</a:t>
            </a:r>
            <a:r>
              <a:rPr lang="en-US" sz="2200" dirty="0">
                <a:sym typeface="Symbol"/>
              </a:rPr>
              <a:t>, a)</a:t>
            </a:r>
          </a:p>
          <a:p>
            <a:pPr algn="just">
              <a:buNone/>
            </a:pPr>
            <a:r>
              <a:rPr lang="en-US" sz="2200" dirty="0">
                <a:sym typeface="Symbol"/>
              </a:rPr>
              <a:t>( q</a:t>
            </a:r>
            <a:r>
              <a:rPr lang="en-US" sz="2200" baseline="-25000" dirty="0">
                <a:sym typeface="Symbol"/>
              </a:rPr>
              <a:t>1</a:t>
            </a:r>
            <a:r>
              <a:rPr lang="en-US" sz="2200" dirty="0">
                <a:sym typeface="Symbol"/>
              </a:rPr>
              <a:t>, b, a) = (q</a:t>
            </a:r>
            <a:r>
              <a:rPr lang="en-US" sz="2200" baseline="-25000" dirty="0">
                <a:sym typeface="Symbol"/>
              </a:rPr>
              <a:t>2</a:t>
            </a:r>
            <a:r>
              <a:rPr lang="en-US" sz="2200" dirty="0">
                <a:sym typeface="Symbol"/>
              </a:rPr>
              <a:t>, Ɛ)</a:t>
            </a:r>
          </a:p>
          <a:p>
            <a:pPr algn="just">
              <a:buNone/>
            </a:pPr>
            <a:r>
              <a:rPr lang="en-US" sz="2200" dirty="0">
                <a:sym typeface="Symbol"/>
              </a:rPr>
              <a:t>( q</a:t>
            </a:r>
            <a:r>
              <a:rPr lang="en-US" sz="2200" baseline="-25000" dirty="0">
                <a:sym typeface="Symbol"/>
              </a:rPr>
              <a:t>2</a:t>
            </a:r>
            <a:r>
              <a:rPr lang="en-US" sz="2200" dirty="0">
                <a:sym typeface="Symbol"/>
              </a:rPr>
              <a:t>, b, a) = (q</a:t>
            </a:r>
            <a:r>
              <a:rPr lang="en-US" sz="2200" baseline="-25000" dirty="0">
                <a:sym typeface="Symbol"/>
              </a:rPr>
              <a:t>2</a:t>
            </a:r>
            <a:r>
              <a:rPr lang="en-US" sz="2200" dirty="0">
                <a:sym typeface="Symbol"/>
              </a:rPr>
              <a:t>, Ɛ)</a:t>
            </a:r>
          </a:p>
          <a:p>
            <a:pPr algn="just">
              <a:buNone/>
            </a:pPr>
            <a:r>
              <a:rPr lang="en-US" sz="2200" dirty="0">
                <a:sym typeface="Symbol"/>
              </a:rPr>
              <a:t>( q</a:t>
            </a:r>
            <a:r>
              <a:rPr lang="en-US" sz="2200" baseline="-25000" dirty="0">
                <a:sym typeface="Symbol"/>
              </a:rPr>
              <a:t>2</a:t>
            </a:r>
            <a:r>
              <a:rPr lang="en-US" sz="2200" dirty="0">
                <a:sym typeface="Symbol"/>
              </a:rPr>
              <a:t>, Ɛ, Z</a:t>
            </a:r>
            <a:r>
              <a:rPr lang="en-US" sz="2200" baseline="-20000" dirty="0">
                <a:sym typeface="Symbol"/>
              </a:rPr>
              <a:t>0</a:t>
            </a:r>
            <a:r>
              <a:rPr lang="en-US" sz="2200" dirty="0">
                <a:sym typeface="Symbol"/>
              </a:rPr>
              <a:t>) = (</a:t>
            </a:r>
            <a:r>
              <a:rPr lang="en-US" sz="2200" dirty="0" err="1">
                <a:sym typeface="Symbol"/>
              </a:rPr>
              <a:t>q</a:t>
            </a:r>
            <a:r>
              <a:rPr lang="en-US" sz="2200" baseline="-25000" dirty="0" err="1">
                <a:sym typeface="Symbol"/>
              </a:rPr>
              <a:t>f</a:t>
            </a:r>
            <a:r>
              <a:rPr lang="en-US" sz="2200" dirty="0">
                <a:sym typeface="Symbol"/>
              </a:rPr>
              <a:t>, Z</a:t>
            </a:r>
            <a:r>
              <a:rPr lang="en-US" sz="2200" baseline="-20000" dirty="0">
                <a:sym typeface="Symbol"/>
              </a:rPr>
              <a:t>0</a:t>
            </a:r>
            <a:r>
              <a:rPr lang="en-US" sz="2200" dirty="0">
                <a:sym typeface="Symbol"/>
              </a:rPr>
              <a:t>)</a:t>
            </a:r>
          </a:p>
          <a:p>
            <a:pPr algn="just">
              <a:buNone/>
            </a:pPr>
            <a:endParaRPr lang="en-US" dirty="0"/>
          </a:p>
        </p:txBody>
      </p:sp>
      <p:sp>
        <p:nvSpPr>
          <p:cNvPr id="4" name="Date Placeholder 3"/>
          <p:cNvSpPr>
            <a:spLocks noGrp="1"/>
          </p:cNvSpPr>
          <p:nvPr>
            <p:ph type="dt" sz="half" idx="10"/>
          </p:nvPr>
        </p:nvSpPr>
        <p:spPr/>
        <p:txBody>
          <a:bodyPr/>
          <a:lstStyle/>
          <a:p>
            <a:fld id="{2E1E135F-EFEF-41DA-8D91-1F163395E14B}"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PDA</a:t>
            </a:r>
          </a:p>
        </p:txBody>
      </p:sp>
      <p:cxnSp>
        <p:nvCxnSpPr>
          <p:cNvPr id="13" name="Straight Arrow Connector 12"/>
          <p:cNvCxnSpPr>
            <a:endCxn id="27" idx="2"/>
          </p:cNvCxnSpPr>
          <p:nvPr/>
        </p:nvCxnSpPr>
        <p:spPr>
          <a:xfrm flipV="1">
            <a:off x="457200" y="2819400"/>
            <a:ext cx="609600" cy="3048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895600" y="4648200"/>
            <a:ext cx="5943600" cy="461665"/>
          </a:xfrm>
          <a:prstGeom prst="rect">
            <a:avLst/>
          </a:prstGeom>
          <a:noFill/>
        </p:spPr>
        <p:txBody>
          <a:bodyPr wrap="square" rtlCol="0">
            <a:spAutoFit/>
          </a:bodyPr>
          <a:lstStyle/>
          <a:p>
            <a:r>
              <a:rPr lang="en-US" sz="2400" b="1" dirty="0"/>
              <a:t>M= {{</a:t>
            </a:r>
            <a:r>
              <a:rPr lang="en-US" sz="2400" b="1" dirty="0">
                <a:sym typeface="Symbol"/>
              </a:rPr>
              <a:t>q</a:t>
            </a:r>
            <a:r>
              <a:rPr lang="en-US" sz="2400" b="1" baseline="-25000" dirty="0">
                <a:sym typeface="Symbol"/>
              </a:rPr>
              <a:t>0</a:t>
            </a:r>
            <a:r>
              <a:rPr lang="en-US" sz="2400" b="1" dirty="0">
                <a:sym typeface="Symbol"/>
              </a:rPr>
              <a:t>, q</a:t>
            </a:r>
            <a:r>
              <a:rPr lang="en-US" sz="2400" b="1" baseline="-25000" dirty="0">
                <a:sym typeface="Symbol"/>
              </a:rPr>
              <a:t>1</a:t>
            </a:r>
            <a:r>
              <a:rPr lang="en-US" sz="2400" b="1" dirty="0">
                <a:sym typeface="Symbol"/>
              </a:rPr>
              <a:t>, q</a:t>
            </a:r>
            <a:r>
              <a:rPr lang="en-US" sz="2400" b="1" baseline="-25000" dirty="0">
                <a:sym typeface="Symbol"/>
              </a:rPr>
              <a:t>2</a:t>
            </a:r>
            <a:r>
              <a:rPr lang="en-US" sz="2400" dirty="0">
                <a:sym typeface="Symbol"/>
              </a:rPr>
              <a:t>,</a:t>
            </a:r>
            <a:r>
              <a:rPr lang="en-US" sz="2400" b="1" dirty="0">
                <a:sym typeface="Symbol"/>
              </a:rPr>
              <a:t>q</a:t>
            </a:r>
            <a:r>
              <a:rPr lang="en-US" sz="2400" b="1" baseline="-25000" dirty="0">
                <a:sym typeface="Symbol"/>
              </a:rPr>
              <a:t>f </a:t>
            </a:r>
            <a:r>
              <a:rPr lang="en-US" sz="2200" b="1" dirty="0">
                <a:sym typeface="Symbol"/>
              </a:rPr>
              <a:t>}</a:t>
            </a:r>
            <a:r>
              <a:rPr lang="en-US" dirty="0">
                <a:sym typeface="Symbol"/>
              </a:rPr>
              <a:t>,</a:t>
            </a:r>
            <a:r>
              <a:rPr lang="en-US" sz="2400" b="1" dirty="0">
                <a:sym typeface="Symbol"/>
              </a:rPr>
              <a:t> {a, b, c}, {a, Z</a:t>
            </a:r>
            <a:r>
              <a:rPr lang="en-US" sz="2400" b="1" baseline="-20000" dirty="0">
                <a:sym typeface="Symbol"/>
              </a:rPr>
              <a:t>0</a:t>
            </a:r>
            <a:r>
              <a:rPr lang="en-US" sz="2400" b="1" dirty="0">
                <a:sym typeface="Symbol"/>
              </a:rPr>
              <a:t>}, , q</a:t>
            </a:r>
            <a:r>
              <a:rPr lang="en-US" sz="2400" b="1" baseline="-25000" dirty="0">
                <a:sym typeface="Symbol"/>
              </a:rPr>
              <a:t>0,</a:t>
            </a:r>
            <a:r>
              <a:rPr lang="en-US" sz="2400" b="1" dirty="0">
                <a:sym typeface="Symbol"/>
              </a:rPr>
              <a:t> Z</a:t>
            </a:r>
            <a:r>
              <a:rPr lang="en-US" sz="2400" b="1" baseline="-20000" dirty="0">
                <a:sym typeface="Symbol"/>
              </a:rPr>
              <a:t>0, </a:t>
            </a:r>
            <a:r>
              <a:rPr lang="en-US" sz="2400" b="1" dirty="0" err="1">
                <a:sym typeface="Symbol"/>
              </a:rPr>
              <a:t>q</a:t>
            </a:r>
            <a:r>
              <a:rPr lang="en-US" sz="2400" b="1" baseline="-25000" dirty="0" err="1">
                <a:sym typeface="Symbol"/>
              </a:rPr>
              <a:t>f</a:t>
            </a:r>
            <a:r>
              <a:rPr lang="en-US" sz="2400" b="1" dirty="0">
                <a:sym typeface="Symbol"/>
              </a:rPr>
              <a:t>}</a:t>
            </a:r>
            <a:r>
              <a:rPr lang="en-US" sz="2400" b="1" baseline="-25000" dirty="0">
                <a:sym typeface="Symbol"/>
              </a:rPr>
              <a:t> </a:t>
            </a:r>
            <a:r>
              <a:rPr lang="en-US" sz="2400" b="1" dirty="0">
                <a:sym typeface="Symbol"/>
              </a:rPr>
              <a:t>  </a:t>
            </a:r>
            <a:endParaRPr lang="en-US" sz="2400" b="1" dirty="0"/>
          </a:p>
        </p:txBody>
      </p:sp>
      <p:grpSp>
        <p:nvGrpSpPr>
          <p:cNvPr id="2" name="Group 42"/>
          <p:cNvGrpSpPr/>
          <p:nvPr/>
        </p:nvGrpSpPr>
        <p:grpSpPr>
          <a:xfrm>
            <a:off x="1066800" y="1371600"/>
            <a:ext cx="7620000" cy="1828800"/>
            <a:chOff x="1066800" y="1371600"/>
            <a:chExt cx="7620000" cy="1828800"/>
          </a:xfrm>
        </p:grpSpPr>
        <p:sp>
          <p:nvSpPr>
            <p:cNvPr id="32" name="TextBox 31"/>
            <p:cNvSpPr txBox="1"/>
            <p:nvPr/>
          </p:nvSpPr>
          <p:spPr>
            <a:xfrm>
              <a:off x="4267200" y="2743200"/>
              <a:ext cx="1371600" cy="430887"/>
            </a:xfrm>
            <a:prstGeom prst="rect">
              <a:avLst/>
            </a:prstGeom>
            <a:noFill/>
          </p:spPr>
          <p:txBody>
            <a:bodyPr wrap="square" rtlCol="0">
              <a:spAutoFit/>
            </a:bodyPr>
            <a:lstStyle/>
            <a:p>
              <a:r>
                <a:rPr lang="en-US" sz="2200" dirty="0">
                  <a:solidFill>
                    <a:srgbClr val="FF0000"/>
                  </a:solidFill>
                </a:rPr>
                <a:t>b , a / Ɛ</a:t>
              </a:r>
            </a:p>
          </p:txBody>
        </p:sp>
        <p:grpSp>
          <p:nvGrpSpPr>
            <p:cNvPr id="7" name="Group 40"/>
            <p:cNvGrpSpPr/>
            <p:nvPr/>
          </p:nvGrpSpPr>
          <p:grpSpPr>
            <a:xfrm>
              <a:off x="1066800" y="1371600"/>
              <a:ext cx="7620000" cy="1828800"/>
              <a:chOff x="1066800" y="1371600"/>
              <a:chExt cx="7620000" cy="1828800"/>
            </a:xfrm>
          </p:grpSpPr>
          <p:grpSp>
            <p:nvGrpSpPr>
              <p:cNvPr id="9" name="Group 38"/>
              <p:cNvGrpSpPr/>
              <p:nvPr/>
            </p:nvGrpSpPr>
            <p:grpSpPr>
              <a:xfrm>
                <a:off x="1066800" y="1371600"/>
                <a:ext cx="7620000" cy="1828800"/>
                <a:chOff x="1066800" y="1905000"/>
                <a:chExt cx="7620000" cy="1828800"/>
              </a:xfrm>
            </p:grpSpPr>
            <p:sp>
              <p:nvSpPr>
                <p:cNvPr id="11" name="Oval 10"/>
                <p:cNvSpPr/>
                <p:nvPr/>
              </p:nvSpPr>
              <p:spPr>
                <a:xfrm>
                  <a:off x="3352800" y="2971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rgbClr val="FF0000"/>
                      </a:solidFill>
                    </a:rPr>
                    <a:t>q1</a:t>
                  </a:r>
                </a:p>
              </p:txBody>
            </p:sp>
            <p:sp>
              <p:nvSpPr>
                <p:cNvPr id="12" name="Oval 11"/>
                <p:cNvSpPr/>
                <p:nvPr/>
              </p:nvSpPr>
              <p:spPr>
                <a:xfrm>
                  <a:off x="7924800" y="2971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solidFill>
                        <a:srgbClr val="FF0000"/>
                      </a:solidFill>
                    </a:rPr>
                    <a:t>q</a:t>
                  </a:r>
                  <a:r>
                    <a:rPr lang="en-US" sz="2200" baseline="-25000" dirty="0" err="1">
                      <a:solidFill>
                        <a:srgbClr val="FF0000"/>
                      </a:solidFill>
                    </a:rPr>
                    <a:t>f</a:t>
                  </a:r>
                  <a:endParaRPr lang="en-US" sz="2200" baseline="-25000" dirty="0">
                    <a:solidFill>
                      <a:srgbClr val="FF0000"/>
                    </a:solidFill>
                  </a:endParaRPr>
                </a:p>
              </p:txBody>
            </p:sp>
            <p:cxnSp>
              <p:nvCxnSpPr>
                <p:cNvPr id="15" name="Curved Connector 14"/>
                <p:cNvCxnSpPr>
                  <a:stCxn id="24" idx="6"/>
                  <a:endCxn id="12" idx="2"/>
                </p:cNvCxnSpPr>
                <p:nvPr/>
              </p:nvCxnSpPr>
              <p:spPr>
                <a:xfrm>
                  <a:off x="6400800" y="3352800"/>
                  <a:ext cx="1524000" cy="1588"/>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27" idx="6"/>
                  <a:endCxn id="11" idx="2"/>
                </p:cNvCxnSpPr>
                <p:nvPr/>
              </p:nvCxnSpPr>
              <p:spPr>
                <a:xfrm>
                  <a:off x="1828800" y="3352800"/>
                  <a:ext cx="1524000" cy="1588"/>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8001000" y="30480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p>
              </p:txBody>
            </p:sp>
            <p:sp>
              <p:nvSpPr>
                <p:cNvPr id="19" name="TextBox 18"/>
                <p:cNvSpPr txBox="1"/>
                <p:nvPr/>
              </p:nvSpPr>
              <p:spPr>
                <a:xfrm>
                  <a:off x="1371600" y="1905000"/>
                  <a:ext cx="1600200" cy="769441"/>
                </a:xfrm>
                <a:prstGeom prst="rect">
                  <a:avLst/>
                </a:prstGeom>
                <a:noFill/>
              </p:spPr>
              <p:txBody>
                <a:bodyPr wrap="square" rtlCol="0">
                  <a:spAutoFit/>
                </a:bodyPr>
                <a:lstStyle/>
                <a:p>
                  <a:r>
                    <a:rPr lang="en-US" sz="2200" dirty="0">
                      <a:solidFill>
                        <a:srgbClr val="FF0000"/>
                      </a:solidFill>
                    </a:rPr>
                    <a:t>a, Z</a:t>
                  </a:r>
                  <a:r>
                    <a:rPr lang="en-US" sz="2200" baseline="-20000" dirty="0">
                      <a:solidFill>
                        <a:srgbClr val="FF0000"/>
                      </a:solidFill>
                    </a:rPr>
                    <a:t>0 </a:t>
                  </a:r>
                  <a:r>
                    <a:rPr lang="en-US" sz="2200" dirty="0">
                      <a:solidFill>
                        <a:srgbClr val="FF0000"/>
                      </a:solidFill>
                    </a:rPr>
                    <a:t>/ </a:t>
                  </a:r>
                  <a:r>
                    <a:rPr lang="en-US" sz="2200" dirty="0" err="1">
                      <a:solidFill>
                        <a:srgbClr val="FF0000"/>
                      </a:solidFill>
                    </a:rPr>
                    <a:t>aa</a:t>
                  </a:r>
                  <a:r>
                    <a:rPr lang="en-US" sz="2200" dirty="0">
                      <a:solidFill>
                        <a:srgbClr val="FF0000"/>
                      </a:solidFill>
                    </a:rPr>
                    <a:t> Z</a:t>
                  </a:r>
                  <a:r>
                    <a:rPr lang="en-US" sz="2200" baseline="-20000" dirty="0">
                      <a:solidFill>
                        <a:srgbClr val="FF0000"/>
                      </a:solidFill>
                    </a:rPr>
                    <a:t>0</a:t>
                  </a:r>
                </a:p>
                <a:p>
                  <a:r>
                    <a:rPr lang="en-US" sz="2200" dirty="0">
                      <a:solidFill>
                        <a:srgbClr val="FF0000"/>
                      </a:solidFill>
                    </a:rPr>
                    <a:t>a , a / </a:t>
                  </a:r>
                  <a:r>
                    <a:rPr lang="en-US" sz="2200" dirty="0" err="1">
                      <a:solidFill>
                        <a:srgbClr val="FF0000"/>
                      </a:solidFill>
                    </a:rPr>
                    <a:t>aaa</a:t>
                  </a:r>
                  <a:endParaRPr lang="en-US" sz="2200" dirty="0">
                    <a:solidFill>
                      <a:srgbClr val="FF0000"/>
                    </a:solidFill>
                  </a:endParaRPr>
                </a:p>
              </p:txBody>
            </p:sp>
            <p:sp>
              <p:nvSpPr>
                <p:cNvPr id="27" name="Oval 26"/>
                <p:cNvSpPr/>
                <p:nvPr/>
              </p:nvSpPr>
              <p:spPr>
                <a:xfrm>
                  <a:off x="1066800" y="2971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rgbClr val="FF0000"/>
                      </a:solidFill>
                    </a:rPr>
                    <a:t>q0</a:t>
                  </a:r>
                </a:p>
              </p:txBody>
            </p:sp>
            <p:cxnSp>
              <p:nvCxnSpPr>
                <p:cNvPr id="28" name="Curved Connector 27"/>
                <p:cNvCxnSpPr>
                  <a:stCxn id="27" idx="1"/>
                  <a:endCxn id="27" idx="0"/>
                </p:cNvCxnSpPr>
                <p:nvPr/>
              </p:nvCxnSpPr>
              <p:spPr>
                <a:xfrm rot="5400000" flipH="1" flipV="1">
                  <a:off x="1257300" y="2892892"/>
                  <a:ext cx="111592" cy="269408"/>
                </a:xfrm>
                <a:prstGeom prst="curvedConnector3">
                  <a:avLst>
                    <a:gd name="adj1" fmla="val 727777"/>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133600" y="3276600"/>
                  <a:ext cx="1371600" cy="430887"/>
                </a:xfrm>
                <a:prstGeom prst="rect">
                  <a:avLst/>
                </a:prstGeom>
                <a:noFill/>
              </p:spPr>
              <p:txBody>
                <a:bodyPr wrap="square" rtlCol="0">
                  <a:spAutoFit/>
                </a:bodyPr>
                <a:lstStyle/>
                <a:p>
                  <a:r>
                    <a:rPr lang="en-US" sz="2200" dirty="0">
                      <a:solidFill>
                        <a:srgbClr val="FF0000"/>
                      </a:solidFill>
                    </a:rPr>
                    <a:t>c , a / a</a:t>
                  </a:r>
                </a:p>
              </p:txBody>
            </p:sp>
            <p:sp>
              <p:nvSpPr>
                <p:cNvPr id="38" name="TextBox 37"/>
                <p:cNvSpPr txBox="1"/>
                <p:nvPr/>
              </p:nvSpPr>
              <p:spPr>
                <a:xfrm>
                  <a:off x="6629400" y="3276600"/>
                  <a:ext cx="1371600" cy="430887"/>
                </a:xfrm>
                <a:prstGeom prst="rect">
                  <a:avLst/>
                </a:prstGeom>
                <a:noFill/>
              </p:spPr>
              <p:txBody>
                <a:bodyPr wrap="square" rtlCol="0">
                  <a:spAutoFit/>
                </a:bodyPr>
                <a:lstStyle/>
                <a:p>
                  <a:r>
                    <a:rPr lang="en-US" sz="2200" dirty="0">
                      <a:solidFill>
                        <a:srgbClr val="FF0000"/>
                      </a:solidFill>
                    </a:rPr>
                    <a:t> Ɛ, Z</a:t>
                  </a:r>
                  <a:r>
                    <a:rPr lang="en-US" sz="2200" baseline="-20000" dirty="0">
                      <a:solidFill>
                        <a:srgbClr val="FF0000"/>
                      </a:solidFill>
                    </a:rPr>
                    <a:t>0 </a:t>
                  </a:r>
                  <a:r>
                    <a:rPr lang="en-US" sz="2200" dirty="0">
                      <a:solidFill>
                        <a:srgbClr val="FF0000"/>
                      </a:solidFill>
                    </a:rPr>
                    <a:t>/ Z</a:t>
                  </a:r>
                  <a:r>
                    <a:rPr lang="en-US" sz="2200" baseline="-20000" dirty="0">
                      <a:solidFill>
                        <a:srgbClr val="FF0000"/>
                      </a:solidFill>
                    </a:rPr>
                    <a:t>0</a:t>
                  </a:r>
                  <a:r>
                    <a:rPr lang="en-US" sz="2200" dirty="0">
                      <a:solidFill>
                        <a:srgbClr val="FF0000"/>
                      </a:solidFill>
                    </a:rPr>
                    <a:t> </a:t>
                  </a:r>
                </a:p>
              </p:txBody>
            </p:sp>
          </p:grpSp>
          <p:sp>
            <p:nvSpPr>
              <p:cNvPr id="24" name="Oval 23"/>
              <p:cNvSpPr/>
              <p:nvPr/>
            </p:nvSpPr>
            <p:spPr>
              <a:xfrm>
                <a:off x="5638800" y="24384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q2</a:t>
                </a:r>
              </a:p>
            </p:txBody>
          </p:sp>
          <p:cxnSp>
            <p:nvCxnSpPr>
              <p:cNvPr id="25" name="Curved Connector 24"/>
              <p:cNvCxnSpPr>
                <a:stCxn id="24" idx="1"/>
                <a:endCxn id="24" idx="0"/>
              </p:cNvCxnSpPr>
              <p:nvPr/>
            </p:nvCxnSpPr>
            <p:spPr>
              <a:xfrm rot="5400000" flipH="1" flipV="1">
                <a:off x="5829300" y="2359492"/>
                <a:ext cx="111592" cy="269408"/>
              </a:xfrm>
              <a:prstGeom prst="curvedConnector3">
                <a:avLst>
                  <a:gd name="adj1" fmla="val 622046"/>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11" idx="6"/>
                <a:endCxn id="24" idx="2"/>
              </p:cNvCxnSpPr>
              <p:nvPr/>
            </p:nvCxnSpPr>
            <p:spPr>
              <a:xfrm>
                <a:off x="4114800" y="2819400"/>
                <a:ext cx="1524000" cy="1588"/>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943600" y="2057400"/>
                <a:ext cx="1371600" cy="430887"/>
              </a:xfrm>
              <a:prstGeom prst="rect">
                <a:avLst/>
              </a:prstGeom>
              <a:noFill/>
            </p:spPr>
            <p:txBody>
              <a:bodyPr wrap="square" rtlCol="0">
                <a:spAutoFit/>
              </a:bodyPr>
              <a:lstStyle/>
              <a:p>
                <a:r>
                  <a:rPr lang="en-US" sz="2200" dirty="0">
                    <a:solidFill>
                      <a:srgbClr val="FF0000"/>
                    </a:solidFill>
                  </a:rPr>
                  <a:t>b , a / Ɛ</a:t>
                </a:r>
              </a:p>
            </p:txBody>
          </p:sp>
        </p:grpSp>
      </p:grpSp>
      <p:sp>
        <p:nvSpPr>
          <p:cNvPr id="30"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31" name="Picture 30" descr="Logo11.png">
            <a:extLst>
              <a:ext uri="{FF2B5EF4-FFF2-40B4-BE49-F238E27FC236}">
                <a16:creationId xmlns="" xmlns:a16="http://schemas.microsoft.com/office/drawing/2014/main" id="{859954AA-09F0-4DA7-A36B-EF0191815B29}"/>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533400" y="1143000"/>
                <a:ext cx="8229600" cy="4525963"/>
              </a:xfrm>
            </p:spPr>
            <p:txBody>
              <a:bodyPr>
                <a:normAutofit/>
              </a:bodyPr>
              <a:lstStyle/>
              <a:p>
                <a:r>
                  <a:rPr lang="en-US" sz="2200" dirty="0"/>
                  <a:t>In order to remember the first half of the strings that is umber of </a:t>
                </a:r>
                <a:r>
                  <a:rPr lang="en-US" sz="2200" b="1" dirty="0"/>
                  <a:t>a</a:t>
                </a:r>
                <a:r>
                  <a:rPr lang="en-US" sz="2200" dirty="0"/>
                  <a:t>’s , machine will PUSH all the </a:t>
                </a:r>
                <a:r>
                  <a:rPr lang="en-US" sz="2200" b="1" dirty="0"/>
                  <a:t>a</a:t>
                </a:r>
                <a:r>
                  <a:rPr lang="en-US" sz="2200" dirty="0"/>
                  <a:t>’s into the stack. </a:t>
                </a:r>
              </a:p>
              <a:p>
                <a:endParaRPr lang="en-US" sz="2200" dirty="0"/>
              </a:p>
              <a:p>
                <a:r>
                  <a:rPr lang="en-US" sz="2200" dirty="0"/>
                  <a:t>For example as given in the image after reading first 5 </a:t>
                </a:r>
                <a:r>
                  <a:rPr lang="en-US" sz="2200" b="1" dirty="0"/>
                  <a:t>a</a:t>
                </a:r>
                <a:r>
                  <a:rPr lang="en-US" sz="2200" dirty="0"/>
                  <a:t>’s the stack contains 5 </a:t>
                </a:r>
                <a:r>
                  <a:rPr lang="en-US" sz="2200" b="1" dirty="0"/>
                  <a:t>a</a:t>
                </a:r>
                <a:r>
                  <a:rPr lang="en-US" sz="2200" dirty="0"/>
                  <a:t>’s. </a:t>
                </a:r>
              </a:p>
              <a:p>
                <a:endParaRPr lang="en-US" sz="2200" dirty="0"/>
              </a:p>
              <a:p>
                <a:r>
                  <a:rPr lang="en-US" sz="2200" dirty="0"/>
                  <a:t>While reading the second half of the input string containing </a:t>
                </a:r>
                <a:r>
                  <a:rPr lang="en-US" sz="2200" b="1" dirty="0"/>
                  <a:t>b</a:t>
                </a:r>
                <a:r>
                  <a:rPr lang="en-US" sz="2200" dirty="0"/>
                  <a:t>’s, the machine POP out an </a:t>
                </a:r>
                <a:r>
                  <a:rPr lang="en-US" sz="2200" b="1" dirty="0"/>
                  <a:t>a</a:t>
                </a:r>
                <a:r>
                  <a:rPr lang="en-US" sz="2200" dirty="0"/>
                  <a:t> from the stack for every </a:t>
                </a:r>
                <a:r>
                  <a:rPr lang="en-US" sz="2200" b="1" dirty="0"/>
                  <a:t>b</a:t>
                </a:r>
                <a:r>
                  <a:rPr lang="en-US" sz="2200" dirty="0"/>
                  <a:t> as input. </a:t>
                </a:r>
              </a:p>
              <a:p>
                <a:endParaRPr lang="en-US" sz="2200" dirty="0"/>
              </a:p>
              <a:p>
                <a:r>
                  <a:rPr lang="en-US" sz="2200" dirty="0"/>
                  <a:t>After reading 5 </a:t>
                </a:r>
                <a:r>
                  <a:rPr lang="en-US" sz="2200" b="1" dirty="0"/>
                  <a:t>b</a:t>
                </a:r>
                <a:r>
                  <a:rPr lang="en-US" sz="2200" dirty="0"/>
                  <a:t>’s, input will finish and the stack will become empty. This will indicate that the input string is of the form </a:t>
                </a:r>
                <a14:m>
                  <m:oMath xmlns:m="http://schemas.openxmlformats.org/officeDocument/2006/math">
                    <m:sSup>
                      <m:sSupPr>
                        <m:ctrlPr>
                          <a:rPr lang="en-US" sz="2200" b="1" i="1">
                            <a:latin typeface="Cambria Math" panose="02040503050406030204" pitchFamily="18" charset="0"/>
                          </a:rPr>
                        </m:ctrlPr>
                      </m:sSupPr>
                      <m:e>
                        <m:r>
                          <a:rPr lang="en-US" sz="2200" b="1">
                            <a:latin typeface="Cambria Math"/>
                          </a:rPr>
                          <m:t>𝑎</m:t>
                        </m:r>
                      </m:e>
                      <m:sup>
                        <m:r>
                          <a:rPr lang="en-US" sz="2200" b="1">
                            <a:latin typeface="Cambria Math"/>
                          </a:rPr>
                          <m:t>𝑛</m:t>
                        </m:r>
                      </m:sup>
                    </m:sSup>
                    <m:sSup>
                      <m:sSupPr>
                        <m:ctrlPr>
                          <a:rPr lang="en-US" sz="2200" b="1" i="1">
                            <a:latin typeface="Cambria Math" panose="02040503050406030204" pitchFamily="18" charset="0"/>
                          </a:rPr>
                        </m:ctrlPr>
                      </m:sSupPr>
                      <m:e>
                        <m:r>
                          <a:rPr lang="en-US" sz="2200" b="1">
                            <a:latin typeface="Cambria Math"/>
                          </a:rPr>
                          <m:t>𝑏</m:t>
                        </m:r>
                      </m:e>
                      <m:sup>
                        <m:r>
                          <a:rPr lang="en-US" sz="2200" b="1">
                            <a:latin typeface="Cambria Math"/>
                          </a:rPr>
                          <m:t>𝑛</m:t>
                        </m:r>
                      </m:sup>
                    </m:sSup>
                  </m:oMath>
                </a14:m>
                <a:r>
                  <a:rPr lang="en-US" sz="2200" dirty="0"/>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889" t="-809" r="-59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B0809BDE-AC5F-4A11-9544-8758418AB5FE}"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43256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spcBef>
                <a:spcPct val="0"/>
              </a:spcBef>
              <a:defRPr/>
            </a:pPr>
            <a:r>
              <a:rPr lang="en-US" sz="3200" dirty="0"/>
              <a:t>Example of PDA (CO4)</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p:txBody>
          <a:bodyPr/>
          <a:lstStyle/>
          <a:p>
            <a:r>
              <a:rPr lang="en-US"/>
              <a:t>KCS - 402 TAFL                Unit Number: 4</a:t>
            </a:r>
          </a:p>
        </p:txBody>
      </p:sp>
    </p:spTree>
    <p:extLst>
      <p:ext uri="{BB962C8B-B14F-4D97-AF65-F5344CB8AC3E}">
        <p14:creationId xmlns="" xmlns:p14="http://schemas.microsoft.com/office/powerpoint/2010/main" val="2465307158"/>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ircle(in)">
                                      <p:cBhvr>
                                        <p:cTn id="2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3577AC-17A5-461A-9036-C2CD61D49E4B}"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43256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spcBef>
                <a:spcPct val="0"/>
              </a:spcBef>
              <a:defRPr/>
            </a:pPr>
            <a:r>
              <a:rPr kumimoji="0" lang="en-US" sz="3200" i="0" u="none" strike="noStrike" kern="1200" cap="none" spc="0" normalizeH="0" baseline="0" noProof="0" dirty="0">
                <a:ln>
                  <a:noFill/>
                </a:ln>
                <a:solidFill>
                  <a:schemeClr val="dk1"/>
                </a:solidFill>
                <a:effectLst/>
                <a:uLnTx/>
                <a:uFillTx/>
                <a:latin typeface="+mn-lt"/>
                <a:ea typeface="+mn-ea"/>
                <a:cs typeface="+mn-cs"/>
              </a:rPr>
              <a:t>Instantaneous Description of a PDA</a:t>
            </a:r>
            <a:endParaRPr 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Content Placeholder 1"/>
          <p:cNvSpPr>
            <a:spLocks noGrp="1"/>
          </p:cNvSpPr>
          <p:nvPr>
            <p:ph idx="1"/>
          </p:nvPr>
        </p:nvSpPr>
        <p:spPr>
          <a:xfrm>
            <a:off x="685800" y="1143000"/>
            <a:ext cx="8001000" cy="4983163"/>
          </a:xfrm>
        </p:spPr>
        <p:txBody>
          <a:bodyPr>
            <a:normAutofit/>
          </a:bodyPr>
          <a:lstStyle/>
          <a:p>
            <a:pPr>
              <a:lnSpc>
                <a:spcPct val="80000"/>
              </a:lnSpc>
            </a:pPr>
            <a:r>
              <a:rPr lang="en-US" altLang="en-US" sz="2200" dirty="0"/>
              <a:t>For a FA, the only thing of interest about the FA is its state. </a:t>
            </a:r>
          </a:p>
          <a:p>
            <a:pPr>
              <a:lnSpc>
                <a:spcPct val="80000"/>
              </a:lnSpc>
            </a:pPr>
            <a:endParaRPr lang="en-US" altLang="en-US" sz="2200" dirty="0"/>
          </a:p>
          <a:p>
            <a:pPr>
              <a:lnSpc>
                <a:spcPct val="80000"/>
              </a:lnSpc>
            </a:pPr>
            <a:r>
              <a:rPr lang="en-US" altLang="en-US" sz="2200" dirty="0"/>
              <a:t>For a PDA, we want to know its state and the entire content of its stack.  </a:t>
            </a:r>
          </a:p>
          <a:p>
            <a:pPr lvl="1">
              <a:lnSpc>
                <a:spcPct val="80000"/>
              </a:lnSpc>
            </a:pPr>
            <a:r>
              <a:rPr lang="en-US" altLang="en-US" sz="2200" dirty="0"/>
              <a:t>Often the stack is one of the most useful pieces of information, since it is not bounded in size.</a:t>
            </a:r>
          </a:p>
          <a:p>
            <a:pPr>
              <a:lnSpc>
                <a:spcPct val="80000"/>
              </a:lnSpc>
            </a:pPr>
            <a:endParaRPr lang="en-US" altLang="en-US" sz="2200" dirty="0"/>
          </a:p>
          <a:p>
            <a:pPr>
              <a:lnSpc>
                <a:spcPct val="80000"/>
              </a:lnSpc>
            </a:pPr>
            <a:r>
              <a:rPr lang="en-US" altLang="en-US" sz="2200" dirty="0"/>
              <a:t>We can represent the instantaneous description (ID) of a PDA by the following triple (</a:t>
            </a:r>
            <a:r>
              <a:rPr lang="en-US" altLang="en-US" sz="2200" dirty="0" err="1"/>
              <a:t>q,w,γ</a:t>
            </a:r>
            <a:r>
              <a:rPr lang="en-US" altLang="en-US" sz="2200" dirty="0"/>
              <a:t>):</a:t>
            </a:r>
          </a:p>
          <a:p>
            <a:pPr lvl="1">
              <a:lnSpc>
                <a:spcPct val="80000"/>
              </a:lnSpc>
            </a:pPr>
            <a:r>
              <a:rPr lang="en-US" altLang="en-US" sz="2200" dirty="0"/>
              <a:t>q is the state</a:t>
            </a:r>
          </a:p>
          <a:p>
            <a:pPr lvl="1">
              <a:lnSpc>
                <a:spcPct val="80000"/>
              </a:lnSpc>
            </a:pPr>
            <a:r>
              <a:rPr lang="en-US" altLang="en-US" sz="2200" dirty="0"/>
              <a:t>w is the remaining input</a:t>
            </a:r>
          </a:p>
          <a:p>
            <a:pPr lvl="1">
              <a:lnSpc>
                <a:spcPct val="80000"/>
              </a:lnSpc>
            </a:pPr>
            <a:r>
              <a:rPr lang="en-US" altLang="en-US" sz="2200" dirty="0"/>
              <a:t>γ is the stack contents</a:t>
            </a:r>
          </a:p>
          <a:p>
            <a:pPr>
              <a:lnSpc>
                <a:spcPct val="80000"/>
              </a:lnSpc>
            </a:pPr>
            <a:endParaRPr lang="en-US" altLang="en-US" sz="2200" dirty="0"/>
          </a:p>
          <a:p>
            <a:pPr>
              <a:lnSpc>
                <a:spcPct val="80000"/>
              </a:lnSpc>
            </a:pPr>
            <a:r>
              <a:rPr lang="en-US" altLang="en-US" sz="2200" dirty="0"/>
              <a:t>By convention the top of the stack is shown at the left end of γ and the bottom at the right end.  </a:t>
            </a:r>
          </a:p>
          <a:p>
            <a:endParaRPr lang="en-US" sz="2200" dirty="0"/>
          </a:p>
        </p:txBody>
      </p:sp>
      <p:sp>
        <p:nvSpPr>
          <p:cNvPr id="3" name="Footer Placeholder 2"/>
          <p:cNvSpPr>
            <a:spLocks noGrp="1"/>
          </p:cNvSpPr>
          <p:nvPr>
            <p:ph type="ftr" sz="quarter" idx="11"/>
          </p:nvPr>
        </p:nvSpPr>
        <p:spPr/>
        <p:txBody>
          <a:bodyPr/>
          <a:lstStyle/>
          <a:p>
            <a:r>
              <a:rPr lang="en-US"/>
              <a:t>KCS - 402 TAFL                Unit Number: 4</a:t>
            </a:r>
          </a:p>
        </p:txBody>
      </p:sp>
    </p:spTree>
    <p:extLst>
      <p:ext uri="{BB962C8B-B14F-4D97-AF65-F5344CB8AC3E}">
        <p14:creationId xmlns="" xmlns:p14="http://schemas.microsoft.com/office/powerpoint/2010/main" val="2309613793"/>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circle(in)">
                                      <p:cBhvr>
                                        <p:cTn id="12" dur="2000"/>
                                        <p:tgtEl>
                                          <p:spTgt spid="2">
                                            <p:txEl>
                                              <p:pRg st="2" end="2"/>
                                            </p:txEl>
                                          </p:spTgt>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circle(in)">
                                      <p:cBhvr>
                                        <p:cTn id="15" dur="20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circle(in)">
                                      <p:cBhvr>
                                        <p:cTn id="20" dur="2000"/>
                                        <p:tgtEl>
                                          <p:spTgt spid="2">
                                            <p:txEl>
                                              <p:pRg st="5" end="5"/>
                                            </p:txEl>
                                          </p:spTgt>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circle(in)">
                                      <p:cBhvr>
                                        <p:cTn id="23" dur="2000"/>
                                        <p:tgtEl>
                                          <p:spTgt spid="2">
                                            <p:txEl>
                                              <p:pRg st="6" end="6"/>
                                            </p:txEl>
                                          </p:spTgt>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circle(in)">
                                      <p:cBhvr>
                                        <p:cTn id="26" dur="2000"/>
                                        <p:tgtEl>
                                          <p:spTgt spid="2">
                                            <p:txEl>
                                              <p:pRg st="7" end="7"/>
                                            </p:txEl>
                                          </p:spTgt>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Effect transition="in" filter="circle(in)">
                                      <p:cBhvr>
                                        <p:cTn id="29" dur="2000"/>
                                        <p:tgtEl>
                                          <p:spTgt spid="2">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2">
                                            <p:txEl>
                                              <p:pRg st="10" end="10"/>
                                            </p:txEl>
                                          </p:spTgt>
                                        </p:tgtEl>
                                        <p:attrNameLst>
                                          <p:attrName>style.visibility</p:attrName>
                                        </p:attrNameLst>
                                      </p:cBhvr>
                                      <p:to>
                                        <p:strVal val="visible"/>
                                      </p:to>
                                    </p:set>
                                    <p:animEffect transition="in" filter="circle(in)">
                                      <p:cBhvr>
                                        <p:cTn id="34" dur="20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9165DCE-6EEA-425A-B909-346873BAB789}"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43256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spcBef>
                <a:spcPct val="0"/>
              </a:spcBef>
              <a:defRPr/>
            </a:pPr>
            <a:r>
              <a:rPr lang="en-US" sz="3200" dirty="0"/>
              <a:t>Instantaneous Description of a PDA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Content Placeholder 1"/>
          <p:cNvSpPr>
            <a:spLocks noGrp="1"/>
          </p:cNvSpPr>
          <p:nvPr>
            <p:ph idx="1"/>
          </p:nvPr>
        </p:nvSpPr>
        <p:spPr>
          <a:xfrm>
            <a:off x="723900" y="1143000"/>
            <a:ext cx="7962900" cy="4983163"/>
          </a:xfrm>
        </p:spPr>
        <p:txBody>
          <a:bodyPr>
            <a:normAutofit/>
          </a:bodyPr>
          <a:lstStyle/>
          <a:p>
            <a:r>
              <a:rPr lang="en-US" sz="2200" dirty="0"/>
              <a:t>Write down the IDs or moves for input string w = “</a:t>
            </a:r>
            <a:r>
              <a:rPr lang="en-US" sz="2200" dirty="0" err="1"/>
              <a:t>aabb</a:t>
            </a:r>
            <a:r>
              <a:rPr lang="en-US" sz="2200" dirty="0"/>
              <a:t>” of PDA as M = ({q</a:t>
            </a:r>
            <a:r>
              <a:rPr lang="en-US" sz="2200" baseline="-25000" dirty="0"/>
              <a:t>0</a:t>
            </a:r>
            <a:r>
              <a:rPr lang="en-US" sz="2200" dirty="0"/>
              <a:t>, q</a:t>
            </a:r>
            <a:r>
              <a:rPr lang="en-US" sz="2200" baseline="-25000" dirty="0"/>
              <a:t>1</a:t>
            </a:r>
            <a:r>
              <a:rPr lang="en-US" sz="2200" dirty="0"/>
              <a:t>, q</a:t>
            </a:r>
            <a:r>
              <a:rPr lang="en-US" sz="2200" baseline="-25000" dirty="0"/>
              <a:t>2</a:t>
            </a:r>
            <a:r>
              <a:rPr lang="en-US" sz="2200" dirty="0"/>
              <a:t>}, {a, b}, {a, b, Z</a:t>
            </a:r>
            <a:r>
              <a:rPr lang="en-US" sz="2200" baseline="-25000" dirty="0"/>
              <a:t>0</a:t>
            </a:r>
            <a:r>
              <a:rPr lang="en-US" sz="2200" dirty="0"/>
              <a:t>}, </a:t>
            </a:r>
            <a:r>
              <a:rPr lang="el-GR" sz="2200" dirty="0"/>
              <a:t>δ, </a:t>
            </a:r>
            <a:r>
              <a:rPr lang="en-US" sz="2200" dirty="0"/>
              <a:t>q0, Z</a:t>
            </a:r>
            <a:r>
              <a:rPr lang="en-US" sz="2200" baseline="-25000" dirty="0"/>
              <a:t>0</a:t>
            </a:r>
            <a:r>
              <a:rPr lang="en-US" sz="2200" dirty="0"/>
              <a:t>, {q</a:t>
            </a:r>
            <a:r>
              <a:rPr lang="en-US" sz="2200" baseline="-25000" dirty="0"/>
              <a:t>2</a:t>
            </a:r>
            <a:r>
              <a:rPr lang="en-US" sz="2200" dirty="0"/>
              <a:t>}), where </a:t>
            </a:r>
            <a:r>
              <a:rPr lang="el-GR" sz="2200" dirty="0"/>
              <a:t>δ </a:t>
            </a:r>
            <a:r>
              <a:rPr lang="en-US" sz="2200" dirty="0"/>
              <a:t>is defined by following rules:</a:t>
            </a:r>
          </a:p>
          <a:p>
            <a:endParaRPr lang="en-US" sz="2200" dirty="0"/>
          </a:p>
          <a:p>
            <a:r>
              <a:rPr lang="el-GR" sz="2200" dirty="0"/>
              <a:t>δ(</a:t>
            </a:r>
            <a:r>
              <a:rPr lang="en-US" sz="2200" dirty="0"/>
              <a:t>q</a:t>
            </a:r>
            <a:r>
              <a:rPr lang="en-US" sz="2200" baseline="-25000" dirty="0"/>
              <a:t>0</a:t>
            </a:r>
            <a:r>
              <a:rPr lang="en-US" sz="2200" dirty="0"/>
              <a:t>, a, Z</a:t>
            </a:r>
            <a:r>
              <a:rPr lang="en-US" sz="2200" baseline="-25000" dirty="0"/>
              <a:t>0</a:t>
            </a:r>
            <a:r>
              <a:rPr lang="en-US" sz="2200" dirty="0"/>
              <a:t>)       = {(q</a:t>
            </a:r>
            <a:r>
              <a:rPr lang="en-US" sz="2200" baseline="-25000" dirty="0"/>
              <a:t>0</a:t>
            </a:r>
            <a:r>
              <a:rPr lang="en-US" sz="2200" dirty="0"/>
              <a:t>, aZ</a:t>
            </a:r>
            <a:r>
              <a:rPr lang="en-US" sz="2200" baseline="-25000" dirty="0"/>
              <a:t>0</a:t>
            </a:r>
            <a:r>
              <a:rPr lang="en-US" sz="2200" dirty="0"/>
              <a:t>)}     Rule (1)</a:t>
            </a:r>
            <a:br>
              <a:rPr lang="en-US" sz="2200" dirty="0"/>
            </a:br>
            <a:r>
              <a:rPr lang="el-GR" sz="2200" dirty="0"/>
              <a:t>δ(</a:t>
            </a:r>
            <a:r>
              <a:rPr lang="en-US" sz="2200" dirty="0"/>
              <a:t>q</a:t>
            </a:r>
            <a:r>
              <a:rPr lang="en-US" sz="2200" baseline="-25000" dirty="0"/>
              <a:t>0</a:t>
            </a:r>
            <a:r>
              <a:rPr lang="en-US" sz="2200" dirty="0"/>
              <a:t>, a, a)         = {(q</a:t>
            </a:r>
            <a:r>
              <a:rPr lang="en-US" sz="2200" baseline="-25000" dirty="0"/>
              <a:t>0</a:t>
            </a:r>
            <a:r>
              <a:rPr lang="en-US" sz="2200" dirty="0"/>
              <a:t>, aa)}      Rule (2)</a:t>
            </a:r>
            <a:br>
              <a:rPr lang="en-US" sz="2200" dirty="0"/>
            </a:br>
            <a:r>
              <a:rPr lang="el-GR" sz="2200" dirty="0"/>
              <a:t>δ(</a:t>
            </a:r>
            <a:r>
              <a:rPr lang="en-US" sz="2200" dirty="0"/>
              <a:t>q</a:t>
            </a:r>
            <a:r>
              <a:rPr lang="en-US" sz="2200" baseline="-25000" dirty="0"/>
              <a:t>0</a:t>
            </a:r>
            <a:r>
              <a:rPr lang="en-US" sz="2200" dirty="0"/>
              <a:t>, b, a)         = {(q</a:t>
            </a:r>
            <a:r>
              <a:rPr lang="en-US" sz="2200" baseline="-25000" dirty="0"/>
              <a:t>1</a:t>
            </a:r>
            <a:r>
              <a:rPr lang="en-US" sz="2200" dirty="0"/>
              <a:t>, </a:t>
            </a:r>
            <a:r>
              <a:rPr lang="el-GR" sz="2200" dirty="0"/>
              <a:t>λ)}        </a:t>
            </a:r>
            <a:r>
              <a:rPr lang="en-US" sz="2200" dirty="0"/>
              <a:t>Rule (3)</a:t>
            </a:r>
            <a:br>
              <a:rPr lang="en-US" sz="2200" dirty="0"/>
            </a:br>
            <a:r>
              <a:rPr lang="el-GR" sz="2200" dirty="0"/>
              <a:t>δ(</a:t>
            </a:r>
            <a:r>
              <a:rPr lang="en-US" sz="2200" dirty="0"/>
              <a:t>q</a:t>
            </a:r>
            <a:r>
              <a:rPr lang="en-US" sz="2200" baseline="-25000" dirty="0"/>
              <a:t>1</a:t>
            </a:r>
            <a:r>
              <a:rPr lang="en-US" sz="2200" dirty="0"/>
              <a:t>, b, a)         = {(q</a:t>
            </a:r>
            <a:r>
              <a:rPr lang="en-US" sz="2200" baseline="-25000" dirty="0"/>
              <a:t>1</a:t>
            </a:r>
            <a:r>
              <a:rPr lang="en-US" sz="2200" dirty="0"/>
              <a:t>, </a:t>
            </a:r>
            <a:r>
              <a:rPr lang="el-GR" sz="2200" dirty="0"/>
              <a:t>λ)}        </a:t>
            </a:r>
            <a:r>
              <a:rPr lang="en-US" sz="2200" dirty="0"/>
              <a:t>Rule (4)</a:t>
            </a:r>
            <a:br>
              <a:rPr lang="en-US" sz="2200" dirty="0"/>
            </a:br>
            <a:r>
              <a:rPr lang="el-GR" sz="2200" dirty="0"/>
              <a:t>δ(</a:t>
            </a:r>
            <a:r>
              <a:rPr lang="en-US" sz="2200" dirty="0"/>
              <a:t>q</a:t>
            </a:r>
            <a:r>
              <a:rPr lang="en-US" sz="2200" baseline="-25000" dirty="0"/>
              <a:t>1</a:t>
            </a:r>
            <a:r>
              <a:rPr lang="en-US" sz="2200" dirty="0"/>
              <a:t>, </a:t>
            </a:r>
            <a:r>
              <a:rPr lang="el-GR" sz="2200" dirty="0"/>
              <a:t>λ, </a:t>
            </a:r>
            <a:r>
              <a:rPr lang="en-US" sz="2200" dirty="0"/>
              <a:t>Z</a:t>
            </a:r>
            <a:r>
              <a:rPr lang="en-US" sz="2200" baseline="-25000" dirty="0"/>
              <a:t>0</a:t>
            </a:r>
            <a:r>
              <a:rPr lang="en-US" sz="2200" dirty="0"/>
              <a:t>)       = {(q</a:t>
            </a:r>
            <a:r>
              <a:rPr lang="en-US" sz="2200" baseline="-25000" dirty="0"/>
              <a:t>2</a:t>
            </a:r>
            <a:r>
              <a:rPr lang="en-US" sz="2200" dirty="0"/>
              <a:t>, </a:t>
            </a:r>
            <a:r>
              <a:rPr lang="el-GR" sz="2200" dirty="0"/>
              <a:t>λ)}        </a:t>
            </a:r>
            <a:r>
              <a:rPr lang="en-US" sz="2200" dirty="0"/>
              <a:t>Rule (5)</a:t>
            </a:r>
            <a:br>
              <a:rPr lang="en-US" sz="2200" dirty="0"/>
            </a:br>
            <a:r>
              <a:rPr lang="el-GR" sz="2200" dirty="0"/>
              <a:t>δ(</a:t>
            </a:r>
            <a:r>
              <a:rPr lang="en-US" sz="2200" dirty="0"/>
              <a:t>q</a:t>
            </a:r>
            <a:r>
              <a:rPr lang="en-US" sz="2200" baseline="-25000" dirty="0"/>
              <a:t>0</a:t>
            </a:r>
            <a:r>
              <a:rPr lang="en-US" sz="2200" dirty="0"/>
              <a:t>, </a:t>
            </a:r>
            <a:r>
              <a:rPr lang="el-GR" sz="2200" dirty="0"/>
              <a:t>λ, </a:t>
            </a:r>
            <a:r>
              <a:rPr lang="en-US" sz="2200" dirty="0"/>
              <a:t>Z</a:t>
            </a:r>
            <a:r>
              <a:rPr lang="en-US" sz="2200" baseline="-25000" dirty="0"/>
              <a:t>0</a:t>
            </a:r>
            <a:r>
              <a:rPr lang="en-US" sz="2200" dirty="0"/>
              <a:t>)       = {(q</a:t>
            </a:r>
            <a:r>
              <a:rPr lang="en-US" sz="2200" baseline="-25000" dirty="0"/>
              <a:t>2</a:t>
            </a:r>
            <a:r>
              <a:rPr lang="en-US" sz="2200" dirty="0"/>
              <a:t>, </a:t>
            </a:r>
            <a:r>
              <a:rPr lang="el-GR" sz="2200" dirty="0"/>
              <a:t>λ)}        </a:t>
            </a:r>
            <a:r>
              <a:rPr lang="en-US" sz="2200" dirty="0"/>
              <a:t>Rule (6)</a:t>
            </a:r>
          </a:p>
          <a:p>
            <a:endParaRPr lang="en-US" sz="2200" dirty="0"/>
          </a:p>
          <a:p>
            <a:r>
              <a:rPr lang="en-US" sz="2200" dirty="0"/>
              <a:t>Also check string w is accepted by PDA or not?</a:t>
            </a:r>
          </a:p>
          <a:p>
            <a:endParaRPr lang="en-US" sz="2200" dirty="0"/>
          </a:p>
        </p:txBody>
      </p:sp>
      <p:sp>
        <p:nvSpPr>
          <p:cNvPr id="3" name="Footer Placeholder 2"/>
          <p:cNvSpPr>
            <a:spLocks noGrp="1"/>
          </p:cNvSpPr>
          <p:nvPr>
            <p:ph type="ftr" sz="quarter" idx="11"/>
          </p:nvPr>
        </p:nvSpPr>
        <p:spPr/>
        <p:txBody>
          <a:bodyPr/>
          <a:lstStyle/>
          <a:p>
            <a:r>
              <a:rPr lang="en-US"/>
              <a:t>KCS - 402 TAFL                Unit Number: 4</a:t>
            </a:r>
          </a:p>
        </p:txBody>
      </p:sp>
    </p:spTree>
    <p:extLst>
      <p:ext uri="{BB962C8B-B14F-4D97-AF65-F5344CB8AC3E}">
        <p14:creationId xmlns="" xmlns:p14="http://schemas.microsoft.com/office/powerpoint/2010/main" val="1554738395"/>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circle(in)">
                                      <p:cBhvr>
                                        <p:cTn id="12" dur="20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circle(in)">
                                      <p:cBhvr>
                                        <p:cTn id="17" dur="2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9543E0C-DCDF-42B6-A60C-B71B1B5DDFF8}" type="datetime1">
              <a:rPr lang="en-US" smtClean="0"/>
              <a:pPr/>
              <a:t>5/7/2022</a:t>
            </a:fld>
            <a:endParaRPr lang="en-US"/>
          </a:p>
        </p:txBody>
      </p:sp>
      <p:sp>
        <p:nvSpPr>
          <p:cNvPr id="6" name="Footer Placeholder 5"/>
          <p:cNvSpPr>
            <a:spLocks noGrp="1"/>
          </p:cNvSpPr>
          <p:nvPr>
            <p:ph type="ftr" sz="quarter" idx="11"/>
          </p:nvPr>
        </p:nvSpPr>
        <p:spPr/>
        <p:txBody>
          <a:bodyPr/>
          <a:lstStyle/>
          <a:p>
            <a:r>
              <a:rPr lang="en-US"/>
              <a:t>GARIMA JAIN             ACSE-0404 (TAFL)                  Unit IV</a:t>
            </a:r>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pic>
        <p:nvPicPr>
          <p:cNvPr id="8" name="Picture 7" descr="Logo, company name&#10;&#10;Description automatically generated">
            <a:extLst>
              <a:ext uri="{FF2B5EF4-FFF2-40B4-BE49-F238E27FC236}">
                <a16:creationId xmlns="" xmlns:a16="http://schemas.microsoft.com/office/drawing/2014/main" id="{4D530794-9E1B-47E3-BA12-31755C3A47F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0"/>
            <a:ext cx="1371600" cy="801666"/>
          </a:xfrm>
          <a:prstGeom prst="rect">
            <a:avLst/>
          </a:prstGeom>
        </p:spPr>
      </p:pic>
      <p:sp>
        <p:nvSpPr>
          <p:cNvPr id="10" name="Title 1">
            <a:extLst>
              <a:ext uri="{FF2B5EF4-FFF2-40B4-BE49-F238E27FC236}">
                <a16:creationId xmlns="" xmlns:a16="http://schemas.microsoft.com/office/drawing/2014/main" id="{F3CC3EBE-5D36-4581-AD22-E6DFC241C48D}"/>
              </a:ext>
            </a:extLst>
          </p:cNvPr>
          <p:cNvSpPr txBox="1">
            <a:spLocks/>
          </p:cNvSpPr>
          <p:nvPr/>
        </p:nvSpPr>
        <p:spPr>
          <a:xfrm>
            <a:off x="1523999" y="-11515"/>
            <a:ext cx="7586471"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latin typeface="+mj-lt"/>
            </a:endParaRPr>
          </a:p>
          <a:p>
            <a:pPr algn="ctr">
              <a:spcBef>
                <a:spcPct val="0"/>
              </a:spcBef>
              <a:defRPr/>
            </a:pPr>
            <a:r>
              <a:rPr lang="en-US" sz="3200" dirty="0">
                <a:latin typeface="+mj-lt"/>
              </a:rPr>
              <a:t>Subject Syllabus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mj-lt"/>
              </a:rPr>
              <a:t> </a:t>
            </a:r>
          </a:p>
        </p:txBody>
      </p:sp>
      <p:pic>
        <p:nvPicPr>
          <p:cNvPr id="12" name="Picture 11">
            <a:extLst>
              <a:ext uri="{FF2B5EF4-FFF2-40B4-BE49-F238E27FC236}">
                <a16:creationId xmlns="" xmlns:a16="http://schemas.microsoft.com/office/drawing/2014/main" id="{92978707-9161-416C-9EAC-2CB1FFA2E1BE}"/>
              </a:ext>
            </a:extLst>
          </p:cNvPr>
          <p:cNvPicPr>
            <a:picLocks noChangeAspect="1"/>
          </p:cNvPicPr>
          <p:nvPr/>
        </p:nvPicPr>
        <p:blipFill>
          <a:blip r:embed="rId3"/>
          <a:stretch>
            <a:fillRect/>
          </a:stretch>
        </p:blipFill>
        <p:spPr>
          <a:xfrm>
            <a:off x="914401" y="768069"/>
            <a:ext cx="7772399" cy="5494496"/>
          </a:xfrm>
          <a:prstGeom prst="rect">
            <a:avLst/>
          </a:prstGeom>
        </p:spPr>
      </p:pic>
    </p:spTree>
    <p:extLst>
      <p:ext uri="{BB962C8B-B14F-4D97-AF65-F5344CB8AC3E}">
        <p14:creationId xmlns="" xmlns:p14="http://schemas.microsoft.com/office/powerpoint/2010/main" val="953974177"/>
      </p:ext>
    </p:extLst>
  </p:cSld>
  <p:clrMapOvr>
    <a:masterClrMapping/>
  </p:clrMapOvr>
  <mc:AlternateContent xmlns:mc="http://schemas.openxmlformats.org/markup-compatibility/2006">
    <mc:Choice xmlns="" xmlns:p14="http://schemas.microsoft.com/office/powerpoint/2010/main" Requires="p14">
      <p:transition spd="slow" p14:dur="1600">
        <p:blinds dir="vert"/>
      </p:transition>
    </mc:Choice>
    <mc:Fallback>
      <p:transition spd="slow">
        <p:blinds dir="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AB04B90-FE4E-480F-977B-34410B24797C}"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43256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spcBef>
                <a:spcPct val="0"/>
              </a:spcBef>
              <a:defRPr/>
            </a:pPr>
            <a:r>
              <a:rPr lang="en-US" sz="3200" dirty="0"/>
              <a:t>Instantaneous Description of a PDA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Content Placeholder 1"/>
          <p:cNvSpPr>
            <a:spLocks noGrp="1"/>
          </p:cNvSpPr>
          <p:nvPr>
            <p:ph idx="1"/>
          </p:nvPr>
        </p:nvSpPr>
        <p:spPr>
          <a:xfrm>
            <a:off x="723900" y="1143000"/>
            <a:ext cx="7962900" cy="4983163"/>
          </a:xfrm>
        </p:spPr>
        <p:txBody>
          <a:bodyPr>
            <a:normAutofit/>
          </a:bodyPr>
          <a:lstStyle/>
          <a:p>
            <a:r>
              <a:rPr lang="en-US" sz="2200" b="1" dirty="0"/>
              <a:t>Solution:</a:t>
            </a:r>
            <a:r>
              <a:rPr lang="en-US" sz="2200" dirty="0"/>
              <a:t> Instantaneous Description for string w = “</a:t>
            </a:r>
            <a:r>
              <a:rPr lang="en-US" sz="2200" dirty="0" err="1"/>
              <a:t>aabb</a:t>
            </a:r>
            <a:r>
              <a:rPr lang="en-US" sz="2200" dirty="0"/>
              <a:t>”</a:t>
            </a:r>
          </a:p>
          <a:p>
            <a:endParaRPr lang="en-US" sz="2200" dirty="0"/>
          </a:p>
          <a:p>
            <a:r>
              <a:rPr lang="en-US" sz="2200" dirty="0"/>
              <a:t>(q</a:t>
            </a:r>
            <a:r>
              <a:rPr lang="en-US" sz="2200" baseline="-25000" dirty="0"/>
              <a:t>0</a:t>
            </a:r>
            <a:r>
              <a:rPr lang="en-US" sz="2200" dirty="0"/>
              <a:t>, </a:t>
            </a:r>
            <a:r>
              <a:rPr lang="en-US" sz="2200" dirty="0" err="1"/>
              <a:t>aabb</a:t>
            </a:r>
            <a:r>
              <a:rPr lang="en-US" sz="2200" dirty="0"/>
              <a:t>, Z</a:t>
            </a:r>
            <a:r>
              <a:rPr lang="en-US" sz="2200" baseline="-25000" dirty="0"/>
              <a:t>0</a:t>
            </a:r>
            <a:r>
              <a:rPr lang="en-US" sz="2200" dirty="0"/>
              <a:t>)   |- (q</a:t>
            </a:r>
            <a:r>
              <a:rPr lang="en-US" sz="2200" baseline="-25000" dirty="0"/>
              <a:t>0</a:t>
            </a:r>
            <a:r>
              <a:rPr lang="en-US" sz="2200" dirty="0"/>
              <a:t>, </a:t>
            </a:r>
            <a:r>
              <a:rPr lang="en-US" sz="2200" dirty="0" err="1"/>
              <a:t>abb</a:t>
            </a:r>
            <a:r>
              <a:rPr lang="en-US" sz="2200" dirty="0"/>
              <a:t>, aZ</a:t>
            </a:r>
            <a:r>
              <a:rPr lang="en-US" sz="2200" baseline="-25000" dirty="0"/>
              <a:t>0</a:t>
            </a:r>
            <a:r>
              <a:rPr lang="en-US" sz="2200" dirty="0"/>
              <a:t>)            as per Rule (1)</a:t>
            </a:r>
            <a:br>
              <a:rPr lang="en-US" sz="2200" dirty="0"/>
            </a:br>
            <a:r>
              <a:rPr lang="en-US" sz="2200" dirty="0"/>
              <a:t>|- (q</a:t>
            </a:r>
            <a:r>
              <a:rPr lang="en-US" sz="2200" baseline="-25000" dirty="0"/>
              <a:t>0</a:t>
            </a:r>
            <a:r>
              <a:rPr lang="en-US" sz="2200" dirty="0"/>
              <a:t>, bb, aaZ</a:t>
            </a:r>
            <a:r>
              <a:rPr lang="en-US" sz="2200" baseline="-25000" dirty="0"/>
              <a:t>0</a:t>
            </a:r>
            <a:r>
              <a:rPr lang="en-US" sz="2200" dirty="0"/>
              <a:t>)            as per Rule (2)</a:t>
            </a:r>
            <a:br>
              <a:rPr lang="en-US" sz="2200" dirty="0"/>
            </a:br>
            <a:r>
              <a:rPr lang="en-US" sz="2200" dirty="0"/>
              <a:t>|- (q</a:t>
            </a:r>
            <a:r>
              <a:rPr lang="en-US" sz="2200" baseline="-25000" dirty="0"/>
              <a:t>1</a:t>
            </a:r>
            <a:r>
              <a:rPr lang="en-US" sz="2200" dirty="0"/>
              <a:t>, b, aZ</a:t>
            </a:r>
            <a:r>
              <a:rPr lang="en-US" sz="2200" baseline="-25000" dirty="0"/>
              <a:t>0</a:t>
            </a:r>
            <a:r>
              <a:rPr lang="en-US" sz="2200" dirty="0"/>
              <a:t>)                as per Rule (3)</a:t>
            </a:r>
            <a:br>
              <a:rPr lang="en-US" sz="2200" dirty="0"/>
            </a:br>
            <a:r>
              <a:rPr lang="en-US" sz="2200" dirty="0"/>
              <a:t>|- (q</a:t>
            </a:r>
            <a:r>
              <a:rPr lang="en-US" sz="2200" baseline="-25000" dirty="0"/>
              <a:t>1</a:t>
            </a:r>
            <a:r>
              <a:rPr lang="en-US" sz="2200" dirty="0"/>
              <a:t>, </a:t>
            </a:r>
            <a:r>
              <a:rPr lang="el-GR" sz="2200" dirty="0"/>
              <a:t>λ, </a:t>
            </a:r>
            <a:r>
              <a:rPr lang="en-US" sz="2200" dirty="0"/>
              <a:t>Z</a:t>
            </a:r>
            <a:r>
              <a:rPr lang="en-US" sz="2200" baseline="-25000" dirty="0"/>
              <a:t>0</a:t>
            </a:r>
            <a:r>
              <a:rPr lang="en-US" sz="2200" dirty="0"/>
              <a:t>)                  as per Rule (3)</a:t>
            </a:r>
            <a:br>
              <a:rPr lang="en-US" sz="2200" dirty="0"/>
            </a:br>
            <a:r>
              <a:rPr lang="en-US" sz="2200" dirty="0"/>
              <a:t>|- (q2, </a:t>
            </a:r>
            <a:r>
              <a:rPr lang="el-GR" sz="2200" dirty="0"/>
              <a:t>λ, λ)                   </a:t>
            </a:r>
            <a:r>
              <a:rPr lang="en-US" sz="2200" dirty="0"/>
              <a:t>as per Rule (5)</a:t>
            </a:r>
          </a:p>
          <a:p>
            <a:endParaRPr lang="en-US" sz="2200" dirty="0"/>
          </a:p>
          <a:p>
            <a:pPr algn="just"/>
            <a:r>
              <a:rPr lang="en-US" sz="2200" dirty="0"/>
              <a:t>Finally PDA reached a configuration of (q</a:t>
            </a:r>
            <a:r>
              <a:rPr lang="en-US" sz="2200" baseline="-25000" dirty="0"/>
              <a:t>2</a:t>
            </a:r>
            <a:r>
              <a:rPr lang="en-US" sz="2200" dirty="0"/>
              <a:t>, λ, λ) i.e. the input tape is empty or input string w is completed, PDA stack is empty and PDA has reached a final state. So the string ‘w’ is </a:t>
            </a:r>
            <a:r>
              <a:rPr lang="en-US" sz="2200" b="1" dirty="0"/>
              <a:t>accepted</a:t>
            </a:r>
            <a:r>
              <a:rPr lang="en-US" sz="2200" dirty="0"/>
              <a:t>.</a:t>
            </a:r>
          </a:p>
        </p:txBody>
      </p:sp>
      <p:sp>
        <p:nvSpPr>
          <p:cNvPr id="3" name="Footer Placeholder 2"/>
          <p:cNvSpPr>
            <a:spLocks noGrp="1"/>
          </p:cNvSpPr>
          <p:nvPr>
            <p:ph type="ftr" sz="quarter" idx="11"/>
          </p:nvPr>
        </p:nvSpPr>
        <p:spPr/>
        <p:txBody>
          <a:bodyPr/>
          <a:lstStyle/>
          <a:p>
            <a:r>
              <a:rPr lang="en-US"/>
              <a:t>KCS - 402 TAFL                Unit Number: 4</a:t>
            </a:r>
          </a:p>
        </p:txBody>
      </p:sp>
    </p:spTree>
    <p:extLst>
      <p:ext uri="{BB962C8B-B14F-4D97-AF65-F5344CB8AC3E}">
        <p14:creationId xmlns="" xmlns:p14="http://schemas.microsoft.com/office/powerpoint/2010/main" val="2177166098"/>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circle(in)">
                                      <p:cBhvr>
                                        <p:cTn id="12" dur="20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circle(in)">
                                      <p:cBhvr>
                                        <p:cTn id="17" dur="2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Recap: </a:t>
            </a:r>
            <a:r>
              <a:rPr lang="en-US" sz="2200" dirty="0"/>
              <a:t>Till now we have studied about basic concept and definition of Push Down Automata.</a:t>
            </a:r>
          </a:p>
          <a:p>
            <a:pPr marL="0" indent="0">
              <a:buNone/>
            </a:pPr>
            <a:endParaRPr lang="en-US" sz="2200" b="1" dirty="0"/>
          </a:p>
          <a:p>
            <a:pPr marL="0" indent="0">
              <a:buNone/>
            </a:pPr>
            <a:endParaRPr lang="en-US" sz="2200" b="1" dirty="0"/>
          </a:p>
          <a:p>
            <a:pPr marL="0" indent="0">
              <a:buNone/>
            </a:pPr>
            <a:r>
              <a:rPr lang="en-US" sz="2200" b="1" dirty="0"/>
              <a:t>Prerequisite: </a:t>
            </a:r>
            <a:r>
              <a:rPr lang="en-US" sz="2200" dirty="0"/>
              <a:t>Brief review of basic operations on stack &amp; Augmenting stack</a:t>
            </a:r>
          </a:p>
          <a:p>
            <a:pPr marL="0" indent="0">
              <a:buNone/>
            </a:pPr>
            <a:endParaRPr lang="en-US" sz="2200" b="1" dirty="0"/>
          </a:p>
          <a:p>
            <a:pPr marL="0" indent="0">
              <a:buNone/>
            </a:pPr>
            <a:endParaRPr lang="en-US" sz="2200" b="1" dirty="0"/>
          </a:p>
          <a:p>
            <a:pPr marL="0" indent="0">
              <a:buNone/>
            </a:pPr>
            <a:r>
              <a:rPr lang="en-US" sz="2200" b="1" dirty="0"/>
              <a:t>Objective: </a:t>
            </a:r>
            <a:r>
              <a:rPr lang="en-US" sz="2200" dirty="0"/>
              <a:t>To understand the language accepted by PDA. </a:t>
            </a:r>
          </a:p>
          <a:p>
            <a:pPr marL="0" indent="0">
              <a:buNone/>
            </a:pPr>
            <a:endParaRPr lang="en-US" sz="2200" dirty="0"/>
          </a:p>
        </p:txBody>
      </p:sp>
      <p:sp>
        <p:nvSpPr>
          <p:cNvPr id="4" name="Date Placeholder 3"/>
          <p:cNvSpPr>
            <a:spLocks noGrp="1"/>
          </p:cNvSpPr>
          <p:nvPr>
            <p:ph type="dt" sz="half" idx="10"/>
          </p:nvPr>
        </p:nvSpPr>
        <p:spPr/>
        <p:txBody>
          <a:bodyPr/>
          <a:lstStyle/>
          <a:p>
            <a:fld id="{B38F02F6-510B-48A4-A751-DBB6BBF756F7}"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43256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1" i="0" u="none" strike="noStrike" kern="1200" cap="none" spc="0" normalizeH="0" baseline="0" noProof="0" dirty="0">
                <a:ln>
                  <a:noFill/>
                </a:ln>
                <a:solidFill>
                  <a:schemeClr val="dk1"/>
                </a:solidFill>
                <a:effectLst/>
                <a:uLnTx/>
                <a:uFillTx/>
                <a:latin typeface="+mn-lt"/>
                <a:ea typeface="+mn-ea"/>
                <a:cs typeface="+mn-cs"/>
              </a:rPr>
              <a:t>The Language of a PDA</a:t>
            </a:r>
            <a:endParaRPr lang="en-US" sz="32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p:txBody>
          <a:bodyPr/>
          <a:lstStyle/>
          <a:p>
            <a:r>
              <a:rPr lang="en-US"/>
              <a:t>KCS - 402 TAFL                Unit Number: 4</a:t>
            </a:r>
          </a:p>
        </p:txBody>
      </p:sp>
    </p:spTree>
    <p:extLst>
      <p:ext uri="{BB962C8B-B14F-4D97-AF65-F5344CB8AC3E}">
        <p14:creationId xmlns="" xmlns:p14="http://schemas.microsoft.com/office/powerpoint/2010/main" val="480593235"/>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circle(in)">
                                      <p:cBhvr>
                                        <p:cTn id="12" dur="20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circle(in)">
                                      <p:cBhvr>
                                        <p:cTn id="1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400" b="1" dirty="0"/>
              <a:t>Objective: </a:t>
            </a:r>
            <a:r>
              <a:rPr lang="en-US" sz="2400" dirty="0"/>
              <a:t>To understand the language accepted by PDA. </a:t>
            </a:r>
          </a:p>
          <a:p>
            <a:pPr marL="0" indent="0">
              <a:buNone/>
            </a:pPr>
            <a:endParaRPr lang="en-US" sz="2400" dirty="0"/>
          </a:p>
          <a:p>
            <a:pPr marL="0" indent="0">
              <a:buNone/>
            </a:pPr>
            <a:r>
              <a:rPr lang="en-US" sz="2400" dirty="0"/>
              <a:t>A language of a PDA  can be accepted by two ways:</a:t>
            </a:r>
          </a:p>
          <a:p>
            <a:endParaRPr lang="en-US" sz="2400" dirty="0"/>
          </a:p>
          <a:p>
            <a:r>
              <a:rPr lang="en-US" sz="2400" dirty="0"/>
              <a:t>Through final State</a:t>
            </a:r>
          </a:p>
          <a:p>
            <a:r>
              <a:rPr lang="en-US" sz="2400" dirty="0"/>
              <a:t>Through empty stack </a:t>
            </a:r>
          </a:p>
          <a:p>
            <a:endParaRPr lang="en-US" sz="2400" dirty="0"/>
          </a:p>
          <a:p>
            <a:pPr marL="0" indent="0">
              <a:buNone/>
            </a:pPr>
            <a:r>
              <a:rPr lang="en-US" sz="2400" dirty="0"/>
              <a:t>It is also possible to convert between the two states:</a:t>
            </a:r>
          </a:p>
          <a:p>
            <a:r>
              <a:rPr lang="en-US" sz="2400" dirty="0"/>
              <a:t>From Final State to empty stack</a:t>
            </a:r>
          </a:p>
          <a:p>
            <a:r>
              <a:rPr lang="en-US" sz="2400" dirty="0"/>
              <a:t>From empty stack to final state</a:t>
            </a:r>
          </a:p>
        </p:txBody>
      </p:sp>
      <p:sp>
        <p:nvSpPr>
          <p:cNvPr id="4" name="Date Placeholder 3"/>
          <p:cNvSpPr>
            <a:spLocks noGrp="1"/>
          </p:cNvSpPr>
          <p:nvPr>
            <p:ph type="dt" sz="half" idx="10"/>
          </p:nvPr>
        </p:nvSpPr>
        <p:spPr/>
        <p:txBody>
          <a:bodyPr/>
          <a:lstStyle/>
          <a:p>
            <a:fld id="{A9FE4322-CCF5-4CF8-91D4-AAE93A657D27}"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43256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kumimoji="0" lang="en-US" sz="3200" i="0" u="none" strike="noStrike" kern="1200" cap="none" spc="0" normalizeH="0" baseline="0" noProof="0" dirty="0">
                <a:ln>
                  <a:noFill/>
                </a:ln>
                <a:solidFill>
                  <a:schemeClr val="dk1"/>
                </a:solidFill>
                <a:effectLst/>
                <a:uLnTx/>
                <a:uFillTx/>
                <a:latin typeface="+mn-lt"/>
                <a:ea typeface="+mn-ea"/>
                <a:cs typeface="+mn-cs"/>
              </a:rPr>
              <a:t>The Language of a PDA</a:t>
            </a:r>
            <a:endParaRPr 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p:txBody>
          <a:bodyPr/>
          <a:lstStyle/>
          <a:p>
            <a:r>
              <a:rPr lang="en-US"/>
              <a:t>KCS - 402 TAFL                Unit Number: 4</a:t>
            </a:r>
          </a:p>
        </p:txBody>
      </p:sp>
    </p:spTree>
    <p:extLst>
      <p:ext uri="{BB962C8B-B14F-4D97-AF65-F5344CB8AC3E}">
        <p14:creationId xmlns="" xmlns:p14="http://schemas.microsoft.com/office/powerpoint/2010/main" val="2354773921"/>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circle(in)">
                                      <p:cBhvr>
                                        <p:cTn id="27" dur="20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circle(in)">
                                      <p:cBhvr>
                                        <p:cTn id="32" dur="20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circle(in)">
                                      <p:cBhvr>
                                        <p:cTn id="37"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400" dirty="0"/>
              <a:t>Let the PDA , M = (Q, </a:t>
            </a:r>
            <a:r>
              <a:rPr lang="el-GR" sz="2400" dirty="0"/>
              <a:t>Σ</a:t>
            </a:r>
            <a:r>
              <a:rPr lang="en-US" sz="2400" dirty="0"/>
              <a:t>, </a:t>
            </a:r>
            <a:r>
              <a:rPr lang="el-GR" sz="2400" dirty="0"/>
              <a:t>Γ</a:t>
            </a:r>
            <a:r>
              <a:rPr lang="en-US" sz="2400" dirty="0"/>
              <a:t>, </a:t>
            </a:r>
            <a:r>
              <a:rPr lang="el-GR" sz="2400" dirty="0"/>
              <a:t>δ</a:t>
            </a:r>
            <a:r>
              <a:rPr lang="en-US" sz="2400" dirty="0"/>
              <a:t>, q0, z0, </a:t>
            </a:r>
            <a:r>
              <a:rPr lang="el-GR" sz="2400" dirty="0"/>
              <a:t>Φ</a:t>
            </a:r>
            <a:r>
              <a:rPr lang="en-US" sz="2400" dirty="0"/>
              <a:t>) then the language accepted by an empty stack is given by: </a:t>
            </a:r>
          </a:p>
          <a:p>
            <a:pPr algn="just"/>
            <a:endParaRPr lang="en-US" sz="2400" dirty="0"/>
          </a:p>
          <a:p>
            <a:pPr algn="just"/>
            <a:endParaRPr lang="en-US" sz="2400" dirty="0"/>
          </a:p>
          <a:p>
            <a:pPr algn="just"/>
            <a:endParaRPr lang="en-US" sz="2400" dirty="0"/>
          </a:p>
          <a:p>
            <a:pPr algn="just"/>
            <a:endParaRPr lang="en-US" sz="2400" dirty="0"/>
          </a:p>
          <a:p>
            <a:pPr marL="0" indent="0" algn="just">
              <a:buNone/>
            </a:pPr>
            <a:r>
              <a:rPr lang="en-US" sz="2400" dirty="0"/>
              <a:t>Where q1 is any state belonging to Q and the stack becomes empty on application of input string w. </a:t>
            </a:r>
          </a:p>
          <a:p>
            <a:pPr algn="just"/>
            <a:endParaRPr lang="en-US" sz="2400" dirty="0"/>
          </a:p>
        </p:txBody>
      </p:sp>
      <p:sp>
        <p:nvSpPr>
          <p:cNvPr id="4" name="Date Placeholder 3"/>
          <p:cNvSpPr>
            <a:spLocks noGrp="1"/>
          </p:cNvSpPr>
          <p:nvPr>
            <p:ph type="dt" sz="half" idx="10"/>
          </p:nvPr>
        </p:nvSpPr>
        <p:spPr/>
        <p:txBody>
          <a:bodyPr/>
          <a:lstStyle/>
          <a:p>
            <a:fld id="{9E4F4331-AEDC-4072-8153-C022918D1ADE}"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43256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i="0" u="none" strike="noStrike" kern="1200" cap="none" spc="0" normalizeH="0" baseline="0" noProof="0" dirty="0">
                <a:ln>
                  <a:noFill/>
                </a:ln>
                <a:solidFill>
                  <a:schemeClr val="dk1"/>
                </a:solidFill>
                <a:effectLst/>
                <a:uLnTx/>
                <a:uFillTx/>
                <a:latin typeface="+mn-lt"/>
                <a:ea typeface="+mn-ea"/>
                <a:cs typeface="+mn-cs"/>
              </a:rPr>
              <a:t>Acceptance by Empty Stack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2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286000" y="2209800"/>
            <a:ext cx="4927069" cy="990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t>KCS - 402 TAFL                Unit Number: 4</a:t>
            </a:r>
          </a:p>
        </p:txBody>
      </p:sp>
    </p:spTree>
    <p:extLst>
      <p:ext uri="{BB962C8B-B14F-4D97-AF65-F5344CB8AC3E}">
        <p14:creationId xmlns="" xmlns:p14="http://schemas.microsoft.com/office/powerpoint/2010/main" val="2949882861"/>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circle(in)">
                                      <p:cBhvr>
                                        <p:cTn id="1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400" dirty="0"/>
              <a:t>Let the PDA , M = (Q, </a:t>
            </a:r>
            <a:r>
              <a:rPr lang="el-GR" sz="2400" dirty="0"/>
              <a:t>Σ</a:t>
            </a:r>
            <a:r>
              <a:rPr lang="en-US" sz="2400" dirty="0"/>
              <a:t>, </a:t>
            </a:r>
            <a:r>
              <a:rPr lang="el-GR" sz="2400" dirty="0"/>
              <a:t>Γ</a:t>
            </a:r>
            <a:r>
              <a:rPr lang="en-US" sz="2400" dirty="0"/>
              <a:t>, </a:t>
            </a:r>
            <a:r>
              <a:rPr lang="el-GR" sz="2400" dirty="0"/>
              <a:t>δ</a:t>
            </a:r>
            <a:r>
              <a:rPr lang="en-US" sz="2400" dirty="0"/>
              <a:t>, q0, z0, </a:t>
            </a:r>
            <a:r>
              <a:rPr lang="el-GR" sz="2400" dirty="0"/>
              <a:t>Φ</a:t>
            </a:r>
            <a:r>
              <a:rPr lang="en-US" sz="2400" dirty="0"/>
              <a:t>) then the language accepted by M through a final state is given by:</a:t>
            </a:r>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r>
              <a:rPr lang="en-US" sz="2400" dirty="0"/>
              <a:t>Where state q1 </a:t>
            </a:r>
            <a:r>
              <a:rPr lang="el-GR" sz="2400" dirty="0"/>
              <a:t>ϵ</a:t>
            </a:r>
            <a:r>
              <a:rPr lang="en-US" sz="2400" dirty="0"/>
              <a:t> F, </a:t>
            </a:r>
            <a:r>
              <a:rPr lang="el-GR" sz="2400" dirty="0">
                <a:latin typeface="Calibri"/>
                <a:cs typeface="Calibri"/>
              </a:rPr>
              <a:t>α</a:t>
            </a:r>
            <a:r>
              <a:rPr lang="en-US" sz="2400" dirty="0">
                <a:latin typeface="Calibri"/>
                <a:cs typeface="Calibri"/>
              </a:rPr>
              <a:t>, the final contents of the stack are irrelevant as a string is accepted through a final state. </a:t>
            </a:r>
            <a:endParaRPr lang="en-US" sz="2400" dirty="0"/>
          </a:p>
          <a:p>
            <a:pPr algn="just"/>
            <a:endParaRPr lang="en-US" sz="2400" dirty="0"/>
          </a:p>
          <a:p>
            <a:pPr algn="just"/>
            <a:endParaRPr lang="en-US" sz="2400" dirty="0"/>
          </a:p>
        </p:txBody>
      </p:sp>
      <p:sp>
        <p:nvSpPr>
          <p:cNvPr id="4" name="Date Placeholder 3"/>
          <p:cNvSpPr>
            <a:spLocks noGrp="1"/>
          </p:cNvSpPr>
          <p:nvPr>
            <p:ph type="dt" sz="half" idx="10"/>
          </p:nvPr>
        </p:nvSpPr>
        <p:spPr/>
        <p:txBody>
          <a:bodyPr/>
          <a:lstStyle/>
          <a:p>
            <a:fld id="{9ADC0F8F-4DC6-4123-A801-01198DC2BDB1}"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43256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spcBef>
                <a:spcPct val="0"/>
              </a:spcBef>
              <a:defRPr/>
            </a:pPr>
            <a:r>
              <a:rPr lang="en-US" sz="3200" dirty="0"/>
              <a:t>Acceptance by Final State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050"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905000" y="2492405"/>
            <a:ext cx="5289550" cy="102519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t>KCS - 402 TAFL                Unit Number: 4</a:t>
            </a:r>
          </a:p>
        </p:txBody>
      </p:sp>
    </p:spTree>
    <p:extLst>
      <p:ext uri="{BB962C8B-B14F-4D97-AF65-F5344CB8AC3E}">
        <p14:creationId xmlns="" xmlns:p14="http://schemas.microsoft.com/office/powerpoint/2010/main" val="3847672013"/>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circle(in)">
                                      <p:cBhvr>
                                        <p:cTn id="1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028741B6-1130-4583-A131-EA48C30D8D96}"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CFG = PDA 	 CFL</a:t>
            </a:r>
          </a:p>
        </p:txBody>
      </p:sp>
      <p:sp>
        <p:nvSpPr>
          <p:cNvPr id="9" name="Content Placeholder 8"/>
          <p:cNvSpPr>
            <a:spLocks noGrp="1"/>
          </p:cNvSpPr>
          <p:nvPr>
            <p:ph sz="half" idx="2"/>
          </p:nvPr>
        </p:nvSpPr>
        <p:spPr>
          <a:xfrm>
            <a:off x="609600" y="1066800"/>
            <a:ext cx="8077200" cy="4525963"/>
          </a:xfrm>
        </p:spPr>
        <p:txBody>
          <a:bodyPr>
            <a:normAutofit/>
          </a:bodyPr>
          <a:lstStyle/>
          <a:p>
            <a:pPr>
              <a:lnSpc>
                <a:spcPct val="150000"/>
              </a:lnSpc>
              <a:buNone/>
            </a:pPr>
            <a:r>
              <a:rPr lang="en-US" sz="2200" b="1" dirty="0"/>
              <a:t>Equivalence of CFG and PDA</a:t>
            </a:r>
          </a:p>
          <a:p>
            <a:pPr>
              <a:lnSpc>
                <a:spcPct val="150000"/>
              </a:lnSpc>
              <a:buNone/>
            </a:pPr>
            <a:endParaRPr lang="en-US" sz="2200" b="1" dirty="0">
              <a:sym typeface="Symbol"/>
            </a:endParaRPr>
          </a:p>
          <a:p>
            <a:pPr>
              <a:lnSpc>
                <a:spcPct val="150000"/>
              </a:lnSpc>
              <a:buNone/>
            </a:pPr>
            <a:endParaRPr lang="en-US" sz="2200" b="1" dirty="0">
              <a:sym typeface="Symbol"/>
            </a:endParaRPr>
          </a:p>
        </p:txBody>
      </p:sp>
      <p:sp>
        <p:nvSpPr>
          <p:cNvPr id="11" name="Right Arrow 10"/>
          <p:cNvSpPr/>
          <p:nvPr/>
        </p:nvSpPr>
        <p:spPr>
          <a:xfrm>
            <a:off x="3429000" y="228600"/>
            <a:ext cx="762000" cy="3810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1371600" y="2057400"/>
            <a:ext cx="6096000" cy="3352800"/>
            <a:chOff x="1371600" y="1905000"/>
            <a:chExt cx="6096000" cy="3352800"/>
          </a:xfrm>
        </p:grpSpPr>
        <p:sp>
          <p:nvSpPr>
            <p:cNvPr id="12" name="Rounded Rectangle 11"/>
            <p:cNvSpPr/>
            <p:nvPr/>
          </p:nvSpPr>
          <p:spPr>
            <a:xfrm>
              <a:off x="1828800" y="2286000"/>
              <a:ext cx="1905000" cy="990600"/>
            </a:xfrm>
            <a:prstGeom prst="roundRect">
              <a:avLst/>
            </a:prstGeom>
            <a:solidFill>
              <a:srgbClr val="7BE5E5">
                <a:alpha val="40000"/>
              </a:srgbClr>
            </a:solidFill>
            <a:ln>
              <a:solidFill>
                <a:srgbClr val="7BE5E5">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PDA by Final state</a:t>
              </a:r>
            </a:p>
          </p:txBody>
        </p:sp>
        <p:sp>
          <p:nvSpPr>
            <p:cNvPr id="14" name="Rounded Rectangle 13"/>
            <p:cNvSpPr/>
            <p:nvPr/>
          </p:nvSpPr>
          <p:spPr>
            <a:xfrm>
              <a:off x="5029200" y="2286000"/>
              <a:ext cx="1905000" cy="990600"/>
            </a:xfrm>
            <a:prstGeom prst="roundRect">
              <a:avLst/>
            </a:prstGeom>
            <a:solidFill>
              <a:srgbClr val="7BE5E5">
                <a:alpha val="40000"/>
              </a:srgbClr>
            </a:solidFill>
            <a:ln>
              <a:solidFill>
                <a:srgbClr val="7BE5E5">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PDA by Empty Stack</a:t>
              </a:r>
            </a:p>
          </p:txBody>
        </p:sp>
        <p:cxnSp>
          <p:nvCxnSpPr>
            <p:cNvPr id="18" name="Curved Connector 17"/>
            <p:cNvCxnSpPr/>
            <p:nvPr/>
          </p:nvCxnSpPr>
          <p:spPr>
            <a:xfrm>
              <a:off x="3733800" y="2590800"/>
              <a:ext cx="1295400" cy="1588"/>
            </a:xfrm>
            <a:prstGeom prst="curvedConnector3">
              <a:avLst>
                <a:gd name="adj1" fmla="val 45446"/>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21" name="Curved Connector 20"/>
            <p:cNvCxnSpPr/>
            <p:nvPr/>
          </p:nvCxnSpPr>
          <p:spPr>
            <a:xfrm rot="10800000">
              <a:off x="3733800" y="3048000"/>
              <a:ext cx="1295400" cy="1588"/>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371600" y="1905000"/>
              <a:ext cx="6096000" cy="1752600"/>
            </a:xfrm>
            <a:prstGeom prst="rect">
              <a:avLst/>
            </a:prstGeom>
            <a:noFill/>
            <a:ln w="31750">
              <a:solidFill>
                <a:srgbClr val="7BE5E5">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657600" y="4495800"/>
              <a:ext cx="1600200" cy="762000"/>
            </a:xfrm>
            <a:prstGeom prst="roundRect">
              <a:avLst/>
            </a:prstGeom>
            <a:solidFill>
              <a:srgbClr val="7BE5E5">
                <a:alpha val="40000"/>
              </a:srgbClr>
            </a:solidFill>
            <a:ln>
              <a:solidFill>
                <a:srgbClr val="7BE5E5">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CFG</a:t>
              </a:r>
            </a:p>
          </p:txBody>
        </p:sp>
        <p:cxnSp>
          <p:nvCxnSpPr>
            <p:cNvPr id="32" name="Curved Connector 31"/>
            <p:cNvCxnSpPr/>
            <p:nvPr/>
          </p:nvCxnSpPr>
          <p:spPr>
            <a:xfrm rot="5400000" flipH="1" flipV="1">
              <a:off x="3544096" y="4075908"/>
              <a:ext cx="838199" cy="1587"/>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34" name="Curved Connector 33"/>
            <p:cNvCxnSpPr/>
            <p:nvPr/>
          </p:nvCxnSpPr>
          <p:spPr>
            <a:xfrm rot="5400000">
              <a:off x="4381501" y="4076700"/>
              <a:ext cx="838199" cy="1588"/>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grpSp>
      <p:sp>
        <p:nvSpPr>
          <p:cNvPr id="19"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20" name="Picture 19" descr="Logo11.png">
            <a:extLst>
              <a:ext uri="{FF2B5EF4-FFF2-40B4-BE49-F238E27FC236}">
                <a16:creationId xmlns="" xmlns:a16="http://schemas.microsoft.com/office/drawing/2014/main" id="{EFCB539A-576F-47CE-A0BD-61C3C2B75DAC}"/>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C3E5205C-4972-4389-B774-8E89FCF022B2}"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CFG to PDA</a:t>
            </a:r>
          </a:p>
        </p:txBody>
      </p:sp>
      <p:sp>
        <p:nvSpPr>
          <p:cNvPr id="9" name="Content Placeholder 8"/>
          <p:cNvSpPr>
            <a:spLocks noGrp="1"/>
          </p:cNvSpPr>
          <p:nvPr>
            <p:ph sz="half" idx="2"/>
          </p:nvPr>
        </p:nvSpPr>
        <p:spPr>
          <a:xfrm>
            <a:off x="609600" y="1371600"/>
            <a:ext cx="8077200" cy="4525963"/>
          </a:xfrm>
        </p:spPr>
        <p:txBody>
          <a:bodyPr>
            <a:normAutofit/>
          </a:bodyPr>
          <a:lstStyle/>
          <a:p>
            <a:pPr>
              <a:lnSpc>
                <a:spcPct val="150000"/>
              </a:lnSpc>
              <a:buNone/>
            </a:pPr>
            <a:r>
              <a:rPr lang="en-US" sz="2200" dirty="0"/>
              <a:t>Let G = (V, T, P, S) be a CFG, we can construct a PDA M= { {q}, T, {V </a:t>
            </a:r>
            <a:r>
              <a:rPr lang="en-US" sz="2200" dirty="0">
                <a:sym typeface="Symbol"/>
              </a:rPr>
              <a:t> T}, , q, S,  } where </a:t>
            </a:r>
          </a:p>
          <a:p>
            <a:pPr>
              <a:lnSpc>
                <a:spcPct val="150000"/>
              </a:lnSpc>
              <a:buFont typeface="Symbol"/>
              <a:buChar char="d"/>
            </a:pPr>
            <a:r>
              <a:rPr lang="en-US" sz="2200" dirty="0">
                <a:sym typeface="Symbol"/>
              </a:rPr>
              <a:t>Is defined as follows:</a:t>
            </a:r>
          </a:p>
          <a:p>
            <a:pPr marL="571500" indent="-571500">
              <a:lnSpc>
                <a:spcPct val="150000"/>
              </a:lnSpc>
              <a:buAutoNum type="romanLcPeriod"/>
            </a:pPr>
            <a:r>
              <a:rPr lang="en-US" sz="2200" dirty="0">
                <a:sym typeface="Symbol"/>
              </a:rPr>
              <a:t>For each variable A and production A   , add production	</a:t>
            </a:r>
            <a:r>
              <a:rPr lang="en-US" sz="2200" b="1" dirty="0">
                <a:sym typeface="Symbol"/>
              </a:rPr>
              <a:t> 			 (q, Ɛ, A) = (q, )</a:t>
            </a:r>
          </a:p>
          <a:p>
            <a:pPr marL="571500" indent="-571500">
              <a:lnSpc>
                <a:spcPct val="150000"/>
              </a:lnSpc>
              <a:buAutoNum type="romanLcPeriod"/>
            </a:pPr>
            <a:r>
              <a:rPr lang="en-US" sz="2200" dirty="0">
                <a:sym typeface="Symbol"/>
              </a:rPr>
              <a:t>For each terminal a, add production</a:t>
            </a:r>
          </a:p>
          <a:p>
            <a:pPr marL="571500" indent="-571500">
              <a:lnSpc>
                <a:spcPct val="150000"/>
              </a:lnSpc>
              <a:buNone/>
            </a:pPr>
            <a:r>
              <a:rPr lang="en-US" sz="2200" dirty="0">
                <a:sym typeface="Symbol"/>
              </a:rPr>
              <a:t>				 </a:t>
            </a:r>
            <a:r>
              <a:rPr lang="en-US" sz="2200" b="1" dirty="0">
                <a:sym typeface="Symbol"/>
              </a:rPr>
              <a:t> (q, a, a) = (q, Ɛ)</a:t>
            </a:r>
          </a:p>
        </p:txBody>
      </p:sp>
      <p:sp>
        <p:nvSpPr>
          <p:cNvPr id="10"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11" name="Picture 10" descr="Logo11.png">
            <a:extLst>
              <a:ext uri="{FF2B5EF4-FFF2-40B4-BE49-F238E27FC236}">
                <a16:creationId xmlns="" xmlns:a16="http://schemas.microsoft.com/office/drawing/2014/main" id="{05274E12-20D7-4063-9656-D17BB0639FEC}"/>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EEB9F874-5A3D-4A91-B9ED-DE0EDF07169B}"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CFG to PDA</a:t>
            </a:r>
          </a:p>
        </p:txBody>
      </p:sp>
      <p:sp>
        <p:nvSpPr>
          <p:cNvPr id="9" name="Content Placeholder 8"/>
          <p:cNvSpPr>
            <a:spLocks noGrp="1"/>
          </p:cNvSpPr>
          <p:nvPr>
            <p:ph sz="half" idx="2"/>
          </p:nvPr>
        </p:nvSpPr>
        <p:spPr>
          <a:xfrm>
            <a:off x="609600" y="990600"/>
            <a:ext cx="8077200" cy="5257800"/>
          </a:xfrm>
        </p:spPr>
        <p:txBody>
          <a:bodyPr>
            <a:normAutofit/>
          </a:bodyPr>
          <a:lstStyle/>
          <a:p>
            <a:pPr>
              <a:lnSpc>
                <a:spcPct val="120000"/>
              </a:lnSpc>
              <a:spcBef>
                <a:spcPts val="0"/>
              </a:spcBef>
              <a:buNone/>
            </a:pPr>
            <a:r>
              <a:rPr lang="en-US" sz="2200" b="1" dirty="0">
                <a:solidFill>
                  <a:srgbClr val="FF0000"/>
                </a:solidFill>
              </a:rPr>
              <a:t>Example:</a:t>
            </a:r>
            <a:r>
              <a:rPr lang="en-US" sz="2200" dirty="0"/>
              <a:t> Construct PDA for given CFG </a:t>
            </a:r>
          </a:p>
          <a:p>
            <a:pPr>
              <a:lnSpc>
                <a:spcPct val="120000"/>
              </a:lnSpc>
              <a:spcBef>
                <a:spcPts val="0"/>
              </a:spcBef>
              <a:buNone/>
            </a:pPr>
            <a:r>
              <a:rPr lang="en-US" sz="2200" dirty="0"/>
              <a:t>S </a:t>
            </a:r>
            <a:r>
              <a:rPr lang="en-US" sz="2200" dirty="0">
                <a:sym typeface="Symbol"/>
              </a:rPr>
              <a:t> 0BB</a:t>
            </a:r>
          </a:p>
          <a:p>
            <a:pPr>
              <a:lnSpc>
                <a:spcPct val="120000"/>
              </a:lnSpc>
              <a:spcBef>
                <a:spcPts val="0"/>
              </a:spcBef>
              <a:buNone/>
            </a:pPr>
            <a:r>
              <a:rPr lang="en-US" sz="2200" dirty="0">
                <a:sym typeface="Symbol"/>
              </a:rPr>
              <a:t>B  0S | 1S | 0</a:t>
            </a:r>
          </a:p>
          <a:p>
            <a:pPr>
              <a:lnSpc>
                <a:spcPct val="120000"/>
              </a:lnSpc>
              <a:spcBef>
                <a:spcPts val="0"/>
              </a:spcBef>
              <a:buNone/>
            </a:pPr>
            <a:r>
              <a:rPr lang="en-US" sz="2200" dirty="0">
                <a:sym typeface="Symbol"/>
              </a:rPr>
              <a:t>Also check whether 010</a:t>
            </a:r>
            <a:r>
              <a:rPr lang="en-US" sz="2200" baseline="30000" dirty="0">
                <a:sym typeface="Symbol"/>
              </a:rPr>
              <a:t>4 </a:t>
            </a:r>
            <a:r>
              <a:rPr lang="en-US" sz="2200" dirty="0">
                <a:sym typeface="Symbol"/>
              </a:rPr>
              <a:t>is being accepted by PDA or not?</a:t>
            </a:r>
          </a:p>
          <a:p>
            <a:pPr>
              <a:lnSpc>
                <a:spcPct val="120000"/>
              </a:lnSpc>
              <a:spcBef>
                <a:spcPts val="0"/>
              </a:spcBef>
              <a:buNone/>
            </a:pPr>
            <a:r>
              <a:rPr lang="en-US" sz="2200" b="1" dirty="0">
                <a:solidFill>
                  <a:srgbClr val="FF0000"/>
                </a:solidFill>
              </a:rPr>
              <a:t>Solution:</a:t>
            </a:r>
            <a:r>
              <a:rPr lang="en-US" sz="2200" dirty="0"/>
              <a:t> Productions:</a:t>
            </a:r>
          </a:p>
          <a:p>
            <a:pPr>
              <a:lnSpc>
                <a:spcPct val="120000"/>
              </a:lnSpc>
              <a:spcBef>
                <a:spcPts val="0"/>
              </a:spcBef>
              <a:buNone/>
            </a:pPr>
            <a:r>
              <a:rPr lang="en-US" sz="2200" dirty="0">
                <a:sym typeface="Symbol"/>
              </a:rPr>
              <a:t> (q, Ɛ, S) = (q, 0BB)</a:t>
            </a:r>
          </a:p>
          <a:p>
            <a:pPr>
              <a:lnSpc>
                <a:spcPct val="120000"/>
              </a:lnSpc>
              <a:spcBef>
                <a:spcPts val="0"/>
              </a:spcBef>
              <a:buNone/>
            </a:pPr>
            <a:r>
              <a:rPr lang="en-US" sz="2200" dirty="0">
                <a:sym typeface="Symbol"/>
              </a:rPr>
              <a:t> (q, Ɛ, B) = { (q, 0S), (q, 1S), (q, 0) }</a:t>
            </a:r>
          </a:p>
          <a:p>
            <a:pPr>
              <a:lnSpc>
                <a:spcPct val="120000"/>
              </a:lnSpc>
              <a:spcBef>
                <a:spcPts val="0"/>
              </a:spcBef>
              <a:buNone/>
            </a:pPr>
            <a:r>
              <a:rPr lang="en-US" sz="2200" dirty="0">
                <a:sym typeface="Symbol"/>
              </a:rPr>
              <a:t> (q, 0, 0) = (q, Ɛ)</a:t>
            </a:r>
          </a:p>
          <a:p>
            <a:pPr>
              <a:lnSpc>
                <a:spcPct val="120000"/>
              </a:lnSpc>
              <a:spcBef>
                <a:spcPts val="0"/>
              </a:spcBef>
              <a:buNone/>
            </a:pPr>
            <a:r>
              <a:rPr lang="en-US" sz="2200" dirty="0">
                <a:sym typeface="Symbol"/>
              </a:rPr>
              <a:t> (q, 1, 1) = (q, Ɛ)</a:t>
            </a:r>
          </a:p>
        </p:txBody>
      </p:sp>
      <p:sp>
        <p:nvSpPr>
          <p:cNvPr id="10" name="TextBox 9"/>
          <p:cNvSpPr txBox="1"/>
          <p:nvPr/>
        </p:nvSpPr>
        <p:spPr>
          <a:xfrm>
            <a:off x="4648200" y="2645926"/>
            <a:ext cx="4343400" cy="3477875"/>
          </a:xfrm>
          <a:prstGeom prst="rect">
            <a:avLst/>
          </a:prstGeom>
          <a:noFill/>
          <a:ln>
            <a:solidFill>
              <a:schemeClr val="tx1"/>
            </a:solidFill>
            <a:prstDash val="solid"/>
          </a:ln>
        </p:spPr>
        <p:txBody>
          <a:bodyPr wrap="square" rtlCol="0">
            <a:spAutoFit/>
          </a:bodyPr>
          <a:lstStyle/>
          <a:p>
            <a:r>
              <a:rPr lang="en-US" sz="2000" b="1" dirty="0">
                <a:solidFill>
                  <a:srgbClr val="FF0000"/>
                </a:solidFill>
              </a:rPr>
              <a:t>Instantaneous Description</a:t>
            </a:r>
          </a:p>
          <a:p>
            <a:r>
              <a:rPr lang="en-US" sz="2000" dirty="0">
                <a:sym typeface="Symbol"/>
              </a:rPr>
              <a:t>(q, 010000, S) |-- (q, 010000, 0BB)</a:t>
            </a:r>
          </a:p>
          <a:p>
            <a:pPr marL="1489075" indent="-338138"/>
            <a:r>
              <a:rPr lang="en-US" sz="2000" dirty="0">
                <a:sym typeface="Symbol"/>
              </a:rPr>
              <a:t>	|-- (q, 10000, BB)</a:t>
            </a:r>
          </a:p>
          <a:p>
            <a:pPr marL="1489075" indent="-338138"/>
            <a:r>
              <a:rPr lang="en-US" sz="2000" dirty="0">
                <a:sym typeface="Symbol"/>
              </a:rPr>
              <a:t>	|-- (q, 10000, 1SB)</a:t>
            </a:r>
          </a:p>
          <a:p>
            <a:pPr marL="1489075" indent="-338138"/>
            <a:r>
              <a:rPr lang="en-US" sz="2000" dirty="0">
                <a:sym typeface="Symbol"/>
              </a:rPr>
              <a:t>	|-- (q, 0000, SB)</a:t>
            </a:r>
          </a:p>
          <a:p>
            <a:pPr marL="1489075" indent="-338138"/>
            <a:r>
              <a:rPr lang="en-US" sz="2000" dirty="0">
                <a:sym typeface="Symbol"/>
              </a:rPr>
              <a:t>	|-- (q, 0000, 0BBB)</a:t>
            </a:r>
          </a:p>
          <a:p>
            <a:pPr marL="1489075" indent="-338138"/>
            <a:r>
              <a:rPr lang="en-US" sz="2000" dirty="0">
                <a:sym typeface="Symbol"/>
              </a:rPr>
              <a:t>	|-- (q, 000, BBB)</a:t>
            </a:r>
          </a:p>
          <a:p>
            <a:pPr marL="1489075" indent="-338138"/>
            <a:r>
              <a:rPr lang="en-US" sz="2000" dirty="0">
                <a:sym typeface="Symbol"/>
              </a:rPr>
              <a:t>	|-- (q, 000, 0BB)</a:t>
            </a:r>
          </a:p>
          <a:p>
            <a:pPr marL="1489075" indent="-338138"/>
            <a:r>
              <a:rPr lang="en-US" sz="2000" dirty="0">
                <a:sym typeface="Symbol"/>
              </a:rPr>
              <a:t>	|-- (q, 00, BB)</a:t>
            </a:r>
          </a:p>
          <a:p>
            <a:pPr marL="1489075" indent="-338138"/>
            <a:r>
              <a:rPr lang="en-US" sz="2000" dirty="0">
                <a:sym typeface="Symbol"/>
              </a:rPr>
              <a:t>	|</a:t>
            </a:r>
            <a:r>
              <a:rPr lang="en-US" sz="2000" u="sng" dirty="0">
                <a:sym typeface="Symbol"/>
              </a:rPr>
              <a:t>*</a:t>
            </a:r>
            <a:r>
              <a:rPr lang="en-US" sz="2000" dirty="0">
                <a:sym typeface="Symbol"/>
              </a:rPr>
              <a:t> (q, 0, 0)</a:t>
            </a:r>
          </a:p>
          <a:p>
            <a:pPr marL="1489075" indent="-338138"/>
            <a:r>
              <a:rPr lang="en-US" sz="2000" dirty="0">
                <a:sym typeface="Symbol"/>
              </a:rPr>
              <a:t>	|-- (q, Ɛ)</a:t>
            </a:r>
            <a:endParaRPr lang="en-US" sz="2000" dirty="0"/>
          </a:p>
        </p:txBody>
      </p:sp>
      <p:sp>
        <p:nvSpPr>
          <p:cNvPr id="11"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12" name="Picture 11" descr="Logo11.png">
            <a:extLst>
              <a:ext uri="{FF2B5EF4-FFF2-40B4-BE49-F238E27FC236}">
                <a16:creationId xmlns="" xmlns:a16="http://schemas.microsoft.com/office/drawing/2014/main" id="{3A7BC7B6-2B66-4A72-8544-BB12D4DB9FBD}"/>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47C416-96CC-4C76-BFC3-FE7A1F187DCA}"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PDA to CFG</a:t>
            </a:r>
          </a:p>
        </p:txBody>
      </p:sp>
      <p:sp>
        <p:nvSpPr>
          <p:cNvPr id="10" name="Content Placeholder 2">
            <a:extLst>
              <a:ext uri="{FF2B5EF4-FFF2-40B4-BE49-F238E27FC236}">
                <a16:creationId xmlns="" xmlns:a16="http://schemas.microsoft.com/office/drawing/2014/main" id="{112421BF-64FF-4045-99D3-641DD3F9E2DE}"/>
              </a:ext>
            </a:extLst>
          </p:cNvPr>
          <p:cNvSpPr>
            <a:spLocks noGrp="1"/>
          </p:cNvSpPr>
          <p:nvPr>
            <p:ph sz="half" idx="2"/>
          </p:nvPr>
        </p:nvSpPr>
        <p:spPr>
          <a:xfrm>
            <a:off x="457200" y="2255837"/>
            <a:ext cx="8229600" cy="1935163"/>
          </a:xfrm>
        </p:spPr>
        <p:txBody>
          <a:bodyPr>
            <a:normAutofit/>
          </a:bodyPr>
          <a:lstStyle/>
          <a:p>
            <a:pPr marL="0" indent="0">
              <a:lnSpc>
                <a:spcPct val="150000"/>
              </a:lnSpc>
              <a:buNone/>
            </a:pPr>
            <a:r>
              <a:rPr lang="en-US" sz="2400" dirty="0"/>
              <a:t> </a:t>
            </a:r>
            <a:r>
              <a:rPr lang="en-US" sz="2400" b="1" dirty="0">
                <a:solidFill>
                  <a:srgbClr val="7030A0"/>
                </a:solidFill>
              </a:rPr>
              <a:t>If A = (Q, Σ, Γ, δ, q0, Z0, F) is a PDA then there exists a Context-free grammar G such that L(G) =N(A).</a:t>
            </a:r>
          </a:p>
        </p:txBody>
      </p:sp>
      <p:sp>
        <p:nvSpPr>
          <p:cNvPr id="9"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11" name="Picture 10" descr="Logo11.png">
            <a:extLst>
              <a:ext uri="{FF2B5EF4-FFF2-40B4-BE49-F238E27FC236}">
                <a16:creationId xmlns="" xmlns:a16="http://schemas.microsoft.com/office/drawing/2014/main" id="{B568FF2E-4DF9-4550-A616-18AD46C51E94}"/>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85000" lnSpcReduction="10000"/>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826FB44E-592D-4A9E-807D-0DEE676BF5F3}"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PDA to CFG</a:t>
            </a:r>
          </a:p>
        </p:txBody>
      </p:sp>
      <p:sp>
        <p:nvSpPr>
          <p:cNvPr id="10" name="Content Placeholder 2">
            <a:extLst>
              <a:ext uri="{FF2B5EF4-FFF2-40B4-BE49-F238E27FC236}">
                <a16:creationId xmlns="" xmlns:a16="http://schemas.microsoft.com/office/drawing/2014/main" id="{112421BF-64FF-4045-99D3-641DD3F9E2DE}"/>
              </a:ext>
            </a:extLst>
          </p:cNvPr>
          <p:cNvSpPr>
            <a:spLocks noGrp="1"/>
          </p:cNvSpPr>
          <p:nvPr>
            <p:ph sz="half" idx="2"/>
          </p:nvPr>
        </p:nvSpPr>
        <p:spPr>
          <a:xfrm>
            <a:off x="457200" y="990600"/>
            <a:ext cx="8229600" cy="5334000"/>
          </a:xfrm>
        </p:spPr>
        <p:txBody>
          <a:bodyPr>
            <a:normAutofit fontScale="85000" lnSpcReduction="10000"/>
          </a:bodyPr>
          <a:lstStyle/>
          <a:p>
            <a:pPr marL="0" indent="0">
              <a:lnSpc>
                <a:spcPct val="150000"/>
              </a:lnSpc>
              <a:spcBef>
                <a:spcPts val="0"/>
              </a:spcBef>
              <a:buNone/>
            </a:pPr>
            <a:r>
              <a:rPr lang="en-US" sz="2600" b="1" dirty="0"/>
              <a:t>Construction of G.</a:t>
            </a:r>
          </a:p>
          <a:p>
            <a:pPr marL="0" indent="0">
              <a:lnSpc>
                <a:spcPct val="150000"/>
              </a:lnSpc>
              <a:spcBef>
                <a:spcPts val="0"/>
              </a:spcBef>
              <a:buNone/>
            </a:pPr>
            <a:r>
              <a:rPr lang="en-US" sz="2600" dirty="0"/>
              <a:t>We define G = (V, T, P, S), where </a:t>
            </a:r>
          </a:p>
          <a:p>
            <a:pPr marL="0" indent="0">
              <a:lnSpc>
                <a:spcPct val="150000"/>
              </a:lnSpc>
              <a:spcBef>
                <a:spcPts val="0"/>
              </a:spcBef>
              <a:buNone/>
            </a:pPr>
            <a:r>
              <a:rPr lang="en-US" sz="2600" dirty="0"/>
              <a:t>    V = {S} U { [q, Z, q’] |q, q' ∈ Q, Z ∈ Γ} </a:t>
            </a:r>
          </a:p>
          <a:p>
            <a:pPr marL="0" indent="0">
              <a:lnSpc>
                <a:spcPct val="150000"/>
              </a:lnSpc>
              <a:spcBef>
                <a:spcPts val="0"/>
              </a:spcBef>
              <a:buNone/>
            </a:pPr>
            <a:r>
              <a:rPr lang="en-US" sz="2600" dirty="0"/>
              <a:t>The productions in P follow the rules </a:t>
            </a:r>
            <a:r>
              <a:rPr lang="en-US" sz="2600" b="1" dirty="0">
                <a:solidFill>
                  <a:srgbClr val="FF0000"/>
                </a:solidFill>
              </a:rPr>
              <a:t>R1</a:t>
            </a:r>
            <a:r>
              <a:rPr lang="en-US" sz="2600" dirty="0"/>
              <a:t> to </a:t>
            </a:r>
            <a:r>
              <a:rPr lang="en-US" sz="2600" b="1" dirty="0">
                <a:solidFill>
                  <a:srgbClr val="FF0000"/>
                </a:solidFill>
              </a:rPr>
              <a:t>R3</a:t>
            </a:r>
            <a:r>
              <a:rPr lang="en-US" sz="2600" dirty="0"/>
              <a:t>:</a:t>
            </a:r>
          </a:p>
          <a:p>
            <a:pPr marL="0" indent="0">
              <a:lnSpc>
                <a:spcPct val="150000"/>
              </a:lnSpc>
              <a:spcBef>
                <a:spcPts val="0"/>
              </a:spcBef>
              <a:buNone/>
            </a:pPr>
            <a:r>
              <a:rPr lang="en-US" sz="2600" b="1" dirty="0">
                <a:solidFill>
                  <a:srgbClr val="FF0000"/>
                </a:solidFill>
              </a:rPr>
              <a:t>R 1:</a:t>
            </a:r>
            <a:r>
              <a:rPr lang="en-US" sz="2600" dirty="0"/>
              <a:t> For start symbol S</a:t>
            </a:r>
          </a:p>
          <a:p>
            <a:pPr marL="0" indent="0">
              <a:lnSpc>
                <a:spcPct val="150000"/>
              </a:lnSpc>
              <a:spcBef>
                <a:spcPts val="0"/>
              </a:spcBef>
              <a:buNone/>
            </a:pPr>
            <a:r>
              <a:rPr lang="en-US" sz="2600" dirty="0"/>
              <a:t>	S  </a:t>
            </a:r>
            <a:r>
              <a:rPr lang="en-US" sz="2600" dirty="0">
                <a:sym typeface="Symbol"/>
              </a:rPr>
              <a:t> </a:t>
            </a:r>
            <a:r>
              <a:rPr lang="en-US" sz="2600" dirty="0"/>
              <a:t>[</a:t>
            </a:r>
            <a:r>
              <a:rPr lang="en-US" sz="2600" dirty="0" err="1"/>
              <a:t>qo</a:t>
            </a:r>
            <a:r>
              <a:rPr lang="en-US" sz="2600" dirty="0"/>
              <a:t>, </a:t>
            </a:r>
            <a:r>
              <a:rPr lang="en-US" sz="2600" dirty="0">
                <a:sym typeface="Symbol"/>
              </a:rPr>
              <a:t>Z</a:t>
            </a:r>
            <a:r>
              <a:rPr lang="en-US" sz="2600" baseline="-20000" dirty="0">
                <a:sym typeface="Symbol"/>
              </a:rPr>
              <a:t>0</a:t>
            </a:r>
            <a:r>
              <a:rPr lang="en-US" sz="2600" dirty="0"/>
              <a:t>, q’]  	 for every q </a:t>
            </a:r>
            <a:r>
              <a:rPr lang="en-US" sz="2600" dirty="0">
                <a:sym typeface="Symbol"/>
              </a:rPr>
              <a:t></a:t>
            </a:r>
            <a:r>
              <a:rPr lang="en-US" sz="2600" dirty="0"/>
              <a:t> Q. </a:t>
            </a:r>
          </a:p>
          <a:p>
            <a:pPr marL="0" indent="0">
              <a:lnSpc>
                <a:spcPct val="150000"/>
              </a:lnSpc>
              <a:spcBef>
                <a:spcPts val="0"/>
              </a:spcBef>
              <a:buNone/>
            </a:pPr>
            <a:r>
              <a:rPr lang="en-US" sz="2600" b="1" dirty="0">
                <a:solidFill>
                  <a:srgbClr val="FF0000"/>
                </a:solidFill>
              </a:rPr>
              <a:t>R2:</a:t>
            </a:r>
            <a:r>
              <a:rPr lang="en-US" sz="2600" dirty="0"/>
              <a:t> For δ(q, a, Z) = (q', ∈) </a:t>
            </a:r>
          </a:p>
          <a:p>
            <a:pPr marL="0" indent="0">
              <a:lnSpc>
                <a:spcPct val="150000"/>
              </a:lnSpc>
              <a:spcBef>
                <a:spcPts val="0"/>
              </a:spcBef>
              <a:buNone/>
            </a:pPr>
            <a:r>
              <a:rPr lang="en-US" sz="2600" dirty="0"/>
              <a:t>	[q, Z, q’] </a:t>
            </a:r>
            <a:r>
              <a:rPr lang="en-US" sz="2600" dirty="0">
                <a:sym typeface="Symbol"/>
              </a:rPr>
              <a:t> </a:t>
            </a:r>
            <a:r>
              <a:rPr lang="en-US" sz="2600" dirty="0"/>
              <a:t>a</a:t>
            </a:r>
          </a:p>
          <a:p>
            <a:pPr marL="0" indent="0">
              <a:lnSpc>
                <a:spcPct val="150000"/>
              </a:lnSpc>
              <a:spcBef>
                <a:spcPts val="0"/>
              </a:spcBef>
              <a:buNone/>
            </a:pPr>
            <a:r>
              <a:rPr lang="en-US" sz="2600" b="1" dirty="0">
                <a:solidFill>
                  <a:srgbClr val="FF0000"/>
                </a:solidFill>
              </a:rPr>
              <a:t>R3:</a:t>
            </a:r>
            <a:r>
              <a:rPr lang="en-US" sz="2600" dirty="0"/>
              <a:t> For δ(q, a, Z) = (q1, Z1 Z2 …….</a:t>
            </a:r>
            <a:r>
              <a:rPr lang="en-US" sz="2600" dirty="0" err="1"/>
              <a:t>Zm</a:t>
            </a:r>
            <a:r>
              <a:rPr lang="en-US" sz="2600" dirty="0"/>
              <a:t>  )  	</a:t>
            </a:r>
          </a:p>
          <a:p>
            <a:pPr marL="0" indent="0">
              <a:lnSpc>
                <a:spcPct val="150000"/>
              </a:lnSpc>
              <a:spcBef>
                <a:spcPts val="0"/>
              </a:spcBef>
              <a:buNone/>
            </a:pPr>
            <a:r>
              <a:rPr lang="en-US" sz="2600" dirty="0"/>
              <a:t>	[q, Z, </a:t>
            </a:r>
            <a:r>
              <a:rPr lang="en-US" sz="2600" dirty="0" err="1"/>
              <a:t>q’l</a:t>
            </a:r>
            <a:r>
              <a:rPr lang="en-US" sz="2600" dirty="0"/>
              <a:t> </a:t>
            </a:r>
            <a:r>
              <a:rPr lang="en-US" sz="2600" dirty="0">
                <a:sym typeface="Symbol"/>
              </a:rPr>
              <a:t></a:t>
            </a:r>
            <a:r>
              <a:rPr lang="en-US" sz="2600" dirty="0">
                <a:sym typeface="Wingdings" panose="05000000000000000000" pitchFamily="2" charset="2"/>
              </a:rPr>
              <a:t> </a:t>
            </a:r>
            <a:r>
              <a:rPr lang="en-US" sz="2600" dirty="0"/>
              <a:t>a [q1, Z1, q2][q2,Z2 , q3] ... [</a:t>
            </a:r>
            <a:r>
              <a:rPr lang="en-US" sz="2600" dirty="0" err="1"/>
              <a:t>qm</a:t>
            </a:r>
            <a:r>
              <a:rPr lang="en-US" sz="2600" dirty="0"/>
              <a:t>, </a:t>
            </a:r>
            <a:r>
              <a:rPr lang="en-US" sz="2600" dirty="0" err="1"/>
              <a:t>Zm</a:t>
            </a:r>
            <a:r>
              <a:rPr lang="en-US" sz="2600" dirty="0"/>
              <a:t>, q’] </a:t>
            </a:r>
          </a:p>
          <a:p>
            <a:pPr marL="0" indent="0">
              <a:lnSpc>
                <a:spcPct val="150000"/>
              </a:lnSpc>
              <a:spcBef>
                <a:spcPts val="0"/>
              </a:spcBef>
              <a:buNone/>
            </a:pPr>
            <a:r>
              <a:rPr lang="en-US" sz="2600" dirty="0"/>
              <a:t>	where each of the states q', q2, ..  </a:t>
            </a:r>
            <a:r>
              <a:rPr lang="en-US" sz="2600" dirty="0" err="1"/>
              <a:t>qm</a:t>
            </a:r>
            <a:r>
              <a:rPr lang="en-US" sz="2600" dirty="0"/>
              <a:t>' can be any state in Q.</a:t>
            </a:r>
          </a:p>
        </p:txBody>
      </p:sp>
      <p:sp>
        <p:nvSpPr>
          <p:cNvPr id="9"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11" name="Picture 10" descr="Logo11.png">
            <a:extLst>
              <a:ext uri="{FF2B5EF4-FFF2-40B4-BE49-F238E27FC236}">
                <a16:creationId xmlns="" xmlns:a16="http://schemas.microsoft.com/office/drawing/2014/main" id="{7462F0B5-CFB7-43C9-98F0-251F25ADF3DA}"/>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3FE166A-7487-45FA-A52D-50CCF705F502}" type="datetime1">
              <a:rPr lang="en-US" smtClean="0"/>
              <a:pPr/>
              <a:t>5/7/2022</a:t>
            </a:fld>
            <a:endParaRPr lang="en-US"/>
          </a:p>
        </p:txBody>
      </p:sp>
      <p:sp>
        <p:nvSpPr>
          <p:cNvPr id="5" name="Footer Placeholder 4"/>
          <p:cNvSpPr>
            <a:spLocks noGrp="1"/>
          </p:cNvSpPr>
          <p:nvPr>
            <p:ph type="ftr" sz="quarter" idx="11"/>
          </p:nvPr>
        </p:nvSpPr>
        <p:spPr/>
        <p:txBody>
          <a:bodyPr/>
          <a:lstStyle/>
          <a:p>
            <a:r>
              <a:rPr lang="en-US"/>
              <a:t>GARIMA JAIN             ACSE-0404 (TAFL)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pic>
        <p:nvPicPr>
          <p:cNvPr id="7" name="Picture 6" descr="Logo, company name&#10;&#10;Description automatically generated">
            <a:extLst>
              <a:ext uri="{FF2B5EF4-FFF2-40B4-BE49-F238E27FC236}">
                <a16:creationId xmlns="" xmlns:a16="http://schemas.microsoft.com/office/drawing/2014/main" id="{755C6AED-E5AE-44C3-8722-88AF8388C4CB}"/>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0"/>
            <a:ext cx="1371600" cy="801666"/>
          </a:xfrm>
          <a:prstGeom prst="rect">
            <a:avLst/>
          </a:prstGeom>
        </p:spPr>
      </p:pic>
      <p:sp>
        <p:nvSpPr>
          <p:cNvPr id="9" name="Title 1">
            <a:extLst>
              <a:ext uri="{FF2B5EF4-FFF2-40B4-BE49-F238E27FC236}">
                <a16:creationId xmlns="" xmlns:a16="http://schemas.microsoft.com/office/drawing/2014/main" id="{18DAB13F-8E3E-4C7E-8317-A835E8677700}"/>
              </a:ext>
            </a:extLst>
          </p:cNvPr>
          <p:cNvSpPr txBox="1">
            <a:spLocks/>
          </p:cNvSpPr>
          <p:nvPr/>
        </p:nvSpPr>
        <p:spPr>
          <a:xfrm>
            <a:off x="1523999" y="-11515"/>
            <a:ext cx="7586471"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latin typeface="+mj-lt"/>
            </a:endParaRPr>
          </a:p>
          <a:p>
            <a:pPr algn="ctr">
              <a:spcBef>
                <a:spcPct val="0"/>
              </a:spcBef>
              <a:defRPr/>
            </a:pPr>
            <a:r>
              <a:rPr lang="en-US" sz="3200" dirty="0">
                <a:latin typeface="+mj-lt"/>
              </a:rPr>
              <a:t>Subject Syllabus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mj-lt"/>
              </a:rPr>
              <a:t> </a:t>
            </a:r>
          </a:p>
        </p:txBody>
      </p:sp>
      <p:pic>
        <p:nvPicPr>
          <p:cNvPr id="11" name="Picture 10">
            <a:extLst>
              <a:ext uri="{FF2B5EF4-FFF2-40B4-BE49-F238E27FC236}">
                <a16:creationId xmlns="" xmlns:a16="http://schemas.microsoft.com/office/drawing/2014/main" id="{CFA9399D-C80D-4C31-9EF2-502FB668F4D0}"/>
              </a:ext>
            </a:extLst>
          </p:cNvPr>
          <p:cNvPicPr>
            <a:picLocks noChangeAspect="1"/>
          </p:cNvPicPr>
          <p:nvPr/>
        </p:nvPicPr>
        <p:blipFill>
          <a:blip r:embed="rId3"/>
          <a:stretch>
            <a:fillRect/>
          </a:stretch>
        </p:blipFill>
        <p:spPr>
          <a:xfrm>
            <a:off x="685801" y="1000131"/>
            <a:ext cx="8119870" cy="5048659"/>
          </a:xfrm>
          <a:prstGeom prst="rect">
            <a:avLst/>
          </a:prstGeom>
        </p:spPr>
      </p:pic>
    </p:spTree>
    <p:extLst>
      <p:ext uri="{BB962C8B-B14F-4D97-AF65-F5344CB8AC3E}">
        <p14:creationId xmlns="" xmlns:p14="http://schemas.microsoft.com/office/powerpoint/2010/main" val="1260300424"/>
      </p:ext>
    </p:extLst>
  </p:cSld>
  <p:clrMapOvr>
    <a:masterClrMapping/>
  </p:clrMapOvr>
  <p:transition spd="slow">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C6098940-9CF4-4C7E-8B0C-AA069E6965AF}"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PDA to CFG</a:t>
            </a:r>
          </a:p>
        </p:txBody>
      </p:sp>
      <p:sp>
        <p:nvSpPr>
          <p:cNvPr id="9" name="Content Placeholder 8"/>
          <p:cNvSpPr>
            <a:spLocks noGrp="1"/>
          </p:cNvSpPr>
          <p:nvPr>
            <p:ph sz="half" idx="2"/>
          </p:nvPr>
        </p:nvSpPr>
        <p:spPr>
          <a:xfrm>
            <a:off x="685800" y="1066800"/>
            <a:ext cx="8001000" cy="4906963"/>
          </a:xfrm>
        </p:spPr>
        <p:txBody>
          <a:bodyPr>
            <a:normAutofit/>
          </a:bodyPr>
          <a:lstStyle/>
          <a:p>
            <a:pPr marL="0" indent="0">
              <a:lnSpc>
                <a:spcPct val="150000"/>
              </a:lnSpc>
              <a:spcBef>
                <a:spcPts val="0"/>
              </a:spcBef>
              <a:buNone/>
            </a:pPr>
            <a:r>
              <a:rPr lang="en-US" sz="2200" b="1" dirty="0">
                <a:solidFill>
                  <a:srgbClr val="FF0000"/>
                </a:solidFill>
              </a:rPr>
              <a:t>Example:</a:t>
            </a:r>
            <a:r>
              <a:rPr lang="en-US" sz="2200" dirty="0"/>
              <a:t> Construct a context-free grammar G which accepts N(A), </a:t>
            </a:r>
          </a:p>
          <a:p>
            <a:pPr marL="0" indent="0">
              <a:lnSpc>
                <a:spcPct val="150000"/>
              </a:lnSpc>
              <a:spcBef>
                <a:spcPts val="0"/>
              </a:spcBef>
              <a:buNone/>
            </a:pPr>
            <a:r>
              <a:rPr lang="en-US" sz="2200" dirty="0"/>
              <a:t>where A = ({</a:t>
            </a:r>
            <a:r>
              <a:rPr lang="en-US" sz="2200" dirty="0" err="1"/>
              <a:t>qo</a:t>
            </a:r>
            <a:r>
              <a:rPr lang="en-US" sz="2200" dirty="0"/>
              <a:t>}, {a, b}, {Z, </a:t>
            </a:r>
            <a:r>
              <a:rPr lang="en-US" sz="2200" dirty="0">
                <a:sym typeface="Symbol"/>
              </a:rPr>
              <a:t>Z</a:t>
            </a:r>
            <a:r>
              <a:rPr lang="en-US" sz="2200" baseline="-20000" dirty="0">
                <a:sym typeface="Symbol"/>
              </a:rPr>
              <a:t>0</a:t>
            </a:r>
            <a:r>
              <a:rPr lang="en-US" sz="2200" dirty="0"/>
              <a:t>}, δ, </a:t>
            </a:r>
            <a:r>
              <a:rPr lang="en-US" sz="2200" dirty="0" err="1"/>
              <a:t>qo</a:t>
            </a:r>
            <a:r>
              <a:rPr lang="en-US" sz="2200" dirty="0"/>
              <a:t>, </a:t>
            </a:r>
            <a:r>
              <a:rPr lang="en-US" sz="2200" dirty="0">
                <a:sym typeface="Symbol"/>
              </a:rPr>
              <a:t>Z</a:t>
            </a:r>
            <a:r>
              <a:rPr lang="en-US" sz="2200" baseline="-20000" dirty="0">
                <a:sym typeface="Symbol"/>
              </a:rPr>
              <a:t>0</a:t>
            </a:r>
            <a:r>
              <a:rPr lang="en-US" sz="2200" dirty="0"/>
              <a:t>, </a:t>
            </a:r>
            <a:r>
              <a:rPr lang="el-GR" sz="2200" dirty="0"/>
              <a:t>φ</a:t>
            </a:r>
            <a:r>
              <a:rPr lang="en-US" sz="2200" dirty="0"/>
              <a:t>) and </a:t>
            </a:r>
          </a:p>
          <a:p>
            <a:pPr marL="0" indent="0">
              <a:lnSpc>
                <a:spcPct val="150000"/>
              </a:lnSpc>
              <a:spcBef>
                <a:spcPts val="0"/>
              </a:spcBef>
              <a:buNone/>
            </a:pPr>
            <a:r>
              <a:rPr lang="en-US" sz="2200" dirty="0"/>
              <a:t>δ is given by</a:t>
            </a:r>
          </a:p>
          <a:p>
            <a:pPr marL="0" indent="0">
              <a:lnSpc>
                <a:spcPct val="150000"/>
              </a:lnSpc>
              <a:spcBef>
                <a:spcPts val="0"/>
              </a:spcBef>
              <a:buNone/>
            </a:pPr>
            <a:r>
              <a:rPr lang="en-US" sz="2200" dirty="0"/>
              <a:t>δ(</a:t>
            </a:r>
            <a:r>
              <a:rPr lang="en-US" sz="2200" dirty="0" err="1"/>
              <a:t>qo</a:t>
            </a:r>
            <a:r>
              <a:rPr lang="en-US" sz="2200" dirty="0"/>
              <a:t>, a, </a:t>
            </a:r>
            <a:r>
              <a:rPr lang="en-US" sz="2200" dirty="0">
                <a:sym typeface="Symbol"/>
              </a:rPr>
              <a:t>Z</a:t>
            </a:r>
            <a:r>
              <a:rPr lang="en-US" sz="2200" baseline="-20000" dirty="0">
                <a:sym typeface="Symbol"/>
              </a:rPr>
              <a:t>0</a:t>
            </a:r>
            <a:r>
              <a:rPr lang="en-US" sz="2200" dirty="0"/>
              <a:t>) = (</a:t>
            </a:r>
            <a:r>
              <a:rPr lang="en-US" sz="2200" dirty="0" err="1"/>
              <a:t>qo</a:t>
            </a:r>
            <a:r>
              <a:rPr lang="en-US" sz="2200" dirty="0"/>
              <a:t>, Z</a:t>
            </a:r>
            <a:r>
              <a:rPr lang="en-US" sz="2200" dirty="0">
                <a:sym typeface="Symbol"/>
              </a:rPr>
              <a:t>Z</a:t>
            </a:r>
            <a:r>
              <a:rPr lang="en-US" sz="2200" baseline="-20000" dirty="0">
                <a:sym typeface="Symbol"/>
              </a:rPr>
              <a:t>0</a:t>
            </a:r>
            <a:r>
              <a:rPr lang="en-US" sz="2200" dirty="0"/>
              <a:t>) </a:t>
            </a:r>
          </a:p>
          <a:p>
            <a:pPr marL="0" indent="0">
              <a:lnSpc>
                <a:spcPct val="150000"/>
              </a:lnSpc>
              <a:spcBef>
                <a:spcPts val="0"/>
              </a:spcBef>
              <a:buNone/>
            </a:pPr>
            <a:r>
              <a:rPr lang="en-US" sz="2200" dirty="0"/>
              <a:t>δ(</a:t>
            </a:r>
            <a:r>
              <a:rPr lang="en-US" sz="2200" dirty="0" err="1"/>
              <a:t>qo</a:t>
            </a:r>
            <a:r>
              <a:rPr lang="en-US" sz="2200" dirty="0"/>
              <a:t>, a, Z) = (</a:t>
            </a:r>
            <a:r>
              <a:rPr lang="en-US" sz="2200" dirty="0" err="1"/>
              <a:t>qo</a:t>
            </a:r>
            <a:r>
              <a:rPr lang="en-US" sz="2200" dirty="0"/>
              <a:t>, ZZ)</a:t>
            </a:r>
          </a:p>
          <a:p>
            <a:pPr marL="0" indent="0">
              <a:lnSpc>
                <a:spcPct val="150000"/>
              </a:lnSpc>
              <a:spcBef>
                <a:spcPts val="0"/>
              </a:spcBef>
              <a:buNone/>
            </a:pPr>
            <a:r>
              <a:rPr lang="en-US" sz="2200" dirty="0"/>
              <a:t>δ(q0, b, Z) = (q0, Ɛ)</a:t>
            </a:r>
          </a:p>
          <a:p>
            <a:pPr marL="0" indent="0">
              <a:lnSpc>
                <a:spcPct val="150000"/>
              </a:lnSpc>
              <a:spcBef>
                <a:spcPts val="0"/>
              </a:spcBef>
              <a:buNone/>
            </a:pPr>
            <a:r>
              <a:rPr lang="en-US" sz="2200" dirty="0"/>
              <a:t>δ(</a:t>
            </a:r>
            <a:r>
              <a:rPr lang="en-US" sz="2200" dirty="0" err="1"/>
              <a:t>qo</a:t>
            </a:r>
            <a:r>
              <a:rPr lang="en-US" sz="2200" dirty="0"/>
              <a:t>, Ɛ, </a:t>
            </a:r>
            <a:r>
              <a:rPr lang="en-US" sz="2200" dirty="0">
                <a:sym typeface="Symbol"/>
              </a:rPr>
              <a:t>Z</a:t>
            </a:r>
            <a:r>
              <a:rPr lang="en-US" sz="2200" baseline="-20000" dirty="0">
                <a:sym typeface="Symbol"/>
              </a:rPr>
              <a:t>0</a:t>
            </a:r>
            <a:r>
              <a:rPr lang="en-US" sz="2200" dirty="0"/>
              <a:t>) = (</a:t>
            </a:r>
            <a:r>
              <a:rPr lang="en-US" sz="2200" dirty="0" err="1"/>
              <a:t>qo</a:t>
            </a:r>
            <a:r>
              <a:rPr lang="en-US" sz="2200" dirty="0"/>
              <a:t>, Ɛ)</a:t>
            </a:r>
          </a:p>
          <a:p>
            <a:endParaRPr lang="en-US" dirty="0"/>
          </a:p>
        </p:txBody>
      </p:sp>
      <p:sp>
        <p:nvSpPr>
          <p:cNvPr id="10"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11" name="Picture 10" descr="Logo11.png">
            <a:extLst>
              <a:ext uri="{FF2B5EF4-FFF2-40B4-BE49-F238E27FC236}">
                <a16:creationId xmlns="" xmlns:a16="http://schemas.microsoft.com/office/drawing/2014/main" id="{41954B51-B6FB-4932-85A3-0608385176D5}"/>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F7F419F-6C13-4D53-BE0F-EBADA0ADF317}"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PDA to CFG</a:t>
            </a:r>
          </a:p>
        </p:txBody>
      </p:sp>
      <p:sp>
        <p:nvSpPr>
          <p:cNvPr id="17" name="TextBox 16"/>
          <p:cNvSpPr txBox="1"/>
          <p:nvPr/>
        </p:nvSpPr>
        <p:spPr>
          <a:xfrm>
            <a:off x="2895600" y="1588771"/>
            <a:ext cx="2971800" cy="769441"/>
          </a:xfrm>
          <a:prstGeom prst="rect">
            <a:avLst/>
          </a:prstGeom>
          <a:noFill/>
        </p:spPr>
        <p:txBody>
          <a:bodyPr wrap="square" rtlCol="0">
            <a:spAutoFit/>
          </a:bodyPr>
          <a:lstStyle/>
          <a:p>
            <a:r>
              <a:rPr lang="en-US" sz="2200" dirty="0">
                <a:solidFill>
                  <a:srgbClr val="7030A0"/>
                </a:solidFill>
              </a:rPr>
              <a:t>S </a:t>
            </a:r>
            <a:r>
              <a:rPr lang="en-US" sz="2200" dirty="0">
                <a:solidFill>
                  <a:srgbClr val="7030A0"/>
                </a:solidFill>
                <a:sym typeface="Symbol"/>
              </a:rPr>
              <a:t> [q0, Z</a:t>
            </a:r>
            <a:r>
              <a:rPr lang="en-US" sz="2200" baseline="-20000" dirty="0">
                <a:solidFill>
                  <a:srgbClr val="7030A0"/>
                </a:solidFill>
                <a:sym typeface="Symbol"/>
              </a:rPr>
              <a:t>0, </a:t>
            </a:r>
            <a:r>
              <a:rPr lang="en-US" sz="2200" dirty="0">
                <a:solidFill>
                  <a:srgbClr val="7030A0"/>
                </a:solidFill>
                <a:sym typeface="Symbol"/>
              </a:rPr>
              <a:t>q0]</a:t>
            </a:r>
          </a:p>
          <a:p>
            <a:endParaRPr lang="en-US" sz="2200" dirty="0"/>
          </a:p>
        </p:txBody>
      </p:sp>
      <p:sp>
        <p:nvSpPr>
          <p:cNvPr id="19" name="TextBox 18"/>
          <p:cNvSpPr txBox="1"/>
          <p:nvPr/>
        </p:nvSpPr>
        <p:spPr>
          <a:xfrm>
            <a:off x="990600" y="2362200"/>
            <a:ext cx="2895600" cy="430887"/>
          </a:xfrm>
          <a:prstGeom prst="rect">
            <a:avLst/>
          </a:prstGeom>
          <a:noFill/>
        </p:spPr>
        <p:txBody>
          <a:bodyPr wrap="square" rtlCol="0">
            <a:spAutoFit/>
          </a:bodyPr>
          <a:lstStyle/>
          <a:p>
            <a:r>
              <a:rPr lang="en-US" sz="2200" dirty="0"/>
              <a:t>δ(</a:t>
            </a:r>
            <a:r>
              <a:rPr lang="en-US" sz="2200" dirty="0" err="1"/>
              <a:t>qo</a:t>
            </a:r>
            <a:r>
              <a:rPr lang="en-US" sz="2200" dirty="0"/>
              <a:t>, a, </a:t>
            </a:r>
            <a:r>
              <a:rPr lang="en-US" sz="2200" dirty="0">
                <a:sym typeface="Symbol"/>
              </a:rPr>
              <a:t>Z</a:t>
            </a:r>
            <a:r>
              <a:rPr lang="en-US" sz="2200" baseline="-20000" dirty="0">
                <a:sym typeface="Symbol"/>
              </a:rPr>
              <a:t>0</a:t>
            </a:r>
            <a:r>
              <a:rPr lang="en-US" sz="2200" dirty="0"/>
              <a:t>) = (</a:t>
            </a:r>
            <a:r>
              <a:rPr lang="en-US" sz="2200" dirty="0" err="1"/>
              <a:t>qo</a:t>
            </a:r>
            <a:r>
              <a:rPr lang="en-US" sz="2200" dirty="0"/>
              <a:t>, Z</a:t>
            </a:r>
            <a:r>
              <a:rPr lang="en-US" sz="2200" dirty="0">
                <a:sym typeface="Symbol"/>
              </a:rPr>
              <a:t>Z</a:t>
            </a:r>
            <a:r>
              <a:rPr lang="en-US" sz="2200" baseline="-20000" dirty="0">
                <a:sym typeface="Symbol"/>
              </a:rPr>
              <a:t>0</a:t>
            </a:r>
            <a:r>
              <a:rPr lang="en-US" sz="2200" dirty="0"/>
              <a:t>)</a:t>
            </a:r>
          </a:p>
        </p:txBody>
      </p:sp>
      <p:sp>
        <p:nvSpPr>
          <p:cNvPr id="20" name="TextBox 19"/>
          <p:cNvSpPr txBox="1"/>
          <p:nvPr/>
        </p:nvSpPr>
        <p:spPr>
          <a:xfrm>
            <a:off x="990600" y="3188971"/>
            <a:ext cx="2895600" cy="547714"/>
          </a:xfrm>
          <a:prstGeom prst="rect">
            <a:avLst/>
          </a:prstGeom>
          <a:noFill/>
        </p:spPr>
        <p:txBody>
          <a:bodyPr wrap="square" rtlCol="0">
            <a:spAutoFit/>
          </a:bodyPr>
          <a:lstStyle/>
          <a:p>
            <a:pPr>
              <a:lnSpc>
                <a:spcPct val="150000"/>
              </a:lnSpc>
            </a:pPr>
            <a:r>
              <a:rPr lang="en-US" sz="2200" dirty="0"/>
              <a:t>δ(</a:t>
            </a:r>
            <a:r>
              <a:rPr lang="en-US" sz="2200" dirty="0" err="1"/>
              <a:t>qo</a:t>
            </a:r>
            <a:r>
              <a:rPr lang="en-US" sz="2200" dirty="0"/>
              <a:t>, a, Z) = (</a:t>
            </a:r>
            <a:r>
              <a:rPr lang="en-US" sz="2200" dirty="0" err="1"/>
              <a:t>qo</a:t>
            </a:r>
            <a:r>
              <a:rPr lang="en-US" sz="2200" dirty="0"/>
              <a:t>, ZZ)</a:t>
            </a:r>
          </a:p>
        </p:txBody>
      </p:sp>
      <p:sp>
        <p:nvSpPr>
          <p:cNvPr id="21" name="TextBox 20"/>
          <p:cNvSpPr txBox="1"/>
          <p:nvPr/>
        </p:nvSpPr>
        <p:spPr>
          <a:xfrm>
            <a:off x="990600" y="4165257"/>
            <a:ext cx="2895600" cy="547714"/>
          </a:xfrm>
          <a:prstGeom prst="rect">
            <a:avLst/>
          </a:prstGeom>
          <a:noFill/>
        </p:spPr>
        <p:txBody>
          <a:bodyPr wrap="square" rtlCol="0">
            <a:spAutoFit/>
          </a:bodyPr>
          <a:lstStyle/>
          <a:p>
            <a:pPr>
              <a:lnSpc>
                <a:spcPct val="150000"/>
              </a:lnSpc>
            </a:pPr>
            <a:r>
              <a:rPr lang="en-US" sz="2200" dirty="0"/>
              <a:t>δ(q0, b, Z) = (q0, Ɛ)</a:t>
            </a:r>
          </a:p>
        </p:txBody>
      </p:sp>
      <p:sp>
        <p:nvSpPr>
          <p:cNvPr id="23" name="TextBox 22"/>
          <p:cNvSpPr txBox="1"/>
          <p:nvPr/>
        </p:nvSpPr>
        <p:spPr>
          <a:xfrm>
            <a:off x="990600" y="5155857"/>
            <a:ext cx="2895600" cy="547714"/>
          </a:xfrm>
          <a:prstGeom prst="rect">
            <a:avLst/>
          </a:prstGeom>
          <a:noFill/>
        </p:spPr>
        <p:txBody>
          <a:bodyPr wrap="square" rtlCol="0">
            <a:spAutoFit/>
          </a:bodyPr>
          <a:lstStyle/>
          <a:p>
            <a:pPr>
              <a:lnSpc>
                <a:spcPct val="150000"/>
              </a:lnSpc>
            </a:pPr>
            <a:r>
              <a:rPr lang="en-US" sz="2200" dirty="0"/>
              <a:t>δ(</a:t>
            </a:r>
            <a:r>
              <a:rPr lang="en-US" sz="2200" dirty="0" err="1"/>
              <a:t>qo</a:t>
            </a:r>
            <a:r>
              <a:rPr lang="en-US" sz="2200" dirty="0"/>
              <a:t>, Ɛ, </a:t>
            </a:r>
            <a:r>
              <a:rPr lang="en-US" sz="2200" dirty="0">
                <a:sym typeface="Symbol"/>
              </a:rPr>
              <a:t>Z</a:t>
            </a:r>
            <a:r>
              <a:rPr lang="en-US" sz="2200" baseline="-20000" dirty="0">
                <a:sym typeface="Symbol"/>
              </a:rPr>
              <a:t>0</a:t>
            </a:r>
            <a:r>
              <a:rPr lang="en-US" sz="2200" dirty="0"/>
              <a:t>) = (</a:t>
            </a:r>
            <a:r>
              <a:rPr lang="en-US" sz="2200" dirty="0" err="1"/>
              <a:t>qo</a:t>
            </a:r>
            <a:r>
              <a:rPr lang="en-US" sz="2200" dirty="0"/>
              <a:t>, Ɛ)</a:t>
            </a:r>
          </a:p>
        </p:txBody>
      </p:sp>
      <p:sp>
        <p:nvSpPr>
          <p:cNvPr id="24" name="TextBox 23"/>
          <p:cNvSpPr txBox="1"/>
          <p:nvPr/>
        </p:nvSpPr>
        <p:spPr>
          <a:xfrm>
            <a:off x="2819400" y="2834284"/>
            <a:ext cx="4800600" cy="430887"/>
          </a:xfrm>
          <a:prstGeom prst="rect">
            <a:avLst/>
          </a:prstGeom>
          <a:noFill/>
        </p:spPr>
        <p:txBody>
          <a:bodyPr wrap="square" rtlCol="0">
            <a:spAutoFit/>
          </a:bodyPr>
          <a:lstStyle/>
          <a:p>
            <a:r>
              <a:rPr lang="en-US" sz="2200" dirty="0">
                <a:solidFill>
                  <a:srgbClr val="7030A0"/>
                </a:solidFill>
                <a:sym typeface="Symbol"/>
              </a:rPr>
              <a:t>[q0, Z</a:t>
            </a:r>
            <a:r>
              <a:rPr lang="en-US" sz="2200" baseline="-20000" dirty="0">
                <a:solidFill>
                  <a:srgbClr val="7030A0"/>
                </a:solidFill>
                <a:sym typeface="Symbol"/>
              </a:rPr>
              <a:t>0, </a:t>
            </a:r>
            <a:r>
              <a:rPr lang="en-US" sz="2200" dirty="0">
                <a:solidFill>
                  <a:srgbClr val="7030A0"/>
                </a:solidFill>
                <a:sym typeface="Symbol"/>
              </a:rPr>
              <a:t>q0]  a [q0, Z</a:t>
            </a:r>
            <a:r>
              <a:rPr lang="en-US" sz="2200" baseline="-20000" dirty="0">
                <a:solidFill>
                  <a:srgbClr val="7030A0"/>
                </a:solidFill>
                <a:sym typeface="Symbol"/>
              </a:rPr>
              <a:t>0, </a:t>
            </a:r>
            <a:r>
              <a:rPr lang="en-US" sz="2200" dirty="0">
                <a:solidFill>
                  <a:srgbClr val="7030A0"/>
                </a:solidFill>
                <a:sym typeface="Symbol"/>
              </a:rPr>
              <a:t>q0] [q0, Z</a:t>
            </a:r>
            <a:r>
              <a:rPr lang="en-US" sz="2200" baseline="-20000" dirty="0">
                <a:solidFill>
                  <a:srgbClr val="7030A0"/>
                </a:solidFill>
                <a:sym typeface="Symbol"/>
              </a:rPr>
              <a:t>0, </a:t>
            </a:r>
            <a:r>
              <a:rPr lang="en-US" sz="2200" dirty="0">
                <a:solidFill>
                  <a:srgbClr val="7030A0"/>
                </a:solidFill>
                <a:sym typeface="Symbol"/>
              </a:rPr>
              <a:t>q0]</a:t>
            </a:r>
            <a:endParaRPr lang="en-US" sz="2200" dirty="0">
              <a:solidFill>
                <a:srgbClr val="7030A0"/>
              </a:solidFill>
            </a:endParaRPr>
          </a:p>
        </p:txBody>
      </p:sp>
      <p:sp>
        <p:nvSpPr>
          <p:cNvPr id="25" name="TextBox 24"/>
          <p:cNvSpPr txBox="1"/>
          <p:nvPr/>
        </p:nvSpPr>
        <p:spPr>
          <a:xfrm>
            <a:off x="2819400" y="3731807"/>
            <a:ext cx="4876800" cy="544829"/>
          </a:xfrm>
          <a:prstGeom prst="rect">
            <a:avLst/>
          </a:prstGeom>
          <a:noFill/>
        </p:spPr>
        <p:txBody>
          <a:bodyPr wrap="square" rtlCol="0">
            <a:spAutoFit/>
          </a:bodyPr>
          <a:lstStyle/>
          <a:p>
            <a:pPr>
              <a:lnSpc>
                <a:spcPct val="150000"/>
              </a:lnSpc>
            </a:pPr>
            <a:r>
              <a:rPr lang="en-US" sz="2200" dirty="0">
                <a:solidFill>
                  <a:srgbClr val="7030A0"/>
                </a:solidFill>
                <a:sym typeface="Symbol"/>
              </a:rPr>
              <a:t>[q0, Z</a:t>
            </a:r>
            <a:r>
              <a:rPr lang="en-US" sz="2200" baseline="-20000" dirty="0">
                <a:solidFill>
                  <a:srgbClr val="7030A0"/>
                </a:solidFill>
                <a:sym typeface="Symbol"/>
              </a:rPr>
              <a:t>, </a:t>
            </a:r>
            <a:r>
              <a:rPr lang="en-US" sz="2200" dirty="0">
                <a:solidFill>
                  <a:srgbClr val="7030A0"/>
                </a:solidFill>
                <a:sym typeface="Symbol"/>
              </a:rPr>
              <a:t>q0]  a [q0, Z</a:t>
            </a:r>
            <a:r>
              <a:rPr lang="en-US" sz="2200" baseline="-20000" dirty="0">
                <a:solidFill>
                  <a:srgbClr val="7030A0"/>
                </a:solidFill>
                <a:sym typeface="Symbol"/>
              </a:rPr>
              <a:t>, </a:t>
            </a:r>
            <a:r>
              <a:rPr lang="en-US" sz="2200" dirty="0">
                <a:solidFill>
                  <a:srgbClr val="7030A0"/>
                </a:solidFill>
                <a:sym typeface="Symbol"/>
              </a:rPr>
              <a:t>q0] [q0, Z</a:t>
            </a:r>
            <a:r>
              <a:rPr lang="en-US" sz="2200" baseline="-20000" dirty="0">
                <a:solidFill>
                  <a:srgbClr val="7030A0"/>
                </a:solidFill>
                <a:sym typeface="Symbol"/>
              </a:rPr>
              <a:t>, </a:t>
            </a:r>
            <a:r>
              <a:rPr lang="en-US" sz="2200" dirty="0">
                <a:solidFill>
                  <a:srgbClr val="7030A0"/>
                </a:solidFill>
                <a:sym typeface="Symbol"/>
              </a:rPr>
              <a:t>q0] </a:t>
            </a:r>
          </a:p>
        </p:txBody>
      </p:sp>
      <p:sp>
        <p:nvSpPr>
          <p:cNvPr id="26" name="TextBox 25"/>
          <p:cNvSpPr txBox="1"/>
          <p:nvPr/>
        </p:nvSpPr>
        <p:spPr>
          <a:xfrm>
            <a:off x="2819400" y="4636771"/>
            <a:ext cx="3962400" cy="544829"/>
          </a:xfrm>
          <a:prstGeom prst="rect">
            <a:avLst/>
          </a:prstGeom>
          <a:noFill/>
        </p:spPr>
        <p:txBody>
          <a:bodyPr wrap="square" rtlCol="0">
            <a:spAutoFit/>
          </a:bodyPr>
          <a:lstStyle/>
          <a:p>
            <a:pPr>
              <a:lnSpc>
                <a:spcPct val="150000"/>
              </a:lnSpc>
            </a:pPr>
            <a:r>
              <a:rPr lang="en-US" sz="2200" dirty="0">
                <a:solidFill>
                  <a:srgbClr val="7030A0"/>
                </a:solidFill>
                <a:sym typeface="Symbol"/>
              </a:rPr>
              <a:t>[q0, Z</a:t>
            </a:r>
            <a:r>
              <a:rPr lang="en-US" sz="2200" baseline="-20000" dirty="0">
                <a:solidFill>
                  <a:srgbClr val="7030A0"/>
                </a:solidFill>
                <a:sym typeface="Symbol"/>
              </a:rPr>
              <a:t>0, </a:t>
            </a:r>
            <a:r>
              <a:rPr lang="en-US" sz="2200" dirty="0">
                <a:solidFill>
                  <a:srgbClr val="7030A0"/>
                </a:solidFill>
                <a:sym typeface="Symbol"/>
              </a:rPr>
              <a:t>q0]  b</a:t>
            </a:r>
          </a:p>
        </p:txBody>
      </p:sp>
      <p:sp>
        <p:nvSpPr>
          <p:cNvPr id="27" name="Rectangle 26"/>
          <p:cNvSpPr/>
          <p:nvPr/>
        </p:nvSpPr>
        <p:spPr>
          <a:xfrm>
            <a:off x="3100467" y="5627371"/>
            <a:ext cx="1928733" cy="544829"/>
          </a:xfrm>
          <a:prstGeom prst="rect">
            <a:avLst/>
          </a:prstGeom>
        </p:spPr>
        <p:txBody>
          <a:bodyPr wrap="none">
            <a:spAutoFit/>
          </a:bodyPr>
          <a:lstStyle/>
          <a:p>
            <a:pPr>
              <a:lnSpc>
                <a:spcPct val="150000"/>
              </a:lnSpc>
            </a:pPr>
            <a:r>
              <a:rPr lang="en-US" sz="2200" dirty="0">
                <a:solidFill>
                  <a:srgbClr val="7030A0"/>
                </a:solidFill>
                <a:sym typeface="Symbol"/>
              </a:rPr>
              <a:t>[q0, Z</a:t>
            </a:r>
            <a:r>
              <a:rPr lang="en-US" sz="2200" baseline="-20000" dirty="0">
                <a:solidFill>
                  <a:srgbClr val="7030A0"/>
                </a:solidFill>
                <a:sym typeface="Symbol"/>
              </a:rPr>
              <a:t>0, </a:t>
            </a:r>
            <a:r>
              <a:rPr lang="en-US" sz="2200" dirty="0">
                <a:solidFill>
                  <a:srgbClr val="7030A0"/>
                </a:solidFill>
                <a:sym typeface="Symbol"/>
              </a:rPr>
              <a:t>q0]  </a:t>
            </a:r>
            <a:r>
              <a:rPr lang="en-US" sz="2200" dirty="0">
                <a:solidFill>
                  <a:srgbClr val="7030A0"/>
                </a:solidFill>
              </a:rPr>
              <a:t>Ɛ</a:t>
            </a:r>
          </a:p>
        </p:txBody>
      </p:sp>
      <p:sp>
        <p:nvSpPr>
          <p:cNvPr id="30" name="TextBox 29"/>
          <p:cNvSpPr txBox="1"/>
          <p:nvPr/>
        </p:nvSpPr>
        <p:spPr>
          <a:xfrm>
            <a:off x="533400" y="1295400"/>
            <a:ext cx="1371600" cy="430887"/>
          </a:xfrm>
          <a:prstGeom prst="rect">
            <a:avLst/>
          </a:prstGeom>
          <a:noFill/>
        </p:spPr>
        <p:txBody>
          <a:bodyPr wrap="square" rtlCol="0">
            <a:spAutoFit/>
          </a:bodyPr>
          <a:lstStyle/>
          <a:p>
            <a:r>
              <a:rPr lang="en-US" sz="2200" b="1" dirty="0">
                <a:solidFill>
                  <a:srgbClr val="FF0000"/>
                </a:solidFill>
              </a:rPr>
              <a:t>Solution:</a:t>
            </a:r>
          </a:p>
        </p:txBody>
      </p:sp>
      <p:sp>
        <p:nvSpPr>
          <p:cNvPr id="18" name="Footer Placeholder 9"/>
          <p:cNvSpPr>
            <a:spLocks noGrp="1"/>
          </p:cNvSpPr>
          <p:nvPr>
            <p:ph type="ftr" sz="quarter" idx="11"/>
          </p:nvPr>
        </p:nvSpPr>
        <p:spPr>
          <a:xfrm>
            <a:off x="2514600" y="6400800"/>
            <a:ext cx="5029200" cy="365125"/>
          </a:xfrm>
        </p:spPr>
        <p:txBody>
          <a:bodyPr/>
          <a:lstStyle/>
          <a:p>
            <a:r>
              <a:rPr lang="en-US"/>
              <a:t>GARIMA JAIN             ACSE-0404 (TAFL)                  Unit IV</a:t>
            </a:r>
            <a:endParaRPr lang="en-US" dirty="0"/>
          </a:p>
        </p:txBody>
      </p:sp>
      <p:pic>
        <p:nvPicPr>
          <p:cNvPr id="28" name="Picture 27" descr="Logo11.png">
            <a:extLst>
              <a:ext uri="{FF2B5EF4-FFF2-40B4-BE49-F238E27FC236}">
                <a16:creationId xmlns="" xmlns:a16="http://schemas.microsoft.com/office/drawing/2014/main" id="{EF527173-508B-4E12-B9FB-81E5D8FC4286}"/>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blinds(horizontal)">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blinds(horizontal)">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linds(horizontal)">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blinds(horizontal)">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blinds(horizontal)">
                                      <p:cBhvr>
                                        <p:cTn id="4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0" grpId="0"/>
      <p:bldP spid="21" grpId="0"/>
      <p:bldP spid="23" grpId="0"/>
      <p:bldP spid="24" grpId="0"/>
      <p:bldP spid="25" grpId="0"/>
      <p:bldP spid="26" grpId="0"/>
      <p:bldP spid="2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FC7ACB3-0C79-4FFF-833A-25536DED48F0}"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PDA to CFG</a:t>
            </a:r>
          </a:p>
        </p:txBody>
      </p:sp>
      <p:sp>
        <p:nvSpPr>
          <p:cNvPr id="9" name="Content Placeholder 8"/>
          <p:cNvSpPr>
            <a:spLocks noGrp="1"/>
          </p:cNvSpPr>
          <p:nvPr>
            <p:ph sz="half" idx="2"/>
          </p:nvPr>
        </p:nvSpPr>
        <p:spPr>
          <a:xfrm>
            <a:off x="685800" y="1066800"/>
            <a:ext cx="8001000" cy="4906963"/>
          </a:xfrm>
        </p:spPr>
        <p:txBody>
          <a:bodyPr>
            <a:normAutofit/>
          </a:bodyPr>
          <a:lstStyle/>
          <a:p>
            <a:pPr marL="0" indent="0">
              <a:lnSpc>
                <a:spcPct val="150000"/>
              </a:lnSpc>
              <a:spcBef>
                <a:spcPts val="0"/>
              </a:spcBef>
              <a:buNone/>
            </a:pPr>
            <a:r>
              <a:rPr lang="en-US" sz="2200" b="1" dirty="0">
                <a:solidFill>
                  <a:srgbClr val="FF0000"/>
                </a:solidFill>
              </a:rPr>
              <a:t>Question:</a:t>
            </a:r>
            <a:r>
              <a:rPr lang="en-US" sz="2200" b="1" dirty="0"/>
              <a:t> </a:t>
            </a:r>
            <a:r>
              <a:rPr lang="en-US" sz="2200" dirty="0"/>
              <a:t>Construct a context-free grammar G which accepts N(A), </a:t>
            </a:r>
          </a:p>
          <a:p>
            <a:pPr marL="0" indent="0">
              <a:lnSpc>
                <a:spcPct val="150000"/>
              </a:lnSpc>
              <a:spcBef>
                <a:spcPts val="0"/>
              </a:spcBef>
              <a:buNone/>
            </a:pPr>
            <a:r>
              <a:rPr lang="en-US" sz="2200" dirty="0"/>
              <a:t>where A = ({q</a:t>
            </a:r>
            <a:r>
              <a:rPr lang="en-US" sz="2200" baseline="-25000" dirty="0"/>
              <a:t>0</a:t>
            </a:r>
            <a:r>
              <a:rPr lang="en-US" sz="2200" dirty="0"/>
              <a:t>, q1}, {a, b}, {Z, </a:t>
            </a:r>
            <a:r>
              <a:rPr lang="en-US" sz="2200" dirty="0">
                <a:sym typeface="Symbol"/>
              </a:rPr>
              <a:t>Z</a:t>
            </a:r>
            <a:r>
              <a:rPr lang="en-US" sz="2200" baseline="-20000" dirty="0">
                <a:sym typeface="Symbol"/>
              </a:rPr>
              <a:t>0</a:t>
            </a:r>
            <a:r>
              <a:rPr lang="en-US" sz="2200" dirty="0"/>
              <a:t>}, δ, q</a:t>
            </a:r>
            <a:r>
              <a:rPr lang="en-US" sz="2200" baseline="-25000" dirty="0"/>
              <a:t>0</a:t>
            </a:r>
            <a:r>
              <a:rPr lang="en-US" sz="2200" dirty="0"/>
              <a:t>, </a:t>
            </a:r>
            <a:r>
              <a:rPr lang="en-US" sz="2200" dirty="0">
                <a:sym typeface="Symbol"/>
              </a:rPr>
              <a:t>Z</a:t>
            </a:r>
            <a:r>
              <a:rPr lang="en-US" sz="2200" baseline="-20000" dirty="0">
                <a:sym typeface="Symbol"/>
              </a:rPr>
              <a:t>0</a:t>
            </a:r>
            <a:r>
              <a:rPr lang="en-US" sz="2200" dirty="0"/>
              <a:t>, </a:t>
            </a:r>
            <a:r>
              <a:rPr lang="el-GR" sz="2200" dirty="0"/>
              <a:t>φ</a:t>
            </a:r>
            <a:r>
              <a:rPr lang="en-US" sz="2200" dirty="0"/>
              <a:t>) and </a:t>
            </a:r>
          </a:p>
          <a:p>
            <a:pPr marL="0" indent="0">
              <a:lnSpc>
                <a:spcPct val="150000"/>
              </a:lnSpc>
              <a:spcBef>
                <a:spcPts val="0"/>
              </a:spcBef>
              <a:buNone/>
            </a:pPr>
            <a:r>
              <a:rPr lang="en-US" sz="2200" dirty="0"/>
              <a:t>δ is given by</a:t>
            </a:r>
          </a:p>
          <a:p>
            <a:pPr marL="0" indent="0">
              <a:lnSpc>
                <a:spcPct val="150000"/>
              </a:lnSpc>
              <a:spcBef>
                <a:spcPts val="0"/>
              </a:spcBef>
              <a:buNone/>
            </a:pPr>
            <a:r>
              <a:rPr lang="en-US" sz="2200" dirty="0"/>
              <a:t>δ(q</a:t>
            </a:r>
            <a:r>
              <a:rPr lang="en-US" sz="2200" baseline="-25000" dirty="0"/>
              <a:t>0</a:t>
            </a:r>
            <a:r>
              <a:rPr lang="en-US" sz="2200" dirty="0"/>
              <a:t>, b, </a:t>
            </a:r>
            <a:r>
              <a:rPr lang="en-US" sz="2200" dirty="0">
                <a:sym typeface="Symbol"/>
              </a:rPr>
              <a:t>Z</a:t>
            </a:r>
            <a:r>
              <a:rPr lang="en-US" sz="2200" baseline="-20000" dirty="0">
                <a:sym typeface="Symbol"/>
              </a:rPr>
              <a:t>0</a:t>
            </a:r>
            <a:r>
              <a:rPr lang="en-US" sz="2200" dirty="0"/>
              <a:t>) = (q</a:t>
            </a:r>
            <a:r>
              <a:rPr lang="en-US" sz="2200" baseline="-25000" dirty="0"/>
              <a:t>0</a:t>
            </a:r>
            <a:r>
              <a:rPr lang="en-US" sz="2200" dirty="0"/>
              <a:t>, Z</a:t>
            </a:r>
            <a:r>
              <a:rPr lang="en-US" sz="2200" dirty="0">
                <a:sym typeface="Symbol"/>
              </a:rPr>
              <a:t>Z</a:t>
            </a:r>
            <a:r>
              <a:rPr lang="en-US" sz="2200" baseline="-20000" dirty="0">
                <a:sym typeface="Symbol"/>
              </a:rPr>
              <a:t>0</a:t>
            </a:r>
            <a:r>
              <a:rPr lang="en-US" sz="2200" dirty="0"/>
              <a:t>) </a:t>
            </a:r>
          </a:p>
          <a:p>
            <a:pPr marL="0" indent="0">
              <a:lnSpc>
                <a:spcPct val="150000"/>
              </a:lnSpc>
              <a:spcBef>
                <a:spcPts val="0"/>
              </a:spcBef>
              <a:buNone/>
            </a:pPr>
            <a:r>
              <a:rPr lang="en-US" sz="2200" dirty="0"/>
              <a:t>δ(q</a:t>
            </a:r>
            <a:r>
              <a:rPr lang="en-US" sz="2200" baseline="-25000" dirty="0"/>
              <a:t>0</a:t>
            </a:r>
            <a:r>
              <a:rPr lang="en-US" sz="2200" dirty="0"/>
              <a:t>, Ɛ, </a:t>
            </a:r>
            <a:r>
              <a:rPr lang="en-US" sz="2200" dirty="0">
                <a:sym typeface="Symbol"/>
              </a:rPr>
              <a:t>Z</a:t>
            </a:r>
            <a:r>
              <a:rPr lang="en-US" sz="2200" baseline="-20000" dirty="0">
                <a:sym typeface="Symbol"/>
              </a:rPr>
              <a:t>0</a:t>
            </a:r>
            <a:r>
              <a:rPr lang="en-US" sz="2200" dirty="0"/>
              <a:t>) = (q</a:t>
            </a:r>
            <a:r>
              <a:rPr lang="en-US" sz="2200" baseline="-25000" dirty="0"/>
              <a:t>0</a:t>
            </a:r>
            <a:r>
              <a:rPr lang="en-US" sz="2200" dirty="0"/>
              <a:t>, Ɛ)</a:t>
            </a:r>
          </a:p>
          <a:p>
            <a:pPr marL="0" indent="0">
              <a:lnSpc>
                <a:spcPct val="150000"/>
              </a:lnSpc>
              <a:spcBef>
                <a:spcPts val="0"/>
              </a:spcBef>
              <a:buNone/>
            </a:pPr>
            <a:r>
              <a:rPr lang="en-US" sz="2200" dirty="0"/>
              <a:t>δ(q</a:t>
            </a:r>
            <a:r>
              <a:rPr lang="en-US" sz="2200" baseline="-25000" dirty="0"/>
              <a:t>0</a:t>
            </a:r>
            <a:r>
              <a:rPr lang="en-US" sz="2200" dirty="0"/>
              <a:t>, b, Z) = (q</a:t>
            </a:r>
            <a:r>
              <a:rPr lang="en-US" sz="2200" baseline="-25000" dirty="0"/>
              <a:t>0</a:t>
            </a:r>
            <a:r>
              <a:rPr lang="en-US" sz="2200" dirty="0"/>
              <a:t>, ZZ) </a:t>
            </a:r>
          </a:p>
          <a:p>
            <a:pPr marL="0" indent="0">
              <a:lnSpc>
                <a:spcPct val="150000"/>
              </a:lnSpc>
              <a:spcBef>
                <a:spcPts val="0"/>
              </a:spcBef>
              <a:buNone/>
            </a:pPr>
            <a:r>
              <a:rPr lang="en-US" sz="2200" dirty="0"/>
              <a:t>δ(q</a:t>
            </a:r>
            <a:r>
              <a:rPr lang="en-US" sz="2200" baseline="-25000" dirty="0"/>
              <a:t>0</a:t>
            </a:r>
            <a:r>
              <a:rPr lang="en-US" sz="2200" dirty="0"/>
              <a:t>, a, Z) = (q</a:t>
            </a:r>
            <a:r>
              <a:rPr lang="en-US" sz="2200" baseline="-25000" dirty="0"/>
              <a:t>1</a:t>
            </a:r>
            <a:r>
              <a:rPr lang="en-US" sz="2200" dirty="0"/>
              <a:t>, Z)</a:t>
            </a:r>
          </a:p>
          <a:p>
            <a:pPr marL="0" indent="0">
              <a:lnSpc>
                <a:spcPct val="150000"/>
              </a:lnSpc>
              <a:spcBef>
                <a:spcPts val="0"/>
              </a:spcBef>
              <a:buNone/>
            </a:pPr>
            <a:r>
              <a:rPr lang="en-US" sz="2200" dirty="0"/>
              <a:t>δ(q</a:t>
            </a:r>
            <a:r>
              <a:rPr lang="en-US" sz="2200" baseline="-25000" dirty="0"/>
              <a:t>1</a:t>
            </a:r>
            <a:r>
              <a:rPr lang="en-US" sz="2200" dirty="0"/>
              <a:t>, b, Z) = (q</a:t>
            </a:r>
            <a:r>
              <a:rPr lang="en-US" sz="2200" baseline="-25000" dirty="0"/>
              <a:t>1</a:t>
            </a:r>
            <a:r>
              <a:rPr lang="en-US" sz="2200" dirty="0"/>
              <a:t>, Ɛ) </a:t>
            </a:r>
          </a:p>
          <a:p>
            <a:pPr marL="0" indent="0">
              <a:lnSpc>
                <a:spcPct val="150000"/>
              </a:lnSpc>
              <a:spcBef>
                <a:spcPts val="0"/>
              </a:spcBef>
              <a:buNone/>
            </a:pPr>
            <a:r>
              <a:rPr lang="en-US" sz="2200" dirty="0"/>
              <a:t>δ(q</a:t>
            </a:r>
            <a:r>
              <a:rPr lang="en-US" sz="2200" baseline="-25000" dirty="0"/>
              <a:t>1</a:t>
            </a:r>
            <a:r>
              <a:rPr lang="en-US" sz="2200" dirty="0"/>
              <a:t>, a, </a:t>
            </a:r>
            <a:r>
              <a:rPr lang="en-US" sz="2200" dirty="0">
                <a:sym typeface="Symbol"/>
              </a:rPr>
              <a:t>Z</a:t>
            </a:r>
            <a:r>
              <a:rPr lang="en-US" sz="2200" baseline="-20000" dirty="0">
                <a:sym typeface="Symbol"/>
              </a:rPr>
              <a:t>0</a:t>
            </a:r>
            <a:r>
              <a:rPr lang="en-US" sz="2200" dirty="0"/>
              <a:t>) = (q</a:t>
            </a:r>
            <a:r>
              <a:rPr lang="en-US" sz="2200" baseline="-25000" dirty="0"/>
              <a:t>1</a:t>
            </a:r>
            <a:r>
              <a:rPr lang="en-US" sz="2200" dirty="0"/>
              <a:t>, </a:t>
            </a:r>
            <a:r>
              <a:rPr lang="en-US" sz="2200" dirty="0">
                <a:sym typeface="Symbol"/>
              </a:rPr>
              <a:t>Z</a:t>
            </a:r>
            <a:r>
              <a:rPr lang="en-US" sz="2200" baseline="-20000" dirty="0">
                <a:sym typeface="Symbol"/>
              </a:rPr>
              <a:t>0</a:t>
            </a:r>
            <a:r>
              <a:rPr lang="en-US" sz="2200" dirty="0"/>
              <a:t>)</a:t>
            </a:r>
          </a:p>
          <a:p>
            <a:endParaRPr lang="en-US" dirty="0"/>
          </a:p>
        </p:txBody>
      </p:sp>
      <p:sp>
        <p:nvSpPr>
          <p:cNvPr id="10"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11" name="Picture 10" descr="Logo11.png">
            <a:extLst>
              <a:ext uri="{FF2B5EF4-FFF2-40B4-BE49-F238E27FC236}">
                <a16:creationId xmlns="" xmlns:a16="http://schemas.microsoft.com/office/drawing/2014/main" id="{82557FD1-1D79-4B13-8698-4476944ECFD2}"/>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pPr marL="0" indent="0">
              <a:buNone/>
            </a:pPr>
            <a:endParaRPr lang="en-US" sz="2200" b="1" dirty="0"/>
          </a:p>
          <a:p>
            <a:pPr marL="0" indent="0">
              <a:buNone/>
            </a:pPr>
            <a:r>
              <a:rPr lang="en-US" sz="2200" b="1" dirty="0"/>
              <a:t>Recap: </a:t>
            </a:r>
            <a:r>
              <a:rPr lang="en-US" sz="2200" dirty="0"/>
              <a:t>Till now we have studied about basic concept and definition of Push Down Automata with examples. </a:t>
            </a:r>
          </a:p>
          <a:p>
            <a:pPr marL="0" indent="0">
              <a:buNone/>
            </a:pPr>
            <a:endParaRPr lang="en-US" sz="2200" b="1" dirty="0"/>
          </a:p>
          <a:p>
            <a:pPr marL="0" indent="0">
              <a:buNone/>
            </a:pPr>
            <a:endParaRPr lang="en-US" sz="2200" b="1" dirty="0"/>
          </a:p>
          <a:p>
            <a:pPr marL="0" indent="0">
              <a:buNone/>
            </a:pPr>
            <a:r>
              <a:rPr lang="en-US" sz="2200" b="1" dirty="0"/>
              <a:t>Prerequisite: </a:t>
            </a:r>
            <a:r>
              <a:rPr lang="en-US" sz="2200" dirty="0"/>
              <a:t>Brief review of basic operations on stack &amp; Augmenting stack and CFG. </a:t>
            </a:r>
          </a:p>
          <a:p>
            <a:pPr marL="0" indent="0">
              <a:buNone/>
            </a:pPr>
            <a:endParaRPr lang="en-US" sz="2200" b="1" dirty="0"/>
          </a:p>
          <a:p>
            <a:pPr marL="0" indent="0">
              <a:buNone/>
            </a:pPr>
            <a:endParaRPr lang="en-US" sz="2200" b="1" dirty="0"/>
          </a:p>
          <a:p>
            <a:pPr marL="0" indent="0">
              <a:buNone/>
            </a:pPr>
            <a:endParaRPr lang="en-US" sz="2200" b="1" dirty="0"/>
          </a:p>
          <a:p>
            <a:pPr marL="0" indent="0">
              <a:buNone/>
            </a:pPr>
            <a:endParaRPr lang="en-US" sz="2200" b="1" dirty="0"/>
          </a:p>
          <a:p>
            <a:pPr marL="0" indent="0">
              <a:buNone/>
            </a:pPr>
            <a:r>
              <a:rPr lang="en-US" sz="2200" b="1" dirty="0"/>
              <a:t>Objective: </a:t>
            </a:r>
            <a:r>
              <a:rPr lang="en-US" sz="2200" dirty="0"/>
              <a:t>To understand the relationship between PDA and CFG.</a:t>
            </a:r>
          </a:p>
          <a:p>
            <a:pPr marL="0" indent="0">
              <a:buNone/>
            </a:pPr>
            <a:endParaRPr lang="en-US" sz="2200" dirty="0"/>
          </a:p>
        </p:txBody>
      </p:sp>
      <p:sp>
        <p:nvSpPr>
          <p:cNvPr id="4" name="Date Placeholder 3"/>
          <p:cNvSpPr>
            <a:spLocks noGrp="1"/>
          </p:cNvSpPr>
          <p:nvPr>
            <p:ph type="dt" sz="half" idx="10"/>
          </p:nvPr>
        </p:nvSpPr>
        <p:spPr/>
        <p:txBody>
          <a:bodyPr/>
          <a:lstStyle/>
          <a:p>
            <a:fld id="{A76CF871-3182-4F00-AA48-63F8EA8A2567}"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43256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i="0" u="none" strike="noStrike" kern="1200" cap="none" spc="0" normalizeH="0" baseline="0" noProof="0" dirty="0">
                <a:ln>
                  <a:noFill/>
                </a:ln>
                <a:solidFill>
                  <a:schemeClr val="dk1"/>
                </a:solidFill>
                <a:effectLst/>
                <a:uLnTx/>
                <a:uFillTx/>
                <a:latin typeface="+mn-lt"/>
                <a:ea typeface="+mn-ea"/>
                <a:cs typeface="+mn-cs"/>
              </a:rPr>
              <a:t>Construction of PDA from CFG</a:t>
            </a:r>
            <a:endParaRPr 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p:txBody>
          <a:bodyPr/>
          <a:lstStyle/>
          <a:p>
            <a:r>
              <a:rPr lang="en-US"/>
              <a:t>KCS - 402 TAFL                Unit Number: 4</a:t>
            </a:r>
          </a:p>
        </p:txBody>
      </p:sp>
    </p:spTree>
    <p:extLst>
      <p:ext uri="{BB962C8B-B14F-4D97-AF65-F5344CB8AC3E}">
        <p14:creationId xmlns="" xmlns:p14="http://schemas.microsoft.com/office/powerpoint/2010/main" val="2950338810"/>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10000"/>
          </a:bodyPr>
          <a:lstStyle/>
          <a:p>
            <a:pPr marL="0" indent="0">
              <a:buNone/>
            </a:pPr>
            <a:r>
              <a:rPr lang="en-US" sz="2200" dirty="0"/>
              <a:t>Q: Find a PDA for the given grammar:</a:t>
            </a:r>
          </a:p>
          <a:p>
            <a:pPr marL="0" indent="0">
              <a:buNone/>
            </a:pPr>
            <a:r>
              <a:rPr lang="en-US" sz="2200" dirty="0"/>
              <a:t>      S</a:t>
            </a:r>
            <a:r>
              <a:rPr lang="en-US" sz="2200" b="1" dirty="0">
                <a:cs typeface="Calibri"/>
              </a:rPr>
              <a:t> → 0S1|00|11</a:t>
            </a:r>
          </a:p>
          <a:p>
            <a:pPr marL="0" indent="0">
              <a:buNone/>
            </a:pPr>
            <a:endParaRPr lang="en-US" sz="2200" b="1" dirty="0">
              <a:cs typeface="Calibri"/>
            </a:endParaRPr>
          </a:p>
          <a:p>
            <a:pPr marL="0" indent="0">
              <a:buNone/>
            </a:pPr>
            <a:r>
              <a:rPr lang="en-US" sz="2200" b="1" dirty="0">
                <a:cs typeface="Calibri"/>
              </a:rPr>
              <a:t>Solution:</a:t>
            </a:r>
          </a:p>
          <a:p>
            <a:pPr marL="0" indent="0">
              <a:buNone/>
            </a:pPr>
            <a:r>
              <a:rPr lang="en-US" sz="2200" dirty="0">
                <a:cs typeface="Calibri"/>
              </a:rPr>
              <a:t>The equivalent PDA, M is given by: </a:t>
            </a:r>
          </a:p>
          <a:p>
            <a:pPr marL="0" indent="0">
              <a:buNone/>
            </a:pPr>
            <a:r>
              <a:rPr lang="en-US" sz="2200" dirty="0">
                <a:cs typeface="Calibri"/>
              </a:rPr>
              <a:t>M = ({q},{0,1}, {0,1,S}, </a:t>
            </a:r>
            <a:r>
              <a:rPr lang="el-GR" sz="2200" dirty="0">
                <a:cs typeface="Calibri"/>
              </a:rPr>
              <a:t>δ</a:t>
            </a:r>
            <a:r>
              <a:rPr lang="en-US" sz="2200" dirty="0">
                <a:cs typeface="Calibri"/>
              </a:rPr>
              <a:t>, q, S, </a:t>
            </a:r>
            <a:r>
              <a:rPr lang="el-GR" sz="2200" dirty="0">
                <a:cs typeface="Calibri"/>
              </a:rPr>
              <a:t>Φ</a:t>
            </a:r>
            <a:r>
              <a:rPr lang="en-US" sz="2200" dirty="0">
                <a:cs typeface="Calibri"/>
              </a:rPr>
              <a:t>), where </a:t>
            </a:r>
            <a:r>
              <a:rPr lang="el-GR" sz="2200" dirty="0">
                <a:cs typeface="Calibri"/>
              </a:rPr>
              <a:t>δ</a:t>
            </a:r>
            <a:r>
              <a:rPr lang="en-US" sz="2200" dirty="0">
                <a:cs typeface="Calibri"/>
              </a:rPr>
              <a:t> is given by: </a:t>
            </a:r>
          </a:p>
          <a:p>
            <a:pPr marL="0" indent="0">
              <a:buNone/>
            </a:pPr>
            <a:endParaRPr lang="en-US" sz="2200" dirty="0">
              <a:cs typeface="Calibri"/>
            </a:endParaRPr>
          </a:p>
          <a:p>
            <a:pPr marL="0" indent="0">
              <a:buNone/>
            </a:pPr>
            <a:r>
              <a:rPr lang="el-GR" sz="2200" dirty="0">
                <a:cs typeface="Calibri"/>
              </a:rPr>
              <a:t>δ</a:t>
            </a:r>
            <a:r>
              <a:rPr lang="en-US" sz="2200" dirty="0">
                <a:cs typeface="Calibri"/>
              </a:rPr>
              <a:t>(q, </a:t>
            </a:r>
            <a:r>
              <a:rPr lang="en-US" sz="2200" dirty="0"/>
              <a:t>ɛ, S) =  {(q,0S1), (q,00), (q,11)}</a:t>
            </a:r>
          </a:p>
          <a:p>
            <a:pPr marL="0" indent="0">
              <a:buNone/>
            </a:pPr>
            <a:r>
              <a:rPr lang="el-GR" sz="2200" dirty="0">
                <a:cs typeface="Calibri"/>
              </a:rPr>
              <a:t>δ</a:t>
            </a:r>
            <a:r>
              <a:rPr lang="en-US" sz="2200" dirty="0">
                <a:cs typeface="Calibri"/>
              </a:rPr>
              <a:t>(q, </a:t>
            </a:r>
            <a:r>
              <a:rPr lang="en-US" sz="2200" dirty="0"/>
              <a:t>0, 0) = {(q, ɛ)}</a:t>
            </a:r>
          </a:p>
          <a:p>
            <a:pPr marL="0" indent="0">
              <a:buNone/>
            </a:pPr>
            <a:r>
              <a:rPr lang="el-GR" sz="2200" dirty="0">
                <a:cs typeface="Calibri"/>
              </a:rPr>
              <a:t>δ</a:t>
            </a:r>
            <a:r>
              <a:rPr lang="en-US" sz="2200" dirty="0">
                <a:cs typeface="Calibri"/>
              </a:rPr>
              <a:t>(q, 1</a:t>
            </a:r>
            <a:r>
              <a:rPr lang="en-US" sz="2200" dirty="0"/>
              <a:t>, 1) = {(q, ɛ)}</a:t>
            </a:r>
          </a:p>
          <a:p>
            <a:pPr marL="0" indent="0">
              <a:buNone/>
            </a:pPr>
            <a:endParaRPr lang="en-US" sz="2200" b="1" dirty="0"/>
          </a:p>
          <a:p>
            <a:pPr marL="0" indent="0">
              <a:buNone/>
            </a:pPr>
            <a:r>
              <a:rPr lang="en-US" sz="2200" b="1" dirty="0"/>
              <a:t>For CFG to PDA follow the following link: </a:t>
            </a:r>
          </a:p>
          <a:p>
            <a:pPr marL="0" indent="0">
              <a:buNone/>
            </a:pPr>
            <a:r>
              <a:rPr lang="en-US" sz="1700" b="1" dirty="0">
                <a:hlinkClick r:id="rId2"/>
              </a:rPr>
              <a:t>https://www.youtube.com/watch?v=J_6JJH34XyQ</a:t>
            </a:r>
            <a:endParaRPr lang="en-US" sz="1700" b="1" dirty="0"/>
          </a:p>
          <a:p>
            <a:pPr marL="0" indent="0">
              <a:buNone/>
            </a:pPr>
            <a:endParaRPr lang="en-US" sz="2200" b="1" dirty="0"/>
          </a:p>
          <a:p>
            <a:pPr marL="0" indent="0">
              <a:buNone/>
            </a:pPr>
            <a:endParaRPr lang="en-US" sz="2200" dirty="0">
              <a:cs typeface="Calibri"/>
            </a:endParaRPr>
          </a:p>
          <a:p>
            <a:pPr marL="0" indent="0">
              <a:buNone/>
            </a:pPr>
            <a:endParaRPr lang="en-US" sz="2200" dirty="0"/>
          </a:p>
        </p:txBody>
      </p:sp>
      <p:sp>
        <p:nvSpPr>
          <p:cNvPr id="4" name="Date Placeholder 3"/>
          <p:cNvSpPr>
            <a:spLocks noGrp="1"/>
          </p:cNvSpPr>
          <p:nvPr>
            <p:ph type="dt" sz="half" idx="10"/>
          </p:nvPr>
        </p:nvSpPr>
        <p:spPr/>
        <p:txBody>
          <a:bodyPr/>
          <a:lstStyle/>
          <a:p>
            <a:fld id="{66E339DC-269D-4388-B9CE-1D3EB9E90761}"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43256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Construction of PDA from CFG: Example </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p:txBody>
          <a:bodyPr/>
          <a:lstStyle/>
          <a:p>
            <a:r>
              <a:rPr lang="en-US"/>
              <a:t>KCS - 402 TAFL                Unit Number: 4</a:t>
            </a:r>
          </a:p>
        </p:txBody>
      </p:sp>
    </p:spTree>
    <p:extLst>
      <p:ext uri="{BB962C8B-B14F-4D97-AF65-F5344CB8AC3E}">
        <p14:creationId xmlns="" xmlns:p14="http://schemas.microsoft.com/office/powerpoint/2010/main" val="2924339933"/>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382000" cy="4525963"/>
          </a:xfrm>
        </p:spPr>
        <p:txBody>
          <a:bodyPr>
            <a:normAutofit lnSpcReduction="10000"/>
          </a:bodyPr>
          <a:lstStyle/>
          <a:p>
            <a:pPr marL="0" indent="0">
              <a:buNone/>
            </a:pPr>
            <a:endParaRPr lang="en-US" sz="2200" b="1" dirty="0"/>
          </a:p>
          <a:p>
            <a:pPr marL="0" indent="0">
              <a:buNone/>
            </a:pPr>
            <a:endParaRPr lang="en-US" sz="2200" b="1" dirty="0"/>
          </a:p>
          <a:p>
            <a:pPr marL="0" indent="0">
              <a:buNone/>
            </a:pPr>
            <a:r>
              <a:rPr lang="en-US" sz="2200" b="1" dirty="0"/>
              <a:t>Recap: </a:t>
            </a:r>
            <a:r>
              <a:rPr lang="en-US" sz="2200" dirty="0"/>
              <a:t>Till now we have studied about basic concept and definition of Push Down Automata with examples and relationship between CFG and PDA. </a:t>
            </a:r>
          </a:p>
          <a:p>
            <a:pPr marL="0" indent="0">
              <a:buNone/>
            </a:pPr>
            <a:endParaRPr lang="en-US" sz="2200" b="1" dirty="0"/>
          </a:p>
          <a:p>
            <a:pPr marL="0" indent="0">
              <a:buNone/>
            </a:pPr>
            <a:endParaRPr lang="en-US" sz="2200" b="1" dirty="0"/>
          </a:p>
          <a:p>
            <a:pPr marL="0" indent="0">
              <a:buNone/>
            </a:pPr>
            <a:r>
              <a:rPr lang="en-US" sz="2200" b="1" dirty="0"/>
              <a:t>Prerequisite: </a:t>
            </a:r>
            <a:r>
              <a:rPr lang="en-US" sz="2200" dirty="0"/>
              <a:t>Brief review of basic operations on stack &amp; Augmenting stack and CFG. </a:t>
            </a:r>
          </a:p>
          <a:p>
            <a:pPr marL="0" indent="0">
              <a:buNone/>
            </a:pPr>
            <a:endParaRPr lang="en-US" sz="2200" b="1" dirty="0"/>
          </a:p>
          <a:p>
            <a:pPr marL="0" indent="0">
              <a:buNone/>
            </a:pPr>
            <a:endParaRPr lang="en-US" sz="2200" b="1" dirty="0"/>
          </a:p>
          <a:p>
            <a:pPr marL="0" indent="0">
              <a:buNone/>
            </a:pPr>
            <a:r>
              <a:rPr lang="en-US" sz="2200" b="1" dirty="0"/>
              <a:t>Objective</a:t>
            </a:r>
            <a:r>
              <a:rPr lang="en-US" sz="2200" dirty="0"/>
              <a:t>: To understand the designing of Non Deterministic PDA.</a:t>
            </a:r>
          </a:p>
          <a:p>
            <a:pPr marL="0" indent="0">
              <a:buNone/>
            </a:pPr>
            <a:endParaRPr lang="en-US" sz="2200" dirty="0"/>
          </a:p>
        </p:txBody>
      </p:sp>
      <p:sp>
        <p:nvSpPr>
          <p:cNvPr id="4" name="Date Placeholder 3"/>
          <p:cNvSpPr>
            <a:spLocks noGrp="1"/>
          </p:cNvSpPr>
          <p:nvPr>
            <p:ph type="dt" sz="half" idx="10"/>
          </p:nvPr>
        </p:nvSpPr>
        <p:spPr/>
        <p:txBody>
          <a:bodyPr/>
          <a:lstStyle/>
          <a:p>
            <a:fld id="{4EC0781C-0558-43BA-8850-F83596438855}"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43256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Non-deterministic Pushdown Automata</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p:txBody>
          <a:bodyPr/>
          <a:lstStyle/>
          <a:p>
            <a:r>
              <a:rPr lang="en-US"/>
              <a:t>KCS - 402 TAFL                Unit Number: 4</a:t>
            </a:r>
          </a:p>
        </p:txBody>
      </p:sp>
    </p:spTree>
    <p:extLst>
      <p:ext uri="{BB962C8B-B14F-4D97-AF65-F5344CB8AC3E}">
        <p14:creationId xmlns="" xmlns:p14="http://schemas.microsoft.com/office/powerpoint/2010/main" val="1142328939"/>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382000" cy="4525963"/>
          </a:xfrm>
        </p:spPr>
        <p:txBody>
          <a:bodyPr>
            <a:normAutofit/>
          </a:bodyPr>
          <a:lstStyle/>
          <a:p>
            <a:pPr marL="0" indent="0">
              <a:buNone/>
            </a:pPr>
            <a:r>
              <a:rPr lang="en-US" sz="2400" b="1" dirty="0"/>
              <a:t>Objective</a:t>
            </a:r>
            <a:r>
              <a:rPr lang="en-US" sz="2400" dirty="0"/>
              <a:t>: To understand the designing of Non Deterministic PDA.</a:t>
            </a:r>
          </a:p>
          <a:p>
            <a:endParaRPr lang="en-US" sz="2400" dirty="0"/>
          </a:p>
          <a:p>
            <a:r>
              <a:rPr lang="en-US" sz="2400" dirty="0"/>
              <a:t>The non-deterministic pushdown automata is very much similar to NFA. </a:t>
            </a:r>
          </a:p>
          <a:p>
            <a:pPr algn="just"/>
            <a:endParaRPr lang="en-US" sz="2400" dirty="0"/>
          </a:p>
          <a:p>
            <a:pPr algn="just"/>
            <a:r>
              <a:rPr lang="en-US" sz="2400" dirty="0"/>
              <a:t>The CFG which accepts deterministic PDA accepts non-deterministic PDAs as well. Similarly, there are some CFGs which can be accepted only by NPDA and not by DPDA. Thus NPDA is more powerful than DPDA.</a:t>
            </a:r>
          </a:p>
        </p:txBody>
      </p:sp>
      <p:sp>
        <p:nvSpPr>
          <p:cNvPr id="4" name="Date Placeholder 3"/>
          <p:cNvSpPr>
            <a:spLocks noGrp="1"/>
          </p:cNvSpPr>
          <p:nvPr>
            <p:ph type="dt" sz="half" idx="10"/>
          </p:nvPr>
        </p:nvSpPr>
        <p:spPr/>
        <p:txBody>
          <a:bodyPr/>
          <a:lstStyle/>
          <a:p>
            <a:fld id="{6625F023-88E7-45A1-BABC-A6D3EB3C987F}"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43256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Non-deterministic Pushdown Automata</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p:txBody>
          <a:bodyPr/>
          <a:lstStyle/>
          <a:p>
            <a:r>
              <a:rPr lang="en-US"/>
              <a:t>KCS - 402 TAFL                Unit Number: 4</a:t>
            </a:r>
          </a:p>
        </p:txBody>
      </p:sp>
    </p:spTree>
    <p:extLst>
      <p:ext uri="{BB962C8B-B14F-4D97-AF65-F5344CB8AC3E}">
        <p14:creationId xmlns="" xmlns:p14="http://schemas.microsoft.com/office/powerpoint/2010/main" val="3753123494"/>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400" dirty="0"/>
              <a:t>Design PDA for Palindrome strips.</a:t>
            </a:r>
          </a:p>
          <a:p>
            <a:endParaRPr lang="en-US" sz="2400" dirty="0"/>
          </a:p>
        </p:txBody>
      </p:sp>
      <p:sp>
        <p:nvSpPr>
          <p:cNvPr id="4" name="Date Placeholder 3"/>
          <p:cNvSpPr>
            <a:spLocks noGrp="1"/>
          </p:cNvSpPr>
          <p:nvPr>
            <p:ph type="dt" sz="half" idx="10"/>
          </p:nvPr>
        </p:nvSpPr>
        <p:spPr/>
        <p:txBody>
          <a:bodyPr/>
          <a:lstStyle/>
          <a:p>
            <a:fld id="{50641E86-4DB9-4370-9515-81547FECAEE4}"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43256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3200" dirty="0"/>
              <a:t>Non-deterministic Pushdown Automata</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26" name="Picture 2" descr="Non-deterministic Pushdown Automata"/>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990600" y="1752600"/>
            <a:ext cx="6477000" cy="41910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a:t>KCS - 402 TAFL                Unit Number: 4</a:t>
            </a:r>
          </a:p>
        </p:txBody>
      </p:sp>
    </p:spTree>
    <p:extLst>
      <p:ext uri="{BB962C8B-B14F-4D97-AF65-F5344CB8AC3E}">
        <p14:creationId xmlns="" xmlns:p14="http://schemas.microsoft.com/office/powerpoint/2010/main" val="1215033820"/>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CD320E-B0D8-488E-9F56-F1AF63ECACF7}"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Non-deterministic PDA</a:t>
            </a:r>
          </a:p>
        </p:txBody>
      </p:sp>
      <p:sp>
        <p:nvSpPr>
          <p:cNvPr id="12" name="TextBox 11"/>
          <p:cNvSpPr txBox="1"/>
          <p:nvPr/>
        </p:nvSpPr>
        <p:spPr>
          <a:xfrm>
            <a:off x="1524000" y="1143000"/>
            <a:ext cx="2362200" cy="523220"/>
          </a:xfrm>
          <a:prstGeom prst="rect">
            <a:avLst/>
          </a:prstGeom>
          <a:noFill/>
        </p:spPr>
        <p:txBody>
          <a:bodyPr wrap="square" rtlCol="0">
            <a:spAutoFit/>
          </a:bodyPr>
          <a:lstStyle/>
          <a:p>
            <a:r>
              <a:rPr lang="en-US" sz="2800" b="1" dirty="0">
                <a:solidFill>
                  <a:srgbClr val="C00000"/>
                </a:solidFill>
              </a:rPr>
              <a:t>Power ??</a:t>
            </a:r>
          </a:p>
        </p:txBody>
      </p:sp>
      <p:sp>
        <p:nvSpPr>
          <p:cNvPr id="13" name="TextBox 12"/>
          <p:cNvSpPr txBox="1"/>
          <p:nvPr/>
        </p:nvSpPr>
        <p:spPr>
          <a:xfrm>
            <a:off x="3124200" y="1828800"/>
            <a:ext cx="3429000" cy="523220"/>
          </a:xfrm>
          <a:prstGeom prst="rect">
            <a:avLst/>
          </a:prstGeom>
          <a:noFill/>
        </p:spPr>
        <p:txBody>
          <a:bodyPr wrap="square" rtlCol="0">
            <a:spAutoFit/>
          </a:bodyPr>
          <a:lstStyle/>
          <a:p>
            <a:r>
              <a:rPr lang="en-US" sz="2800" b="1" dirty="0">
                <a:solidFill>
                  <a:srgbClr val="7030A0"/>
                </a:solidFill>
              </a:rPr>
              <a:t>P (NFA) = P (DFA)</a:t>
            </a:r>
          </a:p>
        </p:txBody>
      </p:sp>
      <p:sp>
        <p:nvSpPr>
          <p:cNvPr id="14" name="TextBox 13"/>
          <p:cNvSpPr txBox="1"/>
          <p:nvPr/>
        </p:nvSpPr>
        <p:spPr>
          <a:xfrm>
            <a:off x="1066800" y="2743200"/>
            <a:ext cx="4114800" cy="523220"/>
          </a:xfrm>
          <a:prstGeom prst="rect">
            <a:avLst/>
          </a:prstGeom>
          <a:noFill/>
        </p:spPr>
        <p:txBody>
          <a:bodyPr wrap="square" rtlCol="0">
            <a:spAutoFit/>
          </a:bodyPr>
          <a:lstStyle/>
          <a:p>
            <a:r>
              <a:rPr lang="en-US" sz="2800" b="1" dirty="0">
                <a:solidFill>
                  <a:srgbClr val="FF0000"/>
                </a:solidFill>
              </a:rPr>
              <a:t>P (NPDA) </a:t>
            </a:r>
            <a:r>
              <a:rPr lang="en-US" sz="2800" b="1" dirty="0">
                <a:solidFill>
                  <a:srgbClr val="FF0000"/>
                </a:solidFill>
                <a:sym typeface="Symbol"/>
              </a:rPr>
              <a:t> P (DPDA)</a:t>
            </a:r>
            <a:endParaRPr lang="en-US" sz="2800" b="1" dirty="0">
              <a:solidFill>
                <a:srgbClr val="FF0000"/>
              </a:solidFill>
            </a:endParaRPr>
          </a:p>
        </p:txBody>
      </p:sp>
      <p:grpSp>
        <p:nvGrpSpPr>
          <p:cNvPr id="19" name="Group 18"/>
          <p:cNvGrpSpPr/>
          <p:nvPr/>
        </p:nvGrpSpPr>
        <p:grpSpPr>
          <a:xfrm>
            <a:off x="2362200" y="3733800"/>
            <a:ext cx="5715000" cy="1752600"/>
            <a:chOff x="2362200" y="3733800"/>
            <a:chExt cx="5715000" cy="1752600"/>
          </a:xfrm>
        </p:grpSpPr>
        <p:sp>
          <p:nvSpPr>
            <p:cNvPr id="16" name="Oval 15"/>
            <p:cNvSpPr/>
            <p:nvPr/>
          </p:nvSpPr>
          <p:spPr>
            <a:xfrm>
              <a:off x="2362200" y="4038600"/>
              <a:ext cx="2286000" cy="1066800"/>
            </a:xfrm>
            <a:prstGeom prst="ellipse">
              <a:avLst/>
            </a:prstGeom>
            <a:solidFill>
              <a:srgbClr val="7BE5E5">
                <a:alpha val="40000"/>
              </a:srgbClr>
            </a:solidFill>
            <a:ln>
              <a:solidFill>
                <a:srgbClr val="7BE5E5">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Finite Automata</a:t>
              </a:r>
            </a:p>
          </p:txBody>
        </p:sp>
        <p:sp>
          <p:nvSpPr>
            <p:cNvPr id="17" name="Oval 16"/>
            <p:cNvSpPr/>
            <p:nvPr/>
          </p:nvSpPr>
          <p:spPr>
            <a:xfrm>
              <a:off x="2362200" y="3962400"/>
              <a:ext cx="3962400" cy="1219200"/>
            </a:xfrm>
            <a:prstGeom prst="ellipse">
              <a:avLst/>
            </a:prstGeom>
            <a:solidFill>
              <a:srgbClr val="7BE5E5">
                <a:alpha val="40000"/>
              </a:srgbClr>
            </a:solidFill>
            <a:ln>
              <a:solidFill>
                <a:srgbClr val="7BE5E5">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		DPDA</a:t>
              </a:r>
            </a:p>
          </p:txBody>
        </p:sp>
        <p:sp>
          <p:nvSpPr>
            <p:cNvPr id="18" name="Oval 17"/>
            <p:cNvSpPr/>
            <p:nvPr/>
          </p:nvSpPr>
          <p:spPr>
            <a:xfrm>
              <a:off x="2362200" y="3733800"/>
              <a:ext cx="5715000" cy="1752600"/>
            </a:xfrm>
            <a:prstGeom prst="ellipse">
              <a:avLst/>
            </a:prstGeom>
            <a:solidFill>
              <a:srgbClr val="7BE5E5">
                <a:alpha val="40000"/>
              </a:srgbClr>
            </a:solidFill>
            <a:ln>
              <a:solidFill>
                <a:srgbClr val="7BE5E5">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			        </a:t>
              </a:r>
              <a:r>
                <a:rPr lang="en-US" sz="2200" b="1" dirty="0">
                  <a:solidFill>
                    <a:schemeClr val="tx1"/>
                  </a:solidFill>
                </a:rPr>
                <a:t>NPDA</a:t>
              </a:r>
            </a:p>
          </p:txBody>
        </p:sp>
      </p:grpSp>
      <p:sp>
        <p:nvSpPr>
          <p:cNvPr id="15"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20" name="Picture 19" descr="Logo11.png">
            <a:extLst>
              <a:ext uri="{FF2B5EF4-FFF2-40B4-BE49-F238E27FC236}">
                <a16:creationId xmlns="" xmlns:a16="http://schemas.microsoft.com/office/drawing/2014/main" id="{C713A78C-397B-4852-AF50-08091C7DCFA4}"/>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ppt_x"/>
                                          </p:val>
                                        </p:tav>
                                        <p:tav tm="100000">
                                          <p:val>
                                            <p:strVal val="#ppt_x"/>
                                          </p:val>
                                        </p:tav>
                                      </p:tavLst>
                                    </p:anim>
                                    <p:anim calcmode="lin" valueType="num">
                                      <p:cBhvr additive="base">
                                        <p:cTn id="2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3445A88A-F6E6-4C76-8B6F-BE544F1D3CDB}"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Non-deterministic PDA</a:t>
            </a:r>
          </a:p>
        </p:txBody>
      </p:sp>
      <p:sp>
        <p:nvSpPr>
          <p:cNvPr id="9" name="Content Placeholder 8"/>
          <p:cNvSpPr>
            <a:spLocks noGrp="1"/>
          </p:cNvSpPr>
          <p:nvPr>
            <p:ph sz="half" idx="2"/>
          </p:nvPr>
        </p:nvSpPr>
        <p:spPr>
          <a:xfrm>
            <a:off x="685800" y="1219200"/>
            <a:ext cx="8001000" cy="4525963"/>
          </a:xfrm>
        </p:spPr>
        <p:txBody>
          <a:bodyPr/>
          <a:lstStyle/>
          <a:p>
            <a:r>
              <a:rPr lang="en-US" dirty="0"/>
              <a:t>Construct a PDA for L = {</a:t>
            </a:r>
            <a:r>
              <a:rPr lang="en-US" dirty="0" err="1"/>
              <a:t>ww</a:t>
            </a:r>
            <a:r>
              <a:rPr lang="en-US" baseline="30000" dirty="0" err="1"/>
              <a:t>R</a:t>
            </a:r>
            <a:r>
              <a:rPr lang="en-US" dirty="0"/>
              <a:t> | w </a:t>
            </a:r>
            <a:r>
              <a:rPr lang="en-US" dirty="0">
                <a:sym typeface="Symbol"/>
              </a:rPr>
              <a:t> (0, 1) }.</a:t>
            </a:r>
          </a:p>
          <a:p>
            <a:pPr>
              <a:buNone/>
            </a:pPr>
            <a:endParaRPr lang="en-US" dirty="0"/>
          </a:p>
        </p:txBody>
      </p:sp>
      <p:grpSp>
        <p:nvGrpSpPr>
          <p:cNvPr id="28" name="Group 27"/>
          <p:cNvGrpSpPr/>
          <p:nvPr/>
        </p:nvGrpSpPr>
        <p:grpSpPr>
          <a:xfrm>
            <a:off x="838200" y="1981200"/>
            <a:ext cx="6781800" cy="3928672"/>
            <a:chOff x="838200" y="1981200"/>
            <a:chExt cx="6781800" cy="3928672"/>
          </a:xfrm>
        </p:grpSpPr>
        <p:cxnSp>
          <p:nvCxnSpPr>
            <p:cNvPr id="11" name="Straight Arrow Connector 10"/>
            <p:cNvCxnSpPr>
              <a:endCxn id="20" idx="2"/>
            </p:cNvCxnSpPr>
            <p:nvPr/>
          </p:nvCxnSpPr>
          <p:spPr>
            <a:xfrm flipV="1">
              <a:off x="838200" y="4801876"/>
              <a:ext cx="609600" cy="308227"/>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grpSp>
          <p:nvGrpSpPr>
            <p:cNvPr id="12" name="Group 38"/>
            <p:cNvGrpSpPr/>
            <p:nvPr/>
          </p:nvGrpSpPr>
          <p:grpSpPr>
            <a:xfrm>
              <a:off x="1447800" y="1981200"/>
              <a:ext cx="6172200" cy="3928672"/>
              <a:chOff x="1295400" y="1315810"/>
              <a:chExt cx="6172200" cy="3898468"/>
            </a:xfrm>
          </p:grpSpPr>
          <p:sp>
            <p:nvSpPr>
              <p:cNvPr id="13" name="Oval 12"/>
              <p:cNvSpPr/>
              <p:nvPr/>
            </p:nvSpPr>
            <p:spPr>
              <a:xfrm>
                <a:off x="41148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q1</a:t>
                </a:r>
              </a:p>
            </p:txBody>
          </p:sp>
          <p:sp>
            <p:nvSpPr>
              <p:cNvPr id="14" name="Oval 13"/>
              <p:cNvSpPr/>
              <p:nvPr/>
            </p:nvSpPr>
            <p:spPr>
              <a:xfrm>
                <a:off x="67056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rgbClr val="FF0000"/>
                    </a:solidFill>
                  </a:rPr>
                  <a:t>q</a:t>
                </a:r>
                <a:r>
                  <a:rPr lang="en-US" sz="2400" baseline="-25000" dirty="0" err="1">
                    <a:solidFill>
                      <a:srgbClr val="FF0000"/>
                    </a:solidFill>
                  </a:rPr>
                  <a:t>f</a:t>
                </a:r>
                <a:endParaRPr lang="en-US" sz="2400" baseline="-25000" dirty="0">
                  <a:solidFill>
                    <a:srgbClr val="FF0000"/>
                  </a:solidFill>
                </a:endParaRPr>
              </a:p>
            </p:txBody>
          </p:sp>
          <p:cxnSp>
            <p:nvCxnSpPr>
              <p:cNvPr id="15" name="Curved Connector 14"/>
              <p:cNvCxnSpPr>
                <a:stCxn id="13" idx="1"/>
                <a:endCxn id="13" idx="0"/>
              </p:cNvCxnSpPr>
              <p:nvPr/>
            </p:nvCxnSpPr>
            <p:spPr>
              <a:xfrm rot="5400000" flipH="1" flipV="1">
                <a:off x="4305300" y="3654892"/>
                <a:ext cx="111592" cy="269408"/>
              </a:xfrm>
              <a:prstGeom prst="curvedConnector3">
                <a:avLst>
                  <a:gd name="adj1" fmla="val 635262"/>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13" idx="6"/>
                <a:endCxn id="14" idx="2"/>
              </p:cNvCxnSpPr>
              <p:nvPr/>
            </p:nvCxnSpPr>
            <p:spPr>
              <a:xfrm>
                <a:off x="4876800" y="4114800"/>
                <a:ext cx="1828800" cy="1588"/>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20" idx="6"/>
                <a:endCxn id="13" idx="2"/>
              </p:cNvCxnSpPr>
              <p:nvPr/>
            </p:nvCxnSpPr>
            <p:spPr>
              <a:xfrm>
                <a:off x="2057400" y="4114800"/>
                <a:ext cx="2057400" cy="1588"/>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781800" y="38100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752600" y="1315810"/>
                <a:ext cx="1371600" cy="2107331"/>
              </a:xfrm>
              <a:prstGeom prst="rect">
                <a:avLst/>
              </a:prstGeom>
              <a:noFill/>
            </p:spPr>
            <p:txBody>
              <a:bodyPr wrap="square" rtlCol="0">
                <a:spAutoFit/>
              </a:bodyPr>
              <a:lstStyle/>
              <a:p>
                <a:r>
                  <a:rPr lang="en-US" sz="2200" dirty="0">
                    <a:solidFill>
                      <a:srgbClr val="FF0000"/>
                    </a:solidFill>
                  </a:rPr>
                  <a:t>0, Z</a:t>
                </a:r>
                <a:r>
                  <a:rPr lang="en-US" sz="2200" baseline="-20000" dirty="0">
                    <a:solidFill>
                      <a:srgbClr val="FF0000"/>
                    </a:solidFill>
                  </a:rPr>
                  <a:t>0 </a:t>
                </a:r>
                <a:r>
                  <a:rPr lang="en-US" sz="2200" dirty="0">
                    <a:solidFill>
                      <a:srgbClr val="FF0000"/>
                    </a:solidFill>
                  </a:rPr>
                  <a:t>/ 0 Z</a:t>
                </a:r>
                <a:r>
                  <a:rPr lang="en-US" sz="2200" baseline="-20000" dirty="0">
                    <a:solidFill>
                      <a:srgbClr val="FF0000"/>
                    </a:solidFill>
                  </a:rPr>
                  <a:t>0</a:t>
                </a:r>
              </a:p>
              <a:p>
                <a:r>
                  <a:rPr lang="en-US" sz="2200" dirty="0">
                    <a:solidFill>
                      <a:srgbClr val="FF0000"/>
                    </a:solidFill>
                  </a:rPr>
                  <a:t>0, Z</a:t>
                </a:r>
                <a:r>
                  <a:rPr lang="en-US" sz="2200" baseline="-20000" dirty="0">
                    <a:solidFill>
                      <a:srgbClr val="FF0000"/>
                    </a:solidFill>
                  </a:rPr>
                  <a:t>0 </a:t>
                </a:r>
                <a:r>
                  <a:rPr lang="en-US" sz="2200" dirty="0">
                    <a:solidFill>
                      <a:srgbClr val="FF0000"/>
                    </a:solidFill>
                  </a:rPr>
                  <a:t>/ 0 Z</a:t>
                </a:r>
                <a:r>
                  <a:rPr lang="en-US" sz="2200" baseline="-20000" dirty="0">
                    <a:solidFill>
                      <a:srgbClr val="FF0000"/>
                    </a:solidFill>
                  </a:rPr>
                  <a:t>0</a:t>
                </a:r>
              </a:p>
              <a:p>
                <a:r>
                  <a:rPr lang="en-US" sz="2200" dirty="0">
                    <a:solidFill>
                      <a:srgbClr val="FF0000"/>
                    </a:solidFill>
                  </a:rPr>
                  <a:t>0 , 0 / 00</a:t>
                </a:r>
              </a:p>
              <a:p>
                <a:r>
                  <a:rPr lang="en-US" sz="2200" dirty="0">
                    <a:solidFill>
                      <a:srgbClr val="FF0000"/>
                    </a:solidFill>
                  </a:rPr>
                  <a:t>0, 1 / 01</a:t>
                </a:r>
              </a:p>
              <a:p>
                <a:r>
                  <a:rPr lang="en-US" sz="2200" dirty="0">
                    <a:solidFill>
                      <a:srgbClr val="FF0000"/>
                    </a:solidFill>
                  </a:rPr>
                  <a:t>1, 0 / 10</a:t>
                </a:r>
              </a:p>
              <a:p>
                <a:r>
                  <a:rPr lang="en-US" sz="2200" dirty="0">
                    <a:solidFill>
                      <a:srgbClr val="FF0000"/>
                    </a:solidFill>
                  </a:rPr>
                  <a:t>1, 1 / 11</a:t>
                </a:r>
              </a:p>
            </p:txBody>
          </p:sp>
          <p:sp>
            <p:nvSpPr>
              <p:cNvPr id="20" name="Oval 19"/>
              <p:cNvSpPr/>
              <p:nvPr/>
            </p:nvSpPr>
            <p:spPr>
              <a:xfrm>
                <a:off x="12954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q0</a:t>
                </a:r>
              </a:p>
            </p:txBody>
          </p:sp>
          <p:cxnSp>
            <p:nvCxnSpPr>
              <p:cNvPr id="21" name="Curved Connector 20"/>
              <p:cNvCxnSpPr>
                <a:stCxn id="20" idx="1"/>
                <a:endCxn id="20" idx="0"/>
              </p:cNvCxnSpPr>
              <p:nvPr/>
            </p:nvCxnSpPr>
            <p:spPr>
              <a:xfrm rot="5400000" flipH="1" flipV="1">
                <a:off x="1485900" y="3654892"/>
                <a:ext cx="111592" cy="269408"/>
              </a:xfrm>
              <a:prstGeom prst="curvedConnector3">
                <a:avLst>
                  <a:gd name="adj1" fmla="val 727777"/>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438400" y="4114800"/>
                <a:ext cx="1371600" cy="1099478"/>
              </a:xfrm>
              <a:prstGeom prst="rect">
                <a:avLst/>
              </a:prstGeom>
              <a:noFill/>
            </p:spPr>
            <p:txBody>
              <a:bodyPr wrap="square" rtlCol="0">
                <a:spAutoFit/>
              </a:bodyPr>
              <a:lstStyle/>
              <a:p>
                <a:r>
                  <a:rPr lang="en-US" sz="2200" dirty="0">
                    <a:solidFill>
                      <a:srgbClr val="FF0000"/>
                    </a:solidFill>
                  </a:rPr>
                  <a:t>Ɛ , Z</a:t>
                </a:r>
                <a:r>
                  <a:rPr lang="en-US" sz="2200" baseline="-20000" dirty="0">
                    <a:solidFill>
                      <a:srgbClr val="FF0000"/>
                    </a:solidFill>
                  </a:rPr>
                  <a:t>0</a:t>
                </a:r>
                <a:r>
                  <a:rPr lang="en-US" sz="2200" dirty="0">
                    <a:solidFill>
                      <a:srgbClr val="FF0000"/>
                    </a:solidFill>
                  </a:rPr>
                  <a:t> / Z</a:t>
                </a:r>
                <a:r>
                  <a:rPr lang="en-US" sz="2200" baseline="-20000" dirty="0">
                    <a:solidFill>
                      <a:srgbClr val="FF0000"/>
                    </a:solidFill>
                  </a:rPr>
                  <a:t>0</a:t>
                </a:r>
              </a:p>
              <a:p>
                <a:r>
                  <a:rPr lang="en-US" sz="2200" dirty="0">
                    <a:solidFill>
                      <a:srgbClr val="FF0000"/>
                    </a:solidFill>
                  </a:rPr>
                  <a:t>Ɛ, 0 / 0</a:t>
                </a:r>
              </a:p>
              <a:p>
                <a:r>
                  <a:rPr lang="en-US" sz="2200" dirty="0">
                    <a:solidFill>
                      <a:srgbClr val="FF0000"/>
                    </a:solidFill>
                  </a:rPr>
                  <a:t>Ɛ, 1 / 1</a:t>
                </a:r>
              </a:p>
            </p:txBody>
          </p:sp>
          <p:sp>
            <p:nvSpPr>
              <p:cNvPr id="24" name="TextBox 23"/>
              <p:cNvSpPr txBox="1"/>
              <p:nvPr/>
            </p:nvSpPr>
            <p:spPr>
              <a:xfrm>
                <a:off x="4419600" y="2518253"/>
                <a:ext cx="1371600" cy="763525"/>
              </a:xfrm>
              <a:prstGeom prst="rect">
                <a:avLst/>
              </a:prstGeom>
              <a:noFill/>
            </p:spPr>
            <p:txBody>
              <a:bodyPr wrap="square" rtlCol="0">
                <a:spAutoFit/>
              </a:bodyPr>
              <a:lstStyle/>
              <a:p>
                <a:r>
                  <a:rPr lang="en-US" sz="2200" dirty="0">
                    <a:solidFill>
                      <a:srgbClr val="FF0000"/>
                    </a:solidFill>
                  </a:rPr>
                  <a:t>0 , 0 / Ɛ</a:t>
                </a:r>
              </a:p>
              <a:p>
                <a:r>
                  <a:rPr lang="en-US" sz="2200" dirty="0">
                    <a:solidFill>
                      <a:srgbClr val="FF0000"/>
                    </a:solidFill>
                  </a:rPr>
                  <a:t>1, 1 / Ɛ</a:t>
                </a:r>
              </a:p>
            </p:txBody>
          </p:sp>
          <p:sp>
            <p:nvSpPr>
              <p:cNvPr id="25" name="TextBox 24"/>
              <p:cNvSpPr txBox="1"/>
              <p:nvPr/>
            </p:nvSpPr>
            <p:spPr>
              <a:xfrm>
                <a:off x="5257800" y="4126468"/>
                <a:ext cx="1371600" cy="430887"/>
              </a:xfrm>
              <a:prstGeom prst="rect">
                <a:avLst/>
              </a:prstGeom>
              <a:noFill/>
            </p:spPr>
            <p:txBody>
              <a:bodyPr wrap="square" rtlCol="0">
                <a:spAutoFit/>
              </a:bodyPr>
              <a:lstStyle/>
              <a:p>
                <a:r>
                  <a:rPr lang="en-US" sz="2200" dirty="0">
                    <a:solidFill>
                      <a:srgbClr val="FF0000"/>
                    </a:solidFill>
                  </a:rPr>
                  <a:t> Ɛ, Z</a:t>
                </a:r>
                <a:r>
                  <a:rPr lang="en-US" sz="2200" baseline="-20000" dirty="0">
                    <a:solidFill>
                      <a:srgbClr val="FF0000"/>
                    </a:solidFill>
                  </a:rPr>
                  <a:t>0 </a:t>
                </a:r>
                <a:r>
                  <a:rPr lang="en-US" sz="2200" dirty="0">
                    <a:solidFill>
                      <a:srgbClr val="FF0000"/>
                    </a:solidFill>
                  </a:rPr>
                  <a:t>/ Z</a:t>
                </a:r>
                <a:r>
                  <a:rPr lang="en-US" sz="2200" baseline="-20000" dirty="0">
                    <a:solidFill>
                      <a:srgbClr val="FF0000"/>
                    </a:solidFill>
                  </a:rPr>
                  <a:t>0</a:t>
                </a:r>
                <a:r>
                  <a:rPr lang="en-US" sz="2200" dirty="0">
                    <a:solidFill>
                      <a:srgbClr val="FF0000"/>
                    </a:solidFill>
                  </a:rPr>
                  <a:t> </a:t>
                </a:r>
              </a:p>
            </p:txBody>
          </p:sp>
        </p:grpSp>
      </p:grpSp>
      <p:sp>
        <p:nvSpPr>
          <p:cNvPr id="26" name="TextBox 25"/>
          <p:cNvSpPr txBox="1"/>
          <p:nvPr/>
        </p:nvSpPr>
        <p:spPr>
          <a:xfrm>
            <a:off x="5791200" y="1897559"/>
            <a:ext cx="2743200" cy="769441"/>
          </a:xfrm>
          <a:prstGeom prst="rect">
            <a:avLst/>
          </a:prstGeom>
          <a:noFill/>
          <a:ln w="31750">
            <a:solidFill>
              <a:srgbClr val="7BE5E5"/>
            </a:solidFill>
          </a:ln>
        </p:spPr>
        <p:txBody>
          <a:bodyPr wrap="square" rtlCol="0">
            <a:spAutoFit/>
          </a:bodyPr>
          <a:lstStyle/>
          <a:p>
            <a:r>
              <a:rPr lang="en-US" sz="2200" b="1" dirty="0">
                <a:solidFill>
                  <a:schemeClr val="accent6">
                    <a:lumMod val="50000"/>
                  </a:schemeClr>
                </a:solidFill>
              </a:rPr>
              <a:t>Why It is </a:t>
            </a:r>
          </a:p>
          <a:p>
            <a:r>
              <a:rPr lang="en-US" sz="2200" b="1" dirty="0">
                <a:solidFill>
                  <a:schemeClr val="accent6">
                    <a:lumMod val="50000"/>
                  </a:schemeClr>
                </a:solidFill>
              </a:rPr>
              <a:t>Non-deterministic ??</a:t>
            </a:r>
          </a:p>
        </p:txBody>
      </p:sp>
      <p:sp>
        <p:nvSpPr>
          <p:cNvPr id="27" name="TextBox 26"/>
          <p:cNvSpPr txBox="1"/>
          <p:nvPr/>
        </p:nvSpPr>
        <p:spPr>
          <a:xfrm>
            <a:off x="5791200" y="2888159"/>
            <a:ext cx="2743200" cy="769441"/>
          </a:xfrm>
          <a:prstGeom prst="rect">
            <a:avLst/>
          </a:prstGeom>
          <a:noFill/>
          <a:ln w="31750">
            <a:solidFill>
              <a:srgbClr val="7BE5E5"/>
            </a:solidFill>
          </a:ln>
        </p:spPr>
        <p:txBody>
          <a:bodyPr wrap="square" rtlCol="0">
            <a:spAutoFit/>
          </a:bodyPr>
          <a:lstStyle/>
          <a:p>
            <a:r>
              <a:rPr lang="en-US" sz="2200" b="1" dirty="0">
                <a:solidFill>
                  <a:schemeClr val="tx2">
                    <a:lumMod val="50000"/>
                  </a:schemeClr>
                </a:solidFill>
              </a:rPr>
              <a:t>Why not</a:t>
            </a:r>
          </a:p>
          <a:p>
            <a:r>
              <a:rPr lang="en-US" sz="2200" b="1" dirty="0">
                <a:solidFill>
                  <a:schemeClr val="tx2">
                    <a:lumMod val="50000"/>
                  </a:schemeClr>
                </a:solidFill>
              </a:rPr>
              <a:t>deterministic ??</a:t>
            </a:r>
          </a:p>
        </p:txBody>
      </p:sp>
      <p:sp>
        <p:nvSpPr>
          <p:cNvPr id="29"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30" name="Picture 29" descr="Logo11.png">
            <a:extLst>
              <a:ext uri="{FF2B5EF4-FFF2-40B4-BE49-F238E27FC236}">
                <a16:creationId xmlns="" xmlns:a16="http://schemas.microsoft.com/office/drawing/2014/main" id="{FAA7C93D-5AEE-4C37-B2D4-13064D99BD58}"/>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1" nodeType="click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box(in)">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ox(in)">
                                      <p:cBhvr>
                                        <p:cTn id="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1" animBg="1"/>
      <p:bldP spid="2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685800" y="1132590"/>
          <a:ext cx="6834830" cy="3596640"/>
        </p:xfrm>
        <a:graphic>
          <a:graphicData uri="http://schemas.openxmlformats.org/drawingml/2006/table">
            <a:tbl>
              <a:tblPr firstRow="1" bandRow="1">
                <a:tableStyleId>{2D5ABB26-0587-4C30-8999-92F81FD0307C}</a:tableStyleId>
              </a:tblPr>
              <a:tblGrid>
                <a:gridCol w="6834830">
                  <a:extLst>
                    <a:ext uri="{9D8B030D-6E8A-4147-A177-3AD203B41FA5}">
                      <a16:colId xmlns="" xmlns:a16="http://schemas.microsoft.com/office/drawing/2014/main" val="20001"/>
                    </a:ext>
                  </a:extLst>
                </a:gridCol>
              </a:tblGrid>
              <a:tr h="0">
                <a:tc>
                  <a:txBody>
                    <a:bodyPr/>
                    <a:lstStyle/>
                    <a:p>
                      <a:endParaRPr dirty="0"/>
                    </a:p>
                  </a:txBody>
                  <a:tcPr marL="0" marR="0" marT="0" marB="0"/>
                </a:tc>
                <a:extLst>
                  <a:ext uri="{0D108BD9-81ED-4DB2-BD59-A6C34878D82A}">
                    <a16:rowId xmlns="" xmlns:a16="http://schemas.microsoft.com/office/drawing/2014/main" val="10003"/>
                  </a:ext>
                </a:extLst>
              </a:tr>
              <a:tr h="723848">
                <a:tc>
                  <a:txBody>
                    <a:bodyPr/>
                    <a:lstStyle/>
                    <a:p>
                      <a:pPr algn="l"/>
                      <a:endParaRPr lang="fr-FR" sz="1400" b="1" i="0" u="none" strike="noStrike" baseline="0" dirty="0">
                        <a:solidFill>
                          <a:srgbClr val="000000"/>
                        </a:solidFill>
                        <a:latin typeface="Times-Bold"/>
                      </a:endParaRPr>
                    </a:p>
                    <a:p>
                      <a:pPr algn="l"/>
                      <a:endParaRPr lang="fr-FR" sz="1400" b="1" i="0" u="none" strike="noStrike" baseline="0" dirty="0">
                        <a:solidFill>
                          <a:srgbClr val="000000"/>
                        </a:solidFill>
                        <a:latin typeface="Times-Bold"/>
                      </a:endParaRPr>
                    </a:p>
                    <a:p>
                      <a:pPr algn="l"/>
                      <a:r>
                        <a:rPr lang="fr-FR" sz="1400" b="1" i="0" u="none" strike="noStrike" baseline="0" dirty="0">
                          <a:solidFill>
                            <a:srgbClr val="000000"/>
                          </a:solidFill>
                          <a:latin typeface="Times-Bold"/>
                        </a:rPr>
                        <a:t>Unit I </a:t>
                      </a:r>
                      <a:r>
                        <a:rPr lang="fr-FR" sz="1200" b="0" i="0" u="none" strike="noStrike" baseline="0" dirty="0">
                          <a:solidFill>
                            <a:srgbClr val="0000FF"/>
                          </a:solidFill>
                          <a:latin typeface="Times-Roman"/>
                        </a:rPr>
                        <a:t>https://nptel.ac.in/courses/106/104/106104028/Lecture 1 -10, Lecture 16, 17 18, 19</a:t>
                      </a:r>
                    </a:p>
                    <a:p>
                      <a:pPr algn="l"/>
                      <a:r>
                        <a:rPr lang="en-IN" sz="1200" b="0" i="0" u="none" strike="noStrike" baseline="0" dirty="0">
                          <a:solidFill>
                            <a:srgbClr val="0000FF"/>
                          </a:solidFill>
                          <a:latin typeface="Times-Roman"/>
                        </a:rPr>
                        <a:t>https://nptel.ac.in/courses/113/11111/1003016/</a:t>
                      </a:r>
                    </a:p>
                    <a:p>
                      <a:pPr algn="l"/>
                      <a:r>
                        <a:rPr lang="en-IN" sz="1200" b="0" i="0" u="none" strike="noStrike" baseline="0" dirty="0">
                          <a:solidFill>
                            <a:srgbClr val="0000FF"/>
                          </a:solidFill>
                          <a:latin typeface="Times-Roman"/>
                        </a:rPr>
                        <a:t>https://www.youtube.com/results?search_query=%23AutomataTheory</a:t>
                      </a:r>
                    </a:p>
                    <a:p>
                      <a:pPr algn="l"/>
                      <a:r>
                        <a:rPr lang="fi-FI" sz="1400" b="1" i="0" u="none" strike="noStrike" baseline="0" dirty="0">
                          <a:solidFill>
                            <a:srgbClr val="000000"/>
                          </a:solidFill>
                          <a:latin typeface="Times-Bold"/>
                        </a:rPr>
                        <a:t>Unit II </a:t>
                      </a:r>
                      <a:r>
                        <a:rPr lang="fi-FI" sz="1200" b="0" i="0" u="none" strike="noStrike" baseline="0" dirty="0">
                          <a:solidFill>
                            <a:srgbClr val="0000FF"/>
                          </a:solidFill>
                          <a:latin typeface="Times-Roman"/>
                        </a:rPr>
                        <a:t>https://nptel.ac.in/courses/106/104/106104028/Lecture 11 -15</a:t>
                      </a:r>
                    </a:p>
                    <a:p>
                      <a:pPr algn="l"/>
                      <a:r>
                        <a:rPr lang="en-IN" sz="1200" b="0" i="0" u="none" strike="noStrike" baseline="0" dirty="0">
                          <a:solidFill>
                            <a:srgbClr val="0000FF"/>
                          </a:solidFill>
                          <a:latin typeface="Times-Roman"/>
                        </a:rPr>
                        <a:t>https://nptel.ac.in/courses/113/11111/1003016/</a:t>
                      </a:r>
                    </a:p>
                    <a:p>
                      <a:pPr algn="l"/>
                      <a:r>
                        <a:rPr lang="en-IN" sz="1200" b="0" i="0" u="none" strike="noStrike" baseline="0" dirty="0">
                          <a:solidFill>
                            <a:srgbClr val="0000FF"/>
                          </a:solidFill>
                          <a:latin typeface="Times-Roman"/>
                        </a:rPr>
                        <a:t>https://www.youtube.com/results?search_query=%23AutomataTheory</a:t>
                      </a:r>
                    </a:p>
                    <a:p>
                      <a:pPr algn="l"/>
                      <a:r>
                        <a:rPr lang="fi-FI" sz="1400" b="1" i="0" u="none" strike="noStrike" baseline="0" dirty="0">
                          <a:solidFill>
                            <a:srgbClr val="000000"/>
                          </a:solidFill>
                          <a:latin typeface="Times-Bold"/>
                        </a:rPr>
                        <a:t>Unit III </a:t>
                      </a:r>
                      <a:r>
                        <a:rPr lang="fi-FI" sz="1200" b="0" i="0" u="none" strike="noStrike" baseline="0" dirty="0">
                          <a:solidFill>
                            <a:srgbClr val="0000FF"/>
                          </a:solidFill>
                          <a:latin typeface="Times-Roman"/>
                        </a:rPr>
                        <a:t>https://nptel.ac.in/courses/106/104/106104028/Lecture 20 -30</a:t>
                      </a:r>
                    </a:p>
                    <a:p>
                      <a:pPr algn="l"/>
                      <a:r>
                        <a:rPr lang="en-IN" sz="1200" b="0" i="0" u="none" strike="noStrike" baseline="0" dirty="0">
                          <a:solidFill>
                            <a:srgbClr val="0000FF"/>
                          </a:solidFill>
                          <a:latin typeface="Times-Roman"/>
                        </a:rPr>
                        <a:t>https://nptel.ac.in/courses/106/106/106106049/</a:t>
                      </a:r>
                    </a:p>
                    <a:p>
                      <a:pPr algn="l"/>
                      <a:r>
                        <a:rPr lang="en-IN" sz="1200" b="0" i="0" u="none" strike="noStrike" baseline="0" dirty="0">
                          <a:solidFill>
                            <a:srgbClr val="0000FF"/>
                          </a:solidFill>
                          <a:latin typeface="Times-Roman"/>
                        </a:rPr>
                        <a:t>https://www.youtube.com/results?search_query=%23AutomataTheory</a:t>
                      </a:r>
                    </a:p>
                    <a:p>
                      <a:pPr algn="l"/>
                      <a:r>
                        <a:rPr lang="fi-FI" sz="1400" b="1" i="0" u="none" strike="noStrike" baseline="0" dirty="0">
                          <a:solidFill>
                            <a:srgbClr val="000000"/>
                          </a:solidFill>
                          <a:latin typeface="Times-Bold"/>
                        </a:rPr>
                        <a:t>Unit IV </a:t>
                      </a:r>
                      <a:r>
                        <a:rPr lang="fi-FI" sz="1200" b="0" i="0" u="none" strike="noStrike" baseline="0" dirty="0">
                          <a:solidFill>
                            <a:srgbClr val="0000FF"/>
                          </a:solidFill>
                          <a:latin typeface="Times-Roman"/>
                        </a:rPr>
                        <a:t>https://nptel.ac.in/courses/106/104/106104028/Lecture 31 -33</a:t>
                      </a:r>
                    </a:p>
                    <a:p>
                      <a:pPr algn="l"/>
                      <a:r>
                        <a:rPr lang="en-IN" sz="1200" b="0" i="0" u="none" strike="noStrike" baseline="0" dirty="0">
                          <a:solidFill>
                            <a:srgbClr val="0000FF"/>
                          </a:solidFill>
                          <a:latin typeface="Times-Roman"/>
                        </a:rPr>
                        <a:t>https://nptel.ac.in/courses/113/11111/1003016/</a:t>
                      </a:r>
                    </a:p>
                    <a:p>
                      <a:pPr algn="l"/>
                      <a:r>
                        <a:rPr lang="en-IN" sz="1200" b="0" i="0" u="none" strike="noStrike" baseline="0" dirty="0">
                          <a:solidFill>
                            <a:srgbClr val="0000FF"/>
                          </a:solidFill>
                          <a:latin typeface="Times-Roman"/>
                        </a:rPr>
                        <a:t>https://www.youtube.com/results?search_query=%23AutomataTheory</a:t>
                      </a:r>
                    </a:p>
                    <a:p>
                      <a:pPr algn="l"/>
                      <a:r>
                        <a:rPr lang="fi-FI" sz="1400" b="1" i="0" u="none" strike="noStrike" baseline="0" dirty="0">
                          <a:solidFill>
                            <a:srgbClr val="000000"/>
                          </a:solidFill>
                          <a:latin typeface="Times-Bold"/>
                        </a:rPr>
                        <a:t>Unit V </a:t>
                      </a:r>
                      <a:r>
                        <a:rPr lang="fi-FI" sz="1200" b="0" i="0" u="none" strike="noStrike" baseline="0" dirty="0">
                          <a:solidFill>
                            <a:srgbClr val="0000FF"/>
                          </a:solidFill>
                          <a:latin typeface="Times-Roman"/>
                        </a:rPr>
                        <a:t>https://nptel.ac.in/courses/106/104/106104028/Lecture 34-42</a:t>
                      </a:r>
                    </a:p>
                    <a:p>
                      <a:pPr algn="l"/>
                      <a:r>
                        <a:rPr lang="en-IN" sz="1200" b="0" i="0" u="none" strike="noStrike" baseline="0" dirty="0">
                          <a:solidFill>
                            <a:srgbClr val="0000FF"/>
                          </a:solidFill>
                          <a:latin typeface="Times-Roman"/>
                        </a:rPr>
                        <a:t>https://nptel.ac.in/courses/113/11111/1003016/</a:t>
                      </a:r>
                    </a:p>
                    <a:p>
                      <a:pPr algn="l"/>
                      <a:r>
                        <a:rPr lang="en-IN" sz="1200" b="0" i="0" u="none" strike="noStrike" baseline="0" dirty="0">
                          <a:solidFill>
                            <a:srgbClr val="0000FF"/>
                          </a:solidFill>
                          <a:latin typeface="Times-Roman"/>
                          <a:hlinkClick r:id="rId2"/>
                        </a:rPr>
                        <a:t>https://www.youtube.com/results?search_query=%23AutomataTheory</a:t>
                      </a: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extLst>
                  <a:ext uri="{0D108BD9-81ED-4DB2-BD59-A6C34878D82A}">
                    <a16:rowId xmlns="" xmlns:a16="http://schemas.microsoft.com/office/drawing/2014/main" val="10004"/>
                  </a:ext>
                </a:extLst>
              </a:tr>
            </a:tbl>
          </a:graphicData>
        </a:graphic>
      </p:graphicFrame>
      <p:sp>
        <p:nvSpPr>
          <p:cNvPr id="3" name="Date Placeholder 2"/>
          <p:cNvSpPr>
            <a:spLocks noGrp="1"/>
          </p:cNvSpPr>
          <p:nvPr>
            <p:ph type="dt" sz="half" idx="10"/>
          </p:nvPr>
        </p:nvSpPr>
        <p:spPr/>
        <p:txBody>
          <a:bodyPr/>
          <a:lstStyle/>
          <a:p>
            <a:fld id="{2A99A842-2C54-4DF7-B3D6-1C2C3B61EA92}" type="datetime1">
              <a:rPr lang="en-US" smtClean="0"/>
              <a:pPr/>
              <a:t>5/7/2022</a:t>
            </a:fld>
            <a:endParaRPr lang="en-US"/>
          </a:p>
        </p:txBody>
      </p:sp>
      <p:sp>
        <p:nvSpPr>
          <p:cNvPr id="4" name="Footer Placeholder 3"/>
          <p:cNvSpPr>
            <a:spLocks noGrp="1"/>
          </p:cNvSpPr>
          <p:nvPr>
            <p:ph type="ftr" sz="quarter" idx="11"/>
          </p:nvPr>
        </p:nvSpPr>
        <p:spPr/>
        <p:txBody>
          <a:bodyPr/>
          <a:lstStyle/>
          <a:p>
            <a:r>
              <a:rPr lang="en-US"/>
              <a:t>GARIMA JAIN             ACSE-0404 (TAFL)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pic>
        <p:nvPicPr>
          <p:cNvPr id="7" name="Picture 6" descr="Logo, company name&#10;&#10;Description automatically generated">
            <a:extLst>
              <a:ext uri="{FF2B5EF4-FFF2-40B4-BE49-F238E27FC236}">
                <a16:creationId xmlns="" xmlns:a16="http://schemas.microsoft.com/office/drawing/2014/main" id="{636277F2-8806-4BE0-B455-E7926F776AD9}"/>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 y="0"/>
            <a:ext cx="1371600" cy="801666"/>
          </a:xfrm>
          <a:prstGeom prst="rect">
            <a:avLst/>
          </a:prstGeom>
        </p:spPr>
      </p:pic>
      <p:graphicFrame>
        <p:nvGraphicFramePr>
          <p:cNvPr id="5" name="Table 4">
            <a:extLst>
              <a:ext uri="{FF2B5EF4-FFF2-40B4-BE49-F238E27FC236}">
                <a16:creationId xmlns="" xmlns:a16="http://schemas.microsoft.com/office/drawing/2014/main" id="{E6F4598C-A1D4-40D9-B2CA-12517E000F3E}"/>
              </a:ext>
            </a:extLst>
          </p:cNvPr>
          <p:cNvGraphicFramePr>
            <a:graphicFrameLocks noGrp="1"/>
          </p:cNvGraphicFramePr>
          <p:nvPr/>
        </p:nvGraphicFramePr>
        <p:xfrm>
          <a:off x="680395" y="1133475"/>
          <a:ext cx="6834830" cy="365760"/>
        </p:xfrm>
        <a:graphic>
          <a:graphicData uri="http://schemas.openxmlformats.org/drawingml/2006/table">
            <a:tbl>
              <a:tblPr/>
              <a:tblGrid>
                <a:gridCol w="6834830">
                  <a:extLst>
                    <a:ext uri="{9D8B030D-6E8A-4147-A177-3AD203B41FA5}">
                      <a16:colId xmlns="" xmlns:a16="http://schemas.microsoft.com/office/drawing/2014/main" val="3964308265"/>
                    </a:ext>
                  </a:extLst>
                </a:gridCol>
              </a:tblGrid>
              <a:tr h="238125">
                <a:tc>
                  <a:txBody>
                    <a:bodyPr/>
                    <a:lstStyle/>
                    <a:p>
                      <a:r>
                        <a:rPr lang="en-IN" dirty="0"/>
                        <a:t>LINKS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 xmlns:a16="http://schemas.microsoft.com/office/drawing/2014/main" val="96623998"/>
                  </a:ext>
                </a:extLst>
              </a:tr>
            </a:tbl>
          </a:graphicData>
        </a:graphic>
      </p:graphicFrame>
      <p:sp>
        <p:nvSpPr>
          <p:cNvPr id="8" name="Title 1">
            <a:extLst>
              <a:ext uri="{FF2B5EF4-FFF2-40B4-BE49-F238E27FC236}">
                <a16:creationId xmlns="" xmlns:a16="http://schemas.microsoft.com/office/drawing/2014/main" id="{B9A45D85-6E3C-4BF9-AFD8-8EB6D9CBF037}"/>
              </a:ext>
            </a:extLst>
          </p:cNvPr>
          <p:cNvSpPr txBox="1">
            <a:spLocks/>
          </p:cNvSpPr>
          <p:nvPr/>
        </p:nvSpPr>
        <p:spPr>
          <a:xfrm>
            <a:off x="1557529" y="0"/>
            <a:ext cx="7586471"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latin typeface="+mj-lt"/>
            </a:endParaRPr>
          </a:p>
          <a:p>
            <a:r>
              <a:rPr lang="en-IN" sz="3200" dirty="0">
                <a:latin typeface="+mj-lt"/>
              </a:rPr>
              <a:t>Links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mj-lt"/>
              </a:rPr>
              <a:t> </a:t>
            </a:r>
          </a:p>
        </p:txBody>
      </p:sp>
    </p:spTree>
    <p:extLst>
      <p:ext uri="{BB962C8B-B14F-4D97-AF65-F5344CB8AC3E}">
        <p14:creationId xmlns="" xmlns:p14="http://schemas.microsoft.com/office/powerpoint/2010/main" val="2349656077"/>
      </p:ext>
    </p:extLst>
  </p:cSld>
  <p:clrMapOvr>
    <a:masterClrMapping/>
  </p:clrMapOvr>
  <p:transition spd="slow">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FEF67594-C615-4506-93BE-CDF918AEEA98}"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Deterministic PDA</a:t>
            </a:r>
          </a:p>
        </p:txBody>
      </p:sp>
      <p:sp>
        <p:nvSpPr>
          <p:cNvPr id="9" name="Content Placeholder 8"/>
          <p:cNvSpPr>
            <a:spLocks noGrp="1"/>
          </p:cNvSpPr>
          <p:nvPr>
            <p:ph sz="half" idx="2"/>
          </p:nvPr>
        </p:nvSpPr>
        <p:spPr>
          <a:xfrm>
            <a:off x="685800" y="1219200"/>
            <a:ext cx="8001000" cy="4525963"/>
          </a:xfrm>
        </p:spPr>
        <p:txBody>
          <a:bodyPr/>
          <a:lstStyle/>
          <a:p>
            <a:r>
              <a:rPr lang="en-US" dirty="0"/>
              <a:t>Construct a PDA for L = {</a:t>
            </a:r>
            <a:r>
              <a:rPr lang="en-US" dirty="0" err="1"/>
              <a:t>wcw</a:t>
            </a:r>
            <a:r>
              <a:rPr lang="en-US" baseline="30000" dirty="0" err="1"/>
              <a:t>R</a:t>
            </a:r>
            <a:r>
              <a:rPr lang="en-US" dirty="0"/>
              <a:t> | w </a:t>
            </a:r>
            <a:r>
              <a:rPr lang="en-US" dirty="0">
                <a:sym typeface="Symbol"/>
              </a:rPr>
              <a:t> (0, 1) }.</a:t>
            </a:r>
          </a:p>
          <a:p>
            <a:pPr>
              <a:buNone/>
            </a:pPr>
            <a:endParaRPr lang="en-US" dirty="0"/>
          </a:p>
        </p:txBody>
      </p:sp>
      <p:grpSp>
        <p:nvGrpSpPr>
          <p:cNvPr id="2" name="Group 27"/>
          <p:cNvGrpSpPr/>
          <p:nvPr/>
        </p:nvGrpSpPr>
        <p:grpSpPr>
          <a:xfrm>
            <a:off x="838200" y="1981200"/>
            <a:ext cx="6781800" cy="3928672"/>
            <a:chOff x="838200" y="1981200"/>
            <a:chExt cx="6781800" cy="3928672"/>
          </a:xfrm>
        </p:grpSpPr>
        <p:cxnSp>
          <p:nvCxnSpPr>
            <p:cNvPr id="11" name="Straight Arrow Connector 10"/>
            <p:cNvCxnSpPr>
              <a:endCxn id="20" idx="2"/>
            </p:cNvCxnSpPr>
            <p:nvPr/>
          </p:nvCxnSpPr>
          <p:spPr>
            <a:xfrm flipV="1">
              <a:off x="838200" y="4801876"/>
              <a:ext cx="609600" cy="308227"/>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grpSp>
          <p:nvGrpSpPr>
            <p:cNvPr id="7" name="Group 38"/>
            <p:cNvGrpSpPr/>
            <p:nvPr/>
          </p:nvGrpSpPr>
          <p:grpSpPr>
            <a:xfrm>
              <a:off x="1447800" y="1981200"/>
              <a:ext cx="6172200" cy="3928672"/>
              <a:chOff x="1295400" y="1315810"/>
              <a:chExt cx="6172200" cy="3898468"/>
            </a:xfrm>
          </p:grpSpPr>
          <p:sp>
            <p:nvSpPr>
              <p:cNvPr id="13" name="Oval 12"/>
              <p:cNvSpPr/>
              <p:nvPr/>
            </p:nvSpPr>
            <p:spPr>
              <a:xfrm>
                <a:off x="41148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q1</a:t>
                </a:r>
              </a:p>
            </p:txBody>
          </p:sp>
          <p:sp>
            <p:nvSpPr>
              <p:cNvPr id="14" name="Oval 13"/>
              <p:cNvSpPr/>
              <p:nvPr/>
            </p:nvSpPr>
            <p:spPr>
              <a:xfrm>
                <a:off x="67056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rgbClr val="FF0000"/>
                    </a:solidFill>
                  </a:rPr>
                  <a:t>q</a:t>
                </a:r>
                <a:r>
                  <a:rPr lang="en-US" sz="2400" baseline="-25000" dirty="0" err="1">
                    <a:solidFill>
                      <a:srgbClr val="FF0000"/>
                    </a:solidFill>
                  </a:rPr>
                  <a:t>f</a:t>
                </a:r>
                <a:endParaRPr lang="en-US" sz="2400" baseline="-25000" dirty="0">
                  <a:solidFill>
                    <a:srgbClr val="FF0000"/>
                  </a:solidFill>
                </a:endParaRPr>
              </a:p>
            </p:txBody>
          </p:sp>
          <p:cxnSp>
            <p:nvCxnSpPr>
              <p:cNvPr id="15" name="Curved Connector 14"/>
              <p:cNvCxnSpPr>
                <a:stCxn id="13" idx="1"/>
                <a:endCxn id="13" idx="0"/>
              </p:cNvCxnSpPr>
              <p:nvPr/>
            </p:nvCxnSpPr>
            <p:spPr>
              <a:xfrm rot="5400000" flipH="1" flipV="1">
                <a:off x="4305300" y="3654892"/>
                <a:ext cx="111592" cy="269408"/>
              </a:xfrm>
              <a:prstGeom prst="curvedConnector3">
                <a:avLst>
                  <a:gd name="adj1" fmla="val 635262"/>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13" idx="6"/>
                <a:endCxn id="14" idx="2"/>
              </p:cNvCxnSpPr>
              <p:nvPr/>
            </p:nvCxnSpPr>
            <p:spPr>
              <a:xfrm>
                <a:off x="4876800" y="4114800"/>
                <a:ext cx="1828800" cy="1588"/>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20" idx="6"/>
                <a:endCxn id="13" idx="2"/>
              </p:cNvCxnSpPr>
              <p:nvPr/>
            </p:nvCxnSpPr>
            <p:spPr>
              <a:xfrm>
                <a:off x="2057400" y="4114800"/>
                <a:ext cx="2057400" cy="1588"/>
              </a:xfrm>
              <a:prstGeom prst="curvedConnector3">
                <a:avLst>
                  <a:gd name="adj1" fmla="val 5000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781800" y="38100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752600" y="1315810"/>
                <a:ext cx="1371600" cy="2107331"/>
              </a:xfrm>
              <a:prstGeom prst="rect">
                <a:avLst/>
              </a:prstGeom>
              <a:noFill/>
            </p:spPr>
            <p:txBody>
              <a:bodyPr wrap="square" rtlCol="0">
                <a:spAutoFit/>
              </a:bodyPr>
              <a:lstStyle/>
              <a:p>
                <a:r>
                  <a:rPr lang="en-US" sz="2200" dirty="0">
                    <a:solidFill>
                      <a:srgbClr val="FF0000"/>
                    </a:solidFill>
                  </a:rPr>
                  <a:t>0, Z</a:t>
                </a:r>
                <a:r>
                  <a:rPr lang="en-US" sz="2200" baseline="-20000" dirty="0">
                    <a:solidFill>
                      <a:srgbClr val="FF0000"/>
                    </a:solidFill>
                  </a:rPr>
                  <a:t>0 </a:t>
                </a:r>
                <a:r>
                  <a:rPr lang="en-US" sz="2200" dirty="0">
                    <a:solidFill>
                      <a:srgbClr val="FF0000"/>
                    </a:solidFill>
                  </a:rPr>
                  <a:t>/ 0 Z</a:t>
                </a:r>
                <a:r>
                  <a:rPr lang="en-US" sz="2200" baseline="-20000" dirty="0">
                    <a:solidFill>
                      <a:srgbClr val="FF0000"/>
                    </a:solidFill>
                  </a:rPr>
                  <a:t>0</a:t>
                </a:r>
              </a:p>
              <a:p>
                <a:r>
                  <a:rPr lang="en-US" sz="2200" dirty="0">
                    <a:solidFill>
                      <a:srgbClr val="FF0000"/>
                    </a:solidFill>
                  </a:rPr>
                  <a:t>0, Z</a:t>
                </a:r>
                <a:r>
                  <a:rPr lang="en-US" sz="2200" baseline="-20000" dirty="0">
                    <a:solidFill>
                      <a:srgbClr val="FF0000"/>
                    </a:solidFill>
                  </a:rPr>
                  <a:t>0 </a:t>
                </a:r>
                <a:r>
                  <a:rPr lang="en-US" sz="2200" dirty="0">
                    <a:solidFill>
                      <a:srgbClr val="FF0000"/>
                    </a:solidFill>
                  </a:rPr>
                  <a:t>/ 0 Z</a:t>
                </a:r>
                <a:r>
                  <a:rPr lang="en-US" sz="2200" baseline="-20000" dirty="0">
                    <a:solidFill>
                      <a:srgbClr val="FF0000"/>
                    </a:solidFill>
                  </a:rPr>
                  <a:t>0</a:t>
                </a:r>
              </a:p>
              <a:p>
                <a:r>
                  <a:rPr lang="en-US" sz="2200" dirty="0">
                    <a:solidFill>
                      <a:srgbClr val="FF0000"/>
                    </a:solidFill>
                  </a:rPr>
                  <a:t>0 , 0 / 00</a:t>
                </a:r>
              </a:p>
              <a:p>
                <a:r>
                  <a:rPr lang="en-US" sz="2200" dirty="0">
                    <a:solidFill>
                      <a:srgbClr val="FF0000"/>
                    </a:solidFill>
                  </a:rPr>
                  <a:t>0, 1 / 01</a:t>
                </a:r>
              </a:p>
              <a:p>
                <a:r>
                  <a:rPr lang="en-US" sz="2200" dirty="0">
                    <a:solidFill>
                      <a:srgbClr val="FF0000"/>
                    </a:solidFill>
                  </a:rPr>
                  <a:t>1, 0 / 10</a:t>
                </a:r>
              </a:p>
              <a:p>
                <a:r>
                  <a:rPr lang="en-US" sz="2200" dirty="0">
                    <a:solidFill>
                      <a:srgbClr val="FF0000"/>
                    </a:solidFill>
                  </a:rPr>
                  <a:t>1, 1 / 11</a:t>
                </a:r>
              </a:p>
            </p:txBody>
          </p:sp>
          <p:sp>
            <p:nvSpPr>
              <p:cNvPr id="20" name="Oval 19"/>
              <p:cNvSpPr/>
              <p:nvPr/>
            </p:nvSpPr>
            <p:spPr>
              <a:xfrm>
                <a:off x="1295400" y="3733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q0</a:t>
                </a:r>
              </a:p>
            </p:txBody>
          </p:sp>
          <p:cxnSp>
            <p:nvCxnSpPr>
              <p:cNvPr id="21" name="Curved Connector 20"/>
              <p:cNvCxnSpPr>
                <a:stCxn id="20" idx="1"/>
                <a:endCxn id="20" idx="0"/>
              </p:cNvCxnSpPr>
              <p:nvPr/>
            </p:nvCxnSpPr>
            <p:spPr>
              <a:xfrm rot="5400000" flipH="1" flipV="1">
                <a:off x="1485900" y="3654892"/>
                <a:ext cx="111592" cy="269408"/>
              </a:xfrm>
              <a:prstGeom prst="curvedConnector3">
                <a:avLst>
                  <a:gd name="adj1" fmla="val 727777"/>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438400" y="4114800"/>
                <a:ext cx="1371600" cy="1099478"/>
              </a:xfrm>
              <a:prstGeom prst="rect">
                <a:avLst/>
              </a:prstGeom>
              <a:noFill/>
            </p:spPr>
            <p:txBody>
              <a:bodyPr wrap="square" rtlCol="0">
                <a:spAutoFit/>
              </a:bodyPr>
              <a:lstStyle/>
              <a:p>
                <a:r>
                  <a:rPr lang="en-US" sz="2200" dirty="0">
                    <a:solidFill>
                      <a:srgbClr val="FF0000"/>
                    </a:solidFill>
                  </a:rPr>
                  <a:t>c , Z</a:t>
                </a:r>
                <a:r>
                  <a:rPr lang="en-US" sz="2200" baseline="-20000" dirty="0">
                    <a:solidFill>
                      <a:srgbClr val="FF0000"/>
                    </a:solidFill>
                  </a:rPr>
                  <a:t>0</a:t>
                </a:r>
                <a:r>
                  <a:rPr lang="en-US" sz="2200" dirty="0">
                    <a:solidFill>
                      <a:srgbClr val="FF0000"/>
                    </a:solidFill>
                  </a:rPr>
                  <a:t> / Z</a:t>
                </a:r>
                <a:r>
                  <a:rPr lang="en-US" sz="2200" baseline="-20000" dirty="0">
                    <a:solidFill>
                      <a:srgbClr val="FF0000"/>
                    </a:solidFill>
                  </a:rPr>
                  <a:t>0</a:t>
                </a:r>
              </a:p>
              <a:p>
                <a:r>
                  <a:rPr lang="en-US" sz="2200" dirty="0">
                    <a:solidFill>
                      <a:srgbClr val="FF0000"/>
                    </a:solidFill>
                  </a:rPr>
                  <a:t>c, 0 / 0</a:t>
                </a:r>
              </a:p>
              <a:p>
                <a:r>
                  <a:rPr lang="en-US" sz="2200" dirty="0">
                    <a:solidFill>
                      <a:srgbClr val="FF0000"/>
                    </a:solidFill>
                  </a:rPr>
                  <a:t>c, 1 / 1</a:t>
                </a:r>
              </a:p>
            </p:txBody>
          </p:sp>
          <p:sp>
            <p:nvSpPr>
              <p:cNvPr id="24" name="TextBox 23"/>
              <p:cNvSpPr txBox="1"/>
              <p:nvPr/>
            </p:nvSpPr>
            <p:spPr>
              <a:xfrm>
                <a:off x="4419600" y="2518253"/>
                <a:ext cx="1371600" cy="763525"/>
              </a:xfrm>
              <a:prstGeom prst="rect">
                <a:avLst/>
              </a:prstGeom>
              <a:noFill/>
            </p:spPr>
            <p:txBody>
              <a:bodyPr wrap="square" rtlCol="0">
                <a:spAutoFit/>
              </a:bodyPr>
              <a:lstStyle/>
              <a:p>
                <a:r>
                  <a:rPr lang="en-US" sz="2200" dirty="0">
                    <a:solidFill>
                      <a:srgbClr val="FF0000"/>
                    </a:solidFill>
                  </a:rPr>
                  <a:t>0 , 0 / Ɛ</a:t>
                </a:r>
              </a:p>
              <a:p>
                <a:r>
                  <a:rPr lang="en-US" sz="2200" dirty="0">
                    <a:solidFill>
                      <a:srgbClr val="FF0000"/>
                    </a:solidFill>
                  </a:rPr>
                  <a:t>1, 1 / Ɛ</a:t>
                </a:r>
              </a:p>
            </p:txBody>
          </p:sp>
          <p:sp>
            <p:nvSpPr>
              <p:cNvPr id="25" name="TextBox 24"/>
              <p:cNvSpPr txBox="1"/>
              <p:nvPr/>
            </p:nvSpPr>
            <p:spPr>
              <a:xfrm>
                <a:off x="5257800" y="4126468"/>
                <a:ext cx="1371600" cy="430887"/>
              </a:xfrm>
              <a:prstGeom prst="rect">
                <a:avLst/>
              </a:prstGeom>
              <a:noFill/>
            </p:spPr>
            <p:txBody>
              <a:bodyPr wrap="square" rtlCol="0">
                <a:spAutoFit/>
              </a:bodyPr>
              <a:lstStyle/>
              <a:p>
                <a:r>
                  <a:rPr lang="en-US" sz="2200" dirty="0">
                    <a:solidFill>
                      <a:srgbClr val="FF0000"/>
                    </a:solidFill>
                  </a:rPr>
                  <a:t> Ɛ, Z</a:t>
                </a:r>
                <a:r>
                  <a:rPr lang="en-US" sz="2200" baseline="-20000" dirty="0">
                    <a:solidFill>
                      <a:srgbClr val="FF0000"/>
                    </a:solidFill>
                  </a:rPr>
                  <a:t>0 </a:t>
                </a:r>
                <a:r>
                  <a:rPr lang="en-US" sz="2200" dirty="0">
                    <a:solidFill>
                      <a:srgbClr val="FF0000"/>
                    </a:solidFill>
                  </a:rPr>
                  <a:t>/ Z</a:t>
                </a:r>
                <a:r>
                  <a:rPr lang="en-US" sz="2200" baseline="-20000" dirty="0">
                    <a:solidFill>
                      <a:srgbClr val="FF0000"/>
                    </a:solidFill>
                  </a:rPr>
                  <a:t>0</a:t>
                </a:r>
                <a:r>
                  <a:rPr lang="en-US" sz="2200" dirty="0">
                    <a:solidFill>
                      <a:srgbClr val="FF0000"/>
                    </a:solidFill>
                  </a:rPr>
                  <a:t> </a:t>
                </a:r>
              </a:p>
            </p:txBody>
          </p:sp>
        </p:grpSp>
      </p:grpSp>
      <p:sp>
        <p:nvSpPr>
          <p:cNvPr id="26"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28" name="Picture 27" descr="Logo11.png">
            <a:extLst>
              <a:ext uri="{FF2B5EF4-FFF2-40B4-BE49-F238E27FC236}">
                <a16:creationId xmlns="" xmlns:a16="http://schemas.microsoft.com/office/drawing/2014/main" id="{8AC4EC9B-2E55-4B2F-B9E0-94527422270F}"/>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8F84FE2E-FA27-475C-AB21-A8BAC834AEFC}"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Difference between DPDA and NPDA</a:t>
            </a:r>
          </a:p>
        </p:txBody>
      </p:sp>
      <p:graphicFrame>
        <p:nvGraphicFramePr>
          <p:cNvPr id="10" name="Content Placeholder 9"/>
          <p:cNvGraphicFramePr>
            <a:graphicFrameLocks noGrp="1"/>
          </p:cNvGraphicFramePr>
          <p:nvPr>
            <p:ph sz="half" idx="2"/>
          </p:nvPr>
        </p:nvGraphicFramePr>
        <p:xfrm>
          <a:off x="762000" y="1859280"/>
          <a:ext cx="7924800" cy="3139440"/>
        </p:xfrm>
        <a:graphic>
          <a:graphicData uri="http://schemas.openxmlformats.org/drawingml/2006/table">
            <a:tbl>
              <a:tblPr firstRow="1" bandRow="1">
                <a:tableStyleId>{5C22544A-7EE6-4342-B048-85BDC9FD1C3A}</a:tableStyleId>
              </a:tblPr>
              <a:tblGrid>
                <a:gridCol w="3962400">
                  <a:extLst>
                    <a:ext uri="{9D8B030D-6E8A-4147-A177-3AD203B41FA5}">
                      <a16:colId xmlns="" xmlns:a16="http://schemas.microsoft.com/office/drawing/2014/main" val="20000"/>
                    </a:ext>
                  </a:extLst>
                </a:gridCol>
                <a:gridCol w="3962400">
                  <a:extLst>
                    <a:ext uri="{9D8B030D-6E8A-4147-A177-3AD203B41FA5}">
                      <a16:colId xmlns="" xmlns:a16="http://schemas.microsoft.com/office/drawing/2014/main" val="20001"/>
                    </a:ext>
                  </a:extLst>
                </a:gridCol>
              </a:tblGrid>
              <a:tr h="370840">
                <a:tc>
                  <a:txBody>
                    <a:bodyPr/>
                    <a:lstStyle/>
                    <a:p>
                      <a:r>
                        <a:rPr lang="en-US" sz="2200" dirty="0">
                          <a:solidFill>
                            <a:schemeClr val="tx1"/>
                          </a:solidFill>
                        </a:rPr>
                        <a:t>DPDA</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NPDA</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 xmlns:a16="http://schemas.microsoft.com/office/drawing/2014/main" val="10000"/>
                  </a:ext>
                </a:extLst>
              </a:tr>
              <a:tr h="370840">
                <a:tc>
                  <a:txBody>
                    <a:bodyPr/>
                    <a:lstStyle/>
                    <a:p>
                      <a:r>
                        <a:rPr lang="en-US" sz="2200" b="0" i="0" kern="1200" dirty="0">
                          <a:solidFill>
                            <a:schemeClr val="dk1"/>
                          </a:solidFill>
                          <a:latin typeface="+mn-lt"/>
                          <a:ea typeface="+mn-ea"/>
                          <a:cs typeface="+mn-cs"/>
                        </a:rPr>
                        <a:t>In NPDA, there may exits exactly one transition for each input symbol.</a:t>
                      </a:r>
                      <a:endParaRPr lang="en-US" sz="2200" dirty="0">
                        <a:solidFill>
                          <a:schemeClr val="tx1"/>
                        </a:solidFill>
                      </a:endParaRP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b="0" i="0" kern="1200" dirty="0">
                          <a:solidFill>
                            <a:schemeClr val="dk1"/>
                          </a:solidFill>
                          <a:latin typeface="+mn-lt"/>
                          <a:ea typeface="+mn-ea"/>
                          <a:cs typeface="+mn-cs"/>
                        </a:rPr>
                        <a:t>In PDA, there may exits more than one transition for each input symbol</a:t>
                      </a:r>
                      <a:endParaRPr lang="en-US" sz="2200" dirty="0">
                        <a:solidFill>
                          <a:schemeClr val="tx1"/>
                        </a:solidFill>
                      </a:endParaRP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 xmlns:a16="http://schemas.microsoft.com/office/drawing/2014/main" val="10001"/>
                  </a:ext>
                </a:extLst>
              </a:tr>
              <a:tr h="370840">
                <a:tc>
                  <a:txBody>
                    <a:bodyPr/>
                    <a:lstStyle/>
                    <a:p>
                      <a:r>
                        <a:rPr lang="en-US" sz="2200" b="0" i="0" kern="1200" dirty="0">
                          <a:solidFill>
                            <a:schemeClr val="dk1"/>
                          </a:solidFill>
                          <a:latin typeface="+mn-lt"/>
                          <a:ea typeface="+mn-ea"/>
                          <a:cs typeface="+mn-cs"/>
                        </a:rPr>
                        <a:t>Table contains single entities</a:t>
                      </a:r>
                      <a:endParaRPr lang="en-US" sz="2200" dirty="0">
                        <a:solidFill>
                          <a:schemeClr val="tx1"/>
                        </a:solidFill>
                      </a:endParaRP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b="0" i="0" kern="1200" dirty="0">
                          <a:solidFill>
                            <a:schemeClr val="dk1"/>
                          </a:solidFill>
                          <a:latin typeface="+mn-lt"/>
                          <a:ea typeface="+mn-ea"/>
                          <a:cs typeface="+mn-cs"/>
                        </a:rPr>
                        <a:t>Table may contains multiple defined entities.</a:t>
                      </a:r>
                      <a:endParaRPr lang="en-US" sz="2200" dirty="0">
                        <a:solidFill>
                          <a:schemeClr val="tx1"/>
                        </a:solidFill>
                      </a:endParaRP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 xmlns:a16="http://schemas.microsoft.com/office/drawing/2014/main" val="10002"/>
                  </a:ext>
                </a:extLst>
              </a:tr>
              <a:tr h="370840">
                <a:tc>
                  <a:txBody>
                    <a:bodyPr/>
                    <a:lstStyle/>
                    <a:p>
                      <a:r>
                        <a:rPr lang="en-US" sz="2200" dirty="0">
                          <a:solidFill>
                            <a:schemeClr val="tx1"/>
                          </a:solidFill>
                        </a:rPr>
                        <a:t>Less powerful than NPDA.</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More powerful</a:t>
                      </a:r>
                      <a:r>
                        <a:rPr lang="en-US" sz="2200" baseline="0" dirty="0">
                          <a:solidFill>
                            <a:schemeClr val="tx1"/>
                          </a:solidFill>
                        </a:rPr>
                        <a:t> than DPDA.</a:t>
                      </a:r>
                      <a:endParaRPr lang="en-US" sz="2200" dirty="0">
                        <a:solidFill>
                          <a:schemeClr val="tx1"/>
                        </a:solidFill>
                      </a:endParaRP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 xmlns:a16="http://schemas.microsoft.com/office/drawing/2014/main" val="10003"/>
                  </a:ext>
                </a:extLst>
              </a:tr>
              <a:tr h="370840">
                <a:tc>
                  <a:txBody>
                    <a:bodyPr/>
                    <a:lstStyle/>
                    <a:p>
                      <a:r>
                        <a:rPr lang="en-US" sz="2200" b="1" dirty="0">
                          <a:solidFill>
                            <a:srgbClr val="FF0000"/>
                          </a:solidFill>
                        </a:rPr>
                        <a:t>Ex: </a:t>
                      </a:r>
                      <a:r>
                        <a:rPr lang="en-US" sz="2200" dirty="0">
                          <a:solidFill>
                            <a:schemeClr val="tx1"/>
                          </a:solidFill>
                        </a:rPr>
                        <a:t>PDA for L= {</a:t>
                      </a:r>
                      <a:r>
                        <a:rPr lang="en-US" sz="2200" dirty="0" err="1">
                          <a:solidFill>
                            <a:schemeClr val="tx1"/>
                          </a:solidFill>
                        </a:rPr>
                        <a:t>wcw</a:t>
                      </a:r>
                      <a:r>
                        <a:rPr lang="en-US" sz="2200" baseline="30000" dirty="0" err="1">
                          <a:solidFill>
                            <a:schemeClr val="tx1"/>
                          </a:solidFill>
                        </a:rPr>
                        <a:t>R</a:t>
                      </a:r>
                      <a:r>
                        <a:rPr lang="en-US" sz="2200" dirty="0">
                          <a:solidFill>
                            <a:schemeClr val="tx1"/>
                          </a:solidFill>
                        </a:rPr>
                        <a:t> |w</a:t>
                      </a:r>
                      <a:r>
                        <a:rPr lang="en-US" sz="2200" dirty="0">
                          <a:solidFill>
                            <a:schemeClr val="tx1"/>
                          </a:solidFill>
                          <a:sym typeface="Symbol"/>
                        </a:rPr>
                        <a:t></a:t>
                      </a:r>
                      <a:r>
                        <a:rPr lang="en-US" sz="2200" dirty="0">
                          <a:solidFill>
                            <a:schemeClr val="tx1"/>
                          </a:solidFill>
                        </a:rPr>
                        <a:t>(0, 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1" dirty="0">
                          <a:solidFill>
                            <a:srgbClr val="FF0000"/>
                          </a:solidFill>
                        </a:rPr>
                        <a:t>Ex: </a:t>
                      </a:r>
                      <a:r>
                        <a:rPr lang="en-US" sz="2200" dirty="0">
                          <a:solidFill>
                            <a:schemeClr val="tx1"/>
                          </a:solidFill>
                        </a:rPr>
                        <a:t>PDA for L= {</a:t>
                      </a:r>
                      <a:r>
                        <a:rPr lang="en-US" sz="2200" dirty="0" err="1">
                          <a:solidFill>
                            <a:schemeClr val="tx1"/>
                          </a:solidFill>
                        </a:rPr>
                        <a:t>ww</a:t>
                      </a:r>
                      <a:r>
                        <a:rPr lang="en-US" sz="2200" baseline="30000" dirty="0" err="1">
                          <a:solidFill>
                            <a:schemeClr val="tx1"/>
                          </a:solidFill>
                        </a:rPr>
                        <a:t>R</a:t>
                      </a:r>
                      <a:r>
                        <a:rPr lang="en-US" sz="2200" dirty="0">
                          <a:solidFill>
                            <a:schemeClr val="tx1"/>
                          </a:solidFill>
                        </a:rPr>
                        <a:t> |w</a:t>
                      </a:r>
                      <a:r>
                        <a:rPr lang="en-US" sz="2200" dirty="0">
                          <a:solidFill>
                            <a:schemeClr val="tx1"/>
                          </a:solidFill>
                          <a:sym typeface="Symbol"/>
                        </a:rPr>
                        <a:t></a:t>
                      </a:r>
                      <a:r>
                        <a:rPr lang="en-US" sz="2200" dirty="0">
                          <a:solidFill>
                            <a:schemeClr val="tx1"/>
                          </a:solidFill>
                        </a:rPr>
                        <a:t>(0, 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 xmlns:a16="http://schemas.microsoft.com/office/drawing/2014/main" val="10004"/>
                  </a:ext>
                </a:extLst>
              </a:tr>
            </a:tbl>
          </a:graphicData>
        </a:graphic>
      </p:graphicFrame>
      <p:sp>
        <p:nvSpPr>
          <p:cNvPr id="9"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11" name="Picture 10" descr="Logo11.png">
            <a:extLst>
              <a:ext uri="{FF2B5EF4-FFF2-40B4-BE49-F238E27FC236}">
                <a16:creationId xmlns="" xmlns:a16="http://schemas.microsoft.com/office/drawing/2014/main" id="{385286AD-3B82-4B08-B2A6-845D127687F6}"/>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400" b="1" dirty="0"/>
                  <a:t>Q:</a:t>
                </a:r>
                <a:r>
                  <a:rPr lang="en-US" sz="2400" dirty="0"/>
                  <a:t> Let L={</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a:rPr>
                          <m:t>𝑎</m:t>
                        </m:r>
                      </m:e>
                      <m:sup>
                        <m:r>
                          <a:rPr lang="en-US" sz="2400" b="0" i="1" smtClean="0">
                            <a:latin typeface="Cambria Math"/>
                          </a:rPr>
                          <m:t>𝑚</m:t>
                        </m:r>
                      </m:sup>
                    </m:sSup>
                    <m:sSup>
                      <m:sSupPr>
                        <m:ctrlPr>
                          <a:rPr lang="en-US" sz="2400" i="1">
                            <a:latin typeface="Cambria Math" panose="02040503050406030204" pitchFamily="18" charset="0"/>
                          </a:rPr>
                        </m:ctrlPr>
                      </m:sSupPr>
                      <m:e>
                        <m:r>
                          <a:rPr lang="en-US" sz="2400" b="0" i="1" smtClean="0">
                            <a:latin typeface="Cambria Math"/>
                          </a:rPr>
                          <m:t>𝑏</m:t>
                        </m:r>
                      </m:e>
                      <m:sup>
                        <m:r>
                          <a:rPr lang="en-US" sz="2400" b="0" i="1" smtClean="0">
                            <a:latin typeface="Cambria Math"/>
                          </a:rPr>
                          <m:t>𝑛</m:t>
                        </m:r>
                      </m:sup>
                    </m:sSup>
                  </m:oMath>
                </a14:m>
                <a:r>
                  <a:rPr lang="en-US" sz="2400" dirty="0"/>
                  <a:t>| n&lt;m} . Construct a PDF for following Language. </a:t>
                </a:r>
              </a:p>
              <a:p>
                <a:pPr marL="0" indent="0">
                  <a:buNone/>
                </a:pPr>
                <a:endParaRPr lang="en-US" sz="2400" dirty="0"/>
              </a:p>
              <a:p>
                <a:pPr marL="0" indent="0">
                  <a:buNone/>
                </a:pPr>
                <a:r>
                  <a:rPr lang="en-US" sz="2400" b="1" dirty="0"/>
                  <a:t>Solution:</a:t>
                </a:r>
              </a:p>
              <a:p>
                <a:pPr marL="0" indent="0">
                  <a:buNone/>
                </a:pPr>
                <a:r>
                  <a:rPr lang="en-US" sz="2400" dirty="0"/>
                  <a:t>Sequence of a’s should be pushed onto the stack in state q0. </a:t>
                </a:r>
              </a:p>
              <a:p>
                <a:pPr marL="0" indent="0">
                  <a:buNone/>
                </a:pPr>
                <a:r>
                  <a:rPr lang="el-GR" sz="2400" dirty="0"/>
                  <a:t>δ</a:t>
                </a:r>
                <a:r>
                  <a:rPr lang="en-US" sz="2400" dirty="0"/>
                  <a:t>(q0,a,z0) = (q0, az0) </a:t>
                </a:r>
              </a:p>
              <a:p>
                <a:pPr marL="0" indent="0">
                  <a:buNone/>
                </a:pPr>
                <a:r>
                  <a:rPr lang="el-GR" sz="2400" dirty="0"/>
                  <a:t>δ</a:t>
                </a:r>
                <a:r>
                  <a:rPr lang="en-US" sz="2400" dirty="0"/>
                  <a:t>(q0,a,a) = (q0, aa)</a:t>
                </a:r>
              </a:p>
              <a:p>
                <a:pPr marL="0" indent="0">
                  <a:buNone/>
                </a:pPr>
                <a:endParaRPr lang="en-US" sz="2400" dirty="0"/>
              </a:p>
              <a:p>
                <a:pPr marL="0" indent="0">
                  <a:buNone/>
                </a:pPr>
                <a:r>
                  <a:rPr lang="en-US" sz="2400" dirty="0"/>
                  <a:t>An a should be popped for every b as input till the end of input. </a:t>
                </a:r>
              </a:p>
              <a:p>
                <a:pPr marL="0" indent="0">
                  <a:buNone/>
                </a:pPr>
                <a:r>
                  <a:rPr lang="el-GR" sz="2400" dirty="0"/>
                  <a:t>δ</a:t>
                </a:r>
                <a:r>
                  <a:rPr lang="en-US" sz="2400" dirty="0"/>
                  <a:t>(q0,b,a) = (q1,ɛ) </a:t>
                </a:r>
              </a:p>
              <a:p>
                <a:pPr marL="0" indent="0">
                  <a:buNone/>
                </a:pPr>
                <a:r>
                  <a:rPr lang="el-GR" sz="2400" dirty="0"/>
                  <a:t>δ</a:t>
                </a:r>
                <a:r>
                  <a:rPr lang="en-US" sz="2400" dirty="0"/>
                  <a:t>(q1,b,a) = (q1,ɛ)</a:t>
                </a:r>
              </a:p>
              <a:p>
                <a:pPr marL="0" indent="0">
                  <a:buNone/>
                </a:pP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1185" t="-1078" r="-296" b="-40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F8CE6BBC-E3B7-4D65-A17C-9C87C4B7AAF1}"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405128" y="21934"/>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kumimoji="0" lang="en-US" sz="3200" i="0" u="none" strike="noStrike" kern="1200" cap="none" spc="0" normalizeH="0" baseline="0" noProof="0" dirty="0">
                <a:ln>
                  <a:noFill/>
                </a:ln>
                <a:solidFill>
                  <a:schemeClr val="dk1"/>
                </a:solidFill>
                <a:effectLst/>
                <a:uLnTx/>
                <a:uFillTx/>
                <a:latin typeface="+mn-lt"/>
                <a:ea typeface="+mn-ea"/>
                <a:cs typeface="+mn-cs"/>
              </a:rPr>
              <a:t>PDA Examples with Solutions</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p:txBody>
          <a:bodyPr/>
          <a:lstStyle/>
          <a:p>
            <a:r>
              <a:rPr lang="en-US"/>
              <a:t>KCS - 402 TAFL                Unit Number: 4</a:t>
            </a:r>
          </a:p>
        </p:txBody>
      </p:sp>
    </p:spTree>
    <p:extLst>
      <p:ext uri="{BB962C8B-B14F-4D97-AF65-F5344CB8AC3E}">
        <p14:creationId xmlns="" xmlns:p14="http://schemas.microsoft.com/office/powerpoint/2010/main" val="939782752"/>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circle(in)">
                                      <p:cBhvr>
                                        <p:cTn id="32" dur="2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circle(in)">
                                      <p:cBhvr>
                                        <p:cTn id="37" dur="20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circle(in)">
                                      <p:cBhvr>
                                        <p:cTn id="42"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400" dirty="0"/>
              <a:t>Additional m-n a’s should be popped from the stack. </a:t>
            </a:r>
          </a:p>
          <a:p>
            <a:pPr marL="0" indent="0">
              <a:buNone/>
            </a:pPr>
            <a:r>
              <a:rPr lang="el-GR" sz="2400" dirty="0"/>
              <a:t>δ</a:t>
            </a:r>
            <a:r>
              <a:rPr lang="en-US" sz="2400" dirty="0"/>
              <a:t>(q1, ɛ, a) = (q1, ɛ) </a:t>
            </a:r>
          </a:p>
          <a:p>
            <a:endParaRPr lang="en-US" sz="2400" dirty="0"/>
          </a:p>
          <a:p>
            <a:pPr marL="0" indent="0">
              <a:buNone/>
            </a:pPr>
            <a:r>
              <a:rPr lang="en-US" sz="2400" dirty="0"/>
              <a:t>Finally the symbol z0 should be popped out to make the state empty.</a:t>
            </a:r>
          </a:p>
          <a:p>
            <a:pPr marL="0" indent="0">
              <a:buNone/>
            </a:pPr>
            <a:r>
              <a:rPr lang="el-GR" sz="2400" dirty="0"/>
              <a:t>δ</a:t>
            </a:r>
            <a:r>
              <a:rPr lang="en-US" sz="2400" dirty="0"/>
              <a:t>(q1, ɛ, z0) = (q1, ɛ) </a:t>
            </a:r>
          </a:p>
          <a:p>
            <a:endParaRPr lang="en-US" sz="2400" dirty="0"/>
          </a:p>
          <a:p>
            <a:endParaRPr lang="en-US" sz="2400" dirty="0"/>
          </a:p>
        </p:txBody>
      </p:sp>
      <p:sp>
        <p:nvSpPr>
          <p:cNvPr id="4" name="Date Placeholder 3"/>
          <p:cNvSpPr>
            <a:spLocks noGrp="1"/>
          </p:cNvSpPr>
          <p:nvPr>
            <p:ph type="dt" sz="half" idx="10"/>
          </p:nvPr>
        </p:nvSpPr>
        <p:spPr/>
        <p:txBody>
          <a:bodyPr/>
          <a:lstStyle/>
          <a:p>
            <a:fld id="{CE2FCA79-9019-4B60-9B87-671062D574A5}"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43256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PDA Examples with Solutions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074"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752600" y="3775710"/>
            <a:ext cx="4225290" cy="186819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a:t>KCS - 402 TAFL                Unit Number: 4</a:t>
            </a:r>
          </a:p>
        </p:txBody>
      </p:sp>
    </p:spTree>
    <p:extLst>
      <p:ext uri="{BB962C8B-B14F-4D97-AF65-F5344CB8AC3E}">
        <p14:creationId xmlns="" xmlns:p14="http://schemas.microsoft.com/office/powerpoint/2010/main" val="3052287798"/>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074"/>
                                        </p:tgtEl>
                                        <p:attrNameLst>
                                          <p:attrName>style.visibility</p:attrName>
                                        </p:attrNameLst>
                                      </p:cBhvr>
                                      <p:to>
                                        <p:strVal val="visible"/>
                                      </p:to>
                                    </p:set>
                                    <p:animEffect transition="in" filter="circle(in)">
                                      <p:cBhvr>
                                        <p:cTn id="27"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400" b="1" dirty="0"/>
              <a:t>Q: </a:t>
            </a:r>
            <a:r>
              <a:rPr lang="en-US" sz="2400" dirty="0"/>
              <a:t>Design a PDA for accepting the set of all strings over an alphabet {</a:t>
            </a:r>
            <a:r>
              <a:rPr lang="en-US" sz="2400" dirty="0" err="1"/>
              <a:t>a,b</a:t>
            </a:r>
            <a:r>
              <a:rPr lang="en-US" sz="2400" dirty="0"/>
              <a:t>} with an equal number of a’s and b’s. </a:t>
            </a:r>
          </a:p>
          <a:p>
            <a:pPr marL="0" indent="0">
              <a:buNone/>
            </a:pPr>
            <a:endParaRPr lang="en-US" sz="2400" dirty="0"/>
          </a:p>
          <a:p>
            <a:pPr marL="0" indent="0">
              <a:buNone/>
            </a:pPr>
            <a:r>
              <a:rPr lang="en-US" sz="2400" b="1" dirty="0"/>
              <a:t>Solution:</a:t>
            </a:r>
          </a:p>
          <a:p>
            <a:pPr marL="0" indent="0">
              <a:buNone/>
            </a:pPr>
            <a:r>
              <a:rPr lang="en-US" sz="2400" dirty="0"/>
              <a:t>Stack will be used to store excess of a’s over b’s or excess of b’s over a’s out of input seen so far. </a:t>
            </a:r>
          </a:p>
          <a:p>
            <a:pPr marL="0" indent="0">
              <a:buNone/>
            </a:pPr>
            <a:endParaRPr lang="en-US" sz="2400" dirty="0"/>
          </a:p>
        </p:txBody>
      </p:sp>
      <p:sp>
        <p:nvSpPr>
          <p:cNvPr id="4" name="Date Placeholder 3"/>
          <p:cNvSpPr>
            <a:spLocks noGrp="1"/>
          </p:cNvSpPr>
          <p:nvPr>
            <p:ph type="dt" sz="half" idx="10"/>
          </p:nvPr>
        </p:nvSpPr>
        <p:spPr/>
        <p:txBody>
          <a:bodyPr/>
          <a:lstStyle/>
          <a:p>
            <a:fld id="{FE2E9C61-AEB5-4D58-9C95-2180F8AA1D4A}"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43256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PDA Examples with Solutions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p:txBody>
          <a:bodyPr/>
          <a:lstStyle/>
          <a:p>
            <a:r>
              <a:rPr lang="en-US"/>
              <a:t>KCS - 402 TAFL                Unit Number: 4</a:t>
            </a:r>
          </a:p>
        </p:txBody>
      </p:sp>
    </p:spTree>
    <p:extLst>
      <p:ext uri="{BB962C8B-B14F-4D97-AF65-F5344CB8AC3E}">
        <p14:creationId xmlns="" xmlns:p14="http://schemas.microsoft.com/office/powerpoint/2010/main" val="4153653400"/>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10000"/>
          </a:bodyPr>
          <a:lstStyle/>
          <a:p>
            <a:pPr marL="0" indent="0">
              <a:buNone/>
            </a:pPr>
            <a:r>
              <a:rPr lang="en-US" sz="2400" b="1" dirty="0"/>
              <a:t>1. Stack contains z0 (topmost symbols) and the input is a:</a:t>
            </a:r>
          </a:p>
          <a:p>
            <a:pPr marL="0" indent="0">
              <a:buNone/>
            </a:pPr>
            <a:r>
              <a:rPr lang="el-GR" sz="2400" dirty="0"/>
              <a:t>δ</a:t>
            </a:r>
            <a:r>
              <a:rPr lang="en-US" sz="2400" dirty="0"/>
              <a:t>(q0, a, z0) = (</a:t>
            </a:r>
            <a:r>
              <a:rPr lang="en-US" sz="2400" dirty="0" err="1"/>
              <a:t>qo</a:t>
            </a:r>
            <a:r>
              <a:rPr lang="en-US" sz="2400" dirty="0"/>
              <a:t>, az0) </a:t>
            </a:r>
          </a:p>
          <a:p>
            <a:pPr marL="0" indent="0">
              <a:buNone/>
            </a:pPr>
            <a:r>
              <a:rPr lang="en-US" sz="2400" b="1" dirty="0"/>
              <a:t>2. Stack contains z0 and the input is b:</a:t>
            </a:r>
          </a:p>
          <a:p>
            <a:pPr marL="0" indent="0">
              <a:buNone/>
            </a:pPr>
            <a:r>
              <a:rPr lang="el-GR" sz="2400" dirty="0"/>
              <a:t>δ</a:t>
            </a:r>
            <a:r>
              <a:rPr lang="en-US" sz="2400" dirty="0"/>
              <a:t>(q0, b, z0) = (</a:t>
            </a:r>
            <a:r>
              <a:rPr lang="en-US" sz="2400" dirty="0" err="1"/>
              <a:t>qo</a:t>
            </a:r>
            <a:r>
              <a:rPr lang="en-US" sz="2400" dirty="0"/>
              <a:t>, bz0) </a:t>
            </a:r>
          </a:p>
          <a:p>
            <a:pPr marL="0" indent="0">
              <a:buNone/>
            </a:pPr>
            <a:r>
              <a:rPr lang="en-US" sz="2400" b="1" dirty="0"/>
              <a:t>3. Stack contains a and the input is a.</a:t>
            </a:r>
          </a:p>
          <a:p>
            <a:pPr marL="0" indent="0">
              <a:buNone/>
            </a:pPr>
            <a:r>
              <a:rPr lang="el-GR" sz="2400" dirty="0"/>
              <a:t>δ</a:t>
            </a:r>
            <a:r>
              <a:rPr lang="en-US" sz="2400" dirty="0"/>
              <a:t>(q0, a, a) = (</a:t>
            </a:r>
            <a:r>
              <a:rPr lang="en-US" sz="2400" dirty="0" err="1"/>
              <a:t>qo</a:t>
            </a:r>
            <a:r>
              <a:rPr lang="en-US" sz="2400" dirty="0"/>
              <a:t>, aa) </a:t>
            </a:r>
          </a:p>
          <a:p>
            <a:pPr marL="0" indent="0">
              <a:buNone/>
            </a:pPr>
            <a:r>
              <a:rPr lang="en-US" sz="2400" b="1" dirty="0"/>
              <a:t>4. Stack contains a and the input is b</a:t>
            </a:r>
          </a:p>
          <a:p>
            <a:pPr marL="0" indent="0">
              <a:buNone/>
            </a:pPr>
            <a:r>
              <a:rPr lang="el-GR" sz="2400" dirty="0"/>
              <a:t>δ</a:t>
            </a:r>
            <a:r>
              <a:rPr lang="en-US" sz="2400" dirty="0"/>
              <a:t>(q0, a, b) = (</a:t>
            </a:r>
            <a:r>
              <a:rPr lang="en-US" sz="2400" dirty="0" err="1"/>
              <a:t>qo</a:t>
            </a:r>
            <a:r>
              <a:rPr lang="en-US" sz="2400" dirty="0"/>
              <a:t>, ɛ )</a:t>
            </a:r>
          </a:p>
          <a:p>
            <a:pPr marL="0" indent="0">
              <a:buNone/>
            </a:pPr>
            <a:r>
              <a:rPr lang="en-US" sz="2400" b="1" dirty="0"/>
              <a:t>5. Stack contains b and the input is a</a:t>
            </a:r>
          </a:p>
          <a:p>
            <a:pPr marL="0" indent="0">
              <a:buNone/>
            </a:pPr>
            <a:r>
              <a:rPr lang="en-US" sz="2400" dirty="0"/>
              <a:t> </a:t>
            </a:r>
            <a:r>
              <a:rPr lang="el-GR" sz="2400" dirty="0"/>
              <a:t>δ</a:t>
            </a:r>
            <a:r>
              <a:rPr lang="en-US" sz="2400" dirty="0"/>
              <a:t>(q0, b, a) = (</a:t>
            </a:r>
            <a:r>
              <a:rPr lang="en-US" sz="2400" dirty="0" err="1"/>
              <a:t>qo</a:t>
            </a:r>
            <a:r>
              <a:rPr lang="en-US" sz="2400" dirty="0"/>
              <a:t>, ɛ )</a:t>
            </a:r>
          </a:p>
          <a:p>
            <a:pPr marL="0" indent="0">
              <a:buNone/>
            </a:pPr>
            <a:r>
              <a:rPr lang="en-US" sz="2400" b="1" dirty="0"/>
              <a:t>6. Stack contains b and the input is b</a:t>
            </a:r>
          </a:p>
          <a:p>
            <a:pPr marL="0" indent="0">
              <a:buNone/>
            </a:pPr>
            <a:r>
              <a:rPr lang="el-GR" sz="2400" dirty="0"/>
              <a:t>δ</a:t>
            </a:r>
            <a:r>
              <a:rPr lang="en-US" sz="2400" dirty="0"/>
              <a:t>(q0, b, b) = (</a:t>
            </a:r>
            <a:r>
              <a:rPr lang="en-US" sz="2400" dirty="0" err="1"/>
              <a:t>qo</a:t>
            </a:r>
            <a:r>
              <a:rPr lang="en-US" sz="2400" dirty="0"/>
              <a:t>, bb )</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endParaRPr lang="en-US" sz="2400" dirty="0"/>
          </a:p>
          <a:p>
            <a:endParaRPr lang="en-US" sz="2400" dirty="0"/>
          </a:p>
        </p:txBody>
      </p:sp>
      <p:sp>
        <p:nvSpPr>
          <p:cNvPr id="4" name="Date Placeholder 3"/>
          <p:cNvSpPr>
            <a:spLocks noGrp="1"/>
          </p:cNvSpPr>
          <p:nvPr>
            <p:ph type="dt" sz="half" idx="10"/>
          </p:nvPr>
        </p:nvSpPr>
        <p:spPr/>
        <p:txBody>
          <a:bodyPr/>
          <a:lstStyle/>
          <a:p>
            <a:fld id="{FA6D667F-7A33-4051-A7B2-619BF804EEB2}"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43256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PDA Examples with Solutions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p:cNvSpPr>
            <a:spLocks noGrp="1"/>
          </p:cNvSpPr>
          <p:nvPr>
            <p:ph type="ftr" sz="quarter" idx="11"/>
          </p:nvPr>
        </p:nvSpPr>
        <p:spPr/>
        <p:txBody>
          <a:bodyPr/>
          <a:lstStyle/>
          <a:p>
            <a:r>
              <a:rPr lang="en-US"/>
              <a:t>KCS - 402 TAFL                Unit Number: 4</a:t>
            </a:r>
          </a:p>
        </p:txBody>
      </p:sp>
    </p:spTree>
    <p:extLst>
      <p:ext uri="{BB962C8B-B14F-4D97-AF65-F5344CB8AC3E}">
        <p14:creationId xmlns="" xmlns:p14="http://schemas.microsoft.com/office/powerpoint/2010/main" val="3946512893"/>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in)">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ircle(in)">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circle(in)">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circle(in)">
                                      <p:cBhvr>
                                        <p:cTn id="57" dur="2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circle(in)">
                                      <p:cBhvr>
                                        <p:cTn id="62"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7EA3C64C-9B89-4F5C-8732-965ECD361931}"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Two stack PDA</a:t>
            </a:r>
          </a:p>
        </p:txBody>
      </p:sp>
      <p:sp>
        <p:nvSpPr>
          <p:cNvPr id="23"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24" name="Picture 23" descr="Logo11.png">
            <a:extLst>
              <a:ext uri="{FF2B5EF4-FFF2-40B4-BE49-F238E27FC236}">
                <a16:creationId xmlns="" xmlns:a16="http://schemas.microsoft.com/office/drawing/2014/main" id="{FC7DF6D8-3A13-4920-828B-6555603458F7}"/>
              </a:ext>
            </a:extLst>
          </p:cNvPr>
          <p:cNvPicPr>
            <a:picLocks noChangeAspect="1"/>
          </p:cNvPicPr>
          <p:nvPr/>
        </p:nvPicPr>
        <p:blipFill>
          <a:blip r:embed="rId2"/>
          <a:stretch>
            <a:fillRect/>
          </a:stretch>
        </p:blipFill>
        <p:spPr>
          <a:xfrm>
            <a:off x="0" y="0"/>
            <a:ext cx="1352550" cy="725162"/>
          </a:xfrm>
          <a:prstGeom prst="rect">
            <a:avLst/>
          </a:prstGeom>
        </p:spPr>
      </p:pic>
      <p:pic>
        <p:nvPicPr>
          <p:cNvPr id="25" name="Picture 24" descr="p0.JPG"/>
          <p:cNvPicPr>
            <a:picLocks noChangeAspect="1"/>
          </p:cNvPicPr>
          <p:nvPr/>
        </p:nvPicPr>
        <p:blipFill>
          <a:blip r:embed="rId3"/>
          <a:stretch>
            <a:fillRect/>
          </a:stretch>
        </p:blipFill>
        <p:spPr>
          <a:xfrm>
            <a:off x="1428728" y="2015490"/>
            <a:ext cx="6858048" cy="3342336"/>
          </a:xfrm>
          <a:prstGeom prst="rect">
            <a:avLst/>
          </a:prstGeom>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822D8802-04BD-4CED-AABB-38F3CDC69034}"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Two stack PDA</a:t>
            </a:r>
          </a:p>
        </p:txBody>
      </p:sp>
      <p:sp>
        <p:nvSpPr>
          <p:cNvPr id="10"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11" name="Picture 10" descr="Logo11.png">
            <a:extLst>
              <a:ext uri="{FF2B5EF4-FFF2-40B4-BE49-F238E27FC236}">
                <a16:creationId xmlns="" xmlns:a16="http://schemas.microsoft.com/office/drawing/2014/main" id="{F2F89E1F-7644-42E5-90E1-B4F7F46681D0}"/>
              </a:ext>
            </a:extLst>
          </p:cNvPr>
          <p:cNvPicPr>
            <a:picLocks noChangeAspect="1"/>
          </p:cNvPicPr>
          <p:nvPr/>
        </p:nvPicPr>
        <p:blipFill>
          <a:blip r:embed="rId2"/>
          <a:stretch>
            <a:fillRect/>
          </a:stretch>
        </p:blipFill>
        <p:spPr>
          <a:xfrm>
            <a:off x="0" y="0"/>
            <a:ext cx="1352550" cy="725162"/>
          </a:xfrm>
          <a:prstGeom prst="rect">
            <a:avLst/>
          </a:prstGeom>
        </p:spPr>
      </p:pic>
      <p:pic>
        <p:nvPicPr>
          <p:cNvPr id="13" name="Content Placeholder 12" descr="p3.JPG"/>
          <p:cNvPicPr>
            <a:picLocks noGrp="1" noChangeAspect="1"/>
          </p:cNvPicPr>
          <p:nvPr>
            <p:ph sz="half" idx="2"/>
          </p:nvPr>
        </p:nvPicPr>
        <p:blipFill>
          <a:blip r:embed="rId3"/>
          <a:stretch>
            <a:fillRect/>
          </a:stretch>
        </p:blipFill>
        <p:spPr>
          <a:xfrm>
            <a:off x="1357290" y="1785926"/>
            <a:ext cx="7329510" cy="3929090"/>
          </a:xfr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p2.JPG"/>
          <p:cNvPicPr>
            <a:picLocks noGrp="1" noChangeAspect="1"/>
          </p:cNvPicPr>
          <p:nvPr>
            <p:ph idx="1"/>
          </p:nvPr>
        </p:nvPicPr>
        <p:blipFill>
          <a:blip r:embed="rId2"/>
          <a:stretch>
            <a:fillRect/>
          </a:stretch>
        </p:blipFill>
        <p:spPr>
          <a:xfrm>
            <a:off x="1357290" y="2000240"/>
            <a:ext cx="6286544" cy="3500462"/>
          </a:xfrm>
        </p:spPr>
      </p:pic>
      <p:sp>
        <p:nvSpPr>
          <p:cNvPr id="4" name="Date Placeholder 3"/>
          <p:cNvSpPr>
            <a:spLocks noGrp="1"/>
          </p:cNvSpPr>
          <p:nvPr>
            <p:ph type="dt" sz="half" idx="10"/>
          </p:nvPr>
        </p:nvSpPr>
        <p:spPr/>
        <p:txBody>
          <a:bodyPr/>
          <a:lstStyle/>
          <a:p>
            <a:fld id="{53B83C92-331D-491D-BDA0-3DA5B0ED7931}" type="datetime1">
              <a:rPr lang="en-US" smtClean="0"/>
              <a:pPr/>
              <a:t>5/7/2022</a:t>
            </a:fld>
            <a:endParaRPr lang="en-US"/>
          </a:p>
        </p:txBody>
      </p:sp>
      <p:sp>
        <p:nvSpPr>
          <p:cNvPr id="5" name="Footer Placeholder 4"/>
          <p:cNvSpPr>
            <a:spLocks noGrp="1"/>
          </p:cNvSpPr>
          <p:nvPr>
            <p:ph type="ftr" sz="quarter" idx="11"/>
          </p:nvPr>
        </p:nvSpPr>
        <p:spPr/>
        <p:txBody>
          <a:bodyPr/>
          <a:lstStyle/>
          <a:p>
            <a:r>
              <a:rPr lang="en-US" smtClean="0"/>
              <a:t>GARIMA JAIN             ACSE-0404 (TAFL)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noGrp="1"/>
          </p:cNvSpPr>
          <p:nvPr>
            <p:ph type="title"/>
          </p:nvPr>
        </p:nvSpPr>
        <p:spPr>
          <a:xfrm>
            <a:off x="1785918" y="274638"/>
            <a:ext cx="6900882"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Two stack PDA</a:t>
            </a:r>
          </a:p>
        </p:txBody>
      </p:sp>
      <p:pic>
        <p:nvPicPr>
          <p:cNvPr id="8" name="Picture 7" descr="Logo11.png">
            <a:extLst>
              <a:ext uri="{FF2B5EF4-FFF2-40B4-BE49-F238E27FC236}">
                <a16:creationId xmlns="" xmlns:a16="http://schemas.microsoft.com/office/drawing/2014/main" id="{F2F89E1F-7644-42E5-90E1-B4F7F46681D0}"/>
              </a:ext>
            </a:extLst>
          </p:cNvPr>
          <p:cNvPicPr>
            <a:picLocks noChangeAspect="1"/>
          </p:cNvPicPr>
          <p:nvPr/>
        </p:nvPicPr>
        <p:blipFill>
          <a:blip r:embed="rId3"/>
          <a:stretch>
            <a:fillRect/>
          </a:stretch>
        </p:blipFill>
        <p:spPr>
          <a:xfrm>
            <a:off x="0" y="214290"/>
            <a:ext cx="1638270" cy="1010914"/>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F3AB426F-08D0-40D8-BFA8-8045397D0FCA}"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Two stack PDA</a:t>
            </a:r>
          </a:p>
        </p:txBody>
      </p:sp>
      <p:sp>
        <p:nvSpPr>
          <p:cNvPr id="9" name="Content Placeholder 8"/>
          <p:cNvSpPr>
            <a:spLocks noGrp="1"/>
          </p:cNvSpPr>
          <p:nvPr>
            <p:ph sz="half" idx="2"/>
          </p:nvPr>
        </p:nvSpPr>
        <p:spPr>
          <a:xfrm>
            <a:off x="457200" y="1265237"/>
            <a:ext cx="8305800" cy="4525963"/>
          </a:xfrm>
        </p:spPr>
        <p:txBody>
          <a:bodyPr/>
          <a:lstStyle/>
          <a:p>
            <a:pPr>
              <a:lnSpc>
                <a:spcPct val="150000"/>
              </a:lnSpc>
              <a:spcBef>
                <a:spcPts val="0"/>
              </a:spcBef>
            </a:pPr>
            <a:r>
              <a:rPr lang="en-US" sz="2200" dirty="0"/>
              <a:t>A two stack PDA is deterministic.</a:t>
            </a:r>
          </a:p>
          <a:p>
            <a:pPr>
              <a:lnSpc>
                <a:spcPct val="150000"/>
              </a:lnSpc>
              <a:spcBef>
                <a:spcPts val="0"/>
              </a:spcBef>
            </a:pPr>
            <a:r>
              <a:rPr lang="en-US" sz="2200" dirty="0"/>
              <a:t>Two stack PDA is more powerful than PDA.</a:t>
            </a:r>
          </a:p>
          <a:p>
            <a:pPr>
              <a:lnSpc>
                <a:spcPct val="150000"/>
              </a:lnSpc>
              <a:spcBef>
                <a:spcPts val="0"/>
              </a:spcBef>
            </a:pPr>
            <a:r>
              <a:rPr lang="en-US" sz="2200" dirty="0"/>
              <a:t>Its power is equal to that of A Turing machine.</a:t>
            </a:r>
          </a:p>
          <a:p>
            <a:pPr>
              <a:lnSpc>
                <a:spcPct val="150000"/>
              </a:lnSpc>
              <a:spcBef>
                <a:spcPts val="0"/>
              </a:spcBef>
            </a:pPr>
            <a:r>
              <a:rPr lang="en-US" sz="2200" dirty="0"/>
              <a:t>It can Perform PUSH / POP operation on either or both of the stacks.</a:t>
            </a:r>
          </a:p>
          <a:p>
            <a:endParaRPr lang="en-US" sz="2200" dirty="0"/>
          </a:p>
          <a:p>
            <a:endParaRPr lang="en-US" dirty="0"/>
          </a:p>
        </p:txBody>
      </p:sp>
      <p:sp>
        <p:nvSpPr>
          <p:cNvPr id="10"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11" name="Picture 10" descr="Logo11.png">
            <a:extLst>
              <a:ext uri="{FF2B5EF4-FFF2-40B4-BE49-F238E27FC236}">
                <a16:creationId xmlns="" xmlns:a16="http://schemas.microsoft.com/office/drawing/2014/main" id="{44E5216B-E7E9-46B8-82A4-71FC9C2C7E91}"/>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65237"/>
            <a:ext cx="8229600" cy="4525963"/>
          </a:xfrm>
        </p:spPr>
        <p:txBody>
          <a:bodyPr>
            <a:noAutofit/>
          </a:bodyPr>
          <a:lstStyle/>
          <a:p>
            <a:pPr algn="just">
              <a:lnSpc>
                <a:spcPct val="150000"/>
              </a:lnSpc>
            </a:pPr>
            <a:r>
              <a:rPr lang="en-US" sz="2000" dirty="0">
                <a:cs typeface="Times New Roman" panose="02020603050405020304" pitchFamily="18" charset="0"/>
              </a:rPr>
              <a:t>It </a:t>
            </a:r>
            <a:r>
              <a:rPr lang="en-US" sz="2000" b="1" dirty="0">
                <a:cs typeface="Times New Roman" panose="02020603050405020304" pitchFamily="18" charset="0"/>
              </a:rPr>
              <a:t>can compute man-made problems as well as natural phenomena</a:t>
            </a:r>
            <a:r>
              <a:rPr lang="en-US" sz="2000" dirty="0">
                <a:cs typeface="Times New Roman" panose="02020603050405020304" pitchFamily="18" charset="0"/>
              </a:rPr>
              <a:t>. </a:t>
            </a:r>
          </a:p>
          <a:p>
            <a:pPr algn="just">
              <a:lnSpc>
                <a:spcPct val="150000"/>
              </a:lnSpc>
            </a:pPr>
            <a:endParaRPr lang="en-US" sz="2000" dirty="0">
              <a:cs typeface="Times New Roman" panose="02020603050405020304" pitchFamily="18" charset="0"/>
            </a:endParaRPr>
          </a:p>
          <a:p>
            <a:pPr algn="just">
              <a:lnSpc>
                <a:spcPct val="150000"/>
              </a:lnSpc>
            </a:pPr>
            <a:r>
              <a:rPr lang="en-US" sz="2000" dirty="0">
                <a:cs typeface="Times New Roman" panose="02020603050405020304" pitchFamily="18" charset="0"/>
              </a:rPr>
              <a:t>Automata theory has a lot of applications in real life as well, such that: Lambda calculus, Combinatory logic, Markov algorithm, and Register, Natural Language Processing ,Compiler Design and Lexical analysis and Semantic analysis. Also, the concept of Formal languages and automata theory can overlap with other subjects as well.</a:t>
            </a:r>
          </a:p>
          <a:p>
            <a:pPr algn="just">
              <a:lnSpc>
                <a:spcPct val="150000"/>
              </a:lnSpc>
            </a:pPr>
            <a:endParaRPr lang="en-US" sz="2000" dirty="0">
              <a:latin typeface="+mj-lt"/>
            </a:endParaRPr>
          </a:p>
        </p:txBody>
      </p:sp>
      <p:sp>
        <p:nvSpPr>
          <p:cNvPr id="4" name="Date Placeholder 3"/>
          <p:cNvSpPr>
            <a:spLocks noGrp="1"/>
          </p:cNvSpPr>
          <p:nvPr>
            <p:ph type="dt" sz="half" idx="10"/>
          </p:nvPr>
        </p:nvSpPr>
        <p:spPr/>
        <p:txBody>
          <a:bodyPr/>
          <a:lstStyle/>
          <a:p>
            <a:fld id="{CBB8BDBC-16C2-48F5-B018-9072C5BFAC65}" type="datetime1">
              <a:rPr lang="en-US" smtClean="0"/>
              <a:pPr/>
              <a:t>5/7/2022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524000" y="0"/>
            <a:ext cx="7620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latin typeface="+mj-lt"/>
            </a:endParaRPr>
          </a:p>
          <a:p>
            <a:pPr algn="ctr">
              <a:spcBef>
                <a:spcPct val="0"/>
              </a:spcBef>
              <a:defRPr/>
            </a:pPr>
            <a:r>
              <a:rPr kumimoji="0" lang="en-US" sz="3200" i="0" u="none" strike="noStrike" kern="1200" cap="none" spc="0" normalizeH="0" baseline="0" noProof="0" dirty="0">
                <a:ln>
                  <a:noFill/>
                </a:ln>
                <a:solidFill>
                  <a:schemeClr val="dk1"/>
                </a:solidFill>
                <a:effectLst/>
                <a:uLnTx/>
                <a:uFillTx/>
                <a:latin typeface="+mj-lt"/>
                <a:ea typeface="+mn-ea"/>
                <a:cs typeface="+mn-cs"/>
              </a:rPr>
              <a:t> </a:t>
            </a:r>
            <a:r>
              <a:rPr lang="en-US" sz="3200" dirty="0">
                <a:latin typeface="+mj-lt"/>
              </a:rPr>
              <a:t>Branch Wise Applications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i="0" u="none" strike="noStrike" kern="1200" cap="none" spc="0" normalizeH="0" baseline="0" noProof="0" dirty="0">
              <a:ln>
                <a:noFill/>
              </a:ln>
              <a:solidFill>
                <a:schemeClr val="dk1"/>
              </a:solidFill>
              <a:effectLst/>
              <a:uLnTx/>
              <a:uFillTx/>
              <a:latin typeface="+mj-lt"/>
              <a:ea typeface="+mn-ea"/>
              <a:cs typeface="+mn-cs"/>
            </a:endParaRPr>
          </a:p>
        </p:txBody>
      </p:sp>
      <p:pic>
        <p:nvPicPr>
          <p:cNvPr id="9" name="Picture 8" descr="Logo11.png"/>
          <p:cNvPicPr>
            <a:picLocks noChangeAspect="1"/>
          </p:cNvPicPr>
          <p:nvPr/>
        </p:nvPicPr>
        <p:blipFill>
          <a:blip r:embed="rId2"/>
          <a:stretch>
            <a:fillRect/>
          </a:stretch>
        </p:blipFill>
        <p:spPr>
          <a:xfrm>
            <a:off x="0" y="36838"/>
            <a:ext cx="1352550" cy="725162"/>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678285F7-EA68-4D89-9951-5013B06DC601}"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Two stack PDA</a:t>
            </a:r>
          </a:p>
        </p:txBody>
      </p:sp>
      <p:sp>
        <p:nvSpPr>
          <p:cNvPr id="10"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12" name="Picture 11" descr="Logo11.png">
            <a:extLst>
              <a:ext uri="{FF2B5EF4-FFF2-40B4-BE49-F238E27FC236}">
                <a16:creationId xmlns="" xmlns:a16="http://schemas.microsoft.com/office/drawing/2014/main" id="{37864C30-B51F-472E-980D-8EBBDA0D0047}"/>
              </a:ext>
            </a:extLst>
          </p:cNvPr>
          <p:cNvPicPr>
            <a:picLocks noChangeAspect="1"/>
          </p:cNvPicPr>
          <p:nvPr/>
        </p:nvPicPr>
        <p:blipFill>
          <a:blip r:embed="rId2"/>
          <a:stretch>
            <a:fillRect/>
          </a:stretch>
        </p:blipFill>
        <p:spPr>
          <a:xfrm>
            <a:off x="0" y="0"/>
            <a:ext cx="1352550" cy="725162"/>
          </a:xfrm>
          <a:prstGeom prst="rect">
            <a:avLst/>
          </a:prstGeom>
        </p:spPr>
      </p:pic>
      <p:pic>
        <p:nvPicPr>
          <p:cNvPr id="14" name="Content Placeholder 13" descr="p4.JPG"/>
          <p:cNvPicPr>
            <a:picLocks noGrp="1" noChangeAspect="1"/>
          </p:cNvPicPr>
          <p:nvPr>
            <p:ph sz="half" idx="2"/>
          </p:nvPr>
        </p:nvPicPr>
        <p:blipFill>
          <a:blip r:embed="rId3"/>
          <a:stretch>
            <a:fillRect/>
          </a:stretch>
        </p:blipFill>
        <p:spPr>
          <a:xfrm>
            <a:off x="642910" y="1600200"/>
            <a:ext cx="7286676" cy="3686188"/>
          </a:xfrm>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p5.JPG"/>
          <p:cNvPicPr>
            <a:picLocks noGrp="1" noChangeAspect="1"/>
          </p:cNvPicPr>
          <p:nvPr>
            <p:ph idx="1"/>
          </p:nvPr>
        </p:nvPicPr>
        <p:blipFill>
          <a:blip r:embed="rId2"/>
          <a:stretch>
            <a:fillRect/>
          </a:stretch>
        </p:blipFill>
        <p:spPr>
          <a:xfrm>
            <a:off x="1428728" y="2143116"/>
            <a:ext cx="5852182" cy="3071833"/>
          </a:xfrm>
        </p:spPr>
      </p:pic>
      <p:sp>
        <p:nvSpPr>
          <p:cNvPr id="4" name="Date Placeholder 3"/>
          <p:cNvSpPr>
            <a:spLocks noGrp="1"/>
          </p:cNvSpPr>
          <p:nvPr>
            <p:ph type="dt" sz="half" idx="10"/>
          </p:nvPr>
        </p:nvSpPr>
        <p:spPr/>
        <p:txBody>
          <a:bodyPr/>
          <a:lstStyle/>
          <a:p>
            <a:fld id="{53B83C92-331D-491D-BDA0-3DA5B0ED7931}" type="datetime1">
              <a:rPr lang="en-US" smtClean="0"/>
              <a:pPr/>
              <a:t>5/7/2022</a:t>
            </a:fld>
            <a:endParaRPr lang="en-US"/>
          </a:p>
        </p:txBody>
      </p:sp>
      <p:sp>
        <p:nvSpPr>
          <p:cNvPr id="5" name="Footer Placeholder 4"/>
          <p:cNvSpPr>
            <a:spLocks noGrp="1"/>
          </p:cNvSpPr>
          <p:nvPr>
            <p:ph type="ftr" sz="quarter" idx="11"/>
          </p:nvPr>
        </p:nvSpPr>
        <p:spPr/>
        <p:txBody>
          <a:bodyPr/>
          <a:lstStyle/>
          <a:p>
            <a:r>
              <a:rPr lang="en-US" smtClean="0"/>
              <a:t>GARIMA JAIN             ACSE-0404 (TAFL)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8" name="Title 1"/>
          <p:cNvSpPr txBox="1">
            <a:spLocks noGrp="1"/>
          </p:cNvSpPr>
          <p:nvPr>
            <p:ph type="title"/>
          </p:nvPr>
        </p:nvSpPr>
        <p:spPr>
          <a:xfrm>
            <a:off x="1714480" y="274638"/>
            <a:ext cx="697232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Two stack PDA</a:t>
            </a:r>
          </a:p>
        </p:txBody>
      </p:sp>
      <p:pic>
        <p:nvPicPr>
          <p:cNvPr id="9" name="Picture 8" descr="Logo11.png">
            <a:extLst>
              <a:ext uri="{FF2B5EF4-FFF2-40B4-BE49-F238E27FC236}">
                <a16:creationId xmlns="" xmlns:a16="http://schemas.microsoft.com/office/drawing/2014/main" id="{37864C30-B51F-472E-980D-8EBBDA0D0047}"/>
              </a:ext>
            </a:extLst>
          </p:cNvPr>
          <p:cNvPicPr>
            <a:picLocks noChangeAspect="1"/>
          </p:cNvPicPr>
          <p:nvPr/>
        </p:nvPicPr>
        <p:blipFill>
          <a:blip r:embed="rId3"/>
          <a:stretch>
            <a:fillRect/>
          </a:stretch>
        </p:blipFill>
        <p:spPr>
          <a:xfrm>
            <a:off x="0" y="214290"/>
            <a:ext cx="1571604" cy="1010914"/>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p6.JPG"/>
          <p:cNvPicPr>
            <a:picLocks noGrp="1" noChangeAspect="1"/>
          </p:cNvPicPr>
          <p:nvPr>
            <p:ph idx="1"/>
          </p:nvPr>
        </p:nvPicPr>
        <p:blipFill>
          <a:blip r:embed="rId2"/>
          <a:stretch>
            <a:fillRect/>
          </a:stretch>
        </p:blipFill>
        <p:spPr>
          <a:xfrm>
            <a:off x="714348" y="2500306"/>
            <a:ext cx="6859932" cy="2714643"/>
          </a:xfrm>
        </p:spPr>
      </p:pic>
      <p:sp>
        <p:nvSpPr>
          <p:cNvPr id="4" name="Date Placeholder 3"/>
          <p:cNvSpPr>
            <a:spLocks noGrp="1"/>
          </p:cNvSpPr>
          <p:nvPr>
            <p:ph type="dt" sz="half" idx="10"/>
          </p:nvPr>
        </p:nvSpPr>
        <p:spPr/>
        <p:txBody>
          <a:bodyPr/>
          <a:lstStyle/>
          <a:p>
            <a:fld id="{53B83C92-331D-491D-BDA0-3DA5B0ED7931}" type="datetime1">
              <a:rPr lang="en-US" smtClean="0"/>
              <a:pPr/>
              <a:t>5/7/2022</a:t>
            </a:fld>
            <a:endParaRPr lang="en-US"/>
          </a:p>
        </p:txBody>
      </p:sp>
      <p:sp>
        <p:nvSpPr>
          <p:cNvPr id="5" name="Footer Placeholder 4"/>
          <p:cNvSpPr>
            <a:spLocks noGrp="1"/>
          </p:cNvSpPr>
          <p:nvPr>
            <p:ph type="ftr" sz="quarter" idx="11"/>
          </p:nvPr>
        </p:nvSpPr>
        <p:spPr/>
        <p:txBody>
          <a:bodyPr/>
          <a:lstStyle/>
          <a:p>
            <a:r>
              <a:rPr lang="en-US" smtClean="0"/>
              <a:t>GARIMA JAIN             ACSE-0404 (TAFL)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8" name="Title 1"/>
          <p:cNvSpPr txBox="1">
            <a:spLocks noGrp="1"/>
          </p:cNvSpPr>
          <p:nvPr>
            <p:ph type="title"/>
          </p:nvPr>
        </p:nvSpPr>
        <p:spPr>
          <a:xfrm>
            <a:off x="2214546" y="274638"/>
            <a:ext cx="6472254"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Two stack PDA</a:t>
            </a:r>
          </a:p>
        </p:txBody>
      </p:sp>
      <p:pic>
        <p:nvPicPr>
          <p:cNvPr id="9" name="Picture 8" descr="Logo11.png">
            <a:extLst>
              <a:ext uri="{FF2B5EF4-FFF2-40B4-BE49-F238E27FC236}">
                <a16:creationId xmlns="" xmlns:a16="http://schemas.microsoft.com/office/drawing/2014/main" id="{37864C30-B51F-472E-980D-8EBBDA0D0047}"/>
              </a:ext>
            </a:extLst>
          </p:cNvPr>
          <p:cNvPicPr>
            <a:picLocks noChangeAspect="1"/>
          </p:cNvPicPr>
          <p:nvPr/>
        </p:nvPicPr>
        <p:blipFill>
          <a:blip r:embed="rId3"/>
          <a:stretch>
            <a:fillRect/>
          </a:stretch>
        </p:blipFill>
        <p:spPr>
          <a:xfrm>
            <a:off x="285720" y="357166"/>
            <a:ext cx="1785950" cy="1010914"/>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382000" cy="4525963"/>
          </a:xfrm>
        </p:spPr>
        <p:txBody>
          <a:bodyPr>
            <a:normAutofit/>
          </a:bodyPr>
          <a:lstStyle/>
          <a:p>
            <a:pPr algn="just">
              <a:buNone/>
            </a:pPr>
            <a:endParaRPr lang="en-US" sz="2200" dirty="0"/>
          </a:p>
          <a:p>
            <a:pPr algn="just">
              <a:lnSpc>
                <a:spcPct val="150000"/>
              </a:lnSpc>
              <a:spcBef>
                <a:spcPts val="0"/>
              </a:spcBef>
              <a:buNone/>
            </a:pPr>
            <a:r>
              <a:rPr lang="en-US" sz="2200" dirty="0"/>
              <a:t>We learnt:</a:t>
            </a:r>
          </a:p>
          <a:p>
            <a:pPr algn="just">
              <a:lnSpc>
                <a:spcPct val="150000"/>
              </a:lnSpc>
              <a:spcBef>
                <a:spcPts val="0"/>
              </a:spcBef>
            </a:pPr>
            <a:r>
              <a:rPr lang="en-US" sz="2200" dirty="0"/>
              <a:t> Nondeterministic Pushdown Automata (NPDA),</a:t>
            </a:r>
          </a:p>
          <a:p>
            <a:pPr algn="just">
              <a:lnSpc>
                <a:spcPct val="150000"/>
              </a:lnSpc>
              <a:spcBef>
                <a:spcPts val="0"/>
              </a:spcBef>
            </a:pPr>
            <a:r>
              <a:rPr lang="en-US" sz="2200" dirty="0"/>
              <a:t>Deterministic Pushdown Automata(DPDA) </a:t>
            </a:r>
          </a:p>
          <a:p>
            <a:pPr algn="just">
              <a:lnSpc>
                <a:spcPct val="150000"/>
              </a:lnSpc>
              <a:spcBef>
                <a:spcPts val="0"/>
              </a:spcBef>
            </a:pPr>
            <a:r>
              <a:rPr lang="en-US" sz="2200" dirty="0"/>
              <a:t>Pushdown Automata for Context Free Languages, </a:t>
            </a:r>
          </a:p>
          <a:p>
            <a:pPr algn="just">
              <a:lnSpc>
                <a:spcPct val="150000"/>
              </a:lnSpc>
              <a:spcBef>
                <a:spcPts val="0"/>
              </a:spcBef>
            </a:pPr>
            <a:r>
              <a:rPr lang="en-US" sz="2200" dirty="0"/>
              <a:t>Context Free grammars for Pushdown Automata, </a:t>
            </a:r>
          </a:p>
          <a:p>
            <a:pPr algn="just">
              <a:lnSpc>
                <a:spcPct val="150000"/>
              </a:lnSpc>
              <a:spcBef>
                <a:spcPts val="0"/>
              </a:spcBef>
            </a:pPr>
            <a:r>
              <a:rPr lang="en-US" sz="2200" dirty="0"/>
              <a:t>Two stack Pushdown Automata, </a:t>
            </a:r>
          </a:p>
          <a:p>
            <a:pPr indent="571500" algn="just">
              <a:lnSpc>
                <a:spcPct val="150000"/>
              </a:lnSpc>
              <a:spcBef>
                <a:spcPts val="0"/>
              </a:spcBef>
              <a:buNone/>
            </a:pPr>
            <a:endParaRPr lang="en-US" sz="2200" dirty="0"/>
          </a:p>
          <a:p>
            <a:pPr algn="just">
              <a:buNone/>
            </a:pPr>
            <a:r>
              <a:rPr lang="en-US" sz="2200" dirty="0"/>
              <a:t>	</a:t>
            </a:r>
          </a:p>
          <a:p>
            <a:pPr algn="just">
              <a:buNone/>
            </a:pPr>
            <a:endParaRPr lang="en-US" sz="2200" dirty="0"/>
          </a:p>
        </p:txBody>
      </p:sp>
      <p:sp>
        <p:nvSpPr>
          <p:cNvPr id="4" name="Date Placeholder 3"/>
          <p:cNvSpPr>
            <a:spLocks noGrp="1"/>
          </p:cNvSpPr>
          <p:nvPr>
            <p:ph type="dt" sz="half" idx="10"/>
          </p:nvPr>
        </p:nvSpPr>
        <p:spPr/>
        <p:txBody>
          <a:bodyPr/>
          <a:lstStyle/>
          <a:p>
            <a:fld id="{338EEDFA-6326-4E6F-9774-7CF29D753977}"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Recap</a:t>
            </a:r>
          </a:p>
        </p:txBody>
      </p:sp>
      <p:sp>
        <p:nvSpPr>
          <p:cNvPr id="10" name="Footer Placeholder 9"/>
          <p:cNvSpPr>
            <a:spLocks noGrp="1"/>
          </p:cNvSpPr>
          <p:nvPr>
            <p:ph type="ftr" sz="quarter" idx="11"/>
          </p:nvPr>
        </p:nvSpPr>
        <p:spPr>
          <a:xfrm>
            <a:off x="2514600" y="6400800"/>
            <a:ext cx="5029200" cy="365125"/>
          </a:xfrm>
        </p:spPr>
        <p:txBody>
          <a:bodyPr/>
          <a:lstStyle/>
          <a:p>
            <a:r>
              <a:rPr lang="en-US"/>
              <a:t>GARIMA JAIN             ACSE-0404 (TAFL)                  Unit IV</a:t>
            </a:r>
            <a:endParaRPr lang="en-US" dirty="0"/>
          </a:p>
        </p:txBody>
      </p:sp>
      <p:pic>
        <p:nvPicPr>
          <p:cNvPr id="9" name="Picture 8" descr="Logo11.png">
            <a:extLst>
              <a:ext uri="{FF2B5EF4-FFF2-40B4-BE49-F238E27FC236}">
                <a16:creationId xmlns="" xmlns:a16="http://schemas.microsoft.com/office/drawing/2014/main" id="{09546000-3266-49CA-97E1-354E5C8E966F}"/>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382000" cy="4525963"/>
          </a:xfrm>
        </p:spPr>
        <p:txBody>
          <a:bodyPr>
            <a:normAutofit/>
          </a:bodyPr>
          <a:lstStyle/>
          <a:p>
            <a:pPr algn="just">
              <a:buNone/>
            </a:pPr>
            <a:endParaRPr lang="en-US" sz="2400" b="1" dirty="0"/>
          </a:p>
          <a:p>
            <a:pPr algn="just">
              <a:lnSpc>
                <a:spcPct val="150000"/>
              </a:lnSpc>
              <a:spcBef>
                <a:spcPts val="0"/>
              </a:spcBef>
              <a:buNone/>
            </a:pPr>
            <a:r>
              <a:rPr lang="en-US" sz="2800" b="1" dirty="0"/>
              <a:t>Objective of the Topic</a:t>
            </a:r>
            <a:endParaRPr lang="en-US" sz="2400" b="1" dirty="0"/>
          </a:p>
          <a:p>
            <a:pPr algn="just">
              <a:lnSpc>
                <a:spcPct val="150000"/>
              </a:lnSpc>
              <a:spcBef>
                <a:spcPts val="0"/>
              </a:spcBef>
              <a:buNone/>
            </a:pPr>
            <a:r>
              <a:rPr lang="en-US" sz="2200" dirty="0"/>
              <a:t>The objective of the topic is to make the student able to:</a:t>
            </a:r>
          </a:p>
          <a:p>
            <a:pPr indent="114300" algn="just">
              <a:lnSpc>
                <a:spcPct val="150000"/>
              </a:lnSpc>
              <a:spcBef>
                <a:spcPts val="0"/>
              </a:spcBef>
            </a:pPr>
            <a:r>
              <a:rPr lang="en-US" sz="2200" dirty="0"/>
              <a:t>	Apply pumping lemma.</a:t>
            </a:r>
          </a:p>
          <a:p>
            <a:pPr indent="571500" algn="just">
              <a:lnSpc>
                <a:spcPct val="150000"/>
              </a:lnSpc>
              <a:spcBef>
                <a:spcPts val="0"/>
              </a:spcBef>
            </a:pPr>
            <a:r>
              <a:rPr lang="en-US" sz="2200" dirty="0"/>
              <a:t> Prove that a language is not context free.</a:t>
            </a:r>
          </a:p>
          <a:p>
            <a:pPr indent="571500" algn="just">
              <a:lnSpc>
                <a:spcPct val="150000"/>
              </a:lnSpc>
              <a:spcBef>
                <a:spcPts val="0"/>
              </a:spcBef>
            </a:pPr>
            <a:r>
              <a:rPr lang="en-US" sz="2200" dirty="0"/>
              <a:t>Explain the closure properties of a CFL.</a:t>
            </a:r>
          </a:p>
          <a:p>
            <a:pPr indent="571500" algn="just">
              <a:lnSpc>
                <a:spcPct val="150000"/>
              </a:lnSpc>
              <a:spcBef>
                <a:spcPts val="0"/>
              </a:spcBef>
            </a:pPr>
            <a:r>
              <a:rPr lang="en-US" sz="2200" dirty="0"/>
              <a:t>Apply the decision algorithm on CFL.</a:t>
            </a:r>
          </a:p>
          <a:p>
            <a:pPr indent="571500" algn="just">
              <a:lnSpc>
                <a:spcPct val="150000"/>
              </a:lnSpc>
              <a:spcBef>
                <a:spcPts val="0"/>
              </a:spcBef>
            </a:pPr>
            <a:endParaRPr lang="en-US" sz="2200" dirty="0"/>
          </a:p>
          <a:p>
            <a:pPr algn="just">
              <a:buNone/>
            </a:pPr>
            <a:r>
              <a:rPr lang="en-US" sz="2200" dirty="0"/>
              <a:t>	</a:t>
            </a:r>
          </a:p>
          <a:p>
            <a:pPr algn="just">
              <a:buNone/>
            </a:pPr>
            <a:endParaRPr lang="en-US" sz="2400" b="1" dirty="0"/>
          </a:p>
        </p:txBody>
      </p:sp>
      <p:sp>
        <p:nvSpPr>
          <p:cNvPr id="4" name="Date Placeholder 3"/>
          <p:cNvSpPr>
            <a:spLocks noGrp="1"/>
          </p:cNvSpPr>
          <p:nvPr>
            <p:ph type="dt" sz="half" idx="10"/>
          </p:nvPr>
        </p:nvSpPr>
        <p:spPr/>
        <p:txBody>
          <a:bodyPr/>
          <a:lstStyle/>
          <a:p>
            <a:fld id="{B1E34887-9157-4F60-A2CA-FD8D9EB75069}"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Properties of a Context Free Languages</a:t>
            </a:r>
          </a:p>
        </p:txBody>
      </p:sp>
      <p:sp>
        <p:nvSpPr>
          <p:cNvPr id="10" name="Footer Placeholder 9"/>
          <p:cNvSpPr>
            <a:spLocks noGrp="1"/>
          </p:cNvSpPr>
          <p:nvPr>
            <p:ph type="ftr" sz="quarter" idx="11"/>
          </p:nvPr>
        </p:nvSpPr>
        <p:spPr>
          <a:xfrm>
            <a:off x="2514600" y="6400800"/>
            <a:ext cx="5029200" cy="365125"/>
          </a:xfrm>
        </p:spPr>
        <p:txBody>
          <a:bodyPr/>
          <a:lstStyle/>
          <a:p>
            <a:r>
              <a:rPr lang="en-US"/>
              <a:t>GARIMA JAIN             ACSE-0404 (TAFL)                  Unit IV</a:t>
            </a:r>
            <a:endParaRPr lang="en-US" dirty="0"/>
          </a:p>
        </p:txBody>
      </p:sp>
      <p:pic>
        <p:nvPicPr>
          <p:cNvPr id="9" name="Picture 8" descr="Logo11.png">
            <a:extLst>
              <a:ext uri="{FF2B5EF4-FFF2-40B4-BE49-F238E27FC236}">
                <a16:creationId xmlns="" xmlns:a16="http://schemas.microsoft.com/office/drawing/2014/main" id="{3433D66C-A637-41D4-B89E-2B096451ECE4}"/>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algn="just">
              <a:buNone/>
            </a:pPr>
            <a:endParaRPr lang="en-US" sz="2400" b="1" dirty="0"/>
          </a:p>
          <a:p>
            <a:pPr algn="just">
              <a:lnSpc>
                <a:spcPct val="150000"/>
              </a:lnSpc>
              <a:spcBef>
                <a:spcPts val="0"/>
              </a:spcBef>
              <a:buNone/>
            </a:pPr>
            <a:r>
              <a:rPr lang="en-US" sz="2800" b="1" dirty="0"/>
              <a:t>Topic mapping with Course Outcome</a:t>
            </a:r>
          </a:p>
          <a:p>
            <a:pPr algn="just">
              <a:buNone/>
            </a:pPr>
            <a:r>
              <a:rPr lang="en-US" sz="2200" dirty="0"/>
              <a:t>	</a:t>
            </a:r>
          </a:p>
          <a:p>
            <a:pPr algn="just">
              <a:buNone/>
            </a:pPr>
            <a:endParaRPr lang="en-US" sz="2400" b="1" dirty="0"/>
          </a:p>
        </p:txBody>
      </p:sp>
      <p:sp>
        <p:nvSpPr>
          <p:cNvPr id="4" name="Date Placeholder 3"/>
          <p:cNvSpPr>
            <a:spLocks noGrp="1"/>
          </p:cNvSpPr>
          <p:nvPr>
            <p:ph type="dt" sz="half" idx="10"/>
          </p:nvPr>
        </p:nvSpPr>
        <p:spPr/>
        <p:txBody>
          <a:bodyPr/>
          <a:lstStyle/>
          <a:p>
            <a:fld id="{3F6D3FC5-F93F-4BFB-A48C-16DC7CB7F7B7}"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Push Down Automata</a:t>
            </a:r>
          </a:p>
        </p:txBody>
      </p:sp>
      <p:graphicFrame>
        <p:nvGraphicFramePr>
          <p:cNvPr id="9" name="Content Placeholder 11"/>
          <p:cNvGraphicFramePr>
            <a:graphicFrameLocks/>
          </p:cNvGraphicFramePr>
          <p:nvPr/>
        </p:nvGraphicFramePr>
        <p:xfrm>
          <a:off x="609600" y="2514602"/>
          <a:ext cx="7391399" cy="1661158"/>
        </p:xfrm>
        <a:graphic>
          <a:graphicData uri="http://schemas.openxmlformats.org/drawingml/2006/table">
            <a:tbl>
              <a:tblPr/>
              <a:tblGrid>
                <a:gridCol w="2209800">
                  <a:extLst>
                    <a:ext uri="{9D8B030D-6E8A-4147-A177-3AD203B41FA5}">
                      <a16:colId xmlns="" xmlns:a16="http://schemas.microsoft.com/office/drawing/2014/main" val="20000"/>
                    </a:ext>
                  </a:extLst>
                </a:gridCol>
                <a:gridCol w="850055">
                  <a:extLst>
                    <a:ext uri="{9D8B030D-6E8A-4147-A177-3AD203B41FA5}">
                      <a16:colId xmlns="" xmlns:a16="http://schemas.microsoft.com/office/drawing/2014/main" val="20001"/>
                    </a:ext>
                  </a:extLst>
                </a:gridCol>
                <a:gridCol w="1082886">
                  <a:extLst>
                    <a:ext uri="{9D8B030D-6E8A-4147-A177-3AD203B41FA5}">
                      <a16:colId xmlns="" xmlns:a16="http://schemas.microsoft.com/office/drawing/2014/main" val="20002"/>
                    </a:ext>
                  </a:extLst>
                </a:gridCol>
                <a:gridCol w="1082886">
                  <a:extLst>
                    <a:ext uri="{9D8B030D-6E8A-4147-A177-3AD203B41FA5}">
                      <a16:colId xmlns="" xmlns:a16="http://schemas.microsoft.com/office/drawing/2014/main" val="20003"/>
                    </a:ext>
                  </a:extLst>
                </a:gridCol>
                <a:gridCol w="1082886">
                  <a:extLst>
                    <a:ext uri="{9D8B030D-6E8A-4147-A177-3AD203B41FA5}">
                      <a16:colId xmlns="" xmlns:a16="http://schemas.microsoft.com/office/drawing/2014/main" val="20004"/>
                    </a:ext>
                  </a:extLst>
                </a:gridCol>
                <a:gridCol w="1082886">
                  <a:extLst>
                    <a:ext uri="{9D8B030D-6E8A-4147-A177-3AD203B41FA5}">
                      <a16:colId xmlns="" xmlns:a16="http://schemas.microsoft.com/office/drawing/2014/main" val="20005"/>
                    </a:ext>
                  </a:extLst>
                </a:gridCol>
              </a:tblGrid>
              <a:tr h="609598">
                <a:tc>
                  <a:txBody>
                    <a:bodyPr/>
                    <a:lstStyle/>
                    <a:p>
                      <a:pPr marL="0" marR="0" algn="ctr">
                        <a:lnSpc>
                          <a:spcPct val="115000"/>
                        </a:lnSpc>
                        <a:spcBef>
                          <a:spcPts val="0"/>
                        </a:spcBef>
                        <a:spcAft>
                          <a:spcPts val="0"/>
                        </a:spcAft>
                      </a:pPr>
                      <a:r>
                        <a:rPr lang="en-US" sz="2000" b="1" dirty="0">
                          <a:latin typeface="Calibri"/>
                          <a:ea typeface="Calibri"/>
                          <a:cs typeface="Times New Roman"/>
                        </a:rPr>
                        <a:t>Topic</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CO1</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CO2</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CO3</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CO4</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CO5</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0"/>
                  </a:ext>
                </a:extLst>
              </a:tr>
              <a:tr h="683852">
                <a:tc>
                  <a:txBody>
                    <a:bodyPr/>
                    <a:lstStyle/>
                    <a:p>
                      <a:pPr marL="0" marR="0" algn="ctr">
                        <a:lnSpc>
                          <a:spcPct val="115000"/>
                        </a:lnSpc>
                        <a:spcBef>
                          <a:spcPts val="0"/>
                        </a:spcBef>
                        <a:spcAft>
                          <a:spcPts val="0"/>
                        </a:spcAft>
                      </a:pPr>
                      <a:r>
                        <a:rPr lang="en-US" sz="2000" b="1" kern="1200" dirty="0">
                          <a:latin typeface="Calibri"/>
                          <a:ea typeface="Times New Roman"/>
                          <a:cs typeface="Times New Roman"/>
                        </a:rPr>
                        <a:t>Properties of Context</a:t>
                      </a:r>
                      <a:r>
                        <a:rPr lang="en-US" sz="2000" b="1" kern="1200" baseline="0" dirty="0">
                          <a:latin typeface="Calibri"/>
                          <a:ea typeface="Times New Roman"/>
                          <a:cs typeface="Times New Roman"/>
                        </a:rPr>
                        <a:t> Free Languages</a:t>
                      </a:r>
                      <a:endParaRPr lang="en-US" sz="2000" dirty="0">
                        <a:latin typeface="Calibri"/>
                        <a:ea typeface="Times New Roman"/>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solidFill>
                            <a:srgbClr val="000000"/>
                          </a:solidFill>
                          <a:latin typeface="Times New Roman"/>
                          <a:ea typeface="Calibri"/>
                          <a:cs typeface="Times New Roman"/>
                        </a:rPr>
                        <a:t>-</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3</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1"/>
                  </a:ext>
                </a:extLst>
              </a:tr>
            </a:tbl>
          </a:graphicData>
        </a:graphic>
      </p:graphicFrame>
      <p:sp>
        <p:nvSpPr>
          <p:cNvPr id="10" name="Footer Placeholder 9"/>
          <p:cNvSpPr>
            <a:spLocks noGrp="1"/>
          </p:cNvSpPr>
          <p:nvPr>
            <p:ph type="ftr" sz="quarter" idx="11"/>
          </p:nvPr>
        </p:nvSpPr>
        <p:spPr>
          <a:xfrm>
            <a:off x="2514600" y="6400800"/>
            <a:ext cx="5029200" cy="365125"/>
          </a:xfrm>
        </p:spPr>
        <p:txBody>
          <a:bodyPr/>
          <a:lstStyle/>
          <a:p>
            <a:r>
              <a:rPr lang="en-US"/>
              <a:t>GARIMA JAIN             ACSE-0404 (TAFL)                  Unit IV</a:t>
            </a:r>
            <a:endParaRPr lang="en-US" dirty="0"/>
          </a:p>
        </p:txBody>
      </p:sp>
      <p:pic>
        <p:nvPicPr>
          <p:cNvPr id="11" name="Picture 10" descr="Logo11.png">
            <a:extLst>
              <a:ext uri="{FF2B5EF4-FFF2-40B4-BE49-F238E27FC236}">
                <a16:creationId xmlns="" xmlns:a16="http://schemas.microsoft.com/office/drawing/2014/main" id="{2BBA9EED-AA26-4E74-98A1-B75DFB33665D}"/>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6B169526-A840-47AB-92CB-87B27B96D72C}"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Pumping Lemma for CFL</a:t>
            </a:r>
          </a:p>
        </p:txBody>
      </p:sp>
      <p:sp>
        <p:nvSpPr>
          <p:cNvPr id="9" name="Content Placeholder 8"/>
          <p:cNvSpPr>
            <a:spLocks noGrp="1"/>
          </p:cNvSpPr>
          <p:nvPr>
            <p:ph sz="half" idx="2"/>
          </p:nvPr>
        </p:nvSpPr>
        <p:spPr>
          <a:xfrm>
            <a:off x="533400" y="1219200"/>
            <a:ext cx="8153400" cy="4495800"/>
          </a:xfrm>
        </p:spPr>
        <p:txBody>
          <a:bodyPr>
            <a:normAutofit/>
          </a:bodyPr>
          <a:lstStyle/>
          <a:p>
            <a:pPr marL="0" lvl="0" indent="0">
              <a:lnSpc>
                <a:spcPct val="150000"/>
              </a:lnSpc>
              <a:spcBef>
                <a:spcPts val="0"/>
              </a:spcBef>
              <a:buNone/>
            </a:pPr>
            <a:r>
              <a:rPr lang="en-US" sz="2200" dirty="0"/>
              <a:t>Pumping Lemma is used to prove that a language is not CFL.</a:t>
            </a:r>
          </a:p>
          <a:p>
            <a:pPr marL="0" lvl="0" indent="0">
              <a:lnSpc>
                <a:spcPct val="150000"/>
              </a:lnSpc>
              <a:spcBef>
                <a:spcPts val="0"/>
              </a:spcBef>
              <a:buNone/>
            </a:pPr>
            <a:r>
              <a:rPr lang="en-US" sz="2400" b="1" dirty="0">
                <a:solidFill>
                  <a:srgbClr val="FF0000"/>
                </a:solidFill>
              </a:rPr>
              <a:t>Lemma:</a:t>
            </a:r>
          </a:p>
          <a:p>
            <a:pPr marL="0" lvl="0" indent="0" algn="just">
              <a:lnSpc>
                <a:spcPct val="150000"/>
              </a:lnSpc>
              <a:spcBef>
                <a:spcPts val="0"/>
              </a:spcBef>
              <a:buNone/>
            </a:pPr>
            <a:r>
              <a:rPr lang="en-US" sz="2200" dirty="0"/>
              <a:t>Let L be a CFL. Then there exists an integer constant n, such that for all w ∈ L with |w| </a:t>
            </a:r>
            <a:r>
              <a:rPr lang="en-US" sz="2200" dirty="0">
                <a:sym typeface="Symbol"/>
              </a:rPr>
              <a:t></a:t>
            </a:r>
            <a:r>
              <a:rPr lang="en-US" sz="2200" dirty="0"/>
              <a:t> n, then w can be rewritten as w = </a:t>
            </a:r>
            <a:r>
              <a:rPr lang="en-US" sz="2200" dirty="0" err="1"/>
              <a:t>uvwxy</a:t>
            </a:r>
            <a:r>
              <a:rPr lang="en-US" sz="2200" dirty="0"/>
              <a:t>, such that following conditions must be true.</a:t>
            </a:r>
          </a:p>
          <a:p>
            <a:pPr marL="0" lvl="0" indent="0" algn="just">
              <a:lnSpc>
                <a:spcPct val="150000"/>
              </a:lnSpc>
              <a:spcBef>
                <a:spcPts val="0"/>
              </a:spcBef>
              <a:buNone/>
            </a:pPr>
            <a:r>
              <a:rPr lang="en-US" sz="2200" dirty="0"/>
              <a:t>(1) |</a:t>
            </a:r>
            <a:r>
              <a:rPr lang="en-US" sz="2200" dirty="0" err="1"/>
              <a:t>vwx</a:t>
            </a:r>
            <a:r>
              <a:rPr lang="en-US" sz="2200" dirty="0"/>
              <a:t>| </a:t>
            </a:r>
            <a:r>
              <a:rPr lang="en-US" sz="2200" dirty="0">
                <a:sym typeface="Symbol"/>
              </a:rPr>
              <a:t></a:t>
            </a:r>
            <a:r>
              <a:rPr lang="en-US" sz="2200" dirty="0"/>
              <a:t> n</a:t>
            </a:r>
          </a:p>
          <a:p>
            <a:pPr marL="0" lvl="0" indent="0" algn="just">
              <a:lnSpc>
                <a:spcPct val="150000"/>
              </a:lnSpc>
              <a:spcBef>
                <a:spcPts val="0"/>
              </a:spcBef>
              <a:buNone/>
            </a:pPr>
            <a:r>
              <a:rPr lang="en-US" sz="2200" dirty="0"/>
              <a:t>(2) </a:t>
            </a:r>
            <a:r>
              <a:rPr lang="en-US" sz="2200" dirty="0" err="1"/>
              <a:t>vx</a:t>
            </a:r>
            <a:r>
              <a:rPr lang="en-US" sz="2200" dirty="0"/>
              <a:t> </a:t>
            </a:r>
            <a:r>
              <a:rPr lang="en-US" sz="2200" dirty="0">
                <a:sym typeface="Symbol"/>
              </a:rPr>
              <a:t> Ɛ</a:t>
            </a:r>
            <a:endParaRPr lang="en-US" sz="2200" dirty="0"/>
          </a:p>
          <a:p>
            <a:pPr marL="0" lvl="0" indent="0" algn="just">
              <a:lnSpc>
                <a:spcPct val="150000"/>
              </a:lnSpc>
              <a:spcBef>
                <a:spcPts val="0"/>
              </a:spcBef>
              <a:buNone/>
            </a:pPr>
            <a:r>
              <a:rPr lang="en-US" sz="2200" dirty="0"/>
              <a:t>(3) for all </a:t>
            </a:r>
            <a:r>
              <a:rPr lang="en-US" sz="2200" dirty="0" err="1"/>
              <a:t>i</a:t>
            </a:r>
            <a:r>
              <a:rPr lang="en-US" sz="2200" dirty="0"/>
              <a:t> ≥ 0: </a:t>
            </a:r>
            <a:r>
              <a:rPr lang="en-US" sz="2200" dirty="0" err="1"/>
              <a:t>uv</a:t>
            </a:r>
            <a:r>
              <a:rPr lang="en-US" sz="2200" baseline="30000" dirty="0" err="1"/>
              <a:t>i</a:t>
            </a:r>
            <a:r>
              <a:rPr lang="en-US" sz="2200" dirty="0" err="1"/>
              <a:t>wx</a:t>
            </a:r>
            <a:r>
              <a:rPr lang="en-US" sz="2200" baseline="30000" dirty="0" err="1"/>
              <a:t>i</a:t>
            </a:r>
            <a:r>
              <a:rPr lang="en-US" sz="2200" dirty="0" err="1"/>
              <a:t>y</a:t>
            </a:r>
            <a:r>
              <a:rPr lang="en-US" sz="2200" dirty="0"/>
              <a:t> ∈ L	</a:t>
            </a:r>
          </a:p>
          <a:p>
            <a:pPr marL="0" lvl="0" indent="0">
              <a:lnSpc>
                <a:spcPct val="130000"/>
              </a:lnSpc>
              <a:spcBef>
                <a:spcPts val="0"/>
              </a:spcBef>
              <a:buNone/>
            </a:pPr>
            <a:endParaRPr lang="en-US" sz="2200" dirty="0"/>
          </a:p>
        </p:txBody>
      </p:sp>
      <p:sp>
        <p:nvSpPr>
          <p:cNvPr id="10"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11" name="Picture 10" descr="Logo11.png">
            <a:extLst>
              <a:ext uri="{FF2B5EF4-FFF2-40B4-BE49-F238E27FC236}">
                <a16:creationId xmlns="" xmlns:a16="http://schemas.microsoft.com/office/drawing/2014/main" id="{E9662E8F-1941-4229-AE2E-C0D7A4A251ED}"/>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5F904504-096D-437B-A260-CB7A96192C50}"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Pumping Lemma for CFL</a:t>
            </a:r>
          </a:p>
        </p:txBody>
      </p:sp>
      <p:sp>
        <p:nvSpPr>
          <p:cNvPr id="9" name="Content Placeholder 8"/>
          <p:cNvSpPr>
            <a:spLocks noGrp="1"/>
          </p:cNvSpPr>
          <p:nvPr>
            <p:ph sz="half" idx="2"/>
          </p:nvPr>
        </p:nvSpPr>
        <p:spPr>
          <a:xfrm>
            <a:off x="533400" y="1066800"/>
            <a:ext cx="8153400" cy="4495800"/>
          </a:xfrm>
        </p:spPr>
        <p:txBody>
          <a:bodyPr>
            <a:normAutofit/>
          </a:bodyPr>
          <a:lstStyle/>
          <a:p>
            <a:pPr marL="0" lvl="0" indent="0">
              <a:lnSpc>
                <a:spcPct val="150000"/>
              </a:lnSpc>
              <a:spcBef>
                <a:spcPts val="0"/>
              </a:spcBef>
              <a:buNone/>
            </a:pPr>
            <a:r>
              <a:rPr lang="en-US" sz="2400" b="1" dirty="0">
                <a:solidFill>
                  <a:srgbClr val="FF0000"/>
                </a:solidFill>
              </a:rPr>
              <a:t>Example:</a:t>
            </a:r>
          </a:p>
          <a:p>
            <a:pPr marL="0" lvl="0" indent="0">
              <a:lnSpc>
                <a:spcPct val="150000"/>
              </a:lnSpc>
              <a:spcBef>
                <a:spcPts val="0"/>
              </a:spcBef>
              <a:buNone/>
            </a:pPr>
            <a:r>
              <a:rPr lang="pt-BR" sz="2200" dirty="0"/>
              <a:t>Prove that L = {a</a:t>
            </a:r>
            <a:r>
              <a:rPr lang="pt-BR" sz="2200" baseline="30000" dirty="0"/>
              <a:t>n</a:t>
            </a:r>
            <a:r>
              <a:rPr lang="pt-BR" sz="2200" dirty="0"/>
              <a:t>b</a:t>
            </a:r>
            <a:r>
              <a:rPr lang="pt-BR" sz="2200" baseline="30000" dirty="0"/>
              <a:t>n</a:t>
            </a:r>
            <a:r>
              <a:rPr lang="pt-BR" sz="2200" dirty="0"/>
              <a:t>c</a:t>
            </a:r>
            <a:r>
              <a:rPr lang="pt-BR" sz="2200" baseline="30000" dirty="0"/>
              <a:t>n</a:t>
            </a:r>
            <a:r>
              <a:rPr lang="pt-BR" sz="2200" dirty="0"/>
              <a:t> | n &gt; 0} is not context free.</a:t>
            </a:r>
          </a:p>
          <a:p>
            <a:pPr marL="0" indent="0">
              <a:lnSpc>
                <a:spcPct val="150000"/>
              </a:lnSpc>
              <a:spcBef>
                <a:spcPts val="0"/>
              </a:spcBef>
              <a:buNone/>
            </a:pPr>
            <a:r>
              <a:rPr lang="en-US" sz="2400" b="1" dirty="0">
                <a:solidFill>
                  <a:srgbClr val="FF0000"/>
                </a:solidFill>
              </a:rPr>
              <a:t>Proof:</a:t>
            </a:r>
            <a:endParaRPr lang="pt-BR" sz="2400" dirty="0"/>
          </a:p>
          <a:p>
            <a:pPr marL="457200" lvl="0" indent="-457200">
              <a:lnSpc>
                <a:spcPct val="150000"/>
              </a:lnSpc>
              <a:spcBef>
                <a:spcPts val="0"/>
              </a:spcBef>
              <a:buAutoNum type="arabicPeriod"/>
            </a:pPr>
            <a:r>
              <a:rPr lang="en-US" sz="2200" dirty="0"/>
              <a:t>for every m </a:t>
            </a:r>
          </a:p>
          <a:p>
            <a:pPr marL="457200" lvl="0" indent="-457200">
              <a:lnSpc>
                <a:spcPct val="150000"/>
              </a:lnSpc>
              <a:spcBef>
                <a:spcPts val="0"/>
              </a:spcBef>
              <a:buAutoNum type="arabicPeriod"/>
            </a:pPr>
            <a:r>
              <a:rPr lang="en-US" sz="2200" dirty="0"/>
              <a:t>there is w = </a:t>
            </a:r>
            <a:r>
              <a:rPr lang="en-US" sz="2200" dirty="0" err="1"/>
              <a:t>a</a:t>
            </a:r>
            <a:r>
              <a:rPr lang="en-US" sz="2200" baseline="30000" dirty="0" err="1"/>
              <a:t>m</a:t>
            </a:r>
            <a:r>
              <a:rPr lang="en-US" sz="2200" dirty="0" err="1"/>
              <a:t>b</a:t>
            </a:r>
            <a:r>
              <a:rPr lang="en-US" sz="2200" baseline="30000" dirty="0" err="1"/>
              <a:t>m</a:t>
            </a:r>
            <a:r>
              <a:rPr lang="en-US" sz="2200" dirty="0" err="1"/>
              <a:t>c</a:t>
            </a:r>
            <a:r>
              <a:rPr lang="en-US" sz="2200" baseline="30000" dirty="0" err="1"/>
              <a:t>m</a:t>
            </a:r>
            <a:r>
              <a:rPr lang="en-US" sz="2200" dirty="0"/>
              <a:t> (at least m symbols) </a:t>
            </a:r>
          </a:p>
          <a:p>
            <a:pPr marL="457200" lvl="0" indent="-457200">
              <a:lnSpc>
                <a:spcPct val="150000"/>
              </a:lnSpc>
              <a:spcBef>
                <a:spcPts val="0"/>
              </a:spcBef>
              <a:buAutoNum type="arabicPeriod"/>
            </a:pPr>
            <a:r>
              <a:rPr lang="en-US" sz="2200" dirty="0"/>
              <a:t>no matter how the pumping lemma splits w into </a:t>
            </a:r>
            <a:r>
              <a:rPr lang="en-US" sz="2200" dirty="0" err="1"/>
              <a:t>uvwxy</a:t>
            </a:r>
            <a:r>
              <a:rPr lang="en-US" sz="2200" dirty="0"/>
              <a:t> (|</a:t>
            </a:r>
            <a:r>
              <a:rPr lang="en-US" sz="2200" dirty="0" err="1"/>
              <a:t>vwx</a:t>
            </a:r>
            <a:r>
              <a:rPr lang="en-US" sz="2200" dirty="0"/>
              <a:t>| </a:t>
            </a:r>
            <a:r>
              <a:rPr lang="en-US" sz="2200" dirty="0">
                <a:sym typeface="Symbol"/>
              </a:rPr>
              <a:t></a:t>
            </a:r>
            <a:r>
              <a:rPr lang="en-US" sz="2200" dirty="0"/>
              <a:t> m, |</a:t>
            </a:r>
            <a:r>
              <a:rPr lang="en-US" sz="2200" dirty="0" err="1"/>
              <a:t>vx</a:t>
            </a:r>
            <a:r>
              <a:rPr lang="en-US" sz="2200" dirty="0"/>
              <a:t>| </a:t>
            </a:r>
            <a:r>
              <a:rPr lang="en-US" sz="2200" dirty="0">
                <a:sym typeface="Symbol"/>
              </a:rPr>
              <a:t></a:t>
            </a:r>
            <a:r>
              <a:rPr lang="en-US" sz="2200" dirty="0"/>
              <a:t> 1) </a:t>
            </a:r>
          </a:p>
          <a:p>
            <a:pPr marL="457200" lvl="0" indent="-457200">
              <a:lnSpc>
                <a:spcPct val="150000"/>
              </a:lnSpc>
              <a:spcBef>
                <a:spcPts val="0"/>
              </a:spcBef>
              <a:buAutoNum type="arabicPeriod"/>
            </a:pPr>
            <a:r>
              <a:rPr lang="en-US" sz="2200" dirty="0"/>
              <a:t>uv</a:t>
            </a:r>
            <a:r>
              <a:rPr lang="en-US" sz="2200" baseline="30000" dirty="0"/>
              <a:t>2</a:t>
            </a:r>
            <a:r>
              <a:rPr lang="en-US" sz="2200" dirty="0"/>
              <a:t>wx</a:t>
            </a:r>
            <a:r>
              <a:rPr lang="en-US" sz="2200" baseline="30000" dirty="0"/>
              <a:t>2</a:t>
            </a:r>
            <a:r>
              <a:rPr lang="en-US" sz="2200" dirty="0"/>
              <a:t>y </a:t>
            </a:r>
            <a:r>
              <a:rPr lang="en-US" sz="2200" dirty="0">
                <a:sym typeface="Symbol"/>
              </a:rPr>
              <a:t></a:t>
            </a:r>
            <a:r>
              <a:rPr lang="en-US" sz="2200" dirty="0"/>
              <a:t>L (but why?)</a:t>
            </a:r>
          </a:p>
        </p:txBody>
      </p:sp>
      <p:sp>
        <p:nvSpPr>
          <p:cNvPr id="10"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11" name="Picture 10" descr="Logo11.png">
            <a:extLst>
              <a:ext uri="{FF2B5EF4-FFF2-40B4-BE49-F238E27FC236}">
                <a16:creationId xmlns="" xmlns:a16="http://schemas.microsoft.com/office/drawing/2014/main" id="{EACC8378-9F62-4A46-BE01-D708DAFDF49A}"/>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lnSpcReduction="10000"/>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E63BB802-3BBA-4C08-B817-047FF058E6E0}"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Pumping Lemma for CFL</a:t>
            </a:r>
          </a:p>
        </p:txBody>
      </p:sp>
      <p:sp>
        <p:nvSpPr>
          <p:cNvPr id="9" name="Content Placeholder 8"/>
          <p:cNvSpPr>
            <a:spLocks noGrp="1"/>
          </p:cNvSpPr>
          <p:nvPr>
            <p:ph sz="half" idx="2"/>
          </p:nvPr>
        </p:nvSpPr>
        <p:spPr>
          <a:xfrm>
            <a:off x="533400" y="1066800"/>
            <a:ext cx="8153400" cy="4495800"/>
          </a:xfrm>
        </p:spPr>
        <p:txBody>
          <a:bodyPr>
            <a:normAutofit lnSpcReduction="10000"/>
          </a:bodyPr>
          <a:lstStyle/>
          <a:p>
            <a:pPr marL="0" lvl="0" indent="0">
              <a:lnSpc>
                <a:spcPct val="150000"/>
              </a:lnSpc>
              <a:spcBef>
                <a:spcPts val="0"/>
              </a:spcBef>
              <a:buNone/>
            </a:pPr>
            <a:r>
              <a:rPr lang="en-US" sz="2400" b="1" dirty="0"/>
              <a:t>Case 1:</a:t>
            </a:r>
            <a:r>
              <a:rPr lang="en-US" sz="2400" dirty="0"/>
              <a:t> </a:t>
            </a:r>
            <a:r>
              <a:rPr lang="en-US" sz="2200" dirty="0"/>
              <a:t>v or x contains two kinds of symbols </a:t>
            </a:r>
          </a:p>
          <a:p>
            <a:pPr marL="0" lvl="0" indent="0">
              <a:lnSpc>
                <a:spcPct val="150000"/>
              </a:lnSpc>
              <a:spcBef>
                <a:spcPts val="0"/>
              </a:spcBef>
              <a:buNone/>
            </a:pPr>
            <a:r>
              <a:rPr lang="en-US" sz="2400" dirty="0"/>
              <a:t>		a </a:t>
            </a:r>
            <a:r>
              <a:rPr lang="en-US" sz="2400" dirty="0" err="1"/>
              <a:t>a</a:t>
            </a:r>
            <a:r>
              <a:rPr lang="en-US" sz="2400" dirty="0"/>
              <a:t> </a:t>
            </a:r>
            <a:r>
              <a:rPr lang="en-US" sz="2400" dirty="0" err="1"/>
              <a:t>a</a:t>
            </a:r>
            <a:r>
              <a:rPr lang="en-US" sz="2400" dirty="0"/>
              <a:t> </a:t>
            </a:r>
            <a:r>
              <a:rPr lang="en-US" sz="2400" dirty="0" err="1"/>
              <a:t>a</a:t>
            </a:r>
            <a:r>
              <a:rPr lang="en-US" sz="2400" dirty="0"/>
              <a:t> b </a:t>
            </a:r>
            <a:r>
              <a:rPr lang="en-US" sz="2400" dirty="0" err="1"/>
              <a:t>b</a:t>
            </a:r>
            <a:r>
              <a:rPr lang="en-US" sz="2400" dirty="0"/>
              <a:t> </a:t>
            </a:r>
            <a:r>
              <a:rPr lang="en-US" sz="2400" dirty="0" err="1"/>
              <a:t>b</a:t>
            </a:r>
            <a:r>
              <a:rPr lang="en-US" sz="2400" dirty="0"/>
              <a:t> </a:t>
            </a:r>
            <a:r>
              <a:rPr lang="en-US" sz="2400" dirty="0" err="1"/>
              <a:t>b</a:t>
            </a:r>
            <a:r>
              <a:rPr lang="en-US" sz="2400" dirty="0"/>
              <a:t> c </a:t>
            </a:r>
            <a:r>
              <a:rPr lang="en-US" sz="2400" dirty="0" err="1"/>
              <a:t>c</a:t>
            </a:r>
            <a:r>
              <a:rPr lang="en-US" sz="2400" dirty="0"/>
              <a:t> </a:t>
            </a:r>
            <a:r>
              <a:rPr lang="en-US" sz="2400" dirty="0" err="1"/>
              <a:t>c</a:t>
            </a:r>
            <a:r>
              <a:rPr lang="en-US" sz="2400" dirty="0"/>
              <a:t> </a:t>
            </a:r>
            <a:r>
              <a:rPr lang="en-US" sz="2400" dirty="0" err="1"/>
              <a:t>c</a:t>
            </a:r>
            <a:r>
              <a:rPr lang="en-US" sz="2400" dirty="0"/>
              <a:t> </a:t>
            </a:r>
          </a:p>
          <a:p>
            <a:pPr marL="0" lvl="0" indent="0">
              <a:lnSpc>
                <a:spcPct val="150000"/>
              </a:lnSpc>
              <a:spcBef>
                <a:spcPts val="0"/>
              </a:spcBef>
              <a:buNone/>
            </a:pPr>
            <a:endParaRPr lang="en-US" sz="2200" dirty="0"/>
          </a:p>
          <a:p>
            <a:pPr marL="0" lvl="0" indent="0">
              <a:lnSpc>
                <a:spcPct val="150000"/>
              </a:lnSpc>
              <a:spcBef>
                <a:spcPts val="0"/>
              </a:spcBef>
              <a:buNone/>
            </a:pPr>
            <a:r>
              <a:rPr lang="en-US" sz="2200" dirty="0"/>
              <a:t>Then uv</a:t>
            </a:r>
            <a:r>
              <a:rPr lang="en-US" sz="2200" baseline="30000" dirty="0"/>
              <a:t>2</a:t>
            </a:r>
            <a:r>
              <a:rPr lang="en-US" sz="2200" dirty="0"/>
              <a:t>wx</a:t>
            </a:r>
            <a:r>
              <a:rPr lang="en-US" sz="2200" baseline="30000" dirty="0"/>
              <a:t>2</a:t>
            </a:r>
            <a:r>
              <a:rPr lang="en-US" sz="2200" dirty="0"/>
              <a:t>y </a:t>
            </a:r>
            <a:r>
              <a:rPr lang="en-US" sz="2200" dirty="0">
                <a:sym typeface="Symbol"/>
              </a:rPr>
              <a:t></a:t>
            </a:r>
            <a:r>
              <a:rPr lang="en-US" sz="2200" dirty="0"/>
              <a:t> L because the pattern is wrong.</a:t>
            </a:r>
          </a:p>
          <a:p>
            <a:pPr marL="0" lvl="0" indent="0">
              <a:lnSpc>
                <a:spcPct val="150000"/>
              </a:lnSpc>
              <a:spcBef>
                <a:spcPts val="0"/>
              </a:spcBef>
              <a:buNone/>
            </a:pPr>
            <a:r>
              <a:rPr lang="en-US" sz="2400" b="1" dirty="0"/>
              <a:t>Case 2:</a:t>
            </a:r>
            <a:r>
              <a:rPr lang="en-US" sz="2400" dirty="0"/>
              <a:t> </a:t>
            </a:r>
            <a:r>
              <a:rPr lang="en-US" sz="2200" dirty="0"/>
              <a:t>v and x both contain one kind of symbol </a:t>
            </a:r>
          </a:p>
          <a:p>
            <a:pPr marL="0" lvl="0" indent="0">
              <a:lnSpc>
                <a:spcPct val="150000"/>
              </a:lnSpc>
              <a:spcBef>
                <a:spcPts val="0"/>
              </a:spcBef>
              <a:buNone/>
            </a:pPr>
            <a:r>
              <a:rPr lang="en-US" sz="2400" dirty="0"/>
              <a:t>		a </a:t>
            </a:r>
            <a:r>
              <a:rPr lang="en-US" sz="2400" dirty="0" err="1"/>
              <a:t>a</a:t>
            </a:r>
            <a:r>
              <a:rPr lang="en-US" sz="2400" dirty="0"/>
              <a:t> </a:t>
            </a:r>
            <a:r>
              <a:rPr lang="en-US" sz="2400" dirty="0" err="1"/>
              <a:t>a</a:t>
            </a:r>
            <a:r>
              <a:rPr lang="en-US" sz="2400" dirty="0"/>
              <a:t> </a:t>
            </a:r>
            <a:r>
              <a:rPr lang="en-US" sz="2400" dirty="0" err="1"/>
              <a:t>a</a:t>
            </a:r>
            <a:r>
              <a:rPr lang="en-US" sz="2400" dirty="0"/>
              <a:t> b </a:t>
            </a:r>
            <a:r>
              <a:rPr lang="en-US" sz="2400" dirty="0" err="1"/>
              <a:t>b</a:t>
            </a:r>
            <a:r>
              <a:rPr lang="en-US" sz="2400" dirty="0"/>
              <a:t> </a:t>
            </a:r>
            <a:r>
              <a:rPr lang="en-US" sz="2400" dirty="0" err="1"/>
              <a:t>b</a:t>
            </a:r>
            <a:r>
              <a:rPr lang="en-US" sz="2400" dirty="0"/>
              <a:t> </a:t>
            </a:r>
            <a:r>
              <a:rPr lang="en-US" sz="2400" dirty="0" err="1"/>
              <a:t>b</a:t>
            </a:r>
            <a:r>
              <a:rPr lang="en-US" sz="2400" dirty="0"/>
              <a:t> c </a:t>
            </a:r>
            <a:r>
              <a:rPr lang="en-US" sz="2400" dirty="0" err="1"/>
              <a:t>c</a:t>
            </a:r>
            <a:r>
              <a:rPr lang="en-US" sz="2400" dirty="0"/>
              <a:t> </a:t>
            </a:r>
            <a:r>
              <a:rPr lang="en-US" sz="2400" dirty="0" err="1"/>
              <a:t>c</a:t>
            </a:r>
            <a:r>
              <a:rPr lang="en-US" sz="2400" dirty="0"/>
              <a:t> </a:t>
            </a:r>
            <a:r>
              <a:rPr lang="en-US" sz="2400" dirty="0" err="1"/>
              <a:t>c</a:t>
            </a:r>
            <a:r>
              <a:rPr lang="en-US" sz="2400" dirty="0"/>
              <a:t> </a:t>
            </a:r>
          </a:p>
          <a:p>
            <a:pPr marL="0" lvl="0" indent="0">
              <a:lnSpc>
                <a:spcPct val="150000"/>
              </a:lnSpc>
              <a:spcBef>
                <a:spcPts val="0"/>
              </a:spcBef>
              <a:buNone/>
            </a:pPr>
            <a:endParaRPr lang="en-US" sz="2200" dirty="0"/>
          </a:p>
          <a:p>
            <a:pPr marL="0" lvl="0" indent="0">
              <a:lnSpc>
                <a:spcPct val="150000"/>
              </a:lnSpc>
              <a:spcBef>
                <a:spcPts val="0"/>
              </a:spcBef>
              <a:buNone/>
            </a:pPr>
            <a:r>
              <a:rPr lang="en-US" sz="2200" dirty="0"/>
              <a:t>Then uv</a:t>
            </a:r>
            <a:r>
              <a:rPr lang="en-US" sz="2200" baseline="30000" dirty="0"/>
              <a:t>2</a:t>
            </a:r>
            <a:r>
              <a:rPr lang="en-US" sz="2200" dirty="0"/>
              <a:t>wx</a:t>
            </a:r>
            <a:r>
              <a:rPr lang="en-US" sz="2200" baseline="30000" dirty="0"/>
              <a:t>2</a:t>
            </a:r>
            <a:r>
              <a:rPr lang="en-US" sz="2200" dirty="0"/>
              <a:t>y does not have the same number of </a:t>
            </a:r>
            <a:r>
              <a:rPr lang="en-US" sz="2200" dirty="0" err="1"/>
              <a:t>a’s</a:t>
            </a:r>
            <a:r>
              <a:rPr lang="en-US" sz="2200" dirty="0"/>
              <a:t>, </a:t>
            </a:r>
            <a:r>
              <a:rPr lang="en-US" sz="2200" dirty="0" err="1"/>
              <a:t>b’s</a:t>
            </a:r>
            <a:r>
              <a:rPr lang="en-US" sz="2200" dirty="0"/>
              <a:t> and </a:t>
            </a:r>
            <a:r>
              <a:rPr lang="en-US" sz="2200" dirty="0" err="1"/>
              <a:t>c’s</a:t>
            </a:r>
            <a:r>
              <a:rPr lang="en-US" sz="2200" dirty="0"/>
              <a:t> </a:t>
            </a:r>
            <a:r>
              <a:rPr lang="en-US" sz="2200" b="1" dirty="0"/>
              <a:t>Conclusion:</a:t>
            </a:r>
            <a:r>
              <a:rPr lang="en-US" sz="2200" dirty="0"/>
              <a:t> uv</a:t>
            </a:r>
            <a:r>
              <a:rPr lang="en-US" sz="2200" baseline="30000" dirty="0"/>
              <a:t>2</a:t>
            </a:r>
            <a:r>
              <a:rPr lang="en-US" sz="2200" dirty="0"/>
              <a:t>wx</a:t>
            </a:r>
            <a:r>
              <a:rPr lang="en-US" sz="2200" baseline="30000" dirty="0"/>
              <a:t>2</a:t>
            </a:r>
            <a:r>
              <a:rPr lang="en-US" sz="2200" dirty="0"/>
              <a:t>y </a:t>
            </a:r>
            <a:r>
              <a:rPr lang="en-US" sz="2200" dirty="0">
                <a:sym typeface="Symbol"/>
              </a:rPr>
              <a:t></a:t>
            </a:r>
            <a:r>
              <a:rPr lang="en-US" sz="2200" dirty="0"/>
              <a:t> L .</a:t>
            </a:r>
          </a:p>
        </p:txBody>
      </p:sp>
      <p:sp>
        <p:nvSpPr>
          <p:cNvPr id="10" name="Right Brace 9"/>
          <p:cNvSpPr/>
          <p:nvPr/>
        </p:nvSpPr>
        <p:spPr>
          <a:xfrm rot="5400000">
            <a:off x="3081151" y="1871849"/>
            <a:ext cx="152400" cy="523503"/>
          </a:xfrm>
          <a:prstGeom prst="rightBrace">
            <a:avLst>
              <a:gd name="adj1" fmla="val 8333"/>
              <a:gd name="adj2" fmla="val 4674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11" name="Right Brace 10"/>
          <p:cNvSpPr/>
          <p:nvPr/>
        </p:nvSpPr>
        <p:spPr>
          <a:xfrm rot="5400000">
            <a:off x="3616376" y="4149777"/>
            <a:ext cx="158647" cy="381000"/>
          </a:xfrm>
          <a:prstGeom prst="rightBrace">
            <a:avLst>
              <a:gd name="adj1" fmla="val 8333"/>
              <a:gd name="adj2" fmla="val 4674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3048000" y="2209800"/>
            <a:ext cx="288862" cy="369332"/>
          </a:xfrm>
          <a:prstGeom prst="rect">
            <a:avLst/>
          </a:prstGeom>
          <a:noFill/>
        </p:spPr>
        <p:txBody>
          <a:bodyPr wrap="none" rtlCol="0">
            <a:spAutoFit/>
          </a:bodyPr>
          <a:lstStyle/>
          <a:p>
            <a:r>
              <a:rPr lang="en-US" dirty="0"/>
              <a:t>v</a:t>
            </a:r>
          </a:p>
        </p:txBody>
      </p:sp>
      <p:sp>
        <p:nvSpPr>
          <p:cNvPr id="13" name="TextBox 12"/>
          <p:cNvSpPr txBox="1"/>
          <p:nvPr/>
        </p:nvSpPr>
        <p:spPr>
          <a:xfrm>
            <a:off x="4283138" y="2209800"/>
            <a:ext cx="284052" cy="369332"/>
          </a:xfrm>
          <a:prstGeom prst="rect">
            <a:avLst/>
          </a:prstGeom>
          <a:noFill/>
        </p:spPr>
        <p:txBody>
          <a:bodyPr wrap="none" rtlCol="0">
            <a:spAutoFit/>
          </a:bodyPr>
          <a:lstStyle/>
          <a:p>
            <a:r>
              <a:rPr lang="en-US" dirty="0"/>
              <a:t>x</a:t>
            </a:r>
          </a:p>
        </p:txBody>
      </p:sp>
      <p:sp>
        <p:nvSpPr>
          <p:cNvPr id="14" name="Right Brace 13"/>
          <p:cNvSpPr/>
          <p:nvPr/>
        </p:nvSpPr>
        <p:spPr>
          <a:xfrm rot="5400000">
            <a:off x="2862448" y="4081648"/>
            <a:ext cx="152400" cy="523503"/>
          </a:xfrm>
          <a:prstGeom prst="rightBrace">
            <a:avLst>
              <a:gd name="adj1" fmla="val 8333"/>
              <a:gd name="adj2" fmla="val 4674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15" name="TextBox 14"/>
          <p:cNvSpPr txBox="1"/>
          <p:nvPr/>
        </p:nvSpPr>
        <p:spPr>
          <a:xfrm>
            <a:off x="2819400" y="4355068"/>
            <a:ext cx="288862" cy="369332"/>
          </a:xfrm>
          <a:prstGeom prst="rect">
            <a:avLst/>
          </a:prstGeom>
          <a:noFill/>
        </p:spPr>
        <p:txBody>
          <a:bodyPr wrap="none" rtlCol="0">
            <a:spAutoFit/>
          </a:bodyPr>
          <a:lstStyle/>
          <a:p>
            <a:r>
              <a:rPr lang="en-US" dirty="0"/>
              <a:t>v</a:t>
            </a:r>
          </a:p>
        </p:txBody>
      </p:sp>
      <p:sp>
        <p:nvSpPr>
          <p:cNvPr id="16" name="TextBox 15"/>
          <p:cNvSpPr txBox="1"/>
          <p:nvPr/>
        </p:nvSpPr>
        <p:spPr>
          <a:xfrm>
            <a:off x="3597338" y="4343400"/>
            <a:ext cx="284052" cy="369332"/>
          </a:xfrm>
          <a:prstGeom prst="rect">
            <a:avLst/>
          </a:prstGeom>
          <a:noFill/>
        </p:spPr>
        <p:txBody>
          <a:bodyPr wrap="none" rtlCol="0">
            <a:spAutoFit/>
          </a:bodyPr>
          <a:lstStyle/>
          <a:p>
            <a:r>
              <a:rPr lang="en-US" dirty="0"/>
              <a:t>x</a:t>
            </a:r>
          </a:p>
        </p:txBody>
      </p:sp>
      <p:sp>
        <p:nvSpPr>
          <p:cNvPr id="17" name="Right Brace 16"/>
          <p:cNvSpPr/>
          <p:nvPr/>
        </p:nvSpPr>
        <p:spPr>
          <a:xfrm rot="5400000">
            <a:off x="4190998" y="1828802"/>
            <a:ext cx="152402" cy="609599"/>
          </a:xfrm>
          <a:prstGeom prst="rightBrace">
            <a:avLst>
              <a:gd name="adj1" fmla="val 8333"/>
              <a:gd name="adj2" fmla="val 4674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18"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19" name="Picture 18" descr="Logo11.png">
            <a:extLst>
              <a:ext uri="{FF2B5EF4-FFF2-40B4-BE49-F238E27FC236}">
                <a16:creationId xmlns="" xmlns:a16="http://schemas.microsoft.com/office/drawing/2014/main" id="{FEE0C124-29C1-4C7F-9BE0-20418EFB30DA}"/>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1F1A74AB-00DF-48A6-8DE6-1C0D7F78FA5F}"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Closure Properties of CFL</a:t>
            </a:r>
          </a:p>
        </p:txBody>
      </p:sp>
      <p:sp>
        <p:nvSpPr>
          <p:cNvPr id="9" name="Content Placeholder 8"/>
          <p:cNvSpPr>
            <a:spLocks noGrp="1"/>
          </p:cNvSpPr>
          <p:nvPr>
            <p:ph sz="half" idx="2"/>
          </p:nvPr>
        </p:nvSpPr>
        <p:spPr>
          <a:xfrm>
            <a:off x="533400" y="1341437"/>
            <a:ext cx="8153400" cy="3687763"/>
          </a:xfrm>
        </p:spPr>
        <p:txBody>
          <a:bodyPr>
            <a:normAutofit/>
          </a:bodyPr>
          <a:lstStyle/>
          <a:p>
            <a:pPr marL="0" lvl="0" indent="0">
              <a:lnSpc>
                <a:spcPct val="130000"/>
              </a:lnSpc>
              <a:spcBef>
                <a:spcPts val="0"/>
              </a:spcBef>
              <a:buNone/>
            </a:pPr>
            <a:r>
              <a:rPr lang="en-US" sz="2400" b="1" dirty="0"/>
              <a:t>CFL’s are closed under</a:t>
            </a:r>
            <a:r>
              <a:rPr lang="en-US" sz="2400" dirty="0"/>
              <a:t> </a:t>
            </a:r>
          </a:p>
          <a:p>
            <a:pPr marL="1254125" lvl="0" indent="-457200">
              <a:lnSpc>
                <a:spcPct val="150000"/>
              </a:lnSpc>
              <a:spcBef>
                <a:spcPts val="0"/>
              </a:spcBef>
            </a:pPr>
            <a:r>
              <a:rPr lang="en-US" sz="2200" dirty="0"/>
              <a:t>Union</a:t>
            </a:r>
          </a:p>
          <a:p>
            <a:pPr marL="1254125" lvl="0" indent="-457200">
              <a:lnSpc>
                <a:spcPct val="150000"/>
              </a:lnSpc>
              <a:spcBef>
                <a:spcPts val="0"/>
              </a:spcBef>
            </a:pPr>
            <a:r>
              <a:rPr lang="en-US" sz="2200" dirty="0"/>
              <a:t>Concatenation</a:t>
            </a:r>
          </a:p>
          <a:p>
            <a:pPr marL="1254125" lvl="0" indent="-457200">
              <a:lnSpc>
                <a:spcPct val="150000"/>
              </a:lnSpc>
              <a:spcBef>
                <a:spcPts val="0"/>
              </a:spcBef>
            </a:pPr>
            <a:r>
              <a:rPr lang="en-US" sz="2200" dirty="0" err="1"/>
              <a:t>Kleene</a:t>
            </a:r>
            <a:r>
              <a:rPr lang="en-US" sz="2200" dirty="0"/>
              <a:t> closure</a:t>
            </a:r>
          </a:p>
          <a:p>
            <a:pPr marL="1254125" lvl="0" indent="-457200">
              <a:lnSpc>
                <a:spcPct val="150000"/>
              </a:lnSpc>
              <a:spcBef>
                <a:spcPts val="0"/>
              </a:spcBef>
            </a:pPr>
            <a:r>
              <a:rPr lang="en-US" sz="2200" dirty="0"/>
              <a:t>Reversal</a:t>
            </a:r>
          </a:p>
          <a:p>
            <a:pPr marL="1254125" lvl="0" indent="-457200">
              <a:lnSpc>
                <a:spcPct val="150000"/>
              </a:lnSpc>
              <a:spcBef>
                <a:spcPts val="0"/>
              </a:spcBef>
            </a:pPr>
            <a:r>
              <a:rPr lang="en-US" sz="2200" dirty="0" err="1"/>
              <a:t>Homomorphisms</a:t>
            </a:r>
            <a:endParaRPr lang="en-US" sz="2200" dirty="0"/>
          </a:p>
          <a:p>
            <a:pPr marL="1254125" lvl="0" indent="-457200">
              <a:lnSpc>
                <a:spcPct val="150000"/>
              </a:lnSpc>
              <a:spcBef>
                <a:spcPts val="0"/>
              </a:spcBef>
            </a:pPr>
            <a:r>
              <a:rPr lang="en-US" sz="2200" dirty="0"/>
              <a:t>inverse </a:t>
            </a:r>
            <a:r>
              <a:rPr lang="en-US" sz="2200" dirty="0" err="1"/>
              <a:t>homomorphisms</a:t>
            </a:r>
            <a:endParaRPr lang="en-US" sz="2200" dirty="0"/>
          </a:p>
        </p:txBody>
      </p:sp>
      <p:sp>
        <p:nvSpPr>
          <p:cNvPr id="10" name="TextBox 9"/>
          <p:cNvSpPr txBox="1"/>
          <p:nvPr/>
        </p:nvSpPr>
        <p:spPr>
          <a:xfrm>
            <a:off x="838200" y="5181600"/>
            <a:ext cx="7239000" cy="707886"/>
          </a:xfrm>
          <a:prstGeom prst="rect">
            <a:avLst/>
          </a:prstGeom>
          <a:noFill/>
        </p:spPr>
        <p:txBody>
          <a:bodyPr wrap="square" rtlCol="0">
            <a:spAutoFit/>
          </a:bodyPr>
          <a:lstStyle/>
          <a:p>
            <a:pPr lvl="0"/>
            <a:r>
              <a:rPr lang="en-US" sz="2200" dirty="0"/>
              <a:t>But </a:t>
            </a:r>
            <a:r>
              <a:rPr lang="en-US" sz="2200" b="1" dirty="0">
                <a:solidFill>
                  <a:srgbClr val="FF0000"/>
                </a:solidFill>
              </a:rPr>
              <a:t>not under intersection, complement or difference.</a:t>
            </a:r>
          </a:p>
          <a:p>
            <a:endParaRPr lang="en-US" dirty="0"/>
          </a:p>
        </p:txBody>
      </p:sp>
      <p:sp>
        <p:nvSpPr>
          <p:cNvPr id="11"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12" name="Picture 11" descr="Logo11.png">
            <a:extLst>
              <a:ext uri="{FF2B5EF4-FFF2-40B4-BE49-F238E27FC236}">
                <a16:creationId xmlns="" xmlns:a16="http://schemas.microsoft.com/office/drawing/2014/main" id="{D846D8AD-9B9F-4046-99BD-C002B06368EC}"/>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29600" cy="4525963"/>
          </a:xfrm>
        </p:spPr>
        <p:txBody>
          <a:bodyPr>
            <a:normAutofit/>
          </a:bodyPr>
          <a:lstStyle/>
          <a:p>
            <a:pPr algn="just"/>
            <a:r>
              <a:rPr lang="en-US" sz="2200" dirty="0">
                <a:cs typeface="Times New Roman" pitchFamily="18" charset="0"/>
              </a:rPr>
              <a:t>Introduce concepts in automata theory and theory of computation</a:t>
            </a:r>
          </a:p>
          <a:p>
            <a:pPr algn="just"/>
            <a:endParaRPr lang="en-US" sz="2200" dirty="0">
              <a:cs typeface="Times New Roman" pitchFamily="18" charset="0"/>
            </a:endParaRPr>
          </a:p>
          <a:p>
            <a:pPr algn="just"/>
            <a:r>
              <a:rPr lang="en-US" sz="2200" dirty="0">
                <a:cs typeface="Times New Roman" pitchFamily="18" charset="0"/>
              </a:rPr>
              <a:t>Identify different formal language classes and their relationships and PDAs.</a:t>
            </a:r>
          </a:p>
          <a:p>
            <a:pPr algn="just"/>
            <a:endParaRPr lang="en-US" sz="2200" dirty="0">
              <a:cs typeface="Times New Roman" pitchFamily="18" charset="0"/>
            </a:endParaRPr>
          </a:p>
          <a:p>
            <a:pPr algn="just"/>
            <a:r>
              <a:rPr lang="en-US" sz="2200" dirty="0">
                <a:cs typeface="Times New Roman" pitchFamily="18" charset="0"/>
              </a:rPr>
              <a:t>Applying the Concept of Turing Machine and LBAs.</a:t>
            </a:r>
          </a:p>
          <a:p>
            <a:pPr marL="0" indent="0" algn="just">
              <a:buNone/>
            </a:pPr>
            <a:endParaRPr lang="en-US" sz="2200" dirty="0">
              <a:cs typeface="Times New Roman" pitchFamily="18" charset="0"/>
            </a:endParaRPr>
          </a:p>
          <a:p>
            <a:pPr algn="just"/>
            <a:r>
              <a:rPr lang="en-US" sz="2200" dirty="0">
                <a:cs typeface="Times New Roman" pitchFamily="18" charset="0"/>
              </a:rPr>
              <a:t>Prove or disprove theorems in automata theory using its properties </a:t>
            </a:r>
          </a:p>
          <a:p>
            <a:pPr algn="just"/>
            <a:endParaRPr lang="en-US" sz="2200" dirty="0">
              <a:cs typeface="Times New Roman" pitchFamily="18" charset="0"/>
            </a:endParaRPr>
          </a:p>
          <a:p>
            <a:pPr algn="just"/>
            <a:r>
              <a:rPr lang="en-US" sz="2200" dirty="0">
                <a:cs typeface="Times New Roman" pitchFamily="18" charset="0"/>
              </a:rPr>
              <a:t>Determine the decidability and intractability of computational problems and complexity theory.</a:t>
            </a:r>
          </a:p>
          <a:p>
            <a:pPr marL="0" indent="0" algn="just">
              <a:buNone/>
            </a:pPr>
            <a:endParaRPr lang="en-US" sz="2200" dirty="0"/>
          </a:p>
        </p:txBody>
      </p:sp>
      <p:sp>
        <p:nvSpPr>
          <p:cNvPr id="6" name="Date Placeholder 5"/>
          <p:cNvSpPr>
            <a:spLocks noGrp="1"/>
          </p:cNvSpPr>
          <p:nvPr>
            <p:ph type="dt" sz="half" idx="10"/>
          </p:nvPr>
        </p:nvSpPr>
        <p:spPr/>
        <p:txBody>
          <a:bodyPr/>
          <a:lstStyle/>
          <a:p>
            <a:fld id="{F392C5D4-B07D-4511-B55F-32D6F2E2661C}" type="datetime1">
              <a:rPr lang="en-US" smtClean="0"/>
              <a:pPr/>
              <a:t>5/7/2022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8</a:t>
            </a:fld>
            <a:endParaRPr lang="en-US" dirty="0"/>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mj-lt"/>
              </a:rPr>
              <a:t>Course Objective </a:t>
            </a:r>
          </a:p>
        </p:txBody>
      </p:sp>
      <p:sp>
        <p:nvSpPr>
          <p:cNvPr id="11" name="Footer Placeholder 12"/>
          <p:cNvSpPr txBox="1">
            <a:spLocks/>
          </p:cNvSpPr>
          <p:nvPr/>
        </p:nvSpPr>
        <p:spPr>
          <a:xfrm>
            <a:off x="2286000" y="624840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 name="Footer Placeholder 9"/>
          <p:cNvSpPr>
            <a:spLocks noGrp="1"/>
          </p:cNvSpPr>
          <p:nvPr>
            <p:ph type="ftr" sz="quarter" idx="11"/>
          </p:nvPr>
        </p:nvSpPr>
        <p:spPr/>
        <p:txBody>
          <a:bodyPr/>
          <a:lstStyle/>
          <a:p>
            <a:r>
              <a:rPr lang="en-US"/>
              <a:t>GARIMA JAIN             ACSE-0404 (TAFL)                  Unit IV</a:t>
            </a:r>
            <a:endParaRPr lang="en-US" dirty="0"/>
          </a:p>
        </p:txBody>
      </p:sp>
      <p:pic>
        <p:nvPicPr>
          <p:cNvPr id="12" name="Picture 11" descr="Logo, company name&#10;&#10;Description automatically generated">
            <a:extLst>
              <a:ext uri="{FF2B5EF4-FFF2-40B4-BE49-F238E27FC236}">
                <a16:creationId xmlns="" xmlns:a16="http://schemas.microsoft.com/office/drawing/2014/main" id="{D6323D2C-6E83-42A8-9147-8B1641836918}"/>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 y="0"/>
            <a:ext cx="1371600" cy="801666"/>
          </a:xfrm>
          <a:prstGeom prst="rect">
            <a:avLst/>
          </a:prstGeom>
        </p:spPr>
      </p:pic>
    </p:spTree>
    <p:extLst>
      <p:ext uri="{BB962C8B-B14F-4D97-AF65-F5344CB8AC3E}">
        <p14:creationId xmlns="" xmlns:p14="http://schemas.microsoft.com/office/powerpoint/2010/main" val="3884261460"/>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2F904E87-ECF3-4473-8E25-F29CC06FA944}"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Closure Properties of CFL</a:t>
            </a:r>
          </a:p>
        </p:txBody>
      </p:sp>
      <p:sp>
        <p:nvSpPr>
          <p:cNvPr id="9" name="Content Placeholder 8"/>
          <p:cNvSpPr>
            <a:spLocks noGrp="1"/>
          </p:cNvSpPr>
          <p:nvPr>
            <p:ph sz="half" idx="2"/>
          </p:nvPr>
        </p:nvSpPr>
        <p:spPr>
          <a:xfrm>
            <a:off x="533400" y="1341437"/>
            <a:ext cx="8153400" cy="3687763"/>
          </a:xfrm>
        </p:spPr>
        <p:txBody>
          <a:bodyPr>
            <a:normAutofit/>
          </a:bodyPr>
          <a:lstStyle/>
          <a:p>
            <a:pPr marL="0" lvl="0" indent="0">
              <a:lnSpc>
                <a:spcPct val="130000"/>
              </a:lnSpc>
              <a:spcBef>
                <a:spcPts val="0"/>
              </a:spcBef>
              <a:buNone/>
            </a:pPr>
            <a:r>
              <a:rPr lang="en-US" sz="2400" b="1" dirty="0">
                <a:solidFill>
                  <a:srgbClr val="FF0000"/>
                </a:solidFill>
              </a:rPr>
              <a:t>Union</a:t>
            </a:r>
          </a:p>
          <a:p>
            <a:pPr marL="0" lvl="0" indent="0">
              <a:lnSpc>
                <a:spcPct val="130000"/>
              </a:lnSpc>
              <a:spcBef>
                <a:spcPts val="0"/>
              </a:spcBef>
              <a:buNone/>
            </a:pPr>
            <a:r>
              <a:rPr lang="en-US" sz="2200" b="1" dirty="0"/>
              <a:t>If L1 and L2 are CFL then L1 </a:t>
            </a:r>
            <a:r>
              <a:rPr lang="en-US" sz="2200" b="1" dirty="0">
                <a:sym typeface="Symbol"/>
              </a:rPr>
              <a:t> L2 is also CFL.</a:t>
            </a:r>
            <a:endParaRPr lang="en-US" sz="2200" b="1" dirty="0"/>
          </a:p>
          <a:p>
            <a:pPr marL="0" lvl="0" indent="0">
              <a:lnSpc>
                <a:spcPct val="130000"/>
              </a:lnSpc>
              <a:spcBef>
                <a:spcPts val="0"/>
              </a:spcBef>
              <a:buNone/>
            </a:pPr>
            <a:r>
              <a:rPr lang="en-US" sz="2400" dirty="0"/>
              <a:t>For context-free languages L1, L2 with </a:t>
            </a:r>
          </a:p>
          <a:p>
            <a:pPr marL="0" lvl="0" indent="0">
              <a:lnSpc>
                <a:spcPct val="130000"/>
              </a:lnSpc>
              <a:spcBef>
                <a:spcPts val="0"/>
              </a:spcBef>
              <a:buNone/>
            </a:pPr>
            <a:r>
              <a:rPr lang="en-US" sz="2400" dirty="0"/>
              <a:t>context-free grammars G1 and G2 and </a:t>
            </a:r>
          </a:p>
          <a:p>
            <a:pPr marL="0" lvl="0" indent="0">
              <a:lnSpc>
                <a:spcPct val="130000"/>
              </a:lnSpc>
              <a:spcBef>
                <a:spcPts val="0"/>
              </a:spcBef>
              <a:buNone/>
            </a:pPr>
            <a:r>
              <a:rPr lang="en-US" sz="2400" dirty="0"/>
              <a:t>start variables S1, S2.</a:t>
            </a:r>
          </a:p>
          <a:p>
            <a:pPr marL="0" lvl="0" indent="0">
              <a:lnSpc>
                <a:spcPct val="130000"/>
              </a:lnSpc>
              <a:spcBef>
                <a:spcPts val="0"/>
              </a:spcBef>
              <a:buNone/>
            </a:pPr>
            <a:r>
              <a:rPr lang="en-US" sz="2200" dirty="0"/>
              <a:t>The Grammar of L1 </a:t>
            </a:r>
            <a:r>
              <a:rPr lang="en-US" sz="2200" dirty="0">
                <a:sym typeface="Symbol"/>
              </a:rPr>
              <a:t> L2 will have a new start variable S and a new production </a:t>
            </a:r>
            <a:r>
              <a:rPr lang="en-US" sz="2400" b="1" dirty="0">
                <a:solidFill>
                  <a:srgbClr val="FF0000"/>
                </a:solidFill>
                <a:sym typeface="Symbol"/>
              </a:rPr>
              <a:t>S  S1 | S2</a:t>
            </a:r>
            <a:endParaRPr lang="en-US" sz="2400" b="1" dirty="0">
              <a:solidFill>
                <a:srgbClr val="FF0000"/>
              </a:solidFill>
            </a:endParaRPr>
          </a:p>
        </p:txBody>
      </p:sp>
      <p:sp>
        <p:nvSpPr>
          <p:cNvPr id="10"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11" name="Picture 10" descr="Logo11.png">
            <a:extLst>
              <a:ext uri="{FF2B5EF4-FFF2-40B4-BE49-F238E27FC236}">
                <a16:creationId xmlns="" xmlns:a16="http://schemas.microsoft.com/office/drawing/2014/main" id="{693DEA9F-1E29-4506-85EF-FB25CDB971D2}"/>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E9F626E2-AD70-4F9B-B593-128E8F430659}"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Closure Properties of CFL</a:t>
            </a:r>
          </a:p>
        </p:txBody>
      </p:sp>
      <p:sp>
        <p:nvSpPr>
          <p:cNvPr id="9" name="Content Placeholder 8"/>
          <p:cNvSpPr>
            <a:spLocks noGrp="1"/>
          </p:cNvSpPr>
          <p:nvPr>
            <p:ph sz="half" idx="2"/>
          </p:nvPr>
        </p:nvSpPr>
        <p:spPr>
          <a:xfrm>
            <a:off x="533400" y="1341437"/>
            <a:ext cx="8153400" cy="3687763"/>
          </a:xfrm>
        </p:spPr>
        <p:txBody>
          <a:bodyPr>
            <a:normAutofit/>
          </a:bodyPr>
          <a:lstStyle/>
          <a:p>
            <a:pPr marL="0" lvl="0" indent="0">
              <a:lnSpc>
                <a:spcPct val="130000"/>
              </a:lnSpc>
              <a:spcBef>
                <a:spcPts val="0"/>
              </a:spcBef>
              <a:buNone/>
            </a:pPr>
            <a:r>
              <a:rPr lang="en-US" sz="2400" b="1" dirty="0">
                <a:solidFill>
                  <a:srgbClr val="FF0000"/>
                </a:solidFill>
              </a:rPr>
              <a:t>Concatenation</a:t>
            </a:r>
          </a:p>
          <a:p>
            <a:pPr marL="0" lvl="0" indent="0">
              <a:lnSpc>
                <a:spcPct val="130000"/>
              </a:lnSpc>
              <a:spcBef>
                <a:spcPts val="0"/>
              </a:spcBef>
              <a:buNone/>
            </a:pPr>
            <a:r>
              <a:rPr lang="en-US" sz="2200" b="1" dirty="0"/>
              <a:t>If L1 and L2 are CFL then L1</a:t>
            </a:r>
            <a:r>
              <a:rPr lang="en-US" sz="3200" b="1" baseline="16000" dirty="0">
                <a:sym typeface="Symbol"/>
              </a:rPr>
              <a:t>.</a:t>
            </a:r>
            <a:r>
              <a:rPr lang="en-US" sz="2200" b="1" dirty="0">
                <a:sym typeface="Symbol"/>
              </a:rPr>
              <a:t>L2 is also CFL.</a:t>
            </a:r>
            <a:endParaRPr lang="en-US" sz="2200" b="1" dirty="0"/>
          </a:p>
          <a:p>
            <a:pPr marL="0" lvl="0" indent="0">
              <a:lnSpc>
                <a:spcPct val="130000"/>
              </a:lnSpc>
              <a:spcBef>
                <a:spcPts val="0"/>
              </a:spcBef>
              <a:buNone/>
            </a:pPr>
            <a:r>
              <a:rPr lang="en-US" sz="2400" dirty="0"/>
              <a:t>For context-free languages L1, L2 with </a:t>
            </a:r>
          </a:p>
          <a:p>
            <a:pPr marL="0" lvl="0" indent="0">
              <a:lnSpc>
                <a:spcPct val="130000"/>
              </a:lnSpc>
              <a:spcBef>
                <a:spcPts val="0"/>
              </a:spcBef>
              <a:buNone/>
            </a:pPr>
            <a:r>
              <a:rPr lang="en-US" sz="2400" dirty="0"/>
              <a:t>context-free grammars G1 and G2 and </a:t>
            </a:r>
          </a:p>
          <a:p>
            <a:pPr marL="0" lvl="0" indent="0">
              <a:lnSpc>
                <a:spcPct val="130000"/>
              </a:lnSpc>
              <a:spcBef>
                <a:spcPts val="0"/>
              </a:spcBef>
              <a:buNone/>
            </a:pPr>
            <a:r>
              <a:rPr lang="en-US" sz="2400" dirty="0"/>
              <a:t>start variables S1, S2.</a:t>
            </a:r>
          </a:p>
          <a:p>
            <a:pPr marL="0" lvl="0" indent="0">
              <a:lnSpc>
                <a:spcPct val="130000"/>
              </a:lnSpc>
              <a:spcBef>
                <a:spcPts val="0"/>
              </a:spcBef>
              <a:buNone/>
            </a:pPr>
            <a:r>
              <a:rPr lang="en-US" sz="2200" dirty="0"/>
              <a:t>The Grammar of L1</a:t>
            </a:r>
            <a:r>
              <a:rPr lang="en-US" sz="2200" baseline="16000" dirty="0"/>
              <a:t>.</a:t>
            </a:r>
            <a:r>
              <a:rPr lang="en-US" sz="2200" dirty="0">
                <a:sym typeface="Symbol"/>
              </a:rPr>
              <a:t>L2 will have a new start variable S and a new production </a:t>
            </a:r>
            <a:r>
              <a:rPr lang="en-US" sz="2400" b="1" dirty="0">
                <a:solidFill>
                  <a:srgbClr val="FF0000"/>
                </a:solidFill>
                <a:sym typeface="Symbol"/>
              </a:rPr>
              <a:t>S  S1S2</a:t>
            </a:r>
            <a:endParaRPr lang="en-US" sz="2400" b="1" dirty="0">
              <a:solidFill>
                <a:srgbClr val="FF0000"/>
              </a:solidFill>
            </a:endParaRPr>
          </a:p>
        </p:txBody>
      </p:sp>
      <p:sp>
        <p:nvSpPr>
          <p:cNvPr id="10"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11" name="Picture 10" descr="Logo11.png">
            <a:extLst>
              <a:ext uri="{FF2B5EF4-FFF2-40B4-BE49-F238E27FC236}">
                <a16:creationId xmlns="" xmlns:a16="http://schemas.microsoft.com/office/drawing/2014/main" id="{684BFAA9-908F-40A7-9826-B449CD5D2EA4}"/>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585C1065-E933-458C-89F9-AB03E155E565}"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Closure Properties of CFL</a:t>
            </a:r>
          </a:p>
        </p:txBody>
      </p:sp>
      <p:sp>
        <p:nvSpPr>
          <p:cNvPr id="9" name="Content Placeholder 8"/>
          <p:cNvSpPr>
            <a:spLocks noGrp="1"/>
          </p:cNvSpPr>
          <p:nvPr>
            <p:ph sz="half" idx="2"/>
          </p:nvPr>
        </p:nvSpPr>
        <p:spPr>
          <a:xfrm>
            <a:off x="533400" y="1341437"/>
            <a:ext cx="8153400" cy="3687763"/>
          </a:xfrm>
        </p:spPr>
        <p:txBody>
          <a:bodyPr>
            <a:normAutofit/>
          </a:bodyPr>
          <a:lstStyle/>
          <a:p>
            <a:pPr marL="0" lvl="0" indent="0">
              <a:lnSpc>
                <a:spcPct val="130000"/>
              </a:lnSpc>
              <a:spcBef>
                <a:spcPts val="0"/>
              </a:spcBef>
              <a:buNone/>
            </a:pPr>
            <a:r>
              <a:rPr lang="en-US" sz="2400" b="1" dirty="0" err="1">
                <a:solidFill>
                  <a:srgbClr val="FF0000"/>
                </a:solidFill>
              </a:rPr>
              <a:t>Kleene</a:t>
            </a:r>
            <a:r>
              <a:rPr lang="en-US" sz="2400" b="1" dirty="0">
                <a:solidFill>
                  <a:srgbClr val="FF0000"/>
                </a:solidFill>
              </a:rPr>
              <a:t> Closure</a:t>
            </a:r>
          </a:p>
          <a:p>
            <a:pPr marL="0" lvl="0" indent="0">
              <a:lnSpc>
                <a:spcPct val="130000"/>
              </a:lnSpc>
              <a:spcBef>
                <a:spcPts val="0"/>
              </a:spcBef>
              <a:buNone/>
            </a:pPr>
            <a:r>
              <a:rPr lang="en-US" sz="2200" b="1" dirty="0"/>
              <a:t>If L is CFL then L*</a:t>
            </a:r>
            <a:r>
              <a:rPr lang="en-US" sz="2200" b="1" dirty="0">
                <a:sym typeface="Symbol"/>
              </a:rPr>
              <a:t> is also a CFL.</a:t>
            </a:r>
            <a:endParaRPr lang="en-US" sz="2200" b="1" dirty="0"/>
          </a:p>
          <a:p>
            <a:pPr marL="0" lvl="0" indent="0">
              <a:lnSpc>
                <a:spcPct val="130000"/>
              </a:lnSpc>
              <a:spcBef>
                <a:spcPts val="0"/>
              </a:spcBef>
              <a:buNone/>
            </a:pPr>
            <a:r>
              <a:rPr lang="en-US" sz="2400" dirty="0"/>
              <a:t>For context-free languages with </a:t>
            </a:r>
          </a:p>
          <a:p>
            <a:pPr marL="0" lvl="0" indent="0">
              <a:lnSpc>
                <a:spcPct val="130000"/>
              </a:lnSpc>
              <a:spcBef>
                <a:spcPts val="0"/>
              </a:spcBef>
              <a:buNone/>
            </a:pPr>
            <a:r>
              <a:rPr lang="en-US" sz="2400" dirty="0"/>
              <a:t>context-free grammars G</a:t>
            </a:r>
          </a:p>
          <a:p>
            <a:pPr marL="0" lvl="0" indent="0">
              <a:lnSpc>
                <a:spcPct val="130000"/>
              </a:lnSpc>
              <a:spcBef>
                <a:spcPts val="0"/>
              </a:spcBef>
              <a:buNone/>
            </a:pPr>
            <a:r>
              <a:rPr lang="en-US" sz="2400" dirty="0"/>
              <a:t>start variables S.</a:t>
            </a:r>
          </a:p>
          <a:p>
            <a:pPr marL="0" lvl="0" indent="0">
              <a:lnSpc>
                <a:spcPct val="130000"/>
              </a:lnSpc>
              <a:spcBef>
                <a:spcPts val="0"/>
              </a:spcBef>
              <a:buNone/>
            </a:pPr>
            <a:r>
              <a:rPr lang="en-US" sz="2200" dirty="0"/>
              <a:t>The Grammar of L*</a:t>
            </a:r>
            <a:r>
              <a:rPr lang="en-US" sz="2200" dirty="0">
                <a:sym typeface="Symbol"/>
              </a:rPr>
              <a:t> will have a new start variable S1 and a new production </a:t>
            </a:r>
            <a:r>
              <a:rPr lang="en-US" sz="2400" b="1" dirty="0">
                <a:solidFill>
                  <a:srgbClr val="FF0000"/>
                </a:solidFill>
                <a:sym typeface="Symbol"/>
              </a:rPr>
              <a:t>S1  SS1 | Ɛ</a:t>
            </a:r>
            <a:endParaRPr lang="en-US" sz="2400" b="1" dirty="0">
              <a:solidFill>
                <a:srgbClr val="FF0000"/>
              </a:solidFill>
            </a:endParaRPr>
          </a:p>
        </p:txBody>
      </p:sp>
      <p:sp>
        <p:nvSpPr>
          <p:cNvPr id="10" name="Footer Placeholder 9"/>
          <p:cNvSpPr>
            <a:spLocks noGrp="1"/>
          </p:cNvSpPr>
          <p:nvPr>
            <p:ph type="ftr" sz="quarter" idx="11"/>
          </p:nvPr>
        </p:nvSpPr>
        <p:spPr>
          <a:xfrm>
            <a:off x="2514600" y="6400800"/>
            <a:ext cx="5029200" cy="365125"/>
          </a:xfrm>
        </p:spPr>
        <p:txBody>
          <a:bodyPr/>
          <a:lstStyle/>
          <a:p>
            <a:r>
              <a:rPr lang="en-US"/>
              <a:t>GARIMA JAIN             ACSE-0404 (TAFL)                  Unit IV</a:t>
            </a:r>
            <a:endParaRPr lang="en-US" dirty="0"/>
          </a:p>
        </p:txBody>
      </p:sp>
      <p:pic>
        <p:nvPicPr>
          <p:cNvPr id="11" name="Picture 10" descr="Logo11.png">
            <a:extLst>
              <a:ext uri="{FF2B5EF4-FFF2-40B4-BE49-F238E27FC236}">
                <a16:creationId xmlns="" xmlns:a16="http://schemas.microsoft.com/office/drawing/2014/main" id="{55CD041B-77F3-4779-AAE1-AFEA8CD3CC6F}"/>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05F174AC-AC2A-4FC9-9AC9-AE1B8D54B699}"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Closure Properties of CFL</a:t>
            </a:r>
          </a:p>
        </p:txBody>
      </p:sp>
      <p:sp>
        <p:nvSpPr>
          <p:cNvPr id="11" name="TextBox 10"/>
          <p:cNvSpPr txBox="1"/>
          <p:nvPr/>
        </p:nvSpPr>
        <p:spPr>
          <a:xfrm>
            <a:off x="228600" y="1828800"/>
            <a:ext cx="5562600" cy="830997"/>
          </a:xfrm>
          <a:prstGeom prst="rect">
            <a:avLst/>
          </a:prstGeom>
          <a:noFill/>
        </p:spPr>
        <p:txBody>
          <a:bodyPr wrap="square" rtlCol="0">
            <a:spAutoFit/>
          </a:bodyPr>
          <a:lstStyle/>
          <a:p>
            <a:pPr algn="ctr"/>
            <a:r>
              <a:rPr lang="en-US" sz="2400" dirty="0">
                <a:solidFill>
                  <a:srgbClr val="7030A0"/>
                </a:solidFill>
              </a:rPr>
              <a:t>UNION of a Context Free Language and </a:t>
            </a:r>
          </a:p>
          <a:p>
            <a:pPr algn="ctr"/>
            <a:r>
              <a:rPr lang="en-US" sz="2400" dirty="0">
                <a:solidFill>
                  <a:srgbClr val="7030A0"/>
                </a:solidFill>
              </a:rPr>
              <a:t>Regular Language is</a:t>
            </a:r>
          </a:p>
        </p:txBody>
      </p:sp>
      <p:sp>
        <p:nvSpPr>
          <p:cNvPr id="12" name="TextBox 11"/>
          <p:cNvSpPr txBox="1"/>
          <p:nvPr/>
        </p:nvSpPr>
        <p:spPr>
          <a:xfrm>
            <a:off x="152400" y="3505200"/>
            <a:ext cx="6096000" cy="830997"/>
          </a:xfrm>
          <a:prstGeom prst="rect">
            <a:avLst/>
          </a:prstGeom>
          <a:noFill/>
        </p:spPr>
        <p:txBody>
          <a:bodyPr wrap="square" rtlCol="0">
            <a:spAutoFit/>
          </a:bodyPr>
          <a:lstStyle/>
          <a:p>
            <a:pPr algn="ctr"/>
            <a:r>
              <a:rPr lang="en-US" sz="2400" dirty="0">
                <a:solidFill>
                  <a:srgbClr val="7030A0"/>
                </a:solidFill>
              </a:rPr>
              <a:t>Intersection of a Context Free Language and </a:t>
            </a:r>
          </a:p>
          <a:p>
            <a:pPr algn="ctr"/>
            <a:r>
              <a:rPr lang="en-US" sz="2400" dirty="0">
                <a:solidFill>
                  <a:srgbClr val="7030A0"/>
                </a:solidFill>
              </a:rPr>
              <a:t>Regular Language is</a:t>
            </a:r>
          </a:p>
        </p:txBody>
      </p:sp>
      <p:sp>
        <p:nvSpPr>
          <p:cNvPr id="13" name="TextBox 12"/>
          <p:cNvSpPr txBox="1"/>
          <p:nvPr/>
        </p:nvSpPr>
        <p:spPr>
          <a:xfrm>
            <a:off x="4267200" y="2205335"/>
            <a:ext cx="3109569" cy="461665"/>
          </a:xfrm>
          <a:prstGeom prst="rect">
            <a:avLst/>
          </a:prstGeom>
          <a:noFill/>
        </p:spPr>
        <p:txBody>
          <a:bodyPr wrap="none" rtlCol="0">
            <a:spAutoFit/>
          </a:bodyPr>
          <a:lstStyle/>
          <a:p>
            <a:r>
              <a:rPr lang="en-US" sz="2400" dirty="0">
                <a:solidFill>
                  <a:schemeClr val="accent2">
                    <a:lumMod val="75000"/>
                  </a:schemeClr>
                </a:solidFill>
              </a:rPr>
              <a:t>Context Free Language.</a:t>
            </a:r>
          </a:p>
        </p:txBody>
      </p:sp>
      <p:sp>
        <p:nvSpPr>
          <p:cNvPr id="14" name="TextBox 13"/>
          <p:cNvSpPr txBox="1"/>
          <p:nvPr/>
        </p:nvSpPr>
        <p:spPr>
          <a:xfrm>
            <a:off x="4510431" y="3886200"/>
            <a:ext cx="3109569" cy="461665"/>
          </a:xfrm>
          <a:prstGeom prst="rect">
            <a:avLst/>
          </a:prstGeom>
          <a:noFill/>
        </p:spPr>
        <p:txBody>
          <a:bodyPr wrap="none" rtlCol="0">
            <a:spAutoFit/>
          </a:bodyPr>
          <a:lstStyle/>
          <a:p>
            <a:r>
              <a:rPr lang="en-US" sz="2400" dirty="0">
                <a:solidFill>
                  <a:schemeClr val="accent2">
                    <a:lumMod val="75000"/>
                  </a:schemeClr>
                </a:solidFill>
              </a:rPr>
              <a:t>Context Free Language.</a:t>
            </a:r>
          </a:p>
        </p:txBody>
      </p:sp>
      <p:sp>
        <p:nvSpPr>
          <p:cNvPr id="15"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16" name="Picture 15" descr="Logo11.png">
            <a:extLst>
              <a:ext uri="{FF2B5EF4-FFF2-40B4-BE49-F238E27FC236}">
                <a16:creationId xmlns="" xmlns:a16="http://schemas.microsoft.com/office/drawing/2014/main" id="{D60BE393-FB0F-47AE-93D3-7D9FA6FE21D7}"/>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01DC7922-90D1-44FD-A47E-43A40A334874}"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Decision Properties of CFL</a:t>
            </a:r>
          </a:p>
        </p:txBody>
      </p:sp>
      <p:sp>
        <p:nvSpPr>
          <p:cNvPr id="9" name="Content Placeholder 8"/>
          <p:cNvSpPr>
            <a:spLocks noGrp="1"/>
          </p:cNvSpPr>
          <p:nvPr>
            <p:ph sz="half" idx="2"/>
          </p:nvPr>
        </p:nvSpPr>
        <p:spPr>
          <a:xfrm>
            <a:off x="533400" y="1341437"/>
            <a:ext cx="8153400" cy="3687763"/>
          </a:xfrm>
        </p:spPr>
        <p:txBody>
          <a:bodyPr>
            <a:normAutofit/>
          </a:bodyPr>
          <a:lstStyle/>
          <a:p>
            <a:pPr marL="0" lvl="0" indent="0">
              <a:lnSpc>
                <a:spcPct val="150000"/>
              </a:lnSpc>
              <a:spcBef>
                <a:spcPts val="0"/>
              </a:spcBef>
              <a:buNone/>
            </a:pPr>
            <a:r>
              <a:rPr lang="en-US" sz="2200" dirty="0"/>
              <a:t>Decision Algorithms are used to determine the following properties of a CFL.</a:t>
            </a:r>
          </a:p>
          <a:p>
            <a:pPr marL="1547813" lvl="0" indent="-396875">
              <a:lnSpc>
                <a:spcPct val="150000"/>
              </a:lnSpc>
              <a:spcBef>
                <a:spcPts val="0"/>
              </a:spcBef>
              <a:buFont typeface="Wingdings" pitchFamily="2" charset="2"/>
              <a:buChar char="Ø"/>
            </a:pPr>
            <a:r>
              <a:rPr lang="en-US" sz="2200" dirty="0"/>
              <a:t>Emptiness</a:t>
            </a:r>
          </a:p>
          <a:p>
            <a:pPr marL="1547813" lvl="0" indent="-396875">
              <a:lnSpc>
                <a:spcPct val="150000"/>
              </a:lnSpc>
              <a:spcBef>
                <a:spcPts val="0"/>
              </a:spcBef>
              <a:buFont typeface="Wingdings" pitchFamily="2" charset="2"/>
              <a:buChar char="Ø"/>
            </a:pPr>
            <a:r>
              <a:rPr lang="en-US" sz="2200" dirty="0"/>
              <a:t>Finiteness</a:t>
            </a:r>
          </a:p>
          <a:p>
            <a:pPr marL="1547813" lvl="0" indent="-396875">
              <a:lnSpc>
                <a:spcPct val="150000"/>
              </a:lnSpc>
              <a:spcBef>
                <a:spcPts val="0"/>
              </a:spcBef>
              <a:buFont typeface="Wingdings" pitchFamily="2" charset="2"/>
              <a:buChar char="Ø"/>
            </a:pPr>
            <a:r>
              <a:rPr lang="en-US" sz="2200" dirty="0"/>
              <a:t>Membership.</a:t>
            </a:r>
          </a:p>
        </p:txBody>
      </p:sp>
      <p:sp>
        <p:nvSpPr>
          <p:cNvPr id="10"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11" name="Picture 10" descr="Logo11.png">
            <a:extLst>
              <a:ext uri="{FF2B5EF4-FFF2-40B4-BE49-F238E27FC236}">
                <a16:creationId xmlns="" xmlns:a16="http://schemas.microsoft.com/office/drawing/2014/main" id="{7B0B2263-BEE8-4165-995A-4705A925A4F2}"/>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CF249BA1-BC58-4CB1-87C4-EAB80EEDF7A0}"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Decision Properties of CFL</a:t>
            </a:r>
          </a:p>
        </p:txBody>
      </p:sp>
      <p:sp>
        <p:nvSpPr>
          <p:cNvPr id="9" name="Content Placeholder 8"/>
          <p:cNvSpPr>
            <a:spLocks noGrp="1"/>
          </p:cNvSpPr>
          <p:nvPr>
            <p:ph sz="half" idx="2"/>
          </p:nvPr>
        </p:nvSpPr>
        <p:spPr>
          <a:xfrm>
            <a:off x="533400" y="1341437"/>
            <a:ext cx="8153400" cy="3687763"/>
          </a:xfrm>
        </p:spPr>
        <p:txBody>
          <a:bodyPr>
            <a:normAutofit/>
          </a:bodyPr>
          <a:lstStyle/>
          <a:p>
            <a:pPr marL="0" lvl="0" indent="0">
              <a:lnSpc>
                <a:spcPct val="130000"/>
              </a:lnSpc>
              <a:spcBef>
                <a:spcPts val="0"/>
              </a:spcBef>
              <a:buNone/>
            </a:pPr>
            <a:r>
              <a:rPr lang="en-US" sz="2400" b="1" dirty="0">
                <a:solidFill>
                  <a:srgbClr val="FF0000"/>
                </a:solidFill>
              </a:rPr>
              <a:t>Emptiness</a:t>
            </a:r>
          </a:p>
          <a:p>
            <a:pPr marL="0" lvl="0" indent="0">
              <a:lnSpc>
                <a:spcPct val="130000"/>
              </a:lnSpc>
              <a:spcBef>
                <a:spcPts val="0"/>
              </a:spcBef>
              <a:buNone/>
            </a:pPr>
            <a:r>
              <a:rPr lang="en-US" sz="2200" dirty="0"/>
              <a:t>For context Free grammar G,  find if L(G) = </a:t>
            </a:r>
            <a:r>
              <a:rPr lang="en-US" sz="2200" dirty="0">
                <a:sym typeface="Symbol"/>
              </a:rPr>
              <a:t>.</a:t>
            </a:r>
          </a:p>
          <a:p>
            <a:pPr marL="0" lvl="0" indent="0">
              <a:lnSpc>
                <a:spcPct val="130000"/>
              </a:lnSpc>
              <a:spcBef>
                <a:spcPts val="0"/>
              </a:spcBef>
              <a:buNone/>
            </a:pPr>
            <a:endParaRPr lang="en-US" sz="2200" dirty="0">
              <a:sym typeface="Symbol"/>
            </a:endParaRPr>
          </a:p>
          <a:p>
            <a:pPr marL="0" lvl="0" indent="0">
              <a:lnSpc>
                <a:spcPct val="130000"/>
              </a:lnSpc>
              <a:spcBef>
                <a:spcPts val="0"/>
              </a:spcBef>
              <a:buNone/>
            </a:pPr>
            <a:endParaRPr lang="en-US" sz="2200" dirty="0">
              <a:sym typeface="Symbol"/>
            </a:endParaRPr>
          </a:p>
          <a:p>
            <a:pPr marL="0" lvl="0" indent="0">
              <a:lnSpc>
                <a:spcPct val="130000"/>
              </a:lnSpc>
              <a:spcBef>
                <a:spcPts val="0"/>
              </a:spcBef>
              <a:buNone/>
            </a:pPr>
            <a:r>
              <a:rPr lang="en-US" sz="2400" b="1" dirty="0">
                <a:solidFill>
                  <a:srgbClr val="FF0000"/>
                </a:solidFill>
              </a:rPr>
              <a:t>Algorithm:</a:t>
            </a:r>
          </a:p>
          <a:p>
            <a:pPr marL="0" lvl="0" indent="0">
              <a:lnSpc>
                <a:spcPct val="130000"/>
              </a:lnSpc>
              <a:spcBef>
                <a:spcPts val="0"/>
              </a:spcBef>
              <a:buNone/>
            </a:pPr>
            <a:r>
              <a:rPr lang="en-US" sz="2200" dirty="0"/>
              <a:t>1.Remove useless variables</a:t>
            </a:r>
          </a:p>
          <a:p>
            <a:pPr marL="0" lvl="0" indent="0">
              <a:lnSpc>
                <a:spcPct val="130000"/>
              </a:lnSpc>
              <a:spcBef>
                <a:spcPts val="0"/>
              </a:spcBef>
              <a:buNone/>
            </a:pPr>
            <a:r>
              <a:rPr lang="en-US" sz="2200" dirty="0"/>
              <a:t>2.Check if start variable S is useless.</a:t>
            </a:r>
          </a:p>
        </p:txBody>
      </p:sp>
      <p:sp>
        <p:nvSpPr>
          <p:cNvPr id="10"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11" name="Picture 10" descr="Logo11.png">
            <a:extLst>
              <a:ext uri="{FF2B5EF4-FFF2-40B4-BE49-F238E27FC236}">
                <a16:creationId xmlns="" xmlns:a16="http://schemas.microsoft.com/office/drawing/2014/main" id="{97D00F17-AC35-4110-A5DD-5D63185D0E3F}"/>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lnSpcReduction="10000"/>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CDAD2E28-42FC-4AFC-A82B-3B5A916A165C}"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Decision Properties of CFL</a:t>
            </a:r>
          </a:p>
        </p:txBody>
      </p:sp>
      <p:sp>
        <p:nvSpPr>
          <p:cNvPr id="9" name="Content Placeholder 8"/>
          <p:cNvSpPr>
            <a:spLocks noGrp="1"/>
          </p:cNvSpPr>
          <p:nvPr>
            <p:ph sz="half" idx="2"/>
          </p:nvPr>
        </p:nvSpPr>
        <p:spPr>
          <a:xfrm>
            <a:off x="533400" y="1341437"/>
            <a:ext cx="8153400" cy="4449763"/>
          </a:xfrm>
        </p:spPr>
        <p:txBody>
          <a:bodyPr>
            <a:normAutofit lnSpcReduction="10000"/>
          </a:bodyPr>
          <a:lstStyle/>
          <a:p>
            <a:pPr marL="0" lvl="0" indent="0">
              <a:lnSpc>
                <a:spcPct val="130000"/>
              </a:lnSpc>
              <a:spcBef>
                <a:spcPts val="0"/>
              </a:spcBef>
              <a:buNone/>
            </a:pPr>
            <a:r>
              <a:rPr lang="en-US" sz="2400" b="1" dirty="0">
                <a:solidFill>
                  <a:srgbClr val="FF0000"/>
                </a:solidFill>
              </a:rPr>
              <a:t>Finiteness</a:t>
            </a:r>
          </a:p>
          <a:p>
            <a:pPr marL="0" lvl="0" indent="0">
              <a:lnSpc>
                <a:spcPct val="130000"/>
              </a:lnSpc>
              <a:spcBef>
                <a:spcPts val="0"/>
              </a:spcBef>
              <a:buNone/>
            </a:pPr>
            <a:r>
              <a:rPr lang="en-US" sz="2200" dirty="0"/>
              <a:t>For context Free grammar G,  find if L(G) is finite.</a:t>
            </a:r>
            <a:endParaRPr lang="en-US" sz="2200" dirty="0">
              <a:sym typeface="Symbol"/>
            </a:endParaRPr>
          </a:p>
          <a:p>
            <a:pPr marL="0" lvl="0" indent="0">
              <a:lnSpc>
                <a:spcPct val="130000"/>
              </a:lnSpc>
              <a:spcBef>
                <a:spcPts val="0"/>
              </a:spcBef>
              <a:buNone/>
            </a:pPr>
            <a:endParaRPr lang="en-US" sz="2200" dirty="0">
              <a:sym typeface="Symbol"/>
            </a:endParaRPr>
          </a:p>
          <a:p>
            <a:pPr marL="0" lvl="0" indent="0">
              <a:lnSpc>
                <a:spcPct val="130000"/>
              </a:lnSpc>
              <a:spcBef>
                <a:spcPts val="0"/>
              </a:spcBef>
              <a:buNone/>
            </a:pPr>
            <a:endParaRPr lang="en-US" sz="2200" dirty="0">
              <a:sym typeface="Symbol"/>
            </a:endParaRPr>
          </a:p>
          <a:p>
            <a:pPr marL="0" lvl="0" indent="0">
              <a:lnSpc>
                <a:spcPct val="130000"/>
              </a:lnSpc>
              <a:spcBef>
                <a:spcPts val="0"/>
              </a:spcBef>
              <a:buNone/>
            </a:pPr>
            <a:r>
              <a:rPr lang="en-US" sz="2400" b="1" dirty="0">
                <a:solidFill>
                  <a:srgbClr val="FF0000"/>
                </a:solidFill>
              </a:rPr>
              <a:t>Algorithm: </a:t>
            </a:r>
          </a:p>
          <a:p>
            <a:pPr marL="457200" lvl="0" indent="-457200">
              <a:lnSpc>
                <a:spcPct val="130000"/>
              </a:lnSpc>
              <a:spcBef>
                <a:spcPts val="0"/>
              </a:spcBef>
              <a:buAutoNum type="arabicPeriod"/>
            </a:pPr>
            <a:r>
              <a:rPr lang="en-US" sz="2200" dirty="0"/>
              <a:t>Remove useless symbols.</a:t>
            </a:r>
          </a:p>
          <a:p>
            <a:pPr marL="457200" lvl="0" indent="-457200">
              <a:lnSpc>
                <a:spcPct val="130000"/>
              </a:lnSpc>
              <a:spcBef>
                <a:spcPts val="0"/>
              </a:spcBef>
              <a:buAutoNum type="arabicPeriod"/>
            </a:pPr>
            <a:r>
              <a:rPr lang="en-US" sz="2200" dirty="0"/>
              <a:t>Remove unit and Ɛ productions.</a:t>
            </a:r>
          </a:p>
          <a:p>
            <a:pPr marL="457200" lvl="0" indent="-457200">
              <a:lnSpc>
                <a:spcPct val="130000"/>
              </a:lnSpc>
              <a:spcBef>
                <a:spcPts val="0"/>
              </a:spcBef>
              <a:buAutoNum type="arabicPeriod"/>
            </a:pPr>
            <a:r>
              <a:rPr lang="en-US" sz="2200" dirty="0"/>
              <a:t>Create dependency graph for variables.</a:t>
            </a:r>
          </a:p>
          <a:p>
            <a:pPr marL="457200" lvl="0" indent="-457200">
              <a:lnSpc>
                <a:spcPct val="130000"/>
              </a:lnSpc>
              <a:spcBef>
                <a:spcPts val="0"/>
              </a:spcBef>
              <a:buAutoNum type="arabicPeriod"/>
            </a:pPr>
            <a:r>
              <a:rPr lang="en-US" sz="2200" dirty="0"/>
              <a:t>If there is a loop in the dependency graph then the language is infinite.</a:t>
            </a:r>
          </a:p>
        </p:txBody>
      </p:sp>
      <p:sp>
        <p:nvSpPr>
          <p:cNvPr id="10"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11" name="Picture 10" descr="Logo11.png">
            <a:extLst>
              <a:ext uri="{FF2B5EF4-FFF2-40B4-BE49-F238E27FC236}">
                <a16:creationId xmlns="" xmlns:a16="http://schemas.microsoft.com/office/drawing/2014/main" id="{0F30FBE7-8AB6-4CE4-9713-C88522CBEDE9}"/>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US" dirty="0"/>
          </a:p>
          <a:p>
            <a:pPr algn="just"/>
            <a:endParaRPr lang="en-US" sz="2000" dirty="0"/>
          </a:p>
        </p:txBody>
      </p:sp>
      <p:sp>
        <p:nvSpPr>
          <p:cNvPr id="4" name="Date Placeholder 3"/>
          <p:cNvSpPr>
            <a:spLocks noGrp="1"/>
          </p:cNvSpPr>
          <p:nvPr>
            <p:ph type="dt" sz="half" idx="10"/>
          </p:nvPr>
        </p:nvSpPr>
        <p:spPr/>
        <p:txBody>
          <a:bodyPr/>
          <a:lstStyle/>
          <a:p>
            <a:fld id="{84421588-5BA4-4E1C-BFBC-5D3806D772B6}"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dirty="0"/>
          </a:p>
        </p:txBody>
      </p:sp>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t> Decision Properties of CFL</a:t>
            </a:r>
          </a:p>
        </p:txBody>
      </p:sp>
      <p:sp>
        <p:nvSpPr>
          <p:cNvPr id="9" name="Content Placeholder 8"/>
          <p:cNvSpPr>
            <a:spLocks noGrp="1"/>
          </p:cNvSpPr>
          <p:nvPr>
            <p:ph sz="half" idx="2"/>
          </p:nvPr>
        </p:nvSpPr>
        <p:spPr>
          <a:xfrm>
            <a:off x="533400" y="1341437"/>
            <a:ext cx="8153400" cy="4449763"/>
          </a:xfrm>
        </p:spPr>
        <p:txBody>
          <a:bodyPr>
            <a:normAutofit/>
          </a:bodyPr>
          <a:lstStyle/>
          <a:p>
            <a:pPr marL="0" lvl="0" indent="0">
              <a:lnSpc>
                <a:spcPct val="130000"/>
              </a:lnSpc>
              <a:spcBef>
                <a:spcPts val="0"/>
              </a:spcBef>
              <a:buNone/>
            </a:pPr>
            <a:r>
              <a:rPr lang="en-US" sz="2400" b="1" dirty="0">
                <a:solidFill>
                  <a:srgbClr val="FF0000"/>
                </a:solidFill>
              </a:rPr>
              <a:t>Membership</a:t>
            </a:r>
          </a:p>
          <a:p>
            <a:pPr marL="0" lvl="0" indent="0">
              <a:lnSpc>
                <a:spcPct val="130000"/>
              </a:lnSpc>
              <a:spcBef>
                <a:spcPts val="0"/>
              </a:spcBef>
              <a:buNone/>
            </a:pPr>
            <a:r>
              <a:rPr lang="en-US" sz="2200" dirty="0"/>
              <a:t>For context Free grammar G,  find if w </a:t>
            </a:r>
            <a:r>
              <a:rPr lang="en-US" sz="2200" dirty="0">
                <a:sym typeface="Symbol"/>
              </a:rPr>
              <a:t> </a:t>
            </a:r>
            <a:r>
              <a:rPr lang="en-US" sz="2200" dirty="0"/>
              <a:t>L(G).</a:t>
            </a:r>
            <a:endParaRPr lang="en-US" sz="2200" dirty="0">
              <a:sym typeface="Symbol"/>
            </a:endParaRPr>
          </a:p>
          <a:p>
            <a:pPr marL="0" lvl="0" indent="0">
              <a:lnSpc>
                <a:spcPct val="130000"/>
              </a:lnSpc>
              <a:spcBef>
                <a:spcPts val="0"/>
              </a:spcBef>
              <a:buNone/>
            </a:pPr>
            <a:endParaRPr lang="en-US" sz="2200" dirty="0">
              <a:sym typeface="Symbol"/>
            </a:endParaRPr>
          </a:p>
          <a:p>
            <a:pPr marL="0" lvl="0" indent="0">
              <a:lnSpc>
                <a:spcPct val="130000"/>
              </a:lnSpc>
              <a:spcBef>
                <a:spcPts val="0"/>
              </a:spcBef>
              <a:buNone/>
            </a:pPr>
            <a:endParaRPr lang="en-US" sz="2200" dirty="0">
              <a:sym typeface="Symbol"/>
            </a:endParaRPr>
          </a:p>
          <a:p>
            <a:pPr marL="0" lvl="0" indent="0">
              <a:lnSpc>
                <a:spcPct val="130000"/>
              </a:lnSpc>
              <a:spcBef>
                <a:spcPts val="0"/>
              </a:spcBef>
              <a:buNone/>
            </a:pPr>
            <a:r>
              <a:rPr lang="en-US" sz="2400" b="1" dirty="0">
                <a:solidFill>
                  <a:srgbClr val="FF0000"/>
                </a:solidFill>
              </a:rPr>
              <a:t>Algorithm: </a:t>
            </a:r>
          </a:p>
          <a:p>
            <a:pPr marL="457200" lvl="0" indent="-457200">
              <a:lnSpc>
                <a:spcPct val="130000"/>
              </a:lnSpc>
              <a:spcBef>
                <a:spcPts val="0"/>
              </a:spcBef>
              <a:buAutoNum type="arabicPeriod"/>
            </a:pPr>
            <a:r>
              <a:rPr lang="en-US" sz="2200" dirty="0"/>
              <a:t>Exhaustive search parser</a:t>
            </a:r>
          </a:p>
          <a:p>
            <a:pPr marL="457200" lvl="0" indent="-457200">
              <a:lnSpc>
                <a:spcPct val="130000"/>
              </a:lnSpc>
              <a:spcBef>
                <a:spcPts val="0"/>
              </a:spcBef>
              <a:buAutoNum type="arabicPeriod"/>
            </a:pPr>
            <a:r>
              <a:rPr lang="en-US" sz="2200" dirty="0"/>
              <a:t>CYK parsing algorithm</a:t>
            </a:r>
          </a:p>
        </p:txBody>
      </p:sp>
      <p:sp>
        <p:nvSpPr>
          <p:cNvPr id="10"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11" name="Picture 10" descr="Logo11.png">
            <a:extLst>
              <a:ext uri="{FF2B5EF4-FFF2-40B4-BE49-F238E27FC236}">
                <a16:creationId xmlns="" xmlns:a16="http://schemas.microsoft.com/office/drawing/2014/main" id="{2B84A344-AB9C-49A1-BAC1-121407CC2A76}"/>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1800" dirty="0"/>
              <a:t>Self Made Video Link:</a:t>
            </a:r>
          </a:p>
          <a:p>
            <a:endParaRPr lang="en-US" sz="2000" dirty="0"/>
          </a:p>
          <a:p>
            <a:pPr lvl="1"/>
            <a:r>
              <a:rPr lang="en-US" sz="1600" dirty="0"/>
              <a:t>https://www.youtube.com/playlist?list=PLKhyqvN-JcP5AF4UzRz9wxFVBm63igm7y</a:t>
            </a:r>
          </a:p>
          <a:p>
            <a:endParaRPr lang="en-US" sz="2000" dirty="0"/>
          </a:p>
          <a:p>
            <a:r>
              <a:rPr lang="en-US" sz="2200" dirty="0"/>
              <a:t>NPTEL  Video Links</a:t>
            </a:r>
          </a:p>
          <a:p>
            <a:pPr>
              <a:buNone/>
            </a:pPr>
            <a:r>
              <a:rPr lang="en-US" sz="2200" dirty="0"/>
              <a:t>		</a:t>
            </a:r>
            <a:r>
              <a:rPr lang="en-US" sz="2200" dirty="0">
                <a:hlinkClick r:id="rId2"/>
              </a:rPr>
              <a:t>https://youtu.be/7ZbDEfnYwAo</a:t>
            </a:r>
            <a:endParaRPr lang="en-US" sz="2200" dirty="0"/>
          </a:p>
          <a:p>
            <a:pPr>
              <a:buNone/>
            </a:pPr>
            <a:r>
              <a:rPr lang="en-US" sz="2200" dirty="0"/>
              <a:t>		</a:t>
            </a:r>
            <a:r>
              <a:rPr lang="en-US" sz="2200" dirty="0">
                <a:hlinkClick r:id="rId3"/>
              </a:rPr>
              <a:t>https://youtu.be/_3Fi5jBhinE</a:t>
            </a:r>
            <a:endParaRPr lang="en-US" sz="2200" dirty="0"/>
          </a:p>
          <a:p>
            <a:pPr>
              <a:buNone/>
            </a:pPr>
            <a:r>
              <a:rPr lang="en-US" sz="2200" dirty="0"/>
              <a:t>		</a:t>
            </a:r>
            <a:r>
              <a:rPr lang="en-US" sz="2200" dirty="0">
                <a:hlinkClick r:id="rId4"/>
              </a:rPr>
              <a:t>https://youtu.be/q82IcIjS1y8</a:t>
            </a:r>
            <a:endParaRPr lang="en-US" sz="2200" dirty="0"/>
          </a:p>
        </p:txBody>
      </p:sp>
      <p:sp>
        <p:nvSpPr>
          <p:cNvPr id="4" name="Date Placeholder 3"/>
          <p:cNvSpPr>
            <a:spLocks noGrp="1"/>
          </p:cNvSpPr>
          <p:nvPr>
            <p:ph type="dt" sz="half" idx="10"/>
          </p:nvPr>
        </p:nvSpPr>
        <p:spPr/>
        <p:txBody>
          <a:bodyPr/>
          <a:lstStyle/>
          <a:p>
            <a:fld id="{540D26FF-9311-4750-A74D-DB4F726A696A}"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Video</a:t>
            </a:r>
            <a:r>
              <a:rPr kumimoji="0" lang="en-US" sz="3200" b="0" i="0" u="none" strike="noStrike" kern="1200" cap="none" spc="0" normalizeH="0" noProof="0" dirty="0">
                <a:ln>
                  <a:noFill/>
                </a:ln>
                <a:solidFill>
                  <a:schemeClr val="dk1"/>
                </a:solidFill>
                <a:effectLst/>
                <a:uLnTx/>
                <a:uFillTx/>
                <a:latin typeface="+mn-lt"/>
                <a:ea typeface="+mn-ea"/>
                <a:cs typeface="+mn-cs"/>
              </a:rPr>
              <a:t> Links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10" name="Picture 9" descr="Logo11.png">
            <a:extLst>
              <a:ext uri="{FF2B5EF4-FFF2-40B4-BE49-F238E27FC236}">
                <a16:creationId xmlns="" xmlns:a16="http://schemas.microsoft.com/office/drawing/2014/main" id="{6B7B38F6-BBAD-4665-A8D1-C4EF8D76A99E}"/>
              </a:ext>
            </a:extLst>
          </p:cNvPr>
          <p:cNvPicPr>
            <a:picLocks noChangeAspect="1"/>
          </p:cNvPicPr>
          <p:nvPr/>
        </p:nvPicPr>
        <p:blipFill>
          <a:blip r:embed="rId5"/>
          <a:stretch>
            <a:fillRect/>
          </a:stretch>
        </p:blipFill>
        <p:spPr>
          <a:xfrm>
            <a:off x="0" y="0"/>
            <a:ext cx="1352550" cy="725162"/>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105400"/>
          </a:xfrm>
        </p:spPr>
        <p:txBody>
          <a:bodyPr>
            <a:normAutofit fontScale="55000" lnSpcReduction="20000"/>
          </a:bodyPr>
          <a:lstStyle/>
          <a:p>
            <a:r>
              <a:rPr lang="en-US" sz="4000" dirty="0"/>
              <a:t>Which of the following automata takes stack as auxiliary storage?</a:t>
            </a:r>
            <a:br>
              <a:rPr lang="en-US" sz="4000" dirty="0"/>
            </a:br>
            <a:r>
              <a:rPr lang="en-US" sz="4000" dirty="0"/>
              <a:t>A. Finite automata</a:t>
            </a:r>
            <a:br>
              <a:rPr lang="en-US" sz="4000" dirty="0"/>
            </a:br>
            <a:r>
              <a:rPr lang="en-US" sz="4000" dirty="0"/>
              <a:t>B. </a:t>
            </a:r>
            <a:r>
              <a:rPr lang="en-US" sz="4000" b="1" dirty="0"/>
              <a:t>Push down automata</a:t>
            </a:r>
            <a:r>
              <a:rPr lang="en-US" sz="4000" dirty="0"/>
              <a:t/>
            </a:r>
            <a:br>
              <a:rPr lang="en-US" sz="4000" dirty="0"/>
            </a:br>
            <a:r>
              <a:rPr lang="en-US" sz="4000" dirty="0"/>
              <a:t>C. Turing machine</a:t>
            </a:r>
            <a:br>
              <a:rPr lang="en-US" sz="4000" dirty="0"/>
            </a:br>
            <a:r>
              <a:rPr lang="en-US" sz="4000" dirty="0"/>
              <a:t>D. All of the mentioned</a:t>
            </a:r>
          </a:p>
          <a:p>
            <a:endParaRPr lang="en-US" sz="4000" dirty="0"/>
          </a:p>
          <a:p>
            <a:pPr lvl="0"/>
            <a:r>
              <a:rPr lang="en-US" sz="4000" dirty="0"/>
              <a:t>A push down automata can be represented as:</a:t>
            </a:r>
            <a:br>
              <a:rPr lang="en-US" sz="4000" dirty="0"/>
            </a:br>
            <a:r>
              <a:rPr lang="en-US" sz="4000" dirty="0"/>
              <a:t>PDA= ε-NFA +[stack] State true or false:</a:t>
            </a:r>
            <a:br>
              <a:rPr lang="en-US" sz="4000" dirty="0"/>
            </a:br>
            <a:r>
              <a:rPr lang="en-US" sz="4000" dirty="0"/>
              <a:t>A</a:t>
            </a:r>
            <a:r>
              <a:rPr lang="en-US" sz="4000" b="1" dirty="0"/>
              <a:t>. true</a:t>
            </a:r>
            <a:r>
              <a:rPr lang="en-US" sz="4000" dirty="0"/>
              <a:t/>
            </a:r>
            <a:br>
              <a:rPr lang="en-US" sz="4000" dirty="0"/>
            </a:br>
            <a:r>
              <a:rPr lang="en-US" sz="4000" dirty="0"/>
              <a:t>B. false</a:t>
            </a:r>
          </a:p>
          <a:p>
            <a:pPr lvl="0"/>
            <a:endParaRPr lang="en-US" sz="4000" dirty="0"/>
          </a:p>
          <a:p>
            <a:pPr lvl="0"/>
            <a:r>
              <a:rPr lang="en-US" sz="4000" dirty="0"/>
              <a:t>A PDA machine configuration (p, w, y) can be correctly represented as:</a:t>
            </a:r>
            <a:br>
              <a:rPr lang="en-US" sz="4000" dirty="0"/>
            </a:br>
            <a:r>
              <a:rPr lang="en-US" sz="4000" dirty="0"/>
              <a:t>A</a:t>
            </a:r>
            <a:r>
              <a:rPr lang="en-US" sz="4000" b="1" dirty="0"/>
              <a:t>. (current state, unprocessed input, stack content)</a:t>
            </a:r>
            <a:r>
              <a:rPr lang="en-US" sz="4000" dirty="0"/>
              <a:t/>
            </a:r>
            <a:br>
              <a:rPr lang="en-US" sz="4000" dirty="0"/>
            </a:br>
            <a:r>
              <a:rPr lang="en-US" sz="4000" dirty="0"/>
              <a:t>B. (unprocessed input, stack content, current state)</a:t>
            </a:r>
            <a:br>
              <a:rPr lang="en-US" sz="4000" dirty="0"/>
            </a:br>
            <a:r>
              <a:rPr lang="en-US" sz="4000" dirty="0"/>
              <a:t>C. (current state, stack content, unprocessed input)</a:t>
            </a:r>
            <a:br>
              <a:rPr lang="en-US" sz="4000" dirty="0"/>
            </a:br>
            <a:r>
              <a:rPr lang="en-US" sz="4000" dirty="0"/>
              <a:t>D. none of the mentioned</a:t>
            </a:r>
          </a:p>
          <a:p>
            <a:endParaRPr lang="en-US" dirty="0"/>
          </a:p>
        </p:txBody>
      </p:sp>
      <p:sp>
        <p:nvSpPr>
          <p:cNvPr id="4" name="Date Placeholder 3"/>
          <p:cNvSpPr>
            <a:spLocks noGrp="1"/>
          </p:cNvSpPr>
          <p:nvPr>
            <p:ph type="dt" sz="half" idx="10"/>
          </p:nvPr>
        </p:nvSpPr>
        <p:spPr/>
        <p:txBody>
          <a:bodyPr/>
          <a:lstStyle/>
          <a:p>
            <a:fld id="{FAA3F405-C8B4-4EBF-BD93-438F384E6851}"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Daily Quiz</a:t>
            </a:r>
            <a:endParaRPr kumimoji="0" lang="en-US" sz="320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10" name="Picture 9" descr="Logo11.png">
            <a:extLst>
              <a:ext uri="{FF2B5EF4-FFF2-40B4-BE49-F238E27FC236}">
                <a16:creationId xmlns="" xmlns:a16="http://schemas.microsoft.com/office/drawing/2014/main" id="{5E32607C-ED82-4A62-9338-91980CCE41AC}"/>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6DACFF-2DFE-4FE4-BD9E-44C3CF40D44C}" type="datetime1">
              <a:rPr lang="en-US" smtClean="0"/>
              <a:pPr/>
              <a:t>5/7/2022</a:t>
            </a:fld>
            <a:endParaRPr lang="en-US"/>
          </a:p>
        </p:txBody>
      </p:sp>
      <p:sp>
        <p:nvSpPr>
          <p:cNvPr id="10" name="Footer Placeholder 12"/>
          <p:cNvSpPr>
            <a:spLocks noGrp="1"/>
          </p:cNvSpPr>
          <p:nvPr>
            <p:ph type="ftr" sz="quarter" idx="11"/>
          </p:nvPr>
        </p:nvSpPr>
        <p:spPr>
          <a:xfrm>
            <a:off x="2286000" y="6248400"/>
            <a:ext cx="5029200" cy="365125"/>
          </a:xfrm>
        </p:spPr>
        <p:txBody>
          <a:bodyPr/>
          <a:lstStyle/>
          <a:p>
            <a:r>
              <a:rPr lang="en-US"/>
              <a:t>GARIMA JAIN             ACSE-0404 (TAFL)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mj-lt"/>
              </a:rPr>
              <a:t>Course Outcome</a:t>
            </a:r>
          </a:p>
        </p:txBody>
      </p:sp>
      <p:pic>
        <p:nvPicPr>
          <p:cNvPr id="9" name="Picture 8" descr="Logo, company name&#10;&#10;Description automatically generated">
            <a:extLst>
              <a:ext uri="{FF2B5EF4-FFF2-40B4-BE49-F238E27FC236}">
                <a16:creationId xmlns="" xmlns:a16="http://schemas.microsoft.com/office/drawing/2014/main" id="{4EED42D2-6FC5-4175-A6FD-CC09537EDB8F}"/>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0"/>
            <a:ext cx="1371600" cy="801666"/>
          </a:xfrm>
          <a:prstGeom prst="rect">
            <a:avLst/>
          </a:prstGeom>
        </p:spPr>
      </p:pic>
      <p:pic>
        <p:nvPicPr>
          <p:cNvPr id="11" name="Picture 10">
            <a:extLst>
              <a:ext uri="{FF2B5EF4-FFF2-40B4-BE49-F238E27FC236}">
                <a16:creationId xmlns="" xmlns:a16="http://schemas.microsoft.com/office/drawing/2014/main" id="{890F34BB-E594-434D-984F-DFBCFC949451}"/>
              </a:ext>
            </a:extLst>
          </p:cNvPr>
          <p:cNvPicPr>
            <a:picLocks noChangeAspect="1"/>
          </p:cNvPicPr>
          <p:nvPr/>
        </p:nvPicPr>
        <p:blipFill rotWithShape="1">
          <a:blip r:embed="rId3"/>
          <a:srcRect t="1952"/>
          <a:stretch/>
        </p:blipFill>
        <p:spPr>
          <a:xfrm>
            <a:off x="685799" y="1371600"/>
            <a:ext cx="8005017" cy="419100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lvl="0"/>
            <a:r>
              <a:rPr lang="en-US" sz="2200" dirty="0"/>
              <a:t>Push down automata accepts _________ languages.</a:t>
            </a:r>
            <a:br>
              <a:rPr lang="en-US" sz="2200" dirty="0"/>
            </a:br>
            <a:r>
              <a:rPr lang="en-US" sz="2200" dirty="0"/>
              <a:t>A. Type 3</a:t>
            </a:r>
            <a:br>
              <a:rPr lang="en-US" sz="2200" dirty="0"/>
            </a:br>
            <a:r>
              <a:rPr lang="en-US" sz="2200" dirty="0"/>
              <a:t>B. </a:t>
            </a:r>
            <a:r>
              <a:rPr lang="en-US" sz="2200" b="1" dirty="0"/>
              <a:t>Type 2</a:t>
            </a:r>
            <a:r>
              <a:rPr lang="en-US" sz="2200" dirty="0"/>
              <a:t/>
            </a:r>
            <a:br>
              <a:rPr lang="en-US" sz="2200" dirty="0"/>
            </a:br>
            <a:r>
              <a:rPr lang="en-US" sz="2200" dirty="0"/>
              <a:t>C. Type 1</a:t>
            </a:r>
            <a:br>
              <a:rPr lang="en-US" sz="2200" dirty="0"/>
            </a:br>
            <a:r>
              <a:rPr lang="en-US" sz="2200" dirty="0"/>
              <a:t>D. Type 0</a:t>
            </a:r>
          </a:p>
          <a:p>
            <a:pPr lvl="0">
              <a:buNone/>
            </a:pPr>
            <a:endParaRPr lang="en-US" sz="2200" dirty="0"/>
          </a:p>
          <a:p>
            <a:pPr lvl="0"/>
            <a:r>
              <a:rPr lang="en-US" sz="2200" dirty="0"/>
              <a:t>A string is accepted by a PDA when</a:t>
            </a:r>
            <a:br>
              <a:rPr lang="en-US" sz="2200" dirty="0"/>
            </a:br>
            <a:r>
              <a:rPr lang="en-US" sz="2200" dirty="0"/>
              <a:t>A. Stack is empty</a:t>
            </a:r>
            <a:br>
              <a:rPr lang="en-US" sz="2200" dirty="0"/>
            </a:br>
            <a:r>
              <a:rPr lang="en-US" sz="2200" dirty="0"/>
              <a:t>B. Acceptance state</a:t>
            </a:r>
            <a:br>
              <a:rPr lang="en-US" sz="2200" dirty="0"/>
            </a:br>
            <a:r>
              <a:rPr lang="en-US" sz="2200" dirty="0"/>
              <a:t>C. </a:t>
            </a:r>
            <a:r>
              <a:rPr lang="en-US" sz="2200" b="1" dirty="0"/>
              <a:t>Both A and B.</a:t>
            </a:r>
            <a:r>
              <a:rPr lang="en-US" sz="2200" dirty="0"/>
              <a:t/>
            </a:r>
            <a:br>
              <a:rPr lang="en-US" sz="2200" dirty="0"/>
            </a:br>
            <a:r>
              <a:rPr lang="en-US" sz="2200" dirty="0"/>
              <a:t>D. None of the mentioned</a:t>
            </a:r>
          </a:p>
          <a:p>
            <a:endParaRPr lang="en-US" dirty="0"/>
          </a:p>
        </p:txBody>
      </p:sp>
      <p:sp>
        <p:nvSpPr>
          <p:cNvPr id="4" name="Date Placeholder 3"/>
          <p:cNvSpPr>
            <a:spLocks noGrp="1"/>
          </p:cNvSpPr>
          <p:nvPr>
            <p:ph type="dt" sz="half" idx="10"/>
          </p:nvPr>
        </p:nvSpPr>
        <p:spPr/>
        <p:txBody>
          <a:bodyPr/>
          <a:lstStyle/>
          <a:p>
            <a:fld id="{D9E12E1E-1071-40AF-928A-79E7929B85A3}"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Daily Quiz</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10" name="Picture 9" descr="Logo11.png">
            <a:extLst>
              <a:ext uri="{FF2B5EF4-FFF2-40B4-BE49-F238E27FC236}">
                <a16:creationId xmlns="" xmlns:a16="http://schemas.microsoft.com/office/drawing/2014/main" id="{34A7A294-CD05-43E2-8306-60A181BC5D0B}"/>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rmAutofit/>
          </a:bodyPr>
          <a:lstStyle/>
          <a:p>
            <a:r>
              <a:rPr lang="en-US" sz="2200" dirty="0"/>
              <a:t>If the PDA does not stop on an accepting state and the stack is not empty, the string is:</a:t>
            </a:r>
            <a:br>
              <a:rPr lang="en-US" sz="2200" dirty="0"/>
            </a:br>
            <a:r>
              <a:rPr lang="en-US" sz="2200" dirty="0"/>
              <a:t>A. </a:t>
            </a:r>
            <a:r>
              <a:rPr lang="en-US" sz="2200" b="1" dirty="0"/>
              <a:t>rejected</a:t>
            </a:r>
            <a:r>
              <a:rPr lang="en-US" sz="2200" dirty="0"/>
              <a:t/>
            </a:r>
            <a:br>
              <a:rPr lang="en-US" sz="2200" dirty="0"/>
            </a:br>
            <a:r>
              <a:rPr lang="en-US" sz="2200" dirty="0"/>
              <a:t>B. goes into loop forever</a:t>
            </a:r>
            <a:br>
              <a:rPr lang="en-US" sz="2200" dirty="0"/>
            </a:br>
            <a:r>
              <a:rPr lang="en-US" sz="2200" dirty="0"/>
              <a:t>C. both A and B.</a:t>
            </a:r>
            <a:br>
              <a:rPr lang="en-US" sz="2200" dirty="0"/>
            </a:br>
            <a:r>
              <a:rPr lang="en-US" sz="2200" dirty="0"/>
              <a:t>D. none of the mentioned</a:t>
            </a:r>
          </a:p>
          <a:p>
            <a:endParaRPr lang="en-US" sz="2200" dirty="0"/>
          </a:p>
          <a:p>
            <a:pPr lvl="0"/>
            <a:r>
              <a:rPr lang="en-US" sz="2200" dirty="0"/>
              <a:t>A language accepted by Deterministic Push down automata is closed under which of the following?</a:t>
            </a:r>
            <a:br>
              <a:rPr lang="en-US" sz="2200" dirty="0"/>
            </a:br>
            <a:r>
              <a:rPr lang="en-US" sz="2200" dirty="0"/>
              <a:t>A. </a:t>
            </a:r>
            <a:r>
              <a:rPr lang="en-US" sz="2200" b="1" dirty="0"/>
              <a:t>Complement</a:t>
            </a:r>
            <a:r>
              <a:rPr lang="en-US" sz="2200" dirty="0"/>
              <a:t/>
            </a:r>
            <a:br>
              <a:rPr lang="en-US" sz="2200" dirty="0"/>
            </a:br>
            <a:r>
              <a:rPr lang="en-US" sz="2200" dirty="0"/>
              <a:t>B. Union</a:t>
            </a:r>
            <a:br>
              <a:rPr lang="en-US" sz="2200" dirty="0"/>
            </a:br>
            <a:r>
              <a:rPr lang="en-US" sz="2200" dirty="0"/>
              <a:t>C. Both (A. and (B.</a:t>
            </a:r>
            <a:br>
              <a:rPr lang="en-US" sz="2200" dirty="0"/>
            </a:br>
            <a:r>
              <a:rPr lang="en-US" sz="2200" dirty="0"/>
              <a:t>D. None of the mentioned</a:t>
            </a:r>
          </a:p>
          <a:p>
            <a:endParaRPr lang="en-US" sz="2200" dirty="0"/>
          </a:p>
        </p:txBody>
      </p:sp>
      <p:sp>
        <p:nvSpPr>
          <p:cNvPr id="4" name="Date Placeholder 3"/>
          <p:cNvSpPr>
            <a:spLocks noGrp="1"/>
          </p:cNvSpPr>
          <p:nvPr>
            <p:ph type="dt" sz="half" idx="10"/>
          </p:nvPr>
        </p:nvSpPr>
        <p:spPr/>
        <p:txBody>
          <a:bodyPr/>
          <a:lstStyle/>
          <a:p>
            <a:fld id="{D4B92632-9318-457E-BE60-993A8780293E}"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Daily Quiz</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10" name="Picture 9" descr="Logo11.png">
            <a:extLst>
              <a:ext uri="{FF2B5EF4-FFF2-40B4-BE49-F238E27FC236}">
                <a16:creationId xmlns="" xmlns:a16="http://schemas.microsoft.com/office/drawing/2014/main" id="{49D9A56D-AFCD-41E5-90F7-C02DEE9D15D6}"/>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77500" lnSpcReduction="20000"/>
          </a:bodyPr>
          <a:lstStyle/>
          <a:p>
            <a:pPr lvl="0"/>
            <a:r>
              <a:rPr lang="en-US" dirty="0"/>
              <a:t>A language is accepted by a push down automata if it is:</a:t>
            </a:r>
            <a:br>
              <a:rPr lang="en-US" dirty="0"/>
            </a:br>
            <a:r>
              <a:rPr lang="en-US" dirty="0"/>
              <a:t>A. regular</a:t>
            </a:r>
            <a:br>
              <a:rPr lang="en-US" dirty="0"/>
            </a:br>
            <a:r>
              <a:rPr lang="en-US" dirty="0"/>
              <a:t>B. context free</a:t>
            </a:r>
            <a:br>
              <a:rPr lang="en-US" dirty="0"/>
            </a:br>
            <a:r>
              <a:rPr lang="en-US" dirty="0"/>
              <a:t>C. </a:t>
            </a:r>
            <a:r>
              <a:rPr lang="en-US" b="1" dirty="0"/>
              <a:t>both (A. and (B.</a:t>
            </a:r>
            <a:r>
              <a:rPr lang="en-US" dirty="0"/>
              <a:t/>
            </a:r>
            <a:br>
              <a:rPr lang="en-US" dirty="0"/>
            </a:br>
            <a:r>
              <a:rPr lang="en-US" dirty="0"/>
              <a:t>D. none of the mentioned</a:t>
            </a:r>
          </a:p>
          <a:p>
            <a:pPr lvl="0"/>
            <a:endParaRPr lang="en-US" dirty="0"/>
          </a:p>
          <a:p>
            <a:r>
              <a:rPr lang="en-US" dirty="0"/>
              <a:t>What you can say about following statement.</a:t>
            </a:r>
            <a:br>
              <a:rPr lang="en-US" dirty="0"/>
            </a:br>
            <a:r>
              <a:rPr lang="en-US" dirty="0"/>
              <a:t>Statement: The operations of PDA never work on elements, other than the top.</a:t>
            </a:r>
          </a:p>
          <a:p>
            <a:pPr marL="800100">
              <a:buNone/>
            </a:pPr>
            <a:r>
              <a:rPr lang="en-US" dirty="0"/>
              <a:t>A. </a:t>
            </a:r>
            <a:r>
              <a:rPr lang="en-US" b="1" dirty="0"/>
              <a:t>True</a:t>
            </a:r>
          </a:p>
          <a:p>
            <a:pPr marL="800100">
              <a:buNone/>
            </a:pPr>
            <a:r>
              <a:rPr lang="en-US" dirty="0"/>
              <a:t>B. False</a:t>
            </a:r>
          </a:p>
          <a:p>
            <a:pPr marL="800100">
              <a:buNone/>
            </a:pPr>
            <a:r>
              <a:rPr lang="en-US" dirty="0"/>
              <a:t>C. may be</a:t>
            </a:r>
          </a:p>
          <a:p>
            <a:pPr marL="800100">
              <a:buNone/>
            </a:pPr>
            <a:r>
              <a:rPr lang="en-US" dirty="0"/>
              <a:t>D. can’t say</a:t>
            </a:r>
          </a:p>
          <a:p>
            <a:endParaRPr lang="en-US" dirty="0"/>
          </a:p>
        </p:txBody>
      </p:sp>
      <p:sp>
        <p:nvSpPr>
          <p:cNvPr id="4" name="Date Placeholder 3"/>
          <p:cNvSpPr>
            <a:spLocks noGrp="1"/>
          </p:cNvSpPr>
          <p:nvPr>
            <p:ph type="dt" sz="half" idx="10"/>
          </p:nvPr>
        </p:nvSpPr>
        <p:spPr/>
        <p:txBody>
          <a:bodyPr/>
          <a:lstStyle/>
          <a:p>
            <a:fld id="{A61C8321-2801-460E-BB65-5C4F37B0B139}"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Daily Quiz</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10" name="Picture 9" descr="Logo11.png">
            <a:extLst>
              <a:ext uri="{FF2B5EF4-FFF2-40B4-BE49-F238E27FC236}">
                <a16:creationId xmlns="" xmlns:a16="http://schemas.microsoft.com/office/drawing/2014/main" id="{E9432590-38AE-4C9D-9FE5-9576B3D94AF0}"/>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A2C2156-EB8C-4954-A2B6-FC465F91A1F2}"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Weekly</a:t>
            </a:r>
            <a:r>
              <a:rPr kumimoji="0" lang="en-US" sz="3200" b="0" i="0" u="none" strike="noStrike" kern="1200" cap="none" spc="0" normalizeH="0" noProof="0" dirty="0">
                <a:ln>
                  <a:noFill/>
                </a:ln>
                <a:solidFill>
                  <a:schemeClr val="dk1"/>
                </a:solidFill>
                <a:effectLst/>
                <a:uLnTx/>
                <a:uFillTx/>
                <a:latin typeface="+mn-lt"/>
                <a:ea typeface="+mn-ea"/>
                <a:cs typeface="+mn-cs"/>
              </a:rPr>
              <a:t> Assignment</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2"/>
          <p:cNvSpPr>
            <a:spLocks noGrp="1"/>
          </p:cNvSpPr>
          <p:nvPr>
            <p:ph idx="1"/>
          </p:nvPr>
        </p:nvSpPr>
        <p:spPr>
          <a:xfrm>
            <a:off x="381000" y="838200"/>
            <a:ext cx="8458200" cy="5181599"/>
          </a:xfrm>
        </p:spPr>
        <p:txBody>
          <a:bodyPr>
            <a:noAutofit/>
          </a:bodyPr>
          <a:lstStyle/>
          <a:p>
            <a:pPr marL="457200" lvl="0" indent="-457200">
              <a:buFont typeface="+mj-lt"/>
              <a:buAutoNum type="arabicPeriod"/>
            </a:pPr>
            <a:r>
              <a:rPr lang="en-US" sz="2200" dirty="0"/>
              <a:t>Construct DPDA and NPDA for L= </a:t>
            </a:r>
            <a:r>
              <a:rPr lang="en-US" sz="2200" dirty="0" err="1"/>
              <a:t>a</a:t>
            </a:r>
            <a:r>
              <a:rPr lang="en-US" sz="2200" baseline="30000" dirty="0" err="1"/>
              <a:t>n</a:t>
            </a:r>
            <a:r>
              <a:rPr lang="en-US" sz="2200" dirty="0" err="1"/>
              <a:t>b</a:t>
            </a:r>
            <a:r>
              <a:rPr lang="en-US" sz="2200" baseline="30000" dirty="0" err="1"/>
              <a:t>n</a:t>
            </a:r>
            <a:r>
              <a:rPr lang="en-US" sz="2200" dirty="0"/>
              <a:t>,  n&gt;=1.	</a:t>
            </a:r>
            <a:r>
              <a:rPr lang="en-US" sz="2200" b="1" dirty="0"/>
              <a:t>[C04]</a:t>
            </a:r>
            <a:endParaRPr lang="en-US" sz="2200" dirty="0"/>
          </a:p>
          <a:p>
            <a:pPr marL="457200" lvl="0" indent="-457200">
              <a:buFont typeface="+mj-lt"/>
              <a:buAutoNum type="arabicPeriod"/>
            </a:pPr>
            <a:r>
              <a:rPr lang="en-US" sz="2200" dirty="0"/>
              <a:t>Design a DPDA by using acceptance by Final state for L= </a:t>
            </a:r>
            <a:r>
              <a:rPr lang="en-US" sz="2200" dirty="0" err="1"/>
              <a:t>wCw</a:t>
            </a:r>
            <a:r>
              <a:rPr lang="en-US" sz="2200" baseline="30000" dirty="0" err="1"/>
              <a:t>R</a:t>
            </a:r>
            <a:r>
              <a:rPr lang="en-US" sz="2200" dirty="0"/>
              <a:t>, w Є {a/b)</a:t>
            </a:r>
            <a:r>
              <a:rPr lang="en-US" sz="2200" baseline="30000" dirty="0"/>
              <a:t>+</a:t>
            </a:r>
            <a:r>
              <a:rPr lang="en-US" sz="2200" dirty="0"/>
              <a:t>.						</a:t>
            </a:r>
            <a:r>
              <a:rPr lang="en-US" sz="2200" b="1" dirty="0"/>
              <a:t>[C04]</a:t>
            </a:r>
            <a:endParaRPr lang="en-US" sz="2200" dirty="0"/>
          </a:p>
          <a:p>
            <a:pPr marL="457200" lvl="0" indent="-457200">
              <a:buFont typeface="+mj-lt"/>
              <a:buAutoNum type="arabicPeriod"/>
            </a:pPr>
            <a:r>
              <a:rPr lang="en-US" sz="2200" dirty="0"/>
              <a:t>Design DPDA for L= </a:t>
            </a:r>
            <a:r>
              <a:rPr lang="en-US" sz="2200" dirty="0" err="1"/>
              <a:t>a</a:t>
            </a:r>
            <a:r>
              <a:rPr lang="en-US" sz="2200" baseline="30000" dirty="0" err="1"/>
              <a:t>n</a:t>
            </a:r>
            <a:r>
              <a:rPr lang="en-US" sz="2200" dirty="0" err="1"/>
              <a:t>b</a:t>
            </a:r>
            <a:r>
              <a:rPr lang="en-US" sz="2200" baseline="30000" dirty="0" err="1"/>
              <a:t>m</a:t>
            </a:r>
            <a:r>
              <a:rPr lang="en-US" sz="2200" dirty="0" err="1"/>
              <a:t>c</a:t>
            </a:r>
            <a:r>
              <a:rPr lang="en-US" sz="2200" baseline="30000" dirty="0" err="1"/>
              <a:t>m</a:t>
            </a:r>
            <a:r>
              <a:rPr lang="en-US" sz="2200" dirty="0" err="1"/>
              <a:t>d</a:t>
            </a:r>
            <a:r>
              <a:rPr lang="en-US" sz="2200" baseline="30000" dirty="0" err="1"/>
              <a:t>n</a:t>
            </a:r>
            <a:r>
              <a:rPr lang="en-US" sz="2200" dirty="0"/>
              <a:t>, m, n&gt;=1		</a:t>
            </a:r>
            <a:r>
              <a:rPr lang="en-US" sz="2200" b="1" dirty="0"/>
              <a:t>[C04]</a:t>
            </a:r>
            <a:endParaRPr lang="en-US" sz="2200" dirty="0"/>
          </a:p>
          <a:p>
            <a:pPr marL="457200" lvl="0" indent="-457200">
              <a:buFont typeface="+mj-lt"/>
              <a:buAutoNum type="arabicPeriod"/>
            </a:pPr>
            <a:r>
              <a:rPr lang="en-US" sz="2200" dirty="0"/>
              <a:t>Design DPDA for L= </a:t>
            </a:r>
            <a:r>
              <a:rPr lang="en-US" sz="2200" dirty="0" err="1"/>
              <a:t>a</a:t>
            </a:r>
            <a:r>
              <a:rPr lang="en-US" sz="2200" baseline="30000" dirty="0" err="1"/>
              <a:t>n</a:t>
            </a:r>
            <a:r>
              <a:rPr lang="en-US" sz="2200" dirty="0" err="1"/>
              <a:t>b</a:t>
            </a:r>
            <a:r>
              <a:rPr lang="en-US" sz="2200" baseline="30000" dirty="0" err="1"/>
              <a:t>m</a:t>
            </a:r>
            <a:r>
              <a:rPr lang="en-US" sz="2200" dirty="0" err="1"/>
              <a:t>a</a:t>
            </a:r>
            <a:r>
              <a:rPr lang="en-US" sz="2200" baseline="30000" dirty="0" err="1"/>
              <a:t>n</a:t>
            </a:r>
            <a:r>
              <a:rPr lang="en-US" sz="2200" dirty="0"/>
              <a:t>, m, n&gt;=0			</a:t>
            </a:r>
            <a:r>
              <a:rPr lang="en-US" sz="2200" b="1" dirty="0"/>
              <a:t>[C04]</a:t>
            </a:r>
            <a:endParaRPr lang="en-US" sz="2200" dirty="0"/>
          </a:p>
          <a:p>
            <a:pPr marL="457200" lvl="0" indent="-457200">
              <a:buFont typeface="+mj-lt"/>
              <a:buAutoNum type="arabicPeriod"/>
            </a:pPr>
            <a:r>
              <a:rPr lang="en-US" sz="2200" dirty="0"/>
              <a:t>NPDA for </a:t>
            </a:r>
            <a:r>
              <a:rPr lang="en-US" sz="2200" dirty="0" err="1"/>
              <a:t>ww</a:t>
            </a:r>
            <a:r>
              <a:rPr lang="en-US" sz="2200" baseline="30000" dirty="0" err="1"/>
              <a:t>R</a:t>
            </a:r>
            <a:r>
              <a:rPr lang="en-US" sz="2200" dirty="0"/>
              <a:t>, w Є {0/1)*, using acceptance by Null store.	</a:t>
            </a:r>
            <a:r>
              <a:rPr lang="en-US" sz="2200" b="1" dirty="0"/>
              <a:t>[C04]</a:t>
            </a:r>
            <a:endParaRPr lang="en-US" sz="2200" dirty="0"/>
          </a:p>
          <a:p>
            <a:pPr marL="457200" lvl="0" indent="-457200">
              <a:buFont typeface="+mj-lt"/>
              <a:buAutoNum type="arabicPeriod"/>
            </a:pPr>
            <a:r>
              <a:rPr lang="en-US" sz="2200" dirty="0"/>
              <a:t>Construct DPDA to accept L={x: x Є (a/b)</a:t>
            </a:r>
            <a:r>
              <a:rPr lang="en-US" sz="2200" baseline="30000" dirty="0"/>
              <a:t>*</a:t>
            </a:r>
            <a:r>
              <a:rPr lang="en-US" sz="2200" dirty="0"/>
              <a:t>where </a:t>
            </a:r>
            <a:r>
              <a:rPr lang="en-US" sz="2200" dirty="0" err="1"/>
              <a:t>n</a:t>
            </a:r>
            <a:r>
              <a:rPr lang="en-US" sz="2200" baseline="-25000" dirty="0" err="1"/>
              <a:t>a</a:t>
            </a:r>
            <a:r>
              <a:rPr lang="en-US" sz="2200" dirty="0"/>
              <a:t>(x) &gt; </a:t>
            </a:r>
            <a:r>
              <a:rPr lang="en-US" sz="2200" dirty="0" err="1"/>
              <a:t>n</a:t>
            </a:r>
            <a:r>
              <a:rPr lang="en-US" sz="2200" baseline="-25000" dirty="0" err="1"/>
              <a:t>b</a:t>
            </a:r>
            <a:r>
              <a:rPr lang="en-US" sz="2200" baseline="-25000" dirty="0"/>
              <a:t> </a:t>
            </a:r>
            <a:r>
              <a:rPr lang="en-US" sz="2200" dirty="0"/>
              <a:t>(x)}								</a:t>
            </a:r>
            <a:r>
              <a:rPr lang="en-US" sz="2200" b="1" dirty="0"/>
              <a:t>[C04]</a:t>
            </a:r>
            <a:endParaRPr lang="en-US" sz="2200" dirty="0"/>
          </a:p>
          <a:p>
            <a:pPr marL="457200" lvl="0" indent="-457200">
              <a:buFont typeface="+mj-lt"/>
              <a:buAutoNum type="arabicPeriod"/>
            </a:pPr>
            <a:r>
              <a:rPr lang="en-US" sz="2200" dirty="0"/>
              <a:t>Construct PDA to accept L={w: w Є (a/b)</a:t>
            </a:r>
            <a:r>
              <a:rPr lang="en-US" sz="2200" baseline="30000" dirty="0"/>
              <a:t>*</a:t>
            </a:r>
            <a:r>
              <a:rPr lang="en-US" sz="2200" dirty="0"/>
              <a:t>where </a:t>
            </a:r>
            <a:r>
              <a:rPr lang="en-US" sz="2200" dirty="0" err="1"/>
              <a:t>n</a:t>
            </a:r>
            <a:r>
              <a:rPr lang="en-US" sz="2200" baseline="-25000" dirty="0" err="1"/>
              <a:t>a</a:t>
            </a:r>
            <a:r>
              <a:rPr lang="en-US" sz="2200" dirty="0"/>
              <a:t>(w) = </a:t>
            </a:r>
            <a:r>
              <a:rPr lang="en-US" sz="2200" dirty="0" err="1"/>
              <a:t>n</a:t>
            </a:r>
            <a:r>
              <a:rPr lang="en-US" sz="2200" baseline="-25000" dirty="0" err="1"/>
              <a:t>b</a:t>
            </a:r>
            <a:r>
              <a:rPr lang="en-US" sz="2200" baseline="-25000" dirty="0"/>
              <a:t> </a:t>
            </a:r>
            <a:r>
              <a:rPr lang="en-US" sz="2200" dirty="0"/>
              <a:t>(w)}								</a:t>
            </a:r>
            <a:r>
              <a:rPr lang="en-US" sz="2200" b="1" dirty="0"/>
              <a:t>[C04]</a:t>
            </a:r>
          </a:p>
          <a:p>
            <a:pPr marL="457200" indent="-457200">
              <a:buFont typeface="+mj-lt"/>
              <a:buAutoNum type="arabicPeriod"/>
            </a:pPr>
            <a:r>
              <a:rPr lang="en-US" sz="2200" dirty="0"/>
              <a:t>Design a DPDA to accept L= { </a:t>
            </a:r>
            <a:r>
              <a:rPr lang="en-US" sz="2200" dirty="0" err="1"/>
              <a:t>a</a:t>
            </a:r>
            <a:r>
              <a:rPr lang="en-US" sz="2200" baseline="30000" dirty="0" err="1"/>
              <a:t>m</a:t>
            </a:r>
            <a:r>
              <a:rPr lang="en-US" sz="2200" dirty="0" err="1"/>
              <a:t>b</a:t>
            </a:r>
            <a:r>
              <a:rPr lang="en-US" sz="2200" baseline="30000" dirty="0" err="1"/>
              <a:t>m</a:t>
            </a:r>
            <a:r>
              <a:rPr lang="en-US" sz="2200" dirty="0" err="1"/>
              <a:t>c</a:t>
            </a:r>
            <a:r>
              <a:rPr lang="en-US" sz="2200" baseline="30000" dirty="0" err="1"/>
              <a:t>n</a:t>
            </a:r>
            <a:r>
              <a:rPr lang="en-US" sz="2200" baseline="30000" dirty="0"/>
              <a:t> </a:t>
            </a:r>
            <a:r>
              <a:rPr lang="en-US" sz="2200" dirty="0"/>
              <a:t>: m, n&gt;=1}	</a:t>
            </a:r>
            <a:r>
              <a:rPr lang="en-US" sz="2200" b="1" dirty="0"/>
              <a:t>[C04]</a:t>
            </a:r>
          </a:p>
          <a:p>
            <a:pPr marL="457200" lvl="0" indent="-457200">
              <a:buFont typeface="+mj-lt"/>
              <a:buAutoNum type="arabicPeriod"/>
            </a:pPr>
            <a:r>
              <a:rPr lang="en-US" sz="2200" dirty="0"/>
              <a:t>Design a PDA which can detect both even and odd palindrome.								</a:t>
            </a:r>
            <a:r>
              <a:rPr lang="en-US" sz="2200" b="1" dirty="0"/>
              <a:t>[C04]</a:t>
            </a:r>
            <a:endParaRPr lang="en-US" sz="2200" dirty="0"/>
          </a:p>
          <a:p>
            <a:pPr marL="457200" lvl="0" indent="-457200">
              <a:buFont typeface="+mj-lt"/>
              <a:buAutoNum type="arabicPeriod"/>
            </a:pPr>
            <a:r>
              <a:rPr lang="en-US" sz="2200" dirty="0"/>
              <a:t>Convert the following CFG into PDA: S</a:t>
            </a:r>
            <a:r>
              <a:rPr lang="en-US" sz="2200" dirty="0">
                <a:sym typeface="Wingdings"/>
              </a:rPr>
              <a:t></a:t>
            </a:r>
            <a:r>
              <a:rPr lang="en-US" sz="2200" dirty="0"/>
              <a:t>0S1/A, A</a:t>
            </a:r>
            <a:r>
              <a:rPr lang="en-US" sz="2200" dirty="0">
                <a:sym typeface="Wingdings"/>
              </a:rPr>
              <a:t></a:t>
            </a:r>
            <a:r>
              <a:rPr lang="en-US" sz="2200" dirty="0"/>
              <a:t>1A0/S/ε	</a:t>
            </a:r>
            <a:r>
              <a:rPr lang="en-US" sz="2200" b="1" dirty="0"/>
              <a:t>[C04]</a:t>
            </a:r>
            <a:endParaRPr lang="en-US" sz="2200" dirty="0"/>
          </a:p>
          <a:p>
            <a:endParaRPr lang="en-US" sz="2400" dirty="0"/>
          </a:p>
          <a:p>
            <a:pPr lvl="0"/>
            <a:endParaRPr lang="en-US" sz="2200" dirty="0"/>
          </a:p>
        </p:txBody>
      </p:sp>
      <p:sp>
        <p:nvSpPr>
          <p:cNvPr id="10"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11" name="Picture 10" descr="Logo11.png">
            <a:extLst>
              <a:ext uri="{FF2B5EF4-FFF2-40B4-BE49-F238E27FC236}">
                <a16:creationId xmlns="" xmlns:a16="http://schemas.microsoft.com/office/drawing/2014/main" id="{7A41FB64-6826-4C6D-BA6D-1B45F416021E}"/>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DF2AB4-ABCC-4F77-BA6A-308FAEF87BB5}"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Weekly</a:t>
            </a:r>
            <a:r>
              <a:rPr kumimoji="0" lang="en-US" sz="3200" b="0" i="0" u="none" strike="noStrike" kern="1200" cap="none" spc="0" normalizeH="0" noProof="0" dirty="0">
                <a:ln>
                  <a:noFill/>
                </a:ln>
                <a:solidFill>
                  <a:schemeClr val="dk1"/>
                </a:solidFill>
                <a:effectLst/>
                <a:uLnTx/>
                <a:uFillTx/>
                <a:latin typeface="+mn-lt"/>
                <a:ea typeface="+mn-ea"/>
                <a:cs typeface="+mn-cs"/>
              </a:rPr>
              <a:t> Assignment</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2"/>
          <p:cNvSpPr>
            <a:spLocks noGrp="1"/>
          </p:cNvSpPr>
          <p:nvPr>
            <p:ph idx="1"/>
          </p:nvPr>
        </p:nvSpPr>
        <p:spPr>
          <a:xfrm>
            <a:off x="381000" y="838200"/>
            <a:ext cx="8458200" cy="5181599"/>
          </a:xfrm>
        </p:spPr>
        <p:txBody>
          <a:bodyPr>
            <a:noAutofit/>
          </a:bodyPr>
          <a:lstStyle/>
          <a:p>
            <a:pPr marL="457200" lvl="0" indent="-457200">
              <a:lnSpc>
                <a:spcPct val="130000"/>
              </a:lnSpc>
              <a:spcBef>
                <a:spcPts val="0"/>
              </a:spcBef>
              <a:buFont typeface="+mj-lt"/>
              <a:buAutoNum type="arabicPeriod" startAt="11"/>
            </a:pPr>
            <a:r>
              <a:rPr lang="en-US" sz="2200" dirty="0"/>
              <a:t>Design PDA for the following languages 		</a:t>
            </a:r>
            <a:r>
              <a:rPr lang="en-US" sz="2200" b="1" dirty="0"/>
              <a:t>[C04]</a:t>
            </a:r>
            <a:endParaRPr lang="en-US" sz="2200" dirty="0"/>
          </a:p>
          <a:p>
            <a:pPr marL="855663" lvl="0" indent="-457200">
              <a:lnSpc>
                <a:spcPct val="130000"/>
              </a:lnSpc>
              <a:spcBef>
                <a:spcPts val="0"/>
              </a:spcBef>
              <a:buFont typeface="+mj-lt"/>
              <a:buAutoNum type="alphaLcPeriod"/>
            </a:pPr>
            <a:r>
              <a:rPr lang="en-US" sz="2200" dirty="0"/>
              <a:t>L=</a:t>
            </a:r>
            <a:r>
              <a:rPr lang="en-US" sz="2200" dirty="0" err="1"/>
              <a:t>a</a:t>
            </a:r>
            <a:r>
              <a:rPr lang="en-US" sz="2200" baseline="30000" dirty="0" err="1"/>
              <a:t>m</a:t>
            </a:r>
            <a:r>
              <a:rPr lang="en-US" sz="2200" dirty="0" err="1"/>
              <a:t>b</a:t>
            </a:r>
            <a:r>
              <a:rPr lang="en-US" sz="2200" baseline="30000" dirty="0" err="1"/>
              <a:t>n</a:t>
            </a:r>
            <a:r>
              <a:rPr lang="en-US" sz="2200" baseline="30000" dirty="0"/>
              <a:t>	</a:t>
            </a:r>
            <a:r>
              <a:rPr lang="en-US" sz="2200" dirty="0"/>
              <a:t>	</a:t>
            </a:r>
            <a:r>
              <a:rPr lang="en-US" sz="2200" dirty="0" err="1"/>
              <a:t>i</a:t>
            </a:r>
            <a:r>
              <a:rPr lang="en-US" sz="2200" dirty="0"/>
              <a:t>) n&gt;m		ii)	m&gt;n			</a:t>
            </a:r>
          </a:p>
          <a:p>
            <a:pPr marL="855663" lvl="0" indent="-457200">
              <a:lnSpc>
                <a:spcPct val="130000"/>
              </a:lnSpc>
              <a:spcBef>
                <a:spcPts val="0"/>
              </a:spcBef>
              <a:buFont typeface="+mj-lt"/>
              <a:buAutoNum type="alphaLcPeriod"/>
            </a:pPr>
            <a:r>
              <a:rPr lang="en-US" sz="2200" dirty="0"/>
              <a:t>L={ </a:t>
            </a:r>
            <a:r>
              <a:rPr lang="en-US" sz="2200" dirty="0" err="1"/>
              <a:t>a</a:t>
            </a:r>
            <a:r>
              <a:rPr lang="en-US" sz="2200" baseline="30000" dirty="0" err="1"/>
              <a:t>n</a:t>
            </a:r>
            <a:r>
              <a:rPr lang="en-US" sz="2200" dirty="0" err="1"/>
              <a:t>b</a:t>
            </a:r>
            <a:r>
              <a:rPr lang="en-US" sz="2200" baseline="30000" dirty="0" err="1"/>
              <a:t>n</a:t>
            </a:r>
            <a:r>
              <a:rPr lang="en-US" sz="2200" dirty="0" err="1"/>
              <a:t>c</a:t>
            </a:r>
            <a:r>
              <a:rPr lang="en-US" sz="2200" baseline="30000" dirty="0" err="1"/>
              <a:t>m</a:t>
            </a:r>
            <a:r>
              <a:rPr lang="en-US" sz="2200" dirty="0" err="1"/>
              <a:t>d</a:t>
            </a:r>
            <a:r>
              <a:rPr lang="en-US" sz="2200" baseline="30000" dirty="0" err="1"/>
              <a:t>m</a:t>
            </a:r>
            <a:r>
              <a:rPr lang="en-US" sz="2200" dirty="0"/>
              <a:t>, </a:t>
            </a:r>
            <a:r>
              <a:rPr lang="en-US" sz="2200" dirty="0" err="1"/>
              <a:t>m,n</a:t>
            </a:r>
            <a:r>
              <a:rPr lang="en-US" sz="2200" dirty="0"/>
              <a:t>&gt;=0}						</a:t>
            </a:r>
          </a:p>
          <a:p>
            <a:pPr marL="855663" lvl="0" indent="-457200">
              <a:lnSpc>
                <a:spcPct val="130000"/>
              </a:lnSpc>
              <a:spcBef>
                <a:spcPts val="0"/>
              </a:spcBef>
              <a:buFont typeface="+mj-lt"/>
              <a:buAutoNum type="alphaLcPeriod"/>
            </a:pPr>
            <a:r>
              <a:rPr lang="en-US" sz="2200" dirty="0"/>
              <a:t>L={a</a:t>
            </a:r>
            <a:r>
              <a:rPr lang="en-US" sz="2200" baseline="30000" dirty="0"/>
              <a:t>2n</a:t>
            </a:r>
            <a:r>
              <a:rPr lang="en-US" sz="2200" dirty="0"/>
              <a:t>bc where n&gt;=0}						</a:t>
            </a:r>
          </a:p>
          <a:p>
            <a:pPr marL="855663" lvl="0" indent="-457200">
              <a:lnSpc>
                <a:spcPct val="130000"/>
              </a:lnSpc>
              <a:spcBef>
                <a:spcPts val="0"/>
              </a:spcBef>
              <a:buFont typeface="+mj-lt"/>
              <a:buAutoNum type="alphaLcPeriod"/>
            </a:pPr>
            <a:r>
              <a:rPr lang="en-US" sz="2200" dirty="0"/>
              <a:t>L={(</a:t>
            </a:r>
            <a:r>
              <a:rPr lang="en-US" sz="2200" dirty="0" err="1"/>
              <a:t>ab</a:t>
            </a:r>
            <a:r>
              <a:rPr lang="en-US" sz="2200" dirty="0"/>
              <a:t>)</a:t>
            </a:r>
            <a:r>
              <a:rPr lang="en-US" sz="2200" baseline="30000" dirty="0"/>
              <a:t>n</a:t>
            </a:r>
            <a:r>
              <a:rPr lang="en-US" sz="2200" dirty="0"/>
              <a:t> where n&gt;=1}						</a:t>
            </a:r>
          </a:p>
          <a:p>
            <a:pPr marL="855663" lvl="0" indent="-457200">
              <a:lnSpc>
                <a:spcPct val="130000"/>
              </a:lnSpc>
              <a:spcBef>
                <a:spcPts val="0"/>
              </a:spcBef>
              <a:buFont typeface="+mj-lt"/>
              <a:buAutoNum type="alphaLcPeriod"/>
            </a:pPr>
            <a:r>
              <a:rPr lang="en-US" sz="2200" dirty="0"/>
              <a:t>L={a</a:t>
            </a:r>
            <a:r>
              <a:rPr lang="en-US" sz="2200" baseline="30000" dirty="0"/>
              <a:t>n</a:t>
            </a:r>
            <a:r>
              <a:rPr lang="en-US" sz="2200" dirty="0"/>
              <a:t>bc</a:t>
            </a:r>
            <a:r>
              <a:rPr lang="en-US" sz="2200" baseline="30000" dirty="0"/>
              <a:t>2n</a:t>
            </a:r>
            <a:r>
              <a:rPr lang="en-US" sz="2200" dirty="0"/>
              <a:t> where n&gt;=1}						</a:t>
            </a:r>
          </a:p>
          <a:p>
            <a:pPr marL="855663" lvl="0" indent="-457200">
              <a:lnSpc>
                <a:spcPct val="130000"/>
              </a:lnSpc>
              <a:spcBef>
                <a:spcPts val="0"/>
              </a:spcBef>
              <a:buFont typeface="+mj-lt"/>
              <a:buAutoNum type="alphaLcPeriod"/>
            </a:pPr>
            <a:r>
              <a:rPr lang="en-US" sz="2200" dirty="0"/>
              <a:t>L=(a</a:t>
            </a:r>
            <a:r>
              <a:rPr lang="en-US" sz="2200" baseline="30000" dirty="0"/>
              <a:t>n+1</a:t>
            </a:r>
            <a:r>
              <a:rPr lang="en-US" sz="2200" dirty="0"/>
              <a:t>b</a:t>
            </a:r>
            <a:r>
              <a:rPr lang="en-US" sz="2200" baseline="30000" dirty="0"/>
              <a:t>2n</a:t>
            </a:r>
            <a:r>
              <a:rPr lang="en-US" sz="2200" dirty="0"/>
              <a:t> where n&gt;=0}						</a:t>
            </a:r>
          </a:p>
          <a:p>
            <a:pPr marL="855663" lvl="0" indent="-457200">
              <a:lnSpc>
                <a:spcPct val="130000"/>
              </a:lnSpc>
              <a:spcBef>
                <a:spcPts val="0"/>
              </a:spcBef>
              <a:buFont typeface="+mj-lt"/>
              <a:buAutoNum type="alphaLcPeriod"/>
            </a:pPr>
            <a:r>
              <a:rPr lang="en-US" sz="2200" dirty="0"/>
              <a:t>L={</a:t>
            </a:r>
            <a:r>
              <a:rPr lang="en-US" sz="2200" dirty="0" err="1"/>
              <a:t>a</a:t>
            </a:r>
            <a:r>
              <a:rPr lang="en-US" sz="2200" baseline="30000" dirty="0" err="1"/>
              <a:t>n</a:t>
            </a:r>
            <a:r>
              <a:rPr lang="en-US" sz="2200" dirty="0" err="1"/>
              <a:t>b</a:t>
            </a:r>
            <a:r>
              <a:rPr lang="en-US" sz="2200" baseline="30000" dirty="0" err="1"/>
              <a:t>m</a:t>
            </a:r>
            <a:r>
              <a:rPr lang="en-US" sz="2200" dirty="0" err="1"/>
              <a:t>c</a:t>
            </a:r>
            <a:r>
              <a:rPr lang="en-US" sz="2200" baseline="30000" dirty="0" err="1"/>
              <a:t>m</a:t>
            </a:r>
            <a:r>
              <a:rPr lang="en-US" sz="2200" baseline="30000" dirty="0"/>
              <a:t>-n </a:t>
            </a:r>
            <a:r>
              <a:rPr lang="en-US" sz="2200" dirty="0"/>
              <a:t>where n&gt;=0, m&gt;=0, m&gt;=n}				</a:t>
            </a:r>
          </a:p>
          <a:p>
            <a:pPr marL="855663" indent="-457200">
              <a:lnSpc>
                <a:spcPct val="130000"/>
              </a:lnSpc>
              <a:spcBef>
                <a:spcPts val="0"/>
              </a:spcBef>
              <a:buFont typeface="+mj-lt"/>
              <a:buAutoNum type="alphaLcPeriod"/>
            </a:pPr>
            <a:r>
              <a:rPr lang="en-US" sz="2200" dirty="0"/>
              <a:t>L={</a:t>
            </a:r>
            <a:r>
              <a:rPr lang="en-US" sz="2200" dirty="0" err="1"/>
              <a:t>a</a:t>
            </a:r>
            <a:r>
              <a:rPr lang="en-US" sz="2200" baseline="30000" dirty="0" err="1"/>
              <a:t>n</a:t>
            </a:r>
            <a:r>
              <a:rPr lang="en-US" sz="2200" dirty="0" err="1"/>
              <a:t>b</a:t>
            </a:r>
            <a:r>
              <a:rPr lang="en-US" sz="2200" baseline="30000" dirty="0" err="1"/>
              <a:t>m</a:t>
            </a:r>
            <a:r>
              <a:rPr lang="en-US" sz="2200" dirty="0" err="1"/>
              <a:t>a</a:t>
            </a:r>
            <a:r>
              <a:rPr lang="en-US" sz="2200" baseline="30000" dirty="0" err="1"/>
              <a:t>n</a:t>
            </a:r>
            <a:r>
              <a:rPr lang="en-US" sz="2200" dirty="0"/>
              <a:t> where </a:t>
            </a:r>
            <a:r>
              <a:rPr lang="en-US" sz="2200" dirty="0" err="1"/>
              <a:t>m,n</a:t>
            </a:r>
            <a:r>
              <a:rPr lang="en-US" sz="2200" dirty="0"/>
              <a:t>&gt;=1}U {</a:t>
            </a:r>
            <a:r>
              <a:rPr lang="en-US" sz="2200" dirty="0" err="1"/>
              <a:t>a</a:t>
            </a:r>
            <a:r>
              <a:rPr lang="en-US" sz="2200" baseline="30000" dirty="0" err="1"/>
              <a:t>n</a:t>
            </a:r>
            <a:r>
              <a:rPr lang="en-US" sz="2200" dirty="0" err="1"/>
              <a:t>c</a:t>
            </a:r>
            <a:r>
              <a:rPr lang="en-US" sz="2200" baseline="30000" dirty="0" err="1"/>
              <a:t>n</a:t>
            </a:r>
            <a:r>
              <a:rPr lang="en-US" sz="2200" dirty="0"/>
              <a:t> where n&gt;=1}</a:t>
            </a:r>
          </a:p>
          <a:p>
            <a:pPr marL="855663" lvl="0" indent="-457200"/>
            <a:endParaRPr lang="en-US" sz="2200" dirty="0"/>
          </a:p>
        </p:txBody>
      </p:sp>
      <p:sp>
        <p:nvSpPr>
          <p:cNvPr id="10"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11" name="Picture 10" descr="Logo11.png">
            <a:extLst>
              <a:ext uri="{FF2B5EF4-FFF2-40B4-BE49-F238E27FC236}">
                <a16:creationId xmlns="" xmlns:a16="http://schemas.microsoft.com/office/drawing/2014/main" id="{360A77D5-B506-4446-82E3-6210151DFD6C}"/>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lvl="0"/>
            <a:r>
              <a:rPr lang="en-US" sz="2200" dirty="0"/>
              <a:t>Consider the languages:</a:t>
            </a:r>
          </a:p>
          <a:p>
            <a:pPr marL="973138" indent="-515938">
              <a:buNone/>
            </a:pPr>
            <a:r>
              <a:rPr lang="en-US" sz="2200" dirty="0"/>
              <a:t>L1 = {</a:t>
            </a:r>
            <a:r>
              <a:rPr lang="en-US" sz="2200" dirty="0" err="1"/>
              <a:t>wwR</a:t>
            </a:r>
            <a:r>
              <a:rPr lang="en-US" sz="2200" dirty="0"/>
              <a:t> |w ∈ {0, 1}*}</a:t>
            </a:r>
          </a:p>
          <a:p>
            <a:pPr marL="973138" indent="-515938">
              <a:buNone/>
            </a:pPr>
            <a:r>
              <a:rPr lang="en-US" sz="2200" dirty="0"/>
              <a:t>L2 = {</a:t>
            </a:r>
            <a:r>
              <a:rPr lang="en-US" sz="2200" dirty="0" err="1"/>
              <a:t>w#wR</a:t>
            </a:r>
            <a:r>
              <a:rPr lang="en-US" sz="2200" dirty="0"/>
              <a:t> | w ∈ {0, 1}*}, where # is a special symbol</a:t>
            </a:r>
          </a:p>
          <a:p>
            <a:pPr marL="973138" indent="-515938">
              <a:buNone/>
            </a:pPr>
            <a:r>
              <a:rPr lang="en-US" sz="2200" dirty="0"/>
              <a:t>L3 = {</a:t>
            </a:r>
            <a:r>
              <a:rPr lang="en-US" sz="2200" dirty="0" err="1"/>
              <a:t>ww</a:t>
            </a:r>
            <a:r>
              <a:rPr lang="en-US" sz="2200" dirty="0"/>
              <a:t> |  w ∈  (0, 1}*)</a:t>
            </a:r>
          </a:p>
          <a:p>
            <a:pPr marL="973138" indent="-515938">
              <a:buNone/>
            </a:pPr>
            <a:r>
              <a:rPr lang="en-US" sz="2200" dirty="0"/>
              <a:t>Which one of the following is TRUE?</a:t>
            </a:r>
          </a:p>
          <a:p>
            <a:pPr marL="973138" lvl="0" indent="-515938">
              <a:buFont typeface="+mj-lt"/>
              <a:buAutoNum type="alphaUcPeriod"/>
            </a:pPr>
            <a:r>
              <a:rPr lang="en-US" sz="2200" dirty="0"/>
              <a:t>L1 is a deterministic CFL</a:t>
            </a:r>
          </a:p>
          <a:p>
            <a:pPr marL="973138" lvl="0" indent="-515938">
              <a:buFont typeface="+mj-lt"/>
              <a:buAutoNum type="alphaUcPeriod"/>
            </a:pPr>
            <a:r>
              <a:rPr lang="en-US" sz="2200" b="1" dirty="0"/>
              <a:t>L2 is a deterministic CFL</a:t>
            </a:r>
          </a:p>
          <a:p>
            <a:pPr marL="973138" lvl="0" indent="-515938">
              <a:buFont typeface="+mj-lt"/>
              <a:buAutoNum type="alphaUcPeriod"/>
            </a:pPr>
            <a:r>
              <a:rPr lang="en-US" sz="2200" dirty="0"/>
              <a:t>L3 is a CFL, but not a deterministic CFL</a:t>
            </a:r>
          </a:p>
          <a:p>
            <a:pPr marL="973138" lvl="0" indent="-515938">
              <a:buFont typeface="+mj-lt"/>
              <a:buAutoNum type="alphaUcPeriod"/>
            </a:pPr>
            <a:r>
              <a:rPr lang="en-US" sz="2200" dirty="0"/>
              <a:t>L3 is a deterministic CFL</a:t>
            </a:r>
          </a:p>
          <a:p>
            <a:endParaRPr lang="en-US" dirty="0"/>
          </a:p>
        </p:txBody>
      </p:sp>
      <p:sp>
        <p:nvSpPr>
          <p:cNvPr id="4" name="Date Placeholder 3"/>
          <p:cNvSpPr>
            <a:spLocks noGrp="1"/>
          </p:cNvSpPr>
          <p:nvPr>
            <p:ph type="dt" sz="half" idx="10"/>
          </p:nvPr>
        </p:nvSpPr>
        <p:spPr/>
        <p:txBody>
          <a:bodyPr/>
          <a:lstStyle/>
          <a:p>
            <a:fld id="{A5104CE1-6A15-491E-AD7D-7D8B3764D295}"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MCQ</a:t>
            </a:r>
            <a:r>
              <a:rPr kumimoji="0" lang="en-US" sz="3200" b="0" i="0" u="none" strike="noStrike" kern="1200" cap="none" spc="0" normalizeH="0" noProof="0" dirty="0">
                <a:ln>
                  <a:noFill/>
                </a:ln>
                <a:solidFill>
                  <a:schemeClr val="dk1"/>
                </a:solidFill>
                <a:effectLst/>
                <a:uLnTx/>
                <a:uFillTx/>
                <a:latin typeface="+mn-lt"/>
                <a:ea typeface="+mn-ea"/>
                <a:cs typeface="+mn-cs"/>
              </a:rPr>
              <a:t> 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9"/>
          <p:cNvSpPr>
            <a:spLocks noGrp="1"/>
          </p:cNvSpPr>
          <p:nvPr>
            <p:ph type="ftr" sz="quarter" idx="11"/>
          </p:nvPr>
        </p:nvSpPr>
        <p:spPr>
          <a:xfrm>
            <a:off x="2514600" y="6400800"/>
            <a:ext cx="5029200" cy="365125"/>
          </a:xfrm>
        </p:spPr>
        <p:txBody>
          <a:bodyPr/>
          <a:lstStyle/>
          <a:p>
            <a:r>
              <a:rPr lang="en-US"/>
              <a:t>GARIMA JAIN             ACSE-0404 (TAFL)                  Unit IV</a:t>
            </a:r>
            <a:endParaRPr lang="en-US" dirty="0"/>
          </a:p>
        </p:txBody>
      </p:sp>
      <p:pic>
        <p:nvPicPr>
          <p:cNvPr id="10" name="Picture 9" descr="Logo11.png">
            <a:extLst>
              <a:ext uri="{FF2B5EF4-FFF2-40B4-BE49-F238E27FC236}">
                <a16:creationId xmlns="" xmlns:a16="http://schemas.microsoft.com/office/drawing/2014/main" id="{DA082DAE-7342-4CC3-8CBD-0FBB40A00BE3}"/>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lvl="0"/>
            <a:r>
              <a:rPr lang="en-US" sz="2200" dirty="0"/>
              <a:t>A context free grammar can be recognized by</a:t>
            </a:r>
          </a:p>
          <a:p>
            <a:pPr marL="973138" lvl="0" indent="-515938">
              <a:buFont typeface="+mj-lt"/>
              <a:buAutoNum type="alphaUcPeriod"/>
            </a:pPr>
            <a:r>
              <a:rPr lang="en-US" sz="2200" dirty="0"/>
              <a:t>Push down automata</a:t>
            </a:r>
          </a:p>
          <a:p>
            <a:pPr marL="973138" lvl="0" indent="-515938">
              <a:buFont typeface="+mj-lt"/>
              <a:buAutoNum type="alphaUcPeriod"/>
            </a:pPr>
            <a:r>
              <a:rPr lang="en-US" sz="2200" dirty="0"/>
              <a:t>2 way linearly bounded automata</a:t>
            </a:r>
          </a:p>
          <a:p>
            <a:pPr marL="973138" lvl="0" indent="-515938">
              <a:buFont typeface="+mj-lt"/>
              <a:buAutoNum type="alphaUcPeriod"/>
            </a:pPr>
            <a:r>
              <a:rPr lang="en-US" sz="2200" b="1" dirty="0"/>
              <a:t>both a and b</a:t>
            </a:r>
          </a:p>
          <a:p>
            <a:pPr marL="973138" lvl="0" indent="-515938">
              <a:buFont typeface="+mj-lt"/>
              <a:buAutoNum type="alphaUcPeriod"/>
            </a:pPr>
            <a:r>
              <a:rPr lang="en-US" sz="2200" dirty="0"/>
              <a:t>None of the mentioned</a:t>
            </a:r>
          </a:p>
          <a:p>
            <a:pPr marL="973138" lvl="0" indent="-515938">
              <a:buNone/>
            </a:pPr>
            <a:endParaRPr lang="en-US" sz="2200" dirty="0"/>
          </a:p>
          <a:p>
            <a:r>
              <a:rPr lang="en-US" sz="2200" dirty="0"/>
              <a:t>PDA is more powerful than</a:t>
            </a:r>
          </a:p>
          <a:p>
            <a:pPr marL="1031875" indent="-574675">
              <a:buNone/>
            </a:pPr>
            <a:r>
              <a:rPr lang="en-US" sz="2200" dirty="0"/>
              <a:t>A. Turing machine</a:t>
            </a:r>
          </a:p>
          <a:p>
            <a:pPr marL="796925" indent="-339725">
              <a:buNone/>
            </a:pPr>
            <a:r>
              <a:rPr lang="en-US" sz="2200" dirty="0"/>
              <a:t>B. </a:t>
            </a:r>
            <a:r>
              <a:rPr lang="en-US" sz="2200" b="1" dirty="0"/>
              <a:t>Finite automata</a:t>
            </a:r>
          </a:p>
          <a:p>
            <a:pPr marL="796925" indent="-339725">
              <a:buNone/>
            </a:pPr>
            <a:r>
              <a:rPr lang="en-US" sz="2200" dirty="0"/>
              <a:t>C. Both (A. and (B.</a:t>
            </a:r>
          </a:p>
          <a:p>
            <a:pPr marL="796925" indent="-339725">
              <a:buNone/>
            </a:pPr>
            <a:r>
              <a:rPr lang="en-US" sz="2200" dirty="0"/>
              <a:t>D. None of these</a:t>
            </a:r>
          </a:p>
          <a:p>
            <a:pPr lvl="0"/>
            <a:endParaRPr lang="en-US" dirty="0"/>
          </a:p>
          <a:p>
            <a:endParaRPr lang="en-US" dirty="0"/>
          </a:p>
        </p:txBody>
      </p:sp>
      <p:sp>
        <p:nvSpPr>
          <p:cNvPr id="4" name="Date Placeholder 3"/>
          <p:cNvSpPr>
            <a:spLocks noGrp="1"/>
          </p:cNvSpPr>
          <p:nvPr>
            <p:ph type="dt" sz="half" idx="10"/>
          </p:nvPr>
        </p:nvSpPr>
        <p:spPr/>
        <p:txBody>
          <a:bodyPr/>
          <a:lstStyle/>
          <a:p>
            <a:fld id="{FFAA397C-6954-42AD-A401-737EDF554FD8}"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MCQ</a:t>
            </a:r>
            <a:r>
              <a:rPr kumimoji="0" lang="en-US" sz="3200" b="0" i="0" u="none" strike="noStrike" kern="1200" cap="none" spc="0" normalizeH="0" noProof="0" dirty="0">
                <a:ln>
                  <a:noFill/>
                </a:ln>
                <a:solidFill>
                  <a:schemeClr val="dk1"/>
                </a:solidFill>
                <a:effectLst/>
                <a:uLnTx/>
                <a:uFillTx/>
                <a:latin typeface="+mn-lt"/>
                <a:ea typeface="+mn-ea"/>
                <a:cs typeface="+mn-cs"/>
              </a:rPr>
              <a:t> 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10" name="Picture 9" descr="Logo11.png">
            <a:extLst>
              <a:ext uri="{FF2B5EF4-FFF2-40B4-BE49-F238E27FC236}">
                <a16:creationId xmlns="" xmlns:a16="http://schemas.microsoft.com/office/drawing/2014/main" id="{BD32CBE2-7E20-401D-9D8A-84B742E61C8E}"/>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70000" lnSpcReduction="20000"/>
          </a:bodyPr>
          <a:lstStyle/>
          <a:p>
            <a:r>
              <a:rPr lang="en-US" dirty="0"/>
              <a:t>Which of the following statement is false?</a:t>
            </a:r>
          </a:p>
          <a:p>
            <a:pPr marL="796925" indent="-457200">
              <a:buFont typeface="+mj-lt"/>
              <a:buAutoNum type="alphaUcPeriod"/>
            </a:pPr>
            <a:r>
              <a:rPr lang="en-US" dirty="0"/>
              <a:t>Let L is a language accepted by a PDA P then there exist a CFG G L such that L(G) =N(P)</a:t>
            </a:r>
          </a:p>
          <a:p>
            <a:pPr marL="796925" indent="-457200">
              <a:buFont typeface="+mj-lt"/>
              <a:buAutoNum type="alphaUcPeriod"/>
            </a:pPr>
            <a:r>
              <a:rPr lang="en-US" dirty="0"/>
              <a:t>If L is a CFL then there exists a push down automata P accepting CFL L by empty stack i.e. L = N(P)</a:t>
            </a:r>
          </a:p>
          <a:p>
            <a:pPr marL="796925" indent="-457200">
              <a:buFont typeface="+mj-lt"/>
              <a:buAutoNum type="alphaUcPeriod"/>
            </a:pPr>
            <a:r>
              <a:rPr lang="en-US" dirty="0"/>
              <a:t>If L is a language accepted by PDA A by final state there exist a PDA B that accepts L by empty stack such that L =L(A) = N(B).</a:t>
            </a:r>
          </a:p>
          <a:p>
            <a:pPr marL="796925" indent="-457200">
              <a:buFont typeface="+mj-lt"/>
              <a:buAutoNum type="alphaUcPeriod"/>
            </a:pPr>
            <a:r>
              <a:rPr lang="en-US" b="1" dirty="0"/>
              <a:t>All of these</a:t>
            </a:r>
          </a:p>
          <a:p>
            <a:pPr marL="796925" indent="-457200">
              <a:buFont typeface="+mj-lt"/>
              <a:buAutoNum type="alphaUcPeriod"/>
            </a:pPr>
            <a:endParaRPr lang="en-US" b="1" dirty="0"/>
          </a:p>
          <a:p>
            <a:pPr marL="514350" indent="-514350"/>
            <a:r>
              <a:rPr lang="en-US" dirty="0"/>
              <a:t>Which of the following are decision properties?</a:t>
            </a:r>
            <a:br>
              <a:rPr lang="en-US" dirty="0"/>
            </a:br>
            <a:r>
              <a:rPr lang="en-US" dirty="0"/>
              <a:t>A. 	Emptiness</a:t>
            </a:r>
            <a:br>
              <a:rPr lang="en-US" dirty="0"/>
            </a:br>
            <a:r>
              <a:rPr lang="en-US" dirty="0"/>
              <a:t>B. 	Infiniteness</a:t>
            </a:r>
            <a:br>
              <a:rPr lang="en-US" dirty="0"/>
            </a:br>
            <a:r>
              <a:rPr lang="en-US" dirty="0"/>
              <a:t>C. 	Membership</a:t>
            </a:r>
            <a:br>
              <a:rPr lang="en-US" dirty="0"/>
            </a:br>
            <a:r>
              <a:rPr lang="en-US" dirty="0"/>
              <a:t>D. 	</a:t>
            </a:r>
            <a:r>
              <a:rPr lang="en-US" b="1" dirty="0"/>
              <a:t>All of the mentioned</a:t>
            </a:r>
            <a:r>
              <a:rPr lang="en-US" dirty="0"/>
              <a:t/>
            </a:r>
            <a:br>
              <a:rPr lang="en-US" dirty="0"/>
            </a:br>
            <a:endParaRPr lang="en-US" dirty="0"/>
          </a:p>
          <a:p>
            <a:endParaRPr lang="en-US" dirty="0"/>
          </a:p>
        </p:txBody>
      </p:sp>
      <p:sp>
        <p:nvSpPr>
          <p:cNvPr id="4" name="Date Placeholder 3"/>
          <p:cNvSpPr>
            <a:spLocks noGrp="1"/>
          </p:cNvSpPr>
          <p:nvPr>
            <p:ph type="dt" sz="half" idx="10"/>
          </p:nvPr>
        </p:nvSpPr>
        <p:spPr/>
        <p:txBody>
          <a:bodyPr/>
          <a:lstStyle/>
          <a:p>
            <a:fld id="{1FA0378E-6A29-47AD-98CF-F36873A59E6B}"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MCQ</a:t>
            </a:r>
            <a:r>
              <a:rPr kumimoji="0" lang="en-US" sz="3200" b="0" i="0" u="none" strike="noStrike" kern="1200" cap="none" spc="0" normalizeH="0" noProof="0" dirty="0">
                <a:ln>
                  <a:noFill/>
                </a:ln>
                <a:solidFill>
                  <a:schemeClr val="dk1"/>
                </a:solidFill>
                <a:effectLst/>
                <a:uLnTx/>
                <a:uFillTx/>
                <a:latin typeface="+mn-lt"/>
                <a:ea typeface="+mn-ea"/>
                <a:cs typeface="+mn-cs"/>
              </a:rPr>
              <a:t> 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10" name="Picture 9" descr="Logo11.png">
            <a:extLst>
              <a:ext uri="{FF2B5EF4-FFF2-40B4-BE49-F238E27FC236}">
                <a16:creationId xmlns="" xmlns:a16="http://schemas.microsoft.com/office/drawing/2014/main" id="{DD70CBA6-5BF3-4EAB-9847-6830C92AD52D}"/>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62500" lnSpcReduction="20000"/>
          </a:bodyPr>
          <a:lstStyle/>
          <a:p>
            <a:pPr marL="398463" indent="-398463">
              <a:lnSpc>
                <a:spcPct val="120000"/>
              </a:lnSpc>
            </a:pPr>
            <a:r>
              <a:rPr lang="en-US" dirty="0"/>
              <a:t>A CFG is not closed under</a:t>
            </a:r>
            <a:br>
              <a:rPr lang="en-US" dirty="0"/>
            </a:br>
            <a:r>
              <a:rPr lang="en-US" dirty="0"/>
              <a:t>A. Dot operation</a:t>
            </a:r>
            <a:br>
              <a:rPr lang="en-US" dirty="0"/>
            </a:br>
            <a:r>
              <a:rPr lang="en-US" dirty="0"/>
              <a:t>B. Union Operation</a:t>
            </a:r>
            <a:br>
              <a:rPr lang="en-US" dirty="0"/>
            </a:br>
            <a:r>
              <a:rPr lang="en-US" dirty="0"/>
              <a:t>C. Concatenation</a:t>
            </a:r>
            <a:br>
              <a:rPr lang="en-US" dirty="0"/>
            </a:br>
            <a:r>
              <a:rPr lang="en-US" b="1" dirty="0"/>
              <a:t>D. Iteration</a:t>
            </a:r>
            <a:r>
              <a:rPr lang="en-US" dirty="0"/>
              <a:t/>
            </a:r>
            <a:br>
              <a:rPr lang="en-US" dirty="0"/>
            </a:br>
            <a:endParaRPr lang="en-US" dirty="0"/>
          </a:p>
          <a:p>
            <a:pPr>
              <a:lnSpc>
                <a:spcPct val="120000"/>
              </a:lnSpc>
            </a:pPr>
            <a:r>
              <a:rPr lang="en-US" dirty="0"/>
              <a:t>A class of language that is closed under</a:t>
            </a:r>
          </a:p>
          <a:p>
            <a:pPr indent="55563">
              <a:lnSpc>
                <a:spcPct val="120000"/>
              </a:lnSpc>
              <a:buNone/>
            </a:pPr>
            <a:r>
              <a:rPr lang="en-US" dirty="0"/>
              <a:t>A. union and complementation has to be closed under intersection</a:t>
            </a:r>
          </a:p>
          <a:p>
            <a:pPr indent="55563">
              <a:lnSpc>
                <a:spcPct val="120000"/>
              </a:lnSpc>
              <a:buNone/>
            </a:pPr>
            <a:r>
              <a:rPr lang="en-US" dirty="0"/>
              <a:t>B. intersection and complement has to be closed under union</a:t>
            </a:r>
          </a:p>
          <a:p>
            <a:pPr indent="55563">
              <a:lnSpc>
                <a:spcPct val="120000"/>
              </a:lnSpc>
              <a:buNone/>
            </a:pPr>
            <a:r>
              <a:rPr lang="en-US" dirty="0"/>
              <a:t>C. union and intersection has to be closed under complementation</a:t>
            </a:r>
          </a:p>
          <a:p>
            <a:pPr indent="55563">
              <a:lnSpc>
                <a:spcPct val="120000"/>
              </a:lnSpc>
              <a:buNone/>
            </a:pPr>
            <a:r>
              <a:rPr lang="en-US" dirty="0"/>
              <a:t>D. </a:t>
            </a:r>
            <a:r>
              <a:rPr lang="en-US" b="1" dirty="0"/>
              <a:t>both (A. and (B</a:t>
            </a:r>
            <a:r>
              <a:rPr lang="en-US" dirty="0"/>
              <a:t>.</a:t>
            </a:r>
          </a:p>
          <a:p>
            <a:pPr indent="55563">
              <a:buNone/>
            </a:pPr>
            <a:r>
              <a:rPr lang="en-US" dirty="0"/>
              <a:t/>
            </a:r>
            <a:br>
              <a:rPr lang="en-US" dirty="0"/>
            </a:br>
            <a:endParaRPr lang="en-US" dirty="0"/>
          </a:p>
          <a:p>
            <a:endParaRPr lang="en-US" dirty="0"/>
          </a:p>
        </p:txBody>
      </p:sp>
      <p:sp>
        <p:nvSpPr>
          <p:cNvPr id="4" name="Date Placeholder 3"/>
          <p:cNvSpPr>
            <a:spLocks noGrp="1"/>
          </p:cNvSpPr>
          <p:nvPr>
            <p:ph type="dt" sz="half" idx="10"/>
          </p:nvPr>
        </p:nvSpPr>
        <p:spPr/>
        <p:txBody>
          <a:bodyPr/>
          <a:lstStyle/>
          <a:p>
            <a:fld id="{B5FBD3C2-FBF9-4707-B49A-FB24E3A1F440}"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MCQ</a:t>
            </a:r>
            <a:r>
              <a:rPr kumimoji="0" lang="en-US" sz="3200" b="0" i="0" u="none" strike="noStrike" kern="1200" cap="none" spc="0" normalizeH="0" noProof="0" dirty="0">
                <a:ln>
                  <a:noFill/>
                </a:ln>
                <a:solidFill>
                  <a:schemeClr val="dk1"/>
                </a:solidFill>
                <a:effectLst/>
                <a:uLnTx/>
                <a:uFillTx/>
                <a:latin typeface="+mn-lt"/>
                <a:ea typeface="+mn-ea"/>
                <a:cs typeface="+mn-cs"/>
              </a:rPr>
              <a:t> 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10" name="Picture 9" descr="Logo11.png">
            <a:extLst>
              <a:ext uri="{FF2B5EF4-FFF2-40B4-BE49-F238E27FC236}">
                <a16:creationId xmlns="" xmlns:a16="http://schemas.microsoft.com/office/drawing/2014/main" id="{2B2EC438-930E-4C0B-AB1E-D9597EFB788F}"/>
              </a:ext>
            </a:extLst>
          </p:cNvPr>
          <p:cNvPicPr>
            <a:picLocks noChangeAspect="1"/>
          </p:cNvPicPr>
          <p:nvPr/>
        </p:nvPicPr>
        <p:blipFill>
          <a:blip r:embed="rId2"/>
          <a:stretch>
            <a:fillRect/>
          </a:stretch>
        </p:blipFill>
        <p:spPr>
          <a:xfrm>
            <a:off x="0" y="0"/>
            <a:ext cx="1352550" cy="725162"/>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BE51610-4F46-4579-AA18-E16D04D6746A}" type="datetime1">
              <a:rPr lang="en-US" smtClean="0"/>
              <a:pPr/>
              <a:t>5/7/2022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Old</a:t>
            </a:r>
            <a:r>
              <a:rPr kumimoji="0" lang="en-US" sz="32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2"/>
          <p:cNvSpPr>
            <a:spLocks noGrp="1"/>
          </p:cNvSpPr>
          <p:nvPr>
            <p:ph idx="1"/>
          </p:nvPr>
        </p:nvSpPr>
        <p:spPr>
          <a:xfrm>
            <a:off x="609600" y="2179637"/>
            <a:ext cx="8229600" cy="2087563"/>
          </a:xfrm>
        </p:spPr>
        <p:txBody>
          <a:bodyPr>
            <a:normAutofit/>
          </a:bodyPr>
          <a:lstStyle/>
          <a:p>
            <a:pPr>
              <a:buNone/>
            </a:pPr>
            <a:r>
              <a:rPr lang="en-US" sz="2800" u="sng" dirty="0">
                <a:solidFill>
                  <a:srgbClr val="00B0F0"/>
                </a:solidFill>
                <a:hlinkClick r:id="rId2"/>
              </a:rPr>
              <a:t>https://drive.google.com/drive/folders/19Eia3VHCl3627foiH6V_j-p4X9ZkyyC7?usp=sharing</a:t>
            </a:r>
            <a:endParaRPr lang="en-US" sz="2800" u="sng" dirty="0">
              <a:solidFill>
                <a:srgbClr val="00B0F0"/>
              </a:solidFill>
            </a:endParaRPr>
          </a:p>
        </p:txBody>
      </p:sp>
      <p:sp>
        <p:nvSpPr>
          <p:cNvPr id="10" name="Footer Placeholder 9"/>
          <p:cNvSpPr>
            <a:spLocks noGrp="1"/>
          </p:cNvSpPr>
          <p:nvPr>
            <p:ph type="ftr" sz="quarter" idx="11"/>
          </p:nvPr>
        </p:nvSpPr>
        <p:spPr>
          <a:xfrm>
            <a:off x="2514600" y="6356350"/>
            <a:ext cx="5029200" cy="365125"/>
          </a:xfrm>
        </p:spPr>
        <p:txBody>
          <a:bodyPr/>
          <a:lstStyle/>
          <a:p>
            <a:r>
              <a:rPr lang="en-US"/>
              <a:t>GARIMA JAIN             ACSE-0404 (TAFL)                  Unit IV</a:t>
            </a:r>
            <a:endParaRPr lang="en-US" dirty="0"/>
          </a:p>
        </p:txBody>
      </p:sp>
      <p:pic>
        <p:nvPicPr>
          <p:cNvPr id="11" name="Picture 10" descr="Logo11.png">
            <a:extLst>
              <a:ext uri="{FF2B5EF4-FFF2-40B4-BE49-F238E27FC236}">
                <a16:creationId xmlns="" xmlns:a16="http://schemas.microsoft.com/office/drawing/2014/main" id="{8EF6C19E-0C7E-4BEA-83CD-D131A73BF7B1}"/>
              </a:ext>
            </a:extLst>
          </p:cNvPr>
          <p:cNvPicPr>
            <a:picLocks noChangeAspect="1"/>
          </p:cNvPicPr>
          <p:nvPr/>
        </p:nvPicPr>
        <p:blipFill>
          <a:blip r:embed="rId3"/>
          <a:stretch>
            <a:fillRect/>
          </a:stretch>
        </p:blipFill>
        <p:spPr>
          <a:xfrm>
            <a:off x="0" y="0"/>
            <a:ext cx="1352550" cy="72516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4492</TotalTime>
  <Words>6002</Words>
  <Application>Microsoft Office PowerPoint</Application>
  <PresentationFormat>On-screen Show (4:3)</PresentationFormat>
  <Paragraphs>1130</Paragraphs>
  <Slides>103</Slides>
  <Notes>6</Notes>
  <HiddenSlides>0</HiddenSlides>
  <MMClips>0</MMClips>
  <ScaleCrop>false</ScaleCrop>
  <HeadingPairs>
    <vt:vector size="4" baseType="variant">
      <vt:variant>
        <vt:lpstr>Theme</vt:lpstr>
      </vt:variant>
      <vt:variant>
        <vt:i4>1</vt:i4>
      </vt:variant>
      <vt:variant>
        <vt:lpstr>Slide Titles</vt:lpstr>
      </vt:variant>
      <vt:variant>
        <vt:i4>103</vt:i4>
      </vt:variant>
    </vt:vector>
  </HeadingPairs>
  <TitlesOfParts>
    <vt:vector size="104" baseType="lpstr">
      <vt:lpstr>Office Theme</vt:lpstr>
      <vt:lpstr>Noida Institute of Engineering and Technology, Gr. Noida</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 Two stack PDA</vt:lpstr>
      <vt:lpstr>Slide 69</vt:lpstr>
      <vt:lpstr>Slide 70</vt:lpstr>
      <vt:lpstr> Two stack PDA</vt:lpstr>
      <vt:lpstr> Two stack PDA</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HP</cp:lastModifiedBy>
  <cp:revision>480</cp:revision>
  <dcterms:created xsi:type="dcterms:W3CDTF">2006-08-16T00:00:00Z</dcterms:created>
  <dcterms:modified xsi:type="dcterms:W3CDTF">2022-05-07T04:49:13Z</dcterms:modified>
</cp:coreProperties>
</file>