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56" r:id="rId2"/>
    <p:sldId id="362" r:id="rId3"/>
    <p:sldId id="369" r:id="rId4"/>
    <p:sldId id="292" r:id="rId5"/>
    <p:sldId id="268" r:id="rId6"/>
    <p:sldId id="358" r:id="rId7"/>
    <p:sldId id="359" r:id="rId8"/>
    <p:sldId id="360" r:id="rId9"/>
    <p:sldId id="361" r:id="rId10"/>
    <p:sldId id="363" r:id="rId11"/>
    <p:sldId id="364" r:id="rId12"/>
    <p:sldId id="269" r:id="rId13"/>
    <p:sldId id="302" r:id="rId14"/>
    <p:sldId id="293" r:id="rId15"/>
    <p:sldId id="299" r:id="rId16"/>
    <p:sldId id="300" r:id="rId17"/>
    <p:sldId id="301" r:id="rId18"/>
    <p:sldId id="303" r:id="rId19"/>
    <p:sldId id="298" r:id="rId20"/>
    <p:sldId id="304" r:id="rId21"/>
    <p:sldId id="305" r:id="rId22"/>
    <p:sldId id="370" r:id="rId23"/>
    <p:sldId id="306" r:id="rId24"/>
    <p:sldId id="307" r:id="rId25"/>
    <p:sldId id="371" r:id="rId26"/>
    <p:sldId id="297" r:id="rId27"/>
    <p:sldId id="308" r:id="rId28"/>
    <p:sldId id="309" r:id="rId29"/>
    <p:sldId id="310" r:id="rId30"/>
    <p:sldId id="311" r:id="rId31"/>
    <p:sldId id="312" r:id="rId32"/>
    <p:sldId id="314" r:id="rId33"/>
    <p:sldId id="313" r:id="rId34"/>
    <p:sldId id="296" r:id="rId35"/>
    <p:sldId id="315" r:id="rId36"/>
    <p:sldId id="316" r:id="rId37"/>
    <p:sldId id="317" r:id="rId38"/>
    <p:sldId id="318" r:id="rId39"/>
    <p:sldId id="319" r:id="rId40"/>
    <p:sldId id="295" r:id="rId41"/>
    <p:sldId id="320" r:id="rId42"/>
    <p:sldId id="321" r:id="rId43"/>
    <p:sldId id="322" r:id="rId44"/>
    <p:sldId id="294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65" r:id="rId55"/>
    <p:sldId id="367" r:id="rId56"/>
    <p:sldId id="366" r:id="rId57"/>
    <p:sldId id="332" r:id="rId58"/>
    <p:sldId id="333" r:id="rId59"/>
    <p:sldId id="334" r:id="rId60"/>
    <p:sldId id="335" r:id="rId61"/>
    <p:sldId id="336" r:id="rId62"/>
    <p:sldId id="337" r:id="rId63"/>
    <p:sldId id="339" r:id="rId64"/>
    <p:sldId id="338" r:id="rId65"/>
    <p:sldId id="340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  <p:sldId id="275" r:id="rId76"/>
    <p:sldId id="270" r:id="rId77"/>
    <p:sldId id="350" r:id="rId78"/>
    <p:sldId id="351" r:id="rId79"/>
    <p:sldId id="352" r:id="rId80"/>
    <p:sldId id="273" r:id="rId81"/>
    <p:sldId id="368" r:id="rId82"/>
    <p:sldId id="264" r:id="rId83"/>
    <p:sldId id="353" r:id="rId84"/>
    <p:sldId id="354" r:id="rId85"/>
    <p:sldId id="355" r:id="rId86"/>
    <p:sldId id="274" r:id="rId87"/>
    <p:sldId id="267" r:id="rId88"/>
    <p:sldId id="356" r:id="rId89"/>
    <p:sldId id="265" r:id="rId90"/>
    <p:sldId id="283" r:id="rId91"/>
    <p:sldId id="357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5E5"/>
    <a:srgbClr val="F3A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24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894EF-B93C-4B6D-8FB8-8960BCB5A269}" type="datetimeFigureOut">
              <a:rPr lang="en-US" smtClean="0"/>
              <a:pPr/>
              <a:t>12-Apr-22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4A95-7A0B-4549-9352-6E6525D64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7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07A98-9A18-4E47-AF94-789022A0201E}" type="datetimeFigureOut">
              <a:rPr lang="en-US" smtClean="0"/>
              <a:pPr/>
              <a:t>12-Apr-22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5F52E-BA8C-4FAB-BCFA-C67A14D9C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8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B297-CB7A-45E9-A6D5-27462CEC2929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2CB-2EA5-4A41-92D9-80E76E6204C1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B5CC-5E38-4DB3-AC86-77083393513D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6F73-F5C4-44AE-8AEE-DBB2AB613596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58D7-05DF-42A4-9110-DD5C2CEE271A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04C-630F-488A-91E2-4ECD64EC757F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D717-FB63-45AF-8315-4D818D9ADC48}" type="datetime1">
              <a:rPr lang="en-US" smtClean="0"/>
              <a:t>12-Apr-22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8847C-5DA0-4FED-8C93-B4DB1D348FB8}" type="datetime1">
              <a:rPr lang="en-US" smtClean="0"/>
              <a:t>12-Apr-22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C802-DECA-4C32-92D1-EBE1D8F7282C}" type="datetime1">
              <a:rPr lang="en-US" smtClean="0"/>
              <a:t>12-Apr-22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A2DD-0E93-44ED-B8A7-25780C5A0380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400-28FD-457A-8F4D-BF9403EE468A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D802E-16AD-4EC4-82CE-4E0F80C688E5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TIHtZ633Tc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youtu.be/Eiubtqwja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SSic_lu82xo" TargetMode="External"/><Relationship Id="rId5" Type="http://schemas.openxmlformats.org/officeDocument/2006/relationships/hyperlink" Target="https://youtu.be/QG9hOwowaXI" TargetMode="External"/><Relationship Id="rId4" Type="http://schemas.openxmlformats.org/officeDocument/2006/relationships/hyperlink" Target="https://youtu.be/FFMWEpIHriQ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0fjJwkU7_FW39oBResWiUJEHXddNQIPk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Standard_Book_Numb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pecial:BookSources/1292039051" TargetMode="Externa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"/>
            <a:ext cx="7772400" cy="6857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600" dirty="0" err="1" smtClean="0"/>
              <a:t>Noida</a:t>
            </a:r>
            <a:r>
              <a:rPr lang="en-US" sz="2600" dirty="0" smtClean="0"/>
              <a:t> Institute of Engineering and Technology, Gr. </a:t>
            </a:r>
            <a:r>
              <a:rPr lang="en-US" sz="2600" dirty="0" err="1" smtClean="0"/>
              <a:t>Noida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914400"/>
            <a:ext cx="6400800" cy="9144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0"/>
            <a:r>
              <a:rPr lang="en-US" sz="2800" dirty="0" smtClean="0">
                <a:solidFill>
                  <a:schemeClr val="tx1"/>
                </a:solidFill>
              </a:rPr>
              <a:t>Theory of </a:t>
            </a:r>
            <a:r>
              <a:rPr lang="en-US" sz="2800" smtClean="0">
                <a:solidFill>
                  <a:schemeClr val="tx1"/>
                </a:solidFill>
              </a:rPr>
              <a:t>Automata and Formal Languages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0"/>
            <a:r>
              <a:rPr lang="en-US" sz="2800" dirty="0" smtClean="0">
                <a:solidFill>
                  <a:schemeClr val="tx1"/>
                </a:solidFill>
              </a:rPr>
              <a:t>(KCS402)</a:t>
            </a:r>
          </a:p>
          <a:p>
            <a:endParaRPr lang="en-US" sz="25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495800" y="4572000"/>
            <a:ext cx="4419600" cy="1295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Dr. Nidhi Sharma</a:t>
            </a:r>
            <a:endParaRPr lang="en-US" sz="24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Engineering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2400" y="2971800"/>
            <a:ext cx="20574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5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500" dirty="0" smtClean="0">
                <a:solidFill>
                  <a:schemeClr val="tx1"/>
                </a:solidFill>
              </a:rPr>
              <a:t>III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3733800"/>
            <a:ext cx="60198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Regular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Grammar and Context Free Grammar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572000"/>
            <a:ext cx="3886200" cy="1295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B. 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 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 Science &amp; Engineering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Semester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139E546-F3BC-47E7-9EFE-95570567946A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4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400" b="1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 smtClean="0"/>
              <a:t>Objective of the Topic</a:t>
            </a:r>
            <a:endParaRPr lang="en-US" sz="2400" b="1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The objective of the topic is to make the student able to:</a:t>
            </a:r>
          </a:p>
          <a:p>
            <a:pPr indent="114300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	Understand the role of grammar in generation of languages.</a:t>
            </a:r>
          </a:p>
          <a:p>
            <a:pPr indent="114300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	Distinguish between ambiguous and non-ambiguous grammar.</a:t>
            </a:r>
          </a:p>
          <a:p>
            <a:pPr indent="114300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	Write a CFG and regular grammar.</a:t>
            </a:r>
          </a:p>
          <a:p>
            <a:pPr indent="571500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 Simplify the CFG.</a:t>
            </a:r>
          </a:p>
          <a:p>
            <a:pPr algn="just">
              <a:buNone/>
            </a:pPr>
            <a:r>
              <a:rPr lang="en-US" sz="2200" dirty="0" smtClean="0"/>
              <a:t>	</a:t>
            </a:r>
          </a:p>
          <a:p>
            <a:pPr algn="just">
              <a:buNone/>
            </a:pPr>
            <a:endParaRPr lang="en-US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44B9-0271-4BC4-B234-32F3D0959481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Grammars 					(CO3)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5720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400" b="1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 smtClean="0"/>
              <a:t>Topic mapping with Course Outcome</a:t>
            </a:r>
          </a:p>
          <a:p>
            <a:pPr algn="just">
              <a:buNone/>
            </a:pPr>
            <a:r>
              <a:rPr lang="en-US" sz="2200" dirty="0" smtClean="0"/>
              <a:t>	</a:t>
            </a:r>
          </a:p>
          <a:p>
            <a:pPr algn="just">
              <a:buNone/>
            </a:pPr>
            <a:endParaRPr lang="en-US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5419-4813-4305-BBEE-4C9C864709AF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Grammars					(CO3)</a:t>
            </a:r>
          </a:p>
        </p:txBody>
      </p:sp>
      <p:graphicFrame>
        <p:nvGraphicFramePr>
          <p:cNvPr id="9" name="Content Placeholder 11"/>
          <p:cNvGraphicFramePr>
            <a:graphicFrameLocks/>
          </p:cNvGraphicFramePr>
          <p:nvPr/>
        </p:nvGraphicFramePr>
        <p:xfrm>
          <a:off x="609600" y="2514602"/>
          <a:ext cx="7391399" cy="1293450"/>
        </p:xfrm>
        <a:graphic>
          <a:graphicData uri="http://schemas.openxmlformats.org/drawingml/2006/table">
            <a:tbl>
              <a:tblPr/>
              <a:tblGrid>
                <a:gridCol w="2209800"/>
                <a:gridCol w="850055"/>
                <a:gridCol w="1082886"/>
                <a:gridCol w="1082886"/>
                <a:gridCol w="1082886"/>
                <a:gridCol w="1082886"/>
              </a:tblGrid>
              <a:tr h="609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Topic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CO1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CO2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CO3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O4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O5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</a:tr>
              <a:tr h="6838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latin typeface="Calibri"/>
                          <a:ea typeface="Times New Roman"/>
                          <a:cs typeface="Times New Roman"/>
                        </a:rPr>
                        <a:t>Grammar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5720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49" name="Content Placeholder 48"/>
          <p:cNvSpPr>
            <a:spLocks noGrp="1"/>
          </p:cNvSpPr>
          <p:nvPr>
            <p:ph sz="half" idx="2"/>
          </p:nvPr>
        </p:nvSpPr>
        <p:spPr>
          <a:xfrm>
            <a:off x="685800" y="1600200"/>
            <a:ext cx="8001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grammar (G) is a set of 4-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(V, T, P, S). </a:t>
            </a:r>
          </a:p>
          <a:p>
            <a:pPr>
              <a:buNone/>
            </a:pPr>
            <a:r>
              <a:rPr lang="en-US" sz="2400" dirty="0" smtClean="0"/>
              <a:t>	where</a:t>
            </a:r>
          </a:p>
          <a:p>
            <a:pPr>
              <a:buNone/>
            </a:pPr>
            <a:r>
              <a:rPr lang="en-US" sz="2400" dirty="0" smtClean="0"/>
              <a:t>	V is set of Variables ( Non-terminals)</a:t>
            </a:r>
          </a:p>
          <a:p>
            <a:pPr>
              <a:buNone/>
            </a:pPr>
            <a:r>
              <a:rPr lang="en-US" sz="2400" dirty="0" smtClean="0"/>
              <a:t>	T is set of terminals (∑)</a:t>
            </a:r>
          </a:p>
          <a:p>
            <a:pPr>
              <a:buNone/>
            </a:pPr>
            <a:r>
              <a:rPr lang="en-US" sz="2400" dirty="0" smtClean="0"/>
              <a:t>	P is set of Production Rules</a:t>
            </a:r>
          </a:p>
          <a:p>
            <a:pPr>
              <a:buNone/>
            </a:pPr>
            <a:r>
              <a:rPr lang="en-US" sz="2400" dirty="0" smtClean="0"/>
              <a:t>	S is Start Variable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6889-799A-4B69-B2B5-D2D0606F48B1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5720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Grammars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9111-0EB7-4B0A-BE35-3CB482FBEF8A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Chomsky Hierarchy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33400" y="1295400"/>
            <a:ext cx="8543983" cy="4572000"/>
            <a:chOff x="533400" y="1295400"/>
            <a:chExt cx="8543983" cy="4572000"/>
          </a:xfrm>
        </p:grpSpPr>
        <p:sp>
          <p:nvSpPr>
            <p:cNvPr id="29" name="TextBox 28"/>
            <p:cNvSpPr txBox="1"/>
            <p:nvPr/>
          </p:nvSpPr>
          <p:spPr>
            <a:xfrm>
              <a:off x="5486400" y="2209800"/>
              <a:ext cx="35909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Context Sensitive Grammar</a:t>
              </a:r>
            </a:p>
            <a:p>
              <a:r>
                <a:rPr lang="en-US" sz="2400" dirty="0" smtClean="0">
                  <a:solidFill>
                    <a:schemeClr val="accent6">
                      <a:lumMod val="50000"/>
                    </a:schemeClr>
                  </a:solidFill>
                </a:rPr>
                <a:t>Linear Bounded Automata</a:t>
              </a:r>
              <a:endParaRPr lang="en-US" sz="2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2" name="Group 45"/>
            <p:cNvGrpSpPr/>
            <p:nvPr/>
          </p:nvGrpSpPr>
          <p:grpSpPr>
            <a:xfrm>
              <a:off x="533400" y="1295400"/>
              <a:ext cx="8001000" cy="4572000"/>
              <a:chOff x="533400" y="1295400"/>
              <a:chExt cx="8001000" cy="45720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447800" y="3048000"/>
                <a:ext cx="2743200" cy="2819400"/>
              </a:xfrm>
              <a:prstGeom prst="ellipse">
                <a:avLst/>
              </a:prstGeom>
              <a:noFill/>
              <a:ln>
                <a:solidFill>
                  <a:srgbClr val="7BE5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3400" y="1371600"/>
                <a:ext cx="4648200" cy="4495800"/>
              </a:xfrm>
              <a:prstGeom prst="ellipse">
                <a:avLst/>
              </a:prstGeom>
              <a:noFill/>
              <a:ln>
                <a:solidFill>
                  <a:srgbClr val="7BE5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752600" y="3886200"/>
                <a:ext cx="2057400" cy="1981200"/>
              </a:xfrm>
              <a:prstGeom prst="ellipse">
                <a:avLst/>
              </a:prstGeom>
              <a:noFill/>
              <a:ln>
                <a:solidFill>
                  <a:srgbClr val="7BE5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38200" y="2209800"/>
                <a:ext cx="4038600" cy="3657600"/>
              </a:xfrm>
              <a:prstGeom prst="ellipse">
                <a:avLst/>
              </a:prstGeom>
              <a:noFill/>
              <a:ln>
                <a:solidFill>
                  <a:srgbClr val="7BE5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123258" y="4596825"/>
                <a:ext cx="13057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</a:rPr>
                  <a:t>Type-3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123258" y="1447800"/>
                <a:ext cx="13057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</a:rPr>
                  <a:t>Type-0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123258" y="2310825"/>
                <a:ext cx="13057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</a:rPr>
                  <a:t>Type-1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123258" y="3225225"/>
                <a:ext cx="13057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FF0000"/>
                    </a:solidFill>
                  </a:rPr>
                  <a:t>Type-2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612654" y="4495800"/>
                <a:ext cx="238834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Regular Grammar</a:t>
                </a:r>
              </a:p>
              <a:p>
                <a:r>
                  <a:rPr lang="en-US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Finite Automata</a:t>
                </a:r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486400" y="3124200"/>
                <a:ext cx="303211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Context Free Grammar</a:t>
                </a:r>
              </a:p>
              <a:p>
                <a:r>
                  <a:rPr lang="en-US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Pushdown Automata</a:t>
                </a:r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534348" y="1295400"/>
                <a:ext cx="30000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Unrestricted Grammar</a:t>
                </a:r>
              </a:p>
              <a:p>
                <a:r>
                  <a:rPr lang="en-US" sz="24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Turing Machine</a:t>
                </a:r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2" name="Straight Arrow Connector 31"/>
              <p:cNvCxnSpPr>
                <a:stCxn id="23" idx="3"/>
                <a:endCxn id="30" idx="1"/>
              </p:cNvCxnSpPr>
              <p:nvPr/>
            </p:nvCxnSpPr>
            <p:spPr>
              <a:xfrm flipV="1">
                <a:off x="3429000" y="1710899"/>
                <a:ext cx="2105348" cy="29289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24" idx="3"/>
                <a:endCxn id="29" idx="1"/>
              </p:cNvCxnSpPr>
              <p:nvPr/>
            </p:nvCxnSpPr>
            <p:spPr>
              <a:xfrm>
                <a:off x="3429000" y="2603213"/>
                <a:ext cx="2057400" cy="22086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26" idx="3"/>
                <a:endCxn id="27" idx="1"/>
              </p:cNvCxnSpPr>
              <p:nvPr/>
            </p:nvCxnSpPr>
            <p:spPr>
              <a:xfrm>
                <a:off x="3429000" y="4889213"/>
                <a:ext cx="2183654" cy="22086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25" idx="3"/>
                <a:endCxn id="28" idx="1"/>
              </p:cNvCxnSpPr>
              <p:nvPr/>
            </p:nvCxnSpPr>
            <p:spPr>
              <a:xfrm>
                <a:off x="3429000" y="3517613"/>
                <a:ext cx="2057400" cy="22086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762000" y="1066800"/>
            <a:ext cx="7924800" cy="5181600"/>
          </a:xfrm>
        </p:spPr>
        <p:txBody>
          <a:bodyPr>
            <a:normAutofit fontScale="25000" lnSpcReduction="20000"/>
          </a:bodyPr>
          <a:lstStyle/>
          <a:p>
            <a:pPr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sz="8800" dirty="0" smtClean="0"/>
              <a:t>Type-0 grammar is also known as </a:t>
            </a:r>
            <a:r>
              <a:rPr lang="en-US" sz="8800" dirty="0" smtClean="0">
                <a:solidFill>
                  <a:srgbClr val="FF0000"/>
                </a:solidFill>
              </a:rPr>
              <a:t>Unrestricted Grammar</a:t>
            </a:r>
            <a:r>
              <a:rPr lang="en-US" sz="8800" dirty="0" smtClean="0"/>
              <a:t> or the </a:t>
            </a:r>
            <a:r>
              <a:rPr lang="en-US" sz="8800" dirty="0" smtClean="0">
                <a:solidFill>
                  <a:srgbClr val="FF0000"/>
                </a:solidFill>
              </a:rPr>
              <a:t>Recursively Enumerable Grammar</a:t>
            </a:r>
            <a:r>
              <a:rPr lang="en-US" sz="8800" dirty="0" smtClean="0"/>
              <a:t>.</a:t>
            </a:r>
          </a:p>
          <a:p>
            <a:pPr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	In Type-0 Grammar the Productions are of the form</a:t>
            </a:r>
          </a:p>
          <a:p>
            <a:pPr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>
                <a:sym typeface="Symbol"/>
              </a:rPr>
              <a:t>	</a:t>
            </a:r>
            <a:r>
              <a:rPr lang="en-US" sz="8800" b="1" dirty="0" smtClean="0">
                <a:solidFill>
                  <a:srgbClr val="FF0000"/>
                </a:solidFill>
                <a:sym typeface="Symbol"/>
              </a:rPr>
              <a:t></a:t>
            </a:r>
            <a:endParaRPr lang="en-US" sz="8800" b="1" dirty="0" smtClean="0">
              <a:solidFill>
                <a:srgbClr val="FF0000"/>
              </a:solidFill>
            </a:endParaRPr>
          </a:p>
          <a:p>
            <a:pPr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	where </a:t>
            </a:r>
            <a:r>
              <a:rPr lang="en-US" sz="8800" b="1" dirty="0" smtClean="0">
                <a:solidFill>
                  <a:srgbClr val="FF0000"/>
                </a:solidFill>
                <a:sym typeface="Symbol"/>
              </a:rPr>
              <a:t> </a:t>
            </a:r>
            <a:r>
              <a:rPr lang="en-US" sz="8800" b="1" dirty="0" smtClean="0">
                <a:solidFill>
                  <a:srgbClr val="FF0000"/>
                </a:solidFill>
              </a:rPr>
              <a:t> ( V + T)* V ( V + T)* </a:t>
            </a:r>
            <a:r>
              <a:rPr lang="en-US" sz="8800" dirty="0" smtClean="0"/>
              <a:t>and</a:t>
            </a:r>
          </a:p>
          <a:p>
            <a:pPr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>
                <a:solidFill>
                  <a:srgbClr val="FF0000"/>
                </a:solidFill>
                <a:sym typeface="Symbol"/>
              </a:rPr>
              <a:t>		</a:t>
            </a:r>
            <a:r>
              <a:rPr lang="en-US" sz="8800" b="1" dirty="0" smtClean="0">
                <a:solidFill>
                  <a:srgbClr val="FF0000"/>
                </a:solidFill>
                <a:sym typeface="Symbol"/>
              </a:rPr>
              <a:t> </a:t>
            </a:r>
            <a:r>
              <a:rPr lang="en-US" sz="8800" b="1" dirty="0" smtClean="0">
                <a:solidFill>
                  <a:srgbClr val="FF0000"/>
                </a:solidFill>
              </a:rPr>
              <a:t> ( V + T )*</a:t>
            </a:r>
            <a:endParaRPr lang="en-US" sz="8800" b="1" dirty="0" smtClean="0"/>
          </a:p>
          <a:p>
            <a:pPr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>
                <a:sym typeface="Symbol"/>
              </a:rPr>
              <a:t>	</a:t>
            </a:r>
            <a:r>
              <a:rPr lang="en-US" sz="8800" dirty="0" smtClean="0"/>
              <a:t>V : Variables 	T : Terminals.</a:t>
            </a:r>
          </a:p>
          <a:p>
            <a:pPr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	</a:t>
            </a:r>
          </a:p>
          <a:p>
            <a:pPr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	Example:</a:t>
            </a:r>
          </a:p>
          <a:p>
            <a:pPr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	</a:t>
            </a:r>
            <a:r>
              <a:rPr lang="en-US" sz="8800" dirty="0" err="1" smtClean="0"/>
              <a:t>aSab</a:t>
            </a:r>
            <a:r>
              <a:rPr lang="en-US" sz="8800" dirty="0" smtClean="0"/>
              <a:t> </a:t>
            </a:r>
            <a:r>
              <a:rPr lang="en-US" sz="8800" dirty="0" smtClean="0">
                <a:sym typeface="Symbol"/>
              </a:rPr>
              <a:t></a:t>
            </a:r>
            <a:r>
              <a:rPr lang="en-US" sz="8800" dirty="0" smtClean="0"/>
              <a:t> </a:t>
            </a:r>
            <a:r>
              <a:rPr lang="en-US" sz="8800" dirty="0" err="1" smtClean="0"/>
              <a:t>bAaa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smtClean="0"/>
              <a:t>A </a:t>
            </a:r>
            <a:r>
              <a:rPr lang="en-US" sz="8800" dirty="0" smtClean="0">
                <a:sym typeface="Symbol"/>
              </a:rPr>
              <a:t></a:t>
            </a:r>
            <a:r>
              <a:rPr lang="en-US" sz="8800" dirty="0" smtClean="0"/>
              <a:t> S | a.</a:t>
            </a:r>
          </a:p>
          <a:p>
            <a:pPr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	Here, S, A are Variables and a, b are Terminals.</a:t>
            </a:r>
            <a:endParaRPr lang="en-US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8F31-6C6F-447D-8279-6C6AFA193E6C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Type-0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762000" y="990600"/>
            <a:ext cx="7924800" cy="5334000"/>
          </a:xfrm>
        </p:spPr>
        <p:txBody>
          <a:bodyPr>
            <a:normAutofit fontScale="25000" lnSpcReduction="20000"/>
          </a:bodyPr>
          <a:lstStyle/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Type-1 grammar is also called </a:t>
            </a:r>
            <a:r>
              <a:rPr lang="en-US" sz="8800" dirty="0" smtClean="0">
                <a:solidFill>
                  <a:srgbClr val="FF0000"/>
                </a:solidFill>
              </a:rPr>
              <a:t>context-sensitive grammar, Length increasing grammar or Non-contracting grammar</a:t>
            </a:r>
            <a:r>
              <a:rPr lang="en-US" sz="8800" dirty="0" smtClean="0"/>
              <a:t>. The Type 1 grammar is in Type 0.</a:t>
            </a: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	In Type-1 Grammar the Productions are of the form</a:t>
            </a: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>
                <a:sym typeface="Symbol"/>
              </a:rPr>
              <a:t>	</a:t>
            </a:r>
            <a:r>
              <a:rPr lang="en-US" sz="8800" b="1" dirty="0" smtClean="0">
                <a:solidFill>
                  <a:srgbClr val="FF0000"/>
                </a:solidFill>
                <a:sym typeface="Symbol"/>
              </a:rPr>
              <a:t></a:t>
            </a:r>
            <a:endParaRPr lang="en-US" sz="8800" b="1" dirty="0" smtClean="0">
              <a:solidFill>
                <a:srgbClr val="FF0000"/>
              </a:solidFill>
            </a:endParaRP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	where </a:t>
            </a:r>
            <a:r>
              <a:rPr lang="en-US" sz="8800" b="1" dirty="0" smtClean="0">
                <a:solidFill>
                  <a:srgbClr val="FF0000"/>
                </a:solidFill>
                <a:sym typeface="Symbol"/>
              </a:rPr>
              <a:t>||  ||</a:t>
            </a: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b="1" dirty="0" smtClean="0">
                <a:solidFill>
                  <a:srgbClr val="FF0000"/>
                </a:solidFill>
                <a:sym typeface="Symbol"/>
              </a:rPr>
              <a:t>		</a:t>
            </a:r>
            <a:r>
              <a:rPr lang="en-US" sz="8800" b="1" dirty="0" smtClean="0">
                <a:solidFill>
                  <a:srgbClr val="FF0000"/>
                </a:solidFill>
              </a:rPr>
              <a:t> ( V + T)* V ( V + T)* </a:t>
            </a:r>
            <a:r>
              <a:rPr lang="en-US" sz="8800" dirty="0" smtClean="0"/>
              <a:t>and</a:t>
            </a: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>
                <a:solidFill>
                  <a:srgbClr val="FF0000"/>
                </a:solidFill>
                <a:sym typeface="Symbol"/>
              </a:rPr>
              <a:t>		</a:t>
            </a:r>
            <a:r>
              <a:rPr lang="en-US" sz="8800" b="1" dirty="0" smtClean="0">
                <a:solidFill>
                  <a:srgbClr val="FF0000"/>
                </a:solidFill>
                <a:sym typeface="Symbol"/>
              </a:rPr>
              <a:t> </a:t>
            </a:r>
            <a:r>
              <a:rPr lang="en-US" sz="8800" b="1" dirty="0" smtClean="0">
                <a:solidFill>
                  <a:srgbClr val="FF0000"/>
                </a:solidFill>
              </a:rPr>
              <a:t> ( V + T )</a:t>
            </a:r>
            <a:r>
              <a:rPr lang="en-US" sz="8800" b="1" baseline="30000" dirty="0" smtClean="0">
                <a:solidFill>
                  <a:srgbClr val="FF0000"/>
                </a:solidFill>
              </a:rPr>
              <a:t>+</a:t>
            </a:r>
            <a:endParaRPr lang="en-US" sz="8800" b="1" baseline="30000" dirty="0" smtClean="0"/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>
                <a:sym typeface="Symbol"/>
              </a:rPr>
              <a:t>	</a:t>
            </a:r>
            <a:r>
              <a:rPr lang="en-US" sz="8800" dirty="0" smtClean="0"/>
              <a:t>V : Variables 	T : Terminals.</a:t>
            </a: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	Example:</a:t>
            </a: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	</a:t>
            </a:r>
            <a:r>
              <a:rPr lang="en-US" sz="8800" dirty="0" err="1" smtClean="0"/>
              <a:t>aSab</a:t>
            </a:r>
            <a:r>
              <a:rPr lang="en-US" sz="8800" dirty="0" smtClean="0"/>
              <a:t> </a:t>
            </a:r>
            <a:r>
              <a:rPr lang="en-US" sz="8800" dirty="0" smtClean="0">
                <a:sym typeface="Symbol"/>
              </a:rPr>
              <a:t></a:t>
            </a:r>
            <a:r>
              <a:rPr lang="en-US" sz="8800" dirty="0" smtClean="0"/>
              <a:t> </a:t>
            </a:r>
            <a:r>
              <a:rPr lang="en-US" sz="8800" dirty="0" err="1" smtClean="0"/>
              <a:t>bAAaa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smtClean="0"/>
              <a:t>	A </a:t>
            </a:r>
            <a:r>
              <a:rPr lang="en-US" sz="8800" dirty="0" smtClean="0">
                <a:sym typeface="Symbol"/>
              </a:rPr>
              <a:t></a:t>
            </a:r>
            <a:r>
              <a:rPr lang="en-US" sz="8800" dirty="0" smtClean="0"/>
              <a:t> </a:t>
            </a:r>
            <a:r>
              <a:rPr lang="en-US" sz="8800" dirty="0" err="1" smtClean="0"/>
              <a:t>bS</a:t>
            </a:r>
            <a:r>
              <a:rPr lang="en-US" sz="8800" dirty="0" smtClean="0"/>
              <a:t> | a.</a:t>
            </a: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	Here, S, A are Variables and a, b are Terminals.</a:t>
            </a:r>
            <a:endParaRPr lang="en-US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6D33-F36D-4719-B8ED-DFAD1BC73A8C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Type-1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762000" y="1066800"/>
            <a:ext cx="7924800" cy="5334000"/>
          </a:xfrm>
        </p:spPr>
        <p:txBody>
          <a:bodyPr>
            <a:normAutofit fontScale="25000" lnSpcReduction="20000"/>
          </a:bodyPr>
          <a:lstStyle/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Type-2 grammars is also called </a:t>
            </a:r>
            <a:r>
              <a:rPr lang="en-US" sz="8800" dirty="0" smtClean="0">
                <a:solidFill>
                  <a:srgbClr val="FF0000"/>
                </a:solidFill>
              </a:rPr>
              <a:t>context free grammar</a:t>
            </a:r>
            <a:r>
              <a:rPr lang="en-US" sz="8800" dirty="0" smtClean="0"/>
              <a:t>. </a:t>
            </a: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In Type-2 Grammar the Productions are of the form</a:t>
            </a: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>
                <a:sym typeface="Symbol"/>
              </a:rPr>
              <a:t>	</a:t>
            </a:r>
            <a:r>
              <a:rPr lang="en-US" sz="8800" b="1" dirty="0" smtClean="0">
                <a:solidFill>
                  <a:srgbClr val="FF0000"/>
                </a:solidFill>
                <a:sym typeface="Symbol"/>
              </a:rPr>
              <a:t></a:t>
            </a:r>
            <a:endParaRPr lang="en-US" sz="8800" b="1" dirty="0" smtClean="0">
              <a:solidFill>
                <a:srgbClr val="FF0000"/>
              </a:solidFill>
            </a:endParaRP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	where</a:t>
            </a:r>
            <a:r>
              <a:rPr lang="en-US" sz="8800" b="1" dirty="0" smtClean="0">
                <a:solidFill>
                  <a:srgbClr val="FF0000"/>
                </a:solidFill>
                <a:sym typeface="Symbol"/>
              </a:rPr>
              <a:t>	</a:t>
            </a:r>
            <a:r>
              <a:rPr lang="en-US" sz="8800" b="1" dirty="0" smtClean="0">
                <a:solidFill>
                  <a:srgbClr val="FF0000"/>
                </a:solidFill>
              </a:rPr>
              <a:t> V  </a:t>
            </a:r>
            <a:r>
              <a:rPr lang="en-US" sz="8800" dirty="0" smtClean="0"/>
              <a:t>and</a:t>
            </a: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>
                <a:solidFill>
                  <a:srgbClr val="FF0000"/>
                </a:solidFill>
                <a:sym typeface="Symbol"/>
              </a:rPr>
              <a:t>		</a:t>
            </a:r>
            <a:r>
              <a:rPr lang="en-US" sz="8800" b="1" dirty="0" smtClean="0">
                <a:solidFill>
                  <a:srgbClr val="FF0000"/>
                </a:solidFill>
                <a:sym typeface="Symbol"/>
              </a:rPr>
              <a:t> </a:t>
            </a:r>
            <a:r>
              <a:rPr lang="en-US" sz="8800" b="1" dirty="0" smtClean="0">
                <a:solidFill>
                  <a:srgbClr val="FF0000"/>
                </a:solidFill>
              </a:rPr>
              <a:t> ( V + T )</a:t>
            </a:r>
            <a:r>
              <a:rPr lang="en-US" sz="8800" b="1" baseline="30000" dirty="0" smtClean="0">
                <a:solidFill>
                  <a:srgbClr val="FF0000"/>
                </a:solidFill>
              </a:rPr>
              <a:t>*</a:t>
            </a:r>
            <a:endParaRPr lang="en-US" sz="8800" b="1" baseline="30000" dirty="0" smtClean="0"/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>
                <a:sym typeface="Symbol"/>
              </a:rPr>
              <a:t>	</a:t>
            </a:r>
            <a:r>
              <a:rPr lang="en-US" sz="8800" dirty="0" smtClean="0"/>
              <a:t>V : Variables 	T : Terminals.</a:t>
            </a: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	Example:</a:t>
            </a: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	S</a:t>
            </a:r>
            <a:r>
              <a:rPr lang="en-US" sz="8800" dirty="0" smtClean="0">
                <a:sym typeface="Symbol"/>
              </a:rPr>
              <a:t></a:t>
            </a:r>
            <a:r>
              <a:rPr lang="en-US" sz="8800" dirty="0" smtClean="0"/>
              <a:t> AB</a:t>
            </a:r>
            <a:br>
              <a:rPr lang="en-US" sz="8800" dirty="0" smtClean="0"/>
            </a:br>
            <a:r>
              <a:rPr lang="en-US" sz="8800" dirty="0" smtClean="0"/>
              <a:t>	A </a:t>
            </a:r>
            <a:r>
              <a:rPr lang="en-US" sz="8800" dirty="0" smtClean="0">
                <a:sym typeface="Symbol"/>
              </a:rPr>
              <a:t></a:t>
            </a:r>
            <a:r>
              <a:rPr lang="en-US" sz="8800" dirty="0" smtClean="0"/>
              <a:t> </a:t>
            </a:r>
            <a:r>
              <a:rPr lang="en-US" sz="8800" dirty="0" err="1" smtClean="0"/>
              <a:t>aAb</a:t>
            </a:r>
            <a:r>
              <a:rPr lang="en-US" sz="8800" dirty="0" smtClean="0"/>
              <a:t> | Ɛ</a:t>
            </a: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	B </a:t>
            </a:r>
            <a:r>
              <a:rPr lang="en-US" sz="8800" dirty="0" smtClean="0">
                <a:sym typeface="Symbol"/>
              </a:rPr>
              <a:t> Bb | Ɛ</a:t>
            </a:r>
            <a:endParaRPr lang="en-US" sz="8800" dirty="0" smtClean="0"/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	Here, S, A, B are Variables and a, b are Terminals.</a:t>
            </a:r>
            <a:endParaRPr lang="en-US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84EC-73D0-4FA5-B99B-BA38FD6FC918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Type-2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762000" y="1066800"/>
            <a:ext cx="7924800" cy="5334000"/>
          </a:xfrm>
        </p:spPr>
        <p:txBody>
          <a:bodyPr>
            <a:normAutofit fontScale="25000" lnSpcReduction="20000"/>
          </a:bodyPr>
          <a:lstStyle/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Type-3 grammars is also called </a:t>
            </a:r>
            <a:r>
              <a:rPr lang="en-US" sz="8800" dirty="0" smtClean="0">
                <a:solidFill>
                  <a:srgbClr val="FF0000"/>
                </a:solidFill>
              </a:rPr>
              <a:t>Regular grammar</a:t>
            </a:r>
            <a:r>
              <a:rPr lang="en-US" sz="8800" dirty="0" smtClean="0"/>
              <a:t>. </a:t>
            </a: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In Type-3 Grammar the Productions are of the form</a:t>
            </a: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>
                <a:sym typeface="Symbol"/>
              </a:rPr>
              <a:t>	A  </a:t>
            </a:r>
            <a:r>
              <a:rPr lang="en-US" sz="8800" dirty="0" err="1" smtClean="0">
                <a:sym typeface="Symbol"/>
              </a:rPr>
              <a:t>aA</a:t>
            </a:r>
            <a:endParaRPr lang="en-US" sz="8800" dirty="0" smtClean="0">
              <a:sym typeface="Symbol"/>
            </a:endParaRP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>
                <a:sym typeface="Symbol"/>
              </a:rPr>
              <a:t>	A  </a:t>
            </a:r>
            <a:r>
              <a:rPr lang="en-US" sz="8800" dirty="0" err="1" smtClean="0">
                <a:sym typeface="Symbol"/>
              </a:rPr>
              <a:t>Aa</a:t>
            </a:r>
            <a:endParaRPr lang="en-US" sz="8800" dirty="0" smtClean="0">
              <a:sym typeface="Symbol"/>
            </a:endParaRP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>
                <a:sym typeface="Symbol"/>
              </a:rPr>
              <a:t>	A  a</a:t>
            </a: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>
                <a:sym typeface="Symbol"/>
              </a:rPr>
              <a:t>	A  Ɛ	A </a:t>
            </a:r>
            <a:r>
              <a:rPr lang="en-US" sz="8800" dirty="0" smtClean="0"/>
              <a:t> Variables 	a </a:t>
            </a:r>
            <a:r>
              <a:rPr lang="en-US" sz="8800" dirty="0" smtClean="0">
                <a:sym typeface="Symbol"/>
              </a:rPr>
              <a:t></a:t>
            </a:r>
            <a:r>
              <a:rPr lang="en-US" sz="8800" dirty="0" smtClean="0"/>
              <a:t> Terminals.</a:t>
            </a: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endParaRPr lang="en-US" sz="8800" dirty="0" smtClean="0"/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8800" dirty="0" smtClean="0"/>
              <a:t>A regular grammar is of two types:</a:t>
            </a:r>
          </a:p>
          <a:p>
            <a:pPr marL="858838" fontAlgn="base">
              <a:lnSpc>
                <a:spcPct val="145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8800" dirty="0" smtClean="0"/>
              <a:t>Right Linear Grammar</a:t>
            </a:r>
          </a:p>
          <a:p>
            <a:pPr marL="858838" fontAlgn="base">
              <a:lnSpc>
                <a:spcPct val="145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8800" dirty="0" smtClean="0"/>
              <a:t>Left Linear Grammar</a:t>
            </a:r>
            <a:endParaRPr lang="en-US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EE4B-E682-406D-A158-27702FCB0706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Type-3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609600" y="1066800"/>
            <a:ext cx="8077200" cy="5334000"/>
          </a:xfrm>
        </p:spPr>
        <p:txBody>
          <a:bodyPr>
            <a:normAutofit/>
          </a:bodyPr>
          <a:lstStyle/>
          <a:p>
            <a:pPr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200" b="1" dirty="0" smtClean="0"/>
              <a:t>Right Linear Grammar</a:t>
            </a:r>
          </a:p>
          <a:p>
            <a:pPr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200" dirty="0" smtClean="0"/>
              <a:t>In right linear grammar all the productions are of the following form: </a:t>
            </a:r>
          </a:p>
          <a:p>
            <a:pPr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200" dirty="0" smtClean="0"/>
              <a:t>			A </a:t>
            </a:r>
            <a:r>
              <a:rPr lang="en-US" sz="2400" dirty="0" smtClean="0">
                <a:sym typeface="Symbol"/>
              </a:rPr>
              <a:t> </a:t>
            </a:r>
            <a:r>
              <a:rPr lang="en-US" sz="2400" dirty="0" err="1" smtClean="0">
                <a:sym typeface="Symbol"/>
              </a:rPr>
              <a:t>aB</a:t>
            </a:r>
            <a:endParaRPr lang="en-US" sz="2400" dirty="0" smtClean="0">
              <a:sym typeface="Symbol"/>
            </a:endParaRPr>
          </a:p>
          <a:p>
            <a:pPr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			A  a</a:t>
            </a:r>
          </a:p>
          <a:p>
            <a:pPr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			A  Ɛ</a:t>
            </a:r>
            <a:endParaRPr lang="en-US" sz="2200" dirty="0" smtClean="0"/>
          </a:p>
          <a:p>
            <a:pPr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200" b="1" dirty="0" smtClean="0"/>
              <a:t>Left Linear Grammar</a:t>
            </a:r>
          </a:p>
          <a:p>
            <a:pPr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200" dirty="0" smtClean="0"/>
              <a:t>In left linear grammar all the productions are of the following form: </a:t>
            </a:r>
          </a:p>
          <a:p>
            <a:pPr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200" dirty="0" smtClean="0"/>
              <a:t>			A </a:t>
            </a:r>
            <a:r>
              <a:rPr lang="en-US" sz="2400" dirty="0" smtClean="0">
                <a:sym typeface="Symbol"/>
              </a:rPr>
              <a:t> </a:t>
            </a:r>
            <a:r>
              <a:rPr lang="en-US" sz="2400" dirty="0" err="1" smtClean="0">
                <a:sym typeface="Symbol"/>
              </a:rPr>
              <a:t>Ba</a:t>
            </a:r>
            <a:endParaRPr lang="en-US" sz="2400" dirty="0" smtClean="0">
              <a:sym typeface="Symbol"/>
            </a:endParaRPr>
          </a:p>
          <a:p>
            <a:pPr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			A  a</a:t>
            </a:r>
          </a:p>
          <a:p>
            <a:pPr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Symbol"/>
              </a:rPr>
              <a:t>			A  Ɛ</a:t>
            </a:r>
            <a:endParaRPr lang="en-US" sz="2200" dirty="0" smtClean="0"/>
          </a:p>
          <a:p>
            <a:pPr fontAlgn="base">
              <a:lnSpc>
                <a:spcPct val="145000"/>
              </a:lnSpc>
              <a:spcBef>
                <a:spcPts val="0"/>
              </a:spcBef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8957-87F8-43CC-BB79-3B365BBAEC7F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Regular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762000" y="1066800"/>
            <a:ext cx="7924800" cy="4953000"/>
          </a:xfrm>
        </p:spPr>
        <p:txBody>
          <a:bodyPr>
            <a:normAutofit/>
          </a:bodyPr>
          <a:lstStyle/>
          <a:p>
            <a:pPr marL="58738" indent="-58738" algn="just">
              <a:buNone/>
            </a:pPr>
            <a:r>
              <a:rPr lang="en-US" sz="2200" dirty="0" smtClean="0"/>
              <a:t>Given a regular grammar G, a finite automata accepting L(G) can be obtained as follows:</a:t>
            </a:r>
          </a:p>
          <a:p>
            <a:pPr algn="just"/>
            <a:r>
              <a:rPr lang="en-US" sz="2200" dirty="0" smtClean="0"/>
              <a:t>In FA take a state corresponding to each non-terminal plus one final state.</a:t>
            </a:r>
          </a:p>
          <a:p>
            <a:pPr algn="just"/>
            <a:r>
              <a:rPr lang="en-US" sz="2200" dirty="0" smtClean="0"/>
              <a:t>The state corresponding to the start symbol of the grammar will be the initial state of automata. If Ɛ</a:t>
            </a:r>
            <a:r>
              <a:rPr lang="en-US" sz="2200" dirty="0" smtClean="0">
                <a:sym typeface="Symbol"/>
              </a:rPr>
              <a:t></a:t>
            </a:r>
            <a:r>
              <a:rPr lang="en-US" sz="2200" dirty="0" smtClean="0"/>
              <a:t>L(G) then make start state also as final state.</a:t>
            </a:r>
          </a:p>
          <a:p>
            <a:pPr algn="just"/>
            <a:r>
              <a:rPr lang="en-US" sz="2200" dirty="0" smtClean="0"/>
              <a:t>The transitions for automata are obtained as follows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smtClean="0"/>
              <a:t>For every production A -&gt; </a:t>
            </a:r>
            <a:r>
              <a:rPr lang="en-US" sz="2200" dirty="0" err="1" smtClean="0"/>
              <a:t>aB</a:t>
            </a:r>
            <a:r>
              <a:rPr lang="en-US" sz="2200" dirty="0" smtClean="0"/>
              <a:t> make δ(A, a) = B that is make an are labeled ‘a’ from A to B.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smtClean="0"/>
              <a:t>For every production A -&gt; a make δ(A, a) = final state.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200" dirty="0" smtClean="0"/>
              <a:t>For every production A -&gt; ϵ, make δ(A, ϵ) = A and A will be final state.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CE87-B751-42B4-9084-BABE436FD14A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Conversion of Regular Grammar into FA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724400" cy="5135563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Course Outcomes</a:t>
            </a:r>
          </a:p>
          <a:p>
            <a:r>
              <a:rPr lang="en-US" sz="2200" dirty="0" smtClean="0"/>
              <a:t>Syllabus</a:t>
            </a:r>
          </a:p>
          <a:p>
            <a:r>
              <a:rPr lang="en-US" sz="2200" dirty="0" smtClean="0"/>
              <a:t>Contents of the Unit</a:t>
            </a:r>
          </a:p>
          <a:p>
            <a:r>
              <a:rPr lang="en-US" sz="2200" dirty="0" smtClean="0"/>
              <a:t>Objectives of the Unit</a:t>
            </a:r>
          </a:p>
          <a:p>
            <a:r>
              <a:rPr lang="en-US" sz="2200" dirty="0" smtClean="0"/>
              <a:t>CO- PO correlation </a:t>
            </a:r>
            <a:r>
              <a:rPr lang="en-US" sz="2200" dirty="0" err="1" smtClean="0"/>
              <a:t>w.r.t</a:t>
            </a:r>
            <a:r>
              <a:rPr lang="en-US" sz="2200" dirty="0" smtClean="0"/>
              <a:t>. Unit</a:t>
            </a:r>
          </a:p>
          <a:p>
            <a:r>
              <a:rPr lang="en-US" sz="2200" dirty="0" smtClean="0"/>
              <a:t>CO-PSO  correlation </a:t>
            </a:r>
            <a:r>
              <a:rPr lang="en-US" sz="2200" dirty="0" err="1" smtClean="0"/>
              <a:t>w.r.t</a:t>
            </a:r>
            <a:r>
              <a:rPr lang="en-US" sz="2200" dirty="0" smtClean="0"/>
              <a:t>. Unit</a:t>
            </a:r>
          </a:p>
          <a:p>
            <a:r>
              <a:rPr lang="en-US" sz="2200" dirty="0" smtClean="0"/>
              <a:t>Prerequisite for the course</a:t>
            </a:r>
          </a:p>
          <a:p>
            <a:r>
              <a:rPr lang="en-US" sz="2200" dirty="0" smtClean="0"/>
              <a:t>Objectives of the topic</a:t>
            </a:r>
          </a:p>
          <a:p>
            <a:r>
              <a:rPr lang="en-US" sz="2200" dirty="0" smtClean="0"/>
              <a:t>Topic mapping with CO</a:t>
            </a:r>
          </a:p>
          <a:p>
            <a:r>
              <a:rPr lang="en-US" sz="2200" dirty="0" smtClean="0"/>
              <a:t>Video Links</a:t>
            </a:r>
          </a:p>
          <a:p>
            <a:r>
              <a:rPr lang="en-US" sz="2200" dirty="0" smtClean="0"/>
              <a:t>Daily Quiz</a:t>
            </a:r>
          </a:p>
          <a:p>
            <a:r>
              <a:rPr lang="en-US" sz="2200" dirty="0" smtClean="0"/>
              <a:t>MCQs</a:t>
            </a:r>
          </a:p>
          <a:p>
            <a:r>
              <a:rPr lang="en-US" sz="2200" dirty="0" smtClean="0"/>
              <a:t>Weekly assignment</a:t>
            </a:r>
            <a:endParaRPr lang="en-US" sz="2200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5105400" y="990600"/>
            <a:ext cx="4038600" cy="5135563"/>
          </a:xfrm>
        </p:spPr>
        <p:txBody>
          <a:bodyPr>
            <a:normAutofit lnSpcReduction="10000"/>
          </a:bodyPr>
          <a:lstStyle/>
          <a:p>
            <a:endParaRPr lang="en-US" sz="2200" dirty="0" smtClean="0"/>
          </a:p>
          <a:p>
            <a:r>
              <a:rPr lang="en-US" sz="2200" dirty="0" smtClean="0"/>
              <a:t>Old University Exam Paper</a:t>
            </a:r>
          </a:p>
          <a:p>
            <a:r>
              <a:rPr lang="en-US" sz="2200" dirty="0" smtClean="0"/>
              <a:t>Expected Questions for University Exams</a:t>
            </a:r>
          </a:p>
          <a:p>
            <a:r>
              <a:rPr lang="en-US" sz="2200" dirty="0" smtClean="0"/>
              <a:t>Summary</a:t>
            </a:r>
          </a:p>
          <a:p>
            <a:r>
              <a:rPr lang="en-US" sz="2200" dirty="0" smtClean="0"/>
              <a:t>References</a:t>
            </a:r>
          </a:p>
          <a:p>
            <a:endParaRPr lang="en-US" sz="2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4594-4D60-4589-9A76-CAC030866ADC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4724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Index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762000" y="1066800"/>
            <a:ext cx="7924800" cy="4953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Convert following regular grammar to FA.</a:t>
            </a:r>
          </a:p>
          <a:p>
            <a:pPr algn="just">
              <a:buNone/>
            </a:pPr>
            <a:r>
              <a:rPr lang="en-US" sz="2400" dirty="0" smtClean="0"/>
              <a:t>		S </a:t>
            </a:r>
            <a:r>
              <a:rPr lang="en-US" sz="2400" dirty="0" smtClean="0">
                <a:sym typeface="Symbol"/>
              </a:rPr>
              <a:t> </a:t>
            </a:r>
            <a:r>
              <a:rPr lang="en-US" sz="2400" dirty="0" err="1" smtClean="0">
                <a:sym typeface="Symbol"/>
              </a:rPr>
              <a:t>aA</a:t>
            </a:r>
            <a:r>
              <a:rPr lang="en-US" sz="2400" dirty="0" smtClean="0">
                <a:sym typeface="Symbol"/>
              </a:rPr>
              <a:t> | </a:t>
            </a:r>
            <a:r>
              <a:rPr lang="en-US" sz="2400" dirty="0" err="1" smtClean="0">
                <a:sym typeface="Symbol"/>
              </a:rPr>
              <a:t>bB</a:t>
            </a:r>
            <a:endParaRPr lang="en-US" sz="2400" dirty="0" smtClean="0">
              <a:sym typeface="Symbol"/>
            </a:endParaRPr>
          </a:p>
          <a:p>
            <a:pPr algn="just">
              <a:buNone/>
            </a:pPr>
            <a:r>
              <a:rPr lang="en-US" sz="2400" dirty="0" smtClean="0">
                <a:sym typeface="Symbol"/>
              </a:rPr>
              <a:t>		A  </a:t>
            </a:r>
            <a:r>
              <a:rPr lang="en-US" sz="2400" dirty="0" err="1" smtClean="0">
                <a:sym typeface="Symbol"/>
              </a:rPr>
              <a:t>aB</a:t>
            </a:r>
            <a:r>
              <a:rPr lang="en-US" sz="2400" dirty="0" smtClean="0">
                <a:sym typeface="Symbol"/>
              </a:rPr>
              <a:t> | a</a:t>
            </a:r>
          </a:p>
          <a:p>
            <a:pPr algn="just">
              <a:buNone/>
            </a:pPr>
            <a:r>
              <a:rPr lang="en-US" sz="2400" dirty="0" smtClean="0">
                <a:sym typeface="Symbol"/>
              </a:rPr>
              <a:t>		B  </a:t>
            </a:r>
            <a:r>
              <a:rPr lang="en-US" sz="2400" dirty="0" err="1" smtClean="0">
                <a:sym typeface="Symbol"/>
              </a:rPr>
              <a:t>bB</a:t>
            </a:r>
            <a:r>
              <a:rPr lang="en-US" sz="2400" dirty="0" smtClean="0">
                <a:sym typeface="Symbol"/>
              </a:rPr>
              <a:t> | b</a:t>
            </a:r>
          </a:p>
          <a:p>
            <a:pPr algn="just">
              <a:buNone/>
            </a:pP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Solution</a:t>
            </a:r>
          </a:p>
          <a:p>
            <a:pPr algn="just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1C94-B403-434A-8078-66BC6E3E4FE8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Conversion of Regular Grammar into FA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752600" y="3429000"/>
            <a:ext cx="4648200" cy="2667000"/>
            <a:chOff x="914400" y="3581400"/>
            <a:chExt cx="4648200" cy="2667000"/>
          </a:xfrm>
        </p:grpSpPr>
        <p:sp>
          <p:nvSpPr>
            <p:cNvPr id="19" name="Oval 18"/>
            <p:cNvSpPr/>
            <p:nvPr/>
          </p:nvSpPr>
          <p:spPr>
            <a:xfrm>
              <a:off x="1219200" y="4572000"/>
              <a:ext cx="762000" cy="7620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>
              <a:endCxn id="19" idx="2"/>
            </p:cNvCxnSpPr>
            <p:nvPr/>
          </p:nvCxnSpPr>
          <p:spPr>
            <a:xfrm flipV="1">
              <a:off x="914400" y="4953000"/>
              <a:ext cx="304800" cy="228600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2"/>
            <p:cNvSpPr/>
            <p:nvPr/>
          </p:nvSpPr>
          <p:spPr>
            <a:xfrm>
              <a:off x="2819400" y="3581400"/>
              <a:ext cx="762000" cy="7620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876800" y="4495800"/>
              <a:ext cx="609600" cy="6096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7400" y="53456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895600" y="5334000"/>
              <a:ext cx="762000" cy="7620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800600" y="4419600"/>
              <a:ext cx="762000" cy="7620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F</a:t>
              </a:r>
            </a:p>
          </p:txBody>
        </p:sp>
        <p:cxnSp>
          <p:nvCxnSpPr>
            <p:cNvPr id="34" name="Straight Arrow Connector 33"/>
            <p:cNvCxnSpPr>
              <a:stCxn id="19" idx="7"/>
              <a:endCxn id="23" idx="2"/>
            </p:cNvCxnSpPr>
            <p:nvPr/>
          </p:nvCxnSpPr>
          <p:spPr>
            <a:xfrm rot="5400000" flipH="1" flipV="1">
              <a:off x="1983908" y="3848100"/>
              <a:ext cx="721192" cy="949792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9" idx="5"/>
              <a:endCxn id="31" idx="2"/>
            </p:cNvCxnSpPr>
            <p:nvPr/>
          </p:nvCxnSpPr>
          <p:spPr>
            <a:xfrm rot="16200000" flipH="1">
              <a:off x="2136308" y="4955708"/>
              <a:ext cx="492592" cy="1025992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3" idx="4"/>
              <a:endCxn id="31" idx="0"/>
            </p:cNvCxnSpPr>
            <p:nvPr/>
          </p:nvCxnSpPr>
          <p:spPr>
            <a:xfrm rot="16200000" flipH="1">
              <a:off x="2743200" y="4800600"/>
              <a:ext cx="990600" cy="76200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3" idx="6"/>
              <a:endCxn id="12" idx="1"/>
            </p:cNvCxnSpPr>
            <p:nvPr/>
          </p:nvCxnSpPr>
          <p:spPr>
            <a:xfrm>
              <a:off x="3581400" y="3962400"/>
              <a:ext cx="1330792" cy="568792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1" idx="6"/>
              <a:endCxn id="12" idx="3"/>
            </p:cNvCxnSpPr>
            <p:nvPr/>
          </p:nvCxnSpPr>
          <p:spPr>
            <a:xfrm flipV="1">
              <a:off x="3657600" y="5070008"/>
              <a:ext cx="1254592" cy="644992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276600" y="4648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133600" y="39740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91000" y="53340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38600" y="38978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Shape 53"/>
            <p:cNvCxnSpPr>
              <a:stCxn id="31" idx="3"/>
              <a:endCxn id="31" idx="2"/>
            </p:cNvCxnSpPr>
            <p:nvPr/>
          </p:nvCxnSpPr>
          <p:spPr>
            <a:xfrm rot="5400000" flipH="1">
              <a:off x="2816692" y="5793908"/>
              <a:ext cx="269408" cy="111592"/>
            </a:xfrm>
            <a:prstGeom prst="curvedConnector4">
              <a:avLst>
                <a:gd name="adj1" fmla="val -126274"/>
                <a:gd name="adj2" fmla="val 555964"/>
              </a:avLst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133600" y="58790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762000" y="1066800"/>
            <a:ext cx="7924800" cy="51816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dirty="0" smtClean="0"/>
              <a:t>Convert following FA to regular grammar (Right linear)</a:t>
            </a:r>
          </a:p>
          <a:p>
            <a:pPr algn="just"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	</a:t>
            </a:r>
          </a:p>
          <a:p>
            <a:pPr algn="just">
              <a:buNone/>
            </a:pPr>
            <a:endParaRPr lang="en-US" sz="2400" dirty="0" smtClean="0">
              <a:solidFill>
                <a:srgbClr val="FF0000"/>
              </a:solidFill>
              <a:sym typeface="Symbol"/>
            </a:endParaRPr>
          </a:p>
          <a:p>
            <a:pPr algn="just">
              <a:buNone/>
            </a:pPr>
            <a:endParaRPr lang="en-US" sz="2400" dirty="0" smtClean="0">
              <a:solidFill>
                <a:srgbClr val="FF0000"/>
              </a:solidFill>
              <a:sym typeface="Symbol"/>
            </a:endParaRPr>
          </a:p>
          <a:p>
            <a:pPr algn="just">
              <a:buNone/>
            </a:pPr>
            <a:endParaRPr lang="en-US" sz="2400" dirty="0" smtClean="0">
              <a:solidFill>
                <a:srgbClr val="FF0000"/>
              </a:solidFill>
              <a:sym typeface="Symbol"/>
            </a:endParaRPr>
          </a:p>
          <a:p>
            <a:pPr algn="just">
              <a:buNone/>
            </a:pPr>
            <a:endParaRPr lang="en-US" sz="2400" dirty="0" smtClean="0">
              <a:solidFill>
                <a:srgbClr val="FF0000"/>
              </a:solidFill>
              <a:sym typeface="Symbol"/>
            </a:endParaRPr>
          </a:p>
          <a:p>
            <a:pPr algn="just">
              <a:buNone/>
            </a:pPr>
            <a:endParaRPr lang="en-US" sz="2400" dirty="0" smtClean="0">
              <a:solidFill>
                <a:srgbClr val="FF0000"/>
              </a:solidFill>
              <a:sym typeface="Symbol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Solution</a:t>
            </a:r>
          </a:p>
          <a:p>
            <a:pPr algn="just">
              <a:buNone/>
            </a:pPr>
            <a:r>
              <a:rPr lang="en-US" sz="2400" dirty="0" smtClean="0"/>
              <a:t>		S </a:t>
            </a:r>
            <a:r>
              <a:rPr lang="en-US" sz="2400" dirty="0" smtClean="0">
                <a:sym typeface="Symbol"/>
              </a:rPr>
              <a:t> </a:t>
            </a:r>
            <a:r>
              <a:rPr lang="en-US" sz="2400" dirty="0" err="1" smtClean="0">
                <a:sym typeface="Symbol"/>
              </a:rPr>
              <a:t>aA</a:t>
            </a:r>
            <a:r>
              <a:rPr lang="en-US" sz="2400" dirty="0" smtClean="0">
                <a:sym typeface="Symbol"/>
              </a:rPr>
              <a:t> | </a:t>
            </a:r>
            <a:r>
              <a:rPr lang="en-US" sz="2400" dirty="0" err="1" smtClean="0">
                <a:sym typeface="Symbol"/>
              </a:rPr>
              <a:t>bB</a:t>
            </a:r>
            <a:endParaRPr lang="en-US" sz="2400" dirty="0" smtClean="0">
              <a:sym typeface="Symbol"/>
            </a:endParaRPr>
          </a:p>
          <a:p>
            <a:pPr algn="just">
              <a:buNone/>
            </a:pPr>
            <a:r>
              <a:rPr lang="en-US" sz="2400" dirty="0" smtClean="0">
                <a:sym typeface="Symbol"/>
              </a:rPr>
              <a:t>		A  </a:t>
            </a:r>
            <a:r>
              <a:rPr lang="en-US" sz="2400" dirty="0" err="1" smtClean="0">
                <a:sym typeface="Symbol"/>
              </a:rPr>
              <a:t>aS</a:t>
            </a:r>
            <a:r>
              <a:rPr lang="en-US" sz="2400" dirty="0" smtClean="0">
                <a:sym typeface="Symbol"/>
              </a:rPr>
              <a:t> | </a:t>
            </a:r>
            <a:r>
              <a:rPr lang="en-US" sz="2400" dirty="0" err="1" smtClean="0">
                <a:sym typeface="Symbol"/>
              </a:rPr>
              <a:t>bC</a:t>
            </a:r>
            <a:endParaRPr lang="en-US" sz="2400" dirty="0" smtClean="0">
              <a:sym typeface="Symbol"/>
            </a:endParaRPr>
          </a:p>
          <a:p>
            <a:pPr algn="just">
              <a:buNone/>
            </a:pPr>
            <a:r>
              <a:rPr lang="en-US" sz="2400" dirty="0" smtClean="0">
                <a:sym typeface="Symbol"/>
              </a:rPr>
              <a:t>		B  </a:t>
            </a:r>
            <a:r>
              <a:rPr lang="en-US" sz="2400" dirty="0" err="1" smtClean="0">
                <a:sym typeface="Symbol"/>
              </a:rPr>
              <a:t>aC</a:t>
            </a:r>
            <a:r>
              <a:rPr lang="en-US" sz="2400" dirty="0" smtClean="0">
                <a:sym typeface="Symbol"/>
              </a:rPr>
              <a:t> | </a:t>
            </a:r>
            <a:r>
              <a:rPr lang="en-US" sz="2400" dirty="0" err="1" smtClean="0">
                <a:sym typeface="Symbol"/>
              </a:rPr>
              <a:t>bS</a:t>
            </a:r>
            <a:endParaRPr lang="en-US" sz="2400" dirty="0" smtClean="0">
              <a:sym typeface="Symbol"/>
            </a:endParaRPr>
          </a:p>
          <a:p>
            <a:pPr algn="just">
              <a:buNone/>
            </a:pPr>
            <a:r>
              <a:rPr lang="en-US" sz="2400" dirty="0" smtClean="0">
                <a:sym typeface="Symbol"/>
              </a:rPr>
              <a:t>		C  </a:t>
            </a:r>
            <a:r>
              <a:rPr lang="en-US" sz="2400" dirty="0" err="1" smtClean="0">
                <a:sym typeface="Symbol"/>
              </a:rPr>
              <a:t>aB</a:t>
            </a:r>
            <a:r>
              <a:rPr lang="en-US" sz="2400" dirty="0" smtClean="0">
                <a:sym typeface="Symbol"/>
              </a:rPr>
              <a:t> | </a:t>
            </a:r>
            <a:r>
              <a:rPr lang="en-US" sz="2400" dirty="0" err="1" smtClean="0">
                <a:sym typeface="Symbol"/>
              </a:rPr>
              <a:t>bA</a:t>
            </a:r>
            <a:r>
              <a:rPr lang="en-US" sz="2400" dirty="0" smtClean="0">
                <a:sym typeface="Symbol"/>
              </a:rPr>
              <a:t> | Ɛ</a:t>
            </a:r>
          </a:p>
          <a:p>
            <a:pPr algn="just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D853-A40D-4BD9-ACB5-5D9BFE30EF11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Conversion of FA into Regular Grammar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2667000" y="1295400"/>
            <a:ext cx="3352800" cy="2819400"/>
            <a:chOff x="1143000" y="1676400"/>
            <a:chExt cx="3352800" cy="2819400"/>
          </a:xfrm>
        </p:grpSpPr>
        <p:sp>
          <p:nvSpPr>
            <p:cNvPr id="19" name="Oval 18"/>
            <p:cNvSpPr/>
            <p:nvPr/>
          </p:nvSpPr>
          <p:spPr>
            <a:xfrm>
              <a:off x="1447800" y="1905000"/>
              <a:ext cx="762000" cy="7620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>
              <a:endCxn id="19" idx="2"/>
            </p:cNvCxnSpPr>
            <p:nvPr/>
          </p:nvCxnSpPr>
          <p:spPr>
            <a:xfrm flipV="1">
              <a:off x="1143000" y="2286000"/>
              <a:ext cx="304800" cy="228600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2"/>
            <p:cNvSpPr/>
            <p:nvPr/>
          </p:nvSpPr>
          <p:spPr>
            <a:xfrm>
              <a:off x="3352800" y="1905000"/>
              <a:ext cx="762000" cy="7620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429000" y="3657600"/>
              <a:ext cx="609600" cy="6096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447800" y="3581400"/>
              <a:ext cx="762000" cy="7620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352800" y="3581400"/>
              <a:ext cx="762000" cy="7620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34" name="Straight Arrow Connector 33"/>
            <p:cNvCxnSpPr>
              <a:stCxn id="19" idx="7"/>
              <a:endCxn id="23" idx="1"/>
            </p:cNvCxnSpPr>
            <p:nvPr/>
          </p:nvCxnSpPr>
          <p:spPr>
            <a:xfrm rot="5400000" flipH="1" flipV="1">
              <a:off x="2781300" y="1333500"/>
              <a:ext cx="1588" cy="1366184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9" idx="3"/>
              <a:endCxn id="31" idx="1"/>
            </p:cNvCxnSpPr>
            <p:nvPr/>
          </p:nvCxnSpPr>
          <p:spPr>
            <a:xfrm rot="5400000">
              <a:off x="990600" y="3124200"/>
              <a:ext cx="1137584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3" idx="5"/>
              <a:endCxn id="12" idx="7"/>
            </p:cNvCxnSpPr>
            <p:nvPr/>
          </p:nvCxnSpPr>
          <p:spPr>
            <a:xfrm rot="5400000">
              <a:off x="3434416" y="3124200"/>
              <a:ext cx="1137584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1" idx="5"/>
              <a:endCxn id="12" idx="3"/>
            </p:cNvCxnSpPr>
            <p:nvPr/>
          </p:nvCxnSpPr>
          <p:spPr>
            <a:xfrm rot="16200000" flipH="1">
              <a:off x="2781300" y="3548716"/>
              <a:ext cx="1588" cy="1366184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667000" y="1676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24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12" idx="2"/>
              <a:endCxn id="31" idx="6"/>
            </p:cNvCxnSpPr>
            <p:nvPr/>
          </p:nvCxnSpPr>
          <p:spPr>
            <a:xfrm rot="10800000">
              <a:off x="2209800" y="3962400"/>
              <a:ext cx="1143000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2" idx="0"/>
              <a:endCxn id="23" idx="4"/>
            </p:cNvCxnSpPr>
            <p:nvPr/>
          </p:nvCxnSpPr>
          <p:spPr>
            <a:xfrm rot="5400000" flipH="1" flipV="1">
              <a:off x="3276600" y="3124200"/>
              <a:ext cx="914400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3" idx="2"/>
              <a:endCxn id="19" idx="6"/>
            </p:cNvCxnSpPr>
            <p:nvPr/>
          </p:nvCxnSpPr>
          <p:spPr>
            <a:xfrm rot="10800000">
              <a:off x="2209800" y="2286000"/>
              <a:ext cx="1143000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1" idx="0"/>
              <a:endCxn id="19" idx="4"/>
            </p:cNvCxnSpPr>
            <p:nvPr/>
          </p:nvCxnSpPr>
          <p:spPr>
            <a:xfrm rot="5400000" flipH="1" flipV="1">
              <a:off x="1371600" y="3124200"/>
              <a:ext cx="914400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4290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8288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954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67000" y="22214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667000" y="36692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67000" y="41264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762000" y="1066800"/>
            <a:ext cx="7924800" cy="5181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Convert following FA to regular grammar (Right linear)</a:t>
            </a:r>
          </a:p>
          <a:p>
            <a:pPr algn="just"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	</a:t>
            </a:r>
          </a:p>
          <a:p>
            <a:pPr algn="just">
              <a:buNone/>
            </a:pPr>
            <a:endParaRPr lang="en-US" sz="2400" dirty="0" smtClean="0">
              <a:solidFill>
                <a:srgbClr val="FF0000"/>
              </a:solidFill>
              <a:sym typeface="Symbol"/>
            </a:endParaRPr>
          </a:p>
          <a:p>
            <a:pPr algn="just">
              <a:buNone/>
            </a:pPr>
            <a:endParaRPr lang="en-US" sz="2400" dirty="0" smtClean="0">
              <a:solidFill>
                <a:srgbClr val="FF0000"/>
              </a:solidFill>
              <a:sym typeface="Symbol"/>
            </a:endParaRPr>
          </a:p>
          <a:p>
            <a:pPr algn="just">
              <a:buNone/>
            </a:pPr>
            <a:endParaRPr lang="en-US" sz="2400" dirty="0" smtClean="0">
              <a:solidFill>
                <a:srgbClr val="FF0000"/>
              </a:solidFill>
              <a:sym typeface="Symbol"/>
            </a:endParaRPr>
          </a:p>
          <a:p>
            <a:pPr algn="just">
              <a:buNone/>
            </a:pPr>
            <a:endParaRPr lang="en-US" sz="2400" dirty="0" smtClean="0">
              <a:solidFill>
                <a:srgbClr val="FF0000"/>
              </a:solidFill>
              <a:sym typeface="Symbol"/>
            </a:endParaRPr>
          </a:p>
          <a:p>
            <a:pPr algn="just">
              <a:buNone/>
            </a:pPr>
            <a:endParaRPr lang="en-US" sz="2400" dirty="0" smtClean="0">
              <a:solidFill>
                <a:srgbClr val="FF0000"/>
              </a:solidFill>
              <a:sym typeface="Symbol"/>
            </a:endParaRPr>
          </a:p>
          <a:p>
            <a:pPr algn="just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D853-A40D-4BD9-ACB5-5D9BFE30EF11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Conversion of FA into Regular Grammar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2667000" y="1295400"/>
            <a:ext cx="3352800" cy="2819400"/>
            <a:chOff x="1143000" y="1676400"/>
            <a:chExt cx="3352800" cy="2819400"/>
          </a:xfrm>
        </p:grpSpPr>
        <p:sp>
          <p:nvSpPr>
            <p:cNvPr id="19" name="Oval 18"/>
            <p:cNvSpPr/>
            <p:nvPr/>
          </p:nvSpPr>
          <p:spPr>
            <a:xfrm>
              <a:off x="1447800" y="1905000"/>
              <a:ext cx="762000" cy="7620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>
              <a:endCxn id="19" idx="2"/>
            </p:cNvCxnSpPr>
            <p:nvPr/>
          </p:nvCxnSpPr>
          <p:spPr>
            <a:xfrm flipV="1">
              <a:off x="1143000" y="2286000"/>
              <a:ext cx="304800" cy="228600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2"/>
            <p:cNvSpPr/>
            <p:nvPr/>
          </p:nvSpPr>
          <p:spPr>
            <a:xfrm>
              <a:off x="3352800" y="1905000"/>
              <a:ext cx="762000" cy="7620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429000" y="3657600"/>
              <a:ext cx="609600" cy="6096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447800" y="3581400"/>
              <a:ext cx="762000" cy="7620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352800" y="3581400"/>
              <a:ext cx="762000" cy="7620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34" name="Straight Arrow Connector 33"/>
            <p:cNvCxnSpPr>
              <a:stCxn id="19" idx="7"/>
              <a:endCxn id="23" idx="1"/>
            </p:cNvCxnSpPr>
            <p:nvPr/>
          </p:nvCxnSpPr>
          <p:spPr>
            <a:xfrm rot="5400000" flipH="1" flipV="1">
              <a:off x="2781300" y="1333500"/>
              <a:ext cx="1588" cy="1366184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9" idx="3"/>
              <a:endCxn id="31" idx="1"/>
            </p:cNvCxnSpPr>
            <p:nvPr/>
          </p:nvCxnSpPr>
          <p:spPr>
            <a:xfrm rot="5400000">
              <a:off x="990600" y="3124200"/>
              <a:ext cx="1137584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3" idx="5"/>
              <a:endCxn id="12" idx="7"/>
            </p:cNvCxnSpPr>
            <p:nvPr/>
          </p:nvCxnSpPr>
          <p:spPr>
            <a:xfrm rot="5400000">
              <a:off x="3434416" y="3124200"/>
              <a:ext cx="1137584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1" idx="5"/>
              <a:endCxn id="12" idx="3"/>
            </p:cNvCxnSpPr>
            <p:nvPr/>
          </p:nvCxnSpPr>
          <p:spPr>
            <a:xfrm rot="16200000" flipH="1">
              <a:off x="2781300" y="3548716"/>
              <a:ext cx="1588" cy="1366184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667000" y="1676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24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12" idx="2"/>
              <a:endCxn id="31" idx="6"/>
            </p:cNvCxnSpPr>
            <p:nvPr/>
          </p:nvCxnSpPr>
          <p:spPr>
            <a:xfrm rot="10800000">
              <a:off x="2209800" y="3962400"/>
              <a:ext cx="1143000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2" idx="0"/>
              <a:endCxn id="23" idx="4"/>
            </p:cNvCxnSpPr>
            <p:nvPr/>
          </p:nvCxnSpPr>
          <p:spPr>
            <a:xfrm rot="5400000" flipH="1" flipV="1">
              <a:off x="3276600" y="3124200"/>
              <a:ext cx="914400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3" idx="2"/>
              <a:endCxn id="19" idx="6"/>
            </p:cNvCxnSpPr>
            <p:nvPr/>
          </p:nvCxnSpPr>
          <p:spPr>
            <a:xfrm rot="10800000">
              <a:off x="2209800" y="2286000"/>
              <a:ext cx="1143000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1" idx="0"/>
              <a:endCxn id="19" idx="4"/>
            </p:cNvCxnSpPr>
            <p:nvPr/>
          </p:nvCxnSpPr>
          <p:spPr>
            <a:xfrm rot="5400000" flipH="1" flipV="1">
              <a:off x="1371600" y="3124200"/>
              <a:ext cx="914400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4290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8288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954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67000" y="22214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667000" y="36692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67000" y="41264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63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04AA-3CC7-4ED9-A7C0-EDE5A5AEA382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Conversion of FA into Left Linear Grammar.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1066800" y="1676400"/>
            <a:ext cx="7162800" cy="3281065"/>
            <a:chOff x="1143000" y="1524000"/>
            <a:chExt cx="7162800" cy="3281065"/>
          </a:xfrm>
        </p:grpSpPr>
        <p:sp>
          <p:nvSpPr>
            <p:cNvPr id="33" name="TextBox 32"/>
            <p:cNvSpPr txBox="1"/>
            <p:nvPr/>
          </p:nvSpPr>
          <p:spPr>
            <a:xfrm>
              <a:off x="3352800" y="15240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Reverse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62600" y="1600200"/>
              <a:ext cx="1447800" cy="830997"/>
            </a:xfrm>
            <a:prstGeom prst="rect">
              <a:avLst/>
            </a:prstGeom>
            <a:noFill/>
            <a:ln>
              <a:solidFill>
                <a:srgbClr val="7BE5E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Finite Automata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10200" y="3544669"/>
              <a:ext cx="1752600" cy="830997"/>
            </a:xfrm>
            <a:prstGeom prst="rect">
              <a:avLst/>
            </a:prstGeom>
            <a:noFill/>
            <a:ln>
              <a:solidFill>
                <a:srgbClr val="7BE5E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Right Linear Grammar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3581400"/>
              <a:ext cx="1600200" cy="830997"/>
            </a:xfrm>
            <a:prstGeom prst="rect">
              <a:avLst/>
            </a:prstGeom>
            <a:noFill/>
            <a:ln>
              <a:solidFill>
                <a:srgbClr val="7BE5E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Left Linear Grammar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76400" y="43434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L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43000" y="1600200"/>
              <a:ext cx="1524000" cy="830997"/>
            </a:xfrm>
            <a:prstGeom prst="rect">
              <a:avLst/>
            </a:prstGeom>
            <a:noFill/>
            <a:ln>
              <a:solidFill>
                <a:srgbClr val="7BE5E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Finite Automata</a:t>
              </a:r>
              <a:endParaRPr lang="en-US" sz="2400" dirty="0"/>
            </a:p>
          </p:txBody>
        </p:sp>
        <p:cxnSp>
          <p:nvCxnSpPr>
            <p:cNvPr id="47" name="Straight Arrow Connector 46"/>
            <p:cNvCxnSpPr>
              <a:stCxn id="37" idx="1"/>
              <a:endCxn id="38" idx="3"/>
            </p:cNvCxnSpPr>
            <p:nvPr/>
          </p:nvCxnSpPr>
          <p:spPr>
            <a:xfrm rot="10800000" flipV="1">
              <a:off x="2743200" y="3960167"/>
              <a:ext cx="2667000" cy="36731"/>
            </a:xfrm>
            <a:prstGeom prst="straightConnector1">
              <a:avLst/>
            </a:prstGeom>
            <a:ln w="5080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5" idx="3"/>
              <a:endCxn id="36" idx="1"/>
            </p:cNvCxnSpPr>
            <p:nvPr/>
          </p:nvCxnSpPr>
          <p:spPr>
            <a:xfrm>
              <a:off x="2667000" y="2015699"/>
              <a:ext cx="2895600" cy="1588"/>
            </a:xfrm>
            <a:prstGeom prst="straightConnector1">
              <a:avLst/>
            </a:prstGeom>
            <a:ln w="5080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6" idx="2"/>
              <a:endCxn id="37" idx="0"/>
            </p:cNvCxnSpPr>
            <p:nvPr/>
          </p:nvCxnSpPr>
          <p:spPr>
            <a:xfrm rot="5400000">
              <a:off x="5729764" y="2987933"/>
              <a:ext cx="1113472" cy="1588"/>
            </a:xfrm>
            <a:prstGeom prst="straightConnector1">
              <a:avLst/>
            </a:prstGeom>
            <a:ln w="5080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505200" y="35052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Reverse</a:t>
              </a:r>
              <a:endParaRPr lang="en-US" sz="2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010400" y="17526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L</a:t>
              </a:r>
              <a:r>
                <a:rPr lang="en-US" sz="2400" baseline="30000" dirty="0" smtClean="0">
                  <a:solidFill>
                    <a:srgbClr val="FF0000"/>
                  </a:solidFill>
                </a:rPr>
                <a:t>R</a:t>
              </a:r>
              <a:endParaRPr lang="en-US" sz="2400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162800" y="37338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L</a:t>
              </a:r>
              <a:r>
                <a:rPr lang="en-US" sz="2400" baseline="30000" dirty="0" smtClean="0">
                  <a:solidFill>
                    <a:srgbClr val="FF0000"/>
                  </a:solidFill>
                </a:rPr>
                <a:t>R</a:t>
              </a:r>
              <a:endParaRPr lang="en-US" sz="2400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28800" y="23622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L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609600" y="5334000"/>
            <a:ext cx="769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*Reverse: Reverse the edges, make start state final and vice versa. 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762000" y="1066800"/>
            <a:ext cx="7924800" cy="5181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Convert following FA to regular grammar (Left linear)</a:t>
            </a:r>
          </a:p>
          <a:p>
            <a:pPr algn="just"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/>
              </a:rPr>
              <a:t>	</a:t>
            </a:r>
          </a:p>
          <a:p>
            <a:pPr algn="just">
              <a:buNone/>
            </a:pPr>
            <a:endParaRPr lang="en-US" sz="2400" dirty="0" smtClean="0">
              <a:solidFill>
                <a:srgbClr val="FF0000"/>
              </a:solidFill>
              <a:sym typeface="Symbol"/>
            </a:endParaRPr>
          </a:p>
          <a:p>
            <a:pPr algn="just">
              <a:buNone/>
            </a:pPr>
            <a:endParaRPr lang="en-US" sz="2400" dirty="0" smtClean="0">
              <a:solidFill>
                <a:srgbClr val="FF0000"/>
              </a:solidFill>
              <a:sym typeface="Symbol"/>
            </a:endParaRPr>
          </a:p>
          <a:p>
            <a:pPr algn="just">
              <a:buNone/>
            </a:pPr>
            <a:endParaRPr lang="en-US" sz="2400" dirty="0" smtClean="0">
              <a:solidFill>
                <a:srgbClr val="FF0000"/>
              </a:solidFill>
              <a:sym typeface="Symbol"/>
            </a:endParaRPr>
          </a:p>
          <a:p>
            <a:pPr algn="just">
              <a:buNone/>
            </a:pPr>
            <a:endParaRPr lang="en-US" sz="2400" dirty="0" smtClean="0">
              <a:solidFill>
                <a:srgbClr val="FF0000"/>
              </a:solidFill>
              <a:sym typeface="Symbol"/>
            </a:endParaRPr>
          </a:p>
          <a:p>
            <a:pPr algn="just">
              <a:buNone/>
            </a:pPr>
            <a:endParaRPr lang="en-US" sz="2400" dirty="0" smtClean="0">
              <a:solidFill>
                <a:srgbClr val="FF0000"/>
              </a:solidFill>
              <a:sym typeface="Symbol"/>
            </a:endParaRPr>
          </a:p>
          <a:p>
            <a:pPr algn="just">
              <a:buNone/>
            </a:pPr>
            <a:endParaRPr lang="en-US" sz="2400" dirty="0" smtClean="0">
              <a:solidFill>
                <a:srgbClr val="FF0000"/>
              </a:solidFill>
              <a:sym typeface="Symbol"/>
            </a:endParaRPr>
          </a:p>
          <a:p>
            <a:pPr algn="just">
              <a:buNone/>
            </a:pPr>
            <a:r>
              <a:rPr lang="en-US" sz="2400" dirty="0" smtClean="0"/>
              <a:t>		</a:t>
            </a:r>
            <a:endParaRPr lang="en-US" sz="2400" dirty="0" smtClean="0">
              <a:sym typeface="Symbol"/>
            </a:endParaRPr>
          </a:p>
          <a:p>
            <a:pPr algn="just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524C-2B88-4BEE-AEC7-E2E1DCB8242F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Conversion of FA into Left Linear Grammar.</a:t>
            </a:r>
          </a:p>
        </p:txBody>
      </p:sp>
      <p:grpSp>
        <p:nvGrpSpPr>
          <p:cNvPr id="2" name="Group 88"/>
          <p:cNvGrpSpPr/>
          <p:nvPr/>
        </p:nvGrpSpPr>
        <p:grpSpPr>
          <a:xfrm>
            <a:off x="609600" y="1295400"/>
            <a:ext cx="3352800" cy="2819400"/>
            <a:chOff x="1143000" y="1676400"/>
            <a:chExt cx="3352800" cy="2819400"/>
          </a:xfrm>
        </p:grpSpPr>
        <p:sp>
          <p:nvSpPr>
            <p:cNvPr id="19" name="Oval 18"/>
            <p:cNvSpPr/>
            <p:nvPr/>
          </p:nvSpPr>
          <p:spPr>
            <a:xfrm>
              <a:off x="1447800" y="1905000"/>
              <a:ext cx="762000" cy="7620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>
              <a:endCxn id="19" idx="2"/>
            </p:cNvCxnSpPr>
            <p:nvPr/>
          </p:nvCxnSpPr>
          <p:spPr>
            <a:xfrm flipV="1">
              <a:off x="1143000" y="2286000"/>
              <a:ext cx="304800" cy="228600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2"/>
            <p:cNvSpPr/>
            <p:nvPr/>
          </p:nvSpPr>
          <p:spPr>
            <a:xfrm>
              <a:off x="3352800" y="1905000"/>
              <a:ext cx="762000" cy="7620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429000" y="3657600"/>
              <a:ext cx="609600" cy="6096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447800" y="3581400"/>
              <a:ext cx="762000" cy="7620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352800" y="3581400"/>
              <a:ext cx="762000" cy="7620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34" name="Straight Arrow Connector 33"/>
            <p:cNvCxnSpPr>
              <a:stCxn id="19" idx="7"/>
              <a:endCxn id="23" idx="1"/>
            </p:cNvCxnSpPr>
            <p:nvPr/>
          </p:nvCxnSpPr>
          <p:spPr>
            <a:xfrm rot="5400000" flipH="1" flipV="1">
              <a:off x="2781300" y="1333500"/>
              <a:ext cx="1588" cy="1366184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9" idx="3"/>
              <a:endCxn id="31" idx="1"/>
            </p:cNvCxnSpPr>
            <p:nvPr/>
          </p:nvCxnSpPr>
          <p:spPr>
            <a:xfrm rot="5400000">
              <a:off x="990600" y="3124200"/>
              <a:ext cx="1137584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3" idx="5"/>
              <a:endCxn id="12" idx="7"/>
            </p:cNvCxnSpPr>
            <p:nvPr/>
          </p:nvCxnSpPr>
          <p:spPr>
            <a:xfrm rot="5400000">
              <a:off x="3434416" y="3124200"/>
              <a:ext cx="1137584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1" idx="5"/>
              <a:endCxn id="12" idx="3"/>
            </p:cNvCxnSpPr>
            <p:nvPr/>
          </p:nvCxnSpPr>
          <p:spPr>
            <a:xfrm rot="16200000" flipH="1">
              <a:off x="2781300" y="3548716"/>
              <a:ext cx="1588" cy="1366184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667000" y="1676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24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12" idx="2"/>
              <a:endCxn id="31" idx="6"/>
            </p:cNvCxnSpPr>
            <p:nvPr/>
          </p:nvCxnSpPr>
          <p:spPr>
            <a:xfrm rot="10800000">
              <a:off x="2209800" y="3962400"/>
              <a:ext cx="1143000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2" idx="0"/>
              <a:endCxn id="23" idx="4"/>
            </p:cNvCxnSpPr>
            <p:nvPr/>
          </p:nvCxnSpPr>
          <p:spPr>
            <a:xfrm rot="5400000" flipH="1" flipV="1">
              <a:off x="3276600" y="3124200"/>
              <a:ext cx="914400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3" idx="2"/>
              <a:endCxn id="19" idx="6"/>
            </p:cNvCxnSpPr>
            <p:nvPr/>
          </p:nvCxnSpPr>
          <p:spPr>
            <a:xfrm rot="10800000">
              <a:off x="2209800" y="2286000"/>
              <a:ext cx="1143000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1" idx="0"/>
              <a:endCxn id="19" idx="4"/>
            </p:cNvCxnSpPr>
            <p:nvPr/>
          </p:nvCxnSpPr>
          <p:spPr>
            <a:xfrm rot="5400000" flipH="1" flipV="1">
              <a:off x="1371600" y="3124200"/>
              <a:ext cx="914400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4290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8288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954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67000" y="22214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667000" y="36692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67000" y="41264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5715000" y="1524000"/>
            <a:ext cx="762000" cy="762000"/>
          </a:xfrm>
          <a:prstGeom prst="ellipse">
            <a:avLst/>
          </a:prstGeom>
          <a:noFill/>
          <a:ln>
            <a:solidFill>
              <a:srgbClr val="7B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endCxn id="43" idx="6"/>
          </p:cNvCxnSpPr>
          <p:nvPr/>
        </p:nvCxnSpPr>
        <p:spPr>
          <a:xfrm rot="16200000" flipV="1">
            <a:off x="8382000" y="3581400"/>
            <a:ext cx="381000" cy="381000"/>
          </a:xfrm>
          <a:prstGeom prst="straightConnector1">
            <a:avLst/>
          </a:prstGeom>
          <a:ln w="31750">
            <a:solidFill>
              <a:srgbClr val="7BE5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2"/>
          <p:cNvSpPr/>
          <p:nvPr/>
        </p:nvSpPr>
        <p:spPr>
          <a:xfrm>
            <a:off x="7620000" y="1524000"/>
            <a:ext cx="762000" cy="762000"/>
          </a:xfrm>
          <a:prstGeom prst="ellipse">
            <a:avLst/>
          </a:prstGeom>
          <a:noFill/>
          <a:ln>
            <a:solidFill>
              <a:srgbClr val="7B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0" name="Oval 39"/>
          <p:cNvSpPr/>
          <p:nvPr/>
        </p:nvSpPr>
        <p:spPr>
          <a:xfrm>
            <a:off x="5791200" y="1600200"/>
            <a:ext cx="609600" cy="609600"/>
          </a:xfrm>
          <a:prstGeom prst="ellipse">
            <a:avLst/>
          </a:prstGeom>
          <a:noFill/>
          <a:ln>
            <a:solidFill>
              <a:srgbClr val="7B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715000" y="3200400"/>
            <a:ext cx="762000" cy="762000"/>
          </a:xfrm>
          <a:prstGeom prst="ellipse">
            <a:avLst/>
          </a:prstGeom>
          <a:noFill/>
          <a:ln>
            <a:solidFill>
              <a:srgbClr val="7B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3" name="Oval 42"/>
          <p:cNvSpPr/>
          <p:nvPr/>
        </p:nvSpPr>
        <p:spPr>
          <a:xfrm>
            <a:off x="7620000" y="3200400"/>
            <a:ext cx="762000" cy="762000"/>
          </a:xfrm>
          <a:prstGeom prst="ellipse">
            <a:avLst/>
          </a:prstGeom>
          <a:noFill/>
          <a:ln>
            <a:solidFill>
              <a:srgbClr val="7BE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45" name="Straight Arrow Connector 44"/>
          <p:cNvCxnSpPr>
            <a:stCxn id="37" idx="7"/>
            <a:endCxn id="39" idx="1"/>
          </p:cNvCxnSpPr>
          <p:nvPr/>
        </p:nvCxnSpPr>
        <p:spPr>
          <a:xfrm rot="5400000" flipH="1" flipV="1">
            <a:off x="7048500" y="952500"/>
            <a:ext cx="1588" cy="1366184"/>
          </a:xfrm>
          <a:prstGeom prst="straightConnector1">
            <a:avLst/>
          </a:prstGeom>
          <a:ln w="31750">
            <a:solidFill>
              <a:srgbClr val="7BE5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3"/>
            <a:endCxn id="42" idx="1"/>
          </p:cNvCxnSpPr>
          <p:nvPr/>
        </p:nvCxnSpPr>
        <p:spPr>
          <a:xfrm rot="5400000">
            <a:off x="5257800" y="2743200"/>
            <a:ext cx="1137584" cy="1588"/>
          </a:xfrm>
          <a:prstGeom prst="straightConnector1">
            <a:avLst/>
          </a:prstGeom>
          <a:ln w="31750">
            <a:solidFill>
              <a:srgbClr val="7BE5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5"/>
            <a:endCxn id="43" idx="7"/>
          </p:cNvCxnSpPr>
          <p:nvPr/>
        </p:nvCxnSpPr>
        <p:spPr>
          <a:xfrm rot="5400000">
            <a:off x="7701616" y="2743200"/>
            <a:ext cx="1137584" cy="1588"/>
          </a:xfrm>
          <a:prstGeom prst="straightConnector1">
            <a:avLst/>
          </a:prstGeom>
          <a:ln w="31750">
            <a:solidFill>
              <a:srgbClr val="7BE5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5"/>
            <a:endCxn id="43" idx="3"/>
          </p:cNvCxnSpPr>
          <p:nvPr/>
        </p:nvCxnSpPr>
        <p:spPr>
          <a:xfrm rot="16200000" flipH="1">
            <a:off x="7048500" y="3167716"/>
            <a:ext cx="1588" cy="1366184"/>
          </a:xfrm>
          <a:prstGeom prst="straightConnector1">
            <a:avLst/>
          </a:prstGeom>
          <a:ln w="31750">
            <a:solidFill>
              <a:srgbClr val="7BE5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934200" y="1295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29600" y="2514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>
            <a:stCxn id="43" idx="2"/>
            <a:endCxn id="42" idx="6"/>
          </p:cNvCxnSpPr>
          <p:nvPr/>
        </p:nvCxnSpPr>
        <p:spPr>
          <a:xfrm rot="10800000">
            <a:off x="6477000" y="3581400"/>
            <a:ext cx="1143000" cy="1588"/>
          </a:xfrm>
          <a:prstGeom prst="straightConnector1">
            <a:avLst/>
          </a:prstGeom>
          <a:ln w="31750">
            <a:solidFill>
              <a:srgbClr val="7BE5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0"/>
            <a:endCxn id="39" idx="4"/>
          </p:cNvCxnSpPr>
          <p:nvPr/>
        </p:nvCxnSpPr>
        <p:spPr>
          <a:xfrm rot="5400000" flipH="1" flipV="1">
            <a:off x="7543800" y="2743200"/>
            <a:ext cx="914400" cy="1588"/>
          </a:xfrm>
          <a:prstGeom prst="straightConnector1">
            <a:avLst/>
          </a:prstGeom>
          <a:ln w="31750">
            <a:solidFill>
              <a:srgbClr val="7BE5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9" idx="2"/>
            <a:endCxn id="37" idx="6"/>
          </p:cNvCxnSpPr>
          <p:nvPr/>
        </p:nvCxnSpPr>
        <p:spPr>
          <a:xfrm rot="10800000">
            <a:off x="6477000" y="1905000"/>
            <a:ext cx="1143000" cy="1588"/>
          </a:xfrm>
          <a:prstGeom prst="straightConnector1">
            <a:avLst/>
          </a:prstGeom>
          <a:ln w="31750">
            <a:solidFill>
              <a:srgbClr val="7BE5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0"/>
            <a:endCxn id="37" idx="4"/>
          </p:cNvCxnSpPr>
          <p:nvPr/>
        </p:nvCxnSpPr>
        <p:spPr>
          <a:xfrm rot="5400000" flipH="1" flipV="1">
            <a:off x="5638800" y="2743200"/>
            <a:ext cx="914400" cy="1588"/>
          </a:xfrm>
          <a:prstGeom prst="straightConnector1">
            <a:avLst/>
          </a:prstGeom>
          <a:ln w="31750">
            <a:solidFill>
              <a:srgbClr val="7BE5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96200" y="2514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96000" y="2514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62600" y="2514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34200" y="1840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3288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934200" y="3745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791200" y="4646474"/>
            <a:ext cx="2438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sym typeface="Symbol"/>
              </a:rPr>
              <a:t>C  </a:t>
            </a:r>
            <a:r>
              <a:rPr lang="en-US" sz="2200" dirty="0" err="1" smtClean="0">
                <a:sym typeface="Symbol"/>
              </a:rPr>
              <a:t>aB</a:t>
            </a:r>
            <a:r>
              <a:rPr lang="en-US" sz="2200" dirty="0" smtClean="0">
                <a:sym typeface="Symbol"/>
              </a:rPr>
              <a:t> | </a:t>
            </a:r>
            <a:r>
              <a:rPr lang="en-US" sz="2200" dirty="0" err="1" smtClean="0">
                <a:sym typeface="Symbol"/>
              </a:rPr>
              <a:t>bA</a:t>
            </a:r>
            <a:endParaRPr lang="en-US" sz="2200" dirty="0" smtClean="0">
              <a:sym typeface="Symbol"/>
            </a:endParaRPr>
          </a:p>
          <a:p>
            <a:pPr algn="just">
              <a:buNone/>
            </a:pPr>
            <a:r>
              <a:rPr lang="en-US" sz="2200" dirty="0" smtClean="0">
                <a:sym typeface="Symbol"/>
              </a:rPr>
              <a:t>A  </a:t>
            </a:r>
            <a:r>
              <a:rPr lang="en-US" sz="2200" dirty="0" err="1" smtClean="0">
                <a:sym typeface="Symbol"/>
              </a:rPr>
              <a:t>aS</a:t>
            </a:r>
            <a:r>
              <a:rPr lang="en-US" sz="2200" dirty="0" smtClean="0">
                <a:sym typeface="Symbol"/>
              </a:rPr>
              <a:t> | </a:t>
            </a:r>
            <a:r>
              <a:rPr lang="en-US" sz="2200" dirty="0" err="1" smtClean="0">
                <a:sym typeface="Symbol"/>
              </a:rPr>
              <a:t>bC</a:t>
            </a:r>
            <a:endParaRPr lang="en-US" sz="2200" dirty="0" smtClean="0">
              <a:sym typeface="Symbol"/>
            </a:endParaRPr>
          </a:p>
          <a:p>
            <a:pPr algn="just">
              <a:buNone/>
            </a:pPr>
            <a:r>
              <a:rPr lang="en-US" sz="2200" dirty="0" smtClean="0">
                <a:sym typeface="Symbol"/>
              </a:rPr>
              <a:t>B  </a:t>
            </a:r>
            <a:r>
              <a:rPr lang="en-US" sz="2200" dirty="0" err="1" smtClean="0">
                <a:sym typeface="Symbol"/>
              </a:rPr>
              <a:t>aC</a:t>
            </a:r>
            <a:r>
              <a:rPr lang="en-US" sz="2200" dirty="0" smtClean="0">
                <a:sym typeface="Symbol"/>
              </a:rPr>
              <a:t> | </a:t>
            </a:r>
            <a:r>
              <a:rPr lang="en-US" sz="2200" dirty="0" err="1" smtClean="0">
                <a:sym typeface="Symbol"/>
              </a:rPr>
              <a:t>bS</a:t>
            </a:r>
            <a:endParaRPr lang="en-US" sz="2200" dirty="0" smtClean="0">
              <a:sym typeface="Symbol"/>
            </a:endParaRPr>
          </a:p>
          <a:p>
            <a:pPr algn="just"/>
            <a:r>
              <a:rPr lang="en-US" sz="2200" dirty="0" smtClean="0"/>
              <a:t>S </a:t>
            </a:r>
            <a:r>
              <a:rPr lang="en-US" sz="2200" dirty="0" smtClean="0">
                <a:sym typeface="Symbol"/>
              </a:rPr>
              <a:t> </a:t>
            </a:r>
            <a:r>
              <a:rPr lang="en-US" sz="2200" dirty="0" err="1" smtClean="0">
                <a:sym typeface="Symbol"/>
              </a:rPr>
              <a:t>aA</a:t>
            </a:r>
            <a:r>
              <a:rPr lang="en-US" sz="2200" dirty="0" smtClean="0">
                <a:sym typeface="Symbol"/>
              </a:rPr>
              <a:t> | </a:t>
            </a:r>
            <a:r>
              <a:rPr lang="en-US" sz="2200" dirty="0" err="1" smtClean="0">
                <a:sym typeface="Symbol"/>
              </a:rPr>
              <a:t>bB</a:t>
            </a:r>
            <a:r>
              <a:rPr lang="en-US" sz="2200" dirty="0" smtClean="0">
                <a:sym typeface="Symbol"/>
              </a:rPr>
              <a:t> | Ɛ</a:t>
            </a:r>
            <a:endParaRPr lang="en-US" sz="2200" dirty="0"/>
          </a:p>
        </p:txBody>
      </p:sp>
      <p:sp>
        <p:nvSpPr>
          <p:cNvPr id="71" name="TextBox 70"/>
          <p:cNvSpPr txBox="1"/>
          <p:nvPr/>
        </p:nvSpPr>
        <p:spPr>
          <a:xfrm>
            <a:off x="1219200" y="4648200"/>
            <a:ext cx="2438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sym typeface="Symbol"/>
              </a:rPr>
              <a:t>C  </a:t>
            </a:r>
            <a:r>
              <a:rPr lang="en-US" sz="2200" dirty="0" err="1" smtClean="0">
                <a:sym typeface="Symbol"/>
              </a:rPr>
              <a:t>Ba</a:t>
            </a:r>
            <a:r>
              <a:rPr lang="en-US" sz="2200" dirty="0" smtClean="0">
                <a:sym typeface="Symbol"/>
              </a:rPr>
              <a:t> | </a:t>
            </a:r>
            <a:r>
              <a:rPr lang="en-US" sz="2200" dirty="0" err="1" smtClean="0">
                <a:sym typeface="Symbol"/>
              </a:rPr>
              <a:t>Ab</a:t>
            </a:r>
            <a:endParaRPr lang="en-US" sz="2200" dirty="0" smtClean="0">
              <a:sym typeface="Symbol"/>
            </a:endParaRPr>
          </a:p>
          <a:p>
            <a:pPr algn="just">
              <a:buNone/>
            </a:pPr>
            <a:r>
              <a:rPr lang="en-US" sz="2200" dirty="0" smtClean="0">
                <a:sym typeface="Symbol"/>
              </a:rPr>
              <a:t>A  Sa | </a:t>
            </a:r>
            <a:r>
              <a:rPr lang="en-US" sz="2200" dirty="0" err="1" smtClean="0">
                <a:sym typeface="Symbol"/>
              </a:rPr>
              <a:t>Cb</a:t>
            </a:r>
            <a:endParaRPr lang="en-US" sz="2200" dirty="0" smtClean="0">
              <a:sym typeface="Symbol"/>
            </a:endParaRPr>
          </a:p>
          <a:p>
            <a:pPr algn="just">
              <a:buNone/>
            </a:pPr>
            <a:r>
              <a:rPr lang="en-US" sz="2200" dirty="0" smtClean="0">
                <a:sym typeface="Symbol"/>
              </a:rPr>
              <a:t>B  Ca | </a:t>
            </a:r>
            <a:r>
              <a:rPr lang="en-US" sz="2200" dirty="0" err="1" smtClean="0">
                <a:sym typeface="Symbol"/>
              </a:rPr>
              <a:t>Sb</a:t>
            </a:r>
            <a:endParaRPr lang="en-US" sz="2200" dirty="0" smtClean="0">
              <a:sym typeface="Symbol"/>
            </a:endParaRPr>
          </a:p>
          <a:p>
            <a:pPr algn="just"/>
            <a:r>
              <a:rPr lang="en-US" sz="2200" dirty="0" smtClean="0"/>
              <a:t>S </a:t>
            </a:r>
            <a:r>
              <a:rPr lang="en-US" sz="2200" dirty="0" smtClean="0">
                <a:sym typeface="Symbol"/>
              </a:rPr>
              <a:t> </a:t>
            </a:r>
            <a:r>
              <a:rPr lang="en-US" sz="2200" dirty="0" err="1" smtClean="0">
                <a:sym typeface="Symbol"/>
              </a:rPr>
              <a:t>Aa</a:t>
            </a:r>
            <a:r>
              <a:rPr lang="en-US" sz="2200" dirty="0" smtClean="0">
                <a:sym typeface="Symbol"/>
              </a:rPr>
              <a:t> | Bb | Ɛ</a:t>
            </a:r>
            <a:endParaRPr lang="en-US" sz="2200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4038600" y="2514600"/>
            <a:ext cx="1371600" cy="1"/>
          </a:xfrm>
          <a:prstGeom prst="straightConnector1">
            <a:avLst/>
          </a:prstGeom>
          <a:ln w="50800">
            <a:solidFill>
              <a:srgbClr val="7BE5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6476206" y="4266406"/>
            <a:ext cx="457200" cy="1588"/>
          </a:xfrm>
          <a:prstGeom prst="straightConnector1">
            <a:avLst/>
          </a:prstGeom>
          <a:ln w="50800">
            <a:solidFill>
              <a:srgbClr val="7BE5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9" idx="1"/>
            <a:endCxn id="71" idx="3"/>
          </p:cNvCxnSpPr>
          <p:nvPr/>
        </p:nvCxnSpPr>
        <p:spPr>
          <a:xfrm rot="10800000" flipV="1">
            <a:off x="3657600" y="5369749"/>
            <a:ext cx="2133600" cy="1726"/>
          </a:xfrm>
          <a:prstGeom prst="straightConnector1">
            <a:avLst/>
          </a:prstGeom>
          <a:ln w="50800">
            <a:solidFill>
              <a:srgbClr val="7BE5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038600" y="2057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Reverse</a:t>
            </a:r>
            <a:endParaRPr lang="en-US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4191000" y="4724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Reverse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524C-2B88-4BEE-AEC7-E2E1DCB8242F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Conversion of FA into Left Linear Grammar.</a:t>
            </a:r>
          </a:p>
        </p:txBody>
      </p:sp>
      <p:grpSp>
        <p:nvGrpSpPr>
          <p:cNvPr id="2" name="Group 88"/>
          <p:cNvGrpSpPr/>
          <p:nvPr/>
        </p:nvGrpSpPr>
        <p:grpSpPr>
          <a:xfrm>
            <a:off x="609600" y="1295400"/>
            <a:ext cx="3352800" cy="2819400"/>
            <a:chOff x="1143000" y="1676400"/>
            <a:chExt cx="3352800" cy="2819400"/>
          </a:xfrm>
        </p:grpSpPr>
        <p:sp>
          <p:nvSpPr>
            <p:cNvPr id="19" name="Oval 18"/>
            <p:cNvSpPr/>
            <p:nvPr/>
          </p:nvSpPr>
          <p:spPr>
            <a:xfrm>
              <a:off x="1447800" y="1905000"/>
              <a:ext cx="762000" cy="7620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>
              <a:endCxn id="19" idx="2"/>
            </p:cNvCxnSpPr>
            <p:nvPr/>
          </p:nvCxnSpPr>
          <p:spPr>
            <a:xfrm flipV="1">
              <a:off x="1143000" y="2286000"/>
              <a:ext cx="304800" cy="228600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2"/>
            <p:cNvSpPr/>
            <p:nvPr/>
          </p:nvSpPr>
          <p:spPr>
            <a:xfrm>
              <a:off x="3352800" y="1905000"/>
              <a:ext cx="762000" cy="7620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429000" y="3657600"/>
              <a:ext cx="609600" cy="6096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447800" y="3581400"/>
              <a:ext cx="762000" cy="7620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352800" y="3581400"/>
              <a:ext cx="762000" cy="7620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34" name="Straight Arrow Connector 33"/>
            <p:cNvCxnSpPr>
              <a:stCxn id="19" idx="7"/>
              <a:endCxn id="23" idx="1"/>
            </p:cNvCxnSpPr>
            <p:nvPr/>
          </p:nvCxnSpPr>
          <p:spPr>
            <a:xfrm rot="5400000" flipH="1" flipV="1">
              <a:off x="2781300" y="1333500"/>
              <a:ext cx="1588" cy="1366184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9" idx="3"/>
              <a:endCxn id="31" idx="1"/>
            </p:cNvCxnSpPr>
            <p:nvPr/>
          </p:nvCxnSpPr>
          <p:spPr>
            <a:xfrm rot="5400000">
              <a:off x="990600" y="3124200"/>
              <a:ext cx="1137584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3" idx="5"/>
              <a:endCxn id="12" idx="7"/>
            </p:cNvCxnSpPr>
            <p:nvPr/>
          </p:nvCxnSpPr>
          <p:spPr>
            <a:xfrm rot="5400000">
              <a:off x="3434416" y="3124200"/>
              <a:ext cx="1137584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1" idx="5"/>
              <a:endCxn id="12" idx="3"/>
            </p:cNvCxnSpPr>
            <p:nvPr/>
          </p:nvCxnSpPr>
          <p:spPr>
            <a:xfrm rot="16200000" flipH="1">
              <a:off x="2781300" y="3548716"/>
              <a:ext cx="1588" cy="1366184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667000" y="1676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24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12" idx="2"/>
              <a:endCxn id="31" idx="6"/>
            </p:cNvCxnSpPr>
            <p:nvPr/>
          </p:nvCxnSpPr>
          <p:spPr>
            <a:xfrm rot="10800000">
              <a:off x="2209800" y="3962400"/>
              <a:ext cx="1143000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2" idx="0"/>
              <a:endCxn id="23" idx="4"/>
            </p:cNvCxnSpPr>
            <p:nvPr/>
          </p:nvCxnSpPr>
          <p:spPr>
            <a:xfrm rot="5400000" flipH="1" flipV="1">
              <a:off x="3276600" y="3124200"/>
              <a:ext cx="914400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3" idx="2"/>
              <a:endCxn id="19" idx="6"/>
            </p:cNvCxnSpPr>
            <p:nvPr/>
          </p:nvCxnSpPr>
          <p:spPr>
            <a:xfrm rot="10800000">
              <a:off x="2209800" y="2286000"/>
              <a:ext cx="1143000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1" idx="0"/>
              <a:endCxn id="19" idx="4"/>
            </p:cNvCxnSpPr>
            <p:nvPr/>
          </p:nvCxnSpPr>
          <p:spPr>
            <a:xfrm rot="5400000" flipH="1" flipV="1">
              <a:off x="1371600" y="3124200"/>
              <a:ext cx="914400" cy="1588"/>
            </a:xfrm>
            <a:prstGeom prst="straightConnector1">
              <a:avLst/>
            </a:prstGeom>
            <a:ln w="3175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4290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8288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954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67000" y="22214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667000" y="36692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667000" y="41264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198399" y="1029648"/>
            <a:ext cx="5528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/>
              <a:t>Convert following FA to regular grammar (Left linear)</a:t>
            </a:r>
          </a:p>
        </p:txBody>
      </p:sp>
    </p:spTree>
    <p:extLst>
      <p:ext uri="{BB962C8B-B14F-4D97-AF65-F5344CB8AC3E}">
        <p14:creationId xmlns:p14="http://schemas.microsoft.com/office/powerpoint/2010/main" val="2742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r>
              <a:rPr lang="en-US" dirty="0" smtClean="0"/>
              <a:t>In CFG the productions are of the form</a:t>
            </a: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dirty="0" smtClean="0"/>
              <a:t>			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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dirty="0" smtClean="0"/>
              <a:t>	where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		</a:t>
            </a:r>
            <a:r>
              <a:rPr lang="en-US" b="1" dirty="0" smtClean="0">
                <a:solidFill>
                  <a:srgbClr val="FF0000"/>
                </a:solidFill>
              </a:rPr>
              <a:t> V  , |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| = 1 </a:t>
            </a:r>
            <a:r>
              <a:rPr lang="en-US" dirty="0" smtClean="0"/>
              <a:t>and</a:t>
            </a: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sym typeface="Symbol"/>
              </a:rPr>
              <a:t>			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 </a:t>
            </a:r>
            <a:r>
              <a:rPr lang="en-US" b="1" dirty="0" smtClean="0">
                <a:solidFill>
                  <a:srgbClr val="FF0000"/>
                </a:solidFill>
              </a:rPr>
              <a:t> ( V + T )</a:t>
            </a:r>
            <a:r>
              <a:rPr lang="en-US" b="1" baseline="30000" dirty="0" smtClean="0">
                <a:solidFill>
                  <a:srgbClr val="FF0000"/>
                </a:solidFill>
              </a:rPr>
              <a:t>*</a:t>
            </a:r>
          </a:p>
          <a:p>
            <a:pPr marL="0" fontAlgn="base">
              <a:lnSpc>
                <a:spcPct val="145000"/>
              </a:lnSpc>
              <a:spcBef>
                <a:spcPts val="0"/>
              </a:spcBef>
              <a:buNone/>
            </a:pPr>
            <a:endParaRPr lang="en-US" b="1" baseline="300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855B-E858-48E9-AD8B-51CB082ED5A6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Context Free Grammar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295400" y="4636532"/>
            <a:ext cx="6553200" cy="468868"/>
            <a:chOff x="1143000" y="4343400"/>
            <a:chExt cx="6553200" cy="468868"/>
          </a:xfrm>
        </p:grpSpPr>
        <p:sp>
          <p:nvSpPr>
            <p:cNvPr id="9" name="TextBox 8"/>
            <p:cNvSpPr txBox="1"/>
            <p:nvPr/>
          </p:nvSpPr>
          <p:spPr>
            <a:xfrm>
              <a:off x="1143000" y="4350603"/>
              <a:ext cx="1524000" cy="461665"/>
            </a:xfrm>
            <a:prstGeom prst="rect">
              <a:avLst/>
            </a:prstGeom>
            <a:noFill/>
            <a:ln w="31750">
              <a:solidFill>
                <a:srgbClr val="7BE5E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CFG</a:t>
              </a:r>
              <a:endParaRPr lang="en-US" sz="2400" dirty="0"/>
            </a:p>
          </p:txBody>
        </p:sp>
        <p:cxnSp>
          <p:nvCxnSpPr>
            <p:cNvPr id="10" name="Straight Arrow Connector 9"/>
            <p:cNvCxnSpPr>
              <a:stCxn id="9" idx="3"/>
              <a:endCxn id="11" idx="1"/>
            </p:cNvCxnSpPr>
            <p:nvPr/>
          </p:nvCxnSpPr>
          <p:spPr>
            <a:xfrm flipV="1">
              <a:off x="2667000" y="4574233"/>
              <a:ext cx="990600" cy="7203"/>
            </a:xfrm>
            <a:prstGeom prst="straightConnector1">
              <a:avLst/>
            </a:prstGeom>
            <a:ln w="5080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57600" y="4343400"/>
              <a:ext cx="1524000" cy="461665"/>
            </a:xfrm>
            <a:prstGeom prst="rect">
              <a:avLst/>
            </a:prstGeom>
            <a:noFill/>
            <a:ln w="31750">
              <a:solidFill>
                <a:srgbClr val="7BE5E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CFL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2200" y="4343400"/>
              <a:ext cx="1524000" cy="461665"/>
            </a:xfrm>
            <a:prstGeom prst="rect">
              <a:avLst/>
            </a:prstGeom>
            <a:noFill/>
            <a:ln w="31750">
              <a:solidFill>
                <a:srgbClr val="7BE5E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PDA</a:t>
              </a:r>
              <a:endParaRPr lang="en-US" sz="2400" dirty="0"/>
            </a:p>
          </p:txBody>
        </p:sp>
        <p:cxnSp>
          <p:nvCxnSpPr>
            <p:cNvPr id="15" name="Straight Arrow Connector 14"/>
            <p:cNvCxnSpPr>
              <a:stCxn id="11" idx="3"/>
              <a:endCxn id="12" idx="1"/>
            </p:cNvCxnSpPr>
            <p:nvPr/>
          </p:nvCxnSpPr>
          <p:spPr>
            <a:xfrm>
              <a:off x="5181600" y="4574233"/>
              <a:ext cx="990600" cy="1588"/>
            </a:xfrm>
            <a:prstGeom prst="straightConnector1">
              <a:avLst/>
            </a:prstGeom>
            <a:ln w="50800">
              <a:solidFill>
                <a:srgbClr val="7BE5E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762000" y="1371600"/>
            <a:ext cx="79248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A context-free grammar (CFG) consisting of a finite set of grammar rules is a quadruple </a:t>
            </a:r>
            <a:r>
              <a:rPr lang="en-US" sz="2200" b="1" dirty="0" smtClean="0"/>
              <a:t>(V, T, P, S)</a:t>
            </a:r>
            <a:r>
              <a:rPr lang="en-US" sz="2200" dirty="0" smtClean="0"/>
              <a:t> where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1" dirty="0" smtClean="0"/>
              <a:t>V</a:t>
            </a:r>
            <a:r>
              <a:rPr lang="en-US" sz="2200" dirty="0" smtClean="0"/>
              <a:t> is a set of non-terminal symbols.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1" dirty="0" smtClean="0"/>
              <a:t>T</a:t>
            </a:r>
            <a:r>
              <a:rPr lang="en-US" sz="2200" dirty="0" smtClean="0"/>
              <a:t> is a set of terminals where </a:t>
            </a:r>
            <a:r>
              <a:rPr lang="en-US" sz="2200" b="1" dirty="0" smtClean="0"/>
              <a:t>V ∩ T = NULL.</a:t>
            </a:r>
            <a:endParaRPr lang="en-US" sz="22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1" dirty="0" smtClean="0"/>
              <a:t>P</a:t>
            </a:r>
            <a:r>
              <a:rPr lang="en-US" sz="2200" dirty="0" smtClean="0"/>
              <a:t> is a set of rules, </a:t>
            </a:r>
            <a:r>
              <a:rPr lang="en-US" sz="2200" b="1" dirty="0" smtClean="0"/>
              <a:t>P: V </a:t>
            </a:r>
            <a:r>
              <a:rPr lang="en-US" sz="2200" b="1" dirty="0" smtClean="0">
                <a:sym typeface="Symbol"/>
              </a:rPr>
              <a:t> </a:t>
            </a:r>
            <a:r>
              <a:rPr lang="en-US" sz="2200" b="1" dirty="0" smtClean="0"/>
              <a:t>(V ∪ T)*</a:t>
            </a:r>
            <a:r>
              <a:rPr lang="en-US" sz="2200" dirty="0" smtClean="0"/>
              <a:t>,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1" dirty="0" smtClean="0"/>
              <a:t>S</a:t>
            </a:r>
            <a:r>
              <a:rPr lang="en-US" sz="2200" dirty="0" smtClean="0"/>
              <a:t> is the start symbol.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Example</a:t>
            </a:r>
            <a:endParaRPr lang="en-US" sz="2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The grammar ({S}, {a, b, c}, P, S), P : S </a:t>
            </a:r>
            <a:r>
              <a:rPr lang="en-US" sz="2200" dirty="0" smtClean="0">
                <a:sym typeface="Symbol"/>
              </a:rPr>
              <a:t></a:t>
            </a:r>
            <a:r>
              <a:rPr lang="en-US" sz="2200" dirty="0" smtClean="0"/>
              <a:t> </a:t>
            </a:r>
            <a:r>
              <a:rPr lang="en-US" sz="2200" dirty="0" err="1" smtClean="0"/>
              <a:t>bS</a:t>
            </a:r>
            <a:r>
              <a:rPr lang="en-US" sz="2200" dirty="0" smtClean="0"/>
              <a:t>, S </a:t>
            </a:r>
            <a:r>
              <a:rPr lang="en-US" sz="2200" dirty="0" smtClean="0">
                <a:sym typeface="Symbol"/>
              </a:rPr>
              <a:t></a:t>
            </a:r>
            <a:r>
              <a:rPr lang="en-US" sz="2200" dirty="0" smtClean="0"/>
              <a:t> </a:t>
            </a:r>
            <a:r>
              <a:rPr lang="en-US" sz="2200" dirty="0" err="1" smtClean="0"/>
              <a:t>abc</a:t>
            </a:r>
            <a:r>
              <a:rPr lang="en-US" sz="2200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The grammar ({S}, {0, 1}, P, S), P: S </a:t>
            </a:r>
            <a:r>
              <a:rPr lang="en-US" sz="2200" dirty="0" smtClean="0">
                <a:sym typeface="Symbol"/>
              </a:rPr>
              <a:t></a:t>
            </a:r>
            <a:r>
              <a:rPr lang="en-US" sz="2200" dirty="0" smtClean="0"/>
              <a:t> 0S0, S </a:t>
            </a:r>
            <a:r>
              <a:rPr lang="en-US" sz="2200" dirty="0" smtClean="0">
                <a:sym typeface="Symbol"/>
              </a:rPr>
              <a:t></a:t>
            </a:r>
            <a:r>
              <a:rPr lang="en-US" sz="2200" dirty="0" smtClean="0"/>
              <a:t> 1S1, S </a:t>
            </a:r>
            <a:r>
              <a:rPr lang="en-US" sz="2200" dirty="0" smtClean="0">
                <a:sym typeface="Symbol"/>
              </a:rPr>
              <a:t> </a:t>
            </a:r>
            <a:r>
              <a:rPr lang="el-GR" sz="2200" dirty="0" smtClean="0"/>
              <a:t>ε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A45-70C5-417F-BD65-A51D58486BAF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Context Free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762000" y="1371600"/>
            <a:ext cx="79248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Derivation Tree is an ordered, rooted </a:t>
            </a:r>
            <a:r>
              <a:rPr lang="en-US" sz="2200" b="1" dirty="0" smtClean="0"/>
              <a:t>tree</a:t>
            </a:r>
            <a:r>
              <a:rPr lang="en-US" sz="2200" dirty="0" smtClean="0"/>
              <a:t> that represents the syntactic structure of a </a:t>
            </a:r>
            <a:r>
              <a:rPr lang="en-US" sz="2200" b="1" dirty="0" smtClean="0"/>
              <a:t>string</a:t>
            </a:r>
            <a:r>
              <a:rPr lang="en-US" sz="2200" dirty="0" smtClean="0"/>
              <a:t> according to some context-free grammar.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Example:</a:t>
            </a:r>
            <a:r>
              <a:rPr lang="en-US" sz="2200" dirty="0" smtClean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S </a:t>
            </a:r>
            <a:r>
              <a:rPr lang="en-US" sz="2200" dirty="0" smtClean="0">
                <a:sym typeface="Symbol"/>
              </a:rPr>
              <a:t> AB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Symbol"/>
              </a:rPr>
              <a:t>A  </a:t>
            </a:r>
            <a:r>
              <a:rPr lang="en-US" sz="2200" dirty="0" err="1" smtClean="0">
                <a:sym typeface="Symbol"/>
              </a:rPr>
              <a:t>aA</a:t>
            </a:r>
            <a:r>
              <a:rPr lang="en-US" sz="2200" dirty="0" smtClean="0">
                <a:sym typeface="Symbol"/>
              </a:rPr>
              <a:t> | Ɛ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Symbol"/>
              </a:rPr>
              <a:t>B  </a:t>
            </a:r>
            <a:r>
              <a:rPr lang="en-US" sz="2200" dirty="0" err="1" smtClean="0">
                <a:sym typeface="Symbol"/>
              </a:rPr>
              <a:t>bB</a:t>
            </a:r>
            <a:r>
              <a:rPr lang="en-US" sz="2200" dirty="0" smtClean="0">
                <a:sym typeface="Symbol"/>
              </a:rPr>
              <a:t> | Ɛ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Symbol"/>
              </a:rPr>
              <a:t>Derive string “</a:t>
            </a:r>
            <a:r>
              <a:rPr lang="en-US" sz="2200" dirty="0" err="1" smtClean="0">
                <a:sym typeface="Symbol"/>
              </a:rPr>
              <a:t>ab</a:t>
            </a:r>
            <a:r>
              <a:rPr lang="en-US" sz="2200" dirty="0" smtClean="0">
                <a:sym typeface="Symbol"/>
              </a:rPr>
              <a:t>”.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l-GR" sz="220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l-GR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26C2-4DF0-4EEC-B0E7-87E46AAFC17E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b="1" u="sng" dirty="0" smtClean="0"/>
              <a:t>Parse Tree</a:t>
            </a:r>
            <a:r>
              <a:rPr lang="en-US" sz="3200" dirty="0" smtClean="0"/>
              <a:t> or </a:t>
            </a:r>
            <a:r>
              <a:rPr lang="en-US" sz="3200" b="1" u="sng" dirty="0" smtClean="0"/>
              <a:t>Derivation Tree</a:t>
            </a:r>
            <a:r>
              <a:rPr lang="en-US" sz="3200" dirty="0" smtClean="0"/>
              <a:t> or </a:t>
            </a:r>
            <a:r>
              <a:rPr lang="en-US" sz="3200" b="1" u="sng" dirty="0" smtClean="0"/>
              <a:t>Syntax Tree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191000" y="2286000"/>
            <a:ext cx="4648200" cy="4038600"/>
            <a:chOff x="4267200" y="2514600"/>
            <a:chExt cx="4648200" cy="4038600"/>
          </a:xfrm>
        </p:grpSpPr>
        <p:sp>
          <p:nvSpPr>
            <p:cNvPr id="11" name="Oval 10"/>
            <p:cNvSpPr/>
            <p:nvPr/>
          </p:nvSpPr>
          <p:spPr>
            <a:xfrm>
              <a:off x="6172200" y="2514600"/>
              <a:ext cx="685800" cy="6858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</a:rPr>
                <a:t>S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467600" y="3505200"/>
              <a:ext cx="685800" cy="6858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</a:rPr>
                <a:t>B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267200" y="4724400"/>
              <a:ext cx="685800" cy="6858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</a:rPr>
                <a:t>a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953000" y="3505200"/>
              <a:ext cx="685800" cy="6858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</a:rPr>
                <a:t>A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562600" y="4648200"/>
              <a:ext cx="685800" cy="6858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</a:rPr>
                <a:t>A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010400" y="4648200"/>
              <a:ext cx="685800" cy="6858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</a:rPr>
                <a:t>b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229600" y="4572000"/>
              <a:ext cx="685800" cy="6858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</a:rPr>
                <a:t>B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562600" y="5867400"/>
              <a:ext cx="685800" cy="6858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</a:rPr>
                <a:t>Ɛ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8229600" y="5867400"/>
              <a:ext cx="685800" cy="6858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1"/>
                  </a:solidFill>
                </a:rPr>
                <a:t>Ɛ</a:t>
              </a:r>
              <a:endParaRPr lang="en-US" sz="2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>
              <a:stCxn id="11" idx="3"/>
              <a:endCxn id="14" idx="7"/>
            </p:cNvCxnSpPr>
            <p:nvPr/>
          </p:nvCxnSpPr>
          <p:spPr>
            <a:xfrm rot="5400000">
              <a:off x="5652667" y="2985667"/>
              <a:ext cx="505666" cy="734266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4" idx="3"/>
              <a:endCxn id="13" idx="0"/>
            </p:cNvCxnSpPr>
            <p:nvPr/>
          </p:nvCxnSpPr>
          <p:spPr>
            <a:xfrm rot="5400000">
              <a:off x="4514851" y="4185817"/>
              <a:ext cx="633833" cy="443333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5"/>
              <a:endCxn id="12" idx="1"/>
            </p:cNvCxnSpPr>
            <p:nvPr/>
          </p:nvCxnSpPr>
          <p:spPr>
            <a:xfrm rot="16200000" flipH="1">
              <a:off x="6909967" y="2947567"/>
              <a:ext cx="505666" cy="810466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2" idx="5"/>
              <a:endCxn id="18" idx="0"/>
            </p:cNvCxnSpPr>
            <p:nvPr/>
          </p:nvCxnSpPr>
          <p:spPr>
            <a:xfrm rot="16200000" flipH="1">
              <a:off x="8072017" y="4071516"/>
              <a:ext cx="481433" cy="519533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2" idx="3"/>
              <a:endCxn id="16" idx="0"/>
            </p:cNvCxnSpPr>
            <p:nvPr/>
          </p:nvCxnSpPr>
          <p:spPr>
            <a:xfrm rot="5400000">
              <a:off x="7181851" y="4262017"/>
              <a:ext cx="557633" cy="214733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4" idx="5"/>
              <a:endCxn id="15" idx="0"/>
            </p:cNvCxnSpPr>
            <p:nvPr/>
          </p:nvCxnSpPr>
          <p:spPr>
            <a:xfrm rot="16200000" flipH="1">
              <a:off x="5443117" y="4185816"/>
              <a:ext cx="557633" cy="367133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5" idx="4"/>
              <a:endCxn id="19" idx="0"/>
            </p:cNvCxnSpPr>
            <p:nvPr/>
          </p:nvCxnSpPr>
          <p:spPr>
            <a:xfrm rot="5400000">
              <a:off x="5638800" y="5600700"/>
              <a:ext cx="533400" cy="1588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8" idx="4"/>
              <a:endCxn id="21" idx="0"/>
            </p:cNvCxnSpPr>
            <p:nvPr/>
          </p:nvCxnSpPr>
          <p:spPr>
            <a:xfrm rot="5400000">
              <a:off x="8267700" y="5562600"/>
              <a:ext cx="609600" cy="1588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304800" y="990601"/>
            <a:ext cx="8686800" cy="160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Symbol"/>
              </a:rPr>
              <a:t>Let a CFG {V,T,P,S} be V = {S}, T = {a, b}, Starting symbol = S, 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Symbol"/>
              </a:rPr>
              <a:t>P = S → SS | </a:t>
            </a:r>
            <a:r>
              <a:rPr lang="en-US" sz="2200" dirty="0" err="1" smtClean="0">
                <a:sym typeface="Symbol"/>
              </a:rPr>
              <a:t>aSb</a:t>
            </a:r>
            <a:r>
              <a:rPr lang="en-US" sz="2200" dirty="0" smtClean="0">
                <a:sym typeface="Symbol"/>
              </a:rPr>
              <a:t> | </a:t>
            </a:r>
            <a:r>
              <a:rPr lang="el-GR" sz="2200" dirty="0" smtClean="0">
                <a:sym typeface="Symbol"/>
              </a:rPr>
              <a:t>ε </a:t>
            </a:r>
            <a:endParaRPr lang="en-US" sz="2200" dirty="0" smtClean="0">
              <a:sym typeface="Symbo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Symbol"/>
              </a:rPr>
              <a:t>Derive a parse tree for the string “</a:t>
            </a:r>
            <a:r>
              <a:rPr lang="en-US" sz="2200" dirty="0" err="1" smtClean="0">
                <a:sym typeface="Symbol"/>
              </a:rPr>
              <a:t>abaabb</a:t>
            </a:r>
            <a:r>
              <a:rPr lang="en-US" sz="2200" dirty="0" smtClean="0">
                <a:sym typeface="Symbol"/>
              </a:rPr>
              <a:t>”.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l-GR" sz="220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l-GR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FB92-1753-4D71-98E1-C9CD99704EE2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4267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b="1" u="sng" dirty="0" smtClean="0"/>
              <a:t>Parse Tree</a:t>
            </a:r>
            <a:r>
              <a:rPr lang="en-US" sz="3200" dirty="0" smtClean="0"/>
              <a:t> or </a:t>
            </a:r>
            <a:r>
              <a:rPr lang="en-US" sz="3200" b="1" u="sng" dirty="0" smtClean="0"/>
              <a:t>Derivation Tree</a:t>
            </a:r>
            <a:r>
              <a:rPr lang="en-US" sz="3200" dirty="0" smtClean="0"/>
              <a:t> or </a:t>
            </a:r>
            <a:r>
              <a:rPr lang="en-US" sz="3200" b="1" u="sng" dirty="0" smtClean="0"/>
              <a:t>Syntax Tree</a:t>
            </a:r>
          </a:p>
        </p:txBody>
      </p:sp>
      <p:sp>
        <p:nvSpPr>
          <p:cNvPr id="29" name="Content Placeholder 16"/>
          <p:cNvSpPr txBox="1">
            <a:spLocks/>
          </p:cNvSpPr>
          <p:nvPr/>
        </p:nvSpPr>
        <p:spPr>
          <a:xfrm>
            <a:off x="381000" y="2636837"/>
            <a:ext cx="4038600" cy="35353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n-US" sz="2200" b="1" dirty="0" smtClean="0">
                <a:solidFill>
                  <a:srgbClr val="FF0000"/>
                </a:solidFill>
                <a:sym typeface="Symbol"/>
              </a:rPr>
              <a:t>Solution:</a:t>
            </a:r>
          </a:p>
          <a:p>
            <a:pPr marL="342900" lvl="0" indent="-342900">
              <a:lnSpc>
                <a:spcPct val="150000"/>
              </a:lnSpc>
            </a:pPr>
            <a:r>
              <a:rPr lang="en-US" sz="2200" dirty="0" smtClean="0">
                <a:sym typeface="Symbol"/>
              </a:rPr>
              <a:t>S → SS </a:t>
            </a:r>
          </a:p>
          <a:p>
            <a:pPr marL="342900" lvl="0" indent="-342900">
              <a:lnSpc>
                <a:spcPct val="150000"/>
              </a:lnSpc>
            </a:pPr>
            <a:r>
              <a:rPr lang="en-US" sz="2200" dirty="0" smtClean="0">
                <a:sym typeface="Symbol"/>
              </a:rPr>
              <a:t>S → </a:t>
            </a:r>
            <a:r>
              <a:rPr lang="en-US" sz="2200" dirty="0" err="1" smtClean="0">
                <a:sym typeface="Symbol"/>
              </a:rPr>
              <a:t>aSbS</a:t>
            </a:r>
            <a:r>
              <a:rPr lang="en-US" sz="2200" dirty="0" smtClean="0">
                <a:sym typeface="Symbol"/>
              </a:rPr>
              <a:t>            (replace S →</a:t>
            </a:r>
            <a:r>
              <a:rPr lang="en-US" sz="2200" dirty="0" err="1" smtClean="0">
                <a:sym typeface="Symbol"/>
              </a:rPr>
              <a:t>aSb</a:t>
            </a:r>
            <a:r>
              <a:rPr lang="en-US" sz="2200" dirty="0" smtClean="0">
                <a:sym typeface="Symbol"/>
              </a:rPr>
              <a:t>) </a:t>
            </a:r>
          </a:p>
          <a:p>
            <a:pPr marL="342900" lvl="0" indent="-342900">
              <a:lnSpc>
                <a:spcPct val="150000"/>
              </a:lnSpc>
            </a:pPr>
            <a:r>
              <a:rPr lang="en-US" sz="2200" dirty="0" smtClean="0">
                <a:sym typeface="Symbol"/>
              </a:rPr>
              <a:t>S →</a:t>
            </a:r>
            <a:r>
              <a:rPr lang="en-US" sz="2200" dirty="0" err="1" smtClean="0">
                <a:sym typeface="Symbol"/>
              </a:rPr>
              <a:t>abS</a:t>
            </a:r>
            <a:r>
              <a:rPr lang="en-US" sz="2200" dirty="0" smtClean="0">
                <a:sym typeface="Symbol"/>
              </a:rPr>
              <a:t> 	(replace S →</a:t>
            </a:r>
            <a:r>
              <a:rPr lang="el-GR" sz="2200" dirty="0" smtClean="0">
                <a:sym typeface="Symbol"/>
              </a:rPr>
              <a:t>ε) </a:t>
            </a:r>
            <a:endParaRPr lang="en-US" sz="2200" dirty="0" smtClean="0">
              <a:sym typeface="Symbol"/>
            </a:endParaRPr>
          </a:p>
          <a:p>
            <a:pPr marL="342900" lvl="0" indent="-342900">
              <a:lnSpc>
                <a:spcPct val="150000"/>
              </a:lnSpc>
            </a:pPr>
            <a:r>
              <a:rPr lang="en-US" sz="2200" dirty="0" smtClean="0">
                <a:sym typeface="Symbol"/>
              </a:rPr>
              <a:t>S → </a:t>
            </a:r>
            <a:r>
              <a:rPr lang="en-US" sz="2200" dirty="0" err="1" smtClean="0">
                <a:sym typeface="Symbol"/>
              </a:rPr>
              <a:t>abaSb</a:t>
            </a:r>
            <a:r>
              <a:rPr lang="en-US" sz="2200" dirty="0" smtClean="0">
                <a:sym typeface="Symbol"/>
              </a:rPr>
              <a:t> 	(replace S →</a:t>
            </a:r>
            <a:r>
              <a:rPr lang="en-US" sz="2200" dirty="0" err="1" smtClean="0">
                <a:sym typeface="Symbol"/>
              </a:rPr>
              <a:t>aSb</a:t>
            </a:r>
            <a:r>
              <a:rPr lang="en-US" sz="2200" dirty="0" smtClean="0">
                <a:sym typeface="Symbol"/>
              </a:rPr>
              <a:t>) </a:t>
            </a:r>
          </a:p>
          <a:p>
            <a:pPr marL="342900" lvl="0" indent="-342900">
              <a:lnSpc>
                <a:spcPct val="150000"/>
              </a:lnSpc>
            </a:pPr>
            <a:r>
              <a:rPr lang="en-US" sz="2200" dirty="0" smtClean="0">
                <a:sym typeface="Symbol"/>
              </a:rPr>
              <a:t>S → </a:t>
            </a:r>
            <a:r>
              <a:rPr lang="en-US" sz="2200" dirty="0" err="1" smtClean="0">
                <a:sym typeface="Symbol"/>
              </a:rPr>
              <a:t>abaaSbb</a:t>
            </a:r>
            <a:r>
              <a:rPr lang="en-US" sz="2200" dirty="0" smtClean="0">
                <a:sym typeface="Symbol"/>
              </a:rPr>
              <a:t> 	(replace S →</a:t>
            </a:r>
            <a:r>
              <a:rPr lang="en-US" sz="2200" dirty="0" err="1" smtClean="0">
                <a:sym typeface="Symbol"/>
              </a:rPr>
              <a:t>aSb</a:t>
            </a:r>
            <a:r>
              <a:rPr lang="en-US" sz="2200" dirty="0" smtClean="0">
                <a:sym typeface="Symbol"/>
              </a:rPr>
              <a:t>)</a:t>
            </a:r>
          </a:p>
          <a:p>
            <a:pPr marL="342900" lvl="0" indent="-342900">
              <a:lnSpc>
                <a:spcPct val="150000"/>
              </a:lnSpc>
            </a:pPr>
            <a:r>
              <a:rPr lang="en-US" sz="2200" dirty="0" smtClean="0">
                <a:sym typeface="Symbol"/>
              </a:rPr>
              <a:t>S→ </a:t>
            </a:r>
            <a:r>
              <a:rPr lang="en-US" sz="2200" dirty="0" err="1" smtClean="0">
                <a:sym typeface="Symbol"/>
              </a:rPr>
              <a:t>abaabb</a:t>
            </a:r>
            <a:r>
              <a:rPr lang="en-US" sz="2200" dirty="0" smtClean="0">
                <a:sym typeface="Symbol"/>
              </a:rPr>
              <a:t>	(replace S →</a:t>
            </a:r>
            <a:r>
              <a:rPr lang="el-GR" sz="2200" dirty="0" smtClean="0">
                <a:sym typeface="Symbol"/>
              </a:rPr>
              <a:t>ε)</a:t>
            </a:r>
            <a:endParaRPr kumimoji="0" lang="el-G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l-G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419600" y="1524000"/>
            <a:ext cx="4572000" cy="4724400"/>
            <a:chOff x="4419600" y="1524000"/>
            <a:chExt cx="4572000" cy="4724400"/>
          </a:xfrm>
        </p:grpSpPr>
        <p:sp>
          <p:nvSpPr>
            <p:cNvPr id="11" name="Oval 10"/>
            <p:cNvSpPr/>
            <p:nvPr/>
          </p:nvSpPr>
          <p:spPr>
            <a:xfrm>
              <a:off x="6477000" y="1524000"/>
              <a:ext cx="457200" cy="4572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772400" y="2514600"/>
              <a:ext cx="457200" cy="4572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419600" y="3581400"/>
              <a:ext cx="457200" cy="4572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257800" y="2514600"/>
              <a:ext cx="457200" cy="4572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096000" y="3581400"/>
              <a:ext cx="457200" cy="4572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934200" y="3581400"/>
              <a:ext cx="457200" cy="4572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534400" y="3581400"/>
              <a:ext cx="457200" cy="4572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257800" y="4800600"/>
              <a:ext cx="457200" cy="4572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Ɛ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>
              <a:stCxn id="11" idx="4"/>
              <a:endCxn id="14" idx="0"/>
            </p:cNvCxnSpPr>
            <p:nvPr/>
          </p:nvCxnSpPr>
          <p:spPr>
            <a:xfrm rot="5400000">
              <a:off x="5829300" y="1638300"/>
              <a:ext cx="533400" cy="1219200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4" idx="4"/>
              <a:endCxn id="13" idx="0"/>
            </p:cNvCxnSpPr>
            <p:nvPr/>
          </p:nvCxnSpPr>
          <p:spPr>
            <a:xfrm rot="5400000">
              <a:off x="4762500" y="2857500"/>
              <a:ext cx="609600" cy="838200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4"/>
              <a:endCxn id="12" idx="0"/>
            </p:cNvCxnSpPr>
            <p:nvPr/>
          </p:nvCxnSpPr>
          <p:spPr>
            <a:xfrm rot="16200000" flipH="1">
              <a:off x="7086600" y="1600200"/>
              <a:ext cx="533400" cy="1295400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2" idx="4"/>
              <a:endCxn id="18" idx="0"/>
            </p:cNvCxnSpPr>
            <p:nvPr/>
          </p:nvCxnSpPr>
          <p:spPr>
            <a:xfrm rot="16200000" flipH="1">
              <a:off x="8077200" y="2895600"/>
              <a:ext cx="609600" cy="762000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2" idx="4"/>
              <a:endCxn id="16" idx="0"/>
            </p:cNvCxnSpPr>
            <p:nvPr/>
          </p:nvCxnSpPr>
          <p:spPr>
            <a:xfrm rot="5400000">
              <a:off x="7277100" y="2857500"/>
              <a:ext cx="609600" cy="838200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4" idx="4"/>
              <a:endCxn id="15" idx="0"/>
            </p:cNvCxnSpPr>
            <p:nvPr/>
          </p:nvCxnSpPr>
          <p:spPr>
            <a:xfrm rot="16200000" flipH="1">
              <a:off x="5600700" y="2857500"/>
              <a:ext cx="609600" cy="838200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0" idx="4"/>
              <a:endCxn id="19" idx="0"/>
            </p:cNvCxnSpPr>
            <p:nvPr/>
          </p:nvCxnSpPr>
          <p:spPr>
            <a:xfrm rot="5400000">
              <a:off x="5105400" y="4419600"/>
              <a:ext cx="762000" cy="1588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257800" y="3581400"/>
              <a:ext cx="457200" cy="4572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/>
            <p:cNvCxnSpPr>
              <a:stCxn id="14" idx="4"/>
              <a:endCxn id="30" idx="0"/>
            </p:cNvCxnSpPr>
            <p:nvPr/>
          </p:nvCxnSpPr>
          <p:spPr>
            <a:xfrm rot="5400000">
              <a:off x="5181600" y="3276600"/>
              <a:ext cx="609600" cy="1588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772400" y="3581400"/>
              <a:ext cx="457200" cy="4572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stCxn id="12" idx="4"/>
              <a:endCxn id="35" idx="0"/>
            </p:cNvCxnSpPr>
            <p:nvPr/>
          </p:nvCxnSpPr>
          <p:spPr>
            <a:xfrm rot="5400000">
              <a:off x="7696200" y="3276600"/>
              <a:ext cx="609600" cy="1588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6934200" y="4800600"/>
              <a:ext cx="457200" cy="4572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8534400" y="4800600"/>
              <a:ext cx="457200" cy="4572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>
              <a:stCxn id="35" idx="4"/>
              <a:endCxn id="58" idx="0"/>
            </p:cNvCxnSpPr>
            <p:nvPr/>
          </p:nvCxnSpPr>
          <p:spPr>
            <a:xfrm rot="16200000" flipH="1">
              <a:off x="8001000" y="4038600"/>
              <a:ext cx="762000" cy="762000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5" idx="4"/>
              <a:endCxn id="57" idx="0"/>
            </p:cNvCxnSpPr>
            <p:nvPr/>
          </p:nvCxnSpPr>
          <p:spPr>
            <a:xfrm rot="5400000">
              <a:off x="7200900" y="4000500"/>
              <a:ext cx="762000" cy="838200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7772400" y="4800600"/>
              <a:ext cx="457200" cy="4572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Connector 61"/>
            <p:cNvCxnSpPr>
              <a:stCxn id="35" idx="4"/>
              <a:endCxn id="61" idx="0"/>
            </p:cNvCxnSpPr>
            <p:nvPr/>
          </p:nvCxnSpPr>
          <p:spPr>
            <a:xfrm rot="5400000">
              <a:off x="7620000" y="4419600"/>
              <a:ext cx="762000" cy="1588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772400" y="5791200"/>
              <a:ext cx="457200" cy="4572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Ɛ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Connector 66"/>
            <p:cNvCxnSpPr>
              <a:stCxn id="61" idx="4"/>
              <a:endCxn id="66" idx="0"/>
            </p:cNvCxnSpPr>
            <p:nvPr/>
          </p:nvCxnSpPr>
          <p:spPr>
            <a:xfrm rot="5400000">
              <a:off x="7734300" y="5524500"/>
              <a:ext cx="533400" cy="1588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8332-339A-4207-A1C2-EF7E13796C04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7924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4"/>
                <a:gridCol w="6099860"/>
                <a:gridCol w="94440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At </a:t>
                      </a:r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the end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of course , </a:t>
                      </a:r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the student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will be able to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Bloom’s (KL)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CO1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Analyze,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design finite automata, pushdown automata, Turing machines, formal languages, and grammars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a:txBody>
                  <a:tcPr>
                    <a:lnL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CO2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Analyze and design, Turing machines, formal languages, and grammars 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4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5</a:t>
                      </a:r>
                    </a:p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CO3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Demonstrate the understanding of key notions, such as algorithm, computability, decidability, and complexity through problem solving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5</a:t>
                      </a:r>
                    </a:p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CO4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Prove the basic results of the Theory </a:t>
                      </a:r>
                      <a:r>
                        <a:rPr lang="en-US" smtClean="0"/>
                        <a:t>of Computation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3</a:t>
                      </a:r>
                    </a:p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CO5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and explain the relevance of the Church-Turing thesis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5</a:t>
                      </a:r>
                    </a:p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1371600" y="1"/>
            <a:ext cx="7772400" cy="8381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Course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Outcomes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304800" y="990601"/>
            <a:ext cx="8686800" cy="160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Symbol"/>
              </a:rPr>
              <a:t>If a partial derivation tree contains the root S, it is called a sentential form. </a:t>
            </a:r>
            <a:endParaRPr lang="el-GR" sz="220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l-GR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EAEF-43FF-4AD1-ADA3-F1C7E428477E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4267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Sentential Form</a:t>
            </a:r>
          </a:p>
        </p:txBody>
      </p:sp>
      <p:sp>
        <p:nvSpPr>
          <p:cNvPr id="29" name="Content Placeholder 16"/>
          <p:cNvSpPr txBox="1">
            <a:spLocks/>
          </p:cNvSpPr>
          <p:nvPr/>
        </p:nvSpPr>
        <p:spPr>
          <a:xfrm>
            <a:off x="533400" y="3170237"/>
            <a:ext cx="7924800" cy="353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lnSpc>
                <a:spcPct val="150000"/>
              </a:lnSpc>
            </a:pPr>
            <a:r>
              <a:rPr lang="en-US" sz="2400" b="1" dirty="0" smtClean="0"/>
              <a:t>Types of Derivation Tree</a:t>
            </a:r>
            <a:endParaRPr lang="en-US" sz="2200" b="1" dirty="0" smtClean="0"/>
          </a:p>
          <a:p>
            <a:pPr marL="342900" lvl="0" indent="-342900" algn="just">
              <a:lnSpc>
                <a:spcPct val="150000"/>
              </a:lnSpc>
            </a:pPr>
            <a:r>
              <a:rPr lang="en-US" sz="2300" b="1" dirty="0" smtClean="0"/>
              <a:t>1. Leftmost derivation</a:t>
            </a:r>
            <a:r>
              <a:rPr lang="en-US" sz="2200" dirty="0" smtClean="0"/>
              <a:t>  – A leftmost derivation is obtained by applying production to the leftmost variable in each step.</a:t>
            </a:r>
          </a:p>
          <a:p>
            <a:pPr marL="342900" lvl="0" indent="-342900" algn="just">
              <a:lnSpc>
                <a:spcPct val="150000"/>
              </a:lnSpc>
            </a:pPr>
            <a:r>
              <a:rPr lang="en-US" sz="2300" b="1" dirty="0" smtClean="0"/>
              <a:t>2. Rightmost derivation</a:t>
            </a:r>
            <a:r>
              <a:rPr lang="en-US" sz="2300" dirty="0" smtClean="0"/>
              <a:t> </a:t>
            </a:r>
            <a:r>
              <a:rPr lang="en-US" sz="2200" dirty="0" smtClean="0"/>
              <a:t>– A rightmost derivation is obtained by applying production to the rightmost variable in each step.</a:t>
            </a:r>
            <a:endParaRPr kumimoji="0" lang="el-G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l-GR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019800" y="1905000"/>
            <a:ext cx="1981200" cy="1295400"/>
            <a:chOff x="5715000" y="1524000"/>
            <a:chExt cx="1981200" cy="1295400"/>
          </a:xfrm>
        </p:grpSpPr>
        <p:sp>
          <p:nvSpPr>
            <p:cNvPr id="11" name="Oval 10"/>
            <p:cNvSpPr/>
            <p:nvPr/>
          </p:nvSpPr>
          <p:spPr>
            <a:xfrm>
              <a:off x="6477000" y="1524000"/>
              <a:ext cx="457200" cy="4572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239000" y="2362200"/>
              <a:ext cx="457200" cy="4572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B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715000" y="2362200"/>
              <a:ext cx="457200" cy="457200"/>
            </a:xfrm>
            <a:prstGeom prst="ellipse">
              <a:avLst/>
            </a:prstGeom>
            <a:noFill/>
            <a:ln>
              <a:solidFill>
                <a:srgbClr val="7B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>
              <a:stCxn id="11" idx="4"/>
              <a:endCxn id="14" idx="0"/>
            </p:cNvCxnSpPr>
            <p:nvPr/>
          </p:nvCxnSpPr>
          <p:spPr>
            <a:xfrm rot="5400000">
              <a:off x="6134100" y="1790700"/>
              <a:ext cx="381000" cy="762000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4"/>
              <a:endCxn id="12" idx="0"/>
            </p:cNvCxnSpPr>
            <p:nvPr/>
          </p:nvCxnSpPr>
          <p:spPr>
            <a:xfrm rot="16200000" flipH="1">
              <a:off x="6896100" y="1790700"/>
              <a:ext cx="381000" cy="762000"/>
            </a:xfrm>
            <a:prstGeom prst="line">
              <a:avLst/>
            </a:prstGeom>
            <a:ln w="31750">
              <a:solidFill>
                <a:srgbClr val="7B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5AB4-68EF-434F-8613-5E1FD62119F9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4267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Leftmost derivation</a:t>
            </a:r>
          </a:p>
        </p:txBody>
      </p:sp>
      <p:pic>
        <p:nvPicPr>
          <p:cNvPr id="25" name="Content Placeholder 24" descr="p5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287252" y="990600"/>
            <a:ext cx="4704348" cy="5257800"/>
          </a:xfrm>
        </p:spPr>
      </p:pic>
      <p:sp>
        <p:nvSpPr>
          <p:cNvPr id="23" name="Content Placeholder 17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038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Let any set of production rules in a CFG be X </a:t>
            </a:r>
            <a:r>
              <a:rPr lang="en-US" sz="2200" dirty="0" smtClean="0">
                <a:sym typeface="Symbol"/>
              </a:rPr>
              <a:t></a:t>
            </a:r>
            <a:r>
              <a:rPr lang="en-US" sz="2200" dirty="0" smtClean="0"/>
              <a:t> X+X | X*X | X | a over an alphabet {a}. </a:t>
            </a:r>
          </a:p>
          <a:p>
            <a:pPr marL="0" indent="0">
              <a:buNone/>
            </a:pPr>
            <a:r>
              <a:rPr lang="en-US" sz="2200" dirty="0" smtClean="0"/>
              <a:t>Find the leftmost derivation for the string "</a:t>
            </a:r>
            <a:r>
              <a:rPr lang="en-US" sz="2200" dirty="0" err="1" smtClean="0"/>
              <a:t>a+a</a:t>
            </a:r>
            <a:r>
              <a:rPr lang="en-US" sz="2200" dirty="0" smtClean="0"/>
              <a:t>*a“. </a:t>
            </a:r>
          </a:p>
          <a:p>
            <a:pPr marL="0" indent="0"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Solution:</a:t>
            </a:r>
          </a:p>
          <a:p>
            <a:pPr>
              <a:buNone/>
            </a:pPr>
            <a:r>
              <a:rPr lang="en-US" sz="2200" dirty="0" smtClean="0"/>
              <a:t>X </a:t>
            </a:r>
            <a:r>
              <a:rPr lang="en-US" sz="2200" dirty="0" smtClean="0">
                <a:sym typeface="Symbol"/>
              </a:rPr>
              <a:t></a:t>
            </a:r>
            <a:r>
              <a:rPr lang="en-US" sz="2200" dirty="0" smtClean="0"/>
              <a:t> X+X </a:t>
            </a:r>
          </a:p>
          <a:p>
            <a:pPr>
              <a:buNone/>
            </a:pPr>
            <a:r>
              <a:rPr lang="en-US" sz="2200" dirty="0" smtClean="0"/>
              <a:t>X</a:t>
            </a:r>
            <a:r>
              <a:rPr lang="en-US" sz="2200" dirty="0" smtClean="0">
                <a:sym typeface="Symbol"/>
              </a:rPr>
              <a:t> </a:t>
            </a:r>
            <a:r>
              <a:rPr lang="en-US" sz="2200" dirty="0" smtClean="0"/>
              <a:t> </a:t>
            </a:r>
            <a:r>
              <a:rPr lang="en-US" sz="2200" dirty="0" err="1" smtClean="0"/>
              <a:t>a+X</a:t>
            </a:r>
            <a:r>
              <a:rPr lang="en-US" sz="2200" dirty="0" smtClean="0"/>
              <a:t> </a:t>
            </a:r>
          </a:p>
          <a:p>
            <a:pPr>
              <a:buNone/>
            </a:pPr>
            <a:r>
              <a:rPr lang="en-US" sz="2200" dirty="0" smtClean="0"/>
              <a:t>X</a:t>
            </a:r>
            <a:r>
              <a:rPr lang="en-US" sz="2200" dirty="0" smtClean="0">
                <a:sym typeface="Symbol"/>
              </a:rPr>
              <a:t> </a:t>
            </a:r>
            <a:r>
              <a:rPr lang="en-US" sz="2200" dirty="0" smtClean="0"/>
              <a:t> a+ X*X</a:t>
            </a:r>
          </a:p>
          <a:p>
            <a:pPr>
              <a:buNone/>
            </a:pPr>
            <a:r>
              <a:rPr lang="en-US" sz="2200" dirty="0" smtClean="0"/>
              <a:t> X</a:t>
            </a:r>
            <a:r>
              <a:rPr lang="en-US" sz="2200" dirty="0" smtClean="0">
                <a:sym typeface="Symbol"/>
              </a:rPr>
              <a:t>  </a:t>
            </a:r>
            <a:r>
              <a:rPr lang="en-US" sz="2200" dirty="0" err="1" smtClean="0"/>
              <a:t>a+a</a:t>
            </a:r>
            <a:r>
              <a:rPr lang="en-US" sz="2200" dirty="0" smtClean="0"/>
              <a:t>*X </a:t>
            </a:r>
          </a:p>
          <a:p>
            <a:pPr>
              <a:buNone/>
            </a:pPr>
            <a:r>
              <a:rPr lang="en-US" sz="2200" dirty="0" smtClean="0"/>
              <a:t>X</a:t>
            </a:r>
            <a:r>
              <a:rPr lang="en-US" sz="2200" dirty="0" smtClean="0">
                <a:sym typeface="Symbol"/>
              </a:rPr>
              <a:t> </a:t>
            </a:r>
            <a:r>
              <a:rPr lang="en-US" sz="2200" dirty="0" smtClean="0"/>
              <a:t> </a:t>
            </a:r>
            <a:r>
              <a:rPr lang="en-US" sz="2200" dirty="0" err="1" smtClean="0"/>
              <a:t>a+a</a:t>
            </a:r>
            <a:r>
              <a:rPr lang="en-US" sz="2200" dirty="0" smtClean="0"/>
              <a:t>*a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7804-4DA3-49CD-9CB7-C5F4A734E5DE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4267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Rightmost derivation</a:t>
            </a:r>
          </a:p>
        </p:txBody>
      </p:sp>
      <p:pic>
        <p:nvPicPr>
          <p:cNvPr id="25" name="Content Placeholder 24" descr="p5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287252" y="990600"/>
            <a:ext cx="4704348" cy="5257800"/>
          </a:xfrm>
        </p:spPr>
      </p:pic>
      <p:sp>
        <p:nvSpPr>
          <p:cNvPr id="23" name="Content Placeholder 17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038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Let any set of production rules in a CFG be X </a:t>
            </a:r>
            <a:r>
              <a:rPr lang="en-US" sz="2200" dirty="0" smtClean="0">
                <a:sym typeface="Symbol"/>
              </a:rPr>
              <a:t></a:t>
            </a:r>
            <a:r>
              <a:rPr lang="en-US" sz="2200" dirty="0" smtClean="0"/>
              <a:t> X+X | X*X | X | a over an alphabet {a}. </a:t>
            </a:r>
          </a:p>
          <a:p>
            <a:pPr marL="0" indent="0">
              <a:buNone/>
            </a:pPr>
            <a:r>
              <a:rPr lang="en-US" sz="2200" dirty="0" smtClean="0"/>
              <a:t>Find the rightmost derivation for the string "</a:t>
            </a:r>
            <a:r>
              <a:rPr lang="en-US" sz="2200" dirty="0" err="1" smtClean="0"/>
              <a:t>a+a</a:t>
            </a:r>
            <a:r>
              <a:rPr lang="en-US" sz="2200" dirty="0" smtClean="0"/>
              <a:t>*a“. </a:t>
            </a:r>
          </a:p>
          <a:p>
            <a:pPr marL="0" indent="0"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Solution:</a:t>
            </a:r>
          </a:p>
          <a:p>
            <a:pPr>
              <a:buNone/>
            </a:pPr>
            <a:r>
              <a:rPr lang="pt-BR" sz="2200" dirty="0" smtClean="0"/>
              <a:t>X → X*X </a:t>
            </a:r>
          </a:p>
          <a:p>
            <a:pPr>
              <a:buNone/>
            </a:pPr>
            <a:r>
              <a:rPr lang="pt-BR" sz="2200" dirty="0" smtClean="0"/>
              <a:t>X→ X*a </a:t>
            </a:r>
          </a:p>
          <a:p>
            <a:pPr>
              <a:buNone/>
            </a:pPr>
            <a:r>
              <a:rPr lang="pt-BR" sz="2200" dirty="0" smtClean="0"/>
              <a:t>X → X+X*a </a:t>
            </a:r>
          </a:p>
          <a:p>
            <a:pPr>
              <a:buNone/>
            </a:pPr>
            <a:r>
              <a:rPr lang="pt-BR" sz="2200" dirty="0" smtClean="0"/>
              <a:t>X →X+a*a </a:t>
            </a:r>
          </a:p>
          <a:p>
            <a:pPr>
              <a:buNone/>
            </a:pPr>
            <a:r>
              <a:rPr lang="pt-BR" sz="2200" dirty="0" smtClean="0"/>
              <a:t>X→ a+a*a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half" idx="1"/>
          </p:nvPr>
        </p:nvSpPr>
        <p:spPr>
          <a:xfrm>
            <a:off x="457200" y="2819400"/>
            <a:ext cx="4038600" cy="3306763"/>
          </a:xfrm>
        </p:spPr>
        <p:txBody>
          <a:bodyPr/>
          <a:lstStyle/>
          <a:p>
            <a:pPr>
              <a:buNone/>
            </a:pPr>
            <a:endParaRPr lang="en-US" sz="2200" dirty="0" smtClean="0">
              <a:sym typeface="Symbol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3398837"/>
            <a:ext cx="4038600" cy="33067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200" dirty="0" smtClean="0"/>
              <a:t>Rightmost derivation</a:t>
            </a:r>
          </a:p>
          <a:p>
            <a:pPr lvl="0">
              <a:buNone/>
            </a:pPr>
            <a:r>
              <a:rPr lang="en-US" sz="2200" dirty="0" smtClean="0"/>
              <a:t>S 	</a:t>
            </a:r>
            <a:r>
              <a:rPr lang="en-US" sz="2200" dirty="0" smtClean="0">
                <a:sym typeface="Symbol"/>
              </a:rPr>
              <a:t> AA</a:t>
            </a:r>
          </a:p>
          <a:p>
            <a:pPr lvl="0">
              <a:buNone/>
            </a:pPr>
            <a:r>
              <a:rPr lang="en-US" sz="2200" dirty="0" smtClean="0">
                <a:sym typeface="Symbol"/>
              </a:rPr>
              <a:t>	  </a:t>
            </a:r>
            <a:r>
              <a:rPr lang="en-US" sz="2200" dirty="0" err="1" smtClean="0">
                <a:sym typeface="Symbol"/>
              </a:rPr>
              <a:t>AaB</a:t>
            </a:r>
            <a:endParaRPr lang="en-US" sz="2200" dirty="0" smtClean="0">
              <a:sym typeface="Symbol"/>
            </a:endParaRPr>
          </a:p>
          <a:p>
            <a:pPr lvl="0">
              <a:buNone/>
            </a:pPr>
            <a:r>
              <a:rPr lang="en-US" sz="2200" dirty="0" smtClean="0">
                <a:sym typeface="Symbol"/>
              </a:rPr>
              <a:t>	  </a:t>
            </a:r>
            <a:r>
              <a:rPr lang="en-US" sz="2200" dirty="0" err="1" smtClean="0">
                <a:sym typeface="Symbol"/>
              </a:rPr>
              <a:t>Aab</a:t>
            </a:r>
            <a:endParaRPr lang="en-US" sz="2200" dirty="0" smtClean="0">
              <a:sym typeface="Symbol"/>
            </a:endParaRPr>
          </a:p>
          <a:p>
            <a:pPr lvl="0">
              <a:buNone/>
            </a:pPr>
            <a:r>
              <a:rPr lang="en-US" sz="2200" dirty="0" smtClean="0">
                <a:sym typeface="Symbol"/>
              </a:rPr>
              <a:t>	  </a:t>
            </a:r>
            <a:r>
              <a:rPr lang="en-US" sz="2200" dirty="0" err="1" smtClean="0">
                <a:sym typeface="Symbol"/>
              </a:rPr>
              <a:t>aBab</a:t>
            </a:r>
            <a:endParaRPr lang="en-US" sz="2200" dirty="0" smtClean="0">
              <a:sym typeface="Symbol"/>
            </a:endParaRPr>
          </a:p>
          <a:p>
            <a:pPr lvl="0">
              <a:buNone/>
            </a:pPr>
            <a:r>
              <a:rPr lang="en-US" sz="2200" dirty="0" smtClean="0">
                <a:sym typeface="Symbol"/>
              </a:rPr>
              <a:t>	  </a:t>
            </a:r>
            <a:r>
              <a:rPr lang="en-US" sz="2200" dirty="0" err="1" smtClean="0">
                <a:sym typeface="Symbol"/>
              </a:rPr>
              <a:t>abab</a:t>
            </a:r>
            <a:endParaRPr lang="en-US" sz="2200" dirty="0" smtClean="0"/>
          </a:p>
          <a:p>
            <a:pPr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A5D0-0F8F-4205-994A-B01475CB2600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648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Example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200" dirty="0" smtClean="0">
                <a:latin typeface="+mn-lt"/>
              </a:rPr>
              <a:t>Let G be a CFG with productions.</a:t>
            </a:r>
            <a:br>
              <a:rPr lang="en-US" sz="2200" dirty="0" smtClean="0">
                <a:latin typeface="+mn-lt"/>
              </a:rPr>
            </a:br>
            <a:r>
              <a:rPr lang="en-US" sz="2200" dirty="0" smtClean="0">
                <a:latin typeface="+mn-lt"/>
              </a:rPr>
              <a:t>S </a:t>
            </a:r>
            <a:r>
              <a:rPr lang="en-US" sz="2200" dirty="0" smtClean="0">
                <a:latin typeface="+mn-lt"/>
                <a:sym typeface="Symbol"/>
              </a:rPr>
              <a:t> AA</a:t>
            </a:r>
            <a:br>
              <a:rPr lang="en-US" sz="2200" dirty="0" smtClean="0">
                <a:latin typeface="+mn-lt"/>
                <a:sym typeface="Symbol"/>
              </a:rPr>
            </a:br>
            <a:r>
              <a:rPr lang="en-US" sz="2200" dirty="0" smtClean="0">
                <a:latin typeface="+mn-lt"/>
                <a:sym typeface="Symbol"/>
              </a:rPr>
              <a:t>A  </a:t>
            </a:r>
            <a:r>
              <a:rPr lang="en-US" sz="2200" dirty="0" err="1" smtClean="0">
                <a:latin typeface="+mn-lt"/>
                <a:sym typeface="Symbol"/>
              </a:rPr>
              <a:t>aB</a:t>
            </a:r>
            <a:r>
              <a:rPr lang="en-US" sz="2200" dirty="0" smtClean="0">
                <a:latin typeface="+mn-lt"/>
                <a:sym typeface="Symbol"/>
              </a:rPr>
              <a:t/>
            </a:r>
            <a:br>
              <a:rPr lang="en-US" sz="2200" dirty="0" smtClean="0">
                <a:latin typeface="+mn-lt"/>
                <a:sym typeface="Symbol"/>
              </a:rPr>
            </a:br>
            <a:r>
              <a:rPr lang="en-US" sz="2200" dirty="0" smtClean="0">
                <a:latin typeface="+mn-lt"/>
                <a:sym typeface="Symbol"/>
              </a:rPr>
              <a:t>B  b | Ɛ.</a:t>
            </a:r>
            <a:br>
              <a:rPr lang="en-US" sz="2200" dirty="0" smtClean="0">
                <a:latin typeface="+mn-lt"/>
                <a:sym typeface="Symbol"/>
              </a:rPr>
            </a:br>
            <a:r>
              <a:rPr lang="en-US" sz="2200" dirty="0" smtClean="0">
                <a:latin typeface="+mn-lt"/>
                <a:sym typeface="Symbol"/>
              </a:rPr>
              <a:t>Find  (</a:t>
            </a:r>
            <a:r>
              <a:rPr lang="en-US" sz="2200" dirty="0" err="1" smtClean="0">
                <a:latin typeface="+mn-lt"/>
                <a:sym typeface="Symbol"/>
              </a:rPr>
              <a:t>i</a:t>
            </a:r>
            <a:r>
              <a:rPr lang="en-US" sz="2200" dirty="0" smtClean="0">
                <a:latin typeface="+mn-lt"/>
                <a:sym typeface="Symbol"/>
              </a:rPr>
              <a:t>) Leftmost derivation  (ii) Rightmost derivation for  string “</a:t>
            </a:r>
            <a:r>
              <a:rPr lang="en-US" sz="2200" dirty="0" err="1" smtClean="0">
                <a:latin typeface="+mn-lt"/>
                <a:sym typeface="Symbol"/>
              </a:rPr>
              <a:t>abab</a:t>
            </a:r>
            <a:r>
              <a:rPr lang="en-US" sz="2200" dirty="0" smtClean="0">
                <a:latin typeface="+mn-lt"/>
                <a:sym typeface="Symbol"/>
              </a:rPr>
              <a:t>”.</a:t>
            </a:r>
            <a:br>
              <a:rPr lang="en-US" sz="2200" dirty="0" smtClean="0">
                <a:latin typeface="+mn-lt"/>
                <a:sym typeface="Symbol"/>
              </a:rPr>
            </a:br>
            <a:r>
              <a:rPr lang="en-US" sz="2200" dirty="0" smtClean="0">
                <a:latin typeface="+mn-lt"/>
                <a:sym typeface="Symbol"/>
              </a:rPr>
              <a:t/>
            </a:r>
            <a:br>
              <a:rPr lang="en-US" sz="2200" dirty="0" smtClean="0">
                <a:latin typeface="+mn-lt"/>
                <a:sym typeface="Symbol"/>
              </a:rPr>
            </a:br>
            <a:r>
              <a:rPr lang="en-US" sz="2200" b="1" dirty="0" smtClean="0">
                <a:solidFill>
                  <a:srgbClr val="FF0000"/>
                </a:solidFill>
                <a:latin typeface="+mn-lt"/>
                <a:sym typeface="Symbol"/>
              </a:rPr>
              <a:t>Solution:</a:t>
            </a:r>
            <a:br>
              <a:rPr lang="en-US" sz="2200" b="1" dirty="0" smtClean="0">
                <a:solidFill>
                  <a:srgbClr val="FF0000"/>
                </a:solidFill>
                <a:latin typeface="+mn-lt"/>
                <a:sym typeface="Symbol"/>
              </a:rPr>
            </a:br>
            <a:endParaRPr lang="en-US" sz="2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Content Placeholder 9"/>
          <p:cNvSpPr txBox="1">
            <a:spLocks/>
          </p:cNvSpPr>
          <p:nvPr/>
        </p:nvSpPr>
        <p:spPr>
          <a:xfrm>
            <a:off x="762000" y="3398837"/>
            <a:ext cx="4038600" cy="33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Leftmost derivation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	</a:t>
            </a:r>
            <a:r>
              <a:rPr lang="en-US" sz="2200" dirty="0" smtClean="0">
                <a:sym typeface="Symbol"/>
              </a:rPr>
              <a:t> AA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	</a:t>
            </a:r>
            <a:r>
              <a:rPr lang="en-US" sz="2200" dirty="0" smtClean="0">
                <a:sym typeface="Symbol"/>
              </a:rPr>
              <a:t>  </a:t>
            </a:r>
            <a:r>
              <a:rPr lang="en-US" sz="2200" dirty="0" err="1" smtClean="0">
                <a:sym typeface="Symbol"/>
              </a:rPr>
              <a:t>aBA</a:t>
            </a:r>
            <a:endParaRPr lang="en-US" sz="2200" dirty="0" smtClean="0">
              <a:sym typeface="Symbol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	</a:t>
            </a:r>
            <a:r>
              <a:rPr lang="en-US" sz="2200" dirty="0" smtClean="0">
                <a:sym typeface="Symbol"/>
              </a:rPr>
              <a:t>  </a:t>
            </a:r>
            <a:r>
              <a:rPr lang="en-US" sz="2200" dirty="0" err="1" smtClean="0">
                <a:sym typeface="Symbol"/>
              </a:rPr>
              <a:t>abA</a:t>
            </a:r>
            <a:endParaRPr lang="en-US" sz="2200" dirty="0" smtClean="0">
              <a:sym typeface="Symbol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	</a:t>
            </a:r>
            <a:r>
              <a:rPr lang="en-US" sz="2200" dirty="0" smtClean="0">
                <a:sym typeface="Symbol"/>
              </a:rPr>
              <a:t>  </a:t>
            </a:r>
            <a:r>
              <a:rPr lang="en-US" sz="2200" dirty="0" err="1" smtClean="0">
                <a:sym typeface="Symbol"/>
              </a:rPr>
              <a:t>abaB</a:t>
            </a:r>
            <a:endParaRPr lang="en-US" sz="2200" dirty="0" smtClean="0">
              <a:sym typeface="Symbol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	</a:t>
            </a:r>
            <a:r>
              <a:rPr lang="en-US" sz="2200" dirty="0" smtClean="0">
                <a:sym typeface="Symbol"/>
              </a:rPr>
              <a:t>  </a:t>
            </a:r>
            <a:r>
              <a:rPr lang="en-US" sz="2200" dirty="0" err="1" smtClean="0">
                <a:sym typeface="Symbol"/>
              </a:rPr>
              <a:t>abab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762000" y="2027237"/>
            <a:ext cx="7924800" cy="49831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If a context free grammar </a:t>
            </a:r>
            <a:r>
              <a:rPr lang="en-US" sz="2200" b="1" dirty="0" smtClean="0"/>
              <a:t>G</a:t>
            </a:r>
            <a:r>
              <a:rPr lang="en-US" sz="2200" dirty="0" smtClean="0"/>
              <a:t> has more than one parse tree for some string </a:t>
            </a:r>
            <a:r>
              <a:rPr lang="en-US" sz="2200" b="1" dirty="0" smtClean="0"/>
              <a:t>w ∈ L(G)</a:t>
            </a:r>
            <a:r>
              <a:rPr lang="en-US" sz="2200" dirty="0" smtClean="0"/>
              <a:t>, it is called an </a:t>
            </a:r>
            <a:r>
              <a:rPr lang="en-US" sz="2200" b="1" dirty="0" smtClean="0"/>
              <a:t>ambiguous grammar</a:t>
            </a:r>
            <a:r>
              <a:rPr lang="en-US" sz="2200" dirty="0" smtClean="0"/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There exist multiple rightmost derivations or leftmost derivations,  but not both, for some string generated from that grammar.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84E7-909C-4941-8976-D1E94DBF5781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Ambiguous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609600" y="990600"/>
            <a:ext cx="8077200" cy="5211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dirty="0" smtClean="0"/>
              <a:t>Show that following grammar is ambiguous.</a:t>
            </a:r>
          </a:p>
          <a:p>
            <a:pPr>
              <a:buNone/>
            </a:pPr>
            <a:r>
              <a:rPr lang="en-US" sz="2200" dirty="0" smtClean="0"/>
              <a:t>S </a:t>
            </a:r>
            <a:r>
              <a:rPr lang="en-US" sz="2200" dirty="0" smtClean="0">
                <a:sym typeface="Symbol"/>
              </a:rPr>
              <a:t>  </a:t>
            </a:r>
            <a:r>
              <a:rPr lang="en-US" sz="2200" dirty="0" smtClean="0"/>
              <a:t> </a:t>
            </a:r>
            <a:r>
              <a:rPr lang="en-US" sz="2200" dirty="0" err="1" smtClean="0"/>
              <a:t>aSb</a:t>
            </a:r>
            <a:r>
              <a:rPr lang="en-US" sz="2200" dirty="0" smtClean="0"/>
              <a:t> | SS  </a:t>
            </a:r>
          </a:p>
          <a:p>
            <a:pPr>
              <a:buNone/>
            </a:pPr>
            <a:r>
              <a:rPr lang="en-US" sz="2200" dirty="0" smtClean="0"/>
              <a:t>S </a:t>
            </a:r>
            <a:r>
              <a:rPr lang="en-US" sz="2200" dirty="0" smtClean="0">
                <a:sym typeface="Symbol"/>
              </a:rPr>
              <a:t>  </a:t>
            </a:r>
            <a:r>
              <a:rPr lang="en-US" sz="2200" dirty="0" smtClean="0"/>
              <a:t> ε 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Solution:</a:t>
            </a:r>
          </a:p>
          <a:p>
            <a:pPr>
              <a:buNone/>
            </a:pPr>
            <a:r>
              <a:rPr lang="en-US" sz="2200" dirty="0" smtClean="0"/>
              <a:t>Consider the string “</a:t>
            </a:r>
            <a:r>
              <a:rPr lang="en-US" sz="2200" dirty="0" err="1" smtClean="0"/>
              <a:t>aabb</a:t>
            </a:r>
            <a:r>
              <a:rPr lang="en-US" sz="2200" dirty="0" smtClean="0"/>
              <a:t>”.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There exists two parse trees hence the given grammar is ambiguous.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1DD1F-ABFF-405B-9987-48C648D1B99F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Ambiguous Grammar</a:t>
            </a:r>
          </a:p>
        </p:txBody>
      </p:sp>
      <p:pic>
        <p:nvPicPr>
          <p:cNvPr id="9" name="Picture 8" descr="p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679" y="2819400"/>
            <a:ext cx="3734321" cy="2086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609600" y="1112837"/>
            <a:ext cx="8077200" cy="52117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600" dirty="0" smtClean="0"/>
              <a:t>Check whether the given grammar G is ambiguous or not.</a:t>
            </a:r>
          </a:p>
          <a:p>
            <a:pPr>
              <a:buNone/>
            </a:pPr>
            <a:r>
              <a:rPr lang="en-US" sz="2600" dirty="0" smtClean="0"/>
              <a:t>E </a:t>
            </a:r>
            <a:r>
              <a:rPr lang="en-US" sz="2600" dirty="0" smtClean="0">
                <a:sym typeface="Symbol"/>
              </a:rPr>
              <a:t>  </a:t>
            </a:r>
            <a:r>
              <a:rPr lang="en-US" sz="2600" dirty="0" smtClean="0"/>
              <a:t> E + E  </a:t>
            </a:r>
          </a:p>
          <a:p>
            <a:pPr>
              <a:buNone/>
            </a:pPr>
            <a:r>
              <a:rPr lang="en-US" sz="2600" dirty="0" smtClean="0"/>
              <a:t>E </a:t>
            </a:r>
            <a:r>
              <a:rPr lang="en-US" sz="2600" dirty="0" smtClean="0">
                <a:sym typeface="Symbol"/>
              </a:rPr>
              <a:t>  </a:t>
            </a:r>
            <a:r>
              <a:rPr lang="en-US" sz="2600" dirty="0" smtClean="0"/>
              <a:t> E * E  </a:t>
            </a:r>
          </a:p>
          <a:p>
            <a:pPr>
              <a:buNone/>
            </a:pPr>
            <a:r>
              <a:rPr lang="en-US" sz="2600" dirty="0" smtClean="0"/>
              <a:t>E </a:t>
            </a:r>
            <a:r>
              <a:rPr lang="en-US" sz="2600" dirty="0" smtClean="0">
                <a:sym typeface="Symbol"/>
              </a:rPr>
              <a:t>  </a:t>
            </a:r>
            <a:r>
              <a:rPr lang="en-US" sz="2600" dirty="0" smtClean="0"/>
              <a:t> id 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Solution: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600" dirty="0" smtClean="0"/>
              <a:t>There exist two parse trees hence the given grammar is ambiguous.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B2C2-35CE-4284-ACA9-10FBE5959821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Ambiguous Grammar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90600" y="2791114"/>
            <a:ext cx="6961905" cy="2314286"/>
            <a:chOff x="1115295" y="3886200"/>
            <a:chExt cx="6961905" cy="2314286"/>
          </a:xfrm>
        </p:grpSpPr>
        <p:pic>
          <p:nvPicPr>
            <p:cNvPr id="14" name="Picture 13" descr="p8Trees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295" y="3886200"/>
              <a:ext cx="6961905" cy="231428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096495" y="5207913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>
                  <a:solidFill>
                    <a:srgbClr val="F3A60B"/>
                  </a:solidFill>
                </a:rPr>
                <a:t>*</a:t>
              </a:r>
              <a:endParaRPr lang="en-US" sz="2200" b="1" dirty="0">
                <a:solidFill>
                  <a:srgbClr val="F3A60B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05600" y="4572000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>
                  <a:solidFill>
                    <a:srgbClr val="F3A60B"/>
                  </a:solidFill>
                </a:rPr>
                <a:t>*</a:t>
              </a:r>
              <a:endParaRPr lang="en-US" sz="2200" b="1" dirty="0">
                <a:solidFill>
                  <a:srgbClr val="F3A60B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1112837"/>
            <a:ext cx="8305800" cy="52117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Left Recursion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A production of is said to be Left Recursive if it is of the form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		 </a:t>
            </a:r>
            <a:r>
              <a:rPr lang="en-US" sz="2200" b="1" dirty="0" smtClean="0">
                <a:solidFill>
                  <a:srgbClr val="FF0000"/>
                </a:solidFill>
              </a:rPr>
              <a:t>S </a:t>
            </a:r>
            <a:r>
              <a:rPr lang="en-US" sz="2200" b="1" dirty="0" smtClean="0">
                <a:solidFill>
                  <a:srgbClr val="FF0000"/>
                </a:solidFill>
                <a:sym typeface="Symbol"/>
              </a:rPr>
              <a:t> Sa | Ɛ</a:t>
            </a:r>
            <a:endParaRPr lang="en-US" sz="2200" dirty="0" smtClean="0"/>
          </a:p>
          <a:p>
            <a:pPr algn="just" fontAlgn="base">
              <a:spcBef>
                <a:spcPts val="0"/>
              </a:spcBef>
            </a:pPr>
            <a:r>
              <a:rPr lang="en-US" sz="2200" dirty="0" smtClean="0"/>
              <a:t>A grammar having such production is called as Left Recursive Grammar.</a:t>
            </a:r>
          </a:p>
          <a:p>
            <a:pPr lvl="1" algn="just" fontAlgn="base">
              <a:spcBef>
                <a:spcPts val="0"/>
              </a:spcBef>
              <a:buNone/>
            </a:pPr>
            <a:r>
              <a:rPr lang="en-US" sz="2200" dirty="0" smtClean="0"/>
              <a:t>	</a:t>
            </a:r>
          </a:p>
          <a:p>
            <a:pPr lvl="1" algn="just" fontAlgn="base">
              <a:spcBef>
                <a:spcPts val="0"/>
              </a:spcBef>
              <a:buNone/>
            </a:pPr>
            <a:endParaRPr lang="en-US" sz="2200" b="1" dirty="0" smtClean="0">
              <a:solidFill>
                <a:srgbClr val="FF0000"/>
              </a:solidFill>
              <a:sym typeface="Symbol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Right Recursion</a:t>
            </a:r>
            <a:endParaRPr lang="en-US" sz="2200" b="1" dirty="0" smtClean="0"/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A production of is said to be Right Recursive if it is of the form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		</a:t>
            </a:r>
            <a:r>
              <a:rPr lang="en-US" sz="2200" b="1" dirty="0" smtClean="0">
                <a:solidFill>
                  <a:srgbClr val="FF0000"/>
                </a:solidFill>
              </a:rPr>
              <a:t> S </a:t>
            </a:r>
            <a:r>
              <a:rPr lang="en-US" sz="2200" b="1" dirty="0" smtClean="0">
                <a:solidFill>
                  <a:srgbClr val="FF0000"/>
                </a:solidFill>
                <a:sym typeface="Symbol"/>
              </a:rPr>
              <a:t> </a:t>
            </a:r>
            <a:r>
              <a:rPr lang="en-US" sz="2200" b="1" dirty="0" err="1" smtClean="0">
                <a:solidFill>
                  <a:srgbClr val="FF0000"/>
                </a:solidFill>
                <a:sym typeface="Symbol"/>
              </a:rPr>
              <a:t>aS</a:t>
            </a:r>
            <a:r>
              <a:rPr lang="en-US" sz="2200" b="1" dirty="0" smtClean="0">
                <a:solidFill>
                  <a:srgbClr val="FF0000"/>
                </a:solidFill>
                <a:sym typeface="Symbol"/>
              </a:rPr>
              <a:t> | Ɛ</a:t>
            </a:r>
            <a:endParaRPr lang="en-US" sz="2200" dirty="0" smtClean="0"/>
          </a:p>
          <a:p>
            <a:pPr algn="just" fontAlgn="base">
              <a:spcBef>
                <a:spcPts val="0"/>
              </a:spcBef>
            </a:pPr>
            <a:r>
              <a:rPr lang="en-US" sz="2200" dirty="0" smtClean="0"/>
              <a:t>A grammar having such production is called as as Right Recursive Grammar.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DC42-4787-43BF-BA1B-F64A9E1A9D0E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Types of Recursion in CFG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457200" y="1112837"/>
            <a:ext cx="8458200" cy="5211763"/>
          </a:xfrm>
        </p:spPr>
        <p:txBody>
          <a:bodyPr>
            <a:normAutofit/>
          </a:bodyPr>
          <a:lstStyle/>
          <a:p>
            <a:pPr algn="just" fontAlgn="base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Left recursion is considered to be a problematic situation for Top down parsers in compiler.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/>
              <a:t>Process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If the set of A - productions are 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A</a:t>
            </a:r>
            <a:r>
              <a:rPr lang="en-US" sz="2200" dirty="0" smtClean="0">
                <a:sym typeface="Symbol"/>
              </a:rPr>
              <a:t>  A</a:t>
            </a:r>
            <a:r>
              <a:rPr lang="en-US" sz="2200" baseline="-25000" dirty="0" smtClean="0">
                <a:sym typeface="Symbol"/>
              </a:rPr>
              <a:t>1</a:t>
            </a:r>
            <a:r>
              <a:rPr lang="en-US" sz="2200" dirty="0" smtClean="0">
                <a:sym typeface="Symbol"/>
              </a:rPr>
              <a:t> | A</a:t>
            </a:r>
            <a:r>
              <a:rPr lang="en-US" sz="2200" baseline="-25000" dirty="0" smtClean="0">
                <a:sym typeface="Symbol"/>
              </a:rPr>
              <a:t>2</a:t>
            </a:r>
            <a:r>
              <a:rPr lang="en-US" sz="2200" dirty="0" smtClean="0">
                <a:sym typeface="Symbol"/>
              </a:rPr>
              <a:t> | …….. </a:t>
            </a:r>
            <a:r>
              <a:rPr lang="en-US" sz="2200" dirty="0" err="1" smtClean="0">
                <a:sym typeface="Symbol"/>
              </a:rPr>
              <a:t>A</a:t>
            </a:r>
            <a:r>
              <a:rPr lang="en-US" sz="2200" baseline="-25000" dirty="0" err="1" smtClean="0">
                <a:sym typeface="Symbol"/>
              </a:rPr>
              <a:t>n</a:t>
            </a:r>
            <a:r>
              <a:rPr lang="en-US" sz="2200" dirty="0" smtClean="0">
                <a:sym typeface="Symbol"/>
              </a:rPr>
              <a:t> | </a:t>
            </a:r>
            <a:r>
              <a:rPr lang="en-US" sz="2200" baseline="-25000" dirty="0" smtClean="0">
                <a:sym typeface="Symbol"/>
              </a:rPr>
              <a:t>1</a:t>
            </a:r>
            <a:r>
              <a:rPr lang="en-US" sz="2200" dirty="0" smtClean="0">
                <a:sym typeface="Symbol"/>
              </a:rPr>
              <a:t> | </a:t>
            </a:r>
            <a:r>
              <a:rPr lang="en-US" sz="2200" baseline="-25000" dirty="0" smtClean="0">
                <a:sym typeface="Symbol"/>
              </a:rPr>
              <a:t>2</a:t>
            </a:r>
            <a:r>
              <a:rPr lang="en-US" sz="2200" dirty="0" smtClean="0">
                <a:sym typeface="Symbol"/>
              </a:rPr>
              <a:t> | …… | </a:t>
            </a:r>
            <a:r>
              <a:rPr lang="en-US" sz="2200" baseline="-25000" dirty="0" smtClean="0">
                <a:sym typeface="Symbol"/>
              </a:rPr>
              <a:t>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Symbol"/>
              </a:rPr>
              <a:t>Then to remove Left recursion , introduce another variable </a:t>
            </a:r>
            <a:r>
              <a:rPr lang="en-US" sz="2200" b="1" dirty="0" smtClean="0">
                <a:solidFill>
                  <a:srgbClr val="FF0000"/>
                </a:solidFill>
                <a:sym typeface="Symbol"/>
              </a:rPr>
              <a:t>Z</a:t>
            </a:r>
            <a:r>
              <a:rPr lang="en-US" sz="2200" dirty="0" smtClean="0">
                <a:sym typeface="Symbol"/>
              </a:rPr>
              <a:t> such that –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AC3A-D8DB-49D5-8642-E38A636283F9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Elimination of Left Recursion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4953000"/>
            <a:ext cx="6248400" cy="978729"/>
          </a:xfrm>
          <a:prstGeom prst="rect">
            <a:avLst/>
          </a:prstGeom>
          <a:noFill/>
          <a:ln w="31750">
            <a:solidFill>
              <a:srgbClr val="7BE5E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ym typeface="Symbol"/>
              </a:rPr>
              <a:t>A  </a:t>
            </a:r>
            <a:r>
              <a:rPr lang="en-US" sz="2400" baseline="-25000" dirty="0" smtClean="0"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 | </a:t>
            </a:r>
            <a:r>
              <a:rPr lang="en-US" sz="2400" baseline="-25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 | …… | </a:t>
            </a:r>
            <a:r>
              <a:rPr lang="en-US" sz="2400" baseline="-25000" dirty="0" smtClean="0">
                <a:sym typeface="Symbol"/>
              </a:rPr>
              <a:t>m </a:t>
            </a:r>
            <a:r>
              <a:rPr lang="en-US" sz="2400" dirty="0" smtClean="0">
                <a:sym typeface="Symbol"/>
              </a:rPr>
              <a:t>| </a:t>
            </a:r>
            <a:r>
              <a:rPr lang="en-US" sz="2400" baseline="-25000" dirty="0" smtClean="0"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Z| </a:t>
            </a:r>
            <a:r>
              <a:rPr lang="en-US" sz="2400" baseline="-25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Z| …… | </a:t>
            </a:r>
            <a:r>
              <a:rPr lang="en-US" sz="2400" baseline="-25000" dirty="0" err="1" smtClean="0">
                <a:sym typeface="Symbol"/>
              </a:rPr>
              <a:t>m</a:t>
            </a:r>
            <a:r>
              <a:rPr lang="en-US" sz="2400" dirty="0" err="1" smtClean="0">
                <a:sym typeface="Symbol"/>
              </a:rPr>
              <a:t>Z</a:t>
            </a:r>
            <a:endParaRPr lang="en-US" sz="2400" dirty="0" smtClean="0">
              <a:sym typeface="Symbol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ym typeface="Symbol"/>
              </a:rPr>
              <a:t>Z  </a:t>
            </a:r>
            <a:r>
              <a:rPr lang="en-US" sz="2400" baseline="-25000" dirty="0" smtClean="0"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 | </a:t>
            </a:r>
            <a:r>
              <a:rPr lang="en-US" sz="2400" baseline="-25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 | …….. </a:t>
            </a:r>
            <a:r>
              <a:rPr lang="en-US" sz="2400" baseline="-25000" dirty="0" smtClean="0">
                <a:sym typeface="Symbol"/>
              </a:rPr>
              <a:t>n</a:t>
            </a:r>
            <a:r>
              <a:rPr lang="en-US" sz="2400" dirty="0" smtClean="0">
                <a:sym typeface="Symbol"/>
              </a:rPr>
              <a:t> | </a:t>
            </a:r>
            <a:r>
              <a:rPr lang="en-US" sz="2400" baseline="-25000" dirty="0" smtClean="0"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Z | </a:t>
            </a:r>
            <a:r>
              <a:rPr lang="en-US" sz="2400" baseline="-25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Z | …….. | </a:t>
            </a:r>
            <a:r>
              <a:rPr lang="en-US" sz="2400" baseline="-25000" dirty="0" err="1" smtClean="0">
                <a:sym typeface="Symbol"/>
              </a:rPr>
              <a:t>n</a:t>
            </a:r>
            <a:r>
              <a:rPr lang="en-US" sz="2400" dirty="0" err="1" smtClean="0">
                <a:sym typeface="Symbol"/>
              </a:rPr>
              <a:t>Z</a:t>
            </a:r>
            <a:endParaRPr lang="en-US" sz="2400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457200" y="1112837"/>
            <a:ext cx="8458200" cy="5211763"/>
          </a:xfrm>
        </p:spPr>
        <p:txBody>
          <a:bodyPr>
            <a:normAutofit/>
          </a:bodyPr>
          <a:lstStyle/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FF0000"/>
                </a:solidFill>
                <a:sym typeface="Symbol"/>
              </a:rPr>
              <a:t>Example:</a:t>
            </a:r>
            <a:r>
              <a:rPr lang="en-US" sz="2200" dirty="0" smtClean="0">
                <a:sym typeface="Symbol"/>
              </a:rPr>
              <a:t>  Remove Left recursion from given CFG.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Symbol"/>
              </a:rPr>
              <a:t>A  AB | AAD | </a:t>
            </a:r>
            <a:r>
              <a:rPr lang="en-US" sz="2200" dirty="0" err="1" smtClean="0">
                <a:sym typeface="Symbol"/>
              </a:rPr>
              <a:t>aBD</a:t>
            </a:r>
            <a:r>
              <a:rPr lang="en-US" sz="2200" dirty="0" smtClean="0">
                <a:sym typeface="Symbol"/>
              </a:rPr>
              <a:t> | </a:t>
            </a:r>
            <a:r>
              <a:rPr lang="en-US" sz="2200" dirty="0" err="1" smtClean="0">
                <a:sym typeface="Symbol"/>
              </a:rPr>
              <a:t>bDB</a:t>
            </a:r>
            <a:r>
              <a:rPr lang="en-US" sz="2200" dirty="0" smtClean="0">
                <a:sym typeface="Symbol"/>
              </a:rPr>
              <a:t> | c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Symbol"/>
              </a:rPr>
              <a:t>B  b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Symbol"/>
              </a:rPr>
              <a:t>D  d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Symbol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FF0000"/>
                </a:solidFill>
                <a:sym typeface="Symbol"/>
              </a:rPr>
              <a:t>Solution: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Symbol"/>
              </a:rPr>
              <a:t> </a:t>
            </a:r>
            <a:r>
              <a:rPr lang="en-US" sz="2200" baseline="-25000" dirty="0" smtClean="0">
                <a:sym typeface="Symbol"/>
              </a:rPr>
              <a:t>1</a:t>
            </a:r>
            <a:r>
              <a:rPr lang="en-US" sz="2200" dirty="0" smtClean="0">
                <a:sym typeface="Symbol"/>
              </a:rPr>
              <a:t> = B, </a:t>
            </a:r>
            <a:r>
              <a:rPr lang="en-US" sz="2200" baseline="-25000" dirty="0" smtClean="0">
                <a:sym typeface="Symbol"/>
              </a:rPr>
              <a:t>2 </a:t>
            </a:r>
            <a:r>
              <a:rPr lang="en-US" sz="2200" dirty="0" smtClean="0">
                <a:sym typeface="Symbol"/>
              </a:rPr>
              <a:t>= AD, </a:t>
            </a:r>
            <a:r>
              <a:rPr lang="en-US" sz="2200" baseline="-25000" dirty="0" smtClean="0">
                <a:sym typeface="Symbol"/>
              </a:rPr>
              <a:t>1 </a:t>
            </a:r>
            <a:r>
              <a:rPr lang="en-US" sz="2200" dirty="0" smtClean="0">
                <a:sym typeface="Symbol"/>
              </a:rPr>
              <a:t> = </a:t>
            </a:r>
            <a:r>
              <a:rPr lang="en-US" sz="2200" dirty="0" err="1" smtClean="0">
                <a:sym typeface="Symbol"/>
              </a:rPr>
              <a:t>aBD</a:t>
            </a:r>
            <a:r>
              <a:rPr lang="en-US" sz="2200" dirty="0" smtClean="0">
                <a:sym typeface="Symbol"/>
              </a:rPr>
              <a:t>, </a:t>
            </a:r>
            <a:r>
              <a:rPr lang="en-US" sz="2200" baseline="-25000" dirty="0" smtClean="0">
                <a:sym typeface="Symbol"/>
              </a:rPr>
              <a:t>2 </a:t>
            </a:r>
            <a:r>
              <a:rPr lang="en-US" sz="2200" dirty="0" smtClean="0">
                <a:sym typeface="Symbol"/>
              </a:rPr>
              <a:t> = </a:t>
            </a:r>
            <a:r>
              <a:rPr lang="en-US" sz="2200" dirty="0" err="1" smtClean="0">
                <a:sym typeface="Symbol"/>
              </a:rPr>
              <a:t>bDB</a:t>
            </a:r>
            <a:r>
              <a:rPr lang="en-US" sz="2200" dirty="0" smtClean="0">
                <a:sym typeface="Symbol"/>
              </a:rPr>
              <a:t>, </a:t>
            </a:r>
            <a:r>
              <a:rPr lang="en-US" sz="2200" baseline="-25000" dirty="0" smtClean="0">
                <a:sym typeface="Symbol"/>
              </a:rPr>
              <a:t>3</a:t>
            </a:r>
            <a:r>
              <a:rPr lang="en-US" sz="2200" dirty="0" smtClean="0">
                <a:sym typeface="Symbol"/>
              </a:rPr>
              <a:t> = c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Symbol"/>
              </a:rPr>
              <a:t>A  </a:t>
            </a:r>
            <a:r>
              <a:rPr lang="en-US" sz="2200" dirty="0" err="1" smtClean="0">
                <a:sym typeface="Symbol"/>
              </a:rPr>
              <a:t>aBD</a:t>
            </a:r>
            <a:r>
              <a:rPr lang="en-US" sz="2200" dirty="0" smtClean="0">
                <a:sym typeface="Symbol"/>
              </a:rPr>
              <a:t> | </a:t>
            </a:r>
            <a:r>
              <a:rPr lang="en-US" sz="2200" dirty="0" err="1" smtClean="0">
                <a:sym typeface="Symbol"/>
              </a:rPr>
              <a:t>bDB</a:t>
            </a:r>
            <a:r>
              <a:rPr lang="en-US" sz="2200" dirty="0" smtClean="0">
                <a:sym typeface="Symbol"/>
              </a:rPr>
              <a:t> | c | </a:t>
            </a:r>
            <a:r>
              <a:rPr lang="en-US" sz="2200" dirty="0" err="1" smtClean="0">
                <a:sym typeface="Symbol"/>
              </a:rPr>
              <a:t>aBDZ</a:t>
            </a:r>
            <a:r>
              <a:rPr lang="en-US" sz="2200" dirty="0" smtClean="0">
                <a:sym typeface="Symbol"/>
              </a:rPr>
              <a:t> | </a:t>
            </a:r>
            <a:r>
              <a:rPr lang="en-US" sz="2200" dirty="0" err="1" smtClean="0">
                <a:sym typeface="Symbol"/>
              </a:rPr>
              <a:t>bDBZ</a:t>
            </a:r>
            <a:r>
              <a:rPr lang="en-US" sz="2200" dirty="0" smtClean="0">
                <a:sym typeface="Symbol"/>
              </a:rPr>
              <a:t> | </a:t>
            </a:r>
            <a:r>
              <a:rPr lang="en-US" sz="2200" dirty="0" err="1" smtClean="0">
                <a:sym typeface="Symbol"/>
              </a:rPr>
              <a:t>Cz</a:t>
            </a:r>
            <a:endParaRPr lang="en-US" sz="2200" dirty="0" smtClean="0">
              <a:sym typeface="Symbol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Symbol"/>
              </a:rPr>
              <a:t>Z  B | AD | BZ | ADZ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Symbol"/>
              </a:rPr>
              <a:t>B  b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Symbol"/>
              </a:rPr>
              <a:t>D  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C08F-A079-43AC-B9FC-C53E25CD8341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Elimination of Left 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6906-9DC0-4998-B6AF-7A19AE8A1D23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Regular and Non-Regular Grammars: Context Free Grammar(CFG)-Definition, Derivations, Languages, Derivation Trees and Ambiguity, Regular Grammars-Right Linear and Left Linear grammars,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Conversion of FA into CFG and Regular grammar into FA,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Simplification of CFG, Normal Forms- Chomsky Normal Form(CNF), </a:t>
            </a:r>
            <a:r>
              <a:rPr lang="en-US" sz="2200" dirty="0" err="1" smtClean="0"/>
              <a:t>Greibach</a:t>
            </a:r>
            <a:r>
              <a:rPr lang="en-US" sz="2200" dirty="0" smtClean="0"/>
              <a:t> Normal Form (GNF),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Chomsky Hierarchy, Programming problems based on the properties of CFGs.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109" y="1078468"/>
            <a:ext cx="144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UNIT-3</a:t>
            </a:r>
            <a:endParaRPr lang="en-US" sz="2400" b="1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371600" y="1"/>
            <a:ext cx="7772400" cy="8381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Syllabus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/>
              <a:t>Converting Ambiguous Grammar Into Unambiguous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Causes such as left recursion, common prefixes etc makes the grammar ambiguous.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The removal of these causes may convert the grammar into unambiguous grammar.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solidFill>
                  <a:srgbClr val="FF0000"/>
                </a:solidFill>
              </a:rPr>
              <a:t>It is not always possible to convert an ambiguous grammar into an unambiguous grammar.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5654-15C2-48E6-ABB7-A0111D477AE3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Removal of ambiguity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8229600" cy="518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/>
              <a:t>Removing Ambiguity By Precedence &amp; </a:t>
            </a:r>
            <a:r>
              <a:rPr lang="en-US" sz="2400" b="1" dirty="0" err="1" smtClean="0"/>
              <a:t>Associativity</a:t>
            </a:r>
            <a:r>
              <a:rPr lang="en-US" sz="2400" b="1" dirty="0" smtClean="0"/>
              <a:t> Rules</a:t>
            </a:r>
          </a:p>
          <a:p>
            <a:pPr algn="just" fontAlgn="base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Rule - 1:</a:t>
            </a:r>
            <a:r>
              <a:rPr lang="en-US" sz="2400" b="1" dirty="0" smtClean="0"/>
              <a:t> </a:t>
            </a:r>
            <a:r>
              <a:rPr lang="en-US" sz="2400" dirty="0" smtClean="0"/>
              <a:t> </a:t>
            </a:r>
            <a:r>
              <a:rPr lang="en-US" sz="2200" dirty="0" smtClean="0"/>
              <a:t>(Precedence constraint)</a:t>
            </a:r>
          </a:p>
          <a:p>
            <a:pPr algn="just" fontAlgn="base">
              <a:buNone/>
            </a:pPr>
            <a:r>
              <a:rPr lang="en-US" sz="2200" dirty="0" smtClean="0"/>
              <a:t> 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The level at which the production is present defines the priority of the operator.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The </a:t>
            </a:r>
            <a:r>
              <a:rPr lang="en-US" sz="2200" u="sng" dirty="0" smtClean="0"/>
              <a:t>higher the level</a:t>
            </a:r>
            <a:r>
              <a:rPr lang="en-US" sz="2200" dirty="0" smtClean="0"/>
              <a:t> of the production, the </a:t>
            </a:r>
            <a:r>
              <a:rPr lang="en-US" sz="2200" u="sng" dirty="0" smtClean="0"/>
              <a:t>lower the priority</a:t>
            </a:r>
            <a:r>
              <a:rPr lang="en-US" sz="2200" dirty="0" smtClean="0"/>
              <a:t> of operator.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The </a:t>
            </a:r>
            <a:r>
              <a:rPr lang="en-US" sz="2200" u="sng" dirty="0" smtClean="0"/>
              <a:t>lower the level</a:t>
            </a:r>
            <a:r>
              <a:rPr lang="en-US" sz="2200" dirty="0" smtClean="0"/>
              <a:t> of the production, the </a:t>
            </a:r>
            <a:r>
              <a:rPr lang="en-US" sz="2200" u="sng" dirty="0" smtClean="0"/>
              <a:t>higher the priority</a:t>
            </a:r>
            <a:r>
              <a:rPr lang="en-US" sz="2200" dirty="0" smtClean="0"/>
              <a:t> of operator.</a:t>
            </a:r>
          </a:p>
          <a:p>
            <a:pPr algn="just" fontAlgn="base">
              <a:buNone/>
            </a:pPr>
            <a:r>
              <a:rPr lang="en-US" sz="2200" dirty="0" smtClean="0"/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CC50-CCBB-4EA4-844C-9C56F0E3B2E4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Removal of ambiguity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8229600" cy="518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/>
              <a:t>Removing Ambiguity By Precedence &amp; </a:t>
            </a:r>
            <a:r>
              <a:rPr lang="en-US" sz="2400" b="1" dirty="0" err="1" smtClean="0"/>
              <a:t>Associativity</a:t>
            </a:r>
            <a:r>
              <a:rPr lang="en-US" sz="2400" b="1" dirty="0" smtClean="0"/>
              <a:t> Rules</a:t>
            </a:r>
          </a:p>
          <a:p>
            <a:pPr algn="just" fontAlgn="base">
              <a:buNone/>
            </a:pPr>
            <a:endParaRPr lang="en-US" sz="2200" dirty="0" smtClean="0"/>
          </a:p>
          <a:p>
            <a:pPr algn="just" fontAlgn="base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Rule - 2:</a:t>
            </a:r>
            <a:r>
              <a:rPr lang="en-US" sz="2400" dirty="0" smtClean="0"/>
              <a:t> </a:t>
            </a:r>
            <a:r>
              <a:rPr lang="en-US" sz="2200" dirty="0" smtClean="0"/>
              <a:t>(</a:t>
            </a:r>
            <a:r>
              <a:rPr lang="en-US" sz="2200" dirty="0" err="1" smtClean="0"/>
              <a:t>Associativity</a:t>
            </a:r>
            <a:r>
              <a:rPr lang="en-US" sz="2200" dirty="0" smtClean="0"/>
              <a:t> constraint)</a:t>
            </a:r>
            <a:endParaRPr lang="en-US" sz="2200" b="1" dirty="0" smtClean="0"/>
          </a:p>
          <a:p>
            <a:pPr algn="just" fontAlgn="base">
              <a:buNone/>
            </a:pPr>
            <a:r>
              <a:rPr lang="en-US" sz="2200" dirty="0" smtClean="0"/>
              <a:t> 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If the operator is left associative, induce left recursion in its production.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If the operator is right associative, induce right recursion in its production.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138D-DD36-4F0D-AB2F-C23E25FA5AB1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Removal of ambiguity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8229600" cy="5334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Example:</a:t>
            </a:r>
            <a:r>
              <a:rPr lang="en-US" sz="2200" dirty="0" smtClean="0"/>
              <a:t> Show that the given grammar is ambiguous. Also, find an equivalent unambiguous grammar.</a:t>
            </a:r>
          </a:p>
          <a:p>
            <a:pPr>
              <a:buNone/>
            </a:pPr>
            <a:r>
              <a:rPr lang="en-US" sz="2200" dirty="0" smtClean="0"/>
              <a:t>E </a:t>
            </a:r>
            <a:r>
              <a:rPr lang="en-US" sz="2200" dirty="0" smtClean="0">
                <a:sym typeface="Symbol"/>
              </a:rPr>
              <a:t></a:t>
            </a:r>
            <a:r>
              <a:rPr lang="en-US" sz="2200" dirty="0" smtClean="0"/>
              <a:t> E + E  </a:t>
            </a:r>
          </a:p>
          <a:p>
            <a:pPr>
              <a:buNone/>
            </a:pPr>
            <a:r>
              <a:rPr lang="en-US" sz="2200" dirty="0" smtClean="0"/>
              <a:t>E </a:t>
            </a:r>
            <a:r>
              <a:rPr lang="en-US" sz="2200" dirty="0" smtClean="0">
                <a:sym typeface="Symbol"/>
              </a:rPr>
              <a:t> </a:t>
            </a:r>
            <a:r>
              <a:rPr lang="en-US" sz="2200" dirty="0" smtClean="0"/>
              <a:t> E * E  </a:t>
            </a:r>
          </a:p>
          <a:p>
            <a:pPr>
              <a:buNone/>
            </a:pPr>
            <a:r>
              <a:rPr lang="en-US" sz="2200" dirty="0" smtClean="0"/>
              <a:t>E </a:t>
            </a:r>
            <a:r>
              <a:rPr lang="en-US" sz="2200" dirty="0" smtClean="0">
                <a:sym typeface="Symbol"/>
              </a:rPr>
              <a:t> </a:t>
            </a:r>
            <a:r>
              <a:rPr lang="en-US" sz="2200" dirty="0" smtClean="0"/>
              <a:t> id  </a:t>
            </a: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Solution: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Derive </a:t>
            </a:r>
            <a:r>
              <a:rPr lang="en-US" sz="2200" b="1" dirty="0" smtClean="0"/>
              <a:t>“</a:t>
            </a:r>
            <a:r>
              <a:rPr lang="en-US" sz="2200" b="1" dirty="0" err="1" smtClean="0"/>
              <a:t>id+id</a:t>
            </a:r>
            <a:r>
              <a:rPr lang="en-US" sz="2200" b="1" dirty="0" smtClean="0"/>
              <a:t>*id”  </a:t>
            </a:r>
            <a:r>
              <a:rPr lang="en-US" sz="2200" dirty="0" smtClean="0"/>
              <a:t>by</a:t>
            </a:r>
            <a:r>
              <a:rPr lang="en-US" sz="2200" b="1" dirty="0" smtClean="0"/>
              <a:t> </a:t>
            </a:r>
            <a:r>
              <a:rPr lang="en-US" sz="2200" dirty="0" smtClean="0"/>
              <a:t>two parse tree  to show Grammar is ambiguous.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Unambiguous grammar will be:</a:t>
            </a:r>
          </a:p>
          <a:p>
            <a:pPr>
              <a:buNone/>
            </a:pPr>
            <a:r>
              <a:rPr lang="en-US" sz="2200" dirty="0" smtClean="0"/>
              <a:t>E </a:t>
            </a:r>
            <a:r>
              <a:rPr lang="en-US" sz="2200" dirty="0" smtClean="0">
                <a:sym typeface="Symbol"/>
              </a:rPr>
              <a:t></a:t>
            </a:r>
            <a:r>
              <a:rPr lang="en-US" sz="2200" dirty="0" smtClean="0"/>
              <a:t> E + T | T  </a:t>
            </a:r>
          </a:p>
          <a:p>
            <a:pPr>
              <a:buNone/>
            </a:pPr>
            <a:r>
              <a:rPr lang="en-US" sz="2200" dirty="0" smtClean="0"/>
              <a:t>T </a:t>
            </a:r>
            <a:r>
              <a:rPr lang="en-US" sz="2200" dirty="0" smtClean="0">
                <a:sym typeface="Symbol"/>
              </a:rPr>
              <a:t> T</a:t>
            </a:r>
            <a:r>
              <a:rPr lang="en-US" sz="2200" dirty="0" smtClean="0"/>
              <a:t> * F | F  </a:t>
            </a:r>
          </a:p>
          <a:p>
            <a:pPr>
              <a:buNone/>
            </a:pPr>
            <a:r>
              <a:rPr lang="en-US" sz="2200" dirty="0" smtClean="0"/>
              <a:t>F </a:t>
            </a:r>
            <a:r>
              <a:rPr lang="en-US" sz="2200" dirty="0" smtClean="0">
                <a:sym typeface="Symbol"/>
              </a:rPr>
              <a:t> </a:t>
            </a:r>
            <a:r>
              <a:rPr lang="en-US" sz="2200" dirty="0" smtClean="0"/>
              <a:t> 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61C4-8D84-482A-81D1-9F44AD0AAF96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Removal of ambiguity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Times New Roman"/>
              </a:rPr>
              <a:t>In a </a:t>
            </a:r>
            <a:r>
              <a:rPr lang="en-US" sz="2200" spc="-5" dirty="0" smtClean="0">
                <a:cs typeface="Times New Roman"/>
              </a:rPr>
              <a:t>CFG, </a:t>
            </a:r>
            <a:r>
              <a:rPr lang="en-US" sz="2200" dirty="0" smtClean="0">
                <a:cs typeface="Times New Roman"/>
              </a:rPr>
              <a:t>it </a:t>
            </a:r>
            <a:r>
              <a:rPr lang="en-US" sz="2200" spc="-10" dirty="0" smtClean="0">
                <a:cs typeface="Times New Roman"/>
              </a:rPr>
              <a:t>may </a:t>
            </a:r>
            <a:r>
              <a:rPr lang="en-US" sz="2200" dirty="0" smtClean="0">
                <a:cs typeface="Times New Roman"/>
              </a:rPr>
              <a:t>happen that all the production rules and </a:t>
            </a:r>
            <a:r>
              <a:rPr lang="en-US" sz="2200" spc="-5" dirty="0" smtClean="0">
                <a:cs typeface="Times New Roman"/>
              </a:rPr>
              <a:t>symbols </a:t>
            </a:r>
            <a:r>
              <a:rPr lang="en-US" sz="2200" dirty="0" smtClean="0">
                <a:cs typeface="Times New Roman"/>
              </a:rPr>
              <a:t>are </a:t>
            </a:r>
            <a:r>
              <a:rPr lang="en-US" sz="2200" spc="-5" dirty="0" smtClean="0">
                <a:cs typeface="Times New Roman"/>
              </a:rPr>
              <a:t>not </a:t>
            </a:r>
            <a:r>
              <a:rPr lang="en-US" sz="2200" dirty="0" smtClean="0">
                <a:cs typeface="Times New Roman"/>
              </a:rPr>
              <a:t>needed </a:t>
            </a:r>
            <a:r>
              <a:rPr lang="en-US" sz="2200" spc="-5" dirty="0" smtClean="0">
                <a:cs typeface="Times New Roman"/>
              </a:rPr>
              <a:t>for</a:t>
            </a:r>
            <a:r>
              <a:rPr lang="en-US" sz="2200" spc="-110" dirty="0" smtClean="0">
                <a:cs typeface="Times New Roman"/>
              </a:rPr>
              <a:t> </a:t>
            </a:r>
            <a:r>
              <a:rPr lang="en-US" sz="2200" dirty="0" smtClean="0">
                <a:cs typeface="Times New Roman"/>
              </a:rPr>
              <a:t>the  </a:t>
            </a:r>
            <a:r>
              <a:rPr lang="en-US" sz="2200" spc="-5" dirty="0" smtClean="0">
                <a:cs typeface="Times New Roman"/>
              </a:rPr>
              <a:t>derivation </a:t>
            </a:r>
            <a:r>
              <a:rPr lang="en-US" sz="2200" dirty="0" smtClean="0">
                <a:cs typeface="Times New Roman"/>
              </a:rPr>
              <a:t>of strings. Besides, there </a:t>
            </a:r>
            <a:r>
              <a:rPr lang="en-US" sz="2200" spc="-10" dirty="0" smtClean="0">
                <a:cs typeface="Times New Roman"/>
              </a:rPr>
              <a:t>may </a:t>
            </a:r>
            <a:r>
              <a:rPr lang="en-US" sz="2200" dirty="0" smtClean="0">
                <a:cs typeface="Times New Roman"/>
              </a:rPr>
              <a:t>be </a:t>
            </a:r>
            <a:r>
              <a:rPr lang="en-US" sz="2200" spc="-5" dirty="0" smtClean="0">
                <a:cs typeface="Times New Roman"/>
              </a:rPr>
              <a:t>some </a:t>
            </a:r>
            <a:r>
              <a:rPr lang="en-US" sz="2200" dirty="0" smtClean="0">
                <a:cs typeface="Times New Roman"/>
              </a:rPr>
              <a:t>null productions and unit productions.  </a:t>
            </a:r>
            <a:r>
              <a:rPr lang="en-US" sz="2200" spc="-5" dirty="0" smtClean="0">
                <a:cs typeface="Times New Roman"/>
              </a:rPr>
              <a:t>Elimination </a:t>
            </a:r>
            <a:r>
              <a:rPr lang="en-US" sz="2200" dirty="0" smtClean="0">
                <a:cs typeface="Times New Roman"/>
              </a:rPr>
              <a:t>of these productions and </a:t>
            </a:r>
            <a:r>
              <a:rPr lang="en-US" sz="2200" spc="-5" dirty="0" smtClean="0">
                <a:cs typeface="Times New Roman"/>
              </a:rPr>
              <a:t>symbols </a:t>
            </a:r>
            <a:r>
              <a:rPr lang="en-US" sz="2200" dirty="0" smtClean="0">
                <a:cs typeface="Times New Roman"/>
              </a:rPr>
              <a:t>is called </a:t>
            </a:r>
            <a:r>
              <a:rPr lang="en-US" sz="2200" spc="-5" dirty="0" smtClean="0">
                <a:cs typeface="Times New Roman"/>
              </a:rPr>
              <a:t>simplification </a:t>
            </a:r>
            <a:r>
              <a:rPr lang="en-US" sz="2200" dirty="0" smtClean="0">
                <a:cs typeface="Times New Roman"/>
              </a:rPr>
              <a:t>of</a:t>
            </a:r>
            <a:r>
              <a:rPr lang="en-US" sz="2200" spc="-95" dirty="0" smtClean="0">
                <a:cs typeface="Times New Roman"/>
              </a:rPr>
              <a:t> </a:t>
            </a:r>
            <a:r>
              <a:rPr lang="en-US" sz="2200" spc="-5" dirty="0" smtClean="0">
                <a:cs typeface="Times New Roman"/>
              </a:rPr>
              <a:t>CFGs.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4EC8-5779-4B2A-9838-97AFCA761997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Simplification of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762000" y="1600200"/>
            <a:ext cx="7924800" cy="4525963"/>
          </a:xfrm>
        </p:spPr>
        <p:txBody>
          <a:bodyPr>
            <a:normAutofit/>
          </a:bodyPr>
          <a:lstStyle/>
          <a:p>
            <a:pPr marL="12700" marR="5080" algn="just">
              <a:lnSpc>
                <a:spcPct val="124800"/>
              </a:lnSpc>
              <a:spcBef>
                <a:spcPts val="110"/>
              </a:spcBef>
              <a:buNone/>
            </a:pPr>
            <a:r>
              <a:rPr lang="en-US" sz="2200" spc="-5" dirty="0" smtClean="0">
                <a:cs typeface="Times New Roman"/>
              </a:rPr>
              <a:t>Simplification essentially comprises </a:t>
            </a:r>
            <a:r>
              <a:rPr lang="en-US" sz="2200" dirty="0" smtClean="0">
                <a:cs typeface="Times New Roman"/>
              </a:rPr>
              <a:t>of the following steps:</a:t>
            </a:r>
          </a:p>
          <a:p>
            <a:pPr marL="12700" marR="5080" algn="just">
              <a:lnSpc>
                <a:spcPct val="124800"/>
              </a:lnSpc>
              <a:spcBef>
                <a:spcPts val="110"/>
              </a:spcBef>
            </a:pPr>
            <a:endParaRPr lang="en-US" sz="2200" dirty="0" smtClean="0">
              <a:cs typeface="Times New Roman"/>
            </a:endParaRPr>
          </a:p>
          <a:p>
            <a:pPr marL="12700" marR="5080" algn="just">
              <a:lnSpc>
                <a:spcPct val="124800"/>
              </a:lnSpc>
              <a:spcBef>
                <a:spcPts val="110"/>
              </a:spcBef>
              <a:buFont typeface="Wingdings" pitchFamily="2" charset="2"/>
              <a:buChar char="Ø"/>
            </a:pPr>
            <a:r>
              <a:rPr lang="en-US" sz="2200" dirty="0" smtClean="0">
                <a:cs typeface="Times New Roman"/>
              </a:rPr>
              <a:t>Reduction of</a:t>
            </a:r>
            <a:r>
              <a:rPr lang="en-US" sz="2200" spc="-25" dirty="0" smtClean="0">
                <a:cs typeface="Times New Roman"/>
              </a:rPr>
              <a:t> </a:t>
            </a:r>
            <a:r>
              <a:rPr lang="en-US" sz="2200" spc="-5" dirty="0" smtClean="0">
                <a:cs typeface="Times New Roman"/>
              </a:rPr>
              <a:t>CFG (Removal of Useless symbols)</a:t>
            </a:r>
          </a:p>
          <a:p>
            <a:pPr marL="325120" marR="3557904" indent="-312420" algn="just">
              <a:lnSpc>
                <a:spcPts val="3600"/>
              </a:lnSpc>
              <a:spcBef>
                <a:spcPts val="229"/>
              </a:spcBef>
              <a:buFont typeface="Wingdings" pitchFamily="2" charset="2"/>
              <a:buChar char="Ø"/>
            </a:pPr>
            <a:r>
              <a:rPr lang="en-US" sz="2200" spc="-5" dirty="0" smtClean="0">
                <a:cs typeface="Times New Roman"/>
              </a:rPr>
              <a:t>Removal </a:t>
            </a:r>
            <a:r>
              <a:rPr lang="en-US" sz="2200" dirty="0" smtClean="0">
                <a:cs typeface="Times New Roman"/>
              </a:rPr>
              <a:t>of Unit</a:t>
            </a:r>
            <a:r>
              <a:rPr lang="en-US" sz="2200" spc="-80" dirty="0" smtClean="0">
                <a:cs typeface="Times New Roman"/>
              </a:rPr>
              <a:t> </a:t>
            </a:r>
            <a:r>
              <a:rPr lang="en-US" sz="2200" dirty="0" smtClean="0">
                <a:cs typeface="Times New Roman"/>
              </a:rPr>
              <a:t>Productions</a:t>
            </a:r>
          </a:p>
          <a:p>
            <a:pPr marL="325120" marR="3557904" indent="-312420" algn="just">
              <a:lnSpc>
                <a:spcPts val="3600"/>
              </a:lnSpc>
              <a:spcBef>
                <a:spcPts val="229"/>
              </a:spcBef>
              <a:buFont typeface="Wingdings" pitchFamily="2" charset="2"/>
              <a:buChar char="Ø"/>
            </a:pPr>
            <a:r>
              <a:rPr lang="en-US" sz="2200" spc="-5" dirty="0" smtClean="0">
                <a:cs typeface="Times New Roman"/>
              </a:rPr>
              <a:t>Removal </a:t>
            </a:r>
            <a:r>
              <a:rPr lang="en-US" sz="2200" dirty="0" smtClean="0">
                <a:cs typeface="Times New Roman"/>
              </a:rPr>
              <a:t>of Null</a:t>
            </a:r>
            <a:r>
              <a:rPr lang="en-US" sz="2200" spc="-80" dirty="0" smtClean="0">
                <a:cs typeface="Times New Roman"/>
              </a:rPr>
              <a:t> </a:t>
            </a:r>
            <a:r>
              <a:rPr lang="en-US" sz="2200" dirty="0" smtClean="0">
                <a:cs typeface="Times New Roman"/>
              </a:rPr>
              <a:t>Productions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211D-48DB-4D6A-AB43-F7B9A0E11365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Simplification of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1143000"/>
            <a:ext cx="8305800" cy="5181600"/>
          </a:xfrm>
        </p:spPr>
        <p:txBody>
          <a:bodyPr>
            <a:normAutofit lnSpcReduction="10000"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sz="2400" b="1" spc="-5" dirty="0" smtClean="0">
                <a:cs typeface="Times New Roman"/>
              </a:rPr>
              <a:t>CFGs </a:t>
            </a:r>
            <a:r>
              <a:rPr lang="en-US" sz="2400" b="1" spc="-20" dirty="0" smtClean="0">
                <a:cs typeface="Times New Roman"/>
              </a:rPr>
              <a:t>are </a:t>
            </a:r>
            <a:r>
              <a:rPr lang="en-US" sz="2400" b="1" spc="-15" dirty="0" smtClean="0">
                <a:cs typeface="Times New Roman"/>
              </a:rPr>
              <a:t>reduced </a:t>
            </a:r>
            <a:r>
              <a:rPr lang="en-US" sz="2400" b="1" spc="-5" dirty="0" smtClean="0">
                <a:cs typeface="Times New Roman"/>
              </a:rPr>
              <a:t>in </a:t>
            </a:r>
            <a:r>
              <a:rPr lang="en-US" sz="2400" b="1" spc="-15" dirty="0" smtClean="0">
                <a:cs typeface="Times New Roman"/>
              </a:rPr>
              <a:t>two</a:t>
            </a:r>
            <a:r>
              <a:rPr lang="en-US" sz="2400" b="1" spc="90" dirty="0" smtClean="0">
                <a:cs typeface="Times New Roman"/>
              </a:rPr>
              <a:t> </a:t>
            </a:r>
            <a:r>
              <a:rPr lang="en-US" sz="2400" b="1" dirty="0" smtClean="0">
                <a:cs typeface="Times New Roman"/>
              </a:rPr>
              <a:t>phases</a:t>
            </a:r>
            <a:r>
              <a:rPr lang="en-US" sz="2400" dirty="0" smtClean="0">
                <a:cs typeface="Times New Roman"/>
              </a:rPr>
              <a:t>:</a:t>
            </a:r>
          </a:p>
          <a:p>
            <a:pPr>
              <a:lnSpc>
                <a:spcPct val="100000"/>
              </a:lnSpc>
              <a:spcBef>
                <a:spcPts val="15"/>
              </a:spcBef>
              <a:buNone/>
            </a:pPr>
            <a:endParaRPr lang="en-US" sz="2200" dirty="0" smtClean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buNone/>
            </a:pPr>
            <a:r>
              <a:rPr lang="en-US" sz="2400" b="1" spc="-5" dirty="0" smtClean="0">
                <a:cs typeface="Times New Roman"/>
              </a:rPr>
              <a:t>Phase</a:t>
            </a:r>
            <a:r>
              <a:rPr lang="en-US" sz="2400" b="1" spc="350" dirty="0" smtClean="0">
                <a:cs typeface="Times New Roman"/>
              </a:rPr>
              <a:t> </a:t>
            </a:r>
            <a:r>
              <a:rPr lang="en-US" sz="2400" b="1" dirty="0" smtClean="0">
                <a:cs typeface="Times New Roman"/>
              </a:rPr>
              <a:t>1:</a:t>
            </a:r>
            <a:r>
              <a:rPr lang="en-US" sz="2200" b="1" dirty="0" smtClean="0">
                <a:cs typeface="Times New Roman"/>
              </a:rPr>
              <a:t> </a:t>
            </a:r>
          </a:p>
          <a:p>
            <a:pPr marL="127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spc="-5" dirty="0" smtClean="0">
                <a:cs typeface="Times New Roman"/>
              </a:rPr>
              <a:t>Derivation </a:t>
            </a:r>
            <a:r>
              <a:rPr lang="en-US" sz="2200" dirty="0" smtClean="0">
                <a:cs typeface="Times New Roman"/>
              </a:rPr>
              <a:t>of an </a:t>
            </a:r>
            <a:r>
              <a:rPr lang="en-US" sz="2200" spc="-5" dirty="0" smtClean="0">
                <a:cs typeface="Times New Roman"/>
              </a:rPr>
              <a:t>equivalent </a:t>
            </a:r>
            <a:r>
              <a:rPr lang="en-US" sz="2200" spc="-20" dirty="0" smtClean="0">
                <a:cs typeface="Times New Roman"/>
              </a:rPr>
              <a:t>grammar, </a:t>
            </a:r>
            <a:r>
              <a:rPr lang="en-US" sz="2200" spc="-5" dirty="0" smtClean="0">
                <a:cs typeface="Times New Roman"/>
              </a:rPr>
              <a:t>G’, </a:t>
            </a:r>
            <a:r>
              <a:rPr lang="en-US" sz="2200" dirty="0" smtClean="0">
                <a:cs typeface="Times New Roman"/>
              </a:rPr>
              <a:t>from the </a:t>
            </a:r>
            <a:r>
              <a:rPr lang="en-US" sz="2200" spc="-5" dirty="0" smtClean="0">
                <a:cs typeface="Times New Roman"/>
              </a:rPr>
              <a:t>CFG, G, </a:t>
            </a:r>
            <a:r>
              <a:rPr lang="en-US" sz="2200" dirty="0" smtClean="0">
                <a:cs typeface="Times New Roman"/>
              </a:rPr>
              <a:t>such that </a:t>
            </a:r>
            <a:r>
              <a:rPr lang="en-US" sz="2200" spc="-5" dirty="0" smtClean="0">
                <a:cs typeface="Times New Roman"/>
              </a:rPr>
              <a:t>each variable  </a:t>
            </a:r>
            <a:r>
              <a:rPr lang="en-US" sz="2200" dirty="0" smtClean="0">
                <a:cs typeface="Times New Roman"/>
              </a:rPr>
              <a:t>derives </a:t>
            </a:r>
            <a:r>
              <a:rPr lang="en-US" sz="2200" spc="-5" dirty="0" smtClean="0">
                <a:cs typeface="Times New Roman"/>
              </a:rPr>
              <a:t>some terminal</a:t>
            </a:r>
            <a:r>
              <a:rPr lang="en-US" sz="2200" spc="-15" dirty="0" smtClean="0">
                <a:cs typeface="Times New Roman"/>
              </a:rPr>
              <a:t> </a:t>
            </a:r>
            <a:r>
              <a:rPr lang="en-US" sz="2200" dirty="0" smtClean="0">
                <a:cs typeface="Times New Roman"/>
              </a:rPr>
              <a:t>string. </a:t>
            </a:r>
          </a:p>
          <a:p>
            <a:pPr marL="127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 smtClean="0">
                <a:cs typeface="Times New Roman"/>
              </a:rPr>
              <a:t>Derivation</a:t>
            </a:r>
            <a:r>
              <a:rPr lang="en-US" sz="2200" b="1" spc="-25" dirty="0" smtClean="0">
                <a:cs typeface="Times New Roman"/>
              </a:rPr>
              <a:t> </a:t>
            </a:r>
            <a:r>
              <a:rPr lang="en-US" sz="2200" b="1" spc="-15" dirty="0" smtClean="0">
                <a:cs typeface="Times New Roman"/>
              </a:rPr>
              <a:t>Procedure: </a:t>
            </a:r>
          </a:p>
          <a:p>
            <a:pPr marL="127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spc="-5" dirty="0" smtClean="0">
                <a:solidFill>
                  <a:srgbClr val="FF0000"/>
                </a:solidFill>
                <a:cs typeface="Times New Roman"/>
              </a:rPr>
              <a:t>Step 1:</a:t>
            </a:r>
            <a:r>
              <a:rPr lang="en-US" sz="2200" spc="-5" dirty="0" smtClean="0">
                <a:cs typeface="Times New Roman"/>
              </a:rPr>
              <a:t> </a:t>
            </a:r>
            <a:r>
              <a:rPr lang="en-US" sz="2200" dirty="0" smtClean="0">
                <a:cs typeface="Times New Roman"/>
              </a:rPr>
              <a:t>Include </a:t>
            </a:r>
            <a:r>
              <a:rPr lang="en-US" sz="2200" spc="-5" dirty="0" smtClean="0">
                <a:cs typeface="Times New Roman"/>
              </a:rPr>
              <a:t>all symbols, </a:t>
            </a:r>
            <a:r>
              <a:rPr lang="en-US" sz="2200" spc="-10" dirty="0" smtClean="0">
                <a:cs typeface="Times New Roman"/>
              </a:rPr>
              <a:t>W1, </a:t>
            </a:r>
            <a:r>
              <a:rPr lang="en-US" sz="2200" spc="-5" dirty="0" smtClean="0">
                <a:cs typeface="Times New Roman"/>
              </a:rPr>
              <a:t>that derive </a:t>
            </a:r>
            <a:r>
              <a:rPr lang="en-US" sz="2200" spc="-10" dirty="0" smtClean="0">
                <a:cs typeface="Times New Roman"/>
              </a:rPr>
              <a:t>some</a:t>
            </a:r>
            <a:endParaRPr lang="en-US" sz="2200" dirty="0" smtClean="0">
              <a:cs typeface="Times New Roman"/>
            </a:endParaRPr>
          </a:p>
          <a:p>
            <a:pPr marL="12700" marR="264223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spc="-5" dirty="0" smtClean="0">
                <a:cs typeface="Times New Roman"/>
              </a:rPr>
              <a:t>terminal and initialize </a:t>
            </a:r>
            <a:r>
              <a:rPr lang="en-US" sz="2200" dirty="0" err="1" smtClean="0">
                <a:cs typeface="Times New Roman"/>
              </a:rPr>
              <a:t>i</a:t>
            </a:r>
            <a:r>
              <a:rPr lang="en-US" sz="2200" dirty="0" smtClean="0">
                <a:cs typeface="Times New Roman"/>
              </a:rPr>
              <a:t>=1.  </a:t>
            </a:r>
          </a:p>
          <a:p>
            <a:pPr marL="12700" marR="264223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spc="-5" dirty="0" smtClean="0">
                <a:solidFill>
                  <a:srgbClr val="FF0000"/>
                </a:solidFill>
                <a:cs typeface="Times New Roman"/>
              </a:rPr>
              <a:t>Step 2:</a:t>
            </a:r>
            <a:r>
              <a:rPr lang="en-US" sz="2200" spc="-5" dirty="0" smtClean="0">
                <a:cs typeface="Times New Roman"/>
              </a:rPr>
              <a:t> </a:t>
            </a:r>
            <a:r>
              <a:rPr lang="en-US" sz="2200" dirty="0" smtClean="0">
                <a:cs typeface="Times New Roman"/>
              </a:rPr>
              <a:t>Include </a:t>
            </a:r>
            <a:r>
              <a:rPr lang="en-US" sz="2200" spc="-5" dirty="0" smtClean="0">
                <a:cs typeface="Times New Roman"/>
              </a:rPr>
              <a:t>all symbols, </a:t>
            </a:r>
            <a:r>
              <a:rPr lang="en-US" sz="2200" spc="-25" dirty="0" smtClean="0">
                <a:cs typeface="Times New Roman"/>
              </a:rPr>
              <a:t>Wi+1, </a:t>
            </a:r>
            <a:r>
              <a:rPr lang="en-US" sz="2200" spc="-5" dirty="0" smtClean="0">
                <a:cs typeface="Times New Roman"/>
              </a:rPr>
              <a:t>that derive</a:t>
            </a:r>
            <a:r>
              <a:rPr lang="en-US" sz="2200" spc="-95" dirty="0" smtClean="0">
                <a:cs typeface="Times New Roman"/>
              </a:rPr>
              <a:t> </a:t>
            </a:r>
            <a:r>
              <a:rPr lang="en-US" sz="2200" spc="-40" dirty="0" err="1" smtClean="0">
                <a:cs typeface="Times New Roman"/>
              </a:rPr>
              <a:t>Wi</a:t>
            </a:r>
            <a:r>
              <a:rPr lang="en-US" sz="2200" spc="-40" dirty="0" smtClean="0">
                <a:cs typeface="Times New Roman"/>
              </a:rPr>
              <a:t>.</a:t>
            </a:r>
            <a:endParaRPr lang="en-US" sz="2200" dirty="0" smtClean="0"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0000"/>
                </a:solidFill>
                <a:cs typeface="Times New Roman"/>
              </a:rPr>
              <a:t>Step </a:t>
            </a:r>
            <a:r>
              <a:rPr lang="en-US" sz="2200" spc="-5" dirty="0" smtClean="0">
                <a:solidFill>
                  <a:srgbClr val="FF0000"/>
                </a:solidFill>
                <a:cs typeface="Times New Roman"/>
              </a:rPr>
              <a:t>3:</a:t>
            </a:r>
            <a:r>
              <a:rPr lang="en-US" sz="2200" spc="-5" dirty="0" smtClean="0">
                <a:cs typeface="Times New Roman"/>
              </a:rPr>
              <a:t> Increment </a:t>
            </a:r>
            <a:r>
              <a:rPr lang="en-US" sz="2200" dirty="0" err="1" smtClean="0">
                <a:cs typeface="Times New Roman"/>
              </a:rPr>
              <a:t>i</a:t>
            </a:r>
            <a:r>
              <a:rPr lang="en-US" sz="2200" dirty="0" smtClean="0">
                <a:cs typeface="Times New Roman"/>
              </a:rPr>
              <a:t> and repeat Step </a:t>
            </a:r>
            <a:r>
              <a:rPr lang="en-US" sz="2200" spc="-5" dirty="0" smtClean="0">
                <a:cs typeface="Times New Roman"/>
              </a:rPr>
              <a:t>2, </a:t>
            </a:r>
            <a:r>
              <a:rPr lang="en-US" sz="2200" dirty="0" smtClean="0">
                <a:cs typeface="Times New Roman"/>
              </a:rPr>
              <a:t>until </a:t>
            </a:r>
            <a:r>
              <a:rPr lang="en-US" sz="2200" spc="-30" dirty="0" smtClean="0">
                <a:cs typeface="Times New Roman"/>
              </a:rPr>
              <a:t>Wi+1 </a:t>
            </a:r>
            <a:r>
              <a:rPr lang="en-US" sz="2200" dirty="0" smtClean="0">
                <a:cs typeface="Times New Roman"/>
              </a:rPr>
              <a:t>=</a:t>
            </a:r>
            <a:r>
              <a:rPr lang="en-US" sz="2200" spc="-170" dirty="0" smtClean="0">
                <a:cs typeface="Times New Roman"/>
              </a:rPr>
              <a:t> </a:t>
            </a:r>
            <a:r>
              <a:rPr lang="en-US" sz="2200" spc="-40" dirty="0" err="1" smtClean="0">
                <a:cs typeface="Times New Roman"/>
              </a:rPr>
              <a:t>Wi</a:t>
            </a:r>
            <a:r>
              <a:rPr lang="en-US" sz="2200" spc="-40" dirty="0" smtClean="0">
                <a:cs typeface="Times New Roman"/>
              </a:rPr>
              <a:t>.</a:t>
            </a:r>
            <a:endParaRPr lang="en-US" sz="2200" dirty="0" smtClean="0"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spc="-5" dirty="0" smtClean="0">
                <a:solidFill>
                  <a:srgbClr val="FF0000"/>
                </a:solidFill>
                <a:cs typeface="Times New Roman"/>
              </a:rPr>
              <a:t>Step 4:</a:t>
            </a:r>
            <a:r>
              <a:rPr lang="en-US" sz="2200" spc="-5" dirty="0" smtClean="0">
                <a:cs typeface="Times New Roman"/>
              </a:rPr>
              <a:t> </a:t>
            </a:r>
            <a:r>
              <a:rPr lang="en-US" sz="2200" dirty="0" smtClean="0">
                <a:cs typeface="Times New Roman"/>
              </a:rPr>
              <a:t>Include </a:t>
            </a:r>
            <a:r>
              <a:rPr lang="en-US" sz="2200" spc="-5" dirty="0" smtClean="0">
                <a:cs typeface="Times New Roman"/>
              </a:rPr>
              <a:t>all </a:t>
            </a:r>
            <a:r>
              <a:rPr lang="en-US" sz="2200" dirty="0" smtClean="0">
                <a:cs typeface="Times New Roman"/>
              </a:rPr>
              <a:t>production rules that have </a:t>
            </a:r>
            <a:r>
              <a:rPr lang="en-US" sz="2200" spc="-60" dirty="0" err="1" smtClean="0">
                <a:cs typeface="Times New Roman"/>
              </a:rPr>
              <a:t>Wi</a:t>
            </a:r>
            <a:r>
              <a:rPr lang="en-US" sz="2200" spc="-60" dirty="0" smtClean="0">
                <a:cs typeface="Times New Roman"/>
              </a:rPr>
              <a:t> </a:t>
            </a:r>
            <a:r>
              <a:rPr lang="en-US" sz="2200" dirty="0" smtClean="0">
                <a:cs typeface="Times New Roman"/>
              </a:rPr>
              <a:t>in</a:t>
            </a:r>
            <a:r>
              <a:rPr lang="en-US" sz="2200" spc="-80" dirty="0" smtClean="0">
                <a:cs typeface="Times New Roman"/>
              </a:rPr>
              <a:t> </a:t>
            </a:r>
            <a:r>
              <a:rPr lang="en-US" sz="2200" dirty="0" smtClean="0">
                <a:cs typeface="Times New Roman"/>
              </a:rPr>
              <a:t>it.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FA44-59FA-464B-946B-550A1D42C0ED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spc="-5" dirty="0" smtClean="0"/>
              <a:t>Reduction	of </a:t>
            </a:r>
            <a:r>
              <a:rPr lang="en-US" sz="3000" dirty="0" smtClean="0"/>
              <a:t>CFG (Removal of useless symbols)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1066800"/>
            <a:ext cx="83058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  <a:buNone/>
            </a:pPr>
            <a:endParaRPr lang="en-US" sz="2200" dirty="0" smtClean="0"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425"/>
              </a:spcBef>
              <a:buNone/>
            </a:pPr>
            <a:r>
              <a:rPr lang="en-US" sz="2400" b="1" spc="-5" dirty="0" smtClean="0">
                <a:cs typeface="Times New Roman"/>
              </a:rPr>
              <a:t>Phase</a:t>
            </a:r>
            <a:r>
              <a:rPr lang="en-US" sz="2400" b="1" spc="350" dirty="0" smtClean="0">
                <a:cs typeface="Times New Roman"/>
              </a:rPr>
              <a:t> 2</a:t>
            </a:r>
            <a:r>
              <a:rPr lang="en-US" sz="2400" b="1" dirty="0" smtClean="0">
                <a:cs typeface="Times New Roman"/>
              </a:rPr>
              <a:t>:</a:t>
            </a:r>
          </a:p>
          <a:p>
            <a:pPr marL="12700" marR="508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 smtClean="0">
                <a:cs typeface="Times New Roman"/>
              </a:rPr>
              <a:t> </a:t>
            </a:r>
            <a:r>
              <a:rPr lang="en-US" sz="2200" spc="-5" dirty="0" smtClean="0">
                <a:cs typeface="Times New Roman"/>
              </a:rPr>
              <a:t>Derivation </a:t>
            </a:r>
            <a:r>
              <a:rPr lang="en-US" sz="2200" spc="-10" dirty="0" smtClean="0">
                <a:cs typeface="Times New Roman"/>
              </a:rPr>
              <a:t>of </a:t>
            </a:r>
            <a:r>
              <a:rPr lang="en-US" sz="2200" spc="-5" dirty="0" smtClean="0">
                <a:cs typeface="Times New Roman"/>
              </a:rPr>
              <a:t>an equivalent </a:t>
            </a:r>
            <a:r>
              <a:rPr lang="en-US" sz="2200" spc="-20" dirty="0" smtClean="0">
                <a:cs typeface="Times New Roman"/>
              </a:rPr>
              <a:t>grammar, </a:t>
            </a:r>
            <a:r>
              <a:rPr lang="en-US" sz="2200" spc="-5" dirty="0" smtClean="0">
                <a:cs typeface="Times New Roman"/>
              </a:rPr>
              <a:t>G”, from the CFG, G’, such that each symbol appears </a:t>
            </a:r>
            <a:r>
              <a:rPr lang="en-US" sz="2200" dirty="0" smtClean="0">
                <a:cs typeface="Times New Roman"/>
              </a:rPr>
              <a:t>in </a:t>
            </a:r>
            <a:r>
              <a:rPr lang="en-US" sz="2200" spc="-5" dirty="0" smtClean="0">
                <a:cs typeface="Times New Roman"/>
              </a:rPr>
              <a:t>a  sentential</a:t>
            </a:r>
            <a:r>
              <a:rPr lang="en-US" sz="2200" spc="-30" dirty="0" smtClean="0">
                <a:cs typeface="Times New Roman"/>
              </a:rPr>
              <a:t> </a:t>
            </a:r>
            <a:r>
              <a:rPr lang="en-US" sz="2200" spc="-10" dirty="0" smtClean="0">
                <a:cs typeface="Times New Roman"/>
              </a:rPr>
              <a:t>form.</a:t>
            </a:r>
          </a:p>
          <a:p>
            <a:pPr marL="12700" marR="5080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 smtClean="0"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 smtClean="0">
                <a:cs typeface="Times New Roman"/>
              </a:rPr>
              <a:t>Derivation</a:t>
            </a:r>
            <a:r>
              <a:rPr lang="en-US" sz="2200" b="1" spc="-25" dirty="0" smtClean="0">
                <a:cs typeface="Times New Roman"/>
              </a:rPr>
              <a:t> </a:t>
            </a:r>
            <a:r>
              <a:rPr lang="en-US" sz="2200" b="1" spc="-15" dirty="0" smtClean="0">
                <a:cs typeface="Times New Roman"/>
              </a:rPr>
              <a:t>Procedure:</a:t>
            </a:r>
            <a:endParaRPr lang="en-US" sz="2200" dirty="0" smtClean="0"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0000"/>
                </a:solidFill>
                <a:cs typeface="Times New Roman"/>
              </a:rPr>
              <a:t>Step </a:t>
            </a:r>
            <a:r>
              <a:rPr lang="en-US" sz="2200" spc="-5" dirty="0" smtClean="0">
                <a:solidFill>
                  <a:srgbClr val="FF0000"/>
                </a:solidFill>
                <a:cs typeface="Times New Roman"/>
              </a:rPr>
              <a:t>1:</a:t>
            </a:r>
            <a:r>
              <a:rPr lang="en-US" sz="2200" spc="-5" dirty="0" smtClean="0">
                <a:cs typeface="Times New Roman"/>
              </a:rPr>
              <a:t> </a:t>
            </a:r>
            <a:r>
              <a:rPr lang="en-US" sz="2200" dirty="0" smtClean="0">
                <a:cs typeface="Times New Roman"/>
              </a:rPr>
              <a:t>Include the start </a:t>
            </a:r>
            <a:r>
              <a:rPr lang="en-US" sz="2200" spc="-5" dirty="0" smtClean="0">
                <a:cs typeface="Times New Roman"/>
              </a:rPr>
              <a:t>symbol </a:t>
            </a:r>
            <a:r>
              <a:rPr lang="en-US" sz="2200" dirty="0" smtClean="0">
                <a:cs typeface="Times New Roman"/>
              </a:rPr>
              <a:t>in </a:t>
            </a:r>
            <a:r>
              <a:rPr lang="en-US" sz="2200" spc="-5" dirty="0" smtClean="0">
                <a:cs typeface="Times New Roman"/>
              </a:rPr>
              <a:t>Y1 </a:t>
            </a:r>
            <a:r>
              <a:rPr lang="en-US" sz="2200" dirty="0" smtClean="0">
                <a:cs typeface="Times New Roman"/>
              </a:rPr>
              <a:t>and </a:t>
            </a:r>
            <a:r>
              <a:rPr lang="en-US" sz="2200" spc="-5" dirty="0" smtClean="0">
                <a:cs typeface="Times New Roman"/>
              </a:rPr>
              <a:t>initialize </a:t>
            </a:r>
            <a:r>
              <a:rPr lang="en-US" sz="2200" dirty="0" err="1" smtClean="0">
                <a:cs typeface="Times New Roman"/>
              </a:rPr>
              <a:t>i</a:t>
            </a:r>
            <a:r>
              <a:rPr lang="en-US" sz="2200" dirty="0" smtClean="0">
                <a:cs typeface="Times New Roman"/>
              </a:rPr>
              <a:t> =</a:t>
            </a:r>
            <a:r>
              <a:rPr lang="en-US" sz="2200" spc="-210" dirty="0" smtClean="0">
                <a:cs typeface="Times New Roman"/>
              </a:rPr>
              <a:t> </a:t>
            </a:r>
            <a:r>
              <a:rPr lang="en-US" sz="2200" spc="-5" dirty="0" smtClean="0">
                <a:cs typeface="Times New Roman"/>
              </a:rPr>
              <a:t>1.</a:t>
            </a:r>
            <a:endParaRPr lang="en-US" sz="2200" dirty="0" smtClean="0">
              <a:cs typeface="Times New Roman"/>
            </a:endParaRPr>
          </a:p>
          <a:p>
            <a:pPr marL="12700" marR="762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spc="-5" dirty="0" smtClean="0">
                <a:solidFill>
                  <a:srgbClr val="FF0000"/>
                </a:solidFill>
                <a:cs typeface="Times New Roman"/>
              </a:rPr>
              <a:t>Step </a:t>
            </a:r>
            <a:r>
              <a:rPr lang="en-US" sz="2200" spc="-10" dirty="0" smtClean="0">
                <a:solidFill>
                  <a:srgbClr val="FF0000"/>
                </a:solidFill>
                <a:cs typeface="Times New Roman"/>
              </a:rPr>
              <a:t>2:</a:t>
            </a:r>
            <a:r>
              <a:rPr lang="en-US" sz="2200" spc="-10" dirty="0" smtClean="0">
                <a:cs typeface="Times New Roman"/>
              </a:rPr>
              <a:t> </a:t>
            </a:r>
            <a:r>
              <a:rPr lang="en-US" sz="2200" spc="-5" dirty="0" smtClean="0">
                <a:cs typeface="Times New Roman"/>
              </a:rPr>
              <a:t>Include all symbols, </a:t>
            </a:r>
            <a:r>
              <a:rPr lang="en-US" sz="2200" spc="-30" dirty="0" smtClean="0">
                <a:cs typeface="Times New Roman"/>
              </a:rPr>
              <a:t>Yi+1, </a:t>
            </a:r>
            <a:r>
              <a:rPr lang="en-US" sz="2200" dirty="0" smtClean="0">
                <a:cs typeface="Times New Roman"/>
              </a:rPr>
              <a:t>that can </a:t>
            </a:r>
            <a:r>
              <a:rPr lang="en-US" sz="2200" spc="-10" dirty="0" smtClean="0">
                <a:cs typeface="Times New Roman"/>
              </a:rPr>
              <a:t>be </a:t>
            </a:r>
            <a:r>
              <a:rPr lang="en-US" sz="2200" dirty="0" smtClean="0">
                <a:cs typeface="Times New Roman"/>
              </a:rPr>
              <a:t>derived </a:t>
            </a:r>
            <a:r>
              <a:rPr lang="en-US" sz="2200" spc="-5" dirty="0" smtClean="0">
                <a:cs typeface="Times New Roman"/>
              </a:rPr>
              <a:t>from </a:t>
            </a:r>
            <a:r>
              <a:rPr lang="en-US" sz="2200" spc="-75" dirty="0" smtClean="0">
                <a:cs typeface="Times New Roman"/>
              </a:rPr>
              <a:t>Yi </a:t>
            </a:r>
            <a:r>
              <a:rPr lang="en-US" sz="2200" dirty="0" smtClean="0">
                <a:cs typeface="Times New Roman"/>
              </a:rPr>
              <a:t>and </a:t>
            </a:r>
            <a:r>
              <a:rPr lang="en-US" sz="2200" spc="-5" dirty="0" smtClean="0">
                <a:cs typeface="Times New Roman"/>
              </a:rPr>
              <a:t>include all production </a:t>
            </a:r>
            <a:r>
              <a:rPr lang="en-US" sz="2200" dirty="0" smtClean="0">
                <a:cs typeface="Times New Roman"/>
              </a:rPr>
              <a:t>rules  that have been</a:t>
            </a:r>
            <a:r>
              <a:rPr lang="en-US" sz="2200" spc="-35" dirty="0" smtClean="0">
                <a:cs typeface="Times New Roman"/>
              </a:rPr>
              <a:t> </a:t>
            </a:r>
            <a:r>
              <a:rPr lang="en-US" sz="2200" dirty="0" smtClean="0">
                <a:cs typeface="Times New Roman"/>
              </a:rPr>
              <a:t>applied.</a:t>
            </a:r>
          </a:p>
          <a:p>
            <a:pPr marL="127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spc="-5" dirty="0" smtClean="0">
                <a:solidFill>
                  <a:srgbClr val="FF0000"/>
                </a:solidFill>
                <a:cs typeface="Times New Roman"/>
              </a:rPr>
              <a:t>Step 3:</a:t>
            </a:r>
            <a:r>
              <a:rPr lang="en-US" sz="2200" spc="-5" dirty="0" smtClean="0">
                <a:cs typeface="Times New Roman"/>
              </a:rPr>
              <a:t> Increment </a:t>
            </a:r>
            <a:r>
              <a:rPr lang="en-US" sz="2200" spc="-5" dirty="0" err="1" smtClean="0">
                <a:cs typeface="Times New Roman"/>
              </a:rPr>
              <a:t>i</a:t>
            </a:r>
            <a:r>
              <a:rPr lang="en-US" sz="2200" spc="-5" dirty="0" smtClean="0">
                <a:cs typeface="Times New Roman"/>
              </a:rPr>
              <a:t> and repeat Step 2, </a:t>
            </a:r>
            <a:r>
              <a:rPr lang="en-US" sz="2200" dirty="0" smtClean="0">
                <a:cs typeface="Times New Roman"/>
              </a:rPr>
              <a:t>until </a:t>
            </a:r>
            <a:r>
              <a:rPr lang="en-US" sz="2200" spc="-35" dirty="0" smtClean="0">
                <a:cs typeface="Times New Roman"/>
              </a:rPr>
              <a:t>Yi+1 </a:t>
            </a:r>
            <a:r>
              <a:rPr lang="en-US" sz="2200" dirty="0" smtClean="0">
                <a:cs typeface="Times New Roman"/>
              </a:rPr>
              <a:t>=</a:t>
            </a:r>
            <a:r>
              <a:rPr lang="en-US" sz="2200" spc="-195" dirty="0" smtClean="0">
                <a:cs typeface="Times New Roman"/>
              </a:rPr>
              <a:t> </a:t>
            </a:r>
            <a:r>
              <a:rPr lang="en-US" sz="2200" spc="-50" dirty="0" smtClean="0">
                <a:cs typeface="Times New Roman"/>
              </a:rPr>
              <a:t>Yi.</a:t>
            </a:r>
            <a:endParaRPr lang="en-US" sz="2200" dirty="0" smtClean="0">
              <a:cs typeface="Times New Roman"/>
            </a:endParaRPr>
          </a:p>
          <a:p>
            <a:pPr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AA06-94D7-4A13-8940-BDAA5223BFA9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spc="-5" dirty="0" smtClean="0"/>
              <a:t>Reduction	of </a:t>
            </a:r>
            <a:r>
              <a:rPr lang="en-US" sz="3000" dirty="0" smtClean="0"/>
              <a:t>CFG (Removal of useless symbols)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1066800"/>
            <a:ext cx="83058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  <a:buNone/>
            </a:pPr>
            <a:endParaRPr lang="en-US" sz="2200" dirty="0" smtClean="0">
              <a:cs typeface="Times New Roman"/>
            </a:endParaRPr>
          </a:p>
          <a:p>
            <a:pPr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1EE-331D-4A69-B01A-AB3D985CD406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spc="-5" dirty="0" smtClean="0"/>
              <a:t>Reduction	of </a:t>
            </a:r>
            <a:r>
              <a:rPr lang="en-US" sz="3000" dirty="0" smtClean="0"/>
              <a:t>CFG (Removal of useless symbols)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457200" y="1066800"/>
            <a:ext cx="8305800" cy="5315813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17475" marR="5080">
              <a:lnSpc>
                <a:spcPct val="128499"/>
              </a:lnSpc>
              <a:spcBef>
                <a:spcPts val="254"/>
              </a:spcBef>
            </a:pPr>
            <a:r>
              <a:rPr lang="en-US" sz="2200" b="1" spc="-5" dirty="0" smtClean="0">
                <a:solidFill>
                  <a:srgbClr val="FF0000"/>
                </a:solidFill>
                <a:cs typeface="Times New Roman"/>
              </a:rPr>
              <a:t>Example:</a:t>
            </a:r>
            <a:r>
              <a:rPr lang="en-US" sz="2200" spc="-5" dirty="0" smtClean="0">
                <a:solidFill>
                  <a:srgbClr val="0D0D0D"/>
                </a:solidFill>
                <a:cs typeface="Times New Roman"/>
              </a:rPr>
              <a:t> </a:t>
            </a:r>
            <a:r>
              <a:rPr sz="2200" spc="-5" smtClean="0">
                <a:solidFill>
                  <a:srgbClr val="0D0D0D"/>
                </a:solidFill>
                <a:cs typeface="Times New Roman"/>
              </a:rPr>
              <a:t>Find</a:t>
            </a:r>
            <a:r>
              <a:rPr sz="2200" spc="-5" smtClean="0">
                <a:solidFill>
                  <a:srgbClr val="0D0D0D"/>
                </a:solidFill>
                <a:latin typeface="+mj-lt"/>
                <a:cs typeface="Times New Roman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+mj-lt"/>
                <a:cs typeface="Times New Roman"/>
              </a:rPr>
              <a:t>a reduced </a:t>
            </a:r>
            <a:r>
              <a:rPr sz="2200" spc="-10" dirty="0">
                <a:solidFill>
                  <a:srgbClr val="0D0D0D"/>
                </a:solidFill>
                <a:latin typeface="+mj-lt"/>
                <a:cs typeface="Times New Roman"/>
              </a:rPr>
              <a:t>grammar </a:t>
            </a:r>
            <a:r>
              <a:rPr sz="2200" dirty="0">
                <a:solidFill>
                  <a:srgbClr val="0D0D0D"/>
                </a:solidFill>
                <a:latin typeface="+mj-lt"/>
                <a:cs typeface="Times New Roman"/>
              </a:rPr>
              <a:t>equivalent </a:t>
            </a:r>
            <a:r>
              <a:rPr sz="2200" spc="-5" dirty="0">
                <a:solidFill>
                  <a:srgbClr val="0D0D0D"/>
                </a:solidFill>
                <a:latin typeface="+mj-lt"/>
                <a:cs typeface="Times New Roman"/>
              </a:rPr>
              <a:t>to the </a:t>
            </a:r>
            <a:r>
              <a:rPr sz="2200" spc="-10" dirty="0">
                <a:solidFill>
                  <a:srgbClr val="0D0D0D"/>
                </a:solidFill>
                <a:latin typeface="+mj-lt"/>
                <a:cs typeface="Times New Roman"/>
              </a:rPr>
              <a:t>grammar </a:t>
            </a:r>
            <a:r>
              <a:rPr sz="2200" b="1" dirty="0">
                <a:solidFill>
                  <a:srgbClr val="0D0D0D"/>
                </a:solidFill>
                <a:latin typeface="+mj-lt"/>
                <a:cs typeface="Times New Roman"/>
              </a:rPr>
              <a:t>G</a:t>
            </a:r>
            <a:r>
              <a:rPr sz="2200" dirty="0">
                <a:solidFill>
                  <a:srgbClr val="0D0D0D"/>
                </a:solidFill>
                <a:latin typeface="+mj-lt"/>
                <a:cs typeface="Times New Roman"/>
              </a:rPr>
              <a:t>, </a:t>
            </a:r>
            <a:r>
              <a:rPr sz="2200" spc="-5" dirty="0">
                <a:solidFill>
                  <a:srgbClr val="0D0D0D"/>
                </a:solidFill>
                <a:latin typeface="+mj-lt"/>
                <a:cs typeface="Times New Roman"/>
              </a:rPr>
              <a:t>having </a:t>
            </a:r>
            <a:r>
              <a:rPr sz="2200" dirty="0">
                <a:solidFill>
                  <a:srgbClr val="0D0D0D"/>
                </a:solidFill>
                <a:latin typeface="+mj-lt"/>
                <a:cs typeface="Times New Roman"/>
              </a:rPr>
              <a:t>production rules</a:t>
            </a:r>
            <a:r>
              <a:rPr sz="2200">
                <a:solidFill>
                  <a:srgbClr val="0D0D0D"/>
                </a:solidFill>
                <a:latin typeface="+mj-lt"/>
                <a:cs typeface="Verdana"/>
              </a:rPr>
              <a:t>,  </a:t>
            </a:r>
            <a:endParaRPr lang="en-US" sz="2200" dirty="0" smtClean="0">
              <a:solidFill>
                <a:srgbClr val="0D0D0D"/>
              </a:solidFill>
              <a:latin typeface="+mj-lt"/>
              <a:cs typeface="Verdana"/>
            </a:endParaRPr>
          </a:p>
          <a:p>
            <a:pPr marL="117475" marR="5080">
              <a:lnSpc>
                <a:spcPct val="128499"/>
              </a:lnSpc>
              <a:spcBef>
                <a:spcPts val="254"/>
              </a:spcBef>
            </a:pPr>
            <a:r>
              <a:rPr sz="2200" smtClean="0">
                <a:solidFill>
                  <a:srgbClr val="0D0D0D"/>
                </a:solidFill>
                <a:latin typeface="+mj-lt"/>
                <a:cs typeface="Verdana"/>
              </a:rPr>
              <a:t>P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: </a:t>
            </a:r>
            <a:r>
              <a:rPr sz="2200">
                <a:solidFill>
                  <a:srgbClr val="0D0D0D"/>
                </a:solidFill>
                <a:latin typeface="+mj-lt"/>
                <a:cs typeface="Verdana"/>
              </a:rPr>
              <a:t>S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Symbol"/>
                <a:sym typeface="Symbol"/>
              </a:rPr>
              <a:t> </a:t>
            </a:r>
            <a:r>
              <a:rPr sz="2200" smtClean="0">
                <a:solidFill>
                  <a:srgbClr val="0D0D0D"/>
                </a:solidFill>
                <a:latin typeface="+mj-lt"/>
                <a:cs typeface="Verdana"/>
              </a:rPr>
              <a:t>AC 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| </a:t>
            </a:r>
            <a:r>
              <a:rPr sz="2200" spc="-15" dirty="0">
                <a:solidFill>
                  <a:srgbClr val="0D0D0D"/>
                </a:solidFill>
                <a:latin typeface="+mj-lt"/>
                <a:cs typeface="Verdana"/>
              </a:rPr>
              <a:t>B, </a:t>
            </a:r>
            <a:r>
              <a:rPr sz="2200">
                <a:solidFill>
                  <a:srgbClr val="0D0D0D"/>
                </a:solidFill>
                <a:latin typeface="+mj-lt"/>
                <a:cs typeface="Verdana"/>
              </a:rPr>
              <a:t>A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Symbol"/>
                <a:sym typeface="Symbol"/>
              </a:rPr>
              <a:t></a:t>
            </a:r>
            <a:r>
              <a:rPr sz="2200" smtClean="0">
                <a:solidFill>
                  <a:srgbClr val="0D0D0D"/>
                </a:solidFill>
                <a:latin typeface="+mj-lt"/>
                <a:cs typeface="Times New Roman"/>
              </a:rPr>
              <a:t> 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a, </a:t>
            </a:r>
            <a:r>
              <a:rPr sz="2200">
                <a:solidFill>
                  <a:srgbClr val="0D0D0D"/>
                </a:solidFill>
                <a:latin typeface="+mj-lt"/>
                <a:cs typeface="Verdana"/>
              </a:rPr>
              <a:t>C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Symbol"/>
                <a:sym typeface="Symbol"/>
              </a:rPr>
              <a:t> </a:t>
            </a:r>
            <a:r>
              <a:rPr sz="2200" smtClean="0">
                <a:solidFill>
                  <a:srgbClr val="0D0D0D"/>
                </a:solidFill>
                <a:latin typeface="+mj-lt"/>
                <a:cs typeface="Verdana"/>
              </a:rPr>
              <a:t>c 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| BC, </a:t>
            </a:r>
            <a:r>
              <a:rPr sz="2200">
                <a:solidFill>
                  <a:srgbClr val="0D0D0D"/>
                </a:solidFill>
                <a:latin typeface="+mj-lt"/>
                <a:cs typeface="Verdana"/>
              </a:rPr>
              <a:t>E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Symbol"/>
                <a:sym typeface="Symbol"/>
              </a:rPr>
              <a:t> </a:t>
            </a:r>
            <a:r>
              <a:rPr sz="2200" smtClean="0">
                <a:solidFill>
                  <a:srgbClr val="0D0D0D"/>
                </a:solidFill>
                <a:latin typeface="+mj-lt"/>
                <a:cs typeface="Verdana"/>
              </a:rPr>
              <a:t>aA 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|</a:t>
            </a:r>
            <a:r>
              <a:rPr sz="2200" spc="-155" dirty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e</a:t>
            </a:r>
            <a:endParaRPr sz="2200">
              <a:latin typeface="+mj-lt"/>
              <a:cs typeface="Verdana"/>
            </a:endParaRPr>
          </a:p>
          <a:p>
            <a:pPr marL="117475">
              <a:lnSpc>
                <a:spcPct val="100000"/>
              </a:lnSpc>
              <a:spcBef>
                <a:spcPts val="730"/>
              </a:spcBef>
            </a:pPr>
            <a:r>
              <a:rPr sz="2200" b="1" smtClean="0">
                <a:solidFill>
                  <a:srgbClr val="FF0000"/>
                </a:solidFill>
                <a:latin typeface="+mj-lt"/>
                <a:cs typeface="Arial"/>
              </a:rPr>
              <a:t>Solution</a:t>
            </a:r>
            <a:r>
              <a:rPr lang="en-US" sz="2200" b="1" dirty="0" smtClean="0">
                <a:solidFill>
                  <a:srgbClr val="FF0000"/>
                </a:solidFill>
                <a:latin typeface="+mj-lt"/>
                <a:cs typeface="Arial"/>
              </a:rPr>
              <a:t>:</a:t>
            </a:r>
            <a:endParaRPr sz="2200">
              <a:solidFill>
                <a:srgbClr val="FF0000"/>
              </a:solidFill>
              <a:latin typeface="+mj-lt"/>
              <a:cs typeface="Arial"/>
            </a:endParaRPr>
          </a:p>
          <a:p>
            <a:pPr marL="117475">
              <a:lnSpc>
                <a:spcPct val="100000"/>
              </a:lnSpc>
              <a:spcBef>
                <a:spcPts val="770"/>
              </a:spcBef>
            </a:pPr>
            <a:r>
              <a:rPr sz="2200" b="1" dirty="0">
                <a:solidFill>
                  <a:srgbClr val="0D0D0D"/>
                </a:solidFill>
                <a:latin typeface="+mj-lt"/>
                <a:cs typeface="Arial"/>
              </a:rPr>
              <a:t>Phase</a:t>
            </a:r>
            <a:r>
              <a:rPr sz="2200" b="1" spc="-20" dirty="0">
                <a:solidFill>
                  <a:srgbClr val="0D0D0D"/>
                </a:solidFill>
                <a:latin typeface="+mj-lt"/>
                <a:cs typeface="Arial"/>
              </a:rPr>
              <a:t> </a:t>
            </a:r>
            <a:r>
              <a:rPr sz="2200" b="1" dirty="0">
                <a:solidFill>
                  <a:srgbClr val="0D0D0D"/>
                </a:solidFill>
                <a:latin typeface="+mj-lt"/>
                <a:cs typeface="Arial"/>
              </a:rPr>
              <a:t>1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:</a:t>
            </a:r>
            <a:endParaRPr sz="2200">
              <a:latin typeface="+mj-lt"/>
              <a:cs typeface="Verdana"/>
            </a:endParaRPr>
          </a:p>
          <a:p>
            <a:pPr marL="117475">
              <a:lnSpc>
                <a:spcPct val="100000"/>
              </a:lnSpc>
              <a:spcBef>
                <a:spcPts val="795"/>
              </a:spcBef>
            </a:pP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T = { </a:t>
            </a:r>
            <a:r>
              <a:rPr sz="2200" spc="-5" dirty="0">
                <a:solidFill>
                  <a:srgbClr val="0D0D0D"/>
                </a:solidFill>
                <a:latin typeface="+mj-lt"/>
                <a:cs typeface="Verdana"/>
              </a:rPr>
              <a:t>a, 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c, </a:t>
            </a:r>
            <a:r>
              <a:rPr sz="2200">
                <a:solidFill>
                  <a:srgbClr val="0D0D0D"/>
                </a:solidFill>
                <a:latin typeface="+mj-lt"/>
                <a:cs typeface="Verdana"/>
              </a:rPr>
              <a:t>e</a:t>
            </a:r>
            <a:r>
              <a:rPr sz="2200" spc="-5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sz="2200" smtClean="0">
                <a:solidFill>
                  <a:srgbClr val="0D0D0D"/>
                </a:solidFill>
                <a:latin typeface="+mj-lt"/>
                <a:cs typeface="Verdana"/>
              </a:rPr>
              <a:t>}</a:t>
            </a:r>
            <a:r>
              <a:rPr lang="en-US" sz="2200" spc="-5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</a:p>
          <a:p>
            <a:pPr marL="117475">
              <a:lnSpc>
                <a:spcPct val="100000"/>
              </a:lnSpc>
              <a:spcBef>
                <a:spcPts val="795"/>
              </a:spcBef>
            </a:pPr>
            <a:r>
              <a:rPr lang="en-US" sz="2200" spc="-5" dirty="0" smtClean="0">
                <a:solidFill>
                  <a:srgbClr val="0D0D0D"/>
                </a:solidFill>
                <a:latin typeface="+mj-lt"/>
                <a:cs typeface="Verdana"/>
              </a:rPr>
              <a:t>W1</a:t>
            </a:r>
            <a:r>
              <a:rPr lang="en-US" sz="2200" spc="5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= {</a:t>
            </a:r>
            <a:r>
              <a:rPr lang="en-US" sz="2200" spc="-15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A,</a:t>
            </a:r>
            <a:r>
              <a:rPr lang="en-US" sz="2200" spc="-10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spc="-5" dirty="0" smtClean="0">
                <a:solidFill>
                  <a:srgbClr val="0D0D0D"/>
                </a:solidFill>
                <a:latin typeface="+mj-lt"/>
                <a:cs typeface="Verdana"/>
              </a:rPr>
              <a:t>C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,</a:t>
            </a:r>
            <a:r>
              <a:rPr lang="en-US" sz="2200" spc="-15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E }</a:t>
            </a:r>
            <a:r>
              <a:rPr lang="en-US" sz="2200" spc="-15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from</a:t>
            </a:r>
            <a:r>
              <a:rPr lang="en-US" sz="2200" spc="-20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rul</a:t>
            </a:r>
            <a:r>
              <a:rPr lang="en-US" sz="2200" spc="-15" dirty="0" smtClean="0">
                <a:solidFill>
                  <a:srgbClr val="0D0D0D"/>
                </a:solidFill>
                <a:latin typeface="+mj-lt"/>
                <a:cs typeface="Verdana"/>
              </a:rPr>
              <a:t>e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s</a:t>
            </a:r>
            <a:r>
              <a:rPr lang="en-US" sz="2200" spc="-10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A</a:t>
            </a:r>
            <a:r>
              <a:rPr lang="en-US" sz="2200" spc="-10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Symbol"/>
                <a:sym typeface="Symbol"/>
              </a:rPr>
              <a:t>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a,</a:t>
            </a:r>
            <a:r>
              <a:rPr lang="en-US" sz="2200" spc="-10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C</a:t>
            </a:r>
            <a:r>
              <a:rPr lang="en-US" sz="2200" spc="-5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Symbol"/>
                <a:sym typeface="Symbol"/>
              </a:rPr>
              <a:t>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c</a:t>
            </a:r>
            <a:r>
              <a:rPr lang="en-US" sz="2200" spc="-10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and</a:t>
            </a:r>
            <a:r>
              <a:rPr lang="en-US" sz="2200" spc="-20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E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Symbol"/>
                <a:sym typeface="Symbol"/>
              </a:rPr>
              <a:t> </a:t>
            </a:r>
            <a:r>
              <a:rPr lang="en-US" sz="2200" dirty="0" err="1" smtClean="0">
                <a:solidFill>
                  <a:srgbClr val="0D0D0D"/>
                </a:solidFill>
                <a:latin typeface="+mj-lt"/>
                <a:cs typeface="Verdana"/>
              </a:rPr>
              <a:t>aA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 |</a:t>
            </a:r>
            <a:r>
              <a:rPr lang="en-US" sz="2200" spc="-155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e</a:t>
            </a:r>
            <a:endParaRPr lang="en-US" sz="2200" spc="-5" dirty="0" smtClean="0">
              <a:solidFill>
                <a:srgbClr val="0D0D0D"/>
              </a:solidFill>
              <a:latin typeface="+mj-lt"/>
              <a:cs typeface="Verdana"/>
            </a:endParaRPr>
          </a:p>
          <a:p>
            <a:pPr marL="117475">
              <a:spcBef>
                <a:spcPts val="795"/>
              </a:spcBef>
            </a:pPr>
            <a:r>
              <a:rPr lang="en-US" sz="2200" spc="-5" dirty="0" smtClean="0">
                <a:solidFill>
                  <a:srgbClr val="0D0D0D"/>
                </a:solidFill>
                <a:latin typeface="+mj-lt"/>
                <a:cs typeface="Verdana"/>
              </a:rPr>
              <a:t>W2</a:t>
            </a:r>
            <a:r>
              <a:rPr lang="en-US" sz="2200" spc="5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= {</a:t>
            </a:r>
            <a:r>
              <a:rPr lang="en-US" sz="2200" spc="-15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A,</a:t>
            </a:r>
            <a:r>
              <a:rPr lang="en-US" sz="2200" spc="-10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spc="-5" dirty="0" smtClean="0">
                <a:solidFill>
                  <a:srgbClr val="0D0D0D"/>
                </a:solidFill>
                <a:latin typeface="+mj-lt"/>
                <a:cs typeface="Verdana"/>
              </a:rPr>
              <a:t>C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,</a:t>
            </a:r>
            <a:r>
              <a:rPr lang="en-US" sz="2200" spc="-15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E }</a:t>
            </a:r>
            <a:r>
              <a:rPr lang="en-US" sz="2200" spc="-10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Arial"/>
                <a:sym typeface="Symbol"/>
              </a:rPr>
              <a:t>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Arial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{</a:t>
            </a:r>
            <a:r>
              <a:rPr lang="en-US" sz="2200" spc="-10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S</a:t>
            </a:r>
            <a:r>
              <a:rPr lang="en-US" sz="2200" spc="-10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} from</a:t>
            </a:r>
            <a:r>
              <a:rPr lang="en-US" sz="2200" spc="-20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rule</a:t>
            </a:r>
            <a:r>
              <a:rPr lang="en-US" sz="2200" spc="-20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Verdana"/>
              </a:rPr>
              <a:t>S</a:t>
            </a:r>
            <a:r>
              <a:rPr lang="en-US" sz="2200" spc="-15" dirty="0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Symbol"/>
                <a:sym typeface="Symbol"/>
              </a:rPr>
              <a:t> </a:t>
            </a:r>
            <a:r>
              <a:rPr lang="en-US" sz="2200" spc="-5" dirty="0" smtClean="0">
                <a:solidFill>
                  <a:srgbClr val="0D0D0D"/>
                </a:solidFill>
                <a:latin typeface="+mj-lt"/>
                <a:cs typeface="Verdana"/>
              </a:rPr>
              <a:t>AC</a:t>
            </a:r>
            <a:endParaRPr lang="en-US" sz="2200" dirty="0" smtClean="0">
              <a:latin typeface="+mj-lt"/>
              <a:cs typeface="Verdana"/>
            </a:endParaRPr>
          </a:p>
          <a:p>
            <a:pPr marL="117475">
              <a:lnSpc>
                <a:spcPct val="100000"/>
              </a:lnSpc>
              <a:spcBef>
                <a:spcPts val="755"/>
              </a:spcBef>
            </a:pPr>
            <a:r>
              <a:rPr sz="2200" spc="-5" smtClean="0">
                <a:solidFill>
                  <a:srgbClr val="0D0D0D"/>
                </a:solidFill>
                <a:latin typeface="+mj-lt"/>
                <a:cs typeface="Verdana"/>
              </a:rPr>
              <a:t>W3</a:t>
            </a:r>
            <a:r>
              <a:rPr sz="2200" spc="5" smtClean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= {</a:t>
            </a:r>
            <a:r>
              <a:rPr sz="2200" spc="-15" dirty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A,</a:t>
            </a:r>
            <a:r>
              <a:rPr sz="2200" spc="-10" dirty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+mj-lt"/>
                <a:cs typeface="Verdana"/>
              </a:rPr>
              <a:t>C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,</a:t>
            </a:r>
            <a:r>
              <a:rPr sz="2200" spc="-15" dirty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+mj-lt"/>
                <a:cs typeface="Verdana"/>
              </a:rPr>
              <a:t>E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,</a:t>
            </a:r>
            <a:r>
              <a:rPr sz="2200" spc="-15" dirty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S</a:t>
            </a:r>
            <a:r>
              <a:rPr sz="2200" spc="-10" dirty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sz="2200">
                <a:solidFill>
                  <a:srgbClr val="0D0D0D"/>
                </a:solidFill>
                <a:latin typeface="+mj-lt"/>
                <a:cs typeface="Verdana"/>
              </a:rPr>
              <a:t>}</a:t>
            </a:r>
            <a:r>
              <a:rPr sz="2200" spc="-5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Arial"/>
                <a:sym typeface="Symbol"/>
              </a:rPr>
              <a:t></a:t>
            </a:r>
            <a:r>
              <a:rPr sz="2200" smtClean="0">
                <a:solidFill>
                  <a:srgbClr val="0D0D0D"/>
                </a:solidFill>
                <a:latin typeface="+mj-lt"/>
                <a:cs typeface="Arial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latin typeface="+mj-lt"/>
                <a:cs typeface="Symbol"/>
                <a:sym typeface="Symbol"/>
              </a:rPr>
              <a:t></a:t>
            </a:r>
            <a:endParaRPr sz="2200">
              <a:latin typeface="+mj-lt"/>
              <a:cs typeface="Symbol"/>
            </a:endParaRPr>
          </a:p>
          <a:p>
            <a:pPr marL="117475">
              <a:lnSpc>
                <a:spcPct val="100000"/>
              </a:lnSpc>
              <a:spcBef>
                <a:spcPts val="795"/>
              </a:spcBef>
            </a:pP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S</a:t>
            </a:r>
            <a:r>
              <a:rPr sz="2200" spc="-10" dirty="0">
                <a:solidFill>
                  <a:srgbClr val="0D0D0D"/>
                </a:solidFill>
                <a:latin typeface="+mj-lt"/>
                <a:cs typeface="Verdana"/>
              </a:rPr>
              <a:t>i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nce</a:t>
            </a:r>
            <a:r>
              <a:rPr sz="2200" spc="-25" dirty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+mj-lt"/>
                <a:cs typeface="Verdana"/>
              </a:rPr>
              <a:t>W</a:t>
            </a:r>
            <a:r>
              <a:rPr sz="2200" spc="-5" dirty="0">
                <a:solidFill>
                  <a:srgbClr val="0D0D0D"/>
                </a:solidFill>
                <a:latin typeface="+mj-lt"/>
                <a:cs typeface="Verdana"/>
              </a:rPr>
              <a:t>2</a:t>
            </a:r>
            <a:r>
              <a:rPr sz="2200" spc="5" dirty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= </a:t>
            </a:r>
            <a:r>
              <a:rPr sz="2200" spc="-10" dirty="0">
                <a:solidFill>
                  <a:srgbClr val="0D0D0D"/>
                </a:solidFill>
                <a:latin typeface="+mj-lt"/>
                <a:cs typeface="Verdana"/>
              </a:rPr>
              <a:t>W</a:t>
            </a:r>
            <a:r>
              <a:rPr sz="2200" spc="-5" dirty="0">
                <a:solidFill>
                  <a:srgbClr val="0D0D0D"/>
                </a:solidFill>
                <a:latin typeface="+mj-lt"/>
                <a:cs typeface="Verdana"/>
              </a:rPr>
              <a:t>3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,</a:t>
            </a:r>
            <a:r>
              <a:rPr sz="2200" spc="-5" dirty="0">
                <a:solidFill>
                  <a:srgbClr val="0D0D0D"/>
                </a:solidFill>
                <a:latin typeface="+mj-lt"/>
                <a:cs typeface="Verdana"/>
              </a:rPr>
              <a:t> w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e</a:t>
            </a:r>
            <a:r>
              <a:rPr sz="2200" spc="-15" dirty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can</a:t>
            </a:r>
            <a:r>
              <a:rPr sz="2200" spc="-20" dirty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+mj-lt"/>
                <a:cs typeface="Verdana"/>
              </a:rPr>
              <a:t>d</a:t>
            </a:r>
            <a:r>
              <a:rPr sz="2200" spc="-10" dirty="0">
                <a:solidFill>
                  <a:srgbClr val="0D0D0D"/>
                </a:solidFill>
                <a:latin typeface="+mj-lt"/>
                <a:cs typeface="Verdana"/>
              </a:rPr>
              <a:t>e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r</a:t>
            </a:r>
            <a:r>
              <a:rPr sz="2200" spc="-10" dirty="0">
                <a:solidFill>
                  <a:srgbClr val="0D0D0D"/>
                </a:solidFill>
                <a:latin typeface="+mj-lt"/>
                <a:cs typeface="Verdana"/>
              </a:rPr>
              <a:t>iv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e</a:t>
            </a:r>
            <a:r>
              <a:rPr sz="2200" spc="-15" dirty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+mj-lt"/>
                <a:cs typeface="Verdana"/>
              </a:rPr>
              <a:t>G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’ a</a:t>
            </a:r>
            <a:r>
              <a:rPr sz="2200" spc="-10" dirty="0">
                <a:solidFill>
                  <a:srgbClr val="0D0D0D"/>
                </a:solidFill>
                <a:latin typeface="+mj-lt"/>
                <a:cs typeface="Verdana"/>
              </a:rPr>
              <a:t>s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:</a:t>
            </a:r>
            <a:endParaRPr sz="2200">
              <a:latin typeface="+mj-lt"/>
              <a:cs typeface="Verdana"/>
            </a:endParaRPr>
          </a:p>
          <a:p>
            <a:pPr marL="117475">
              <a:lnSpc>
                <a:spcPct val="100000"/>
              </a:lnSpc>
              <a:spcBef>
                <a:spcPts val="770"/>
              </a:spcBef>
            </a:pPr>
            <a:r>
              <a:rPr sz="2200" spc="-5" dirty="0">
                <a:solidFill>
                  <a:srgbClr val="0D0D0D"/>
                </a:solidFill>
                <a:latin typeface="+mj-lt"/>
                <a:cs typeface="Verdana"/>
              </a:rPr>
              <a:t>G’ 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= { { A, </a:t>
            </a:r>
            <a:r>
              <a:rPr sz="2200" spc="-5" dirty="0">
                <a:solidFill>
                  <a:srgbClr val="0D0D0D"/>
                </a:solidFill>
                <a:latin typeface="+mj-lt"/>
                <a:cs typeface="Verdana"/>
              </a:rPr>
              <a:t>C, E, 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S }, { a, c, e }, </a:t>
            </a:r>
            <a:r>
              <a:rPr sz="2200" spc="-145" dirty="0">
                <a:solidFill>
                  <a:srgbClr val="0D0D0D"/>
                </a:solidFill>
                <a:latin typeface="+mj-lt"/>
                <a:cs typeface="Verdana"/>
              </a:rPr>
              <a:t>P,</a:t>
            </a:r>
            <a:r>
              <a:rPr sz="2200" spc="-150" dirty="0">
                <a:solidFill>
                  <a:srgbClr val="0D0D0D"/>
                </a:solidFill>
                <a:latin typeface="+mj-lt"/>
                <a:cs typeface="Verdana"/>
              </a:rPr>
              <a:t> </a:t>
            </a: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{S}}</a:t>
            </a:r>
            <a:endParaRPr sz="2200">
              <a:latin typeface="+mj-lt"/>
              <a:cs typeface="Verdana"/>
            </a:endParaRPr>
          </a:p>
          <a:p>
            <a:pPr marL="117475">
              <a:lnSpc>
                <a:spcPct val="100000"/>
              </a:lnSpc>
              <a:spcBef>
                <a:spcPts val="720"/>
              </a:spcBef>
            </a:pPr>
            <a:r>
              <a:rPr sz="2200" dirty="0">
                <a:solidFill>
                  <a:srgbClr val="0D0D0D"/>
                </a:solidFill>
                <a:latin typeface="+mj-lt"/>
                <a:cs typeface="Verdana"/>
              </a:rPr>
              <a:t>where </a:t>
            </a:r>
            <a:r>
              <a:rPr sz="2200" spc="-5" dirty="0">
                <a:solidFill>
                  <a:srgbClr val="0D0D0D"/>
                </a:solidFill>
                <a:latin typeface="+mj-lt"/>
                <a:cs typeface="Verdana"/>
              </a:rPr>
              <a:t>P: </a:t>
            </a:r>
            <a:r>
              <a:rPr sz="2200">
                <a:solidFill>
                  <a:srgbClr val="FF0000"/>
                </a:solidFill>
                <a:latin typeface="+mj-lt"/>
                <a:cs typeface="Verdana"/>
              </a:rPr>
              <a:t>S </a:t>
            </a:r>
            <a:r>
              <a:rPr lang="en-US" sz="2200" dirty="0" smtClean="0">
                <a:solidFill>
                  <a:srgbClr val="FF0000"/>
                </a:solidFill>
                <a:latin typeface="+mj-lt"/>
                <a:cs typeface="Symbol"/>
                <a:sym typeface="Symbol"/>
              </a:rPr>
              <a:t> </a:t>
            </a:r>
            <a:r>
              <a:rPr sz="2200" smtClean="0">
                <a:solidFill>
                  <a:srgbClr val="FF0000"/>
                </a:solidFill>
                <a:latin typeface="+mj-lt"/>
                <a:cs typeface="Verdana"/>
              </a:rPr>
              <a:t>AC</a:t>
            </a:r>
            <a:r>
              <a:rPr sz="2200" dirty="0">
                <a:solidFill>
                  <a:srgbClr val="FF0000"/>
                </a:solidFill>
                <a:latin typeface="+mj-lt"/>
                <a:cs typeface="Verdana"/>
              </a:rPr>
              <a:t>, </a:t>
            </a:r>
            <a:r>
              <a:rPr sz="2200">
                <a:solidFill>
                  <a:srgbClr val="FF0000"/>
                </a:solidFill>
                <a:latin typeface="+mj-lt"/>
                <a:cs typeface="Verdana"/>
              </a:rPr>
              <a:t>A </a:t>
            </a:r>
            <a:r>
              <a:rPr lang="en-US" sz="2200" dirty="0" smtClean="0">
                <a:solidFill>
                  <a:srgbClr val="FF0000"/>
                </a:solidFill>
                <a:latin typeface="+mj-lt"/>
                <a:cs typeface="Symbol"/>
                <a:sym typeface="Symbol"/>
              </a:rPr>
              <a:t></a:t>
            </a:r>
            <a:r>
              <a:rPr sz="2200" smtClean="0">
                <a:solidFill>
                  <a:srgbClr val="FF0000"/>
                </a:solidFill>
                <a:latin typeface="+mj-lt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+mj-lt"/>
                <a:cs typeface="Verdana"/>
              </a:rPr>
              <a:t>a, </a:t>
            </a:r>
            <a:r>
              <a:rPr sz="2200">
                <a:solidFill>
                  <a:srgbClr val="FF0000"/>
                </a:solidFill>
                <a:latin typeface="+mj-lt"/>
                <a:cs typeface="Verdana"/>
              </a:rPr>
              <a:t>C </a:t>
            </a:r>
            <a:r>
              <a:rPr lang="en-US" sz="2200" dirty="0" smtClean="0">
                <a:solidFill>
                  <a:srgbClr val="FF0000"/>
                </a:solidFill>
                <a:latin typeface="+mj-lt"/>
                <a:cs typeface="Symbol"/>
                <a:sym typeface="Symbol"/>
              </a:rPr>
              <a:t> </a:t>
            </a:r>
            <a:r>
              <a:rPr sz="2200" smtClean="0">
                <a:solidFill>
                  <a:srgbClr val="FF0000"/>
                </a:solidFill>
                <a:latin typeface="+mj-lt"/>
                <a:cs typeface="Verdana"/>
              </a:rPr>
              <a:t>c </a:t>
            </a:r>
            <a:r>
              <a:rPr sz="2200" dirty="0">
                <a:solidFill>
                  <a:srgbClr val="FF0000"/>
                </a:solidFill>
                <a:latin typeface="+mj-lt"/>
                <a:cs typeface="Verdana"/>
              </a:rPr>
              <a:t>, </a:t>
            </a:r>
            <a:r>
              <a:rPr sz="2200">
                <a:solidFill>
                  <a:srgbClr val="FF0000"/>
                </a:solidFill>
                <a:latin typeface="+mj-lt"/>
                <a:cs typeface="Verdana"/>
              </a:rPr>
              <a:t>E </a:t>
            </a:r>
            <a:r>
              <a:rPr lang="en-US" sz="2200" dirty="0" smtClean="0">
                <a:solidFill>
                  <a:srgbClr val="FF0000"/>
                </a:solidFill>
                <a:latin typeface="+mj-lt"/>
                <a:cs typeface="Symbol"/>
                <a:sym typeface="Symbol"/>
              </a:rPr>
              <a:t> </a:t>
            </a:r>
            <a:r>
              <a:rPr sz="2200" smtClean="0">
                <a:solidFill>
                  <a:srgbClr val="FF0000"/>
                </a:solidFill>
                <a:latin typeface="+mj-lt"/>
                <a:cs typeface="Verdana"/>
              </a:rPr>
              <a:t>aA </a:t>
            </a:r>
            <a:r>
              <a:rPr sz="2200" dirty="0">
                <a:solidFill>
                  <a:srgbClr val="FF0000"/>
                </a:solidFill>
                <a:latin typeface="+mj-lt"/>
                <a:cs typeface="Verdana"/>
              </a:rPr>
              <a:t>|</a:t>
            </a:r>
            <a:r>
              <a:rPr sz="2200" spc="-185" dirty="0">
                <a:solidFill>
                  <a:srgbClr val="FF0000"/>
                </a:solidFill>
                <a:latin typeface="+mj-lt"/>
                <a:cs typeface="Verdana"/>
              </a:rPr>
              <a:t> </a:t>
            </a:r>
            <a:r>
              <a:rPr sz="2200" dirty="0">
                <a:solidFill>
                  <a:srgbClr val="FF0000"/>
                </a:solidFill>
                <a:latin typeface="+mj-lt"/>
                <a:cs typeface="Verdana"/>
              </a:rPr>
              <a:t>e</a:t>
            </a:r>
            <a:endParaRPr sz="2200">
              <a:solidFill>
                <a:srgbClr val="FF0000"/>
              </a:solidFill>
              <a:latin typeface="+mj-lt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1066800"/>
            <a:ext cx="83058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  <a:buNone/>
            </a:pPr>
            <a:endParaRPr lang="en-US" sz="2200" dirty="0" smtClean="0">
              <a:cs typeface="Times New Roman"/>
            </a:endParaRPr>
          </a:p>
          <a:p>
            <a:pPr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D16B-90E6-425A-B93C-4BDFF96937D7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000" spc="-5" dirty="0" smtClean="0"/>
              <a:t>Reduction	of </a:t>
            </a:r>
            <a:r>
              <a:rPr lang="en-US" sz="3000" dirty="0" smtClean="0"/>
              <a:t>CFG (Removal of useless symbols)</a:t>
            </a:r>
          </a:p>
        </p:txBody>
      </p:sp>
      <p:sp>
        <p:nvSpPr>
          <p:cNvPr id="10" name="object 2"/>
          <p:cNvSpPr txBox="1"/>
          <p:nvPr/>
        </p:nvSpPr>
        <p:spPr>
          <a:xfrm>
            <a:off x="59054" y="1219200"/>
            <a:ext cx="9084946" cy="355161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 indent="385763">
              <a:lnSpc>
                <a:spcPct val="100000"/>
              </a:lnSpc>
              <a:spcBef>
                <a:spcPts val="855"/>
              </a:spcBef>
            </a:pPr>
            <a:r>
              <a:rPr sz="2200" b="1" spc="-5" dirty="0">
                <a:cs typeface="Arial"/>
              </a:rPr>
              <a:t>Phase</a:t>
            </a:r>
            <a:r>
              <a:rPr sz="2200" b="1" spc="5" dirty="0">
                <a:cs typeface="Arial"/>
              </a:rPr>
              <a:t> </a:t>
            </a:r>
            <a:r>
              <a:rPr sz="2200" b="1" spc="-5" dirty="0">
                <a:cs typeface="Arial"/>
              </a:rPr>
              <a:t>2</a:t>
            </a:r>
            <a:r>
              <a:rPr sz="2200" spc="-5" dirty="0">
                <a:cs typeface="Verdana"/>
              </a:rPr>
              <a:t>:</a:t>
            </a:r>
            <a:endParaRPr sz="2200">
              <a:cs typeface="Verdana"/>
            </a:endParaRPr>
          </a:p>
          <a:p>
            <a:pPr marL="12700" indent="385763">
              <a:lnSpc>
                <a:spcPct val="100000"/>
              </a:lnSpc>
              <a:spcBef>
                <a:spcPts val="760"/>
              </a:spcBef>
            </a:pPr>
            <a:r>
              <a:rPr sz="2200" spc="-5" dirty="0">
                <a:cs typeface="Verdana"/>
              </a:rPr>
              <a:t>Y</a:t>
            </a:r>
            <a:r>
              <a:rPr sz="2200" dirty="0">
                <a:cs typeface="Verdana"/>
              </a:rPr>
              <a:t>1</a:t>
            </a:r>
            <a:r>
              <a:rPr sz="2200" spc="10" dirty="0">
                <a:cs typeface="Verdana"/>
              </a:rPr>
              <a:t> </a:t>
            </a:r>
            <a:r>
              <a:rPr sz="2200" dirty="0">
                <a:cs typeface="Verdana"/>
              </a:rPr>
              <a:t>=</a:t>
            </a:r>
            <a:r>
              <a:rPr sz="2200" spc="-5" dirty="0">
                <a:cs typeface="Verdana"/>
              </a:rPr>
              <a:t> </a:t>
            </a:r>
            <a:r>
              <a:rPr sz="2200" dirty="0">
                <a:cs typeface="Verdana"/>
              </a:rPr>
              <a:t>{</a:t>
            </a:r>
            <a:r>
              <a:rPr sz="2200" spc="5" dirty="0">
                <a:cs typeface="Verdana"/>
              </a:rPr>
              <a:t> </a:t>
            </a:r>
            <a:r>
              <a:rPr sz="2200" dirty="0">
                <a:cs typeface="Verdana"/>
              </a:rPr>
              <a:t>S }</a:t>
            </a:r>
            <a:endParaRPr sz="2200">
              <a:cs typeface="Verdana"/>
            </a:endParaRPr>
          </a:p>
          <a:p>
            <a:pPr marL="12700" indent="385763">
              <a:lnSpc>
                <a:spcPct val="100000"/>
              </a:lnSpc>
              <a:spcBef>
                <a:spcPts val="695"/>
              </a:spcBef>
            </a:pPr>
            <a:r>
              <a:rPr sz="2200" spc="-5" dirty="0">
                <a:cs typeface="Verdana"/>
              </a:rPr>
              <a:t>Y</a:t>
            </a:r>
            <a:r>
              <a:rPr sz="2200" dirty="0">
                <a:cs typeface="Verdana"/>
              </a:rPr>
              <a:t>2</a:t>
            </a:r>
            <a:r>
              <a:rPr sz="2200" spc="10" dirty="0">
                <a:cs typeface="Verdana"/>
              </a:rPr>
              <a:t> </a:t>
            </a:r>
            <a:r>
              <a:rPr sz="2200" dirty="0">
                <a:cs typeface="Verdana"/>
              </a:rPr>
              <a:t>=</a:t>
            </a:r>
            <a:r>
              <a:rPr sz="2200" spc="-5" dirty="0">
                <a:cs typeface="Verdana"/>
              </a:rPr>
              <a:t> </a:t>
            </a:r>
            <a:r>
              <a:rPr sz="2200" dirty="0">
                <a:cs typeface="Verdana"/>
              </a:rPr>
              <a:t>{</a:t>
            </a:r>
            <a:r>
              <a:rPr sz="2200" spc="5" dirty="0">
                <a:cs typeface="Verdana"/>
              </a:rPr>
              <a:t> </a:t>
            </a:r>
            <a:r>
              <a:rPr sz="2200" spc="-25" dirty="0">
                <a:cs typeface="Verdana"/>
              </a:rPr>
              <a:t>S</a:t>
            </a:r>
            <a:r>
              <a:rPr sz="2200" dirty="0">
                <a:cs typeface="Verdana"/>
              </a:rPr>
              <a:t>, A, C</a:t>
            </a:r>
            <a:r>
              <a:rPr sz="2200" spc="5" dirty="0">
                <a:cs typeface="Verdana"/>
              </a:rPr>
              <a:t> </a:t>
            </a:r>
            <a:r>
              <a:rPr sz="2200" dirty="0">
                <a:cs typeface="Verdana"/>
              </a:rPr>
              <a:t>}</a:t>
            </a:r>
            <a:r>
              <a:rPr sz="2200" spc="5" dirty="0">
                <a:cs typeface="Verdana"/>
              </a:rPr>
              <a:t> </a:t>
            </a:r>
            <a:r>
              <a:rPr sz="2200" dirty="0">
                <a:cs typeface="Verdana"/>
              </a:rPr>
              <a:t>f</a:t>
            </a:r>
            <a:r>
              <a:rPr sz="2200" spc="-10" dirty="0">
                <a:cs typeface="Verdana"/>
              </a:rPr>
              <a:t>r</a:t>
            </a:r>
            <a:r>
              <a:rPr sz="2200" dirty="0">
                <a:cs typeface="Verdana"/>
              </a:rPr>
              <a:t>om</a:t>
            </a:r>
            <a:r>
              <a:rPr sz="2200" spc="15" dirty="0">
                <a:cs typeface="Verdana"/>
              </a:rPr>
              <a:t> </a:t>
            </a:r>
            <a:r>
              <a:rPr sz="2200" dirty="0">
                <a:cs typeface="Verdana"/>
              </a:rPr>
              <a:t>rule</a:t>
            </a:r>
            <a:r>
              <a:rPr sz="2200" spc="20" dirty="0">
                <a:cs typeface="Verdana"/>
              </a:rPr>
              <a:t> </a:t>
            </a:r>
            <a:r>
              <a:rPr sz="2200">
                <a:cs typeface="Verdana"/>
              </a:rPr>
              <a:t>S</a:t>
            </a:r>
            <a:r>
              <a:rPr sz="2200" spc="5"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cs typeface="Symbol"/>
                <a:sym typeface="Symbol"/>
              </a:rPr>
              <a:t></a:t>
            </a:r>
            <a:r>
              <a:rPr lang="en-US" sz="2200" dirty="0" smtClean="0">
                <a:solidFill>
                  <a:srgbClr val="0D0D0D"/>
                </a:solidFill>
                <a:cs typeface="Times New Roman"/>
              </a:rPr>
              <a:t> </a:t>
            </a:r>
            <a:r>
              <a:rPr sz="2200" smtClean="0">
                <a:cs typeface="Verdana"/>
              </a:rPr>
              <a:t>AC</a:t>
            </a:r>
            <a:endParaRPr sz="2200">
              <a:cs typeface="Verdana"/>
            </a:endParaRPr>
          </a:p>
          <a:p>
            <a:pPr marL="12700" marR="5080" indent="385763">
              <a:lnSpc>
                <a:spcPts val="3610"/>
              </a:lnSpc>
              <a:spcBef>
                <a:spcPts val="220"/>
              </a:spcBef>
            </a:pPr>
            <a:r>
              <a:rPr sz="2200" spc="-5" dirty="0">
                <a:cs typeface="Verdana"/>
              </a:rPr>
              <a:t>Y</a:t>
            </a:r>
            <a:r>
              <a:rPr sz="2200" dirty="0">
                <a:cs typeface="Verdana"/>
              </a:rPr>
              <a:t>3</a:t>
            </a:r>
            <a:r>
              <a:rPr sz="2200" spc="10" dirty="0">
                <a:cs typeface="Verdana"/>
              </a:rPr>
              <a:t> </a:t>
            </a:r>
            <a:r>
              <a:rPr sz="2200" dirty="0">
                <a:cs typeface="Verdana"/>
              </a:rPr>
              <a:t>=</a:t>
            </a:r>
            <a:r>
              <a:rPr sz="2200" spc="-5" dirty="0">
                <a:cs typeface="Verdana"/>
              </a:rPr>
              <a:t> </a:t>
            </a:r>
            <a:r>
              <a:rPr sz="2200" dirty="0">
                <a:cs typeface="Verdana"/>
              </a:rPr>
              <a:t>{</a:t>
            </a:r>
            <a:r>
              <a:rPr sz="2200" spc="5" dirty="0">
                <a:cs typeface="Verdana"/>
              </a:rPr>
              <a:t> </a:t>
            </a:r>
            <a:r>
              <a:rPr sz="2200" spc="-25" dirty="0">
                <a:cs typeface="Verdana"/>
              </a:rPr>
              <a:t>S</a:t>
            </a:r>
            <a:r>
              <a:rPr sz="2200" dirty="0">
                <a:cs typeface="Verdana"/>
              </a:rPr>
              <a:t>, A, </a:t>
            </a:r>
            <a:r>
              <a:rPr sz="2200" spc="-5" dirty="0">
                <a:cs typeface="Verdana"/>
              </a:rPr>
              <a:t>C</a:t>
            </a:r>
            <a:r>
              <a:rPr sz="2200" dirty="0">
                <a:cs typeface="Verdana"/>
              </a:rPr>
              <a:t>,</a:t>
            </a:r>
            <a:r>
              <a:rPr sz="2200" spc="5" dirty="0">
                <a:cs typeface="Verdana"/>
              </a:rPr>
              <a:t> </a:t>
            </a:r>
            <a:r>
              <a:rPr sz="2200" dirty="0">
                <a:cs typeface="Verdana"/>
              </a:rPr>
              <a:t>a, c</a:t>
            </a:r>
            <a:r>
              <a:rPr sz="2200" spc="-10" dirty="0">
                <a:cs typeface="Verdana"/>
              </a:rPr>
              <a:t> </a:t>
            </a:r>
            <a:r>
              <a:rPr sz="2200" dirty="0">
                <a:cs typeface="Verdana"/>
              </a:rPr>
              <a:t>}</a:t>
            </a:r>
            <a:r>
              <a:rPr sz="2200" spc="5" dirty="0">
                <a:cs typeface="Verdana"/>
              </a:rPr>
              <a:t> </a:t>
            </a:r>
            <a:r>
              <a:rPr sz="2200" dirty="0">
                <a:cs typeface="Verdana"/>
              </a:rPr>
              <a:t>fr</a:t>
            </a:r>
            <a:r>
              <a:rPr sz="2200" spc="-10" dirty="0">
                <a:cs typeface="Verdana"/>
              </a:rPr>
              <a:t>o</a:t>
            </a:r>
            <a:r>
              <a:rPr sz="2200" dirty="0">
                <a:cs typeface="Verdana"/>
              </a:rPr>
              <a:t>m</a:t>
            </a:r>
            <a:r>
              <a:rPr sz="2200" spc="35" dirty="0">
                <a:cs typeface="Verdana"/>
              </a:rPr>
              <a:t> </a:t>
            </a:r>
            <a:r>
              <a:rPr sz="2200" dirty="0">
                <a:cs typeface="Verdana"/>
              </a:rPr>
              <a:t>rules</a:t>
            </a:r>
            <a:r>
              <a:rPr sz="2200" spc="5" dirty="0">
                <a:cs typeface="Verdana"/>
              </a:rPr>
              <a:t> </a:t>
            </a:r>
            <a:r>
              <a:rPr sz="2200">
                <a:cs typeface="Verdana"/>
              </a:rPr>
              <a:t>A</a:t>
            </a:r>
            <a:r>
              <a:rPr sz="2200" spc="15"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cs typeface="Symbol"/>
                <a:sym typeface="Symbol"/>
              </a:rPr>
              <a:t></a:t>
            </a:r>
            <a:r>
              <a:rPr lang="en-US" sz="2200" dirty="0" smtClean="0">
                <a:solidFill>
                  <a:srgbClr val="0D0D0D"/>
                </a:solidFill>
                <a:cs typeface="Times New Roman"/>
              </a:rPr>
              <a:t> </a:t>
            </a:r>
            <a:r>
              <a:rPr lang="en-US" sz="2200" dirty="0" smtClean="0">
                <a:cs typeface="Verdana"/>
              </a:rPr>
              <a:t>a </a:t>
            </a:r>
            <a:r>
              <a:rPr lang="en-US" sz="2200" spc="-10" dirty="0">
                <a:cs typeface="Verdana"/>
              </a:rPr>
              <a:t>a</a:t>
            </a:r>
            <a:r>
              <a:rPr lang="en-US" sz="2200" dirty="0">
                <a:cs typeface="Verdana"/>
              </a:rPr>
              <a:t>nd</a:t>
            </a:r>
            <a:r>
              <a:rPr lang="en-US" sz="2200" spc="5" dirty="0">
                <a:cs typeface="Verdana"/>
              </a:rPr>
              <a:t> </a:t>
            </a:r>
            <a:r>
              <a:rPr lang="en-US" sz="2200" dirty="0">
                <a:cs typeface="Verdana"/>
              </a:rPr>
              <a:t>C</a:t>
            </a:r>
            <a:r>
              <a:rPr lang="en-US" sz="2200" spc="10" dirty="0">
                <a:cs typeface="Verdana"/>
              </a:rPr>
              <a:t> </a:t>
            </a:r>
            <a:r>
              <a:rPr lang="en-US" sz="2200" dirty="0" smtClean="0">
                <a:solidFill>
                  <a:srgbClr val="0D0D0D"/>
                </a:solidFill>
                <a:cs typeface="Symbol"/>
                <a:sym typeface="Symbol"/>
              </a:rPr>
              <a:t></a:t>
            </a:r>
            <a:r>
              <a:rPr lang="en-US" sz="2200" dirty="0" smtClean="0">
                <a:solidFill>
                  <a:srgbClr val="0D0D0D"/>
                </a:solidFill>
                <a:cs typeface="Times New Roman"/>
              </a:rPr>
              <a:t> </a:t>
            </a:r>
            <a:r>
              <a:rPr lang="en-US" sz="2200" dirty="0" smtClean="0">
                <a:cs typeface="Verdana"/>
              </a:rPr>
              <a:t>c  </a:t>
            </a:r>
          </a:p>
          <a:p>
            <a:pPr marL="12700" marR="5080" indent="385763">
              <a:lnSpc>
                <a:spcPts val="3610"/>
              </a:lnSpc>
              <a:spcBef>
                <a:spcPts val="220"/>
              </a:spcBef>
            </a:pPr>
            <a:r>
              <a:rPr lang="en-US" sz="2200" spc="-5" dirty="0" smtClean="0">
                <a:cs typeface="Verdana"/>
              </a:rPr>
              <a:t>Y</a:t>
            </a:r>
            <a:r>
              <a:rPr lang="en-US" sz="2200" dirty="0" smtClean="0">
                <a:cs typeface="Verdana"/>
              </a:rPr>
              <a:t>4</a:t>
            </a:r>
            <a:r>
              <a:rPr lang="en-US" sz="2200" spc="10" dirty="0" smtClean="0">
                <a:cs typeface="Verdana"/>
              </a:rPr>
              <a:t> </a:t>
            </a:r>
            <a:r>
              <a:rPr lang="en-US" sz="2200" dirty="0">
                <a:cs typeface="Verdana"/>
              </a:rPr>
              <a:t>= { </a:t>
            </a:r>
            <a:r>
              <a:rPr lang="en-US" sz="2200" spc="-25" dirty="0">
                <a:cs typeface="Verdana"/>
              </a:rPr>
              <a:t>S</a:t>
            </a:r>
            <a:r>
              <a:rPr lang="en-US" sz="2200" dirty="0">
                <a:cs typeface="Verdana"/>
              </a:rPr>
              <a:t>, A,</a:t>
            </a:r>
            <a:r>
              <a:rPr lang="en-US" sz="2200" spc="-5" dirty="0">
                <a:cs typeface="Verdana"/>
              </a:rPr>
              <a:t> C</a:t>
            </a:r>
            <a:r>
              <a:rPr lang="en-US" sz="2200" dirty="0">
                <a:cs typeface="Verdana"/>
              </a:rPr>
              <a:t>,</a:t>
            </a:r>
            <a:r>
              <a:rPr lang="en-US" sz="2200" spc="10" dirty="0">
                <a:cs typeface="Verdana"/>
              </a:rPr>
              <a:t> </a:t>
            </a:r>
            <a:r>
              <a:rPr lang="en-US" sz="2200" dirty="0">
                <a:cs typeface="Verdana"/>
              </a:rPr>
              <a:t>a,</a:t>
            </a:r>
            <a:r>
              <a:rPr lang="en-US" sz="2200" spc="-5" dirty="0">
                <a:cs typeface="Verdana"/>
              </a:rPr>
              <a:t> </a:t>
            </a:r>
            <a:r>
              <a:rPr lang="en-US" sz="2200" dirty="0">
                <a:cs typeface="Verdana"/>
              </a:rPr>
              <a:t>c }</a:t>
            </a:r>
            <a:endParaRPr sz="2200">
              <a:cs typeface="Verdana"/>
            </a:endParaRPr>
          </a:p>
          <a:p>
            <a:pPr marL="12700" indent="385763">
              <a:lnSpc>
                <a:spcPct val="100000"/>
              </a:lnSpc>
              <a:spcBef>
                <a:spcPts val="470"/>
              </a:spcBef>
            </a:pPr>
            <a:r>
              <a:rPr sz="2200" dirty="0">
                <a:cs typeface="Verdana"/>
              </a:rPr>
              <a:t>Since </a:t>
            </a:r>
            <a:r>
              <a:rPr sz="2200" spc="-10" dirty="0">
                <a:cs typeface="Verdana"/>
              </a:rPr>
              <a:t>Y</a:t>
            </a:r>
            <a:r>
              <a:rPr sz="2200" dirty="0">
                <a:cs typeface="Verdana"/>
              </a:rPr>
              <a:t>3</a:t>
            </a:r>
            <a:r>
              <a:rPr sz="2200" spc="10" dirty="0">
                <a:cs typeface="Verdana"/>
              </a:rPr>
              <a:t> </a:t>
            </a:r>
            <a:r>
              <a:rPr sz="2200" dirty="0">
                <a:cs typeface="Verdana"/>
              </a:rPr>
              <a:t>=</a:t>
            </a:r>
            <a:r>
              <a:rPr sz="2200" spc="-5" dirty="0">
                <a:cs typeface="Verdana"/>
              </a:rPr>
              <a:t> </a:t>
            </a:r>
            <a:r>
              <a:rPr sz="2200" dirty="0">
                <a:cs typeface="Verdana"/>
              </a:rPr>
              <a:t>Y4,</a:t>
            </a:r>
            <a:r>
              <a:rPr sz="2200" spc="5" dirty="0">
                <a:cs typeface="Verdana"/>
              </a:rPr>
              <a:t> </a:t>
            </a:r>
            <a:r>
              <a:rPr sz="2200" spc="-5" dirty="0">
                <a:cs typeface="Verdana"/>
              </a:rPr>
              <a:t>w</a:t>
            </a:r>
            <a:r>
              <a:rPr sz="2200" dirty="0">
                <a:cs typeface="Verdana"/>
              </a:rPr>
              <a:t>e</a:t>
            </a:r>
            <a:r>
              <a:rPr sz="2200" spc="-5" dirty="0">
                <a:cs typeface="Verdana"/>
              </a:rPr>
              <a:t> </a:t>
            </a:r>
            <a:r>
              <a:rPr sz="2200" dirty="0">
                <a:cs typeface="Verdana"/>
              </a:rPr>
              <a:t>c</a:t>
            </a:r>
            <a:r>
              <a:rPr sz="2200" spc="-10" dirty="0">
                <a:cs typeface="Verdana"/>
              </a:rPr>
              <a:t>a</a:t>
            </a:r>
            <a:r>
              <a:rPr sz="2200" dirty="0">
                <a:cs typeface="Verdana"/>
              </a:rPr>
              <a:t>n</a:t>
            </a:r>
            <a:r>
              <a:rPr sz="2200" spc="10" dirty="0">
                <a:cs typeface="Verdana"/>
              </a:rPr>
              <a:t> </a:t>
            </a:r>
            <a:r>
              <a:rPr sz="2200" spc="-5" dirty="0">
                <a:cs typeface="Verdana"/>
              </a:rPr>
              <a:t>der</a:t>
            </a:r>
            <a:r>
              <a:rPr sz="2200" spc="-10" dirty="0">
                <a:cs typeface="Verdana"/>
              </a:rPr>
              <a:t>i</a:t>
            </a:r>
            <a:r>
              <a:rPr sz="2200" spc="-30" dirty="0">
                <a:cs typeface="Verdana"/>
              </a:rPr>
              <a:t>v</a:t>
            </a:r>
            <a:r>
              <a:rPr sz="2200" dirty="0">
                <a:cs typeface="Verdana"/>
              </a:rPr>
              <a:t>e</a:t>
            </a:r>
            <a:r>
              <a:rPr sz="2200" spc="25" dirty="0">
                <a:cs typeface="Verdana"/>
              </a:rPr>
              <a:t> </a:t>
            </a:r>
            <a:r>
              <a:rPr sz="2200" spc="-5" dirty="0">
                <a:cs typeface="Verdana"/>
              </a:rPr>
              <a:t>G</a:t>
            </a:r>
            <a:r>
              <a:rPr sz="2200" dirty="0">
                <a:cs typeface="Verdana"/>
              </a:rPr>
              <a:t>”</a:t>
            </a:r>
            <a:r>
              <a:rPr sz="2200" spc="5" dirty="0">
                <a:cs typeface="Verdana"/>
              </a:rPr>
              <a:t> </a:t>
            </a:r>
            <a:r>
              <a:rPr sz="2200" dirty="0">
                <a:cs typeface="Verdana"/>
              </a:rPr>
              <a:t>as:</a:t>
            </a:r>
            <a:endParaRPr sz="2200">
              <a:cs typeface="Verdana"/>
            </a:endParaRPr>
          </a:p>
          <a:p>
            <a:pPr marL="12700" indent="385763">
              <a:lnSpc>
                <a:spcPct val="100000"/>
              </a:lnSpc>
              <a:spcBef>
                <a:spcPts val="720"/>
              </a:spcBef>
            </a:pPr>
            <a:r>
              <a:rPr sz="2200" spc="-5" dirty="0">
                <a:cs typeface="Verdana"/>
              </a:rPr>
              <a:t>G” </a:t>
            </a:r>
            <a:r>
              <a:rPr sz="2200" dirty="0">
                <a:cs typeface="Verdana"/>
              </a:rPr>
              <a:t>= { { A, </a:t>
            </a:r>
            <a:r>
              <a:rPr sz="2200" spc="-5" dirty="0">
                <a:cs typeface="Verdana"/>
              </a:rPr>
              <a:t>C, </a:t>
            </a:r>
            <a:r>
              <a:rPr sz="2200" dirty="0">
                <a:cs typeface="Verdana"/>
              </a:rPr>
              <a:t>S }, { a, c }, </a:t>
            </a:r>
            <a:r>
              <a:rPr sz="2200" spc="-175" dirty="0">
                <a:cs typeface="Verdana"/>
              </a:rPr>
              <a:t>P,</a:t>
            </a:r>
            <a:r>
              <a:rPr sz="2200" spc="-5" dirty="0">
                <a:cs typeface="Verdana"/>
              </a:rPr>
              <a:t> </a:t>
            </a:r>
            <a:r>
              <a:rPr sz="2200" dirty="0">
                <a:cs typeface="Verdana"/>
              </a:rPr>
              <a:t>{S}}</a:t>
            </a:r>
            <a:endParaRPr sz="2200">
              <a:cs typeface="Verdana"/>
            </a:endParaRPr>
          </a:p>
          <a:p>
            <a:pPr marL="12700" indent="385763">
              <a:lnSpc>
                <a:spcPct val="100000"/>
              </a:lnSpc>
              <a:spcBef>
                <a:spcPts val="660"/>
              </a:spcBef>
            </a:pPr>
            <a:r>
              <a:rPr sz="2200" spc="-5" dirty="0">
                <a:cs typeface="Verdana"/>
              </a:rPr>
              <a:t>where </a:t>
            </a:r>
            <a:r>
              <a:rPr sz="2200" spc="-5" dirty="0">
                <a:solidFill>
                  <a:srgbClr val="FF0000"/>
                </a:solidFill>
                <a:cs typeface="Verdana"/>
              </a:rPr>
              <a:t>P: </a:t>
            </a:r>
            <a:r>
              <a:rPr sz="2200">
                <a:solidFill>
                  <a:srgbClr val="FF0000"/>
                </a:solidFill>
                <a:cs typeface="Verdana"/>
              </a:rPr>
              <a:t>S </a:t>
            </a:r>
            <a:r>
              <a:rPr lang="en-US" sz="2200" dirty="0" smtClean="0">
                <a:solidFill>
                  <a:srgbClr val="FF0000"/>
                </a:solidFill>
                <a:cs typeface="Symbol"/>
                <a:sym typeface="Symbol"/>
              </a:rPr>
              <a:t>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</a:rPr>
              <a:t> </a:t>
            </a:r>
            <a:r>
              <a:rPr sz="2200" smtClean="0">
                <a:solidFill>
                  <a:srgbClr val="FF0000"/>
                </a:solidFill>
                <a:cs typeface="Verdana"/>
              </a:rPr>
              <a:t>AC</a:t>
            </a:r>
            <a:r>
              <a:rPr sz="2200" dirty="0">
                <a:solidFill>
                  <a:srgbClr val="FF0000"/>
                </a:solidFill>
                <a:cs typeface="Verdana"/>
              </a:rPr>
              <a:t>, </a:t>
            </a:r>
            <a:r>
              <a:rPr sz="2200">
                <a:solidFill>
                  <a:srgbClr val="FF0000"/>
                </a:solidFill>
                <a:cs typeface="Verdana"/>
              </a:rPr>
              <a:t>A </a:t>
            </a:r>
            <a:r>
              <a:rPr lang="en-US" sz="2200" dirty="0" smtClean="0">
                <a:solidFill>
                  <a:srgbClr val="FF0000"/>
                </a:solidFill>
                <a:cs typeface="Symbol"/>
                <a:sym typeface="Symbol"/>
              </a:rPr>
              <a:t>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</a:rPr>
              <a:t> </a:t>
            </a:r>
            <a:r>
              <a:rPr sz="2200" smtClean="0">
                <a:solidFill>
                  <a:srgbClr val="FF0000"/>
                </a:solidFill>
                <a:cs typeface="Verdana"/>
              </a:rPr>
              <a:t>a</a:t>
            </a:r>
            <a:r>
              <a:rPr sz="2200" dirty="0">
                <a:solidFill>
                  <a:srgbClr val="FF0000"/>
                </a:solidFill>
                <a:cs typeface="Verdana"/>
              </a:rPr>
              <a:t>, </a:t>
            </a:r>
            <a:r>
              <a:rPr sz="2200">
                <a:solidFill>
                  <a:srgbClr val="FF0000"/>
                </a:solidFill>
                <a:cs typeface="Verdana"/>
              </a:rPr>
              <a:t>C </a:t>
            </a:r>
            <a:r>
              <a:rPr lang="en-US" sz="2200" dirty="0" smtClean="0">
                <a:solidFill>
                  <a:srgbClr val="FF0000"/>
                </a:solidFill>
                <a:cs typeface="Symbol"/>
                <a:sym typeface="Symbol"/>
              </a:rPr>
              <a:t>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</a:rPr>
              <a:t> </a:t>
            </a:r>
            <a:r>
              <a:rPr sz="2200" smtClean="0">
                <a:solidFill>
                  <a:srgbClr val="FF0000"/>
                </a:solidFill>
                <a:cs typeface="Verdana"/>
              </a:rPr>
              <a:t>c</a:t>
            </a:r>
            <a:endParaRPr sz="2200">
              <a:solidFill>
                <a:srgbClr val="FF0000"/>
              </a:solidFill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914400" y="1737360"/>
          <a:ext cx="75438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9586"/>
                <a:gridCol w="2694214"/>
              </a:tblGrid>
              <a:tr h="44196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Topics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solidFill>
                            <a:schemeClr val="tx1"/>
                          </a:solidFill>
                        </a:rPr>
                        <a:t>Duration (in 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Hours)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40000"/>
                      </a:srgb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Chomsky Hierarchy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40000"/>
                      </a:srgb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Regular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Grammar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40000"/>
                      </a:srgbClr>
                    </a:solidFill>
                  </a:tcPr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Free Grammar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9AB0-35B8-471A-BEA9-E304BD996EA2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1066800"/>
            <a:ext cx="83058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  <a:buNone/>
            </a:pPr>
            <a:endParaRPr lang="en-US" sz="2200" dirty="0" smtClean="0">
              <a:cs typeface="Times New Roman"/>
            </a:endParaRPr>
          </a:p>
          <a:p>
            <a:pPr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81-A549-49D1-A3FD-AA40D3D51E5A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spc="-5" dirty="0" smtClean="0"/>
              <a:t>Removal of </a:t>
            </a:r>
            <a:r>
              <a:rPr lang="en-US" sz="3200" b="1" spc="-5" dirty="0" smtClean="0"/>
              <a:t>Unit</a:t>
            </a:r>
            <a:r>
              <a:rPr lang="en-US" sz="3200" spc="-5" dirty="0" smtClean="0"/>
              <a:t> p</a:t>
            </a:r>
            <a:r>
              <a:rPr lang="en-US" sz="3200" spc="-90" dirty="0" smtClean="0"/>
              <a:t>r</a:t>
            </a:r>
            <a:r>
              <a:rPr lang="en-US" sz="3200" spc="-5" dirty="0" smtClean="0"/>
              <a:t>oductions</a:t>
            </a:r>
            <a:endParaRPr lang="en-US" sz="3000" dirty="0" smtClean="0"/>
          </a:p>
        </p:txBody>
      </p:sp>
      <p:sp>
        <p:nvSpPr>
          <p:cNvPr id="10" name="object 2"/>
          <p:cNvSpPr txBox="1"/>
          <p:nvPr/>
        </p:nvSpPr>
        <p:spPr>
          <a:xfrm>
            <a:off x="304800" y="1219200"/>
            <a:ext cx="8458200" cy="4044056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36538" algn="just">
              <a:lnSpc>
                <a:spcPct val="100000"/>
              </a:lnSpc>
              <a:spcBef>
                <a:spcPts val="100"/>
              </a:spcBef>
            </a:pPr>
            <a:r>
              <a:rPr lang="en-US" sz="2200" spc="-5" dirty="0" smtClean="0">
                <a:cs typeface="Times New Roman"/>
              </a:rPr>
              <a:t>Any </a:t>
            </a:r>
            <a:r>
              <a:rPr lang="en-US" sz="2200" dirty="0" smtClean="0">
                <a:cs typeface="Times New Roman"/>
              </a:rPr>
              <a:t>production rule in the form </a:t>
            </a:r>
            <a:r>
              <a:rPr lang="en-US" sz="2200" spc="-5" dirty="0" smtClean="0">
                <a:cs typeface="Times New Roman"/>
              </a:rPr>
              <a:t>A </a:t>
            </a:r>
            <a:r>
              <a:rPr lang="en-US" sz="2200" dirty="0" smtClean="0">
                <a:cs typeface="Times New Roman"/>
                <a:sym typeface="Symbol"/>
              </a:rPr>
              <a:t></a:t>
            </a:r>
            <a:r>
              <a:rPr lang="en-US" sz="2200" dirty="0" smtClean="0">
                <a:cs typeface="Times New Roman"/>
              </a:rPr>
              <a:t> B where </a:t>
            </a:r>
            <a:r>
              <a:rPr lang="en-US" sz="2200" spc="-5" dirty="0" smtClean="0">
                <a:cs typeface="Times New Roman"/>
              </a:rPr>
              <a:t>A, </a:t>
            </a:r>
            <a:r>
              <a:rPr lang="en-US" sz="2200" dirty="0" smtClean="0">
                <a:cs typeface="Times New Roman"/>
              </a:rPr>
              <a:t>B </a:t>
            </a:r>
            <a:r>
              <a:rPr lang="en-US" sz="2200" dirty="0" smtClean="0">
                <a:cs typeface="Times New Roman"/>
                <a:sym typeface="Symbol"/>
              </a:rPr>
              <a:t> </a:t>
            </a:r>
            <a:r>
              <a:rPr lang="en-US" sz="2200" spc="-5" dirty="0" smtClean="0">
                <a:cs typeface="Times New Roman"/>
              </a:rPr>
              <a:t>Non-terminal </a:t>
            </a:r>
            <a:r>
              <a:rPr lang="en-US" sz="2200" dirty="0" smtClean="0">
                <a:cs typeface="Times New Roman"/>
              </a:rPr>
              <a:t>is called unit</a:t>
            </a:r>
            <a:r>
              <a:rPr lang="en-US" sz="2200" spc="-370" dirty="0" smtClean="0">
                <a:cs typeface="Times New Roman"/>
              </a:rPr>
              <a:t> </a:t>
            </a:r>
            <a:r>
              <a:rPr lang="en-US" sz="2200" dirty="0" smtClean="0">
                <a:cs typeface="Times New Roman"/>
              </a:rPr>
              <a:t>production.</a:t>
            </a:r>
          </a:p>
          <a:p>
            <a:pPr marL="236538" algn="just">
              <a:lnSpc>
                <a:spcPct val="100000"/>
              </a:lnSpc>
              <a:spcBef>
                <a:spcPts val="45"/>
              </a:spcBef>
            </a:pPr>
            <a:endParaRPr lang="en-US" sz="2200" dirty="0" smtClean="0">
              <a:cs typeface="Times New Roman"/>
            </a:endParaRPr>
          </a:p>
          <a:p>
            <a:pPr marL="236538" algn="just">
              <a:lnSpc>
                <a:spcPct val="100000"/>
              </a:lnSpc>
              <a:spcBef>
                <a:spcPts val="5"/>
              </a:spcBef>
            </a:pPr>
            <a:r>
              <a:rPr lang="en-US" sz="2200" b="1" spc="-5" dirty="0" smtClean="0">
                <a:cs typeface="Times New Roman"/>
              </a:rPr>
              <a:t>Removal</a:t>
            </a:r>
            <a:r>
              <a:rPr lang="en-US" sz="2200" b="1" spc="15" dirty="0" smtClean="0">
                <a:cs typeface="Times New Roman"/>
              </a:rPr>
              <a:t> </a:t>
            </a:r>
            <a:r>
              <a:rPr lang="en-US" sz="2200" b="1" spc="-15" dirty="0" smtClean="0">
                <a:cs typeface="Times New Roman"/>
              </a:rPr>
              <a:t>Procedure:</a:t>
            </a:r>
            <a:endParaRPr lang="en-US" sz="2200" dirty="0" smtClean="0">
              <a:cs typeface="Times New Roman"/>
            </a:endParaRPr>
          </a:p>
          <a:p>
            <a:pPr marL="236538" marR="859790" algn="just">
              <a:lnSpc>
                <a:spcPct val="125000"/>
              </a:lnSpc>
            </a:pPr>
            <a:r>
              <a:rPr lang="en-US" sz="2200" spc="-5" dirty="0" smtClean="0">
                <a:cs typeface="Times New Roman"/>
              </a:rPr>
              <a:t>Step 1: </a:t>
            </a:r>
            <a:r>
              <a:rPr lang="en-US" sz="2200" spc="-90" dirty="0" smtClean="0">
                <a:cs typeface="Times New Roman"/>
              </a:rPr>
              <a:t>To </a:t>
            </a:r>
            <a:r>
              <a:rPr lang="en-US" sz="2200" spc="-5" dirty="0" smtClean="0">
                <a:cs typeface="Times New Roman"/>
              </a:rPr>
              <a:t>remove </a:t>
            </a:r>
            <a:r>
              <a:rPr lang="en-US" sz="2200" spc="-10" dirty="0" smtClean="0">
                <a:cs typeface="Times New Roman"/>
              </a:rPr>
              <a:t>A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spc="-10" dirty="0" smtClean="0">
                <a:cs typeface="Times New Roman"/>
              </a:rPr>
              <a:t>B, </a:t>
            </a:r>
            <a:r>
              <a:rPr lang="en-US" sz="2200" spc="-5" dirty="0" smtClean="0">
                <a:cs typeface="Times New Roman"/>
              </a:rPr>
              <a:t>add </a:t>
            </a:r>
            <a:r>
              <a:rPr lang="en-US" sz="2200" dirty="0" smtClean="0">
                <a:cs typeface="Times New Roman"/>
              </a:rPr>
              <a:t>production </a:t>
            </a:r>
            <a:r>
              <a:rPr lang="en-US" sz="2200" spc="-5" dirty="0" smtClean="0">
                <a:cs typeface="Times New Roman"/>
              </a:rPr>
              <a:t>A </a:t>
            </a:r>
            <a:r>
              <a:rPr lang="en-US" sz="2200" dirty="0" smtClean="0">
                <a:cs typeface="Times New Roman"/>
                <a:sym typeface="Symbol"/>
              </a:rPr>
              <a:t></a:t>
            </a:r>
            <a:r>
              <a:rPr lang="en-US" sz="2200" dirty="0" smtClean="0">
                <a:cs typeface="Times New Roman"/>
              </a:rPr>
              <a:t> x to the </a:t>
            </a:r>
            <a:r>
              <a:rPr lang="en-US" sz="2200" spc="-10" dirty="0" smtClean="0">
                <a:cs typeface="Times New Roman"/>
              </a:rPr>
              <a:t>grammar </a:t>
            </a:r>
            <a:r>
              <a:rPr lang="en-US" sz="2200" dirty="0" smtClean="0">
                <a:cs typeface="Times New Roman"/>
              </a:rPr>
              <a:t>rule whenever B </a:t>
            </a:r>
            <a:r>
              <a:rPr lang="en-US" sz="2200" dirty="0" smtClean="0">
                <a:cs typeface="Times New Roman"/>
                <a:sym typeface="Symbol"/>
              </a:rPr>
              <a:t></a:t>
            </a:r>
            <a:r>
              <a:rPr lang="en-US" sz="2200" spc="-325" dirty="0" smtClean="0">
                <a:cs typeface="Times New Roman"/>
              </a:rPr>
              <a:t> </a:t>
            </a:r>
            <a:r>
              <a:rPr lang="en-US" sz="2200" dirty="0" smtClean="0">
                <a:cs typeface="Times New Roman"/>
              </a:rPr>
              <a:t>x  occurs in the </a:t>
            </a:r>
            <a:r>
              <a:rPr lang="en-US" sz="2200" spc="-25" dirty="0" smtClean="0">
                <a:cs typeface="Times New Roman"/>
              </a:rPr>
              <a:t>grammar. </a:t>
            </a:r>
            <a:r>
              <a:rPr lang="en-US" sz="2200" spc="-5" dirty="0" smtClean="0">
                <a:cs typeface="Times New Roman"/>
              </a:rPr>
              <a:t>[x </a:t>
            </a:r>
            <a:r>
              <a:rPr lang="en-US" sz="2200" dirty="0" smtClean="0">
                <a:cs typeface="Times New Roman"/>
                <a:sym typeface="Symbol"/>
              </a:rPr>
              <a:t> </a:t>
            </a:r>
            <a:r>
              <a:rPr lang="en-US" sz="2200" spc="-5" dirty="0" smtClean="0">
                <a:cs typeface="Times New Roman"/>
                <a:sym typeface="Symbol"/>
              </a:rPr>
              <a:t>T</a:t>
            </a:r>
            <a:r>
              <a:rPr lang="en-US" sz="2200" spc="-5" dirty="0" smtClean="0">
                <a:cs typeface="Times New Roman"/>
              </a:rPr>
              <a:t>erminal</a:t>
            </a:r>
            <a:r>
              <a:rPr lang="en-US" sz="2200" spc="-25" dirty="0" smtClean="0">
                <a:cs typeface="Times New Roman"/>
              </a:rPr>
              <a:t>, </a:t>
            </a:r>
            <a:r>
              <a:rPr lang="en-US" sz="2200" dirty="0" smtClean="0">
                <a:cs typeface="Times New Roman"/>
              </a:rPr>
              <a:t>x can </a:t>
            </a:r>
            <a:r>
              <a:rPr lang="en-US" sz="2200" spc="-5" dirty="0" smtClean="0">
                <a:cs typeface="Times New Roman"/>
              </a:rPr>
              <a:t>be</a:t>
            </a:r>
            <a:r>
              <a:rPr lang="en-US" sz="2200" spc="-114" dirty="0" smtClean="0">
                <a:cs typeface="Times New Roman"/>
              </a:rPr>
              <a:t> </a:t>
            </a:r>
            <a:r>
              <a:rPr lang="en-US" sz="2200" spc="-5" dirty="0" smtClean="0">
                <a:cs typeface="Times New Roman"/>
              </a:rPr>
              <a:t>Null]</a:t>
            </a:r>
            <a:endParaRPr lang="en-US" sz="2200" dirty="0" smtClean="0">
              <a:cs typeface="Times New Roman"/>
            </a:endParaRPr>
          </a:p>
          <a:p>
            <a:pPr marL="236538" algn="just">
              <a:lnSpc>
                <a:spcPct val="100000"/>
              </a:lnSpc>
              <a:spcBef>
                <a:spcPts val="710"/>
              </a:spcBef>
            </a:pPr>
            <a:r>
              <a:rPr lang="en-US" sz="2200" spc="-5" dirty="0" smtClean="0">
                <a:cs typeface="Times New Roman"/>
              </a:rPr>
              <a:t>Step 2: </a:t>
            </a:r>
            <a:r>
              <a:rPr lang="en-US" sz="2200" dirty="0" smtClean="0">
                <a:cs typeface="Times New Roman"/>
              </a:rPr>
              <a:t>Delete </a:t>
            </a:r>
            <a:r>
              <a:rPr lang="en-US" sz="2200" spc="-5" dirty="0" smtClean="0">
                <a:cs typeface="Times New Roman"/>
              </a:rPr>
              <a:t>A</a:t>
            </a:r>
            <a:r>
              <a:rPr lang="en-US" sz="2200" dirty="0" smtClean="0">
                <a:cs typeface="Times New Roman"/>
                <a:sym typeface="Symbol"/>
              </a:rPr>
              <a:t>  </a:t>
            </a:r>
            <a:r>
              <a:rPr lang="en-US" sz="2200" spc="-5" dirty="0" smtClean="0">
                <a:cs typeface="Times New Roman"/>
              </a:rPr>
              <a:t>B from </a:t>
            </a:r>
            <a:r>
              <a:rPr lang="en-US" sz="2200" dirty="0" smtClean="0">
                <a:cs typeface="Times New Roman"/>
              </a:rPr>
              <a:t>the</a:t>
            </a:r>
            <a:r>
              <a:rPr lang="en-US" sz="2200" spc="-165" dirty="0" smtClean="0">
                <a:cs typeface="Times New Roman"/>
              </a:rPr>
              <a:t> </a:t>
            </a:r>
            <a:r>
              <a:rPr lang="en-US" sz="2200" spc="-25" dirty="0" smtClean="0">
                <a:cs typeface="Times New Roman"/>
              </a:rPr>
              <a:t>grammar.</a:t>
            </a:r>
            <a:endParaRPr lang="en-US" sz="2200" dirty="0" smtClean="0">
              <a:cs typeface="Times New Roman"/>
            </a:endParaRPr>
          </a:p>
          <a:p>
            <a:pPr marL="236538" algn="just">
              <a:lnSpc>
                <a:spcPct val="100000"/>
              </a:lnSpc>
              <a:spcBef>
                <a:spcPts val="710"/>
              </a:spcBef>
            </a:pPr>
            <a:r>
              <a:rPr lang="en-US" sz="2200" spc="-5" dirty="0" smtClean="0">
                <a:cs typeface="Times New Roman"/>
              </a:rPr>
              <a:t>Step 3: Repeat from </a:t>
            </a:r>
            <a:r>
              <a:rPr lang="en-US" sz="2200" dirty="0" smtClean="0">
                <a:cs typeface="Times New Roman"/>
              </a:rPr>
              <a:t>step </a:t>
            </a:r>
            <a:r>
              <a:rPr lang="en-US" sz="2200" spc="-5" dirty="0" smtClean="0">
                <a:cs typeface="Times New Roman"/>
              </a:rPr>
              <a:t>1 </a:t>
            </a:r>
            <a:r>
              <a:rPr lang="en-US" sz="2200" dirty="0" smtClean="0">
                <a:cs typeface="Times New Roman"/>
              </a:rPr>
              <a:t>until </a:t>
            </a:r>
            <a:r>
              <a:rPr lang="en-US" sz="2200" spc="-5" dirty="0" smtClean="0">
                <a:cs typeface="Times New Roman"/>
              </a:rPr>
              <a:t>all unit </a:t>
            </a:r>
            <a:r>
              <a:rPr lang="en-US" sz="2200" dirty="0" smtClean="0">
                <a:cs typeface="Times New Roman"/>
              </a:rPr>
              <a:t>productions </a:t>
            </a:r>
            <a:r>
              <a:rPr lang="en-US" sz="2200" spc="-5" dirty="0" smtClean="0">
                <a:cs typeface="Times New Roman"/>
              </a:rPr>
              <a:t>are</a:t>
            </a:r>
            <a:r>
              <a:rPr lang="en-US" sz="2200" spc="-65" dirty="0" smtClean="0">
                <a:cs typeface="Times New Roman"/>
              </a:rPr>
              <a:t> </a:t>
            </a:r>
            <a:r>
              <a:rPr lang="en-US" sz="2200" spc="-5" dirty="0" smtClean="0">
                <a:cs typeface="Times New Roman"/>
              </a:rPr>
              <a:t>removed.</a:t>
            </a:r>
            <a:endParaRPr lang="en-US" sz="2200" dirty="0" smtClean="0">
              <a:cs typeface="Times New Roman"/>
            </a:endParaRPr>
          </a:p>
          <a:p>
            <a:pPr marL="12700" indent="385763">
              <a:lnSpc>
                <a:spcPct val="100000"/>
              </a:lnSpc>
              <a:spcBef>
                <a:spcPts val="855"/>
              </a:spcBef>
            </a:pPr>
            <a:endParaRPr sz="2200">
              <a:solidFill>
                <a:srgbClr val="FF0000"/>
              </a:solidFill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1066800"/>
            <a:ext cx="83058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  <a:buNone/>
            </a:pPr>
            <a:endParaRPr lang="en-US" sz="2200" dirty="0" smtClean="0">
              <a:cs typeface="Times New Roman"/>
            </a:endParaRPr>
          </a:p>
          <a:p>
            <a:pPr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8342-00C9-4C6E-94C5-F588BAA6C4CF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spc="-5" dirty="0" smtClean="0"/>
              <a:t>Removal of Unit p</a:t>
            </a:r>
            <a:r>
              <a:rPr lang="en-US" sz="3200" spc="-90" dirty="0" smtClean="0"/>
              <a:t>r</a:t>
            </a:r>
            <a:r>
              <a:rPr lang="en-US" sz="3200" spc="-5" dirty="0" smtClean="0"/>
              <a:t>oductions</a:t>
            </a:r>
            <a:endParaRPr lang="en-US" sz="3000" dirty="0" smtClean="0"/>
          </a:p>
        </p:txBody>
      </p:sp>
      <p:sp>
        <p:nvSpPr>
          <p:cNvPr id="10" name="object 2"/>
          <p:cNvSpPr txBox="1"/>
          <p:nvPr/>
        </p:nvSpPr>
        <p:spPr>
          <a:xfrm>
            <a:off x="304800" y="999551"/>
            <a:ext cx="8458200" cy="57676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36538" algn="just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solidFill>
                  <a:srgbClr val="FF0000"/>
                </a:solidFill>
                <a:cs typeface="Times New Roman"/>
              </a:rPr>
              <a:t>Problem:</a:t>
            </a:r>
            <a:r>
              <a:rPr lang="en-US" sz="2200" b="1" spc="-5" dirty="0" smtClean="0">
                <a:cs typeface="Times New Roman"/>
              </a:rPr>
              <a:t>  </a:t>
            </a:r>
            <a:r>
              <a:rPr lang="en-US" sz="2200" spc="-5" dirty="0" smtClean="0">
                <a:cs typeface="Times New Roman"/>
              </a:rPr>
              <a:t>Remove </a:t>
            </a:r>
            <a:r>
              <a:rPr lang="en-US" sz="2200" dirty="0" smtClean="0">
                <a:cs typeface="Times New Roman"/>
              </a:rPr>
              <a:t>unit production from the</a:t>
            </a:r>
            <a:r>
              <a:rPr lang="en-US" sz="2200" spc="-55" dirty="0" smtClean="0">
                <a:cs typeface="Times New Roman"/>
              </a:rPr>
              <a:t> </a:t>
            </a:r>
            <a:r>
              <a:rPr lang="en-US" sz="2200" dirty="0" smtClean="0">
                <a:cs typeface="Times New Roman"/>
              </a:rPr>
              <a:t>following:</a:t>
            </a:r>
          </a:p>
          <a:p>
            <a:pPr marL="236538" algn="just">
              <a:lnSpc>
                <a:spcPct val="100000"/>
              </a:lnSpc>
              <a:spcBef>
                <a:spcPts val="720"/>
              </a:spcBef>
            </a:pPr>
            <a:r>
              <a:rPr lang="en-US" sz="2200" spc="-5" dirty="0" smtClean="0">
                <a:cs typeface="Times New Roman"/>
              </a:rPr>
              <a:t>S </a:t>
            </a:r>
            <a:r>
              <a:rPr lang="en-US" sz="2200" dirty="0" smtClean="0">
                <a:cs typeface="Times New Roman"/>
                <a:sym typeface="Symbol"/>
              </a:rPr>
              <a:t></a:t>
            </a:r>
            <a:r>
              <a:rPr lang="en-US" sz="2200" dirty="0" smtClean="0">
                <a:cs typeface="Times New Roman"/>
              </a:rPr>
              <a:t> </a:t>
            </a:r>
            <a:r>
              <a:rPr lang="en-US" sz="2200" spc="-110" dirty="0" smtClean="0">
                <a:cs typeface="Times New Roman"/>
              </a:rPr>
              <a:t>XY, </a:t>
            </a:r>
            <a:r>
              <a:rPr lang="en-US" sz="2200" spc="-5" dirty="0" smtClean="0">
                <a:cs typeface="Times New Roman"/>
              </a:rPr>
              <a:t>X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dirty="0" smtClean="0">
                <a:cs typeface="Times New Roman"/>
              </a:rPr>
              <a:t>a, </a:t>
            </a:r>
            <a:r>
              <a:rPr lang="en-US" sz="2200" spc="-5" dirty="0" smtClean="0">
                <a:cs typeface="Times New Roman"/>
              </a:rPr>
              <a:t>Y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dirty="0" smtClean="0">
                <a:cs typeface="Times New Roman"/>
              </a:rPr>
              <a:t>Z </a:t>
            </a:r>
            <a:r>
              <a:rPr lang="en-US" sz="2200" spc="-5" dirty="0" smtClean="0">
                <a:cs typeface="Times New Roman"/>
              </a:rPr>
              <a:t>| </a:t>
            </a:r>
            <a:r>
              <a:rPr lang="en-US" sz="2200" dirty="0" smtClean="0">
                <a:cs typeface="Times New Roman"/>
              </a:rPr>
              <a:t>b, Z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spc="-5" dirty="0" smtClean="0">
                <a:cs typeface="Times New Roman"/>
              </a:rPr>
              <a:t>M, M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spc="-5" dirty="0" smtClean="0">
                <a:cs typeface="Times New Roman"/>
              </a:rPr>
              <a:t>N, N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dirty="0" smtClean="0">
                <a:cs typeface="Times New Roman"/>
              </a:rPr>
              <a:t>a</a:t>
            </a:r>
          </a:p>
          <a:p>
            <a:pPr marL="236538" algn="just">
              <a:lnSpc>
                <a:spcPct val="100000"/>
              </a:lnSpc>
              <a:spcBef>
                <a:spcPts val="560"/>
              </a:spcBef>
            </a:pPr>
            <a:r>
              <a:rPr lang="en-US" sz="2400" b="1" spc="-5" dirty="0" smtClean="0">
                <a:solidFill>
                  <a:srgbClr val="FF0000"/>
                </a:solidFill>
                <a:cs typeface="Times New Roman"/>
              </a:rPr>
              <a:t>Solution:</a:t>
            </a:r>
            <a:endParaRPr lang="en-US" sz="2400" dirty="0" smtClean="0">
              <a:solidFill>
                <a:srgbClr val="FF0000"/>
              </a:solidFill>
              <a:cs typeface="Times New Roman"/>
            </a:endParaRPr>
          </a:p>
          <a:p>
            <a:pPr marL="236538" marR="1023619" algn="just">
              <a:lnSpc>
                <a:spcPct val="125000"/>
              </a:lnSpc>
              <a:spcBef>
                <a:spcPts val="15"/>
              </a:spcBef>
            </a:pPr>
            <a:r>
              <a:rPr lang="en-US" sz="2200" dirty="0" smtClean="0">
                <a:cs typeface="Times New Roman"/>
              </a:rPr>
              <a:t>There are 3 unit productions in the</a:t>
            </a:r>
            <a:r>
              <a:rPr lang="en-US" sz="2200" spc="-140" dirty="0" smtClean="0">
                <a:cs typeface="Times New Roman"/>
              </a:rPr>
              <a:t> </a:t>
            </a:r>
            <a:r>
              <a:rPr lang="en-US" sz="2200" spc="-5" dirty="0" smtClean="0">
                <a:cs typeface="Times New Roman"/>
              </a:rPr>
              <a:t>grammar:  Y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spc="-5" dirty="0" smtClean="0">
                <a:cs typeface="Times New Roman"/>
              </a:rPr>
              <a:t>Z, </a:t>
            </a:r>
            <a:r>
              <a:rPr lang="en-US" sz="2200" dirty="0" smtClean="0">
                <a:cs typeface="Times New Roman"/>
              </a:rPr>
              <a:t>Z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spc="-5" dirty="0" smtClean="0">
                <a:cs typeface="Times New Roman"/>
              </a:rPr>
              <a:t>M, </a:t>
            </a:r>
            <a:r>
              <a:rPr lang="en-US" sz="2200" dirty="0" smtClean="0">
                <a:cs typeface="Times New Roman"/>
              </a:rPr>
              <a:t>and </a:t>
            </a:r>
            <a:r>
              <a:rPr lang="en-US" sz="2200" spc="-5" dirty="0" smtClean="0">
                <a:cs typeface="Times New Roman"/>
              </a:rPr>
              <a:t>M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spc="-5" dirty="0" smtClean="0">
                <a:cs typeface="Times New Roman"/>
              </a:rPr>
              <a:t>N</a:t>
            </a:r>
            <a:endParaRPr lang="en-US" sz="2200" dirty="0" smtClean="0">
              <a:cs typeface="Times New Roman"/>
            </a:endParaRPr>
          </a:p>
          <a:p>
            <a:pPr marL="236538" algn="just">
              <a:lnSpc>
                <a:spcPct val="100000"/>
              </a:lnSpc>
              <a:spcBef>
                <a:spcPts val="710"/>
              </a:spcBef>
            </a:pPr>
            <a:r>
              <a:rPr lang="en-US" sz="2200" spc="-5" dirty="0" smtClean="0">
                <a:cs typeface="Times New Roman"/>
              </a:rPr>
              <a:t>At </a:t>
            </a:r>
            <a:r>
              <a:rPr lang="en-US" sz="2200" dirty="0" smtClean="0">
                <a:cs typeface="Times New Roman"/>
              </a:rPr>
              <a:t>first, </a:t>
            </a:r>
            <a:r>
              <a:rPr lang="en-US" sz="2200" spc="-5" dirty="0" smtClean="0">
                <a:cs typeface="Times New Roman"/>
              </a:rPr>
              <a:t>we will remove M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spc="-5" dirty="0" smtClean="0">
                <a:cs typeface="Times New Roman"/>
              </a:rPr>
              <a:t>N.</a:t>
            </a:r>
            <a:endParaRPr lang="en-US" sz="2200" dirty="0" smtClean="0">
              <a:cs typeface="Times New Roman"/>
            </a:endParaRPr>
          </a:p>
          <a:p>
            <a:pPr marL="236538" marR="184150" algn="just">
              <a:lnSpc>
                <a:spcPts val="3600"/>
              </a:lnSpc>
              <a:spcBef>
                <a:spcPts val="229"/>
              </a:spcBef>
            </a:pPr>
            <a:r>
              <a:rPr lang="en-US" sz="2200" spc="-5" dirty="0" smtClean="0">
                <a:cs typeface="Times New Roman"/>
              </a:rPr>
              <a:t>As N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dirty="0" smtClean="0">
                <a:cs typeface="Times New Roman"/>
              </a:rPr>
              <a:t>a, </a:t>
            </a:r>
            <a:r>
              <a:rPr lang="en-US" sz="2200" spc="-5" dirty="0" smtClean="0">
                <a:cs typeface="Times New Roman"/>
              </a:rPr>
              <a:t>we </a:t>
            </a:r>
            <a:r>
              <a:rPr lang="en-US" sz="2200" dirty="0" smtClean="0">
                <a:cs typeface="Times New Roman"/>
              </a:rPr>
              <a:t>add </a:t>
            </a:r>
            <a:r>
              <a:rPr lang="en-US" sz="2200" spc="-5" dirty="0" smtClean="0">
                <a:cs typeface="Times New Roman"/>
              </a:rPr>
              <a:t>M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dirty="0" smtClean="0">
                <a:cs typeface="Times New Roman"/>
              </a:rPr>
              <a:t>a, and </a:t>
            </a:r>
            <a:r>
              <a:rPr lang="en-US" sz="2200" spc="-5" dirty="0" smtClean="0">
                <a:cs typeface="Times New Roman"/>
              </a:rPr>
              <a:t>M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spc="-5" dirty="0" smtClean="0">
                <a:cs typeface="Times New Roman"/>
              </a:rPr>
              <a:t>N </a:t>
            </a:r>
            <a:r>
              <a:rPr lang="en-US" sz="2200" dirty="0" smtClean="0">
                <a:cs typeface="Times New Roman"/>
              </a:rPr>
              <a:t>is </a:t>
            </a:r>
            <a:r>
              <a:rPr lang="en-US" sz="2200" spc="-5" dirty="0" smtClean="0">
                <a:cs typeface="Times New Roman"/>
              </a:rPr>
              <a:t>removed.  </a:t>
            </a:r>
            <a:r>
              <a:rPr lang="en-US" sz="2200" dirty="0" smtClean="0">
                <a:cs typeface="Times New Roman"/>
              </a:rPr>
              <a:t>The production </a:t>
            </a:r>
            <a:r>
              <a:rPr lang="en-US" sz="2200" spc="-5" dirty="0" smtClean="0">
                <a:cs typeface="Times New Roman"/>
              </a:rPr>
              <a:t>set</a:t>
            </a:r>
            <a:r>
              <a:rPr lang="en-US" sz="2200" spc="-50" dirty="0" smtClean="0">
                <a:cs typeface="Times New Roman"/>
              </a:rPr>
              <a:t> </a:t>
            </a:r>
            <a:r>
              <a:rPr lang="en-US" sz="2200" spc="-5" dirty="0" smtClean="0">
                <a:cs typeface="Times New Roman"/>
              </a:rPr>
              <a:t>becomes S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spc="-110" dirty="0" smtClean="0">
                <a:cs typeface="Times New Roman"/>
              </a:rPr>
              <a:t>XY, </a:t>
            </a:r>
            <a:r>
              <a:rPr lang="en-US" sz="2200" spc="-5" dirty="0" smtClean="0">
                <a:cs typeface="Times New Roman"/>
              </a:rPr>
              <a:t>X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dirty="0" smtClean="0">
                <a:cs typeface="Times New Roman"/>
              </a:rPr>
              <a:t>a, </a:t>
            </a:r>
            <a:r>
              <a:rPr lang="en-US" sz="2200" spc="-5" dirty="0" smtClean="0">
                <a:cs typeface="Times New Roman"/>
              </a:rPr>
              <a:t>Y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dirty="0" smtClean="0">
                <a:cs typeface="Times New Roman"/>
              </a:rPr>
              <a:t>Z </a:t>
            </a:r>
            <a:r>
              <a:rPr lang="en-US" sz="2200" spc="-5" dirty="0" smtClean="0">
                <a:cs typeface="Times New Roman"/>
              </a:rPr>
              <a:t>| </a:t>
            </a:r>
            <a:r>
              <a:rPr lang="en-US" sz="2200" dirty="0" smtClean="0">
                <a:cs typeface="Times New Roman"/>
              </a:rPr>
              <a:t>b, Z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spc="-5" dirty="0" smtClean="0">
                <a:cs typeface="Times New Roman"/>
              </a:rPr>
              <a:t>M, M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dirty="0" smtClean="0">
                <a:cs typeface="Times New Roman"/>
              </a:rPr>
              <a:t>a, </a:t>
            </a:r>
            <a:r>
              <a:rPr lang="en-US" sz="2200" spc="-5" dirty="0" smtClean="0">
                <a:cs typeface="Times New Roman"/>
              </a:rPr>
              <a:t>N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dirty="0" smtClean="0">
                <a:cs typeface="Times New Roman"/>
              </a:rPr>
              <a:t>a </a:t>
            </a:r>
            <a:r>
              <a:rPr lang="en-US" sz="2200" spc="-5" dirty="0" smtClean="0">
                <a:cs typeface="Times New Roman"/>
              </a:rPr>
              <a:t>Now we </a:t>
            </a:r>
            <a:r>
              <a:rPr lang="en-US" sz="2200" dirty="0" smtClean="0">
                <a:cs typeface="Times New Roman"/>
              </a:rPr>
              <a:t>will </a:t>
            </a:r>
            <a:r>
              <a:rPr lang="en-US" sz="2200" spc="-5" dirty="0" smtClean="0">
                <a:cs typeface="Times New Roman"/>
              </a:rPr>
              <a:t>remove </a:t>
            </a:r>
            <a:r>
              <a:rPr lang="en-US" sz="2200" dirty="0" smtClean="0">
                <a:cs typeface="Times New Roman"/>
              </a:rPr>
              <a:t>Z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dirty="0" smtClean="0">
                <a:cs typeface="Times New Roman"/>
              </a:rPr>
              <a:t>M.</a:t>
            </a:r>
          </a:p>
          <a:p>
            <a:pPr marL="236538" marR="330835" algn="just">
              <a:lnSpc>
                <a:spcPct val="124600"/>
              </a:lnSpc>
              <a:spcBef>
                <a:spcPts val="15"/>
              </a:spcBef>
            </a:pPr>
            <a:r>
              <a:rPr lang="en-US" sz="2200" spc="-5" dirty="0" smtClean="0">
                <a:cs typeface="Times New Roman"/>
              </a:rPr>
              <a:t>As M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dirty="0" smtClean="0">
                <a:cs typeface="Times New Roman"/>
              </a:rPr>
              <a:t>a, </a:t>
            </a:r>
            <a:r>
              <a:rPr lang="en-US" sz="2200" spc="-5" dirty="0" smtClean="0">
                <a:cs typeface="Times New Roman"/>
              </a:rPr>
              <a:t>we </a:t>
            </a:r>
            <a:r>
              <a:rPr lang="en-US" sz="2200" dirty="0" smtClean="0">
                <a:cs typeface="Times New Roman"/>
              </a:rPr>
              <a:t>add </a:t>
            </a:r>
            <a:r>
              <a:rPr lang="en-US" sz="2200" spc="-5" dirty="0" smtClean="0">
                <a:cs typeface="Times New Roman"/>
              </a:rPr>
              <a:t>Z</a:t>
            </a:r>
            <a:r>
              <a:rPr lang="en-US" sz="2200" dirty="0" smtClean="0">
                <a:cs typeface="Times New Roman"/>
                <a:sym typeface="Symbol"/>
              </a:rPr>
              <a:t>  </a:t>
            </a:r>
            <a:r>
              <a:rPr lang="en-US" sz="2200" dirty="0" smtClean="0">
                <a:cs typeface="Times New Roman"/>
              </a:rPr>
              <a:t>a, and Z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spc="-5" dirty="0" smtClean="0">
                <a:cs typeface="Times New Roman"/>
              </a:rPr>
              <a:t>M </a:t>
            </a:r>
            <a:r>
              <a:rPr lang="en-US" sz="2200" dirty="0" smtClean="0">
                <a:cs typeface="Times New Roman"/>
              </a:rPr>
              <a:t>is </a:t>
            </a:r>
            <a:r>
              <a:rPr lang="en-US" sz="2200" spc="-5" dirty="0" smtClean="0">
                <a:cs typeface="Times New Roman"/>
              </a:rPr>
              <a:t>removed.  </a:t>
            </a:r>
            <a:r>
              <a:rPr lang="en-US" sz="2200" dirty="0" smtClean="0">
                <a:cs typeface="Times New Roman"/>
              </a:rPr>
              <a:t>The production </a:t>
            </a:r>
            <a:r>
              <a:rPr lang="en-US" sz="2200" spc="-5" dirty="0" smtClean="0">
                <a:cs typeface="Times New Roman"/>
              </a:rPr>
              <a:t>set</a:t>
            </a:r>
            <a:r>
              <a:rPr lang="en-US" sz="2200" spc="-50" dirty="0" smtClean="0">
                <a:cs typeface="Times New Roman"/>
              </a:rPr>
              <a:t> </a:t>
            </a:r>
            <a:r>
              <a:rPr lang="en-US" sz="2200" spc="-5" dirty="0" smtClean="0">
                <a:cs typeface="Times New Roman"/>
              </a:rPr>
              <a:t>becomes</a:t>
            </a:r>
            <a:endParaRPr lang="en-US" sz="2200" dirty="0" smtClean="0">
              <a:cs typeface="Times New Roman"/>
            </a:endParaRPr>
          </a:p>
          <a:p>
            <a:pPr marL="236538" algn="just">
              <a:lnSpc>
                <a:spcPct val="100000"/>
              </a:lnSpc>
              <a:spcBef>
                <a:spcPts val="710"/>
              </a:spcBef>
            </a:pPr>
            <a:r>
              <a:rPr lang="en-US" sz="2200" spc="-5" dirty="0" smtClean="0">
                <a:solidFill>
                  <a:srgbClr val="FF0000"/>
                </a:solidFill>
                <a:cs typeface="Times New Roman"/>
              </a:rPr>
              <a:t>S 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  <a:sym typeface="Symbol"/>
              </a:rPr>
              <a:t> </a:t>
            </a:r>
            <a:r>
              <a:rPr lang="en-US" sz="2200" spc="-110" dirty="0" smtClean="0">
                <a:solidFill>
                  <a:srgbClr val="FF0000"/>
                </a:solidFill>
                <a:cs typeface="Times New Roman"/>
              </a:rPr>
              <a:t>XY,  </a:t>
            </a:r>
            <a:r>
              <a:rPr lang="en-US" sz="2200" spc="-5" dirty="0" smtClean="0">
                <a:solidFill>
                  <a:srgbClr val="FF0000"/>
                </a:solidFill>
                <a:cs typeface="Times New Roman"/>
              </a:rPr>
              <a:t>X 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  <a:sym typeface="Symbol"/>
              </a:rPr>
              <a:t> 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</a:rPr>
              <a:t>a, </a:t>
            </a:r>
            <a:r>
              <a:rPr lang="en-US" sz="2200" spc="-5" dirty="0" smtClean="0">
                <a:solidFill>
                  <a:srgbClr val="FF0000"/>
                </a:solidFill>
                <a:cs typeface="Times New Roman"/>
              </a:rPr>
              <a:t>Y 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  <a:sym typeface="Symbol"/>
              </a:rPr>
              <a:t> 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</a:rPr>
              <a:t>Z </a:t>
            </a:r>
            <a:r>
              <a:rPr lang="en-US" sz="2200" spc="-5" dirty="0" smtClean="0">
                <a:solidFill>
                  <a:srgbClr val="FF0000"/>
                </a:solidFill>
                <a:cs typeface="Times New Roman"/>
              </a:rPr>
              <a:t>| 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</a:rPr>
              <a:t>b, Z 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  <a:sym typeface="Symbol"/>
              </a:rPr>
              <a:t> 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</a:rPr>
              <a:t>a, </a:t>
            </a:r>
            <a:r>
              <a:rPr lang="en-US" sz="2200" spc="-5" dirty="0" smtClean="0">
                <a:solidFill>
                  <a:srgbClr val="FF0000"/>
                </a:solidFill>
                <a:cs typeface="Times New Roman"/>
              </a:rPr>
              <a:t>M 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  <a:sym typeface="Symbol"/>
              </a:rPr>
              <a:t> 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</a:rPr>
              <a:t>a, </a:t>
            </a:r>
            <a:r>
              <a:rPr lang="en-US" sz="2200" spc="-5" dirty="0" smtClean="0">
                <a:solidFill>
                  <a:srgbClr val="FF0000"/>
                </a:solidFill>
                <a:cs typeface="Times New Roman"/>
              </a:rPr>
              <a:t>N 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  <a:sym typeface="Symbol"/>
              </a:rPr>
              <a:t> 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</a:rPr>
              <a:t>a</a:t>
            </a:r>
          </a:p>
          <a:p>
            <a:pPr marL="12700" indent="385763">
              <a:lnSpc>
                <a:spcPct val="100000"/>
              </a:lnSpc>
              <a:spcBef>
                <a:spcPts val="855"/>
              </a:spcBef>
            </a:pPr>
            <a:endParaRPr sz="2200">
              <a:solidFill>
                <a:srgbClr val="FF0000"/>
              </a:solidFill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3DC4-23DF-4848-B4A3-6551D999B46A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spc="-5" dirty="0" smtClean="0"/>
              <a:t>Removal of </a:t>
            </a:r>
            <a:r>
              <a:rPr lang="en-US" sz="3200" b="1" spc="-5" dirty="0" smtClean="0"/>
              <a:t>Null</a:t>
            </a:r>
            <a:r>
              <a:rPr lang="en-US" sz="3200" spc="-5" dirty="0" smtClean="0"/>
              <a:t> P</a:t>
            </a:r>
            <a:r>
              <a:rPr lang="en-US" sz="3200" spc="-85" dirty="0" smtClean="0"/>
              <a:t>r</a:t>
            </a:r>
            <a:r>
              <a:rPr lang="en-US" sz="3200" spc="-5" dirty="0" smtClean="0"/>
              <a:t>oductions</a:t>
            </a:r>
            <a:endParaRPr lang="en-US" sz="3000" dirty="0" smtClean="0"/>
          </a:p>
        </p:txBody>
      </p:sp>
      <p:sp>
        <p:nvSpPr>
          <p:cNvPr id="11" name="object 3"/>
          <p:cNvSpPr txBox="1"/>
          <p:nvPr/>
        </p:nvSpPr>
        <p:spPr>
          <a:xfrm>
            <a:off x="211454" y="1330237"/>
            <a:ext cx="8703946" cy="40799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7475" marR="5080" algn="just" defTabSz="2227263">
              <a:lnSpc>
                <a:spcPct val="124600"/>
              </a:lnSpc>
              <a:spcBef>
                <a:spcPts val="95"/>
              </a:spcBef>
            </a:pPr>
            <a:r>
              <a:rPr sz="2200" smtClean="0">
                <a:cs typeface="Times New Roman"/>
              </a:rPr>
              <a:t>In a </a:t>
            </a:r>
            <a:r>
              <a:rPr sz="2200" spc="-5" smtClean="0">
                <a:cs typeface="Times New Roman"/>
              </a:rPr>
              <a:t>CFG, </a:t>
            </a:r>
            <a:r>
              <a:rPr sz="2200" smtClean="0">
                <a:cs typeface="Times New Roman"/>
              </a:rPr>
              <a:t>a </a:t>
            </a:r>
            <a:r>
              <a:rPr sz="2200" spc="-5" smtClean="0">
                <a:cs typeface="Times New Roman"/>
              </a:rPr>
              <a:t>non-terminal symbol </a:t>
            </a:r>
            <a:r>
              <a:rPr sz="2200" spc="-90" smtClean="0">
                <a:cs typeface="Times New Roman"/>
              </a:rPr>
              <a:t>‘A’ </a:t>
            </a:r>
            <a:r>
              <a:rPr sz="2200" smtClean="0">
                <a:cs typeface="Times New Roman"/>
              </a:rPr>
              <a:t>is a nullable variable if there is a production 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</a:rPr>
              <a:t>A 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  <a:sym typeface="Symbol"/>
              </a:rPr>
              <a:t>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</a:rPr>
              <a:t> Ɛ </a:t>
            </a:r>
            <a:r>
              <a:rPr sz="2200" spc="-120" smtClean="0">
                <a:cs typeface="Times New Roman"/>
              </a:rPr>
              <a:t>or  </a:t>
            </a:r>
            <a:r>
              <a:rPr sz="2200" smtClean="0">
                <a:cs typeface="Times New Roman"/>
              </a:rPr>
              <a:t>there is a derivation that starts at A and finally</a:t>
            </a:r>
            <a:r>
              <a:rPr sz="2200" spc="-425" smtClean="0">
                <a:cs typeface="Times New Roman"/>
              </a:rPr>
              <a:t> </a:t>
            </a:r>
            <a:r>
              <a:rPr sz="2200" smtClean="0">
                <a:cs typeface="Times New Roman"/>
              </a:rPr>
              <a:t>ends </a:t>
            </a:r>
            <a:r>
              <a:rPr sz="2200" spc="-5" smtClean="0">
                <a:cs typeface="Times New Roman"/>
              </a:rPr>
              <a:t>up </a:t>
            </a:r>
            <a:r>
              <a:rPr sz="2200" smtClean="0">
                <a:cs typeface="Times New Roman"/>
              </a:rPr>
              <a:t>with</a:t>
            </a:r>
            <a:r>
              <a:rPr lang="en-US" sz="2200" dirty="0" smtClean="0">
                <a:cs typeface="Times New Roman"/>
              </a:rPr>
              <a:t> Ɛ      </a:t>
            </a:r>
            <a:r>
              <a:rPr lang="en-US" sz="2200" spc="-5" dirty="0" smtClean="0">
                <a:cs typeface="Times New Roman"/>
              </a:rPr>
              <a:t>    </a:t>
            </a:r>
            <a:r>
              <a:rPr sz="2200" spc="-5" smtClean="0">
                <a:solidFill>
                  <a:srgbClr val="FF0000"/>
                </a:solidFill>
                <a:cs typeface="Times New Roman"/>
              </a:rPr>
              <a:t>A 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  <a:sym typeface="Symbol"/>
              </a:rPr>
              <a:t>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</a:rPr>
              <a:t> </a:t>
            </a:r>
            <a:r>
              <a:rPr sz="2200" smtClean="0">
                <a:solidFill>
                  <a:srgbClr val="FF0000"/>
                </a:solidFill>
                <a:cs typeface="Times New Roman"/>
              </a:rPr>
              <a:t>.......… 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  <a:sym typeface="Symbol"/>
              </a:rPr>
              <a:t>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</a:rPr>
              <a:t> Ɛ</a:t>
            </a:r>
          </a:p>
          <a:p>
            <a:pPr marL="117475" marR="5080" algn="just" defTabSz="2227263">
              <a:lnSpc>
                <a:spcPct val="124600"/>
              </a:lnSpc>
              <a:spcBef>
                <a:spcPts val="95"/>
              </a:spcBef>
            </a:pPr>
            <a:endParaRPr sz="2200" smtClean="0">
              <a:cs typeface="Times New Roman"/>
            </a:endParaRPr>
          </a:p>
          <a:p>
            <a:pPr marL="117475" algn="just" defTabSz="2227263">
              <a:lnSpc>
                <a:spcPct val="100000"/>
              </a:lnSpc>
              <a:spcBef>
                <a:spcPts val="640"/>
              </a:spcBef>
            </a:pPr>
            <a:r>
              <a:rPr sz="2200" b="1" spc="-5" smtClean="0">
                <a:cs typeface="Times New Roman"/>
              </a:rPr>
              <a:t>Removal</a:t>
            </a:r>
            <a:r>
              <a:rPr sz="2200" b="1" spc="15" smtClean="0">
                <a:cs typeface="Times New Roman"/>
              </a:rPr>
              <a:t> </a:t>
            </a:r>
            <a:r>
              <a:rPr sz="2200" b="1" spc="-15" smtClean="0">
                <a:cs typeface="Times New Roman"/>
              </a:rPr>
              <a:t>Procedure:</a:t>
            </a:r>
            <a:endParaRPr sz="2200" smtClean="0">
              <a:cs typeface="Times New Roman"/>
            </a:endParaRPr>
          </a:p>
          <a:p>
            <a:pPr marL="117475" algn="just" defTabSz="2227263">
              <a:lnSpc>
                <a:spcPct val="150000"/>
              </a:lnSpc>
            </a:pPr>
            <a:r>
              <a:rPr sz="2200" b="1" smtClean="0">
                <a:solidFill>
                  <a:srgbClr val="FF0000"/>
                </a:solidFill>
                <a:cs typeface="Times New Roman"/>
              </a:rPr>
              <a:t>Step1</a:t>
            </a:r>
            <a:r>
              <a:rPr lang="en-US" sz="2200" b="1" dirty="0" smtClean="0">
                <a:solidFill>
                  <a:srgbClr val="FF0000"/>
                </a:solidFill>
                <a:cs typeface="Times New Roman"/>
              </a:rPr>
              <a:t>:</a:t>
            </a:r>
            <a:r>
              <a:rPr sz="2200" smtClean="0">
                <a:cs typeface="Times New Roman"/>
              </a:rPr>
              <a:t> </a:t>
            </a:r>
            <a:r>
              <a:rPr lang="en-US" sz="2200" dirty="0" smtClean="0">
                <a:cs typeface="Times New Roman"/>
              </a:rPr>
              <a:t> To remove A </a:t>
            </a:r>
            <a:r>
              <a:rPr lang="en-US" sz="2200" dirty="0" smtClean="0">
                <a:cs typeface="Times New Roman"/>
                <a:sym typeface="Symbol"/>
              </a:rPr>
              <a:t></a:t>
            </a:r>
            <a:r>
              <a:rPr lang="en-US" sz="2200" dirty="0" smtClean="0">
                <a:cs typeface="Times New Roman"/>
              </a:rPr>
              <a:t> Ɛ, find all productions where right side contains A</a:t>
            </a:r>
            <a:r>
              <a:rPr sz="2200" spc="-580" smtClean="0">
                <a:cs typeface="Times New Roman"/>
              </a:rPr>
              <a:t>.</a:t>
            </a:r>
            <a:endParaRPr sz="2200" smtClean="0">
              <a:cs typeface="Times New Roman"/>
            </a:endParaRPr>
          </a:p>
          <a:p>
            <a:pPr marL="117475" marR="532765" algn="just" defTabSz="2227263">
              <a:lnSpc>
                <a:spcPct val="150000"/>
              </a:lnSpc>
            </a:pPr>
            <a:r>
              <a:rPr sz="2200" b="1" smtClean="0">
                <a:solidFill>
                  <a:srgbClr val="FF0000"/>
                </a:solidFill>
                <a:cs typeface="Times New Roman"/>
              </a:rPr>
              <a:t>Step2</a:t>
            </a:r>
            <a:r>
              <a:rPr lang="en-US" sz="2200" b="1" dirty="0" smtClean="0">
                <a:solidFill>
                  <a:srgbClr val="FF0000"/>
                </a:solidFill>
                <a:cs typeface="Times New Roman"/>
              </a:rPr>
              <a:t>:</a:t>
            </a:r>
            <a:r>
              <a:rPr lang="en-US" sz="2200" b="1" spc="-20" dirty="0" smtClean="0">
                <a:solidFill>
                  <a:srgbClr val="FF0000"/>
                </a:solidFill>
                <a:cs typeface="Times New Roman"/>
              </a:rPr>
              <a:t>   </a:t>
            </a:r>
            <a:r>
              <a:rPr lang="en-US" sz="2200" spc="-20" dirty="0" smtClean="0">
                <a:cs typeface="Times New Roman"/>
              </a:rPr>
              <a:t>In all these productions replace A with </a:t>
            </a:r>
            <a:r>
              <a:rPr lang="en-US" sz="2200" dirty="0" smtClean="0">
                <a:cs typeface="Times New Roman"/>
              </a:rPr>
              <a:t>Ɛ</a:t>
            </a:r>
            <a:r>
              <a:rPr sz="2200" smtClean="0">
                <a:cs typeface="Times New Roman"/>
              </a:rPr>
              <a:t>.</a:t>
            </a:r>
            <a:endParaRPr lang="en-US" sz="2200" dirty="0" smtClean="0">
              <a:cs typeface="Times New Roman"/>
            </a:endParaRPr>
          </a:p>
          <a:p>
            <a:pPr marL="117475" marR="532765" algn="just" defTabSz="2227263">
              <a:lnSpc>
                <a:spcPct val="150000"/>
              </a:lnSpc>
            </a:pPr>
            <a:r>
              <a:rPr sz="2200" b="1" smtClean="0">
                <a:solidFill>
                  <a:srgbClr val="FF0000"/>
                </a:solidFill>
                <a:cs typeface="Times New Roman"/>
              </a:rPr>
              <a:t>Step3</a:t>
            </a:r>
            <a:r>
              <a:rPr lang="en-US" sz="2200" b="1" dirty="0" smtClean="0">
                <a:solidFill>
                  <a:srgbClr val="FF0000"/>
                </a:solidFill>
                <a:cs typeface="Times New Roman"/>
              </a:rPr>
              <a:t>:</a:t>
            </a:r>
            <a:r>
              <a:rPr sz="2200" smtClean="0">
                <a:cs typeface="Times New Roman"/>
              </a:rPr>
              <a:t> </a:t>
            </a:r>
            <a:r>
              <a:rPr lang="en-US" sz="2200" dirty="0" smtClean="0">
                <a:cs typeface="Times New Roman"/>
              </a:rPr>
              <a:t>  </a:t>
            </a:r>
            <a:r>
              <a:rPr lang="en-US" sz="2200" spc="-5" dirty="0" smtClean="0">
                <a:cs typeface="Times New Roman"/>
              </a:rPr>
              <a:t>Add the resultant productions to grammar and remove </a:t>
            </a:r>
            <a:r>
              <a:rPr lang="en-US" sz="2200" dirty="0" smtClean="0">
                <a:cs typeface="Times New Roman"/>
              </a:rPr>
              <a:t>A </a:t>
            </a:r>
            <a:r>
              <a:rPr lang="en-US" sz="2200" dirty="0" smtClean="0">
                <a:cs typeface="Times New Roman"/>
                <a:sym typeface="Symbol"/>
              </a:rPr>
              <a:t></a:t>
            </a:r>
            <a:r>
              <a:rPr lang="en-US" sz="2200" dirty="0" smtClean="0">
                <a:cs typeface="Times New Roman"/>
              </a:rPr>
              <a:t> Ɛ.</a:t>
            </a:r>
            <a:endParaRPr lang="en-US" sz="2200" spc="-5" dirty="0" smtClean="0">
              <a:cs typeface="Times New Roman"/>
            </a:endParaRPr>
          </a:p>
          <a:p>
            <a:pPr marL="117475" marR="532765" algn="just" defTabSz="2227263">
              <a:lnSpc>
                <a:spcPct val="124600"/>
              </a:lnSpc>
              <a:spcBef>
                <a:spcPts val="15"/>
              </a:spcBef>
            </a:pPr>
            <a:endParaRPr lang="en-US" sz="2200" spc="-5" dirty="0"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1066800"/>
            <a:ext cx="8305800" cy="5181600"/>
          </a:xfrm>
        </p:spPr>
        <p:txBody>
          <a:bodyPr>
            <a:noAutofit/>
          </a:bodyPr>
          <a:lstStyle/>
          <a:p>
            <a:pPr marL="12700">
              <a:spcBef>
                <a:spcPts val="940"/>
              </a:spcBef>
              <a:buNone/>
            </a:pPr>
            <a:r>
              <a:rPr lang="en-US" sz="2400" b="1" spc="-10" dirty="0" smtClean="0">
                <a:solidFill>
                  <a:srgbClr val="FF0000"/>
                </a:solidFill>
              </a:rPr>
              <a:t>Problem:</a:t>
            </a:r>
            <a:r>
              <a:rPr lang="en-US" sz="2200" b="1" spc="-10" dirty="0" smtClean="0">
                <a:solidFill>
                  <a:srgbClr val="FF0000"/>
                </a:solidFill>
              </a:rPr>
              <a:t>  </a:t>
            </a:r>
            <a:r>
              <a:rPr lang="en-US" sz="2200" spc="-5" dirty="0" smtClean="0">
                <a:cs typeface="Times New Roman"/>
              </a:rPr>
              <a:t>Remove </a:t>
            </a:r>
            <a:r>
              <a:rPr lang="en-US" sz="2200" dirty="0" smtClean="0">
                <a:cs typeface="Times New Roman"/>
              </a:rPr>
              <a:t>null production from the</a:t>
            </a:r>
            <a:r>
              <a:rPr lang="en-US" sz="2200" spc="-120" dirty="0" smtClean="0">
                <a:cs typeface="Times New Roman"/>
              </a:rPr>
              <a:t> </a:t>
            </a:r>
            <a:r>
              <a:rPr lang="en-US" sz="2200" dirty="0" smtClean="0">
                <a:cs typeface="Times New Roman"/>
              </a:rPr>
              <a:t>following:  </a:t>
            </a:r>
          </a:p>
          <a:p>
            <a:pPr marL="12700">
              <a:spcBef>
                <a:spcPts val="940"/>
              </a:spcBef>
              <a:buNone/>
            </a:pPr>
            <a:r>
              <a:rPr lang="en-US" sz="2200" spc="-5" dirty="0" smtClean="0">
                <a:cs typeface="Times New Roman"/>
              </a:rPr>
              <a:t>S</a:t>
            </a:r>
            <a:r>
              <a:rPr lang="en-US" sz="2200" dirty="0" smtClean="0">
                <a:cs typeface="Times New Roman"/>
                <a:sym typeface="Symbol"/>
              </a:rPr>
              <a:t>  </a:t>
            </a:r>
            <a:r>
              <a:rPr lang="en-US" sz="2200" spc="-5" dirty="0" smtClean="0">
                <a:cs typeface="Times New Roman"/>
              </a:rPr>
              <a:t>ASA | </a:t>
            </a:r>
            <a:r>
              <a:rPr lang="en-US" sz="2200" dirty="0" err="1" smtClean="0">
                <a:cs typeface="Times New Roman"/>
              </a:rPr>
              <a:t>aB</a:t>
            </a:r>
            <a:r>
              <a:rPr lang="en-US" sz="2200" dirty="0" smtClean="0">
                <a:cs typeface="Times New Roman"/>
              </a:rPr>
              <a:t> </a:t>
            </a:r>
            <a:r>
              <a:rPr lang="en-US" sz="2200" spc="-5" dirty="0" smtClean="0">
                <a:cs typeface="Times New Roman"/>
              </a:rPr>
              <a:t>| </a:t>
            </a:r>
            <a:r>
              <a:rPr lang="en-US" sz="2200" dirty="0" smtClean="0">
                <a:cs typeface="Times New Roman"/>
              </a:rPr>
              <a:t>b, 	</a:t>
            </a:r>
            <a:r>
              <a:rPr lang="en-US" sz="2200" spc="-5" dirty="0" smtClean="0">
                <a:cs typeface="Times New Roman"/>
              </a:rPr>
              <a:t>A 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spc="-5" dirty="0" smtClean="0">
                <a:cs typeface="Times New Roman"/>
              </a:rPr>
              <a:t>B, 		</a:t>
            </a:r>
            <a:r>
              <a:rPr lang="en-US" sz="2200" dirty="0" smtClean="0">
                <a:cs typeface="Times New Roman"/>
              </a:rPr>
              <a:t>B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dirty="0" smtClean="0">
                <a:cs typeface="Times New Roman"/>
              </a:rPr>
              <a:t>b | </a:t>
            </a:r>
            <a:r>
              <a:rPr lang="en-US" sz="2200" dirty="0" smtClean="0">
                <a:cs typeface="Times New Roman"/>
                <a:sym typeface="Symbol"/>
              </a:rPr>
              <a:t>Ɛ</a:t>
            </a:r>
          </a:p>
          <a:p>
            <a:pPr marL="12700">
              <a:lnSpc>
                <a:spcPct val="100000"/>
              </a:lnSpc>
              <a:spcBef>
                <a:spcPts val="944"/>
              </a:spcBef>
              <a:buNone/>
            </a:pPr>
            <a:r>
              <a:rPr lang="en-US" sz="2400" b="1" dirty="0" smtClean="0">
                <a:solidFill>
                  <a:srgbClr val="FF0000"/>
                </a:solidFill>
                <a:cs typeface="Times New Roman"/>
              </a:rPr>
              <a:t>Solution:</a:t>
            </a:r>
            <a:endParaRPr lang="en-US" sz="2400" dirty="0" smtClean="0">
              <a:solidFill>
                <a:srgbClr val="FF0000"/>
              </a:solidFill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buNone/>
            </a:pPr>
            <a:r>
              <a:rPr lang="en-US" sz="2200" dirty="0" smtClean="0">
                <a:cs typeface="Times New Roman"/>
              </a:rPr>
              <a:t>There are </a:t>
            </a:r>
            <a:r>
              <a:rPr lang="en-US" sz="2200" spc="-5" dirty="0" smtClean="0">
                <a:cs typeface="Times New Roman"/>
              </a:rPr>
              <a:t>two </a:t>
            </a:r>
            <a:r>
              <a:rPr lang="en-US" sz="2200" dirty="0" err="1" smtClean="0">
                <a:cs typeface="Times New Roman"/>
              </a:rPr>
              <a:t>nullable</a:t>
            </a:r>
            <a:r>
              <a:rPr lang="en-US" sz="2200" dirty="0" smtClean="0">
                <a:cs typeface="Times New Roman"/>
              </a:rPr>
              <a:t> variables: </a:t>
            </a:r>
            <a:r>
              <a:rPr lang="en-US" sz="2200" spc="-5" dirty="0" smtClean="0">
                <a:cs typeface="Times New Roman"/>
              </a:rPr>
              <a:t>A </a:t>
            </a:r>
            <a:r>
              <a:rPr lang="en-US" sz="2200" dirty="0" smtClean="0">
                <a:cs typeface="Times New Roman"/>
              </a:rPr>
              <a:t>and B</a:t>
            </a:r>
          </a:p>
          <a:p>
            <a:pPr marL="12700">
              <a:lnSpc>
                <a:spcPct val="100000"/>
              </a:lnSpc>
              <a:spcBef>
                <a:spcPts val="710"/>
              </a:spcBef>
              <a:buNone/>
            </a:pPr>
            <a:r>
              <a:rPr lang="en-US" sz="2200" b="1" spc="-5" dirty="0" smtClean="0">
                <a:cs typeface="Times New Roman"/>
              </a:rPr>
              <a:t>At </a:t>
            </a:r>
            <a:r>
              <a:rPr lang="en-US" sz="2200" b="1" dirty="0" smtClean="0">
                <a:cs typeface="Times New Roman"/>
              </a:rPr>
              <a:t>first, </a:t>
            </a:r>
            <a:r>
              <a:rPr lang="en-US" sz="2200" b="1" spc="-15" dirty="0" smtClean="0">
                <a:cs typeface="Times New Roman"/>
              </a:rPr>
              <a:t>we </a:t>
            </a:r>
            <a:r>
              <a:rPr lang="en-US" sz="2200" b="1" spc="-5" dirty="0" smtClean="0">
                <a:cs typeface="Times New Roman"/>
              </a:rPr>
              <a:t>will </a:t>
            </a:r>
            <a:r>
              <a:rPr lang="en-US" sz="2200" b="1" spc="-10" dirty="0" smtClean="0">
                <a:cs typeface="Times New Roman"/>
              </a:rPr>
              <a:t>remove </a:t>
            </a:r>
            <a:r>
              <a:rPr lang="en-US" sz="2200" b="1" dirty="0" smtClean="0">
                <a:cs typeface="Times New Roman"/>
              </a:rPr>
              <a:t>B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b="1" dirty="0" smtClean="0">
                <a:cs typeface="Times New Roman"/>
              </a:rPr>
              <a:t>Ɛ</a:t>
            </a:r>
            <a:endParaRPr lang="en-US" sz="2200" b="1" spc="-555" dirty="0" smtClean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buNone/>
            </a:pPr>
            <a:r>
              <a:rPr lang="en-US" sz="2200" spc="-5" dirty="0" smtClean="0">
                <a:cs typeface="Times New Roman"/>
              </a:rPr>
              <a:t>After removing </a:t>
            </a:r>
            <a:r>
              <a:rPr lang="en-US" sz="2200" dirty="0" smtClean="0">
                <a:cs typeface="Times New Roman"/>
              </a:rPr>
              <a:t>B → Ɛ </a:t>
            </a:r>
            <a:r>
              <a:rPr lang="el-GR" sz="2200" spc="-550" dirty="0" smtClean="0">
                <a:cs typeface="Times New Roman"/>
              </a:rPr>
              <a:t>                       </a:t>
            </a:r>
            <a:r>
              <a:rPr lang="en-US" sz="2200" dirty="0" smtClean="0">
                <a:cs typeface="Times New Roman"/>
              </a:rPr>
              <a:t>the production set</a:t>
            </a:r>
            <a:r>
              <a:rPr lang="en-US" sz="2200" spc="-65" dirty="0" smtClean="0">
                <a:cs typeface="Times New Roman"/>
              </a:rPr>
              <a:t> </a:t>
            </a:r>
            <a:r>
              <a:rPr lang="en-US" sz="2200" spc="-5" dirty="0" smtClean="0">
                <a:cs typeface="Times New Roman"/>
              </a:rPr>
              <a:t>becomes:</a:t>
            </a:r>
            <a:endParaRPr lang="en-US" sz="2200" dirty="0" smtClean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sz="2200" spc="-5" dirty="0" smtClean="0">
                <a:cs typeface="Times New Roman"/>
              </a:rPr>
              <a:t>	S</a:t>
            </a:r>
            <a:r>
              <a:rPr lang="en-US" sz="2200" dirty="0" smtClean="0">
                <a:cs typeface="Times New Roman"/>
                <a:sym typeface="Symbol"/>
              </a:rPr>
              <a:t>  </a:t>
            </a:r>
            <a:r>
              <a:rPr lang="en-US" sz="2200" spc="-5" dirty="0" smtClean="0">
                <a:cs typeface="Times New Roman"/>
              </a:rPr>
              <a:t>ASA | </a:t>
            </a:r>
            <a:r>
              <a:rPr lang="en-US" sz="2200" dirty="0" err="1" smtClean="0">
                <a:cs typeface="Times New Roman"/>
              </a:rPr>
              <a:t>aB</a:t>
            </a:r>
            <a:r>
              <a:rPr lang="en-US" sz="2200" dirty="0" smtClean="0">
                <a:cs typeface="Times New Roman"/>
              </a:rPr>
              <a:t> </a:t>
            </a:r>
            <a:r>
              <a:rPr lang="en-US" sz="2200" spc="-5" dirty="0" smtClean="0">
                <a:cs typeface="Times New Roman"/>
              </a:rPr>
              <a:t>| </a:t>
            </a:r>
            <a:r>
              <a:rPr lang="en-US" sz="2200" dirty="0" smtClean="0">
                <a:cs typeface="Times New Roman"/>
              </a:rPr>
              <a:t>b </a:t>
            </a:r>
            <a:r>
              <a:rPr lang="en-US" sz="2200" spc="-5" dirty="0" smtClean="0">
                <a:cs typeface="Times New Roman"/>
              </a:rPr>
              <a:t>| </a:t>
            </a:r>
            <a:r>
              <a:rPr lang="en-US" sz="2200" dirty="0" smtClean="0">
                <a:cs typeface="Times New Roman"/>
              </a:rPr>
              <a:t>a, 	</a:t>
            </a:r>
            <a:r>
              <a:rPr lang="en-US" sz="2200" spc="-5" dirty="0" smtClean="0">
                <a:cs typeface="Times New Roman"/>
              </a:rPr>
              <a:t>A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spc="-5" dirty="0" smtClean="0">
                <a:cs typeface="Times New Roman"/>
              </a:rPr>
              <a:t>B</a:t>
            </a:r>
            <a:r>
              <a:rPr lang="en-US" sz="2200" dirty="0" smtClean="0">
                <a:cs typeface="Times New Roman"/>
              </a:rPr>
              <a:t> </a:t>
            </a:r>
            <a:r>
              <a:rPr lang="en-US" sz="2200" spc="-5" dirty="0" smtClean="0">
                <a:cs typeface="Times New Roman"/>
              </a:rPr>
              <a:t>| Ɛ, </a:t>
            </a:r>
            <a:r>
              <a:rPr lang="en-US" sz="2200" dirty="0" smtClean="0">
                <a:cs typeface="Times New Roman"/>
              </a:rPr>
              <a:t>B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dirty="0" smtClean="0">
                <a:cs typeface="Times New Roman"/>
              </a:rPr>
              <a:t>b</a:t>
            </a:r>
          </a:p>
          <a:p>
            <a:pPr>
              <a:lnSpc>
                <a:spcPct val="100000"/>
              </a:lnSpc>
              <a:spcBef>
                <a:spcPts val="40"/>
              </a:spcBef>
              <a:buNone/>
            </a:pPr>
            <a:endParaRPr lang="en-US" sz="2200" dirty="0" smtClean="0">
              <a:cs typeface="Times New Roman"/>
            </a:endParaRPr>
          </a:p>
          <a:p>
            <a:pPr marL="12700">
              <a:lnSpc>
                <a:spcPct val="100000"/>
              </a:lnSpc>
              <a:buNone/>
            </a:pPr>
            <a:r>
              <a:rPr lang="en-US" sz="2200" b="1" spc="-5" dirty="0" smtClean="0">
                <a:cs typeface="Times New Roman"/>
              </a:rPr>
              <a:t>Now </a:t>
            </a:r>
            <a:r>
              <a:rPr lang="en-US" sz="2200" b="1" spc="-15" dirty="0" smtClean="0">
                <a:cs typeface="Times New Roman"/>
              </a:rPr>
              <a:t>we </a:t>
            </a:r>
            <a:r>
              <a:rPr lang="en-US" sz="2200" b="1" spc="-5" dirty="0" smtClean="0">
                <a:cs typeface="Times New Roman"/>
              </a:rPr>
              <a:t>will </a:t>
            </a:r>
            <a:r>
              <a:rPr lang="en-US" sz="2200" b="1" spc="-10" dirty="0" smtClean="0">
                <a:cs typeface="Times New Roman"/>
              </a:rPr>
              <a:t>remove </a:t>
            </a:r>
            <a:r>
              <a:rPr lang="en-US" sz="2200" b="1" spc="-5" dirty="0" smtClean="0">
                <a:cs typeface="Times New Roman"/>
              </a:rPr>
              <a:t>A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b="1" dirty="0" smtClean="0">
                <a:cs typeface="Times New Roman"/>
              </a:rPr>
              <a:t>Ɛ</a:t>
            </a:r>
            <a:endParaRPr lang="el-GR" sz="2200" dirty="0" smtClean="0">
              <a:cs typeface="Times New Roman"/>
            </a:endParaRPr>
          </a:p>
          <a:p>
            <a:pPr marL="12700" marR="5080">
              <a:lnSpc>
                <a:spcPct val="124600"/>
              </a:lnSpc>
              <a:spcBef>
                <a:spcPts val="15"/>
              </a:spcBef>
              <a:buNone/>
            </a:pPr>
            <a:r>
              <a:rPr lang="en-US" sz="2200" spc="-5" dirty="0" smtClean="0">
                <a:cs typeface="Times New Roman"/>
              </a:rPr>
              <a:t>After removing A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dirty="0" smtClean="0">
                <a:cs typeface="Times New Roman"/>
              </a:rPr>
              <a:t>Ɛ</a:t>
            </a:r>
            <a:r>
              <a:rPr lang="en-US" sz="2200" b="1" dirty="0" smtClean="0">
                <a:cs typeface="Times New Roman"/>
              </a:rPr>
              <a:t> </a:t>
            </a:r>
            <a:r>
              <a:rPr lang="el-GR" sz="2200" spc="-545" dirty="0" smtClean="0">
                <a:cs typeface="Times New Roman"/>
              </a:rPr>
              <a:t> </a:t>
            </a:r>
            <a:r>
              <a:rPr lang="en-US" sz="2200" dirty="0" smtClean="0">
                <a:cs typeface="Times New Roman"/>
              </a:rPr>
              <a:t>the production </a:t>
            </a:r>
            <a:r>
              <a:rPr lang="en-US" sz="2200" spc="-5" dirty="0" smtClean="0">
                <a:cs typeface="Times New Roman"/>
              </a:rPr>
              <a:t>set becomes:  </a:t>
            </a:r>
          </a:p>
          <a:p>
            <a:pPr marL="12700" marR="5080">
              <a:lnSpc>
                <a:spcPct val="124600"/>
              </a:lnSpc>
              <a:spcBef>
                <a:spcPts val="15"/>
              </a:spcBef>
              <a:buNone/>
            </a:pPr>
            <a:r>
              <a:rPr lang="en-US" sz="2200" spc="-5" dirty="0" smtClean="0">
                <a:cs typeface="Times New Roman"/>
              </a:rPr>
              <a:t>	S</a:t>
            </a:r>
            <a:r>
              <a:rPr lang="en-US" sz="2200" dirty="0" smtClean="0">
                <a:cs typeface="Times New Roman"/>
                <a:sym typeface="Symbol"/>
              </a:rPr>
              <a:t>  </a:t>
            </a:r>
            <a:r>
              <a:rPr lang="en-US" sz="2200" spc="-5" dirty="0" smtClean="0">
                <a:cs typeface="Times New Roman"/>
              </a:rPr>
              <a:t>ASA | </a:t>
            </a:r>
            <a:r>
              <a:rPr lang="en-US" sz="2200" dirty="0" err="1" smtClean="0">
                <a:cs typeface="Times New Roman"/>
              </a:rPr>
              <a:t>aB</a:t>
            </a:r>
            <a:r>
              <a:rPr lang="en-US" sz="2200" dirty="0" smtClean="0">
                <a:cs typeface="Times New Roman"/>
              </a:rPr>
              <a:t> </a:t>
            </a:r>
            <a:r>
              <a:rPr lang="en-US" sz="2200" spc="-5" dirty="0" smtClean="0">
                <a:cs typeface="Times New Roman"/>
              </a:rPr>
              <a:t>| </a:t>
            </a:r>
            <a:r>
              <a:rPr lang="en-US" sz="2200" dirty="0" smtClean="0">
                <a:cs typeface="Times New Roman"/>
              </a:rPr>
              <a:t>b </a:t>
            </a:r>
            <a:r>
              <a:rPr lang="en-US" sz="2200" spc="-5" dirty="0" smtClean="0">
                <a:cs typeface="Times New Roman"/>
              </a:rPr>
              <a:t>| </a:t>
            </a:r>
            <a:r>
              <a:rPr lang="en-US" sz="2200" dirty="0" smtClean="0">
                <a:cs typeface="Times New Roman"/>
              </a:rPr>
              <a:t>a </a:t>
            </a:r>
            <a:r>
              <a:rPr lang="en-US" sz="2200" spc="-5" dirty="0" smtClean="0">
                <a:cs typeface="Times New Roman"/>
              </a:rPr>
              <a:t>| SA | AS | S, 	A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spc="-5" dirty="0" smtClean="0">
                <a:cs typeface="Times New Roman"/>
              </a:rPr>
              <a:t>B</a:t>
            </a:r>
            <a:r>
              <a:rPr lang="en-US" sz="2200" dirty="0" smtClean="0">
                <a:cs typeface="Times New Roman"/>
              </a:rPr>
              <a:t>, 	B </a:t>
            </a:r>
            <a:r>
              <a:rPr lang="en-US" sz="2200" dirty="0" smtClean="0">
                <a:cs typeface="Times New Roman"/>
                <a:sym typeface="Symbol"/>
              </a:rPr>
              <a:t> </a:t>
            </a:r>
            <a:r>
              <a:rPr lang="en-US" sz="2200" dirty="0" smtClean="0">
                <a:cs typeface="Times New Roman"/>
              </a:rPr>
              <a:t>b </a:t>
            </a:r>
          </a:p>
          <a:p>
            <a:pPr marL="12700" marR="5080">
              <a:lnSpc>
                <a:spcPct val="124600"/>
              </a:lnSpc>
              <a:spcBef>
                <a:spcPts val="15"/>
              </a:spcBef>
              <a:buNone/>
            </a:pPr>
            <a:r>
              <a:rPr lang="en-US" sz="2200" dirty="0" smtClean="0">
                <a:cs typeface="Times New Roman"/>
              </a:rPr>
              <a:t>This is the final production </a:t>
            </a:r>
            <a:r>
              <a:rPr lang="en-US" sz="2200" spc="-5" dirty="0" smtClean="0">
                <a:cs typeface="Times New Roman"/>
              </a:rPr>
              <a:t>set </a:t>
            </a:r>
            <a:r>
              <a:rPr lang="en-US" sz="2200" dirty="0" smtClean="0">
                <a:cs typeface="Times New Roman"/>
              </a:rPr>
              <a:t>without null</a:t>
            </a:r>
            <a:r>
              <a:rPr lang="en-US" sz="2200" spc="-155" dirty="0" smtClean="0">
                <a:cs typeface="Times New Roman"/>
              </a:rPr>
              <a:t> </a:t>
            </a:r>
            <a:r>
              <a:rPr lang="en-US" sz="2200" dirty="0" smtClean="0">
                <a:cs typeface="Times New Roman"/>
              </a:rPr>
              <a:t>transition.</a:t>
            </a:r>
          </a:p>
          <a:p>
            <a:pPr marL="12700">
              <a:spcBef>
                <a:spcPts val="940"/>
              </a:spcBef>
              <a:buNone/>
            </a:pPr>
            <a:endParaRPr lang="en-US" sz="2200" dirty="0" smtClean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None/>
            </a:pPr>
            <a:endParaRPr lang="en-US" sz="2200" dirty="0" smtClean="0">
              <a:cs typeface="Times New Roman"/>
            </a:endParaRPr>
          </a:p>
          <a:p>
            <a:pPr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0DE1-C9B0-4364-B541-9471D690DC7E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spc="-5" dirty="0" smtClean="0"/>
              <a:t>Removal of Null P</a:t>
            </a:r>
            <a:r>
              <a:rPr lang="en-US" sz="3200" spc="-85" dirty="0" smtClean="0"/>
              <a:t>r</a:t>
            </a:r>
            <a:r>
              <a:rPr lang="en-US" sz="3200" spc="-5" dirty="0" smtClean="0"/>
              <a:t>oductions</a:t>
            </a: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endParaRPr lang="en-US" sz="2400" b="1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We discussed:</a:t>
            </a:r>
          </a:p>
          <a:p>
            <a:pPr indent="571500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 Context Free Grammar(CFG)-Definition, </a:t>
            </a:r>
          </a:p>
          <a:p>
            <a:pPr indent="571500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Derivations, Languages, </a:t>
            </a:r>
          </a:p>
          <a:p>
            <a:pPr indent="571500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Derivation Trees and Ambiguity, </a:t>
            </a:r>
          </a:p>
          <a:p>
            <a:pPr indent="571500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Regular Grammars-Right Linear and Left Linear grammars, </a:t>
            </a:r>
          </a:p>
          <a:p>
            <a:pPr indent="571500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Conversion of FA into CFG,</a:t>
            </a:r>
          </a:p>
          <a:p>
            <a:pPr indent="571500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Regular grammar into FA, </a:t>
            </a:r>
          </a:p>
          <a:p>
            <a:pPr indent="571500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Simplification of CFG, </a:t>
            </a:r>
          </a:p>
          <a:p>
            <a:pPr algn="just">
              <a:buNone/>
            </a:pPr>
            <a:r>
              <a:rPr lang="en-US" sz="2200" dirty="0" smtClean="0"/>
              <a:t>	</a:t>
            </a:r>
          </a:p>
          <a:p>
            <a:pPr algn="just">
              <a:buNone/>
            </a:pPr>
            <a:endParaRPr lang="en-US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EAB7-1BF2-41E4-A439-9311756D5623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Recap</a:t>
            </a:r>
            <a:endParaRPr lang="en-US" sz="3000" dirty="0" smtClean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5720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400" b="1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 smtClean="0"/>
              <a:t>Objective of the Topic</a:t>
            </a:r>
            <a:endParaRPr lang="en-US" sz="2400" b="1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The objective of the topic is to make the student able to:</a:t>
            </a:r>
          </a:p>
          <a:p>
            <a:pPr indent="114300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	Explain the need of Normalization.</a:t>
            </a:r>
          </a:p>
          <a:p>
            <a:pPr indent="114300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	Convert a CFG into Chomsky Normal Form.</a:t>
            </a:r>
          </a:p>
          <a:p>
            <a:pPr indent="571500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 Convert a CFG into </a:t>
            </a:r>
            <a:r>
              <a:rPr lang="en-US" sz="2200" dirty="0" err="1" smtClean="0"/>
              <a:t>Greibach</a:t>
            </a:r>
            <a:r>
              <a:rPr lang="en-US" sz="2200" dirty="0" smtClean="0"/>
              <a:t> Normal Form.</a:t>
            </a:r>
          </a:p>
          <a:p>
            <a:pPr algn="just">
              <a:buNone/>
            </a:pPr>
            <a:r>
              <a:rPr lang="en-US" sz="2200" dirty="0" smtClean="0"/>
              <a:t>	</a:t>
            </a:r>
          </a:p>
          <a:p>
            <a:pPr algn="just">
              <a:buNone/>
            </a:pPr>
            <a:endParaRPr lang="en-US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976-3F54-440F-8D70-CA21C1F4E12E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Normal Forms</a:t>
            </a:r>
            <a:endParaRPr lang="en-US" sz="3000" dirty="0" smtClean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5720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400" b="1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 smtClean="0"/>
              <a:t>Topic mapping with Course Outcome</a:t>
            </a:r>
          </a:p>
          <a:p>
            <a:pPr algn="just">
              <a:buNone/>
            </a:pPr>
            <a:r>
              <a:rPr lang="en-US" sz="2200" dirty="0" smtClean="0"/>
              <a:t>	</a:t>
            </a:r>
          </a:p>
          <a:p>
            <a:pPr algn="just">
              <a:buNone/>
            </a:pPr>
            <a:endParaRPr lang="en-US" sz="2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E515B-67E8-4646-AD6B-26921B31ED82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Normal Forms</a:t>
            </a:r>
            <a:endParaRPr lang="en-US" sz="3000" dirty="0" smtClean="0"/>
          </a:p>
        </p:txBody>
      </p:sp>
      <p:graphicFrame>
        <p:nvGraphicFramePr>
          <p:cNvPr id="9" name="Content Placeholder 11"/>
          <p:cNvGraphicFramePr>
            <a:graphicFrameLocks/>
          </p:cNvGraphicFramePr>
          <p:nvPr/>
        </p:nvGraphicFramePr>
        <p:xfrm>
          <a:off x="609600" y="2514602"/>
          <a:ext cx="7391399" cy="1293450"/>
        </p:xfrm>
        <a:graphic>
          <a:graphicData uri="http://schemas.openxmlformats.org/drawingml/2006/table">
            <a:tbl>
              <a:tblPr/>
              <a:tblGrid>
                <a:gridCol w="2209800"/>
                <a:gridCol w="850055"/>
                <a:gridCol w="1082886"/>
                <a:gridCol w="1082886"/>
                <a:gridCol w="1082886"/>
                <a:gridCol w="1082886"/>
              </a:tblGrid>
              <a:tr h="609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Calibri"/>
                          <a:ea typeface="Calibri"/>
                          <a:cs typeface="Times New Roman"/>
                        </a:rPr>
                        <a:t>Topic</a:t>
                      </a:r>
                      <a:endParaRPr lang="en-US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CO1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CO2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CO3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O4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Times New Roman"/>
                        </a:rPr>
                        <a:t>C</a:t>
                      </a:r>
                      <a:r>
                        <a:rPr lang="en-US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O5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</a:tr>
              <a:tr h="6838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latin typeface="Calibri"/>
                          <a:ea typeface="Times New Roman"/>
                          <a:cs typeface="Times New Roman"/>
                        </a:rPr>
                        <a:t>Normal forms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5720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685800"/>
            <a:ext cx="8305800" cy="5181600"/>
          </a:xfrm>
        </p:spPr>
        <p:txBody>
          <a:bodyPr>
            <a:noAutofit/>
          </a:bodyPr>
          <a:lstStyle/>
          <a:p>
            <a:pPr fontAlgn="base">
              <a:buNone/>
            </a:pPr>
            <a:endParaRPr lang="en-US" sz="2400" b="1" dirty="0" smtClean="0"/>
          </a:p>
          <a:p>
            <a:pPr marL="117475" indent="0" fontAlgn="base">
              <a:buNone/>
            </a:pPr>
            <a:r>
              <a:rPr lang="en-US" sz="2400" dirty="0" smtClean="0"/>
              <a:t> </a:t>
            </a:r>
          </a:p>
          <a:p>
            <a:pPr marL="236538" indent="-236538"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Normalization is performed in order to standardize the grammar. </a:t>
            </a:r>
          </a:p>
          <a:p>
            <a:pPr marL="236538" indent="-236538"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By reducing the grammar, the grammar gets minimized but does not gets standardized.</a:t>
            </a:r>
          </a:p>
          <a:p>
            <a:pPr marL="236538" indent="-236538"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This is because the RHS of productions have no specific format.</a:t>
            </a:r>
          </a:p>
          <a:p>
            <a:pPr marL="236538" indent="-236538"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In order to standardize the grammar, normalization is performed using normal forms.</a:t>
            </a:r>
          </a:p>
          <a:p>
            <a:pPr marL="12700">
              <a:spcBef>
                <a:spcPts val="940"/>
              </a:spcBef>
              <a:buNone/>
            </a:pPr>
            <a:endParaRPr lang="en-US" sz="2200" dirty="0" smtClean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None/>
            </a:pPr>
            <a:endParaRPr lang="en-US" sz="2200" dirty="0" smtClean="0">
              <a:cs typeface="Times New Roman"/>
            </a:endParaRPr>
          </a:p>
          <a:p>
            <a:pPr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C7B8-EF1B-48AD-894F-F2554C74083A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Normal Forms</a:t>
            </a: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685800"/>
            <a:ext cx="8305800" cy="5181600"/>
          </a:xfrm>
        </p:spPr>
        <p:txBody>
          <a:bodyPr>
            <a:noAutofit/>
          </a:bodyPr>
          <a:lstStyle/>
          <a:p>
            <a:pPr fontAlgn="base">
              <a:buNone/>
            </a:pPr>
            <a:endParaRPr lang="en-US" sz="2400" b="1" dirty="0" smtClean="0"/>
          </a:p>
          <a:p>
            <a:pPr marL="117475" indent="0" fontAlgn="base">
              <a:buNone/>
            </a:pPr>
            <a:r>
              <a:rPr lang="en-US" sz="2400" dirty="0" smtClean="0"/>
              <a:t> </a:t>
            </a:r>
          </a:p>
          <a:p>
            <a:pPr marL="236538" indent="-236538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/>
              <a:t>Types of Normal Forms-</a:t>
            </a:r>
          </a:p>
          <a:p>
            <a:pPr marL="236538" indent="-236538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The most frequently used normal forms are:</a:t>
            </a:r>
          </a:p>
          <a:p>
            <a:pPr marL="1371600" indent="-236538" fontAlgn="base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Chomsky Normal Form (CNF)</a:t>
            </a:r>
          </a:p>
          <a:p>
            <a:pPr marL="1371600" indent="-236538" fontAlgn="base">
              <a:lnSpc>
                <a:spcPct val="150000"/>
              </a:lnSpc>
              <a:spcBef>
                <a:spcPts val="0"/>
              </a:spcBef>
            </a:pPr>
            <a:r>
              <a:rPr lang="en-US" sz="2200" dirty="0" err="1" smtClean="0"/>
              <a:t>Greibach</a:t>
            </a:r>
            <a:r>
              <a:rPr lang="en-US" sz="2200" dirty="0" smtClean="0"/>
              <a:t> Normal Form (GNF)</a:t>
            </a:r>
            <a:endParaRPr lang="en-US" sz="2200" dirty="0" smtClean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None/>
            </a:pPr>
            <a:endParaRPr lang="en-US" sz="2200" dirty="0" smtClean="0">
              <a:cs typeface="Times New Roman"/>
            </a:endParaRPr>
          </a:p>
          <a:p>
            <a:pPr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516C-E751-4D6C-A270-B3F4F2D0B63E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Normal Forms</a:t>
            </a: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914400"/>
            <a:ext cx="8305800" cy="5181600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A context free grammar is said to be in Chomsky normal form (CNF) if all its productions are of the form-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/>
              <a:t>		A </a:t>
            </a:r>
            <a:r>
              <a:rPr lang="en-US" sz="2400" dirty="0" smtClean="0">
                <a:cs typeface="Times New Roman"/>
                <a:sym typeface="Symbol"/>
              </a:rPr>
              <a:t>  </a:t>
            </a:r>
            <a:r>
              <a:rPr lang="en-US" sz="2400" b="1" dirty="0" smtClean="0"/>
              <a:t> BC 	</a:t>
            </a:r>
            <a:r>
              <a:rPr lang="en-US" sz="2400" dirty="0" smtClean="0"/>
              <a:t>or</a:t>
            </a:r>
            <a:r>
              <a:rPr lang="en-US" sz="2400" b="1" dirty="0" smtClean="0"/>
              <a:t> 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/>
              <a:t>		A </a:t>
            </a:r>
            <a:r>
              <a:rPr lang="en-US" sz="2400" dirty="0" smtClean="0">
                <a:cs typeface="Times New Roman"/>
                <a:sym typeface="Symbol"/>
              </a:rPr>
              <a:t>  </a:t>
            </a:r>
            <a:r>
              <a:rPr lang="en-US" sz="2400" b="1" dirty="0" smtClean="0"/>
              <a:t> a</a:t>
            </a:r>
            <a:endParaRPr lang="en-US" sz="2400" dirty="0" smtClean="0"/>
          </a:p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where A, B, C are non-terminals and a is a terminal.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If A is start symbol then </a:t>
            </a:r>
            <a:r>
              <a:rPr lang="en-US" sz="2400" b="1" dirty="0" smtClean="0"/>
              <a:t>A </a:t>
            </a:r>
            <a:r>
              <a:rPr lang="en-US" sz="2400" dirty="0" smtClean="0">
                <a:cs typeface="Times New Roman"/>
                <a:sym typeface="Symbol"/>
              </a:rPr>
              <a:t>  </a:t>
            </a:r>
            <a:r>
              <a:rPr lang="en-US" sz="2400" b="1" dirty="0" smtClean="0"/>
              <a:t> Ɛ, if  Ɛ </a:t>
            </a:r>
            <a:r>
              <a:rPr lang="en-US" sz="2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∊ </a:t>
            </a:r>
            <a:r>
              <a:rPr lang="en-US" sz="2400" b="1" dirty="0" smtClean="0"/>
              <a:t>L(G)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27FE-DC15-4F8F-9372-680CA7FC6717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Chomsky Normal Form (CNF)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>
              <a:buNone/>
            </a:pPr>
            <a:r>
              <a:rPr lang="en-US" sz="2200" dirty="0" smtClean="0"/>
              <a:t>Objective of the course is to make students able to:</a:t>
            </a:r>
          </a:p>
          <a:p>
            <a:pPr algn="just"/>
            <a:r>
              <a:rPr lang="en-US" sz="2200" dirty="0" smtClean="0"/>
              <a:t>Write Context Free Grammar.</a:t>
            </a:r>
          </a:p>
          <a:p>
            <a:pPr algn="just"/>
            <a:r>
              <a:rPr lang="en-US" sz="2200" dirty="0" smtClean="0"/>
              <a:t>Differentiate between ambiguous and unambiguous grammar.</a:t>
            </a:r>
          </a:p>
          <a:p>
            <a:pPr algn="just"/>
            <a:r>
              <a:rPr lang="en-US" sz="2200" dirty="0" smtClean="0"/>
              <a:t>Simplify Context Free Grammars.</a:t>
            </a:r>
          </a:p>
          <a:p>
            <a:pPr algn="just"/>
            <a:r>
              <a:rPr lang="en-US" sz="2200" dirty="0" err="1" smtClean="0"/>
              <a:t>Normalise</a:t>
            </a:r>
            <a:r>
              <a:rPr lang="en-US" sz="2200" dirty="0" smtClean="0"/>
              <a:t> CFG into CNF and GNF.</a:t>
            </a:r>
          </a:p>
          <a:p>
            <a:pPr algn="just"/>
            <a:endParaRPr lang="en-US" sz="2200" dirty="0" smtClean="0"/>
          </a:p>
          <a:p>
            <a:pPr algn="just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31A2-5A60-4C6E-97EB-E2A54D19AE68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Objective of Unit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5720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914400"/>
            <a:ext cx="8305800" cy="5181600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From here, we infer-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To be in CNF, all the productions must derive either two non-terminals or a single terminal.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CNF restricts the maximum number of symbols on the right side of a production to be two.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BBAB-D6A2-455F-9AB8-7D7E2649BE19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Chomsky Normal Form (CNF)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914400"/>
            <a:ext cx="8305800" cy="5181600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fontAlgn="base">
              <a:buNone/>
            </a:pPr>
            <a:r>
              <a:rPr lang="en-US" sz="2400" b="1" u="sng" dirty="0" smtClean="0"/>
              <a:t>Example-</a:t>
            </a:r>
            <a:endParaRPr lang="en-US" sz="2400" b="1" dirty="0" smtClean="0"/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r>
              <a:rPr lang="en-US" sz="2400" dirty="0" smtClean="0"/>
              <a:t>			</a:t>
            </a:r>
            <a:r>
              <a:rPr lang="en-US" sz="2200" dirty="0" smtClean="0"/>
              <a:t>S </a:t>
            </a:r>
            <a:r>
              <a:rPr lang="en-US" sz="2200" dirty="0" smtClean="0">
                <a:sym typeface="Symbol"/>
              </a:rPr>
              <a:t></a:t>
            </a:r>
            <a:r>
              <a:rPr lang="en-US" sz="2200" dirty="0" smtClean="0"/>
              <a:t> AB</a:t>
            </a:r>
          </a:p>
          <a:p>
            <a:pPr fontAlgn="base">
              <a:buNone/>
            </a:pPr>
            <a:r>
              <a:rPr lang="en-US" sz="2200" dirty="0" smtClean="0"/>
              <a:t>			A </a:t>
            </a:r>
            <a:r>
              <a:rPr lang="en-US" sz="2200" dirty="0" smtClean="0">
                <a:sym typeface="Symbol"/>
              </a:rPr>
              <a:t> </a:t>
            </a:r>
            <a:r>
              <a:rPr lang="en-US" sz="2200" dirty="0" smtClean="0"/>
              <a:t> a</a:t>
            </a:r>
          </a:p>
          <a:p>
            <a:pPr fontAlgn="base">
              <a:buNone/>
            </a:pPr>
            <a:r>
              <a:rPr lang="en-US" sz="2200" dirty="0" smtClean="0"/>
              <a:t>			B </a:t>
            </a:r>
            <a:r>
              <a:rPr lang="en-US" sz="2200" dirty="0" smtClean="0">
                <a:sym typeface="Symbol"/>
              </a:rPr>
              <a:t> </a:t>
            </a:r>
            <a:r>
              <a:rPr lang="en-US" sz="2200" dirty="0" smtClean="0"/>
              <a:t> b</a:t>
            </a:r>
          </a:p>
          <a:p>
            <a:pPr fontAlgn="base">
              <a:buNone/>
            </a:pPr>
            <a:r>
              <a:rPr lang="en-US" sz="2200" dirty="0" smtClean="0"/>
              <a:t> </a:t>
            </a:r>
          </a:p>
          <a:p>
            <a:pPr fontAlgn="base">
              <a:buNone/>
            </a:pPr>
            <a:r>
              <a:rPr lang="en-US" sz="2200" dirty="0" smtClean="0"/>
              <a:t>This context free grammar is in Chomsky normal form.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2C54-A1F3-42B0-B404-BEFA65C95A4B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Chomsky Normal Form (CNF)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914400"/>
            <a:ext cx="8305800" cy="5181600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 smtClean="0"/>
          </a:p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400" b="1" dirty="0" smtClean="0"/>
          </a:p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For every context-free grammar (G) , there is an equivalent grammar G’ in Chomsky normal form.</a:t>
            </a:r>
            <a:br>
              <a:rPr lang="en-US" sz="22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</a:b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27BE-7731-436A-8420-4A45AA9C7FA7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Conversion of CFG to CNF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914400"/>
            <a:ext cx="8305800" cy="5181600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Times New Roman" panose="02020603050405020304" pitchFamily="18" charset="0"/>
              </a:rPr>
              <a:t>The following steps are followed to convert the grammar in CNF</a:t>
            </a:r>
            <a:endParaRPr lang="en-US" sz="2200" dirty="0" smtClean="0"/>
          </a:p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200" b="1" u="sng" dirty="0" smtClean="0"/>
          </a:p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u="sng" dirty="0" smtClean="0">
                <a:solidFill>
                  <a:srgbClr val="FF0000"/>
                </a:solidFill>
              </a:rPr>
              <a:t>Step-1:</a:t>
            </a:r>
            <a:r>
              <a:rPr lang="en-US" sz="2200" b="1" u="sng" dirty="0" smtClean="0"/>
              <a:t> </a:t>
            </a:r>
            <a:r>
              <a:rPr lang="en-US" sz="2200" b="1" dirty="0" smtClean="0">
                <a:solidFill>
                  <a:srgbClr val="0070C0"/>
                </a:solidFill>
              </a:rPr>
              <a:t>Elimination of null productions and unit productions: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200" dirty="0" smtClean="0"/>
              <a:t> If the start symbol </a:t>
            </a:r>
            <a:r>
              <a:rPr lang="en-US" sz="2200" b="1" dirty="0" smtClean="0"/>
              <a:t>S</a:t>
            </a:r>
            <a:r>
              <a:rPr lang="en-US" sz="2200" dirty="0" smtClean="0"/>
              <a:t> occurs on right side of any production, create a new start symbol </a:t>
            </a:r>
            <a:r>
              <a:rPr lang="en-US" sz="2200" b="1" dirty="0" smtClean="0"/>
              <a:t>S’</a:t>
            </a:r>
            <a:r>
              <a:rPr lang="en-US" sz="2200" dirty="0" smtClean="0"/>
              <a:t> and add a new production </a:t>
            </a:r>
            <a:r>
              <a:rPr lang="en-US" sz="2200" b="1" dirty="0" smtClean="0"/>
              <a:t>S’ </a:t>
            </a:r>
            <a:r>
              <a:rPr lang="en-US" sz="2200" dirty="0" smtClean="0">
                <a:sym typeface="Symbol"/>
              </a:rPr>
              <a:t></a:t>
            </a:r>
            <a:r>
              <a:rPr lang="en-US" sz="2200" b="1" dirty="0" smtClean="0"/>
              <a:t> S</a:t>
            </a:r>
            <a:r>
              <a:rPr lang="en-US" sz="2200" dirty="0" smtClean="0"/>
              <a:t>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200" dirty="0" smtClean="0"/>
              <a:t>Eliminate Ɛ productions.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200" dirty="0" smtClean="0"/>
              <a:t>Eliminate unit productions.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200" dirty="0" smtClean="0"/>
              <a:t>Eliminate useless productions.</a:t>
            </a:r>
            <a:endParaRPr lang="en-US" sz="2200" b="1" dirty="0" smtClean="0"/>
          </a:p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/>
            </a:r>
            <a:br>
              <a:rPr lang="en-US" sz="22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</a:b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D36E-C78D-4CFB-A43E-0CEB45CC53A2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Conversion of CFG to CNF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914400"/>
            <a:ext cx="8305800" cy="5181600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u="sng" dirty="0" smtClean="0">
                <a:solidFill>
                  <a:srgbClr val="FF0000"/>
                </a:solidFill>
              </a:rPr>
              <a:t>Step-2:</a:t>
            </a:r>
            <a:r>
              <a:rPr lang="en-US" sz="2200" b="1" u="sng" dirty="0" smtClean="0"/>
              <a:t>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Elimination of terminals on R.H.S.:</a:t>
            </a:r>
            <a:r>
              <a:rPr lang="en-US" sz="2200" b="1" u="sng" dirty="0" smtClean="0"/>
              <a:t> </a:t>
            </a:r>
            <a:endParaRPr lang="en-US" sz="2200" b="1" dirty="0" smtClean="0"/>
          </a:p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We define 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=(V’, T, P’, S), where V’, P’, are constructed as follows:</a:t>
            </a:r>
          </a:p>
          <a:p>
            <a:pPr marL="571500" indent="-571500" fontAlgn="base">
              <a:lnSpc>
                <a:spcPct val="150000"/>
              </a:lnSpc>
              <a:spcBef>
                <a:spcPts val="0"/>
              </a:spcBef>
              <a:buAutoNum type="romanLcParenBoth"/>
            </a:pPr>
            <a:r>
              <a:rPr lang="en-US" sz="2200" dirty="0" smtClean="0"/>
              <a:t>All the productions in P of the form A </a:t>
            </a:r>
            <a:r>
              <a:rPr lang="en-US" sz="2200" dirty="0" smtClean="0">
                <a:sym typeface="Symbol"/>
              </a:rPr>
              <a:t> </a:t>
            </a:r>
            <a:r>
              <a:rPr lang="en-US" sz="2200" dirty="0" smtClean="0"/>
              <a:t>a or A </a:t>
            </a:r>
            <a:r>
              <a:rPr lang="en-US" sz="2200" dirty="0" smtClean="0">
                <a:sym typeface="Symbol"/>
              </a:rPr>
              <a:t></a:t>
            </a:r>
            <a:r>
              <a:rPr lang="en-US" sz="2200" dirty="0" smtClean="0"/>
              <a:t> BC are included in P’. All the variables in V are included in V’.</a:t>
            </a:r>
          </a:p>
          <a:p>
            <a:pPr marL="571500" indent="-571500" fontAlgn="base">
              <a:lnSpc>
                <a:spcPct val="150000"/>
              </a:lnSpc>
              <a:spcBef>
                <a:spcPts val="0"/>
              </a:spcBef>
              <a:buAutoNum type="romanLcParenBoth"/>
            </a:pPr>
            <a:r>
              <a:rPr lang="en-US" sz="2200" dirty="0" smtClean="0"/>
              <a:t>Every terminal on R.H.S. is replaced by the corresponding new Non-terminal. The resulting production is added to P’.</a:t>
            </a:r>
          </a:p>
          <a:p>
            <a:pPr marL="571500" indent="-57150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	</a:t>
            </a:r>
            <a:r>
              <a:rPr lang="en-US" sz="2200" b="1" dirty="0" smtClean="0">
                <a:solidFill>
                  <a:srgbClr val="FF0000"/>
                </a:solidFill>
              </a:rPr>
              <a:t>Ex.</a:t>
            </a:r>
            <a:r>
              <a:rPr lang="en-US" sz="2200" dirty="0" smtClean="0"/>
              <a:t> Replace each production of the form A </a:t>
            </a:r>
            <a:r>
              <a:rPr lang="en-US" sz="2200" dirty="0" smtClean="0">
                <a:sym typeface="Symbol"/>
              </a:rPr>
              <a:t></a:t>
            </a:r>
            <a:r>
              <a:rPr lang="en-US" sz="2200" dirty="0" smtClean="0"/>
              <a:t> </a:t>
            </a:r>
            <a:r>
              <a:rPr lang="en-US" sz="2200" dirty="0" err="1" smtClean="0"/>
              <a:t>aB</a:t>
            </a:r>
            <a:r>
              <a:rPr lang="en-US" sz="2200" dirty="0" smtClean="0"/>
              <a:t> with A </a:t>
            </a:r>
            <a:r>
              <a:rPr lang="en-US" sz="2200" dirty="0" smtClean="0">
                <a:sym typeface="Symbol"/>
              </a:rPr>
              <a:t></a:t>
            </a:r>
            <a:r>
              <a:rPr lang="en-US" sz="2200" dirty="0" smtClean="0"/>
              <a:t> XB and 	X → a.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2252-324F-4E52-9A71-026B4A793EA2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Conversion of CFG to CNF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1219200"/>
            <a:ext cx="8305800" cy="42672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400" b="1" u="sng" dirty="0" smtClean="0">
                <a:solidFill>
                  <a:srgbClr val="FF0000"/>
                </a:solidFill>
              </a:rPr>
              <a:t>Step-3:</a:t>
            </a:r>
            <a:r>
              <a:rPr lang="en-US" sz="2200" b="1" u="sng" dirty="0" smtClean="0"/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Restricting the number of variables on R.H.S.:</a:t>
            </a:r>
            <a:endParaRPr lang="en-US" sz="2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We define G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=(V’’, T, P’’, S), where V’’, P’’, are constructed as follows: A </a:t>
            </a:r>
            <a:r>
              <a:rPr lang="en-US" sz="2200" dirty="0" smtClean="0">
                <a:sym typeface="Symbol"/>
              </a:rPr>
              <a:t>  </a:t>
            </a:r>
            <a:r>
              <a:rPr lang="en-US" sz="2200" dirty="0" smtClean="0"/>
              <a:t>B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B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B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….</a:t>
            </a:r>
            <a:r>
              <a:rPr lang="en-US" sz="2200" dirty="0" err="1" smtClean="0"/>
              <a:t>B</a:t>
            </a:r>
            <a:r>
              <a:rPr lang="en-US" sz="2200" baseline="-25000" dirty="0" err="1" smtClean="0"/>
              <a:t>n</a:t>
            </a:r>
            <a:r>
              <a:rPr lang="en-US" sz="2200" dirty="0" smtClean="0"/>
              <a:t> where n </a:t>
            </a:r>
            <a:r>
              <a:rPr lang="en-US" sz="2200" dirty="0" smtClean="0">
                <a:ea typeface="Cambria Math" panose="02040503050406030204" pitchFamily="18" charset="0"/>
              </a:rPr>
              <a:t>≥</a:t>
            </a:r>
            <a:r>
              <a:rPr lang="en-US" sz="2200" dirty="0" smtClean="0"/>
              <a:t>3 with A </a:t>
            </a:r>
            <a:r>
              <a:rPr lang="en-US" sz="2200" dirty="0" smtClean="0">
                <a:sym typeface="Symbol"/>
              </a:rPr>
              <a:t>  </a:t>
            </a:r>
            <a:r>
              <a:rPr lang="en-US" sz="2200" dirty="0" smtClean="0"/>
              <a:t>B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C where C </a:t>
            </a:r>
            <a:r>
              <a:rPr lang="en-US" sz="2200" dirty="0" smtClean="0">
                <a:sym typeface="Symbol"/>
              </a:rPr>
              <a:t>  </a:t>
            </a:r>
            <a:r>
              <a:rPr lang="en-US" sz="2200" dirty="0" smtClean="0"/>
              <a:t> B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B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….B</a:t>
            </a:r>
            <a:r>
              <a:rPr lang="en-US" sz="2200" baseline="-25000" dirty="0" smtClean="0"/>
              <a:t>n</a:t>
            </a:r>
            <a:r>
              <a:rPr lang="en-US" sz="2200" dirty="0" smtClean="0"/>
              <a:t>.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Repeat this step for all the productions having more than two variables on RHS.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New productions and variable are added to P" and V’’ respectively. 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Replace each production of the form.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3BF5-51CB-447C-8148-1DC0C649B2FB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Conversion of CFG to CNF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1524000"/>
            <a:ext cx="8305800" cy="518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A CFG is in GNF(</a:t>
            </a:r>
            <a:r>
              <a:rPr lang="en-US" sz="2400" dirty="0" err="1" smtClean="0"/>
              <a:t>Greibach</a:t>
            </a:r>
            <a:r>
              <a:rPr lang="en-US" sz="2400" dirty="0" smtClean="0"/>
              <a:t> normal form) if all the productions are of one of the following forms: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	S → ε	 </a:t>
            </a:r>
            <a:r>
              <a:rPr lang="en-US" sz="2400" dirty="0" smtClean="0">
                <a:solidFill>
                  <a:srgbClr val="7030A0"/>
                </a:solidFill>
              </a:rPr>
              <a:t>(A start symbol generating ε.)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	A → a	 </a:t>
            </a:r>
            <a:r>
              <a:rPr lang="en-US" sz="2400" dirty="0" smtClean="0">
                <a:solidFill>
                  <a:srgbClr val="7030A0"/>
                </a:solidFill>
              </a:rPr>
              <a:t>(A non-terminal generating a terminal.)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	A→ </a:t>
            </a:r>
            <a:r>
              <a:rPr lang="en-US" sz="2400" dirty="0" err="1" smtClean="0"/>
              <a:t>aBCD</a:t>
            </a:r>
            <a:r>
              <a:rPr lang="en-US" sz="2400" dirty="0" smtClean="0"/>
              <a:t>	 </a:t>
            </a:r>
            <a:r>
              <a:rPr lang="en-US" sz="2400" dirty="0" smtClean="0">
                <a:solidFill>
                  <a:srgbClr val="7030A0"/>
                </a:solidFill>
              </a:rPr>
              <a:t>(A non-terminal generating a terminal which is followed by any number of non-terminals.)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E20A-34D8-4B56-AB0D-4590221559BE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GNF(</a:t>
            </a:r>
            <a:r>
              <a:rPr lang="en-US" sz="3200" dirty="0" err="1" smtClean="0"/>
              <a:t>Greibach</a:t>
            </a:r>
            <a:r>
              <a:rPr lang="en-US" sz="3200" dirty="0" smtClean="0"/>
              <a:t> Normal Form)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2743200"/>
            <a:ext cx="2667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S </a:t>
            </a:r>
            <a:r>
              <a:rPr lang="en-US" sz="2200" dirty="0" smtClean="0">
                <a:solidFill>
                  <a:srgbClr val="FF0000"/>
                </a:solidFill>
                <a:cs typeface="Times New Roman"/>
                <a:sym typeface="Symbol"/>
              </a:rPr>
              <a:t>  </a:t>
            </a:r>
            <a:r>
              <a:rPr lang="en-US" sz="2200" b="1" dirty="0" smtClean="0">
                <a:solidFill>
                  <a:srgbClr val="FF0000"/>
                </a:solidFill>
              </a:rPr>
              <a:t> Ɛ, if  Ɛ </a:t>
            </a:r>
            <a:r>
              <a:rPr lang="en-US" sz="22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∊ </a:t>
            </a:r>
            <a:r>
              <a:rPr lang="en-US" sz="2200" b="1" dirty="0" smtClean="0">
                <a:solidFill>
                  <a:srgbClr val="FF0000"/>
                </a:solidFill>
              </a:rPr>
              <a:t>L(G)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1524000"/>
            <a:ext cx="8305800" cy="518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A CFG is said to be in GNF if every production is of the form: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highlight>
                  <a:srgbClr val="FFFF00"/>
                </a:highlight>
              </a:rPr>
              <a:t>A → a</a:t>
            </a:r>
            <a:r>
              <a:rPr lang="en-US" sz="2200" dirty="0" smtClean="0">
                <a:highlight>
                  <a:srgbClr val="FFFF00"/>
                </a:highlight>
                <a:sym typeface="Symbol"/>
              </a:rPr>
              <a:t>    </a:t>
            </a:r>
            <a:r>
              <a:rPr lang="en-US" sz="2200" dirty="0" smtClean="0">
                <a:sym typeface="Symbol"/>
              </a:rPr>
              <a:t>	where   V*  and  A is non-terminal</a:t>
            </a:r>
            <a:endParaRPr lang="en-US" sz="220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	A → a			</a:t>
            </a:r>
            <a:r>
              <a:rPr lang="en-US" sz="2200" dirty="0" err="1" smtClean="0"/>
              <a:t>a</a:t>
            </a:r>
            <a:r>
              <a:rPr lang="en-US" sz="2200" dirty="0" smtClean="0"/>
              <a:t> is a terminal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 smtClean="0"/>
              <a:t>S → ε</a:t>
            </a:r>
            <a:r>
              <a:rPr lang="en-US" sz="2200" dirty="0" smtClean="0"/>
              <a:t> is also in GNF if and only if </a:t>
            </a:r>
            <a:r>
              <a:rPr lang="en-US" sz="2200" b="1" dirty="0" smtClean="0"/>
              <a:t>ε</a:t>
            </a:r>
            <a:r>
              <a:rPr lang="en-US" sz="2200" dirty="0" smtClean="0"/>
              <a:t> is in </a:t>
            </a:r>
            <a:r>
              <a:rPr lang="en-US" sz="2200" b="1" dirty="0" smtClean="0"/>
              <a:t>L(G)</a:t>
            </a:r>
            <a:r>
              <a:rPr lang="en-US" sz="2200" dirty="0" smtClean="0"/>
              <a:t>. But in this case </a:t>
            </a:r>
            <a:r>
              <a:rPr lang="en-US" sz="2200" b="1" dirty="0" smtClean="0"/>
              <a:t>S</a:t>
            </a:r>
            <a:r>
              <a:rPr lang="en-US" sz="2200" dirty="0" smtClean="0"/>
              <a:t> should not appear in Right side of any Production.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2CAD-B55C-4AC4-899D-7122F06CCD8A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GNF(</a:t>
            </a:r>
            <a:r>
              <a:rPr lang="en-US" sz="3200" dirty="0" err="1" smtClean="0"/>
              <a:t>Greibach</a:t>
            </a:r>
            <a:r>
              <a:rPr lang="en-US" sz="3200" dirty="0" smtClean="0"/>
              <a:t> Normal Form)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990600"/>
            <a:ext cx="8305800" cy="5181600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400" b="1" dirty="0" smtClean="0"/>
              <a:t>Process: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smtClean="0"/>
              <a:t>Eliminate Ɛ-production.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smtClean="0"/>
              <a:t>Eliminate unit production.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smtClean="0"/>
              <a:t>Check if the grammar is in </a:t>
            </a:r>
            <a:r>
              <a:rPr lang="en-US" sz="2200" b="1" dirty="0" smtClean="0"/>
              <a:t>CNF</a:t>
            </a:r>
            <a:r>
              <a:rPr lang="en-US" sz="2200" dirty="0" smtClean="0"/>
              <a:t> (if not convert it into CNF).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smtClean="0"/>
              <a:t>Rename every variable by some </a:t>
            </a:r>
            <a:r>
              <a:rPr lang="en-US" sz="2200" b="1" dirty="0" smtClean="0"/>
              <a:t>A</a:t>
            </a:r>
            <a:r>
              <a:rPr lang="en-US" sz="2200" b="1" baseline="-25000" dirty="0" smtClean="0"/>
              <a:t>i</a:t>
            </a:r>
            <a:r>
              <a:rPr lang="en-US" sz="2200" dirty="0" smtClean="0"/>
              <a:t> where </a:t>
            </a:r>
            <a:r>
              <a:rPr lang="en-US" sz="2200" dirty="0" err="1" smtClean="0"/>
              <a:t>i</a:t>
            </a:r>
            <a:r>
              <a:rPr lang="en-US" sz="2200" dirty="0" smtClean="0"/>
              <a:t>=1,2,3… with </a:t>
            </a:r>
            <a:r>
              <a:rPr lang="en-US" sz="2200" b="1" dirty="0" smtClean="0"/>
              <a:t>S= A</a:t>
            </a:r>
            <a:r>
              <a:rPr lang="en-US" sz="2200" b="1" baseline="-25000" dirty="0" smtClean="0"/>
              <a:t>1</a:t>
            </a:r>
            <a:endParaRPr lang="en-US" sz="2200" b="1" dirty="0" smtClean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smtClean="0"/>
              <a:t>To get the productions in the form </a:t>
            </a:r>
            <a:r>
              <a:rPr lang="en-US" sz="2200" dirty="0" err="1" smtClean="0"/>
              <a:t>A</a:t>
            </a:r>
            <a:r>
              <a:rPr lang="en-US" sz="2200" dirty="0" err="1" smtClean="0">
                <a:sym typeface="Wingdings" panose="05000000000000000000" pitchFamily="2" charset="2"/>
              </a:rPr>
              <a:t></a:t>
            </a:r>
            <a:r>
              <a:rPr lang="en-US" sz="2200" dirty="0" err="1" smtClean="0"/>
              <a:t>a</a:t>
            </a:r>
            <a:r>
              <a:rPr lang="en-US" sz="2200" dirty="0" err="1" smtClean="0">
                <a:sym typeface="Symbol"/>
              </a:rPr>
              <a:t>X</a:t>
            </a:r>
            <a:r>
              <a:rPr lang="en-US" sz="2200" dirty="0" smtClean="0"/>
              <a:t>, Modify the rules in P so that , for Ai → Aj </a:t>
            </a:r>
            <a:r>
              <a:rPr lang="en-US" sz="2200" dirty="0" smtClean="0">
                <a:sym typeface="Symbol"/>
              </a:rPr>
              <a:t>X</a:t>
            </a:r>
            <a:r>
              <a:rPr lang="en-US" sz="2200" dirty="0" smtClean="0"/>
              <a:t> ∈ P then </a:t>
            </a:r>
            <a:r>
              <a:rPr lang="en-US" sz="2200" b="1" dirty="0" err="1" smtClean="0"/>
              <a:t>i</a:t>
            </a:r>
            <a:r>
              <a:rPr lang="en-US" sz="2200" b="1" dirty="0" smtClean="0"/>
              <a:t> &lt; j </a:t>
            </a:r>
            <a:r>
              <a:rPr lang="en-US" sz="2200" dirty="0" smtClean="0"/>
              <a:t>and </a:t>
            </a:r>
            <a:r>
              <a:rPr lang="en-US" sz="2200" dirty="0" smtClean="0">
                <a:solidFill>
                  <a:srgbClr val="FF0000"/>
                </a:solidFill>
              </a:rPr>
              <a:t>should not be </a:t>
            </a:r>
            <a:r>
              <a:rPr lang="en-US" sz="2200" dirty="0" err="1" smtClean="0">
                <a:solidFill>
                  <a:srgbClr val="FF0000"/>
                </a:solidFill>
              </a:rPr>
              <a:t>i</a:t>
            </a:r>
            <a:r>
              <a:rPr lang="en-US" sz="2200" dirty="0" smtClean="0">
                <a:solidFill>
                  <a:srgbClr val="FF0000"/>
                </a:solidFill>
              </a:rPr>
              <a:t> &gt; j or </a:t>
            </a:r>
            <a:r>
              <a:rPr lang="en-US" sz="2200" dirty="0" err="1" smtClean="0">
                <a:solidFill>
                  <a:srgbClr val="FF0000"/>
                </a:solidFill>
              </a:rPr>
              <a:t>i</a:t>
            </a:r>
            <a:r>
              <a:rPr lang="en-US" sz="2200" dirty="0" smtClean="0">
                <a:solidFill>
                  <a:srgbClr val="FF0000"/>
                </a:solidFill>
              </a:rPr>
              <a:t> = = j.</a:t>
            </a: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 smtClean="0"/>
              <a:t>For </a:t>
            </a:r>
            <a:r>
              <a:rPr lang="en-US" sz="2200" b="1" dirty="0" err="1" smtClean="0"/>
              <a:t>i</a:t>
            </a:r>
            <a:r>
              <a:rPr lang="en-US" sz="2200" b="1" dirty="0" smtClean="0"/>
              <a:t> &gt; j</a:t>
            </a:r>
            <a:r>
              <a:rPr lang="en-US" sz="2200" dirty="0" smtClean="0"/>
              <a:t> generate a new set of productions substituting for the Aj.</a:t>
            </a: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 smtClean="0"/>
              <a:t>For </a:t>
            </a:r>
            <a:r>
              <a:rPr lang="en-US" sz="2200" b="1" dirty="0" err="1" smtClean="0"/>
              <a:t>i</a:t>
            </a:r>
            <a:r>
              <a:rPr lang="en-US" sz="2200" b="1" dirty="0" smtClean="0"/>
              <a:t> == j</a:t>
            </a:r>
            <a:r>
              <a:rPr lang="en-US" sz="2200" dirty="0" smtClean="0"/>
              <a:t> Remove left recursion.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smtClean="0"/>
              <a:t>Modify the Ai → </a:t>
            </a:r>
            <a:r>
              <a:rPr lang="en-US" sz="2200" dirty="0" err="1" smtClean="0"/>
              <a:t>Ajγ</a:t>
            </a:r>
            <a:r>
              <a:rPr lang="en-US" sz="2200" dirty="0" smtClean="0"/>
              <a:t> for </a:t>
            </a:r>
            <a:r>
              <a:rPr lang="en-US" sz="2200" dirty="0" err="1" smtClean="0"/>
              <a:t>i</a:t>
            </a:r>
            <a:r>
              <a:rPr lang="en-US" sz="2200" dirty="0" smtClean="0"/>
              <a:t> = n−1, n−2, ., 1 in desired form at the same time change the Z production rules.</a:t>
            </a:r>
            <a:endParaRPr lang="en-US" sz="2200" baseline="-25000" dirty="0" smtClean="0"/>
          </a:p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9CE8-9466-4ACE-BA96-8CF6316CCF31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Conversion of CFG into GNF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1828800"/>
            <a:ext cx="8305800" cy="3429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/>
              <a:t>Special Case: </a:t>
            </a:r>
            <a:r>
              <a:rPr lang="en-US" sz="2200" dirty="0" smtClean="0"/>
              <a:t>Construction of G when </a:t>
            </a:r>
            <a:r>
              <a:rPr lang="en-US" sz="2200" dirty="0" smtClean="0">
                <a:sym typeface="Symbol"/>
              </a:rPr>
              <a:t>Ɛ  L(G).</a:t>
            </a:r>
            <a:endParaRPr lang="en-US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	By the previous construction we get G' = (V’ T. P’, S) in GNF such that L(G') =L - {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∊</a:t>
            </a:r>
            <a:r>
              <a:rPr lang="en-US" sz="2200" dirty="0" smtClean="0"/>
              <a:t>}.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smtClean="0"/>
              <a:t>	Define a new grammar 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asG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= (V’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⊍</a:t>
            </a:r>
            <a:r>
              <a:rPr lang="en-US" sz="2200" dirty="0" smtClean="0"/>
              <a:t>{S’}, T. P’ U {S’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/>
              <a:t>S. S’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∊</a:t>
            </a:r>
            <a:r>
              <a:rPr lang="en-US" sz="2200" dirty="0" smtClean="0"/>
              <a:t>}. S')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6F32-4959-4952-A7C5-192AB00C351A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Conversion of CFG into GNF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3685-0535-4C81-81FF-A0A3D032E448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371600" y="1"/>
            <a:ext cx="7772400" cy="8381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CO-PO correlation matrix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57199" y="2514603"/>
          <a:ext cx="8382003" cy="762000"/>
        </p:xfrm>
        <a:graphic>
          <a:graphicData uri="http://schemas.openxmlformats.org/drawingml/2006/table">
            <a:tbl>
              <a:tblPr/>
              <a:tblGrid>
                <a:gridCol w="990601"/>
                <a:gridCol w="721694"/>
                <a:gridCol w="577233"/>
                <a:gridCol w="577233"/>
                <a:gridCol w="577233"/>
                <a:gridCol w="577233"/>
                <a:gridCol w="577233"/>
                <a:gridCol w="577233"/>
                <a:gridCol w="577233"/>
                <a:gridCol w="577233"/>
                <a:gridCol w="683948"/>
                <a:gridCol w="683948"/>
                <a:gridCol w="683948"/>
              </a:tblGrid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PO1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PO2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PO3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PO4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PO5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PO6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PO7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PO8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PO9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PO10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PO11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PO12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latin typeface="+mn-lt"/>
                          <a:ea typeface="Calibri"/>
                          <a:cs typeface="Times New Roman"/>
                        </a:rPr>
                        <a:t>CO3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3400" y="1447800"/>
            <a:ext cx="577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dk1"/>
                </a:solidFill>
              </a:rPr>
              <a:t>CO-PO correlation matrix </a:t>
            </a:r>
            <a:r>
              <a:rPr lang="en-US" sz="2800" b="1" dirty="0" err="1" smtClean="0">
                <a:solidFill>
                  <a:schemeClr val="dk1"/>
                </a:solidFill>
              </a:rPr>
              <a:t>w.r.t</a:t>
            </a:r>
            <a:r>
              <a:rPr lang="en-US" sz="2800" b="1" dirty="0" smtClean="0">
                <a:solidFill>
                  <a:schemeClr val="dk1"/>
                </a:solidFill>
              </a:rPr>
              <a:t>. Unit-3</a:t>
            </a:r>
            <a:endParaRPr lang="en-US" sz="2800" b="1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5720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381000" y="1219200"/>
            <a:ext cx="8305800" cy="4038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 smtClean="0"/>
              <a:t>Example: 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 smtClean="0"/>
              <a:t>Convert the following grammar G into </a:t>
            </a:r>
            <a:r>
              <a:rPr lang="en-US" sz="2200" dirty="0" err="1" smtClean="0"/>
              <a:t>Greibach</a:t>
            </a:r>
            <a:r>
              <a:rPr lang="en-US" sz="2200" dirty="0" smtClean="0"/>
              <a:t> Normal Form (GNF).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200" dirty="0" smtClean="0"/>
              <a:t> S </a:t>
            </a:r>
            <a:r>
              <a:rPr lang="en-US" sz="2200" b="1" dirty="0" smtClean="0">
                <a:sym typeface="Symbol"/>
              </a:rPr>
              <a:t></a:t>
            </a:r>
            <a:r>
              <a:rPr lang="en-US" sz="2200" dirty="0" smtClean="0"/>
              <a:t> XA|BB 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200" dirty="0" smtClean="0"/>
              <a:t>B </a:t>
            </a:r>
            <a:r>
              <a:rPr lang="en-US" sz="2200" b="1" dirty="0" smtClean="0">
                <a:sym typeface="Symbol"/>
              </a:rPr>
              <a:t></a:t>
            </a:r>
            <a:r>
              <a:rPr lang="en-US" sz="2200" dirty="0" smtClean="0"/>
              <a:t> </a:t>
            </a:r>
            <a:r>
              <a:rPr lang="en-US" sz="2200" dirty="0" err="1" smtClean="0"/>
              <a:t>b|SB</a:t>
            </a:r>
            <a:r>
              <a:rPr lang="en-US" sz="2200" dirty="0" smtClean="0"/>
              <a:t> 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200" dirty="0" smtClean="0"/>
              <a:t>X </a:t>
            </a:r>
            <a:r>
              <a:rPr lang="en-US" sz="2200" b="1" dirty="0" smtClean="0">
                <a:sym typeface="Symbol"/>
              </a:rPr>
              <a:t></a:t>
            </a:r>
            <a:r>
              <a:rPr lang="en-US" sz="2200" dirty="0" smtClean="0"/>
              <a:t> b 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200" dirty="0" smtClean="0"/>
              <a:t>A </a:t>
            </a:r>
            <a:r>
              <a:rPr lang="en-US" sz="2200" b="1" dirty="0" smtClean="0">
                <a:sym typeface="Symbol"/>
              </a:rPr>
              <a:t></a:t>
            </a:r>
            <a:r>
              <a:rPr lang="en-US" sz="2200" dirty="0" smtClean="0"/>
              <a:t> a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0B68-42A3-4E2E-9269-E89631207C8A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Conversion of CFG into GNF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9AF5-D509-40BF-9F13-F4FCBCB72725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Conversion of CFG into GNF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68782CA-3CFB-4168-BE94-524CB32D74D4}"/>
              </a:ext>
            </a:extLst>
          </p:cNvPr>
          <p:cNvSpPr/>
          <p:nvPr/>
        </p:nvSpPr>
        <p:spPr>
          <a:xfrm>
            <a:off x="533400" y="1066800"/>
            <a:ext cx="8382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To write the above grammar G into GNF, we shall follow the following steps: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35329E9-6AB2-4981-BFAF-051C596F3844}"/>
              </a:ext>
            </a:extLst>
          </p:cNvPr>
          <p:cNvSpPr/>
          <p:nvPr/>
        </p:nvSpPr>
        <p:spPr>
          <a:xfrm>
            <a:off x="838200" y="1752600"/>
            <a:ext cx="73152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/>
              <a:t>1.</a:t>
            </a:r>
            <a:r>
              <a:rPr lang="en-US" sz="2100" dirty="0"/>
              <a:t> Rewrite G in Chomsky Normal Form (</a:t>
            </a:r>
            <a:r>
              <a:rPr lang="en-US" sz="2100" b="1" dirty="0" smtClean="0"/>
              <a:t>CNF</a:t>
            </a:r>
            <a:r>
              <a:rPr lang="en-US" sz="2100" dirty="0" smtClean="0"/>
              <a:t>). It </a:t>
            </a:r>
            <a:r>
              <a:rPr lang="en-US" sz="2100" dirty="0"/>
              <a:t>is already in CNF.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6CA6CC0-F298-4CEC-8AE6-2CA49D3DCBC4}"/>
              </a:ext>
            </a:extLst>
          </p:cNvPr>
          <p:cNvSpPr/>
          <p:nvPr/>
        </p:nvSpPr>
        <p:spPr>
          <a:xfrm>
            <a:off x="838200" y="2268975"/>
            <a:ext cx="67056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/>
              <a:t>2.</a:t>
            </a:r>
            <a:r>
              <a:rPr lang="en-US" sz="2100" dirty="0"/>
              <a:t> </a:t>
            </a:r>
            <a:r>
              <a:rPr lang="en-US" sz="2100" b="1" dirty="0" smtClean="0"/>
              <a:t>Rename</a:t>
            </a:r>
            <a:r>
              <a:rPr lang="en-US" sz="2100" dirty="0" smtClean="0"/>
              <a:t> </a:t>
            </a:r>
            <a:r>
              <a:rPr lang="en-US" sz="2100" dirty="0"/>
              <a:t>the variables</a:t>
            </a:r>
          </a:p>
          <a:p>
            <a:r>
              <a:rPr lang="en-US" sz="2100" dirty="0"/>
              <a:t> 	 S with A1</a:t>
            </a:r>
          </a:p>
          <a:p>
            <a:r>
              <a:rPr lang="en-US" sz="2100" dirty="0"/>
              <a:t>	 X with A2</a:t>
            </a:r>
          </a:p>
          <a:p>
            <a:r>
              <a:rPr lang="en-US" sz="2100" dirty="0"/>
              <a:t>	 A with A3 </a:t>
            </a:r>
          </a:p>
          <a:p>
            <a:r>
              <a:rPr lang="en-US" sz="2100" dirty="0"/>
              <a:t>	B with A4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207E5DE-ACEF-4031-989E-0DB4ED343765}"/>
              </a:ext>
            </a:extLst>
          </p:cNvPr>
          <p:cNvSpPr/>
          <p:nvPr/>
        </p:nvSpPr>
        <p:spPr>
          <a:xfrm>
            <a:off x="3505200" y="2559040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100" dirty="0"/>
              <a:t>After re-labeling the grammar looks like:</a:t>
            </a:r>
          </a:p>
          <a:p>
            <a:r>
              <a:rPr lang="en-US" sz="2100" dirty="0"/>
              <a:t> 	A1 </a:t>
            </a:r>
            <a:r>
              <a:rPr lang="en-US" sz="2100" dirty="0" smtClean="0">
                <a:sym typeface="Symbol"/>
              </a:rPr>
              <a:t></a:t>
            </a:r>
            <a:r>
              <a:rPr lang="en-US" sz="2100" dirty="0" smtClean="0"/>
              <a:t> A2A3|A4A4</a:t>
            </a:r>
            <a:endParaRPr lang="en-US" sz="2100" dirty="0"/>
          </a:p>
          <a:p>
            <a:r>
              <a:rPr lang="en-US" sz="2100" dirty="0"/>
              <a:t> 	A4 </a:t>
            </a:r>
            <a:r>
              <a:rPr lang="en-US" sz="2100" dirty="0" smtClean="0">
                <a:sym typeface="Symbol"/>
              </a:rPr>
              <a:t></a:t>
            </a:r>
            <a:r>
              <a:rPr lang="en-US" sz="2100" dirty="0" smtClean="0"/>
              <a:t> b|A1A4 </a:t>
            </a:r>
            <a:endParaRPr lang="en-US" sz="2100" dirty="0"/>
          </a:p>
          <a:p>
            <a:r>
              <a:rPr lang="en-US" sz="2100" dirty="0"/>
              <a:t>	A2 </a:t>
            </a:r>
            <a:r>
              <a:rPr lang="en-US" sz="2100" dirty="0" smtClean="0">
                <a:sym typeface="Symbol"/>
              </a:rPr>
              <a:t></a:t>
            </a:r>
            <a:r>
              <a:rPr lang="en-US" sz="2100" dirty="0" smtClean="0"/>
              <a:t> b </a:t>
            </a:r>
            <a:endParaRPr lang="en-US" sz="2100" dirty="0"/>
          </a:p>
          <a:p>
            <a:r>
              <a:rPr lang="en-US" sz="2100" dirty="0"/>
              <a:t>	A3 </a:t>
            </a:r>
            <a:r>
              <a:rPr lang="en-US" sz="2100" dirty="0" smtClean="0">
                <a:sym typeface="Symbol"/>
              </a:rPr>
              <a:t></a:t>
            </a:r>
            <a:r>
              <a:rPr lang="en-US" sz="2100" dirty="0" smtClean="0"/>
              <a:t> a</a:t>
            </a:r>
            <a:endParaRPr lang="en-US" sz="2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A2D92B0-B86A-41B8-9B01-53F877205A08}"/>
              </a:ext>
            </a:extLst>
          </p:cNvPr>
          <p:cNvSpPr/>
          <p:nvPr/>
        </p:nvSpPr>
        <p:spPr>
          <a:xfrm>
            <a:off x="709367" y="4235440"/>
            <a:ext cx="80772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/>
              <a:t>3.</a:t>
            </a:r>
            <a:r>
              <a:rPr lang="en-US" sz="2100" dirty="0"/>
              <a:t> Identify all productions which do not conform to any of the types listed below:</a:t>
            </a:r>
          </a:p>
          <a:p>
            <a:r>
              <a:rPr lang="en-US" sz="2100" dirty="0"/>
              <a:t> 	</a:t>
            </a:r>
            <a:r>
              <a:rPr lang="en-US" sz="2100" dirty="0" err="1"/>
              <a:t>i</a:t>
            </a:r>
            <a:r>
              <a:rPr lang="en-US" sz="2100" dirty="0" smtClean="0"/>
              <a:t>) </a:t>
            </a:r>
            <a:r>
              <a:rPr lang="en-US" sz="2100" dirty="0"/>
              <a:t>Ai </a:t>
            </a:r>
            <a:r>
              <a:rPr lang="en-US" sz="2100" dirty="0" smtClean="0">
                <a:sym typeface="Symbol"/>
              </a:rPr>
              <a:t></a:t>
            </a:r>
            <a:r>
              <a:rPr lang="en-US" sz="2100" dirty="0" smtClean="0"/>
              <a:t> </a:t>
            </a:r>
            <a:r>
              <a:rPr lang="en-US" sz="2100" dirty="0" err="1" smtClean="0"/>
              <a:t>aY</a:t>
            </a:r>
            <a:r>
              <a:rPr lang="en-US" sz="2100" dirty="0" smtClean="0"/>
              <a:t>, Ai</a:t>
            </a:r>
            <a:r>
              <a:rPr lang="en-US" sz="2100" dirty="0" smtClean="0">
                <a:sym typeface="Symbol"/>
              </a:rPr>
              <a:t> </a:t>
            </a:r>
            <a:r>
              <a:rPr lang="en-US" sz="2100" dirty="0" smtClean="0"/>
              <a:t> </a:t>
            </a:r>
            <a:r>
              <a:rPr lang="en-US" sz="2100" dirty="0" err="1" smtClean="0"/>
              <a:t>AjY</a:t>
            </a:r>
            <a:r>
              <a:rPr lang="en-US" sz="2100" dirty="0" smtClean="0"/>
              <a:t> </a:t>
            </a:r>
            <a:r>
              <a:rPr lang="en-US" sz="2100" dirty="0"/>
              <a:t>	  </a:t>
            </a:r>
            <a:r>
              <a:rPr lang="en-US" sz="2100" b="1" dirty="0" smtClean="0"/>
              <a:t>with </a:t>
            </a:r>
            <a:r>
              <a:rPr lang="en-US" sz="2100" b="1" dirty="0" err="1" smtClean="0"/>
              <a:t>i</a:t>
            </a:r>
            <a:r>
              <a:rPr lang="en-US" sz="2100" b="1" dirty="0" smtClean="0"/>
              <a:t> &lt; j,</a:t>
            </a:r>
            <a:endParaRPr lang="en-US" sz="2100" b="1" dirty="0"/>
          </a:p>
          <a:p>
            <a:r>
              <a:rPr lang="en-US" sz="2100" dirty="0"/>
              <a:t>	</a:t>
            </a:r>
            <a:r>
              <a:rPr lang="en-US" sz="2100" dirty="0" smtClean="0"/>
              <a:t>ii) Ai </a:t>
            </a:r>
            <a:r>
              <a:rPr lang="en-US" sz="2100" dirty="0" smtClean="0">
                <a:sym typeface="Symbol"/>
              </a:rPr>
              <a:t></a:t>
            </a:r>
            <a:r>
              <a:rPr lang="en-US" sz="2100" dirty="0" smtClean="0"/>
              <a:t> </a:t>
            </a:r>
            <a:r>
              <a:rPr lang="en-US" sz="2100" dirty="0" err="1" smtClean="0"/>
              <a:t>AjY</a:t>
            </a:r>
            <a:r>
              <a:rPr lang="en-US" sz="2100" dirty="0" smtClean="0"/>
              <a:t>   </a:t>
            </a:r>
            <a:r>
              <a:rPr lang="en-US" sz="2100" b="1" dirty="0"/>
              <a:t>with </a:t>
            </a:r>
            <a:r>
              <a:rPr lang="en-US" sz="2100" b="1" dirty="0" err="1" smtClean="0"/>
              <a:t>i</a:t>
            </a:r>
            <a:r>
              <a:rPr lang="en-US" sz="2100" b="1" dirty="0" smtClean="0"/>
              <a:t> &gt; j </a:t>
            </a:r>
            <a:r>
              <a:rPr lang="en-US" sz="2100" dirty="0" smtClean="0"/>
              <a:t>,      replace </a:t>
            </a:r>
            <a:r>
              <a:rPr lang="en-US" sz="2100" dirty="0"/>
              <a:t>Aj variable by their production</a:t>
            </a:r>
          </a:p>
          <a:p>
            <a:r>
              <a:rPr lang="en-US" sz="2100" dirty="0"/>
              <a:t> 	</a:t>
            </a:r>
            <a:r>
              <a:rPr lang="en-US" sz="2100" dirty="0" smtClean="0"/>
              <a:t>iii) Ai </a:t>
            </a:r>
            <a:r>
              <a:rPr lang="en-US" sz="2100" dirty="0" smtClean="0">
                <a:sym typeface="Symbol"/>
              </a:rPr>
              <a:t></a:t>
            </a:r>
            <a:r>
              <a:rPr lang="en-US" sz="2100" dirty="0" smtClean="0"/>
              <a:t> </a:t>
            </a:r>
            <a:r>
              <a:rPr lang="en-US" sz="2100" dirty="0" err="1" smtClean="0"/>
              <a:t>AjY</a:t>
            </a:r>
            <a:r>
              <a:rPr lang="en-US" sz="2100" dirty="0" smtClean="0"/>
              <a:t>   </a:t>
            </a:r>
            <a:r>
              <a:rPr lang="en-US" sz="2100" b="1" dirty="0"/>
              <a:t>with </a:t>
            </a:r>
            <a:r>
              <a:rPr lang="en-US" sz="2100" b="1" dirty="0" err="1" smtClean="0"/>
              <a:t>i</a:t>
            </a:r>
            <a:r>
              <a:rPr lang="en-US" sz="2100" b="1" dirty="0" smtClean="0"/>
              <a:t> = j</a:t>
            </a:r>
            <a:r>
              <a:rPr lang="en-US" sz="2100" dirty="0" smtClean="0"/>
              <a:t>,       remove </a:t>
            </a:r>
            <a:r>
              <a:rPr lang="en-US" sz="2100" dirty="0"/>
              <a:t>left recursive </a:t>
            </a:r>
            <a:r>
              <a:rPr lang="en-US" sz="2100" dirty="0" smtClean="0"/>
              <a:t>productions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031B-EA59-4633-AB0B-4611930A67F0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Conversion of CFG into GNF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C7D43B2-FDC5-497D-B85F-23863E3CFE26}"/>
              </a:ext>
            </a:extLst>
          </p:cNvPr>
          <p:cNvSpPr/>
          <p:nvPr/>
        </p:nvSpPr>
        <p:spPr>
          <a:xfrm>
            <a:off x="685800" y="11430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4.</a:t>
            </a:r>
            <a:r>
              <a:rPr lang="en-US" sz="2200" dirty="0"/>
              <a:t> A4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</a:t>
            </a:r>
            <a:r>
              <a:rPr lang="en-US" sz="2200" dirty="0" smtClean="0"/>
              <a:t>A1A4 </a:t>
            </a:r>
            <a:r>
              <a:rPr lang="en-US" sz="2200" dirty="0"/>
              <a:t>................ Identified  Ai → </a:t>
            </a:r>
            <a:r>
              <a:rPr lang="en-US" sz="2200" dirty="0" err="1" smtClean="0"/>
              <a:t>AjY</a:t>
            </a:r>
            <a:r>
              <a:rPr lang="en-US" sz="2200" dirty="0" smtClean="0"/>
              <a:t> </a:t>
            </a:r>
            <a:r>
              <a:rPr lang="en-US" sz="2200" dirty="0"/>
              <a:t>	</a:t>
            </a:r>
            <a:r>
              <a:rPr lang="en-US" sz="2200" b="1" dirty="0" smtClean="0">
                <a:solidFill>
                  <a:srgbClr val="FF0000"/>
                </a:solidFill>
              </a:rPr>
              <a:t>with </a:t>
            </a:r>
            <a:r>
              <a:rPr lang="en-US" sz="2200" b="1" dirty="0" err="1" smtClean="0">
                <a:solidFill>
                  <a:srgbClr val="FF0000"/>
                </a:solidFill>
              </a:rPr>
              <a:t>i</a:t>
            </a:r>
            <a:r>
              <a:rPr lang="en-US" sz="2200" b="1" dirty="0" smtClean="0">
                <a:solidFill>
                  <a:srgbClr val="FF0000"/>
                </a:solidFill>
              </a:rPr>
              <a:t> &gt; j,   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4B6AC66-A7E8-455F-8BC8-AB5EECC24492}"/>
              </a:ext>
            </a:extLst>
          </p:cNvPr>
          <p:cNvSpPr/>
          <p:nvPr/>
        </p:nvSpPr>
        <p:spPr>
          <a:xfrm>
            <a:off x="685800" y="1752600"/>
            <a:ext cx="80772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 </a:t>
            </a:r>
            <a:r>
              <a:rPr lang="en-US" sz="2200" b="1" dirty="0"/>
              <a:t>4a.</a:t>
            </a:r>
            <a:r>
              <a:rPr lang="en-US" sz="2200" dirty="0"/>
              <a:t>      </a:t>
            </a:r>
            <a:r>
              <a:rPr lang="en-US" sz="2200" b="1" dirty="0">
                <a:solidFill>
                  <a:srgbClr val="7030A0"/>
                </a:solidFill>
              </a:rPr>
              <a:t>A4 </a:t>
            </a:r>
            <a:r>
              <a:rPr lang="en-US" sz="2400" b="1" dirty="0" smtClean="0">
                <a:solidFill>
                  <a:srgbClr val="7030A0"/>
                </a:solidFill>
                <a:sym typeface="Symbol"/>
              </a:rPr>
              <a:t>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A1A4 | b</a:t>
            </a:r>
            <a:r>
              <a:rPr lang="en-US" sz="2200" dirty="0"/>
              <a:t>. </a:t>
            </a:r>
          </a:p>
          <a:p>
            <a:r>
              <a:rPr lang="en-US" sz="2200" dirty="0"/>
              <a:t>	To eliminate A1 we will use the substitution rule 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7030A0"/>
                </a:solidFill>
              </a:rPr>
              <a:t>A1 </a:t>
            </a:r>
            <a:r>
              <a:rPr lang="en-US" sz="2400" b="1" dirty="0" smtClean="0">
                <a:solidFill>
                  <a:srgbClr val="7030A0"/>
                </a:solidFill>
                <a:sym typeface="Symbol"/>
              </a:rPr>
              <a:t>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A2A3|A4A4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Therefore</a:t>
            </a:r>
            <a:r>
              <a:rPr lang="en-US" sz="2200" dirty="0"/>
              <a:t>, we have </a:t>
            </a:r>
            <a:r>
              <a:rPr lang="en-US" sz="2200" b="1" dirty="0">
                <a:solidFill>
                  <a:srgbClr val="7030A0"/>
                </a:solidFill>
              </a:rPr>
              <a:t>A4 </a:t>
            </a:r>
            <a:r>
              <a:rPr lang="en-US" sz="2400" b="1" dirty="0" smtClean="0">
                <a:solidFill>
                  <a:srgbClr val="7030A0"/>
                </a:solidFill>
                <a:sym typeface="Symbol"/>
              </a:rPr>
              <a:t>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A2A3A4 | A4A4A4 | b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dirty="0"/>
              <a:t>The above two productions still do not conform to any of the types in step 3. Substituting for A2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</a:t>
            </a:r>
            <a:r>
              <a:rPr lang="en-US" sz="2200" dirty="0" smtClean="0"/>
              <a:t>b </a:t>
            </a:r>
            <a:endParaRPr lang="en-US" sz="2200" dirty="0"/>
          </a:p>
          <a:p>
            <a:r>
              <a:rPr lang="en-US" sz="2200" dirty="0"/>
              <a:t>	    </a:t>
            </a:r>
            <a:r>
              <a:rPr lang="en-US" sz="2200" b="1" dirty="0">
                <a:solidFill>
                  <a:srgbClr val="7030A0"/>
                </a:solidFill>
              </a:rPr>
              <a:t>A4 </a:t>
            </a:r>
            <a:r>
              <a:rPr lang="en-US" sz="2400" b="1" dirty="0" smtClean="0">
                <a:solidFill>
                  <a:srgbClr val="7030A0"/>
                </a:solidFill>
                <a:sym typeface="Symbol"/>
              </a:rPr>
              <a:t>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bA3A4 | A4A4A4 | b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E417ED4-89B3-41D1-9F5D-0C232F057335}"/>
              </a:ext>
            </a:extLst>
          </p:cNvPr>
          <p:cNvSpPr/>
          <p:nvPr/>
        </p:nvSpPr>
        <p:spPr>
          <a:xfrm>
            <a:off x="762000" y="4370963"/>
            <a:ext cx="71628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Now we have to remove left recursive production      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0000"/>
                </a:solidFill>
              </a:rPr>
              <a:t>A4 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A4A4A4</a:t>
            </a:r>
            <a:endParaRPr lang="en-US" sz="2200" b="1" dirty="0">
              <a:solidFill>
                <a:srgbClr val="FF0000"/>
              </a:solidFill>
            </a:endParaRPr>
          </a:p>
          <a:p>
            <a:r>
              <a:rPr lang="en-US" sz="2200" dirty="0"/>
              <a:t>We get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A4 </a:t>
            </a:r>
            <a:r>
              <a:rPr lang="en-US" sz="2400" dirty="0" smtClean="0">
                <a:solidFill>
                  <a:srgbClr val="7030A0"/>
                </a:solidFill>
                <a:sym typeface="Symbol"/>
              </a:rPr>
              <a:t>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bA3A4 | b | bA3A4Z | </a:t>
            </a:r>
            <a:r>
              <a:rPr lang="en-US" sz="2200" b="1" dirty="0" err="1" smtClean="0">
                <a:solidFill>
                  <a:srgbClr val="7030A0"/>
                </a:solidFill>
              </a:rPr>
              <a:t>bZ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Z </a:t>
            </a:r>
            <a:r>
              <a:rPr lang="en-US" sz="2400" dirty="0" smtClean="0">
                <a:solidFill>
                  <a:srgbClr val="7030A0"/>
                </a:solidFill>
                <a:sym typeface="Symbol"/>
              </a:rPr>
              <a:t>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A4A4 | A4A4Z </a:t>
            </a:r>
            <a:endParaRPr lang="en-US" sz="2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B387-90F8-479C-9318-F20181A7C3B0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Conversion of CFG into GNF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557FF7E-F24E-4D57-8D69-3EC22034DFC5}"/>
              </a:ext>
            </a:extLst>
          </p:cNvPr>
          <p:cNvSpPr/>
          <p:nvPr/>
        </p:nvSpPr>
        <p:spPr>
          <a:xfrm>
            <a:off x="838200" y="1066800"/>
            <a:ext cx="6705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At this stage our grammar now looks like 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A1 </a:t>
            </a:r>
            <a:r>
              <a:rPr lang="en-US" sz="2200" b="1" dirty="0" smtClean="0">
                <a:solidFill>
                  <a:srgbClr val="7030A0"/>
                </a:solidFill>
                <a:sym typeface="Symbol"/>
              </a:rPr>
              <a:t></a:t>
            </a:r>
            <a:r>
              <a:rPr lang="en-US" sz="2200" b="1" dirty="0" smtClean="0">
                <a:solidFill>
                  <a:srgbClr val="7030A0"/>
                </a:solidFill>
              </a:rPr>
              <a:t> A2A3 | A4A4 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A4 </a:t>
            </a:r>
            <a:r>
              <a:rPr lang="en-US" sz="2200" b="1" dirty="0" smtClean="0">
                <a:solidFill>
                  <a:srgbClr val="7030A0"/>
                </a:solidFill>
                <a:sym typeface="Symbol"/>
              </a:rPr>
              <a:t> </a:t>
            </a:r>
            <a:r>
              <a:rPr lang="en-US" sz="2200" b="1" dirty="0" smtClean="0">
                <a:solidFill>
                  <a:srgbClr val="7030A0"/>
                </a:solidFill>
              </a:rPr>
              <a:t>bA3A4 | b | bA3A4Z | </a:t>
            </a:r>
            <a:r>
              <a:rPr lang="en-US" sz="2200" b="1" dirty="0" err="1" smtClean="0">
                <a:solidFill>
                  <a:srgbClr val="7030A0"/>
                </a:solidFill>
              </a:rPr>
              <a:t>bZ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Z </a:t>
            </a:r>
            <a:r>
              <a:rPr lang="en-US" sz="2200" b="1" dirty="0" smtClean="0">
                <a:solidFill>
                  <a:srgbClr val="7030A0"/>
                </a:solidFill>
                <a:sym typeface="Symbol"/>
              </a:rPr>
              <a:t> </a:t>
            </a:r>
            <a:r>
              <a:rPr lang="en-US" sz="2200" b="1" dirty="0" smtClean="0">
                <a:solidFill>
                  <a:srgbClr val="7030A0"/>
                </a:solidFill>
              </a:rPr>
              <a:t>A4A4 | A4A4Z 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A2 </a:t>
            </a:r>
            <a:r>
              <a:rPr lang="en-US" sz="2200" b="1" dirty="0" smtClean="0">
                <a:solidFill>
                  <a:srgbClr val="7030A0"/>
                </a:solidFill>
                <a:sym typeface="Symbol"/>
              </a:rPr>
              <a:t> </a:t>
            </a:r>
            <a:r>
              <a:rPr lang="en-US" sz="2200" b="1" dirty="0" smtClean="0">
                <a:solidFill>
                  <a:srgbClr val="7030A0"/>
                </a:solidFill>
              </a:rPr>
              <a:t>b</a:t>
            </a:r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 A3 </a:t>
            </a:r>
            <a:r>
              <a:rPr lang="en-US" sz="2200" b="1" dirty="0" smtClean="0">
                <a:solidFill>
                  <a:srgbClr val="7030A0"/>
                </a:solidFill>
                <a:sym typeface="Symbol"/>
              </a:rPr>
              <a:t> </a:t>
            </a:r>
            <a:r>
              <a:rPr lang="en-US" sz="2200" b="1" dirty="0" smtClean="0">
                <a:solidFill>
                  <a:srgbClr val="7030A0"/>
                </a:solidFill>
              </a:rPr>
              <a:t>a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02C89B-EEC3-4483-97C0-54E3CB889702}"/>
              </a:ext>
            </a:extLst>
          </p:cNvPr>
          <p:cNvSpPr/>
          <p:nvPr/>
        </p:nvSpPr>
        <p:spPr>
          <a:xfrm>
            <a:off x="685800" y="3192959"/>
            <a:ext cx="7543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All rules now conform to one of the types in step 3. But the grammar is still not in </a:t>
            </a:r>
            <a:r>
              <a:rPr lang="en-US" sz="2200" dirty="0" err="1"/>
              <a:t>Greibach</a:t>
            </a:r>
            <a:r>
              <a:rPr lang="en-US" sz="2200" dirty="0"/>
              <a:t> Normal Form!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C0B8338-8A53-4501-8FB0-14947F0391AF}"/>
              </a:ext>
            </a:extLst>
          </p:cNvPr>
          <p:cNvSpPr/>
          <p:nvPr/>
        </p:nvSpPr>
        <p:spPr>
          <a:xfrm>
            <a:off x="838200" y="3962400"/>
            <a:ext cx="2819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for </a:t>
            </a:r>
            <a:r>
              <a:rPr lang="en-US" sz="2200" b="1" dirty="0">
                <a:solidFill>
                  <a:srgbClr val="002060"/>
                </a:solidFill>
              </a:rPr>
              <a:t>A1 </a:t>
            </a:r>
            <a:r>
              <a:rPr lang="en-US" sz="2200" b="1" dirty="0" smtClean="0">
                <a:solidFill>
                  <a:srgbClr val="7030A0"/>
                </a:solidFill>
                <a:sym typeface="Symbol"/>
              </a:rPr>
              <a:t> </a:t>
            </a:r>
            <a:r>
              <a:rPr lang="en-US" sz="2200" b="1" dirty="0" smtClean="0">
                <a:solidFill>
                  <a:srgbClr val="002060"/>
                </a:solidFill>
              </a:rPr>
              <a:t>A2A3|A4A4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D9643AC-4CA3-4144-AE12-99329DAA70B7}"/>
              </a:ext>
            </a:extLst>
          </p:cNvPr>
          <p:cNvSpPr/>
          <p:nvPr/>
        </p:nvSpPr>
        <p:spPr>
          <a:xfrm>
            <a:off x="685799" y="4335959"/>
            <a:ext cx="56388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Substitute for A2 and A4 to convert it to GNF</a:t>
            </a:r>
          </a:p>
          <a:p>
            <a:r>
              <a:rPr lang="en-US" sz="2200" dirty="0"/>
              <a:t> </a:t>
            </a:r>
            <a:r>
              <a:rPr lang="en-US" sz="2200" b="1" dirty="0">
                <a:solidFill>
                  <a:srgbClr val="7030A0"/>
                </a:solidFill>
              </a:rPr>
              <a:t>A1 → bA3|bA3A4A4|bA4|bA3A4ZA4|bZA4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3F2F3B7-B33B-4642-9A6D-814BBC4B5C00}"/>
              </a:ext>
            </a:extLst>
          </p:cNvPr>
          <p:cNvSpPr/>
          <p:nvPr/>
        </p:nvSpPr>
        <p:spPr>
          <a:xfrm>
            <a:off x="1143000" y="5055513"/>
            <a:ext cx="2819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2060"/>
                </a:solidFill>
              </a:rPr>
              <a:t>for </a:t>
            </a:r>
            <a:r>
              <a:rPr lang="en-US" sz="2200" b="1" dirty="0" smtClean="0">
                <a:solidFill>
                  <a:srgbClr val="002060"/>
                </a:solidFill>
              </a:rPr>
              <a:t>Z </a:t>
            </a:r>
            <a:r>
              <a:rPr lang="en-US" sz="2200" b="1" dirty="0" smtClean="0">
                <a:solidFill>
                  <a:srgbClr val="7030A0"/>
                </a:solidFill>
                <a:sym typeface="Symbol"/>
              </a:rPr>
              <a:t> </a:t>
            </a:r>
            <a:r>
              <a:rPr lang="en-US" sz="2200" b="1" dirty="0" smtClean="0">
                <a:solidFill>
                  <a:srgbClr val="002060"/>
                </a:solidFill>
              </a:rPr>
              <a:t>A4A4|A4A4Z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23FE811-CE1F-440F-A7FD-57441D0EA618}"/>
              </a:ext>
            </a:extLst>
          </p:cNvPr>
          <p:cNvSpPr/>
          <p:nvPr/>
        </p:nvSpPr>
        <p:spPr>
          <a:xfrm>
            <a:off x="838200" y="5410200"/>
            <a:ext cx="7772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Substitute for A4 to convert it to GNF</a:t>
            </a:r>
          </a:p>
          <a:p>
            <a:r>
              <a:rPr lang="en-US" sz="2200" b="1" dirty="0" smtClean="0">
                <a:solidFill>
                  <a:srgbClr val="7030A0"/>
                </a:solidFill>
              </a:rPr>
              <a:t>Z</a:t>
            </a:r>
            <a:r>
              <a:rPr lang="en-US" sz="2200" b="1" dirty="0" smtClean="0">
                <a:solidFill>
                  <a:srgbClr val="7030A0"/>
                </a:solidFill>
                <a:sym typeface="Symbol"/>
              </a:rPr>
              <a:t>  </a:t>
            </a:r>
            <a:r>
              <a:rPr lang="en-US" sz="2200" b="1" dirty="0" smtClean="0">
                <a:solidFill>
                  <a:srgbClr val="7030A0"/>
                </a:solidFill>
              </a:rPr>
              <a:t>bA3A4A4 | bA4 | bA3A4ZA4 | bZA4 | bA3A4A4Z | bA4Z | bA3A4ZA4Z | bZA4Z</a:t>
            </a:r>
            <a:endParaRPr lang="en-US" sz="2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519D-B31D-481C-99D1-42175891CD7F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3434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Conversion of CFG into GNF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375BB3D-A680-450D-A093-385CB11242F0}"/>
              </a:ext>
            </a:extLst>
          </p:cNvPr>
          <p:cNvSpPr/>
          <p:nvPr/>
        </p:nvSpPr>
        <p:spPr>
          <a:xfrm>
            <a:off x="838200" y="1234857"/>
            <a:ext cx="35419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Finally the grammar in GNF 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55652C7-B046-4A75-B5D2-30BDBA5686DA}"/>
              </a:ext>
            </a:extLst>
          </p:cNvPr>
          <p:cNvSpPr/>
          <p:nvPr/>
        </p:nvSpPr>
        <p:spPr>
          <a:xfrm>
            <a:off x="609600" y="1996857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7030A0"/>
                </a:solidFill>
              </a:rPr>
              <a:t>A1 → bA3|bA3A4A4|bA4|bA3A4ZA4|bZA4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7030A0"/>
                </a:solidFill>
              </a:rPr>
              <a:t>A4 → bA3A4|b|bA3A4Z|bZ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7030A0"/>
                </a:solidFill>
              </a:rPr>
              <a:t> Z → bA3A4A4|bA4|bA3A4ZA4|bZA4|bA3A4A4Z|bA4Z|bA3A4ZA4Z|bZA4Z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7030A0"/>
                </a:solidFill>
              </a:rPr>
              <a:t>A2 → b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7030A0"/>
                </a:solidFill>
              </a:rPr>
              <a:t> A3 →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Self Made Video </a:t>
            </a:r>
            <a:r>
              <a:rPr lang="en-US" sz="1800" dirty="0" smtClean="0"/>
              <a:t>Link</a:t>
            </a:r>
            <a:r>
              <a:rPr lang="en-US" sz="1800" dirty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NPTEL  Video Links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2200" dirty="0" smtClean="0">
                <a:hlinkClick r:id="rId2"/>
              </a:rPr>
              <a:t>https://youtu.be/Eiubtqwjaio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	</a:t>
            </a:r>
            <a:r>
              <a:rPr lang="en-US" sz="2200" dirty="0" smtClean="0">
                <a:hlinkClick r:id="rId3"/>
              </a:rPr>
              <a:t>https://youtu.be/MTIHtZ633Tc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	</a:t>
            </a:r>
            <a:r>
              <a:rPr lang="en-US" sz="2200" dirty="0" smtClean="0">
                <a:hlinkClick r:id="rId4"/>
              </a:rPr>
              <a:t>https://youtu.be/FFMWEpIHriQ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	</a:t>
            </a:r>
            <a:r>
              <a:rPr lang="en-US" sz="2200" dirty="0" smtClean="0">
                <a:hlinkClick r:id="rId5"/>
              </a:rPr>
              <a:t>https://youtu.be/QG9hOwowaXI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	</a:t>
            </a:r>
            <a:r>
              <a:rPr lang="en-US" sz="2200" dirty="0" smtClean="0">
                <a:hlinkClick r:id="rId6"/>
              </a:rPr>
              <a:t>https://youtu.be/SSic_lu82xo</a:t>
            </a:r>
            <a:endParaRPr lang="en-US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6B07-386E-4129-BC98-B7565D2EB89F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Video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1. Which of the following are decision properties?</a:t>
            </a:r>
            <a:br>
              <a:rPr lang="en-US" sz="2400" dirty="0" smtClean="0"/>
            </a:br>
            <a:r>
              <a:rPr lang="en-US" sz="2400" dirty="0" smtClean="0"/>
              <a:t>A. Emptiness</a:t>
            </a:r>
            <a:br>
              <a:rPr lang="en-US" sz="2400" dirty="0" smtClean="0"/>
            </a:br>
            <a:r>
              <a:rPr lang="en-US" sz="2400" dirty="0" smtClean="0"/>
              <a:t>B. Infiniteness</a:t>
            </a:r>
            <a:br>
              <a:rPr lang="en-US" sz="2400" dirty="0" smtClean="0"/>
            </a:br>
            <a:r>
              <a:rPr lang="en-US" sz="2400" dirty="0" smtClean="0"/>
              <a:t>C. Membership</a:t>
            </a:r>
            <a:br>
              <a:rPr lang="en-US" sz="2400" dirty="0" smtClean="0"/>
            </a:br>
            <a:r>
              <a:rPr lang="en-US" sz="2400" dirty="0" smtClean="0"/>
              <a:t>D</a:t>
            </a:r>
            <a:r>
              <a:rPr lang="en-US" sz="2400" b="1" dirty="0" smtClean="0"/>
              <a:t>. All of the mentioned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2. The entity which generate Language is termed as:</a:t>
            </a:r>
            <a:br>
              <a:rPr lang="en-US" sz="2400" dirty="0" smtClean="0"/>
            </a:br>
            <a:r>
              <a:rPr lang="en-US" sz="2400" dirty="0" smtClean="0"/>
              <a:t>A. Automata</a:t>
            </a:r>
            <a:br>
              <a:rPr lang="en-US" sz="2400" dirty="0" smtClean="0"/>
            </a:br>
            <a:r>
              <a:rPr lang="en-US" sz="2400" dirty="0" smtClean="0"/>
              <a:t>B. Tokens</a:t>
            </a:r>
            <a:br>
              <a:rPr lang="en-US" sz="2400" dirty="0" smtClean="0"/>
            </a:br>
            <a:r>
              <a:rPr lang="en-US" sz="2400" dirty="0" smtClean="0"/>
              <a:t>C. </a:t>
            </a:r>
            <a:r>
              <a:rPr lang="en-US" sz="2400" b="1" dirty="0" smtClean="0"/>
              <a:t>Grammar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D.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C0BF-001A-4157-BF1F-2952D22E7FEF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Daily Quiz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3. Production Rule: </a:t>
            </a:r>
            <a:r>
              <a:rPr lang="en-US" dirty="0" err="1" smtClean="0"/>
              <a:t>aAb</a:t>
            </a:r>
            <a:r>
              <a:rPr lang="en-US" dirty="0" smtClean="0"/>
              <a:t>-&gt;</a:t>
            </a:r>
            <a:r>
              <a:rPr lang="en-US" dirty="0" err="1" smtClean="0"/>
              <a:t>agb</a:t>
            </a:r>
            <a:r>
              <a:rPr lang="en-US" dirty="0" smtClean="0"/>
              <a:t> belongs to which of the following category?</a:t>
            </a:r>
            <a:br>
              <a:rPr lang="en-US" dirty="0" smtClean="0"/>
            </a:br>
            <a:r>
              <a:rPr lang="en-US" dirty="0" smtClean="0"/>
              <a:t>A. Regular Language</a:t>
            </a:r>
            <a:br>
              <a:rPr lang="en-US" dirty="0" smtClean="0"/>
            </a:br>
            <a:r>
              <a:rPr lang="en-US" dirty="0" smtClean="0"/>
              <a:t>B. Context free Language</a:t>
            </a:r>
            <a:br>
              <a:rPr lang="en-US" dirty="0" smtClean="0"/>
            </a:br>
            <a:r>
              <a:rPr lang="en-US" dirty="0" smtClean="0"/>
              <a:t>C. </a:t>
            </a:r>
            <a:r>
              <a:rPr lang="en-US" b="1" dirty="0" smtClean="0"/>
              <a:t>Context Sensitive Language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D. Recursively </a:t>
            </a:r>
            <a:r>
              <a:rPr lang="en-US" dirty="0" err="1" smtClean="0"/>
              <a:t>Ennumerable</a:t>
            </a:r>
            <a:r>
              <a:rPr lang="en-US" dirty="0" smtClean="0"/>
              <a:t> Language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4. Which of the following statement is false?</a:t>
            </a:r>
            <a:br>
              <a:rPr lang="en-US" dirty="0" smtClean="0"/>
            </a:br>
            <a:r>
              <a:rPr lang="en-US" dirty="0" smtClean="0"/>
              <a:t>A. Context free language is the subset of context sensitive language</a:t>
            </a:r>
            <a:br>
              <a:rPr lang="en-US" dirty="0" smtClean="0"/>
            </a:br>
            <a:r>
              <a:rPr lang="en-US" dirty="0" smtClean="0"/>
              <a:t>B. Regular language is the subset of context sensitive language</a:t>
            </a:r>
            <a:br>
              <a:rPr lang="en-US" dirty="0" smtClean="0"/>
            </a:br>
            <a:r>
              <a:rPr lang="en-US" dirty="0" smtClean="0"/>
              <a:t>C. Recursively </a:t>
            </a:r>
            <a:r>
              <a:rPr lang="en-US" dirty="0" err="1" smtClean="0"/>
              <a:t>ennumerable</a:t>
            </a:r>
            <a:r>
              <a:rPr lang="en-US" dirty="0" smtClean="0"/>
              <a:t> language is the super set of regular language</a:t>
            </a:r>
            <a:br>
              <a:rPr lang="en-US" dirty="0" smtClean="0"/>
            </a:br>
            <a:r>
              <a:rPr lang="en-US" dirty="0" smtClean="0"/>
              <a:t>D. </a:t>
            </a:r>
            <a:r>
              <a:rPr lang="en-US" b="1" dirty="0" smtClean="0"/>
              <a:t>Context sensitive language is a subset of context free language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72D9-5DA4-4D97-BB6E-54C64E407E00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Daily Quiz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5. The Grammar can be defined as: G=(V, ∑, p, S)</a:t>
            </a:r>
            <a:br>
              <a:rPr lang="en-US" dirty="0" smtClean="0"/>
            </a:br>
            <a:r>
              <a:rPr lang="en-US" dirty="0" smtClean="0"/>
              <a:t>In the given definition, what does S represents?</a:t>
            </a:r>
            <a:br>
              <a:rPr lang="en-US" dirty="0" smtClean="0"/>
            </a:br>
            <a:r>
              <a:rPr lang="en-US" dirty="0" smtClean="0"/>
              <a:t>A. Accepting State</a:t>
            </a:r>
            <a:br>
              <a:rPr lang="en-US" dirty="0" smtClean="0"/>
            </a:br>
            <a:r>
              <a:rPr lang="en-US" dirty="0" smtClean="0"/>
              <a:t>B. </a:t>
            </a:r>
            <a:r>
              <a:rPr lang="en-US" b="1" dirty="0" smtClean="0"/>
              <a:t>Starting Variable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 Sensitive Grammar</a:t>
            </a:r>
            <a:br>
              <a:rPr lang="en-US" dirty="0" smtClean="0"/>
            </a:br>
            <a:r>
              <a:rPr lang="en-US" dirty="0" smtClean="0"/>
              <a:t>D. None of these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6. Which among the following cannot be accepted by a regular grammar?</a:t>
            </a:r>
            <a:br>
              <a:rPr lang="en-US" dirty="0" smtClean="0"/>
            </a:br>
            <a:r>
              <a:rPr lang="en-US" dirty="0" smtClean="0"/>
              <a:t>A. L is a set of numbers divisible by 2</a:t>
            </a:r>
            <a:br>
              <a:rPr lang="en-US" dirty="0" smtClean="0"/>
            </a:br>
            <a:r>
              <a:rPr lang="en-US" dirty="0" smtClean="0"/>
              <a:t>B. L is a set of binary complement</a:t>
            </a:r>
            <a:br>
              <a:rPr lang="en-US" dirty="0" smtClean="0"/>
            </a:br>
            <a:r>
              <a:rPr lang="en-US" dirty="0" smtClean="0"/>
              <a:t>C. L is a set of string with odd number of 0</a:t>
            </a:r>
            <a:br>
              <a:rPr lang="en-US" dirty="0" smtClean="0"/>
            </a:br>
            <a:r>
              <a:rPr lang="en-US" dirty="0" smtClean="0"/>
              <a:t>D. </a:t>
            </a:r>
            <a:r>
              <a:rPr lang="en-US" b="1" dirty="0" smtClean="0"/>
              <a:t>L is a set of 0^n1^n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1C6A8-713B-4AF1-8D72-51C880CB0AA6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Daily Quiz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7. Which of the expression is appropriate?</a:t>
            </a:r>
            <a:br>
              <a:rPr lang="en-US" dirty="0" smtClean="0"/>
            </a:br>
            <a:r>
              <a:rPr lang="en-US" dirty="0" smtClean="0"/>
              <a:t>For production p: a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b where a ∈ V and b ∈_______</a:t>
            </a:r>
            <a:br>
              <a:rPr lang="en-US" dirty="0" smtClean="0"/>
            </a:br>
            <a:r>
              <a:rPr lang="en-US" dirty="0" smtClean="0"/>
              <a:t>A. V</a:t>
            </a:r>
            <a:br>
              <a:rPr lang="en-US" dirty="0" smtClean="0"/>
            </a:br>
            <a:r>
              <a:rPr lang="en-US" dirty="0" smtClean="0"/>
              <a:t>B. S</a:t>
            </a:r>
            <a:br>
              <a:rPr lang="en-US" dirty="0" smtClean="0"/>
            </a:br>
            <a:r>
              <a:rPr lang="en-US" dirty="0" smtClean="0"/>
              <a:t>C. </a:t>
            </a:r>
            <a:r>
              <a:rPr lang="en-US" b="1" dirty="0" smtClean="0"/>
              <a:t>(V+∑)*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D. V+ ∑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8. For S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0S1|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for ∑={0,1}*, which of the following is wrong for the language produced?</a:t>
            </a:r>
            <a:br>
              <a:rPr lang="en-US" dirty="0" smtClean="0"/>
            </a:br>
            <a:r>
              <a:rPr lang="en-US" dirty="0" smtClean="0"/>
              <a:t>A. Non regular language</a:t>
            </a:r>
            <a:br>
              <a:rPr lang="en-US" dirty="0" smtClean="0"/>
            </a:br>
            <a:r>
              <a:rPr lang="en-US" dirty="0" smtClean="0"/>
              <a:t>B. 0^n1^n | n&gt;=0</a:t>
            </a:r>
            <a:br>
              <a:rPr lang="en-US" dirty="0" smtClean="0"/>
            </a:br>
            <a:r>
              <a:rPr lang="en-US" dirty="0" smtClean="0"/>
              <a:t>C. 0^n1^n | n&gt;=1</a:t>
            </a:r>
            <a:br>
              <a:rPr lang="en-US" dirty="0" smtClean="0"/>
            </a:br>
            <a:r>
              <a:rPr lang="en-US" dirty="0" smtClean="0"/>
              <a:t>D. </a:t>
            </a:r>
            <a:r>
              <a:rPr lang="en-US" b="1" dirty="0" smtClean="0"/>
              <a:t>None of the mentioned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D96A-72ED-484F-992E-38EA9F5D8124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Daily Quiz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07F-C198-45B3-B3FE-520D49602B2E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371600" y="1"/>
            <a:ext cx="7772400" cy="8381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CO-PSO correlation matrix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1295399" y="2834640"/>
          <a:ext cx="6553201" cy="1051560"/>
        </p:xfrm>
        <a:graphic>
          <a:graphicData uri="http://schemas.openxmlformats.org/drawingml/2006/table">
            <a:tbl>
              <a:tblPr/>
              <a:tblGrid>
                <a:gridCol w="1034718"/>
                <a:gridCol w="2223421"/>
                <a:gridCol w="1098354"/>
                <a:gridCol w="1098354"/>
                <a:gridCol w="1098354"/>
              </a:tblGrid>
              <a:tr h="3429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Calibri"/>
                          <a:cs typeface="Times New Roman"/>
                        </a:rPr>
                        <a:t>CO</a:t>
                      </a:r>
                      <a:endParaRPr lang="en-US" sz="20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 smtClean="0">
                          <a:latin typeface="+mn-lt"/>
                          <a:ea typeface="Times New Roman"/>
                          <a:cs typeface="Calibri"/>
                        </a:rPr>
                        <a:t>PSO</a:t>
                      </a:r>
                      <a:endParaRPr lang="en-US" sz="20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Calibri"/>
                          <a:cs typeface="Times New Roman"/>
                        </a:rPr>
                        <a:t>PSO1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Calibri"/>
                          <a:cs typeface="Times New Roman"/>
                        </a:rPr>
                        <a:t>PSO2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Calibri"/>
                          <a:cs typeface="Times New Roman"/>
                        </a:rPr>
                        <a:t>PSO3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Calibri"/>
                          <a:cs typeface="Times New Roman"/>
                        </a:rPr>
                        <a:t>PSO4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latin typeface="+mn-lt"/>
                          <a:ea typeface="Calibri"/>
                          <a:cs typeface="Times New Roman"/>
                        </a:rPr>
                        <a:t>CO3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3400" y="1447800"/>
            <a:ext cx="5913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dk1"/>
                </a:solidFill>
              </a:rPr>
              <a:t>CO-PSO correlation matrix </a:t>
            </a:r>
            <a:r>
              <a:rPr lang="en-US" sz="2800" b="1" dirty="0" err="1" smtClean="0">
                <a:solidFill>
                  <a:schemeClr val="dk1"/>
                </a:solidFill>
              </a:rPr>
              <a:t>w.r.t</a:t>
            </a:r>
            <a:r>
              <a:rPr lang="en-US" sz="2800" b="1" dirty="0" smtClean="0">
                <a:solidFill>
                  <a:schemeClr val="dk1"/>
                </a:solidFill>
              </a:rPr>
              <a:t>. Unit-3</a:t>
            </a:r>
            <a:endParaRPr lang="en-US" sz="2800" b="1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5720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E357-6048-478D-8053-953A7127C7C0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Weekly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Assignment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3339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200" dirty="0" smtClean="0"/>
              <a:t>1. Write Context Free Grammars for Following:		</a:t>
            </a:r>
            <a:r>
              <a:rPr lang="en-US" sz="2200" b="1" dirty="0" smtClean="0"/>
              <a:t>[C03]</a:t>
            </a:r>
            <a:endParaRPr lang="en-US" sz="2200" dirty="0" smtClean="0"/>
          </a:p>
          <a:p>
            <a:pPr marL="514350" lvl="0" indent="-514350">
              <a:buFont typeface="+mj-lt"/>
              <a:buAutoNum type="alphaLcPeriod"/>
            </a:pPr>
            <a:r>
              <a:rPr lang="en-US" sz="2200" dirty="0" smtClean="0"/>
              <a:t>L= {0</a:t>
            </a:r>
            <a:r>
              <a:rPr lang="en-US" sz="2200" baseline="30000" dirty="0" smtClean="0"/>
              <a:t>n</a:t>
            </a:r>
            <a:r>
              <a:rPr lang="en-US" sz="2200" dirty="0" smtClean="0"/>
              <a:t>1</a:t>
            </a:r>
            <a:r>
              <a:rPr lang="en-US" sz="2200" baseline="30000" dirty="0" smtClean="0"/>
              <a:t>n+m</a:t>
            </a:r>
            <a:r>
              <a:rPr lang="en-US" sz="2200" dirty="0" smtClean="0"/>
              <a:t>2</a:t>
            </a:r>
            <a:r>
              <a:rPr lang="en-US" sz="2200" baseline="30000" dirty="0" smtClean="0"/>
              <a:t>m+p</a:t>
            </a:r>
            <a:r>
              <a:rPr lang="en-US" sz="2200" dirty="0" smtClean="0"/>
              <a:t>3</a:t>
            </a:r>
            <a:r>
              <a:rPr lang="en-US" sz="2200" baseline="30000" dirty="0" smtClean="0"/>
              <a:t>p</a:t>
            </a:r>
            <a:r>
              <a:rPr lang="en-US" sz="2200" dirty="0" smtClean="0"/>
              <a:t> where n, m, p&gt;=1}</a:t>
            </a:r>
          </a:p>
          <a:p>
            <a:pPr marL="514350" lvl="0" indent="-514350">
              <a:buFont typeface="+mj-lt"/>
              <a:buAutoNum type="alphaLcPeriod"/>
            </a:pPr>
            <a:r>
              <a:rPr lang="en-US" sz="2200" dirty="0" smtClean="0"/>
              <a:t>L= {w: w consists of all strings containing a and b which are palindromes}</a:t>
            </a:r>
          </a:p>
          <a:p>
            <a:pPr marL="514350" lvl="0" indent="-514350">
              <a:buFont typeface="+mj-lt"/>
              <a:buAutoNum type="alphaLcPeriod"/>
            </a:pPr>
            <a:r>
              <a:rPr lang="en-US" sz="2200" dirty="0" smtClean="0"/>
              <a:t>L= {w: w consists of all strings containing a  &amp; b which are even length palindromes}</a:t>
            </a:r>
          </a:p>
          <a:p>
            <a:pPr marL="514350" lvl="0" indent="-514350">
              <a:buFont typeface="+mj-lt"/>
              <a:buAutoNum type="alphaLcPeriod"/>
            </a:pPr>
            <a:r>
              <a:rPr lang="en-US" sz="2200" dirty="0" smtClean="0"/>
              <a:t>L= { </a:t>
            </a:r>
            <a:r>
              <a:rPr lang="en-US" sz="2200" dirty="0" err="1" smtClean="0"/>
              <a:t>a</a:t>
            </a:r>
            <a:r>
              <a:rPr lang="en-US" sz="2200" baseline="30000" dirty="0" err="1" smtClean="0"/>
              <a:t>n</a:t>
            </a:r>
            <a:r>
              <a:rPr lang="en-US" sz="2200" dirty="0" err="1" smtClean="0"/>
              <a:t>b</a:t>
            </a:r>
            <a:r>
              <a:rPr lang="en-US" sz="2200" baseline="30000" dirty="0" err="1" smtClean="0"/>
              <a:t>m</a:t>
            </a:r>
            <a:r>
              <a:rPr lang="en-US" sz="2200" dirty="0" smtClean="0"/>
              <a:t>: n≠ m}</a:t>
            </a:r>
          </a:p>
          <a:p>
            <a:pPr marL="514350" lvl="0" indent="-514350">
              <a:buFont typeface="+mj-lt"/>
              <a:buAutoNum type="alphaLcPeriod"/>
            </a:pPr>
            <a:r>
              <a:rPr lang="en-US" sz="2200" dirty="0" smtClean="0"/>
              <a:t>L= {</a:t>
            </a:r>
            <a:r>
              <a:rPr lang="en-US" sz="2200" dirty="0" err="1" smtClean="0"/>
              <a:t>a</a:t>
            </a:r>
            <a:r>
              <a:rPr lang="en-US" sz="2200" baseline="30000" dirty="0" err="1" smtClean="0"/>
              <a:t>n</a:t>
            </a:r>
            <a:r>
              <a:rPr lang="en-US" sz="2200" dirty="0" err="1" smtClean="0"/>
              <a:t>a</a:t>
            </a:r>
            <a:r>
              <a:rPr lang="en-US" sz="2200" baseline="30000" dirty="0" err="1" smtClean="0"/>
              <a:t>m</a:t>
            </a:r>
            <a:r>
              <a:rPr lang="en-US" sz="2200" dirty="0" err="1" smtClean="0"/>
              <a:t>b</a:t>
            </a:r>
            <a:r>
              <a:rPr lang="en-US" sz="2200" baseline="30000" dirty="0" err="1" smtClean="0"/>
              <a:t>k</a:t>
            </a:r>
            <a:r>
              <a:rPr lang="en-US" sz="2200" baseline="30000" dirty="0" smtClean="0"/>
              <a:t> </a:t>
            </a:r>
            <a:r>
              <a:rPr lang="en-US" sz="2200" dirty="0" smtClean="0"/>
              <a:t>:n=m or m&lt;=k }</a:t>
            </a:r>
          </a:p>
          <a:p>
            <a:pPr marL="514350" lvl="0" indent="-514350">
              <a:buFont typeface="+mj-lt"/>
              <a:buAutoNum type="alphaLcPeriod"/>
            </a:pPr>
            <a:r>
              <a:rPr lang="en-US" sz="2200" dirty="0" smtClean="0"/>
              <a:t>L= {</a:t>
            </a:r>
            <a:r>
              <a:rPr lang="en-US" sz="2200" dirty="0" err="1" smtClean="0"/>
              <a:t>a</a:t>
            </a:r>
            <a:r>
              <a:rPr lang="en-US" sz="2200" baseline="30000" dirty="0" err="1" smtClean="0"/>
              <a:t>n</a:t>
            </a:r>
            <a:r>
              <a:rPr lang="en-US" sz="2200" dirty="0" err="1" smtClean="0"/>
              <a:t>b</a:t>
            </a:r>
            <a:r>
              <a:rPr lang="en-US" sz="2200" baseline="30000" dirty="0" err="1" smtClean="0"/>
              <a:t>m</a:t>
            </a:r>
            <a:r>
              <a:rPr lang="en-US" sz="2200" dirty="0" err="1" smtClean="0"/>
              <a:t>c</a:t>
            </a:r>
            <a:r>
              <a:rPr lang="en-US" sz="2200" baseline="30000" dirty="0" err="1" smtClean="0"/>
              <a:t>k</a:t>
            </a:r>
            <a:r>
              <a:rPr lang="en-US" sz="2200" baseline="30000" dirty="0" smtClean="0"/>
              <a:t> </a:t>
            </a:r>
            <a:r>
              <a:rPr lang="en-US" sz="2200" dirty="0" smtClean="0"/>
              <a:t>:n=m or </a:t>
            </a:r>
            <a:r>
              <a:rPr lang="en-US" sz="2200" dirty="0" err="1" smtClean="0"/>
              <a:t>m≠k</a:t>
            </a:r>
            <a:r>
              <a:rPr lang="en-US" sz="2200" dirty="0" smtClean="0"/>
              <a:t> }</a:t>
            </a:r>
          </a:p>
          <a:p>
            <a:pPr marL="514350" lvl="0" indent="-514350">
              <a:buFont typeface="+mj-lt"/>
              <a:buAutoNum type="alphaLcPeriod"/>
            </a:pPr>
            <a:r>
              <a:rPr lang="en-US" sz="2200" dirty="0" smtClean="0"/>
              <a:t>L= {</a:t>
            </a:r>
            <a:r>
              <a:rPr lang="en-US" sz="2200" dirty="0" err="1" smtClean="0"/>
              <a:t>a</a:t>
            </a:r>
            <a:r>
              <a:rPr lang="en-US" sz="2200" baseline="30000" dirty="0" err="1" smtClean="0"/>
              <a:t>n</a:t>
            </a:r>
            <a:r>
              <a:rPr lang="en-US" sz="2200" dirty="0" err="1" smtClean="0"/>
              <a:t>b</a:t>
            </a:r>
            <a:r>
              <a:rPr lang="en-US" sz="2200" baseline="30000" dirty="0" err="1" smtClean="0"/>
              <a:t>m</a:t>
            </a:r>
            <a:r>
              <a:rPr lang="en-US" sz="2200" dirty="0" err="1" smtClean="0"/>
              <a:t>c</a:t>
            </a:r>
            <a:r>
              <a:rPr lang="en-US" sz="2200" baseline="30000" dirty="0" err="1" smtClean="0"/>
              <a:t>k</a:t>
            </a:r>
            <a:r>
              <a:rPr lang="en-US" sz="2200" baseline="30000" dirty="0" smtClean="0"/>
              <a:t> </a:t>
            </a:r>
            <a:r>
              <a:rPr lang="en-US" sz="2200" dirty="0" smtClean="0"/>
              <a:t>:k = n + 2m  } where n, m&gt;0</a:t>
            </a:r>
          </a:p>
          <a:p>
            <a:pPr marL="514350" lvl="0" indent="-514350">
              <a:buFont typeface="+mj-lt"/>
              <a:buAutoNum type="alphaLcPeriod"/>
            </a:pPr>
            <a:r>
              <a:rPr lang="en-US" sz="2200" dirty="0" smtClean="0"/>
              <a:t>L= {</a:t>
            </a:r>
            <a:r>
              <a:rPr lang="en-US" sz="2200" dirty="0" err="1" smtClean="0"/>
              <a:t>a</a:t>
            </a:r>
            <a:r>
              <a:rPr lang="en-US" sz="2200" baseline="30000" dirty="0" err="1" smtClean="0"/>
              <a:t>n</a:t>
            </a:r>
            <a:r>
              <a:rPr lang="en-US" sz="2200" dirty="0" err="1" smtClean="0"/>
              <a:t>b</a:t>
            </a:r>
            <a:r>
              <a:rPr lang="en-US" sz="2200" baseline="30000" dirty="0" err="1" smtClean="0"/>
              <a:t>m</a:t>
            </a:r>
            <a:r>
              <a:rPr lang="en-US" sz="2200" dirty="0" err="1" smtClean="0"/>
              <a:t>c</a:t>
            </a:r>
            <a:r>
              <a:rPr lang="en-US" sz="2200" baseline="30000" dirty="0" err="1" smtClean="0"/>
              <a:t>k</a:t>
            </a:r>
            <a:r>
              <a:rPr lang="en-US" sz="2200" baseline="30000" dirty="0" smtClean="0"/>
              <a:t> </a:t>
            </a:r>
            <a:r>
              <a:rPr lang="en-US" sz="2200" dirty="0" smtClean="0"/>
              <a:t>: k = |n – m |  } where n, m, k&gt;0</a:t>
            </a:r>
          </a:p>
          <a:p>
            <a:pPr marL="514350" lvl="0" indent="-514350">
              <a:buFont typeface="+mj-lt"/>
              <a:buAutoNum type="alphaLcPeriod"/>
            </a:pPr>
            <a:r>
              <a:rPr lang="en-US" sz="2200" dirty="0" smtClean="0"/>
              <a:t>L= {</a:t>
            </a:r>
            <a:r>
              <a:rPr lang="en-US" sz="2200" dirty="0" err="1" smtClean="0"/>
              <a:t>a</a:t>
            </a:r>
            <a:r>
              <a:rPr lang="en-US" sz="2200" baseline="30000" dirty="0" err="1" smtClean="0"/>
              <a:t>n</a:t>
            </a:r>
            <a:r>
              <a:rPr lang="en-US" sz="2200" dirty="0" err="1" smtClean="0"/>
              <a:t>ww</a:t>
            </a:r>
            <a:r>
              <a:rPr lang="en-US" sz="2200" baseline="30000" dirty="0" err="1" smtClean="0"/>
              <a:t>R</a:t>
            </a:r>
            <a:r>
              <a:rPr lang="en-US" sz="2200" dirty="0" err="1" smtClean="0"/>
              <a:t>b</a:t>
            </a:r>
            <a:r>
              <a:rPr lang="en-US" sz="2200" baseline="30000" dirty="0" err="1" smtClean="0"/>
              <a:t>n</a:t>
            </a:r>
            <a:r>
              <a:rPr lang="en-US" sz="2200" baseline="30000" dirty="0" smtClean="0"/>
              <a:t> </a:t>
            </a:r>
            <a:r>
              <a:rPr lang="en-US" sz="2200" dirty="0" smtClean="0"/>
              <a:t>:  </a:t>
            </a:r>
            <a:r>
              <a:rPr lang="en-US" sz="2200" dirty="0" err="1" smtClean="0"/>
              <a:t>wЄ</a:t>
            </a:r>
            <a:r>
              <a:rPr lang="en-US" sz="2200" dirty="0" smtClean="0"/>
              <a:t> (a/b)* , n&gt;=1}</a:t>
            </a:r>
          </a:p>
          <a:p>
            <a:pPr marL="514350" lvl="0" indent="-514350">
              <a:buFont typeface="+mj-lt"/>
              <a:buAutoNum type="alphaLcPeriod"/>
            </a:pPr>
            <a:r>
              <a:rPr lang="en-US" sz="2200" dirty="0" smtClean="0"/>
              <a:t>L= { w: w Є (a/b)*, which generates string of balanced parenthesis</a:t>
            </a:r>
          </a:p>
          <a:p>
            <a:pPr>
              <a:buNone/>
            </a:pPr>
            <a:endParaRPr lang="en-US" sz="2200" u="sng" dirty="0">
              <a:solidFill>
                <a:srgbClr val="00B0F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60D4-926B-4956-8FDF-0ECC797FA14E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Weekly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Assignment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333999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 startAt="2"/>
            </a:pPr>
            <a:r>
              <a:rPr lang="en-US" sz="2400" dirty="0" smtClean="0"/>
              <a:t>Write a CFG for language L(G) containing strings with at least one a.								</a:t>
            </a:r>
            <a:r>
              <a:rPr lang="en-US" sz="2400" b="1" dirty="0" smtClean="0"/>
              <a:t>[C03]</a:t>
            </a:r>
            <a:endParaRPr lang="en-US" sz="2400" dirty="0" smtClean="0"/>
          </a:p>
          <a:p>
            <a:pPr marL="457200" lvl="0" indent="-457200">
              <a:buFont typeface="+mj-lt"/>
              <a:buAutoNum type="arabicPeriod" startAt="2"/>
            </a:pPr>
            <a:r>
              <a:rPr lang="en-US" sz="2400" dirty="0" smtClean="0"/>
              <a:t>Write a CFG for language L(G) containing strings with at least 3 a.								</a:t>
            </a:r>
            <a:r>
              <a:rPr lang="en-US" sz="2400" b="1" dirty="0" smtClean="0"/>
              <a:t>[C03]</a:t>
            </a:r>
            <a:endParaRPr lang="en-US" sz="2400" dirty="0" smtClean="0"/>
          </a:p>
          <a:p>
            <a:pPr marL="457200" lvl="0" indent="-457200">
              <a:buFont typeface="+mj-lt"/>
              <a:buAutoNum type="arabicPeriod" startAt="2"/>
            </a:pPr>
            <a:r>
              <a:rPr lang="en-US" sz="2400" dirty="0" smtClean="0"/>
              <a:t>Consider G = ({A, B}, {a, b, c}, A, P) with productions										</a:t>
            </a:r>
            <a:r>
              <a:rPr lang="en-US" sz="2400" b="1" dirty="0" smtClean="0"/>
              <a:t>[C03]</a:t>
            </a:r>
            <a:endParaRPr lang="en-US" sz="2400" dirty="0" smtClean="0"/>
          </a:p>
          <a:p>
            <a:pPr marL="457200" indent="-45720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A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/>
              <a:t>a|aaA|abBc</a:t>
            </a:r>
            <a:r>
              <a:rPr lang="en-US" sz="2400" dirty="0" smtClean="0"/>
              <a:t>			</a:t>
            </a:r>
            <a:r>
              <a:rPr lang="en-US" sz="2400" dirty="0" err="1" smtClean="0"/>
              <a:t>B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/>
              <a:t>abbA|b</a:t>
            </a:r>
            <a:endParaRPr lang="en-US" sz="2400" dirty="0" smtClean="0"/>
          </a:p>
          <a:p>
            <a:pPr marL="457200" indent="-457200">
              <a:buNone/>
            </a:pPr>
            <a:r>
              <a:rPr lang="en-US" sz="2400" dirty="0" smtClean="0"/>
              <a:t>	Convert the grammar into CNF.</a:t>
            </a:r>
          </a:p>
          <a:p>
            <a:pPr marL="457200" lvl="0" indent="-457200">
              <a:buFont typeface="+mj-lt"/>
              <a:buAutoNum type="arabicPeriod" startAt="5"/>
            </a:pPr>
            <a:r>
              <a:rPr lang="en-US" sz="2400" dirty="0" smtClean="0"/>
              <a:t>Show that two grammars 													</a:t>
            </a:r>
            <a:r>
              <a:rPr lang="en-US" sz="2400" b="1" dirty="0" smtClean="0"/>
              <a:t>[C03]</a:t>
            </a:r>
            <a:endParaRPr lang="en-US" sz="2400" dirty="0" smtClean="0"/>
          </a:p>
          <a:p>
            <a:pPr marL="457200" indent="-45720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/>
              <a:t>abAB|ba</a:t>
            </a:r>
            <a:r>
              <a:rPr lang="en-US" sz="2400" dirty="0" smtClean="0"/>
              <a:t>,			</a:t>
            </a:r>
            <a:r>
              <a:rPr lang="en-US" sz="2400" dirty="0" err="1" smtClean="0"/>
              <a:t>A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/>
              <a:t>aaa</a:t>
            </a:r>
            <a:r>
              <a:rPr lang="en-US" sz="2400" dirty="0" smtClean="0"/>
              <a:t>,	</a:t>
            </a:r>
            <a:r>
              <a:rPr lang="en-US" sz="2400" dirty="0" err="1" smtClean="0"/>
              <a:t>B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/>
              <a:t>aA|bb</a:t>
            </a:r>
            <a:r>
              <a:rPr lang="en-US" sz="2400" dirty="0" smtClean="0"/>
              <a:t>	and</a:t>
            </a:r>
          </a:p>
          <a:p>
            <a:pPr marL="457200" indent="-45720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/>
              <a:t>abAaA|abAbb|ba</a:t>
            </a:r>
            <a:r>
              <a:rPr lang="en-US" sz="2400" dirty="0" smtClean="0"/>
              <a:t>,		</a:t>
            </a:r>
            <a:r>
              <a:rPr lang="en-US" sz="2400" dirty="0" err="1" smtClean="0"/>
              <a:t>A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/>
              <a:t>aaa</a:t>
            </a:r>
            <a:r>
              <a:rPr lang="en-US" sz="2400" dirty="0" smtClean="0"/>
              <a:t>                  are equivalent.</a:t>
            </a:r>
          </a:p>
          <a:p>
            <a:pPr marL="457200" lvl="0" indent="-457200">
              <a:buFont typeface="+mj-lt"/>
              <a:buAutoNum type="arabicPeriod" startAt="6"/>
            </a:pPr>
            <a:r>
              <a:rPr lang="en-US" sz="2400" dirty="0" smtClean="0"/>
              <a:t>Eliminate the useless productions from the grammar	</a:t>
            </a:r>
            <a:r>
              <a:rPr lang="en-US" sz="2400" b="1" dirty="0" smtClean="0"/>
              <a:t>[C03]</a:t>
            </a:r>
            <a:endParaRPr lang="en-US" sz="2400" dirty="0" smtClean="0"/>
          </a:p>
          <a:p>
            <a:pPr marL="457200" indent="-45720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/>
              <a:t>aS|AB</a:t>
            </a:r>
            <a:r>
              <a:rPr lang="en-US" sz="2400" dirty="0" smtClean="0"/>
              <a:t>,		</a:t>
            </a:r>
            <a:r>
              <a:rPr lang="en-US" sz="2400" dirty="0" err="1" smtClean="0"/>
              <a:t>A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err="1" smtClean="0"/>
              <a:t>bA</a:t>
            </a:r>
            <a:r>
              <a:rPr lang="en-US" sz="2400" dirty="0" smtClean="0"/>
              <a:t>,		B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AA</a:t>
            </a:r>
          </a:p>
          <a:p>
            <a:pPr marL="457200" indent="-457200">
              <a:buNone/>
            </a:pPr>
            <a:r>
              <a:rPr lang="en-US" sz="2400" dirty="0" smtClean="0"/>
              <a:t>	What language this grammar generates.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200" u="sng" dirty="0">
              <a:solidFill>
                <a:srgbClr val="00B0F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The minimum number of productions required to produce a language consisting of palindrome strings over ∑={</a:t>
            </a:r>
            <a:r>
              <a:rPr lang="en-US" dirty="0" err="1" smtClean="0"/>
              <a:t>a,b</a:t>
            </a:r>
            <a:r>
              <a:rPr lang="en-US" dirty="0" smtClean="0"/>
              <a:t>} is</a:t>
            </a:r>
            <a:br>
              <a:rPr lang="en-US" dirty="0" smtClean="0"/>
            </a:br>
            <a:r>
              <a:rPr lang="en-US" dirty="0" smtClean="0"/>
              <a:t>A. 3</a:t>
            </a:r>
            <a:br>
              <a:rPr lang="en-US" dirty="0" smtClean="0"/>
            </a:br>
            <a:r>
              <a:rPr lang="en-US" dirty="0" smtClean="0"/>
              <a:t>B. 7</a:t>
            </a:r>
            <a:br>
              <a:rPr lang="en-US" dirty="0" smtClean="0"/>
            </a:br>
            <a:r>
              <a:rPr lang="en-US" dirty="0" smtClean="0"/>
              <a:t>C</a:t>
            </a:r>
            <a:r>
              <a:rPr lang="en-US" b="1" dirty="0" smtClean="0"/>
              <a:t>. 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D. 6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Which of the following statement is correct?</a:t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b="1" dirty="0" smtClean="0"/>
              <a:t>All Regular grammar are context free but not vice versa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All context free grammar are regular grammar but not vice versa</a:t>
            </a:r>
            <a:br>
              <a:rPr lang="en-US" dirty="0" smtClean="0"/>
            </a:br>
            <a:r>
              <a:rPr lang="en-US" dirty="0" smtClean="0"/>
              <a:t>C. Regular grammar and context free grammar are the same entity</a:t>
            </a:r>
            <a:br>
              <a:rPr lang="en-US" dirty="0" smtClean="0"/>
            </a:br>
            <a:r>
              <a:rPr lang="en-US" dirty="0" smtClean="0"/>
              <a:t>D. None of the mentioned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A095E-40F8-411D-925D-4D6B6F9C5A0D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MCQ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AutoNum type="arabicPeriod" startAt="3"/>
            </a:pPr>
            <a:r>
              <a:rPr lang="en-US" sz="2200" dirty="0" smtClean="0"/>
              <a:t>A grammar with more than one parse tree is called:</a:t>
            </a:r>
            <a:br>
              <a:rPr lang="en-US" sz="2200" dirty="0" smtClean="0"/>
            </a:br>
            <a:r>
              <a:rPr lang="en-US" sz="2200" dirty="0" smtClean="0"/>
              <a:t>A. Unambiguous</a:t>
            </a:r>
            <a:br>
              <a:rPr lang="en-US" sz="2200" dirty="0" smtClean="0"/>
            </a:br>
            <a:r>
              <a:rPr lang="en-US" sz="2200" dirty="0" smtClean="0"/>
              <a:t>B. </a:t>
            </a:r>
            <a:r>
              <a:rPr lang="en-US" sz="2200" b="1" dirty="0" smtClean="0"/>
              <a:t>Ambiguous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C. Regular</a:t>
            </a:r>
            <a:br>
              <a:rPr lang="en-US" sz="2200" dirty="0" smtClean="0"/>
            </a:br>
            <a:r>
              <a:rPr lang="en-US" sz="2200" dirty="0" smtClean="0"/>
              <a:t>D. None of the mentioned</a:t>
            </a:r>
          </a:p>
          <a:p>
            <a:pPr marL="514350" indent="-514350">
              <a:buAutoNum type="arabicPeriod" startAt="3"/>
            </a:pPr>
            <a:endParaRPr lang="en-US" sz="2200" dirty="0" smtClean="0"/>
          </a:p>
          <a:p>
            <a:pPr marL="514350" indent="-514350">
              <a:buAutoNum type="arabicPeriod" startAt="3"/>
            </a:pPr>
            <a:r>
              <a:rPr lang="en-US" sz="2200" dirty="0" smtClean="0"/>
              <a:t>A CFG is ambiguous if</a:t>
            </a:r>
            <a:br>
              <a:rPr lang="en-US" sz="2200" dirty="0" smtClean="0"/>
            </a:br>
            <a:r>
              <a:rPr lang="en-US" sz="2200" dirty="0" smtClean="0"/>
              <a:t>A. It has more than one rightmost derivations</a:t>
            </a:r>
            <a:br>
              <a:rPr lang="en-US" sz="2200" dirty="0" smtClean="0"/>
            </a:br>
            <a:r>
              <a:rPr lang="en-US" sz="2200" dirty="0" smtClean="0"/>
              <a:t>B. </a:t>
            </a:r>
            <a:r>
              <a:rPr lang="en-US" sz="2200" b="1" dirty="0" smtClean="0"/>
              <a:t>It has more than one leftmost derivations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C. No parse tree can be generated for the CFG</a:t>
            </a:r>
            <a:br>
              <a:rPr lang="en-US" sz="2200" dirty="0" smtClean="0"/>
            </a:br>
            <a:r>
              <a:rPr lang="en-US" sz="2200" dirty="0" smtClean="0"/>
              <a:t>D. None of the mentioned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849B-8039-4BA8-8569-348C00634B5D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MCQ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5. </a:t>
            </a:r>
            <a:r>
              <a:rPr lang="en-US" sz="2200" dirty="0" smtClean="0"/>
              <a:t>Which of the following are always unambiguous?</a:t>
            </a:r>
            <a:br>
              <a:rPr lang="en-US" sz="2200" dirty="0" smtClean="0"/>
            </a:br>
            <a:r>
              <a:rPr lang="en-US" sz="2200" dirty="0" smtClean="0"/>
              <a:t>A. </a:t>
            </a:r>
            <a:r>
              <a:rPr lang="en-US" sz="2200" b="1" dirty="0" smtClean="0"/>
              <a:t>Deterministic Context free grammars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B. Non-Deterministic Regular grammars</a:t>
            </a:r>
            <a:br>
              <a:rPr lang="en-US" sz="2200" dirty="0" smtClean="0"/>
            </a:br>
            <a:r>
              <a:rPr lang="en-US" sz="2200" dirty="0" smtClean="0"/>
              <a:t>C. Context sensitive grammar</a:t>
            </a:r>
            <a:br>
              <a:rPr lang="en-US" sz="2200" dirty="0" smtClean="0"/>
            </a:br>
            <a:r>
              <a:rPr lang="en-US" sz="2200" dirty="0" smtClean="0"/>
              <a:t>D. None of the mentioned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6. Which of the following is an example of inherent ambiguous language?</a:t>
            </a:r>
            <a:br>
              <a:rPr lang="en-US" sz="2200" dirty="0" smtClean="0"/>
            </a:br>
            <a:r>
              <a:rPr lang="en-US" sz="2200" dirty="0" smtClean="0"/>
              <a:t>A. {</a:t>
            </a:r>
            <a:r>
              <a:rPr lang="en-US" sz="2200" dirty="0" err="1" smtClean="0"/>
              <a:t>a^n|n</a:t>
            </a:r>
            <a:r>
              <a:rPr lang="en-US" sz="2200" dirty="0" smtClean="0"/>
              <a:t>&gt;1}</a:t>
            </a:r>
            <a:br>
              <a:rPr lang="en-US" sz="2200" dirty="0" smtClean="0"/>
            </a:br>
            <a:r>
              <a:rPr lang="en-US" sz="2200" dirty="0" smtClean="0"/>
              <a:t>B. </a:t>
            </a:r>
            <a:r>
              <a:rPr lang="en-US" sz="2200" b="1" dirty="0" smtClean="0"/>
              <a:t>{</a:t>
            </a:r>
            <a:r>
              <a:rPr lang="en-US" sz="2200" b="1" dirty="0" err="1" smtClean="0"/>
              <a:t>a^nb^nc^md^m</a:t>
            </a:r>
            <a:r>
              <a:rPr lang="en-US" sz="2200" b="1" dirty="0" smtClean="0"/>
              <a:t>| </a:t>
            </a:r>
            <a:r>
              <a:rPr lang="en-US" sz="2200" b="1" dirty="0" err="1" smtClean="0"/>
              <a:t>n,m</a:t>
            </a:r>
            <a:r>
              <a:rPr lang="en-US" sz="2200" b="1" dirty="0" smtClean="0"/>
              <a:t> &gt; 0}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C. {0^n1^n|n&gt;0}</a:t>
            </a:r>
            <a:br>
              <a:rPr lang="en-US" sz="2200" dirty="0" smtClean="0"/>
            </a:br>
            <a:r>
              <a:rPr lang="en-US" sz="2200" dirty="0" smtClean="0"/>
              <a:t>D. None of the mentioned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2778-EFF2-46EA-B3A6-2133666C6C55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MCQ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7. In context to ambiguity, the number of times the following programming statement can be interpreted as:</a:t>
            </a:r>
            <a:br>
              <a:rPr lang="en-US" sz="2200" dirty="0" smtClean="0"/>
            </a:br>
            <a:r>
              <a:rPr lang="en-US" sz="2200" dirty="0" smtClean="0"/>
              <a:t>Statement: if R then if T then P else V</a:t>
            </a:r>
            <a:br>
              <a:rPr lang="en-US" sz="2200" dirty="0" smtClean="0"/>
            </a:br>
            <a:r>
              <a:rPr lang="en-US" sz="2200" dirty="0" smtClean="0"/>
              <a:t>A. </a:t>
            </a:r>
            <a:r>
              <a:rPr lang="en-US" sz="2200" b="1" dirty="0" smtClean="0"/>
              <a:t>2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B. 3</a:t>
            </a:r>
            <a:br>
              <a:rPr lang="en-US" sz="2200" dirty="0" smtClean="0"/>
            </a:br>
            <a:r>
              <a:rPr lang="en-US" sz="2200" dirty="0" smtClean="0"/>
              <a:t>C. 4</a:t>
            </a:r>
            <a:br>
              <a:rPr lang="en-US" sz="2200" dirty="0" smtClean="0"/>
            </a:br>
            <a:r>
              <a:rPr lang="en-US" sz="2200" dirty="0" smtClean="0"/>
              <a:t>D. 1</a:t>
            </a:r>
            <a:br>
              <a:rPr lang="en-US" sz="2200" dirty="0" smtClean="0"/>
            </a:b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8.  Push down automata accepts which language</a:t>
            </a:r>
          </a:p>
          <a:p>
            <a:pPr indent="-3175">
              <a:buNone/>
            </a:pPr>
            <a:r>
              <a:rPr lang="en-US" sz="2200" dirty="0" smtClean="0"/>
              <a:t>A.  Context sensitive language</a:t>
            </a:r>
          </a:p>
          <a:p>
            <a:pPr indent="-3175">
              <a:buNone/>
            </a:pPr>
            <a:r>
              <a:rPr lang="en-US" sz="2200" dirty="0" smtClean="0"/>
              <a:t>B.  </a:t>
            </a:r>
            <a:r>
              <a:rPr lang="en-US" sz="2200" b="1" dirty="0" smtClean="0"/>
              <a:t>Context free language</a:t>
            </a:r>
          </a:p>
          <a:p>
            <a:pPr indent="-3175">
              <a:buNone/>
            </a:pPr>
            <a:r>
              <a:rPr lang="en-US" sz="2200" dirty="0" smtClean="0"/>
              <a:t>C.  Recursive language</a:t>
            </a:r>
          </a:p>
          <a:p>
            <a:pPr indent="-3175">
              <a:buNone/>
            </a:pPr>
            <a:r>
              <a:rPr lang="en-US" sz="2200" dirty="0" smtClean="0"/>
              <a:t>D.  None of these</a:t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C44C-9D6C-4E29-B25D-F7DDF24DD9AA}" type="datetime1">
              <a:rPr lang="en-US" smtClean="0"/>
              <a:t>12-Apr-22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MCQ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7A4B-0D96-4DE1-BC0D-1AF37C04CEBC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Papers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2179637"/>
            <a:ext cx="8229600" cy="2087563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rgbClr val="00B0F0"/>
                </a:solidFill>
                <a:hlinkClick r:id="rId3"/>
              </a:rPr>
              <a:t>https://drive.google.com/drive/folders/10fjJwkU7_FW39oBResWiUJEHXddNQIPk?usp=sharing</a:t>
            </a: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1054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Give the format of Production Rules for left and right linear grammars and show that they are equivalent.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Give the Chomsky hierarchy of grammars specifically giving form of production rules in each class of grammar.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Let G = ({S, 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}, {a, b}, P, S), where P consists of </a:t>
            </a:r>
          </a:p>
          <a:p>
            <a:pPr marL="457200" indent="-457200">
              <a:buNone/>
            </a:pPr>
            <a:r>
              <a:rPr lang="en-US" sz="2000" dirty="0" smtClean="0"/>
              <a:t>		S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a 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a, </a:t>
            </a:r>
          </a:p>
          <a:p>
            <a:pPr marL="457200" indent="-457200">
              <a:buNone/>
            </a:pPr>
            <a:r>
              <a:rPr lang="en-US" sz="2000" dirty="0" smtClean="0"/>
              <a:t>		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baA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b, </a:t>
            </a:r>
          </a:p>
          <a:p>
            <a:pPr marL="457200" indent="-457200">
              <a:buNone/>
            </a:pPr>
            <a:r>
              <a:rPr lang="en-US" sz="2000" dirty="0" smtClean="0"/>
              <a:t>		A</a:t>
            </a:r>
            <a:r>
              <a:rPr lang="en-US" sz="2000" baseline="-25000" dirty="0" smtClean="0"/>
              <a:t>2</a:t>
            </a:r>
            <a:r>
              <a:rPr lang="en-US" sz="2000" baseline="-25000" dirty="0" smtClean="0">
                <a:sym typeface="Symbol"/>
              </a:rPr>
              <a:t></a:t>
            </a:r>
            <a:r>
              <a:rPr lang="en-US" sz="2000" dirty="0" smtClean="0"/>
              <a:t> 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ab, </a:t>
            </a:r>
          </a:p>
          <a:p>
            <a:pPr marL="457200" indent="-457200">
              <a:buNone/>
            </a:pPr>
            <a:r>
              <a:rPr lang="en-US" sz="2000" dirty="0" smtClean="0"/>
              <a:t>		aA</a:t>
            </a:r>
            <a:r>
              <a:rPr lang="en-US" sz="2000" baseline="-25000" dirty="0" smtClean="0"/>
              <a:t>1</a:t>
            </a:r>
            <a:r>
              <a:rPr lang="en-US" sz="2000" baseline="-25000" dirty="0" smtClean="0">
                <a:sym typeface="Symbol"/>
              </a:rPr>
              <a:t></a:t>
            </a:r>
            <a:r>
              <a:rPr lang="en-US" sz="2000" dirty="0" smtClean="0"/>
              <a:t> baa, </a:t>
            </a:r>
          </a:p>
          <a:p>
            <a:pPr marL="457200" indent="-457200">
              <a:buNone/>
            </a:pPr>
            <a:r>
              <a:rPr lang="en-US" sz="2000" dirty="0" smtClean="0"/>
              <a:t>		bA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b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dirty="0" err="1" smtClean="0"/>
              <a:t>abab</a:t>
            </a:r>
            <a:r>
              <a:rPr lang="en-US" sz="2000" dirty="0" smtClean="0"/>
              <a:t>. </a:t>
            </a:r>
          </a:p>
          <a:p>
            <a:pPr marL="457200" indent="-457200">
              <a:buNone/>
            </a:pPr>
            <a:r>
              <a:rPr lang="en-US" sz="2000" dirty="0" smtClean="0"/>
              <a:t>	Test whether w = </a:t>
            </a:r>
            <a:r>
              <a:rPr lang="en-US" sz="2000" dirty="0" err="1" smtClean="0"/>
              <a:t>baabbabaaabbaba</a:t>
            </a:r>
            <a:r>
              <a:rPr lang="en-US" sz="2000" dirty="0" smtClean="0"/>
              <a:t> is in L(G).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 smtClean="0"/>
              <a:t>Find the context free grammar for the language L={</a:t>
            </a:r>
            <a:r>
              <a:rPr lang="en-US" sz="2000" dirty="0" err="1" smtClean="0"/>
              <a:t>a</a:t>
            </a:r>
            <a:r>
              <a:rPr lang="en-US" sz="2000" baseline="30000" dirty="0" err="1" smtClean="0"/>
              <a:t>n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n</a:t>
            </a:r>
            <a:r>
              <a:rPr lang="en-US" sz="2000" dirty="0" err="1" smtClean="0"/>
              <a:t>c</a:t>
            </a:r>
            <a:r>
              <a:rPr lang="en-US" sz="2000" baseline="30000" dirty="0" err="1" smtClean="0"/>
              <a:t>k</a:t>
            </a:r>
            <a:r>
              <a:rPr lang="en-US" sz="2000" dirty="0" smtClean="0"/>
              <a:t> | n </a:t>
            </a:r>
            <a:r>
              <a:rPr lang="en-US" sz="2000" dirty="0" smtClean="0">
                <a:sym typeface="Symbol"/>
              </a:rPr>
              <a:t></a:t>
            </a:r>
            <a:r>
              <a:rPr lang="en-US" sz="2000" dirty="0" smtClean="0"/>
              <a:t> 0 and k </a:t>
            </a:r>
            <a:r>
              <a:rPr lang="en-US" sz="2000" dirty="0" smtClean="0">
                <a:sym typeface="Symbol"/>
              </a:rPr>
              <a:t></a:t>
            </a:r>
            <a:r>
              <a:rPr lang="en-US" sz="2000" dirty="0" smtClean="0"/>
              <a:t> 3}.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 smtClean="0"/>
              <a:t>Find the context free grammar for the language L={</a:t>
            </a:r>
            <a:r>
              <a:rPr lang="en-US" sz="2000" dirty="0" err="1" smtClean="0"/>
              <a:t>a</a:t>
            </a:r>
            <a:r>
              <a:rPr lang="en-US" sz="2000" baseline="30000" dirty="0" err="1" smtClean="0"/>
              <a:t>m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n</a:t>
            </a:r>
            <a:r>
              <a:rPr lang="en-US" sz="2000" dirty="0" err="1" smtClean="0"/>
              <a:t>c</a:t>
            </a:r>
            <a:r>
              <a:rPr lang="en-US" sz="2000" baseline="30000" dirty="0" err="1" smtClean="0"/>
              <a:t>k</a:t>
            </a:r>
            <a:r>
              <a:rPr lang="en-US" sz="2000" dirty="0" smtClean="0"/>
              <a:t> | n = m or m 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 k}.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F636-93FD-4586-A22F-FA98DBDB5E76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Expected </a:t>
            </a:r>
            <a:r>
              <a:rPr lang="en-US" sz="3200" dirty="0" smtClean="0"/>
              <a:t>Questions </a:t>
            </a:r>
            <a:r>
              <a:rPr lang="en-US" sz="3200" dirty="0"/>
              <a:t>for </a:t>
            </a:r>
            <a:r>
              <a:rPr lang="en-US" sz="3200" dirty="0" smtClean="0"/>
              <a:t>University </a:t>
            </a:r>
            <a:r>
              <a:rPr lang="en-US" sz="3200" dirty="0"/>
              <a:t>Exam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1054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000" dirty="0" smtClean="0"/>
              <a:t>Remove useless productions from the given productions: </a:t>
            </a:r>
          </a:p>
          <a:p>
            <a:pPr marL="457200" indent="-45720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</a:t>
            </a:r>
            <a:r>
              <a:rPr lang="en-US" sz="2000" dirty="0" err="1" smtClean="0">
                <a:sym typeface="Symbol"/>
              </a:rPr>
              <a:t></a:t>
            </a:r>
            <a:r>
              <a:rPr lang="en-US" sz="2000" dirty="0" err="1" smtClean="0"/>
              <a:t>AB|ab</a:t>
            </a:r>
            <a:r>
              <a:rPr lang="en-US" sz="2000" dirty="0" smtClean="0"/>
              <a:t>, </a:t>
            </a:r>
          </a:p>
          <a:p>
            <a:pPr marL="457200" indent="-45720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A</a:t>
            </a:r>
            <a:r>
              <a:rPr lang="en-US" sz="2000" dirty="0" err="1" smtClean="0">
                <a:sym typeface="Symbol"/>
              </a:rPr>
              <a:t></a:t>
            </a:r>
            <a:r>
              <a:rPr lang="en-US" sz="2000" dirty="0" err="1" smtClean="0"/>
              <a:t>aA|B|a</a:t>
            </a:r>
            <a:r>
              <a:rPr lang="en-US" sz="2000" dirty="0" smtClean="0"/>
              <a:t>, </a:t>
            </a:r>
          </a:p>
          <a:p>
            <a:pPr marL="457200" indent="-457200">
              <a:buNone/>
            </a:pPr>
            <a:r>
              <a:rPr lang="en-US" sz="2000" dirty="0" smtClean="0"/>
              <a:t>		B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D|E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000" dirty="0" smtClean="0"/>
              <a:t>Eliminate unit productions in the grammar.  </a:t>
            </a:r>
          </a:p>
          <a:p>
            <a:pPr marL="457200" indent="-457200">
              <a:buNone/>
            </a:pPr>
            <a:r>
              <a:rPr lang="en-US" sz="2000" dirty="0" smtClean="0"/>
              <a:t>		S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A/bb    A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B/b   B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S/a.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 smtClean="0"/>
              <a:t>Check whether the grammar is ambiguous or not.</a:t>
            </a:r>
          </a:p>
          <a:p>
            <a:pPr marL="457200" indent="-457200">
              <a:buNone/>
            </a:pPr>
            <a:r>
              <a:rPr lang="en-US" sz="2000" dirty="0" smtClean="0"/>
              <a:t>		R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R+R/ RR/ R*/ a / b / c. Obtain the string w = </a:t>
            </a:r>
            <a:r>
              <a:rPr lang="en-US" sz="2000" dirty="0" err="1" smtClean="0"/>
              <a:t>a+b</a:t>
            </a:r>
            <a:r>
              <a:rPr lang="en-US" sz="2000" dirty="0" smtClean="0"/>
              <a:t>*c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000" dirty="0" smtClean="0"/>
              <a:t>Convert the following CFG to its equivalent GNF: </a:t>
            </a:r>
          </a:p>
          <a:p>
            <a:pPr marL="457200" indent="-457200">
              <a:buNone/>
            </a:pPr>
            <a:r>
              <a:rPr lang="en-US" sz="2000" dirty="0" smtClean="0"/>
              <a:t>		S → AA | a, A → SS | b.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000" dirty="0" smtClean="0"/>
              <a:t>Convert the FA given below to left linear grammar.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57F4-7FDB-466A-848E-0D00797F4523}" type="datetime1">
              <a:rPr lang="en-US" smtClean="0"/>
              <a:t>12-Apr-22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Expected </a:t>
            </a:r>
            <a:r>
              <a:rPr lang="en-US" sz="3200" dirty="0" smtClean="0"/>
              <a:t>Questions </a:t>
            </a:r>
            <a:r>
              <a:rPr lang="en-US" sz="3200" dirty="0"/>
              <a:t>for </a:t>
            </a:r>
            <a:r>
              <a:rPr lang="en-US" sz="3200" dirty="0" smtClean="0"/>
              <a:t>University </a:t>
            </a:r>
            <a:r>
              <a:rPr lang="en-US" sz="3200" dirty="0"/>
              <a:t>Exam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7112" y="5191125"/>
            <a:ext cx="2009775" cy="1133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 CFG is Type -2 grammar.</a:t>
            </a:r>
          </a:p>
          <a:p>
            <a:r>
              <a:rPr lang="en-US" sz="2200" dirty="0" smtClean="0"/>
              <a:t>A CFG is a subset of Regular grammar.</a:t>
            </a:r>
          </a:p>
          <a:p>
            <a:r>
              <a:rPr lang="en-US" sz="2200" dirty="0" smtClean="0"/>
              <a:t>A grammar yielding two or more parse tree is called an ambiguous grammar.</a:t>
            </a:r>
          </a:p>
          <a:p>
            <a:r>
              <a:rPr lang="en-US" sz="2200" dirty="0" smtClean="0"/>
              <a:t>Simplification of grammar involves:</a:t>
            </a:r>
          </a:p>
          <a:p>
            <a:pPr lvl="1"/>
            <a:r>
              <a:rPr lang="en-US" sz="2200" dirty="0" smtClean="0"/>
              <a:t>Reduction of grammar</a:t>
            </a:r>
          </a:p>
          <a:p>
            <a:pPr lvl="1"/>
            <a:r>
              <a:rPr lang="en-US" sz="2200" dirty="0" smtClean="0"/>
              <a:t>Removal of unit production</a:t>
            </a:r>
          </a:p>
          <a:p>
            <a:pPr lvl="1"/>
            <a:r>
              <a:rPr lang="en-US" sz="2200" dirty="0" smtClean="0"/>
              <a:t>Removal of null production</a:t>
            </a:r>
          </a:p>
          <a:p>
            <a:pPr marL="398463" lvl="1" indent="-398463">
              <a:buFont typeface="Arial" pitchFamily="34" charset="0"/>
              <a:buChar char="•"/>
            </a:pPr>
            <a:r>
              <a:rPr lang="en-US" sz="2200" dirty="0" smtClean="0"/>
              <a:t>A CFG can be </a:t>
            </a:r>
            <a:r>
              <a:rPr lang="en-US" sz="2200" dirty="0" err="1" smtClean="0"/>
              <a:t>normalised</a:t>
            </a:r>
            <a:r>
              <a:rPr lang="en-US" sz="2200" dirty="0" smtClean="0"/>
              <a:t> in </a:t>
            </a:r>
          </a:p>
          <a:p>
            <a:pPr marL="1255713" lvl="3" indent="-398463"/>
            <a:r>
              <a:rPr lang="en-US" sz="2200" dirty="0" smtClean="0"/>
              <a:t>Chomsky Normal Form</a:t>
            </a:r>
          </a:p>
          <a:p>
            <a:pPr marL="1255713" lvl="3" indent="-398463"/>
            <a:r>
              <a:rPr lang="en-US" sz="2200" dirty="0" err="1" smtClean="0"/>
              <a:t>Greibach</a:t>
            </a:r>
            <a:r>
              <a:rPr lang="en-US" sz="2200" dirty="0" smtClean="0"/>
              <a:t> Normal Form</a:t>
            </a:r>
          </a:p>
          <a:p>
            <a:pPr lvl="1">
              <a:buNone/>
            </a:pPr>
            <a:endParaRPr lang="en-US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E2DB-FD63-4363-A4FE-CB61442DD8DD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Summary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sz="2200" dirty="0" smtClean="0"/>
              <a:t>Regular Expression and FA have same expressive power.</a:t>
            </a:r>
          </a:p>
          <a:p>
            <a:pPr algn="just"/>
            <a:r>
              <a:rPr lang="en-US" sz="2200" dirty="0" smtClean="0"/>
              <a:t>There are languages that can not be accepted by any of the FA discussed earlier.</a:t>
            </a:r>
          </a:p>
          <a:p>
            <a:pPr algn="just"/>
            <a:r>
              <a:rPr lang="en-US" sz="2200" dirty="0" smtClean="0"/>
              <a:t>Regular languages are closed under many operations.</a:t>
            </a:r>
          </a:p>
          <a:p>
            <a:pPr algn="just"/>
            <a:r>
              <a:rPr lang="en-US" sz="2200" dirty="0" smtClean="0"/>
              <a:t>Arden’s theorem is used to write RE corresponding to FA.</a:t>
            </a:r>
          </a:p>
          <a:p>
            <a:pPr algn="just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CAC5-D1F4-4D17-8215-BBDED984DE24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200" dirty="0" smtClean="0"/>
              <a:t>Prerequisite and Recap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45720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73D0-F938-4B79-8082-9F777B744513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 smtClean="0"/>
              <a:t>References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11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i="1" dirty="0" err="1" smtClean="0"/>
              <a:t>Hopcroft</a:t>
            </a:r>
            <a:r>
              <a:rPr lang="en-US" sz="2200" i="1" dirty="0" smtClean="0"/>
              <a:t>, John E.; </a:t>
            </a:r>
            <a:r>
              <a:rPr lang="en-US" sz="2200" i="1" dirty="0" err="1" smtClean="0"/>
              <a:t>Motwani</a:t>
            </a:r>
            <a:r>
              <a:rPr lang="en-US" sz="2200" i="1" dirty="0" smtClean="0"/>
              <a:t>, Rajeev; </a:t>
            </a:r>
            <a:r>
              <a:rPr lang="en-US" sz="2200" i="1" dirty="0" err="1" smtClean="0"/>
              <a:t>Ullman</a:t>
            </a:r>
            <a:r>
              <a:rPr lang="en-US" sz="2200" i="1" dirty="0" smtClean="0"/>
              <a:t>, Jeffrey D. (2013). Introduction to Automata Theory, Languages, and Computation (3rd ed.). Pearson. </a:t>
            </a:r>
            <a:r>
              <a:rPr lang="en-US" sz="2200" i="1" dirty="0" smtClean="0">
                <a:hlinkClick r:id="rId3" tooltip="International Standard Book Number"/>
              </a:rPr>
              <a:t>ISBN</a:t>
            </a:r>
            <a:r>
              <a:rPr lang="en-US" sz="2200" i="1" dirty="0" smtClean="0"/>
              <a:t> </a:t>
            </a:r>
            <a:r>
              <a:rPr lang="en-US" sz="2200" i="1" dirty="0" smtClean="0">
                <a:hlinkClick r:id="rId4" tooltip="Special:BookSources/1292039051"/>
              </a:rPr>
              <a:t>1292039051</a:t>
            </a:r>
            <a:r>
              <a:rPr lang="en-US" sz="2200" i="1" dirty="0" smtClean="0"/>
              <a:t>.</a:t>
            </a:r>
          </a:p>
          <a:p>
            <a:r>
              <a:rPr lang="en-US" sz="2200" dirty="0" smtClean="0"/>
              <a:t>Peter Linz, "An Introduction to Formal Language and Automata", 4th Edition, </a:t>
            </a:r>
            <a:r>
              <a:rPr lang="en-US" sz="2200" dirty="0" err="1" smtClean="0"/>
              <a:t>Narosa</a:t>
            </a:r>
            <a:r>
              <a:rPr lang="en-US" sz="2200" dirty="0" smtClean="0"/>
              <a:t> Publishing house , 2006. </a:t>
            </a:r>
          </a:p>
          <a:p>
            <a:r>
              <a:rPr lang="en-US" sz="2200" dirty="0" err="1" smtClean="0"/>
              <a:t>John.C.martin</a:t>
            </a:r>
            <a:r>
              <a:rPr lang="en-US" sz="2200" dirty="0" smtClean="0"/>
              <a:t>, "Introduction to the Languages and the Theory of </a:t>
            </a:r>
            <a:r>
              <a:rPr lang="en-US" sz="2200" dirty="0" err="1" smtClean="0"/>
              <a:t>Computation",Third</a:t>
            </a:r>
            <a:r>
              <a:rPr lang="en-US" sz="2200" dirty="0" smtClean="0"/>
              <a:t> edition, Tata </a:t>
            </a:r>
            <a:r>
              <a:rPr lang="en-US" sz="2200" dirty="0" err="1" smtClean="0"/>
              <a:t>McGrawHill</a:t>
            </a:r>
            <a:r>
              <a:rPr lang="en-US" sz="2200" dirty="0" smtClean="0"/>
              <a:t>, 2003. </a:t>
            </a:r>
          </a:p>
          <a:p>
            <a:endParaRPr lang="en-US" sz="2200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B829-BFFE-4B6C-BFFF-38912352B9F6}" type="datetime1">
              <a:rPr lang="en-US" smtClean="0"/>
              <a:t>12-Apr-22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66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</a:t>
            </a:r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You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Dr. Nidhi Sharma               KCS-402 (TOAFL)                  Unit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3176</TotalTime>
  <Words>4841</Words>
  <Application>Microsoft Office PowerPoint</Application>
  <PresentationFormat>On-screen Show (4:3)</PresentationFormat>
  <Paragraphs>1211</Paragraphs>
  <Slides>91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Office Theme</vt:lpstr>
      <vt:lpstr>Noida Institute of Engineering and Technology, Gr. Noida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 G be a CFG with productions. S  AA A  aB B  b | Ɛ. Find  (i) Leftmost derivation  (ii) Rightmost derivation for  string “abab”.  Solution: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Manks</dc:creator>
  <cp:lastModifiedBy>BJCRC</cp:lastModifiedBy>
  <cp:revision>356</cp:revision>
  <dcterms:created xsi:type="dcterms:W3CDTF">2006-08-16T00:00:00Z</dcterms:created>
  <dcterms:modified xsi:type="dcterms:W3CDTF">2022-04-12T03:46:32Z</dcterms:modified>
</cp:coreProperties>
</file>