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7" r:id="rId2"/>
    <p:sldId id="258" r:id="rId3"/>
    <p:sldId id="330" r:id="rId4"/>
    <p:sldId id="319" r:id="rId5"/>
    <p:sldId id="261" r:id="rId6"/>
    <p:sldId id="262" r:id="rId7"/>
    <p:sldId id="331" r:id="rId8"/>
    <p:sldId id="296" r:id="rId9"/>
    <p:sldId id="270" r:id="rId10"/>
    <p:sldId id="332" r:id="rId11"/>
    <p:sldId id="271" r:id="rId12"/>
    <p:sldId id="297" r:id="rId13"/>
    <p:sldId id="298" r:id="rId14"/>
    <p:sldId id="299" r:id="rId15"/>
    <p:sldId id="300" r:id="rId16"/>
    <p:sldId id="301" r:id="rId17"/>
    <p:sldId id="302" r:id="rId18"/>
    <p:sldId id="303" r:id="rId19"/>
    <p:sldId id="304" r:id="rId20"/>
    <p:sldId id="305" r:id="rId21"/>
    <p:sldId id="343" r:id="rId22"/>
    <p:sldId id="344" r:id="rId23"/>
    <p:sldId id="345" r:id="rId24"/>
    <p:sldId id="346" r:id="rId25"/>
    <p:sldId id="347" r:id="rId26"/>
    <p:sldId id="348" r:id="rId27"/>
    <p:sldId id="349" r:id="rId28"/>
    <p:sldId id="350" r:id="rId29"/>
    <p:sldId id="352" r:id="rId30"/>
    <p:sldId id="355" r:id="rId31"/>
    <p:sldId id="356" r:id="rId32"/>
    <p:sldId id="357" r:id="rId33"/>
    <p:sldId id="306" r:id="rId34"/>
    <p:sldId id="333" r:id="rId35"/>
    <p:sldId id="307" r:id="rId36"/>
    <p:sldId id="308" r:id="rId37"/>
    <p:sldId id="334" r:id="rId38"/>
    <p:sldId id="309" r:id="rId39"/>
    <p:sldId id="310" r:id="rId40"/>
    <p:sldId id="335" r:id="rId41"/>
    <p:sldId id="311" r:id="rId42"/>
    <p:sldId id="312" r:id="rId43"/>
    <p:sldId id="313" r:id="rId44"/>
    <p:sldId id="336" r:id="rId45"/>
    <p:sldId id="342" r:id="rId46"/>
    <p:sldId id="315" r:id="rId47"/>
    <p:sldId id="337" r:id="rId48"/>
    <p:sldId id="317" r:id="rId49"/>
    <p:sldId id="338" r:id="rId50"/>
    <p:sldId id="318" r:id="rId51"/>
    <p:sldId id="320" r:id="rId52"/>
    <p:sldId id="321" r:id="rId53"/>
    <p:sldId id="339" r:id="rId54"/>
    <p:sldId id="322" r:id="rId55"/>
    <p:sldId id="323" r:id="rId56"/>
    <p:sldId id="324" r:id="rId57"/>
    <p:sldId id="340" r:id="rId58"/>
    <p:sldId id="341" r:id="rId59"/>
    <p:sldId id="325" r:id="rId60"/>
    <p:sldId id="326" r:id="rId61"/>
    <p:sldId id="327" r:id="rId62"/>
    <p:sldId id="328" r:id="rId63"/>
    <p:sldId id="329"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autoAdjust="0"/>
    <p:restoredTop sz="94660"/>
  </p:normalViewPr>
  <p:slideViewPr>
    <p:cSldViewPr>
      <p:cViewPr varScale="1">
        <p:scale>
          <a:sx n="62" d="100"/>
          <a:sy n="62" d="100"/>
        </p:scale>
        <p:origin x="142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4C6D4B-9B2D-466A-B76C-34D962928B68}" type="datetimeFigureOut">
              <a:rPr lang="en-US" smtClean="0"/>
              <a:t>4/30/2022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0DA40C-7BC2-42ED-9044-B6F1EAEBD327}" type="slidenum">
              <a:rPr lang="en-US" smtClean="0"/>
              <a:t>‹#›</a:t>
            </a:fld>
            <a:endParaRPr lang="en-US"/>
          </a:p>
        </p:txBody>
      </p:sp>
    </p:spTree>
    <p:extLst>
      <p:ext uri="{BB962C8B-B14F-4D97-AF65-F5344CB8AC3E}">
        <p14:creationId xmlns:p14="http://schemas.microsoft.com/office/powerpoint/2010/main" val="4252386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4/30/2022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youtube.com/watch?v=kFH4X69L1JU" TargetMode="Externa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youtube.com/watch?v=EEfNU8AoA-8"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youtube.com/watch?v=KJD_F-QGLmo"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youtube.com/watch?v=mx1mnyagfdM&amp;list=PL4B084328ED81F3AF" TargetMode="Externa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youtube.com/watch?v=YSr5zmVqZL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www.youtube.com/watch?v=BR6fHjKFqa0" TargetMode="External"/><Relationship Id="rId7" Type="http://schemas.openxmlformats.org/officeDocument/2006/relationships/image" Target="../media/image1.png"/><Relationship Id="rId2" Type="http://schemas.openxmlformats.org/officeDocument/2006/relationships/hyperlink" Target="https://www.youtube.com/watch?v=IhyEGNn-7Uo" TargetMode="External"/><Relationship Id="rId1" Type="http://schemas.openxmlformats.org/officeDocument/2006/relationships/slideLayout" Target="../slideLayouts/slideLayout2.xml"/><Relationship Id="rId6" Type="http://schemas.openxmlformats.org/officeDocument/2006/relationships/hyperlink" Target="https://www.youtube.com/watch?v=moPtwq_cVH8" TargetMode="External"/><Relationship Id="rId5" Type="http://schemas.openxmlformats.org/officeDocument/2006/relationships/hyperlink" Target="https://www.youtube.com/watch?v=mPec64RUCsk" TargetMode="External"/><Relationship Id="rId4" Type="http://schemas.openxmlformats.org/officeDocument/2006/relationships/hyperlink" Target="https://www.youtube.com/watch?v=vhSMp91tS6k" TargetMode="Externa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rive.google.com/file/d/13kK3291TzguwU6GAA8vIqrRw6w_13ypj/view?usp=sharing"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drive.google.com/file/d/1J5wqcdUF3nf_8UMcYD_wTblTK3SmChqr/view?usp=sharing" TargetMode="External"/><Relationship Id="rId7" Type="http://schemas.openxmlformats.org/officeDocument/2006/relationships/image" Target="../media/image1.png"/><Relationship Id="rId2" Type="http://schemas.openxmlformats.org/officeDocument/2006/relationships/hyperlink" Target="https://drive.google.com/file/d/12YgCV_q7QeE1d_Hp0JrOWRFgXOcdKSRc/view?usp=sharing" TargetMode="External"/><Relationship Id="rId1" Type="http://schemas.openxmlformats.org/officeDocument/2006/relationships/slideLayout" Target="../slideLayouts/slideLayout2.xml"/><Relationship Id="rId6" Type="http://schemas.openxmlformats.org/officeDocument/2006/relationships/hyperlink" Target="https://drive.google.com/file/d/1dyqbDpBPuY50gsmu62JcVtgD65t_0lu4/view?usp=sharing" TargetMode="External"/><Relationship Id="rId5" Type="http://schemas.openxmlformats.org/officeDocument/2006/relationships/hyperlink" Target="https://drive.google.com/file/d/1ZlOKf6Il9xwPF6YlmSGAsFSsAjT4fNPu/view?usp=sharing" TargetMode="External"/><Relationship Id="rId4" Type="http://schemas.openxmlformats.org/officeDocument/2006/relationships/hyperlink" Target="https://drive.google.com/file/d/1VxIo8y0ZSdXXcHYLwUgii9MuZEosGGyC/view?usp=sharing"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err="1"/>
              <a:t>Noida</a:t>
            </a:r>
            <a:r>
              <a:rPr lang="en-US" sz="2400" dirty="0"/>
              <a:t> Institute of Engineering and Technology, Greater </a:t>
            </a:r>
            <a:r>
              <a:rPr lang="en-US" sz="2400" dirty="0" err="1"/>
              <a:t>Noida</a:t>
            </a:r>
            <a:endParaRPr lang="en-US" sz="2400" dirty="0"/>
          </a:p>
        </p:txBody>
      </p:sp>
      <p:sp>
        <p:nvSpPr>
          <p:cNvPr id="3" name="Subtitle 2"/>
          <p:cNvSpPr>
            <a:spLocks noGrp="1"/>
          </p:cNvSpPr>
          <p:nvPr>
            <p:ph type="subTitle" idx="1"/>
          </p:nvPr>
        </p:nvSpPr>
        <p:spPr>
          <a:xfrm>
            <a:off x="1447800" y="914400"/>
            <a:ext cx="6400800" cy="1676400"/>
          </a:xfrm>
        </p:spPr>
        <p:style>
          <a:lnRef idx="2">
            <a:schemeClr val="accent5"/>
          </a:lnRef>
          <a:fillRef idx="1">
            <a:schemeClr val="lt1"/>
          </a:fillRef>
          <a:effectRef idx="0">
            <a:schemeClr val="accent5"/>
          </a:effectRef>
          <a:fontRef idx="minor">
            <a:schemeClr val="dk1"/>
          </a:fontRef>
        </p:style>
        <p:txBody>
          <a:bodyPr>
            <a:normAutofit/>
          </a:bodyPr>
          <a:lstStyle/>
          <a:p>
            <a:r>
              <a:rPr lang="en-US" sz="2800" b="1" dirty="0"/>
              <a:t>Turing Machine </a:t>
            </a:r>
          </a:p>
          <a:p>
            <a:r>
              <a:rPr lang="en-US" sz="2800" b="1" dirty="0">
                <a:solidFill>
                  <a:schemeClr val="tx1"/>
                </a:solidFill>
              </a:rPr>
              <a:t>UNIT 5</a:t>
            </a:r>
            <a:endParaRPr lang="en-US" sz="2500" b="1" dirty="0">
              <a:solidFill>
                <a:schemeClr val="tx1"/>
              </a:solidFill>
            </a:endParaRPr>
          </a:p>
        </p:txBody>
      </p:sp>
      <p:sp>
        <p:nvSpPr>
          <p:cNvPr id="9" name="Date Placeholder 8"/>
          <p:cNvSpPr>
            <a:spLocks noGrp="1"/>
          </p:cNvSpPr>
          <p:nvPr>
            <p:ph type="dt" sz="half" idx="10"/>
          </p:nvPr>
        </p:nvSpPr>
        <p:spPr>
          <a:xfrm>
            <a:off x="381000" y="6492875"/>
            <a:ext cx="2133600" cy="365125"/>
          </a:xfrm>
        </p:spPr>
        <p:txBody>
          <a:bodyPr/>
          <a:lstStyle/>
          <a:p>
            <a:fld id="{38801551-5877-4C21-9B34-9746B04ED5CA}" type="datetime1">
              <a:rPr lang="en-US" smtClean="0"/>
              <a:pPr/>
              <a:t>4/30/2022</a:t>
            </a:fld>
            <a:endParaRPr lang="en-US" dirty="0"/>
          </a:p>
        </p:txBody>
      </p:sp>
      <p:sp>
        <p:nvSpPr>
          <p:cNvPr id="13" name="Footer Placeholder 12"/>
          <p:cNvSpPr>
            <a:spLocks noGrp="1"/>
          </p:cNvSpPr>
          <p:nvPr>
            <p:ph type="ftr" sz="quarter" idx="11"/>
          </p:nvPr>
        </p:nvSpPr>
        <p:spPr>
          <a:xfrm>
            <a:off x="2286000" y="6248400"/>
            <a:ext cx="5029200" cy="365125"/>
          </a:xfrm>
        </p:spPr>
        <p:txBody>
          <a:bodyPr/>
          <a:lstStyle/>
          <a:p>
            <a:r>
              <a:rPr lang="en-US" dirty="0"/>
              <a:t>Dr. Hitesh Singh             KCS - 402 TAFL                Unit Number: 5</a:t>
            </a:r>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dirty="0"/>
          </a:p>
        </p:txBody>
      </p:sp>
      <p:pic>
        <p:nvPicPr>
          <p:cNvPr id="1026"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tx1"/>
                </a:solidFill>
              </a:rPr>
              <a:t>Dr. Hitesh Singh</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Assistant Professor</a:t>
            </a:r>
            <a:r>
              <a:rPr kumimoji="0" lang="en-US" sz="2400" b="0" i="0" u="none" strike="noStrike" kern="1200" cap="none" spc="0" normalizeH="0" noProof="0" dirty="0">
                <a:ln>
                  <a:noFill/>
                </a:ln>
                <a:solidFill>
                  <a:schemeClr val="tx1"/>
                </a:solidFill>
                <a:effectLst/>
                <a:uLnTx/>
                <a:uFillTx/>
                <a:latin typeface="+mn-lt"/>
                <a:ea typeface="+mn-ea"/>
                <a:cs typeface="+mn-cs"/>
              </a:rPr>
              <a:t> </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baseline="0" dirty="0">
                <a:solidFill>
                  <a:schemeClr val="tx1"/>
                </a:solidFill>
              </a:rPr>
              <a:t>IT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pic>
        <p:nvPicPr>
          <p:cNvPr id="11" name="Picture 4" descr="C:\Users\Manks\Downloads\speak.png"/>
          <p:cNvPicPr>
            <a:picLocks noChangeAspect="1" noChangeArrowheads="1"/>
          </p:cNvPicPr>
          <p:nvPr/>
        </p:nvPicPr>
        <p:blipFill>
          <a:blip r:embed="rId5" cstate="print"/>
          <a:srcRect/>
          <a:stretch>
            <a:fillRect/>
          </a:stretch>
        </p:blipFill>
        <p:spPr bwMode="auto">
          <a:xfrm>
            <a:off x="6477000" y="2590800"/>
            <a:ext cx="1524000" cy="1524000"/>
          </a:xfrm>
          <a:prstGeom prst="rect">
            <a:avLst/>
          </a:prstGeom>
          <a:noFill/>
        </p:spPr>
      </p:pic>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kumimoji="0" lang="en-US" sz="2500" b="0" i="0" u="none" strike="noStrike" kern="1200" cap="none" spc="0" normalizeH="0" noProof="0" dirty="0">
                <a:ln>
                  <a:noFill/>
                </a:ln>
                <a:solidFill>
                  <a:schemeClr val="tx1"/>
                </a:solidFill>
                <a:effectLst/>
                <a:uLnTx/>
                <a:uFillTx/>
                <a:latin typeface="+mn-lt"/>
                <a:ea typeface="+mn-ea"/>
                <a:cs typeface="+mn-cs"/>
              </a:rPr>
              <a:t> </a:t>
            </a:r>
            <a:r>
              <a:rPr lang="en-US" sz="2500" dirty="0">
                <a:solidFill>
                  <a:schemeClr val="tx1"/>
                </a:solidFill>
              </a:rPr>
              <a:t>5</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TAFL</a:t>
            </a: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Course</a:t>
            </a:r>
            <a:r>
              <a:rPr kumimoji="0" lang="en-US" sz="2000" b="0" i="0" u="none" strike="noStrike" kern="1200" cap="none" spc="0" normalizeH="0" noProof="0" dirty="0">
                <a:ln>
                  <a:noFill/>
                </a:ln>
                <a:solidFill>
                  <a:schemeClr val="tx1"/>
                </a:solidFill>
                <a:effectLst/>
                <a:uLnTx/>
                <a:uFillTx/>
                <a:latin typeface="+mn-lt"/>
                <a:ea typeface="+mn-ea"/>
                <a:cs typeface="+mn-cs"/>
              </a:rPr>
              <a:t> Details</a:t>
            </a:r>
            <a:br>
              <a:rPr kumimoji="0" lang="en-US" sz="2000" b="0" i="0" u="none" strike="noStrike" kern="1200" cap="none" spc="0" normalizeH="0" noProof="0" dirty="0">
                <a:ln>
                  <a:noFill/>
                </a:ln>
                <a:solidFill>
                  <a:schemeClr val="tx1"/>
                </a:solidFill>
                <a:effectLst/>
                <a:uLnTx/>
                <a:uFillTx/>
                <a:latin typeface="+mn-lt"/>
                <a:ea typeface="+mn-ea"/>
                <a:cs typeface="+mn-cs"/>
              </a:rPr>
            </a:br>
            <a:r>
              <a:rPr kumimoji="0" lang="en-US" sz="2000" b="0" i="0" u="none" strike="noStrike" kern="1200" cap="none" spc="0" normalizeH="0" noProof="0" dirty="0">
                <a:ln>
                  <a:noFill/>
                </a:ln>
                <a:solidFill>
                  <a:schemeClr val="tx1"/>
                </a:solidFill>
                <a:effectLst/>
                <a:uLnTx/>
                <a:uFillTx/>
                <a:latin typeface="+mn-lt"/>
                <a:ea typeface="+mn-ea"/>
                <a:cs typeface="+mn-cs"/>
              </a:rPr>
              <a:t>(B Tech 4</a:t>
            </a:r>
            <a:r>
              <a:rPr kumimoji="0" lang="en-US" sz="2000" b="0" i="0" u="none" strike="noStrike" kern="1200" cap="none" spc="0" normalizeH="0" baseline="30000" noProof="0" dirty="0">
                <a:ln>
                  <a:noFill/>
                </a:ln>
                <a:solidFill>
                  <a:schemeClr val="tx1"/>
                </a:solidFill>
                <a:effectLst/>
                <a:uLnTx/>
                <a:uFillTx/>
                <a:latin typeface="+mn-lt"/>
                <a:ea typeface="+mn-ea"/>
                <a:cs typeface="+mn-cs"/>
              </a:rPr>
              <a:t>th</a:t>
            </a:r>
            <a:r>
              <a:rPr kumimoji="0" lang="en-US" sz="2000" b="0" i="0" u="none" strike="noStrike" kern="1200" cap="none" spc="0" normalizeH="0" noProof="0" dirty="0">
                <a:ln>
                  <a:noFill/>
                </a:ln>
                <a:solidFill>
                  <a:schemeClr val="tx1"/>
                </a:solidFill>
                <a:effectLst/>
                <a:uLnTx/>
                <a:uFillTx/>
                <a:latin typeface="+mn-lt"/>
                <a:ea typeface="+mn-ea"/>
                <a:cs typeface="+mn-cs"/>
              </a:rPr>
              <a:t> </a:t>
            </a:r>
            <a:r>
              <a:rPr kumimoji="0" lang="en-US" sz="2000" b="0" i="0" u="none" strike="noStrike" kern="1200" cap="none" spc="0" normalizeH="0" noProof="0" dirty="0" err="1">
                <a:ln>
                  <a:noFill/>
                </a:ln>
                <a:solidFill>
                  <a:schemeClr val="tx1"/>
                </a:solidFill>
                <a:effectLst/>
                <a:uLnTx/>
                <a:uFillTx/>
                <a:latin typeface="+mn-lt"/>
                <a:ea typeface="+mn-ea"/>
                <a:cs typeface="+mn-cs"/>
              </a:rPr>
              <a:t>Sem</a:t>
            </a:r>
            <a:r>
              <a:rPr kumimoji="0" lang="en-US" sz="2000" b="0" i="0" u="none" strike="noStrike" kern="1200" cap="none" spc="0" normalizeH="0" noProof="0" dirty="0">
                <a:ln>
                  <a:noFill/>
                </a:ln>
                <a:solidFill>
                  <a:schemeClr val="tx1"/>
                </a:solidFill>
                <a:effectLst/>
                <a:uLnTx/>
                <a:uFillTx/>
                <a:latin typeface="+mn-lt"/>
                <a:ea typeface="+mn-ea"/>
                <a:cs typeface="+mn-cs"/>
              </a:rPr>
              <a: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14885793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25000" lnSpcReduction="20000"/>
          </a:bodyPr>
          <a:lstStyle/>
          <a:p>
            <a:pPr marL="0" indent="0" algn="just">
              <a:buNone/>
            </a:pPr>
            <a:r>
              <a:rPr lang="en-US" sz="8800" b="1" dirty="0"/>
              <a:t>Objective:</a:t>
            </a:r>
            <a:r>
              <a:rPr lang="en-US" sz="8800" dirty="0"/>
              <a:t> To understand the formal definition of Turing Machine. </a:t>
            </a:r>
          </a:p>
          <a:p>
            <a:pPr marL="0" indent="0" algn="just">
              <a:buNone/>
            </a:pPr>
            <a:endParaRPr lang="en-US" sz="8800" dirty="0"/>
          </a:p>
          <a:p>
            <a:pPr marL="0" indent="0" algn="just">
              <a:buNone/>
            </a:pPr>
            <a:r>
              <a:rPr lang="en-US" sz="8800" dirty="0"/>
              <a:t>Turing machine was invented in 1936 by </a:t>
            </a:r>
            <a:r>
              <a:rPr lang="en-US" sz="8800" b="1" dirty="0"/>
              <a:t>Alan Turing</a:t>
            </a:r>
            <a:r>
              <a:rPr lang="en-US" sz="8800" dirty="0"/>
              <a:t>. It is an accepting device which accepts Recursive Enumerable Language generated by type 0 grammar.</a:t>
            </a:r>
          </a:p>
          <a:p>
            <a:pPr marL="0" indent="0" algn="just">
              <a:buNone/>
            </a:pPr>
            <a:endParaRPr lang="en-US" sz="8800" dirty="0"/>
          </a:p>
          <a:p>
            <a:pPr marL="0" indent="0" algn="just">
              <a:buNone/>
            </a:pPr>
            <a:r>
              <a:rPr lang="en-US" sz="8800" dirty="0"/>
              <a:t>There are various features of the Turing machine:</a:t>
            </a:r>
          </a:p>
          <a:p>
            <a:pPr marL="0" indent="0" algn="just">
              <a:buNone/>
            </a:pPr>
            <a:endParaRPr lang="en-US" sz="8800" dirty="0"/>
          </a:p>
          <a:p>
            <a:pPr algn="just"/>
            <a:r>
              <a:rPr lang="en-US" sz="8800" dirty="0"/>
              <a:t>It has an external memory which remembers arbitrary long sequence of input.</a:t>
            </a:r>
          </a:p>
          <a:p>
            <a:pPr algn="just"/>
            <a:endParaRPr lang="en-US" sz="8800" dirty="0"/>
          </a:p>
          <a:p>
            <a:pPr algn="just"/>
            <a:r>
              <a:rPr lang="en-US" sz="8800" dirty="0"/>
              <a:t>It has unlimited memory capability.</a:t>
            </a:r>
          </a:p>
          <a:p>
            <a:pPr algn="just"/>
            <a:endParaRPr lang="en-US" sz="8800" dirty="0"/>
          </a:p>
          <a:p>
            <a:pPr algn="just"/>
            <a:r>
              <a:rPr lang="en-US" sz="8800" dirty="0"/>
              <a:t>The model has a facility by which the input at left or right on the tape can be read easily.</a:t>
            </a:r>
          </a:p>
          <a:p>
            <a:pPr algn="just"/>
            <a:endParaRPr lang="en-US" sz="8800" dirty="0"/>
          </a:p>
          <a:p>
            <a:pPr algn="just"/>
            <a:endParaRPr lang="en-US" sz="2400" dirty="0"/>
          </a:p>
          <a:p>
            <a:endParaRPr lang="en-US" dirty="0"/>
          </a:p>
        </p:txBody>
      </p:sp>
      <p:sp>
        <p:nvSpPr>
          <p:cNvPr id="4" name="Date Placeholder 3"/>
          <p:cNvSpPr>
            <a:spLocks noGrp="1"/>
          </p:cNvSpPr>
          <p:nvPr>
            <p:ph type="dt" sz="half" idx="10"/>
          </p:nvPr>
        </p:nvSpPr>
        <p:spPr/>
        <p:txBody>
          <a:bodyPr/>
          <a:lstStyle/>
          <a:p>
            <a:fld id="{2567DAA0-F5EA-4446-80AA-054EC68B59D6}" type="datetime1">
              <a:rPr lang="en-US" smtClean="0"/>
              <a:pPr/>
              <a:t>4/30/2022</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a:t>Dr. Hitesh Singh             KCS - 402 TAFL                Unit Number: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p:cNvSpPr txBox="1">
            <a:spLocks/>
          </p:cNvSpPr>
          <p:nvPr/>
        </p:nvSpPr>
        <p:spPr>
          <a:xfrm>
            <a:off x="136245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Introduction (CO1, CO2, CO4)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3408597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ircle(in)">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ircle(in)">
                                      <p:cBhvr>
                                        <p:cTn id="22" dur="20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circle(in)">
                                      <p:cBhvr>
                                        <p:cTn id="27" dur="20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circle(in)">
                                      <p:cBhvr>
                                        <p:cTn id="32"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499"/>
            <a:ext cx="8229600" cy="4525963"/>
          </a:xfrm>
        </p:spPr>
        <p:txBody>
          <a:bodyPr>
            <a:noAutofit/>
          </a:bodyPr>
          <a:lstStyle/>
          <a:p>
            <a:pPr marL="0" indent="0">
              <a:buNone/>
            </a:pPr>
            <a:endParaRPr lang="en-US" sz="2200" dirty="0"/>
          </a:p>
          <a:p>
            <a:pPr marL="0" indent="0">
              <a:buNone/>
            </a:pPr>
            <a:r>
              <a:rPr lang="en-US" sz="2200" dirty="0"/>
              <a:t>A Turing machine can be defined as a collection of 7 components:</a:t>
            </a:r>
          </a:p>
          <a:p>
            <a:pPr marL="0" indent="0">
              <a:buNone/>
            </a:pPr>
            <a:r>
              <a:rPr lang="en-US" sz="2200" b="1" dirty="0"/>
              <a:t>Q</a:t>
            </a:r>
            <a:r>
              <a:rPr lang="en-US" sz="2200" dirty="0"/>
              <a:t>: the finite set of states</a:t>
            </a:r>
            <a:br>
              <a:rPr lang="en-US" sz="2200" dirty="0"/>
            </a:br>
            <a:r>
              <a:rPr lang="en-US" sz="2200" b="1" dirty="0"/>
              <a:t>∑</a:t>
            </a:r>
            <a:r>
              <a:rPr lang="en-US" sz="2200" dirty="0"/>
              <a:t>: the finite set of input symbols</a:t>
            </a:r>
            <a:br>
              <a:rPr lang="en-US" sz="2200" dirty="0"/>
            </a:br>
            <a:r>
              <a:rPr lang="en-US" sz="2200" b="1" dirty="0"/>
              <a:t>T</a:t>
            </a:r>
            <a:r>
              <a:rPr lang="en-US" sz="2200" dirty="0"/>
              <a:t>: the tape symbol</a:t>
            </a:r>
            <a:br>
              <a:rPr lang="en-US" sz="2200" dirty="0"/>
            </a:br>
            <a:r>
              <a:rPr lang="en-US" sz="2200" b="1" dirty="0"/>
              <a:t>q0</a:t>
            </a:r>
            <a:r>
              <a:rPr lang="en-US" sz="2200" dirty="0"/>
              <a:t>: the initial state</a:t>
            </a:r>
            <a:br>
              <a:rPr lang="en-US" sz="2200" dirty="0"/>
            </a:br>
            <a:r>
              <a:rPr lang="en-US" sz="2200" b="1" dirty="0"/>
              <a:t>F</a:t>
            </a:r>
            <a:r>
              <a:rPr lang="en-US" sz="2200" dirty="0"/>
              <a:t>: a set of final states</a:t>
            </a:r>
            <a:br>
              <a:rPr lang="en-US" sz="2200" dirty="0"/>
            </a:br>
            <a:r>
              <a:rPr lang="en-US" sz="2200" b="1" dirty="0"/>
              <a:t>B</a:t>
            </a:r>
            <a:r>
              <a:rPr lang="en-US" sz="2200" dirty="0"/>
              <a:t>: a blank symbol used as a end marker for input</a:t>
            </a:r>
            <a:br>
              <a:rPr lang="en-US" sz="2200" dirty="0"/>
            </a:br>
            <a:r>
              <a:rPr lang="en-US" sz="2200" b="1" dirty="0"/>
              <a:t>δ</a:t>
            </a:r>
            <a:r>
              <a:rPr lang="en-US" sz="2200" dirty="0"/>
              <a:t>: a transition or mapping function.</a:t>
            </a:r>
          </a:p>
          <a:p>
            <a:endParaRPr lang="en-US" sz="2200" dirty="0"/>
          </a:p>
          <a:p>
            <a:r>
              <a:rPr lang="en-US" sz="2200" dirty="0"/>
              <a:t>(q0, a) → (q1, X, R)  </a:t>
            </a:r>
          </a:p>
          <a:p>
            <a:r>
              <a:rPr lang="en-US" sz="2200" dirty="0"/>
              <a:t>That means in q0 state, if we read symbol 'a' then it will go to state q1, replaced a by X and move ahead right(R stands for right).</a:t>
            </a:r>
          </a:p>
        </p:txBody>
      </p:sp>
      <p:sp>
        <p:nvSpPr>
          <p:cNvPr id="4" name="Date Placeholder 3"/>
          <p:cNvSpPr>
            <a:spLocks noGrp="1"/>
          </p:cNvSpPr>
          <p:nvPr>
            <p:ph type="dt" sz="half" idx="10"/>
          </p:nvPr>
        </p:nvSpPr>
        <p:spPr/>
        <p:txBody>
          <a:bodyPr/>
          <a:lstStyle/>
          <a:p>
            <a:fld id="{2567DAA0-F5EA-4446-80AA-054EC68B59D6}" type="datetime1">
              <a:rPr lang="en-US" smtClean="0"/>
              <a:pPr/>
              <a:t>4/30/2022</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a:t>Dr. Hitesh Singh             KCS - 402 TAFL                Unit Number: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Formal definition of Turing machine</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46819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ircle(in)">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ircle(in)">
                                      <p:cBhvr>
                                        <p:cTn id="2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2200" dirty="0"/>
              <a:t>Construct TM for the language L ={0</a:t>
            </a:r>
            <a:r>
              <a:rPr lang="en-US" sz="2200" baseline="30000" dirty="0"/>
              <a:t>n</a:t>
            </a:r>
            <a:r>
              <a:rPr lang="en-US" sz="2200" dirty="0"/>
              <a:t>1</a:t>
            </a:r>
            <a:r>
              <a:rPr lang="en-US" sz="2200" baseline="30000" dirty="0"/>
              <a:t>n</a:t>
            </a:r>
            <a:r>
              <a:rPr lang="en-US" sz="2200" dirty="0"/>
              <a:t>} where n&gt;=1.</a:t>
            </a:r>
          </a:p>
          <a:p>
            <a:pPr algn="just"/>
            <a:endParaRPr lang="en-US" sz="2200" dirty="0"/>
          </a:p>
          <a:p>
            <a:pPr algn="just"/>
            <a:r>
              <a:rPr lang="en-US" sz="2200" dirty="0"/>
              <a:t>We have already solved this problem by PDA. In PDA, we have a stack to remember the previous symbol. The main advantage of the Turing machine is we have a tape head which can be moved forward or backward, and the input tape can be scanned.</a:t>
            </a:r>
          </a:p>
          <a:p>
            <a:pPr algn="just"/>
            <a:endParaRPr lang="en-US" sz="2200" dirty="0"/>
          </a:p>
          <a:p>
            <a:pPr algn="just"/>
            <a:r>
              <a:rPr lang="en-US" sz="2200" dirty="0"/>
              <a:t>The simple logic which we will apply is read out each '0' mark it by A and then move ahead along with the input tape and find out 1 convert it to B. Now, repeat this process for all a's and b's.</a:t>
            </a:r>
          </a:p>
          <a:p>
            <a:pPr algn="just"/>
            <a:endParaRPr lang="en-US" sz="2200" dirty="0"/>
          </a:p>
          <a:p>
            <a:pPr algn="just"/>
            <a:r>
              <a:rPr lang="en-US" sz="2200" dirty="0"/>
              <a:t>Now we will see how this Turing machine work for 0011.</a:t>
            </a:r>
          </a:p>
          <a:p>
            <a:endParaRPr lang="en-US" sz="2200" dirty="0"/>
          </a:p>
          <a:p>
            <a:endParaRPr lang="en-US" dirty="0"/>
          </a:p>
        </p:txBody>
      </p:sp>
      <p:sp>
        <p:nvSpPr>
          <p:cNvPr id="4" name="Date Placeholder 3"/>
          <p:cNvSpPr>
            <a:spLocks noGrp="1"/>
          </p:cNvSpPr>
          <p:nvPr>
            <p:ph type="dt" sz="half" idx="10"/>
          </p:nvPr>
        </p:nvSpPr>
        <p:spPr/>
        <p:txBody>
          <a:bodyPr/>
          <a:lstStyle/>
          <a:p>
            <a:fld id="{2567DAA0-F5EA-4446-80AA-054EC68B59D6}" type="datetime1">
              <a:rPr lang="en-US" smtClean="0"/>
              <a:pPr/>
              <a:t>4/30/2022</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a:t>Dr. Hitesh Singh             KCS - 402 TAFL                Unit Number: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latin typeface="+mn-lt"/>
                <a:ea typeface="+mn-ea"/>
                <a:cs typeface="+mn-cs"/>
              </a:rPr>
              <a:t>TM</a:t>
            </a:r>
            <a:r>
              <a:rPr kumimoji="0" lang="en-US" sz="3200" b="1" i="0" u="none" strike="noStrike" kern="1200" cap="none" spc="0" normalizeH="0" noProof="0" dirty="0">
                <a:ln>
                  <a:noFill/>
                </a:ln>
                <a:solidFill>
                  <a:schemeClr val="dk1"/>
                </a:solidFill>
                <a:effectLst/>
                <a:uLnTx/>
                <a:uFillTx/>
                <a:latin typeface="+mn-lt"/>
                <a:ea typeface="+mn-ea"/>
                <a:cs typeface="+mn-cs"/>
              </a:rPr>
              <a:t> Example </a:t>
            </a:r>
            <a:r>
              <a:rPr lang="en-US" sz="3200" b="1" dirty="0"/>
              <a:t>(CO1, CO2, CO4)</a:t>
            </a:r>
            <a:r>
              <a:rPr kumimoji="0" lang="en-US" sz="3200" b="1" i="0" u="none" strike="noStrike" kern="1200" cap="none" spc="0" normalizeH="0" noProof="0" dirty="0">
                <a:ln>
                  <a:noFill/>
                </a:ln>
                <a:solidFill>
                  <a:schemeClr val="dk1"/>
                </a:solidFill>
                <a:effectLst/>
                <a:uLnTx/>
                <a:uFillTx/>
                <a:latin typeface="+mn-lt"/>
                <a:ea typeface="+mn-ea"/>
                <a:cs typeface="+mn-cs"/>
              </a:rPr>
              <a:t> </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8522859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ircle(in)">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ircle(in)">
                                      <p:cBhvr>
                                        <p:cTn id="2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2400" dirty="0"/>
              <a:t>The simulation for 0011 can be shown as below:</a:t>
            </a:r>
          </a:p>
          <a:p>
            <a:endParaRPr lang="en-US" sz="2400" dirty="0"/>
          </a:p>
          <a:p>
            <a:endParaRPr lang="en-US" sz="2400" dirty="0"/>
          </a:p>
          <a:p>
            <a:endParaRPr lang="en-US" sz="2400" dirty="0"/>
          </a:p>
          <a:p>
            <a:endParaRPr lang="en-US" sz="2400" dirty="0"/>
          </a:p>
          <a:p>
            <a:r>
              <a:rPr lang="en-US" sz="2400" dirty="0"/>
              <a:t>Now, we will see how this </a:t>
            </a:r>
            <a:r>
              <a:rPr lang="en-US" sz="2400" dirty="0" err="1"/>
              <a:t>turing</a:t>
            </a:r>
            <a:r>
              <a:rPr lang="en-US" sz="2400" dirty="0"/>
              <a:t> machine will works for 0011. Initially, state is q0 and head points to 0 as:</a:t>
            </a:r>
          </a:p>
        </p:txBody>
      </p:sp>
      <p:sp>
        <p:nvSpPr>
          <p:cNvPr id="4" name="Date Placeholder 3"/>
          <p:cNvSpPr>
            <a:spLocks noGrp="1"/>
          </p:cNvSpPr>
          <p:nvPr>
            <p:ph type="dt" sz="half" idx="10"/>
          </p:nvPr>
        </p:nvSpPr>
        <p:spPr/>
        <p:txBody>
          <a:bodyPr/>
          <a:lstStyle/>
          <a:p>
            <a:fld id="{2567DAA0-F5EA-4446-80AA-054EC68B59D6}" type="datetime1">
              <a:rPr lang="en-US" smtClean="0"/>
              <a:pPr/>
              <a:t>4/30/2022</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a:t>Dr. Hitesh Singh             KCS - 402 TAFL                Unit Number: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TM Example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7" descr="Turing Mach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076449"/>
            <a:ext cx="3924300" cy="59055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descr="Turing Mach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0612" y="4514849"/>
            <a:ext cx="3343275" cy="847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2859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circle(in)">
                                      <p:cBhvr>
                                        <p:cTn id="17" dur="20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ircle(in)">
                                      <p:cBhvr>
                                        <p:cTn id="2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2400" dirty="0"/>
              <a:t>The move will be δ(q0, 0) = δ(q1, A, R) which means it will go to state q1, replaced 0 by A and head will move to the right as:</a:t>
            </a:r>
          </a:p>
          <a:p>
            <a:endParaRPr lang="en-US" sz="2400" dirty="0"/>
          </a:p>
          <a:p>
            <a:endParaRPr lang="en-US" sz="2400" dirty="0"/>
          </a:p>
          <a:p>
            <a:r>
              <a:rPr lang="en-US" sz="2400" dirty="0"/>
              <a:t>The move will be δ(q1, 0) = δ(q1, 0, R) which means it will not change any symbol, remain in the same state and move to the right as:</a:t>
            </a:r>
          </a:p>
        </p:txBody>
      </p:sp>
      <p:sp>
        <p:nvSpPr>
          <p:cNvPr id="4" name="Date Placeholder 3"/>
          <p:cNvSpPr>
            <a:spLocks noGrp="1"/>
          </p:cNvSpPr>
          <p:nvPr>
            <p:ph type="dt" sz="half" idx="10"/>
          </p:nvPr>
        </p:nvSpPr>
        <p:spPr/>
        <p:txBody>
          <a:bodyPr/>
          <a:lstStyle/>
          <a:p>
            <a:fld id="{2567DAA0-F5EA-4446-80AA-054EC68B59D6}" type="datetime1">
              <a:rPr lang="en-US" smtClean="0"/>
              <a:pPr/>
              <a:t>4/30/2022</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a:t>Dr. Hitesh Singh             KCS - 402 TAFL                Unit Number: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TM Example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2" descr="Turing Mach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209800"/>
            <a:ext cx="3343275" cy="85725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Turing Mach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5257800"/>
            <a:ext cx="3343275"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2859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ircle(in)">
                                      <p:cBhvr>
                                        <p:cTn id="2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2400" dirty="0"/>
              <a:t>The move will be δ(q1, 1) = δ(q2, B, L) which means it will go to state q2, replaced 1 by B and head will move to left as:</a:t>
            </a:r>
          </a:p>
          <a:p>
            <a:endParaRPr lang="en-US" sz="2400" dirty="0"/>
          </a:p>
          <a:p>
            <a:endParaRPr lang="en-US" sz="2400" dirty="0"/>
          </a:p>
          <a:p>
            <a:endParaRPr lang="en-US" sz="2400" dirty="0"/>
          </a:p>
          <a:p>
            <a:r>
              <a:rPr lang="en-US" sz="2400" dirty="0"/>
              <a:t>Now move will be δ(q2, 0) = δ(q2, 0, L) which means it will not change any symbol, remain in the same state and move to left as:</a:t>
            </a:r>
          </a:p>
        </p:txBody>
      </p:sp>
      <p:sp>
        <p:nvSpPr>
          <p:cNvPr id="4" name="Date Placeholder 3"/>
          <p:cNvSpPr>
            <a:spLocks noGrp="1"/>
          </p:cNvSpPr>
          <p:nvPr>
            <p:ph type="dt" sz="half" idx="10"/>
          </p:nvPr>
        </p:nvSpPr>
        <p:spPr/>
        <p:txBody>
          <a:bodyPr/>
          <a:lstStyle/>
          <a:p>
            <a:fld id="{2567DAA0-F5EA-4446-80AA-054EC68B59D6}" type="datetime1">
              <a:rPr lang="en-US" smtClean="0"/>
              <a:pPr/>
              <a:t>4/30/2022</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a:t>Dr. Hitesh Singh             KCS - 402 TAFL                Unit Number: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TM Example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2" descr="Turing Mach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4597" y="2209800"/>
            <a:ext cx="3343275" cy="84772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Turing Mach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4724400"/>
            <a:ext cx="3343275" cy="847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2859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ircle(in)">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ircle(in)">
                                      <p:cBhvr>
                                        <p:cTn id="2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2400" dirty="0"/>
              <a:t>The move will be δ(q2, A) = δ(q0, A, R), it means will go to state q0, replaced A by A and head will move to the right as:</a:t>
            </a:r>
          </a:p>
          <a:p>
            <a:endParaRPr lang="en-US" sz="2400" dirty="0"/>
          </a:p>
          <a:p>
            <a:endParaRPr lang="en-US" sz="2400" dirty="0"/>
          </a:p>
          <a:p>
            <a:r>
              <a:rPr lang="en-US" sz="2400" dirty="0"/>
              <a:t>The move will be δ(q0, 0) = δ(q1, A, R) which means it will go to state q1, replaced 0 by A, and head will move to right as:</a:t>
            </a:r>
          </a:p>
        </p:txBody>
      </p:sp>
      <p:sp>
        <p:nvSpPr>
          <p:cNvPr id="4" name="Date Placeholder 3"/>
          <p:cNvSpPr>
            <a:spLocks noGrp="1"/>
          </p:cNvSpPr>
          <p:nvPr>
            <p:ph type="dt" sz="half" idx="10"/>
          </p:nvPr>
        </p:nvSpPr>
        <p:spPr/>
        <p:txBody>
          <a:bodyPr/>
          <a:lstStyle/>
          <a:p>
            <a:fld id="{2567DAA0-F5EA-4446-80AA-054EC68B59D6}" type="datetime1">
              <a:rPr lang="en-US" smtClean="0"/>
              <a:pPr/>
              <a:t>4/30/2022</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a:t>Dr. Hitesh Singh             KCS - 402 TAFL                Unit Number: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TM Example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2" descr="Turing Mach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1" y="1981200"/>
            <a:ext cx="3343275" cy="85725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Turing Mach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3745" y="4402073"/>
            <a:ext cx="3343275" cy="876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2859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ircle(in)">
                                      <p:cBhvr>
                                        <p:cTn id="2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2400" dirty="0"/>
              <a:t>The move will be δ(q1, B) = δ(q1, B, R) which means it will not change any symbol, remain in the same state and move to right as:</a:t>
            </a:r>
          </a:p>
          <a:p>
            <a:endParaRPr lang="en-US" sz="2400" dirty="0"/>
          </a:p>
          <a:p>
            <a:endParaRPr lang="en-US" sz="2400" dirty="0"/>
          </a:p>
          <a:p>
            <a:endParaRPr lang="en-US" sz="2400" dirty="0"/>
          </a:p>
          <a:p>
            <a:r>
              <a:rPr lang="en-US" sz="2400" dirty="0"/>
              <a:t>The move will be δ(q1, 1) = δ(q2, B, L) which means it will go to state q2, replaced 1 by B and head will move to left as:</a:t>
            </a:r>
          </a:p>
        </p:txBody>
      </p:sp>
      <p:sp>
        <p:nvSpPr>
          <p:cNvPr id="4" name="Date Placeholder 3"/>
          <p:cNvSpPr>
            <a:spLocks noGrp="1"/>
          </p:cNvSpPr>
          <p:nvPr>
            <p:ph type="dt" sz="half" idx="10"/>
          </p:nvPr>
        </p:nvSpPr>
        <p:spPr/>
        <p:txBody>
          <a:bodyPr/>
          <a:lstStyle/>
          <a:p>
            <a:fld id="{2567DAA0-F5EA-4446-80AA-054EC68B59D6}" type="datetime1">
              <a:rPr lang="en-US" smtClean="0"/>
              <a:pPr/>
              <a:t>4/30/2022</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a:t>Dr. Hitesh Singh             KCS - 402 TAFL                Unit Number: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TM Example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2" descr="Turing Mach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2032" y="2500313"/>
            <a:ext cx="3343275" cy="88582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Turing Mach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7272" y="4724400"/>
            <a:ext cx="3343275" cy="857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2859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ircle(in)">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ircle(in)">
                                      <p:cBhvr>
                                        <p:cTn id="2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2400" dirty="0"/>
              <a:t>The move δ(q2, B) = (q2, B, L) which means it will not change any symbol, remain in the same state and move to left as:</a:t>
            </a:r>
          </a:p>
          <a:p>
            <a:endParaRPr lang="en-US" sz="2400" dirty="0"/>
          </a:p>
          <a:p>
            <a:endParaRPr lang="en-US" sz="2400" dirty="0"/>
          </a:p>
          <a:p>
            <a:r>
              <a:rPr lang="en-US" sz="2400" dirty="0"/>
              <a:t>Now immediately before B is A that means all the 0?s are market by A. So we will move right to ensure that no 1 is present. The move will be δ(q2, A) = (q0, A, R) which means it will go to state q0, will not change any symbol, and move to right as:</a:t>
            </a:r>
          </a:p>
        </p:txBody>
      </p:sp>
      <p:sp>
        <p:nvSpPr>
          <p:cNvPr id="4" name="Date Placeholder 3"/>
          <p:cNvSpPr>
            <a:spLocks noGrp="1"/>
          </p:cNvSpPr>
          <p:nvPr>
            <p:ph type="dt" sz="half" idx="10"/>
          </p:nvPr>
        </p:nvSpPr>
        <p:spPr/>
        <p:txBody>
          <a:bodyPr/>
          <a:lstStyle/>
          <a:p>
            <a:fld id="{2567DAA0-F5EA-4446-80AA-054EC68B59D6}" type="datetime1">
              <a:rPr lang="en-US" smtClean="0"/>
              <a:pPr/>
              <a:t>4/30/2022</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a:t>Dr. Hitesh Singh             KCS - 402 TAFL                Unit Number: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TM Example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2" descr="Turing Mach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981200"/>
            <a:ext cx="3343275" cy="89535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Turing Mach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4953000"/>
            <a:ext cx="3343275" cy="885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2859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ircle(in)">
                                      <p:cBhvr>
                                        <p:cTn id="2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2400" dirty="0"/>
              <a:t>The move δ(q0, B) = (q3, B, R) which means it will go to state q3, will not change any symbol, and move to right as:</a:t>
            </a:r>
          </a:p>
          <a:p>
            <a:endParaRPr lang="en-US" sz="2400" dirty="0"/>
          </a:p>
          <a:p>
            <a:endParaRPr lang="en-US" sz="2400" dirty="0"/>
          </a:p>
          <a:p>
            <a:endParaRPr lang="en-US" sz="2400" dirty="0"/>
          </a:p>
          <a:p>
            <a:r>
              <a:rPr lang="en-US" sz="2400" dirty="0"/>
              <a:t>The move δ(q3, B) = (q3, B, R) which means it will not change any symbol, remain in the same state and move to right as:</a:t>
            </a:r>
          </a:p>
        </p:txBody>
      </p:sp>
      <p:sp>
        <p:nvSpPr>
          <p:cNvPr id="4" name="Date Placeholder 3"/>
          <p:cNvSpPr>
            <a:spLocks noGrp="1"/>
          </p:cNvSpPr>
          <p:nvPr>
            <p:ph type="dt" sz="half" idx="10"/>
          </p:nvPr>
        </p:nvSpPr>
        <p:spPr/>
        <p:txBody>
          <a:bodyPr/>
          <a:lstStyle/>
          <a:p>
            <a:fld id="{2567DAA0-F5EA-4446-80AA-054EC68B59D6}" type="datetime1">
              <a:rPr lang="en-US" smtClean="0"/>
              <a:pPr/>
              <a:t>4/30/2022</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a:t>Dr. Hitesh Singh             KCS - 402 TAFL                Unit Number: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TM Example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2" descr="Turing Mach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399" y="2326196"/>
            <a:ext cx="3343275" cy="86677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Turing Mach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4442078"/>
            <a:ext cx="3343275" cy="857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2859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ircle(in)">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ircle(in)">
                                      <p:cBhvr>
                                        <p:cTn id="2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4724400" cy="4525963"/>
          </a:xfrm>
        </p:spPr>
        <p:txBody>
          <a:bodyPr>
            <a:normAutofit/>
          </a:bodyPr>
          <a:lstStyle/>
          <a:p>
            <a:r>
              <a:rPr lang="en-US" sz="2400" dirty="0"/>
              <a:t>Introduction</a:t>
            </a:r>
          </a:p>
          <a:p>
            <a:pPr>
              <a:defRPr/>
            </a:pPr>
            <a:r>
              <a:rPr lang="en-US" sz="2400" dirty="0"/>
              <a:t>Formal definition of Turing machine</a:t>
            </a:r>
            <a:endParaRPr lang="en-US" sz="2400" dirty="0">
              <a:solidFill>
                <a:schemeClr val="dk1"/>
              </a:solidFill>
            </a:endParaRPr>
          </a:p>
          <a:p>
            <a:r>
              <a:rPr lang="en-US" sz="2400" dirty="0"/>
              <a:t>TM Examples </a:t>
            </a:r>
          </a:p>
          <a:p>
            <a:r>
              <a:rPr lang="en-US" sz="2400" dirty="0"/>
              <a:t>Universal Turing Machine </a:t>
            </a:r>
          </a:p>
          <a:p>
            <a:r>
              <a:rPr lang="en-US" sz="2400" dirty="0"/>
              <a:t>Linear Bounded Automata </a:t>
            </a:r>
          </a:p>
          <a:p>
            <a:r>
              <a:rPr lang="en-US" sz="2400" dirty="0"/>
              <a:t>Church’s Thesis </a:t>
            </a:r>
          </a:p>
          <a:p>
            <a:r>
              <a:rPr lang="en-US" sz="2400" dirty="0"/>
              <a:t>Recursive Enumerable </a:t>
            </a:r>
          </a:p>
          <a:p>
            <a:r>
              <a:rPr lang="en-US" sz="2400" dirty="0"/>
              <a:t>Halting Problem</a:t>
            </a:r>
          </a:p>
          <a:p>
            <a:r>
              <a:rPr lang="en-US" sz="2400" dirty="0"/>
              <a:t>Post Correspondence Problem</a:t>
            </a:r>
          </a:p>
          <a:p>
            <a:pPr marL="0" indent="0">
              <a:buNone/>
            </a:pPr>
            <a:endParaRPr lang="en-US" sz="2400" dirty="0"/>
          </a:p>
        </p:txBody>
      </p:sp>
      <p:sp>
        <p:nvSpPr>
          <p:cNvPr id="6" name="Date Placeholder 5"/>
          <p:cNvSpPr>
            <a:spLocks noGrp="1"/>
          </p:cNvSpPr>
          <p:nvPr>
            <p:ph type="dt" sz="half" idx="10"/>
          </p:nvPr>
        </p:nvSpPr>
        <p:spPr/>
        <p:txBody>
          <a:bodyPr/>
          <a:lstStyle/>
          <a:p>
            <a:fld id="{14B705BA-44BE-4E4D-8011-0D7C387D63D6}" type="datetime1">
              <a:rPr lang="en-US" smtClean="0"/>
              <a:pPr/>
              <a:t>4/30/2022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dirty="0"/>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Content</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1" name="Footer Placeholder 12"/>
          <p:cNvSpPr txBox="1">
            <a:spLocks/>
          </p:cNvSpPr>
          <p:nvPr/>
        </p:nvSpPr>
        <p:spPr>
          <a:xfrm>
            <a:off x="2286000" y="624840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Dr. Hitesh Singh             KCS - 402 TAFL                Unit Number: 5</a:t>
            </a:r>
          </a:p>
        </p:txBody>
      </p:sp>
    </p:spTree>
    <p:extLst>
      <p:ext uri="{BB962C8B-B14F-4D97-AF65-F5344CB8AC3E}">
        <p14:creationId xmlns:p14="http://schemas.microsoft.com/office/powerpoint/2010/main" val="21538803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2400" dirty="0"/>
              <a:t>The move δ(q3, Δ) = (q4, Δ, R) which means it will go to state q4 which is the HALT state and HALT state is always an accept state for any TM.</a:t>
            </a:r>
          </a:p>
          <a:p>
            <a:endParaRPr lang="en-US" sz="2400" dirty="0"/>
          </a:p>
          <a:p>
            <a:endParaRPr lang="en-US" sz="2400" dirty="0"/>
          </a:p>
          <a:p>
            <a:r>
              <a:rPr lang="en-US" sz="2400" dirty="0"/>
              <a:t>The same TM can be represented by Transition Diagram:</a:t>
            </a:r>
          </a:p>
        </p:txBody>
      </p:sp>
      <p:sp>
        <p:nvSpPr>
          <p:cNvPr id="4" name="Date Placeholder 3"/>
          <p:cNvSpPr>
            <a:spLocks noGrp="1"/>
          </p:cNvSpPr>
          <p:nvPr>
            <p:ph type="dt" sz="half" idx="10"/>
          </p:nvPr>
        </p:nvSpPr>
        <p:spPr/>
        <p:txBody>
          <a:bodyPr/>
          <a:lstStyle/>
          <a:p>
            <a:fld id="{2567DAA0-F5EA-4446-80AA-054EC68B59D6}" type="datetime1">
              <a:rPr lang="en-US" smtClean="0"/>
              <a:pPr/>
              <a:t>4/30/2022</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a:t>Dr. Hitesh Singh             KCS - 402 TAFL                Unit Number: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TM Example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2" descr="Turing Mach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362200"/>
            <a:ext cx="3343275" cy="8572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3040" y="3809999"/>
            <a:ext cx="5765800" cy="1843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22859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circle(in)">
                                      <p:cBhvr>
                                        <p:cTn id="22"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8D51685-9698-4ACF-BDCE-385D519944DD}"/>
              </a:ext>
            </a:extLst>
          </p:cNvPr>
          <p:cNvPicPr>
            <a:picLocks noGrp="1" noChangeAspect="1"/>
          </p:cNvPicPr>
          <p:nvPr>
            <p:ph idx="1"/>
          </p:nvPr>
        </p:nvPicPr>
        <p:blipFill>
          <a:blip r:embed="rId2"/>
          <a:stretch>
            <a:fillRect/>
          </a:stretch>
        </p:blipFill>
        <p:spPr>
          <a:xfrm>
            <a:off x="355241" y="1084727"/>
            <a:ext cx="8640799" cy="3487273"/>
          </a:xfrm>
        </p:spPr>
      </p:pic>
      <p:sp>
        <p:nvSpPr>
          <p:cNvPr id="4" name="Date Placeholder 3"/>
          <p:cNvSpPr>
            <a:spLocks noGrp="1"/>
          </p:cNvSpPr>
          <p:nvPr>
            <p:ph type="dt" sz="half" idx="10"/>
          </p:nvPr>
        </p:nvSpPr>
        <p:spPr/>
        <p:txBody>
          <a:bodyPr/>
          <a:lstStyle/>
          <a:p>
            <a:fld id="{2567DAA0-F5EA-4446-80AA-054EC68B59D6}" type="datetime1">
              <a:rPr lang="en-US" smtClean="0"/>
              <a:pPr/>
              <a:t>4/30/2022</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a:t>Dr. Hitesh Singh             KCS - 402 TAFL                Unit Number: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TM Example </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21592461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504C3FC-16DD-4D70-AB24-FDEF207BE4AF}"/>
              </a:ext>
            </a:extLst>
          </p:cNvPr>
          <p:cNvPicPr>
            <a:picLocks noGrp="1" noChangeAspect="1"/>
          </p:cNvPicPr>
          <p:nvPr>
            <p:ph idx="1"/>
          </p:nvPr>
        </p:nvPicPr>
        <p:blipFill>
          <a:blip r:embed="rId2"/>
          <a:stretch>
            <a:fillRect/>
          </a:stretch>
        </p:blipFill>
        <p:spPr>
          <a:xfrm>
            <a:off x="652853" y="1034056"/>
            <a:ext cx="7968053" cy="4789887"/>
          </a:xfrm>
        </p:spPr>
      </p:pic>
      <p:sp>
        <p:nvSpPr>
          <p:cNvPr id="4" name="Date Placeholder 3"/>
          <p:cNvSpPr>
            <a:spLocks noGrp="1"/>
          </p:cNvSpPr>
          <p:nvPr>
            <p:ph type="dt" sz="half" idx="10"/>
          </p:nvPr>
        </p:nvSpPr>
        <p:spPr/>
        <p:txBody>
          <a:bodyPr/>
          <a:lstStyle/>
          <a:p>
            <a:fld id="{2567DAA0-F5EA-4446-80AA-054EC68B59D6}" type="datetime1">
              <a:rPr lang="en-US" smtClean="0"/>
              <a:pPr/>
              <a:t>4/30/2022</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a:t>Dr. Hitesh Singh             KCS - 402 TAFL                Unit Number: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TM Example </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0410866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495D682-A708-495E-B529-8359AA84EC70}"/>
              </a:ext>
            </a:extLst>
          </p:cNvPr>
          <p:cNvPicPr>
            <a:picLocks noGrp="1" noChangeAspect="1"/>
          </p:cNvPicPr>
          <p:nvPr>
            <p:ph idx="1"/>
          </p:nvPr>
        </p:nvPicPr>
        <p:blipFill>
          <a:blip r:embed="rId2"/>
          <a:stretch>
            <a:fillRect/>
          </a:stretch>
        </p:blipFill>
        <p:spPr>
          <a:xfrm>
            <a:off x="1066800" y="925113"/>
            <a:ext cx="7451706" cy="4713687"/>
          </a:xfrm>
        </p:spPr>
      </p:pic>
      <p:sp>
        <p:nvSpPr>
          <p:cNvPr id="4" name="Date Placeholder 3"/>
          <p:cNvSpPr>
            <a:spLocks noGrp="1"/>
          </p:cNvSpPr>
          <p:nvPr>
            <p:ph type="dt" sz="half" idx="10"/>
          </p:nvPr>
        </p:nvSpPr>
        <p:spPr/>
        <p:txBody>
          <a:bodyPr/>
          <a:lstStyle/>
          <a:p>
            <a:fld id="{2567DAA0-F5EA-4446-80AA-054EC68B59D6}" type="datetime1">
              <a:rPr lang="en-US" smtClean="0"/>
              <a:pPr/>
              <a:t>4/30/2022</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a:t>Dr. Hitesh Singh             KCS - 402 TAFL                Unit Number: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TM Example </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10516654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6B15CBF-0AAA-468C-A58C-05CA864760AE}"/>
              </a:ext>
            </a:extLst>
          </p:cNvPr>
          <p:cNvPicPr>
            <a:picLocks noGrp="1" noChangeAspect="1"/>
          </p:cNvPicPr>
          <p:nvPr>
            <p:ph idx="1"/>
          </p:nvPr>
        </p:nvPicPr>
        <p:blipFill>
          <a:blip r:embed="rId2"/>
          <a:stretch>
            <a:fillRect/>
          </a:stretch>
        </p:blipFill>
        <p:spPr>
          <a:xfrm>
            <a:off x="1676400" y="817163"/>
            <a:ext cx="5715000" cy="5544911"/>
          </a:xfrm>
        </p:spPr>
      </p:pic>
      <p:sp>
        <p:nvSpPr>
          <p:cNvPr id="4" name="Date Placeholder 3"/>
          <p:cNvSpPr>
            <a:spLocks noGrp="1"/>
          </p:cNvSpPr>
          <p:nvPr>
            <p:ph type="dt" sz="half" idx="10"/>
          </p:nvPr>
        </p:nvSpPr>
        <p:spPr/>
        <p:txBody>
          <a:bodyPr/>
          <a:lstStyle/>
          <a:p>
            <a:fld id="{2567DAA0-F5EA-4446-80AA-054EC68B59D6}" type="datetime1">
              <a:rPr lang="en-US" smtClean="0"/>
              <a:pPr/>
              <a:t>4/30/2022</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a:t>Dr. Hitesh Singh             KCS - 402 TAFL                Unit Number: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TM Example </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811277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39D3B69-2D84-4618-9F9A-2FBEB0969C8B}"/>
              </a:ext>
            </a:extLst>
          </p:cNvPr>
          <p:cNvPicPr>
            <a:picLocks noGrp="1" noChangeAspect="1"/>
          </p:cNvPicPr>
          <p:nvPr>
            <p:ph idx="1"/>
          </p:nvPr>
        </p:nvPicPr>
        <p:blipFill>
          <a:blip r:embed="rId2"/>
          <a:stretch>
            <a:fillRect/>
          </a:stretch>
        </p:blipFill>
        <p:spPr>
          <a:xfrm>
            <a:off x="1371600" y="793749"/>
            <a:ext cx="5429455" cy="5723875"/>
          </a:xfrm>
        </p:spPr>
      </p:pic>
      <p:sp>
        <p:nvSpPr>
          <p:cNvPr id="4" name="Date Placeholder 3"/>
          <p:cNvSpPr>
            <a:spLocks noGrp="1"/>
          </p:cNvSpPr>
          <p:nvPr>
            <p:ph type="dt" sz="half" idx="10"/>
          </p:nvPr>
        </p:nvSpPr>
        <p:spPr/>
        <p:txBody>
          <a:bodyPr/>
          <a:lstStyle/>
          <a:p>
            <a:fld id="{2567DAA0-F5EA-4446-80AA-054EC68B59D6}" type="datetime1">
              <a:rPr lang="en-US" smtClean="0"/>
              <a:pPr/>
              <a:t>4/30/2022</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a:t>Dr. Hitesh Singh             KCS - 402 TAFL                Unit Number: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TM Example </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8286485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2E8AB6B-7C6D-4110-B8B4-C5FDD2251555}"/>
              </a:ext>
            </a:extLst>
          </p:cNvPr>
          <p:cNvPicPr>
            <a:picLocks noGrp="1" noChangeAspect="1"/>
          </p:cNvPicPr>
          <p:nvPr>
            <p:ph idx="1"/>
          </p:nvPr>
        </p:nvPicPr>
        <p:blipFill>
          <a:blip r:embed="rId2"/>
          <a:stretch>
            <a:fillRect/>
          </a:stretch>
        </p:blipFill>
        <p:spPr>
          <a:xfrm>
            <a:off x="1600200" y="914400"/>
            <a:ext cx="4953000" cy="5393630"/>
          </a:xfrm>
        </p:spPr>
      </p:pic>
      <p:sp>
        <p:nvSpPr>
          <p:cNvPr id="4" name="Date Placeholder 3"/>
          <p:cNvSpPr>
            <a:spLocks noGrp="1"/>
          </p:cNvSpPr>
          <p:nvPr>
            <p:ph type="dt" sz="half" idx="10"/>
          </p:nvPr>
        </p:nvSpPr>
        <p:spPr/>
        <p:txBody>
          <a:bodyPr/>
          <a:lstStyle/>
          <a:p>
            <a:fld id="{2567DAA0-F5EA-4446-80AA-054EC68B59D6}" type="datetime1">
              <a:rPr lang="en-US" smtClean="0"/>
              <a:pPr/>
              <a:t>4/30/2022</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a:t>Dr. Hitesh Singh             KCS - 402 TAFL                Unit Number: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TM Example </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693229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04F741C-149D-4B64-AABF-97AF5E081B6E}"/>
              </a:ext>
            </a:extLst>
          </p:cNvPr>
          <p:cNvPicPr>
            <a:picLocks noGrp="1" noChangeAspect="1"/>
          </p:cNvPicPr>
          <p:nvPr>
            <p:ph idx="1"/>
          </p:nvPr>
        </p:nvPicPr>
        <p:blipFill>
          <a:blip r:embed="rId2"/>
          <a:stretch>
            <a:fillRect/>
          </a:stretch>
        </p:blipFill>
        <p:spPr>
          <a:xfrm>
            <a:off x="1600200" y="1062002"/>
            <a:ext cx="5562600" cy="4714232"/>
          </a:xfrm>
        </p:spPr>
      </p:pic>
      <p:sp>
        <p:nvSpPr>
          <p:cNvPr id="4" name="Date Placeholder 3"/>
          <p:cNvSpPr>
            <a:spLocks noGrp="1"/>
          </p:cNvSpPr>
          <p:nvPr>
            <p:ph type="dt" sz="half" idx="10"/>
          </p:nvPr>
        </p:nvSpPr>
        <p:spPr/>
        <p:txBody>
          <a:bodyPr/>
          <a:lstStyle/>
          <a:p>
            <a:fld id="{2567DAA0-F5EA-4446-80AA-054EC68B59D6}" type="datetime1">
              <a:rPr lang="en-US" smtClean="0"/>
              <a:pPr/>
              <a:t>4/30/2022</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a:t>Dr. Hitesh Singh             KCS - 402 TAFL                Unit Number: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TM Example </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96287173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2DACF62-E25E-441B-AA18-23534C2C46B7}"/>
              </a:ext>
            </a:extLst>
          </p:cNvPr>
          <p:cNvPicPr>
            <a:picLocks noGrp="1" noChangeAspect="1"/>
          </p:cNvPicPr>
          <p:nvPr>
            <p:ph idx="1"/>
          </p:nvPr>
        </p:nvPicPr>
        <p:blipFill>
          <a:blip r:embed="rId2"/>
          <a:stretch>
            <a:fillRect/>
          </a:stretch>
        </p:blipFill>
        <p:spPr>
          <a:xfrm>
            <a:off x="609600" y="1003559"/>
            <a:ext cx="8229600" cy="5136891"/>
          </a:xfrm>
        </p:spPr>
      </p:pic>
      <p:sp>
        <p:nvSpPr>
          <p:cNvPr id="4" name="Date Placeholder 3"/>
          <p:cNvSpPr>
            <a:spLocks noGrp="1"/>
          </p:cNvSpPr>
          <p:nvPr>
            <p:ph type="dt" sz="half" idx="10"/>
          </p:nvPr>
        </p:nvSpPr>
        <p:spPr/>
        <p:txBody>
          <a:bodyPr/>
          <a:lstStyle/>
          <a:p>
            <a:fld id="{2567DAA0-F5EA-4446-80AA-054EC68B59D6}" type="datetime1">
              <a:rPr lang="en-US" smtClean="0"/>
              <a:pPr/>
              <a:t>4/30/2022</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a:t>Dr. Hitesh Singh             KCS - 402 TAFL                Unit Number: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TM Example </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23871098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9D7D098-699F-453C-9911-AFCC66EC46EA}"/>
              </a:ext>
            </a:extLst>
          </p:cNvPr>
          <p:cNvPicPr>
            <a:picLocks noGrp="1" noChangeAspect="1"/>
          </p:cNvPicPr>
          <p:nvPr>
            <p:ph idx="1"/>
          </p:nvPr>
        </p:nvPicPr>
        <p:blipFill>
          <a:blip r:embed="rId2"/>
          <a:stretch>
            <a:fillRect/>
          </a:stretch>
        </p:blipFill>
        <p:spPr>
          <a:xfrm>
            <a:off x="0" y="1127072"/>
            <a:ext cx="9296400" cy="4999679"/>
          </a:xfrm>
        </p:spPr>
      </p:pic>
      <p:sp>
        <p:nvSpPr>
          <p:cNvPr id="4" name="Date Placeholder 3"/>
          <p:cNvSpPr>
            <a:spLocks noGrp="1"/>
          </p:cNvSpPr>
          <p:nvPr>
            <p:ph type="dt" sz="half" idx="10"/>
          </p:nvPr>
        </p:nvSpPr>
        <p:spPr/>
        <p:txBody>
          <a:bodyPr/>
          <a:lstStyle/>
          <a:p>
            <a:fld id="{2567DAA0-F5EA-4446-80AA-054EC68B59D6}" type="datetime1">
              <a:rPr lang="en-US" smtClean="0"/>
              <a:pPr/>
              <a:t>4/30/2022</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a:t>Dr. Hitesh Singh             KCS - 402 TAFL                Unit Number: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TM Example </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80883160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229600" cy="4525963"/>
          </a:xfrm>
        </p:spPr>
        <p:txBody>
          <a:bodyPr>
            <a:normAutofit/>
          </a:bodyPr>
          <a:lstStyle/>
          <a:p>
            <a:pPr algn="just"/>
            <a:r>
              <a:rPr lang="en-US" sz="2200" dirty="0"/>
              <a:t>Introduce concepts in automata theory and theory of computation</a:t>
            </a:r>
          </a:p>
          <a:p>
            <a:pPr algn="just"/>
            <a:endParaRPr lang="en-US" sz="2200" dirty="0"/>
          </a:p>
          <a:p>
            <a:pPr algn="just"/>
            <a:r>
              <a:rPr lang="en-US" sz="2200" dirty="0"/>
              <a:t>Identify different formal language classes and their relationships</a:t>
            </a:r>
          </a:p>
          <a:p>
            <a:pPr algn="just"/>
            <a:endParaRPr lang="en-US" sz="2200" dirty="0"/>
          </a:p>
          <a:p>
            <a:pPr algn="just"/>
            <a:r>
              <a:rPr lang="en-US" sz="2200" dirty="0"/>
              <a:t>Design grammars and recognizers for different formal languages</a:t>
            </a:r>
          </a:p>
          <a:p>
            <a:pPr algn="just"/>
            <a:endParaRPr lang="en-US" sz="2200" dirty="0"/>
          </a:p>
          <a:p>
            <a:pPr algn="just"/>
            <a:r>
              <a:rPr lang="en-US" sz="2200" dirty="0"/>
              <a:t>Prove or disprove theorems in automata theory using its properties </a:t>
            </a:r>
          </a:p>
          <a:p>
            <a:pPr algn="just"/>
            <a:endParaRPr lang="en-US" sz="2200" dirty="0"/>
          </a:p>
          <a:p>
            <a:pPr algn="just"/>
            <a:r>
              <a:rPr lang="en-US" sz="2200" dirty="0"/>
              <a:t>Determine the decidability and intractability of computational problems</a:t>
            </a:r>
          </a:p>
          <a:p>
            <a:pPr marL="0" indent="0" algn="just">
              <a:buNone/>
            </a:pPr>
            <a:endParaRPr lang="en-US" sz="2200" dirty="0"/>
          </a:p>
        </p:txBody>
      </p:sp>
      <p:sp>
        <p:nvSpPr>
          <p:cNvPr id="6" name="Date Placeholder 5"/>
          <p:cNvSpPr>
            <a:spLocks noGrp="1"/>
          </p:cNvSpPr>
          <p:nvPr>
            <p:ph type="dt" sz="half" idx="10"/>
          </p:nvPr>
        </p:nvSpPr>
        <p:spPr/>
        <p:txBody>
          <a:bodyPr/>
          <a:lstStyle/>
          <a:p>
            <a:fld id="{14B705BA-44BE-4E4D-8011-0D7C387D63D6}" type="datetime1">
              <a:rPr lang="en-US" smtClean="0"/>
              <a:pPr/>
              <a:t>4/30/2022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dirty="0"/>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Course</a:t>
            </a:r>
            <a:r>
              <a:rPr kumimoji="0" lang="en-US" sz="3200" b="1" i="0" u="none" strike="noStrike" kern="1200" cap="none" spc="0" normalizeH="0" noProof="0" dirty="0">
                <a:ln>
                  <a:noFill/>
                </a:ln>
                <a:solidFill>
                  <a:schemeClr val="dk1"/>
                </a:solidFill>
                <a:effectLst/>
                <a:uLnTx/>
                <a:uFillTx/>
                <a:latin typeface="+mn-lt"/>
                <a:ea typeface="+mn-ea"/>
                <a:cs typeface="+mn-cs"/>
              </a:rPr>
              <a:t> Objective </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1" name="Footer Placeholder 12"/>
          <p:cNvSpPr txBox="1">
            <a:spLocks/>
          </p:cNvSpPr>
          <p:nvPr/>
        </p:nvSpPr>
        <p:spPr>
          <a:xfrm>
            <a:off x="2286000" y="624840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Dr. Hitesh Singh             KCS - 402 TAFL                Unit Number: 5</a:t>
            </a:r>
          </a:p>
        </p:txBody>
      </p:sp>
    </p:spTree>
    <p:extLst>
      <p:ext uri="{BB962C8B-B14F-4D97-AF65-F5344CB8AC3E}">
        <p14:creationId xmlns:p14="http://schemas.microsoft.com/office/powerpoint/2010/main" val="10483881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C6E3B7D-F0EA-479E-A114-6FBF0557A5A9}"/>
              </a:ext>
            </a:extLst>
          </p:cNvPr>
          <p:cNvPicPr>
            <a:picLocks noGrp="1" noChangeAspect="1"/>
          </p:cNvPicPr>
          <p:nvPr>
            <p:ph idx="1"/>
          </p:nvPr>
        </p:nvPicPr>
        <p:blipFill>
          <a:blip r:embed="rId2"/>
          <a:stretch>
            <a:fillRect/>
          </a:stretch>
        </p:blipFill>
        <p:spPr>
          <a:xfrm>
            <a:off x="1790700" y="711188"/>
            <a:ext cx="6019800" cy="5940009"/>
          </a:xfrm>
        </p:spPr>
      </p:pic>
      <p:sp>
        <p:nvSpPr>
          <p:cNvPr id="4" name="Date Placeholder 3"/>
          <p:cNvSpPr>
            <a:spLocks noGrp="1"/>
          </p:cNvSpPr>
          <p:nvPr>
            <p:ph type="dt" sz="half" idx="10"/>
          </p:nvPr>
        </p:nvSpPr>
        <p:spPr/>
        <p:txBody>
          <a:bodyPr/>
          <a:lstStyle/>
          <a:p>
            <a:fld id="{2567DAA0-F5EA-4446-80AA-054EC68B59D6}" type="datetime1">
              <a:rPr lang="en-US" smtClean="0"/>
              <a:pPr/>
              <a:t>4/30/2022</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a:t>Dr. Hitesh Singh             KCS - 402 TAFL                Unit Number: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TM Example </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511772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87EF21E-F444-4D68-B94A-162B825888AE}"/>
              </a:ext>
            </a:extLst>
          </p:cNvPr>
          <p:cNvPicPr>
            <a:picLocks noGrp="1" noChangeAspect="1"/>
          </p:cNvPicPr>
          <p:nvPr>
            <p:ph idx="1"/>
          </p:nvPr>
        </p:nvPicPr>
        <p:blipFill>
          <a:blip r:embed="rId2"/>
          <a:stretch>
            <a:fillRect/>
          </a:stretch>
        </p:blipFill>
        <p:spPr>
          <a:xfrm>
            <a:off x="1409700" y="872139"/>
            <a:ext cx="6324600" cy="5343726"/>
          </a:xfrm>
        </p:spPr>
      </p:pic>
      <p:sp>
        <p:nvSpPr>
          <p:cNvPr id="4" name="Date Placeholder 3"/>
          <p:cNvSpPr>
            <a:spLocks noGrp="1"/>
          </p:cNvSpPr>
          <p:nvPr>
            <p:ph type="dt" sz="half" idx="10"/>
          </p:nvPr>
        </p:nvSpPr>
        <p:spPr/>
        <p:txBody>
          <a:bodyPr/>
          <a:lstStyle/>
          <a:p>
            <a:fld id="{2567DAA0-F5EA-4446-80AA-054EC68B59D6}" type="datetime1">
              <a:rPr lang="en-US" smtClean="0"/>
              <a:pPr/>
              <a:t>4/30/2022</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a:t>Dr. Hitesh Singh             KCS - 402 TAFL                Unit Number: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TM Example </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2650215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76A6639-0DF7-45F8-8E4F-10934C8F002D}"/>
              </a:ext>
            </a:extLst>
          </p:cNvPr>
          <p:cNvPicPr>
            <a:picLocks noGrp="1" noChangeAspect="1"/>
          </p:cNvPicPr>
          <p:nvPr>
            <p:ph idx="1"/>
          </p:nvPr>
        </p:nvPicPr>
        <p:blipFill>
          <a:blip r:embed="rId2"/>
          <a:stretch>
            <a:fillRect/>
          </a:stretch>
        </p:blipFill>
        <p:spPr>
          <a:xfrm>
            <a:off x="303663" y="925113"/>
            <a:ext cx="8383137" cy="4800600"/>
          </a:xfrm>
        </p:spPr>
      </p:pic>
      <p:sp>
        <p:nvSpPr>
          <p:cNvPr id="4" name="Date Placeholder 3"/>
          <p:cNvSpPr>
            <a:spLocks noGrp="1"/>
          </p:cNvSpPr>
          <p:nvPr>
            <p:ph type="dt" sz="half" idx="10"/>
          </p:nvPr>
        </p:nvSpPr>
        <p:spPr/>
        <p:txBody>
          <a:bodyPr/>
          <a:lstStyle/>
          <a:p>
            <a:fld id="{2567DAA0-F5EA-4446-80AA-054EC68B59D6}" type="datetime1">
              <a:rPr lang="en-US" smtClean="0"/>
              <a:pPr/>
              <a:t>4/30/2022</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a:t>Dr. Hitesh Singh             KCS - 402 TAFL                Unit Number: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TM Example </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456592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4"/>
            <a:ext cx="8229600" cy="4851800"/>
          </a:xfrm>
        </p:spPr>
        <p:txBody>
          <a:bodyPr>
            <a:normAutofit/>
          </a:bodyPr>
          <a:lstStyle/>
          <a:p>
            <a:pPr marL="0" indent="0" algn="just">
              <a:buNone/>
            </a:pPr>
            <a:endParaRPr lang="en-US" sz="2200" b="1" dirty="0"/>
          </a:p>
          <a:p>
            <a:pPr marL="0" indent="0" algn="just">
              <a:buNone/>
            </a:pPr>
            <a:r>
              <a:rPr lang="en-US" sz="2200" b="1" dirty="0"/>
              <a:t>Recap: </a:t>
            </a:r>
            <a:r>
              <a:rPr lang="en-US" sz="2200" dirty="0"/>
              <a:t> Till now we have studied about Turing Machine. </a:t>
            </a:r>
          </a:p>
          <a:p>
            <a:pPr marL="0" indent="0" algn="just">
              <a:buNone/>
            </a:pPr>
            <a:endParaRPr lang="en-US" sz="2200" b="1" dirty="0"/>
          </a:p>
          <a:p>
            <a:pPr marL="0" indent="0" algn="just">
              <a:buNone/>
            </a:pPr>
            <a:endParaRPr lang="en-US" sz="2200" b="1" dirty="0"/>
          </a:p>
          <a:p>
            <a:pPr marL="0" indent="0" algn="just">
              <a:buNone/>
            </a:pPr>
            <a:r>
              <a:rPr lang="en-US" sz="2200" b="1" dirty="0"/>
              <a:t>Prerequisite: </a:t>
            </a:r>
            <a:r>
              <a:rPr lang="en-US" sz="2200" dirty="0"/>
              <a:t>Basic review of model to perform different operations like addition, subtraction, multiplication.</a:t>
            </a:r>
          </a:p>
          <a:p>
            <a:pPr marL="0" indent="0" algn="just">
              <a:buNone/>
            </a:pPr>
            <a:endParaRPr lang="en-US" sz="2200" b="1" dirty="0"/>
          </a:p>
          <a:p>
            <a:pPr marL="0" indent="0" algn="just">
              <a:buNone/>
            </a:pPr>
            <a:endParaRPr lang="en-US" sz="2200" b="1" dirty="0"/>
          </a:p>
          <a:p>
            <a:pPr marL="0" indent="0" algn="just">
              <a:buNone/>
            </a:pPr>
            <a:r>
              <a:rPr lang="en-US" sz="2200" b="1" dirty="0"/>
              <a:t>Objective:</a:t>
            </a:r>
            <a:r>
              <a:rPr lang="en-US" sz="2200" dirty="0"/>
              <a:t> To understand the Universal Turing Machine.</a:t>
            </a:r>
          </a:p>
          <a:p>
            <a:pPr marL="0" indent="0" algn="just">
              <a:buNone/>
            </a:pPr>
            <a:endParaRPr lang="en-US" sz="2200" dirty="0"/>
          </a:p>
        </p:txBody>
      </p:sp>
      <p:sp>
        <p:nvSpPr>
          <p:cNvPr id="4" name="Date Placeholder 3"/>
          <p:cNvSpPr>
            <a:spLocks noGrp="1"/>
          </p:cNvSpPr>
          <p:nvPr>
            <p:ph type="dt" sz="half" idx="10"/>
          </p:nvPr>
        </p:nvSpPr>
        <p:spPr/>
        <p:txBody>
          <a:bodyPr/>
          <a:lstStyle/>
          <a:p>
            <a:fld id="{2567DAA0-F5EA-4446-80AA-054EC68B59D6}" type="datetime1">
              <a:rPr lang="en-US" smtClean="0"/>
              <a:pPr/>
              <a:t>4/30/2022</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a:t>Dr. Hitesh Singh             KCS - 402 TAFL                Unit Number: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Universal Turing Machine (CO1, CO2, CO4)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8522859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circle(in)">
                                      <p:cBhvr>
                                        <p:cTn id="7" dur="20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ircle(in)">
                                      <p:cBhvr>
                                        <p:cTn id="1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4"/>
            <a:ext cx="8229600" cy="4851800"/>
          </a:xfrm>
        </p:spPr>
        <p:txBody>
          <a:bodyPr/>
          <a:lstStyle/>
          <a:p>
            <a:pPr marL="0" indent="0" algn="just">
              <a:buNone/>
            </a:pPr>
            <a:r>
              <a:rPr lang="en-US" sz="2000" b="1" dirty="0"/>
              <a:t>Objective:</a:t>
            </a:r>
            <a:r>
              <a:rPr lang="en-US" sz="2000" dirty="0"/>
              <a:t> To understand the Universal Turing Machine.</a:t>
            </a:r>
          </a:p>
          <a:p>
            <a:pPr algn="just"/>
            <a:endParaRPr lang="en-US" sz="2000" dirty="0"/>
          </a:p>
          <a:p>
            <a:pPr algn="just"/>
            <a:r>
              <a:rPr lang="en-US" sz="2000" dirty="0"/>
              <a:t>A Turing Machine is the mathematical tool equivalent to a digital computer. </a:t>
            </a:r>
          </a:p>
          <a:p>
            <a:pPr algn="just"/>
            <a:r>
              <a:rPr lang="en-US" sz="2000" dirty="0"/>
              <a:t>It was suggested by the mathematician Turing in the 30s, and has been since then the most widely used model of computation in computability and complexity theory. </a:t>
            </a:r>
          </a:p>
          <a:p>
            <a:pPr algn="just"/>
            <a:r>
              <a:rPr lang="en-US" sz="2000" dirty="0"/>
              <a:t>The model consists of an input output relation that the machine computes. </a:t>
            </a:r>
          </a:p>
          <a:p>
            <a:pPr algn="just"/>
            <a:r>
              <a:rPr lang="en-US" sz="2000" dirty="0"/>
              <a:t>The input is given in binary form on the machine's tape, and the output consists of the contents of the tape when the machine halts. </a:t>
            </a:r>
          </a:p>
        </p:txBody>
      </p:sp>
      <p:sp>
        <p:nvSpPr>
          <p:cNvPr id="4" name="Date Placeholder 3"/>
          <p:cNvSpPr>
            <a:spLocks noGrp="1"/>
          </p:cNvSpPr>
          <p:nvPr>
            <p:ph type="dt" sz="half" idx="10"/>
          </p:nvPr>
        </p:nvSpPr>
        <p:spPr/>
        <p:txBody>
          <a:bodyPr/>
          <a:lstStyle/>
          <a:p>
            <a:fld id="{2567DAA0-F5EA-4446-80AA-054EC68B59D6}" type="datetime1">
              <a:rPr lang="en-US" smtClean="0"/>
              <a:pPr/>
              <a:t>4/30/2022</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a:t>Dr. Hitesh Singh             KCS - 402 TAFL                Unit Number: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Universal Turing Machine (CO1, CO2, CO4)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050" name="Picture 2" descr="Turing Machine Schemat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495800"/>
            <a:ext cx="4352924" cy="1751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336706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ircle(in)">
                                      <p:cBhvr>
                                        <p:cTn id="7" dur="20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in)">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in)">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2050"/>
                                        </p:tgtEl>
                                        <p:attrNameLst>
                                          <p:attrName>style.visibility</p:attrName>
                                        </p:attrNameLst>
                                      </p:cBhvr>
                                      <p:to>
                                        <p:strVal val="visible"/>
                                      </p:to>
                                    </p:set>
                                    <p:animEffect transition="in" filter="circle(in)">
                                      <p:cBhvr>
                                        <p:cTn id="32"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704087"/>
            <a:ext cx="8229600" cy="4525963"/>
          </a:xfrm>
        </p:spPr>
        <p:txBody>
          <a:bodyPr>
            <a:noAutofit/>
          </a:bodyPr>
          <a:lstStyle/>
          <a:p>
            <a:pPr algn="just"/>
            <a:r>
              <a:rPr lang="en-US" sz="2000" dirty="0"/>
              <a:t>What determines how the contents of the tape change is a finite state machine (or FSM, also called a finite automaton) inside the Turing Machine. </a:t>
            </a:r>
          </a:p>
          <a:p>
            <a:pPr algn="just"/>
            <a:r>
              <a:rPr lang="en-US" sz="2000" dirty="0"/>
              <a:t>The FSM is determined by the number of states it has, and the transitions between them. </a:t>
            </a:r>
          </a:p>
          <a:p>
            <a:pPr algn="just"/>
            <a:r>
              <a:rPr lang="en-US" sz="2000" dirty="0"/>
              <a:t>At every step, the current state and the character read on the tape determine the next state the FSM will be in, the character that the machine will output on the tape (possibly the one read, leaving the contents unchanged), and which direction the head moves in, left or right. </a:t>
            </a:r>
          </a:p>
          <a:p>
            <a:pPr algn="just"/>
            <a:r>
              <a:rPr lang="en-US" sz="2000" dirty="0"/>
              <a:t>The problem with Turing Machines is that a different one must be constructed for every new computation to be performed, for every input output relation. </a:t>
            </a:r>
          </a:p>
          <a:p>
            <a:pPr algn="just"/>
            <a:r>
              <a:rPr lang="en-US" sz="2000" dirty="0"/>
              <a:t>This is why we </a:t>
            </a:r>
            <a:r>
              <a:rPr lang="en-US" sz="2000" dirty="0" err="1"/>
              <a:t>instroduce</a:t>
            </a:r>
            <a:r>
              <a:rPr lang="en-US" sz="2000" dirty="0"/>
              <a:t> the notion of a universal </a:t>
            </a:r>
            <a:r>
              <a:rPr lang="en-US" sz="2000" dirty="0" err="1"/>
              <a:t>turing</a:t>
            </a:r>
            <a:r>
              <a:rPr lang="en-US" sz="2000" dirty="0"/>
              <a:t> machine (UTM), which along with the input on the tape, takes in the description of a machine M. </a:t>
            </a:r>
          </a:p>
          <a:p>
            <a:pPr algn="just"/>
            <a:r>
              <a:rPr lang="en-US" sz="2000" dirty="0"/>
              <a:t>The UTM can go on then to simulate M on the rest of the contents of the input tape. A universal </a:t>
            </a:r>
            <a:r>
              <a:rPr lang="en-US" sz="2000" dirty="0" err="1"/>
              <a:t>turing</a:t>
            </a:r>
            <a:r>
              <a:rPr lang="en-US" sz="2000" dirty="0"/>
              <a:t> machine can thus simulate any other machine. </a:t>
            </a:r>
          </a:p>
        </p:txBody>
      </p:sp>
      <p:sp>
        <p:nvSpPr>
          <p:cNvPr id="4" name="Date Placeholder 3"/>
          <p:cNvSpPr>
            <a:spLocks noGrp="1"/>
          </p:cNvSpPr>
          <p:nvPr>
            <p:ph type="dt" sz="half" idx="10"/>
          </p:nvPr>
        </p:nvSpPr>
        <p:spPr/>
        <p:txBody>
          <a:bodyPr/>
          <a:lstStyle/>
          <a:p>
            <a:fld id="{2567DAA0-F5EA-4446-80AA-054EC68B59D6}" type="datetime1">
              <a:rPr lang="en-US" smtClean="0"/>
              <a:pPr/>
              <a:t>4/30/2022</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a:t>Dr. Hitesh Singh             KCS - 402 TAFL                Unit Number: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Universal Turing Machine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8522859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4754563"/>
          </a:xfrm>
        </p:spPr>
        <p:txBody>
          <a:bodyPr>
            <a:normAutofit/>
          </a:bodyPr>
          <a:lstStyle/>
          <a:p>
            <a:pPr marL="0" indent="0" algn="just">
              <a:buNone/>
            </a:pPr>
            <a:endParaRPr lang="en-US" sz="2200" b="1" dirty="0"/>
          </a:p>
          <a:p>
            <a:pPr marL="0" indent="0" algn="just">
              <a:buNone/>
            </a:pPr>
            <a:r>
              <a:rPr lang="en-US" sz="2200" b="1" dirty="0"/>
              <a:t>Recap: </a:t>
            </a:r>
            <a:r>
              <a:rPr lang="en-US" sz="2200" dirty="0"/>
              <a:t> Till now we have studied about Turing Machine and Universal Turing Machine. </a:t>
            </a:r>
          </a:p>
          <a:p>
            <a:pPr marL="0" indent="0" algn="just">
              <a:buNone/>
            </a:pPr>
            <a:endParaRPr lang="en-US" sz="2200" b="1" dirty="0"/>
          </a:p>
          <a:p>
            <a:pPr marL="0" indent="0" algn="just">
              <a:buNone/>
            </a:pPr>
            <a:endParaRPr lang="en-US" sz="2200" b="1" dirty="0"/>
          </a:p>
          <a:p>
            <a:pPr marL="0" indent="0" algn="just">
              <a:buNone/>
            </a:pPr>
            <a:r>
              <a:rPr lang="en-US" sz="2200" b="1" dirty="0"/>
              <a:t>Prerequisite: </a:t>
            </a:r>
            <a:r>
              <a:rPr lang="en-US" sz="2200" dirty="0"/>
              <a:t>Basic review of model to perform different operations like addition, subtraction, multiplication.</a:t>
            </a:r>
          </a:p>
          <a:p>
            <a:pPr marL="0" indent="0" algn="just">
              <a:buNone/>
            </a:pPr>
            <a:endParaRPr lang="en-US" sz="2200" b="1" dirty="0"/>
          </a:p>
          <a:p>
            <a:pPr marL="0" indent="0" algn="just">
              <a:buNone/>
            </a:pPr>
            <a:endParaRPr lang="en-US" sz="2200" b="1" dirty="0"/>
          </a:p>
          <a:p>
            <a:pPr marL="0" indent="0" algn="just">
              <a:buNone/>
            </a:pPr>
            <a:endParaRPr lang="en-US" sz="2200" b="1" dirty="0"/>
          </a:p>
          <a:p>
            <a:pPr marL="0" indent="0" algn="just">
              <a:buNone/>
            </a:pPr>
            <a:r>
              <a:rPr lang="en-US" sz="2200" b="1" dirty="0"/>
              <a:t>Objective:</a:t>
            </a:r>
            <a:r>
              <a:rPr lang="en-US" sz="2200" dirty="0"/>
              <a:t> To understand the Linear Bounded Automata.</a:t>
            </a:r>
          </a:p>
          <a:p>
            <a:pPr marL="0" indent="0" algn="just">
              <a:buNone/>
            </a:pPr>
            <a:endParaRPr lang="en-US" sz="2200" dirty="0"/>
          </a:p>
          <a:p>
            <a:endParaRPr lang="en-US" sz="2200" dirty="0"/>
          </a:p>
        </p:txBody>
      </p:sp>
      <p:sp>
        <p:nvSpPr>
          <p:cNvPr id="4" name="Date Placeholder 3"/>
          <p:cNvSpPr>
            <a:spLocks noGrp="1"/>
          </p:cNvSpPr>
          <p:nvPr>
            <p:ph type="dt" sz="half" idx="10"/>
          </p:nvPr>
        </p:nvSpPr>
        <p:spPr/>
        <p:txBody>
          <a:bodyPr/>
          <a:lstStyle/>
          <a:p>
            <a:fld id="{2567DAA0-F5EA-4446-80AA-054EC68B59D6}" type="datetime1">
              <a:rPr lang="en-US" smtClean="0"/>
              <a:pPr/>
              <a:t>4/30/2022</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a:t>Dr. Hitesh Singh             KCS - 402 TAFL                Unit Number: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dirty="0"/>
          </a:p>
        </p:txBody>
      </p:sp>
      <p:sp>
        <p:nvSpPr>
          <p:cNvPr id="7" name="Title 1"/>
          <p:cNvSpPr txBox="1">
            <a:spLocks/>
          </p:cNvSpPr>
          <p:nvPr/>
        </p:nvSpPr>
        <p:spPr>
          <a:xfrm>
            <a:off x="1359408"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Linear Bounded Automata (CO1, CO2, CO4)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8522859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circle(in)">
                                      <p:cBhvr>
                                        <p:cTn id="12" dur="20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circle(in)">
                                      <p:cBhvr>
                                        <p:cTn id="1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4754563"/>
          </a:xfrm>
        </p:spPr>
        <p:txBody>
          <a:bodyPr>
            <a:normAutofit fontScale="92500" lnSpcReduction="20000"/>
          </a:bodyPr>
          <a:lstStyle/>
          <a:p>
            <a:pPr marL="0" indent="0" algn="just">
              <a:buNone/>
            </a:pPr>
            <a:r>
              <a:rPr lang="en-US" sz="2200" b="1" dirty="0"/>
              <a:t>Objective:</a:t>
            </a:r>
            <a:r>
              <a:rPr lang="en-US" sz="2200" dirty="0"/>
              <a:t> To understand the Linear Bounded Automata.</a:t>
            </a:r>
          </a:p>
          <a:p>
            <a:pPr marL="0" indent="0" algn="just">
              <a:buNone/>
            </a:pPr>
            <a:endParaRPr lang="en-US" sz="2200" dirty="0"/>
          </a:p>
          <a:p>
            <a:pPr marL="0" indent="0" algn="just">
              <a:buNone/>
            </a:pPr>
            <a:r>
              <a:rPr lang="en-US" sz="2200" dirty="0"/>
              <a:t>A linear bounded automaton is a multi-track non-deterministic Turing machine with a tape of some bounded finite length.</a:t>
            </a:r>
          </a:p>
          <a:p>
            <a:pPr marL="0" indent="0" algn="just">
              <a:buNone/>
            </a:pPr>
            <a:endParaRPr lang="en-US" sz="2200" dirty="0"/>
          </a:p>
          <a:p>
            <a:r>
              <a:rPr lang="en-US" sz="2200" b="1" dirty="0"/>
              <a:t>Length = function (Length of the initial input string, constant c)</a:t>
            </a:r>
            <a:endParaRPr lang="en-US" sz="2200" dirty="0"/>
          </a:p>
          <a:p>
            <a:pPr marL="0" indent="0">
              <a:buNone/>
            </a:pPr>
            <a:r>
              <a:rPr lang="en-US" sz="2200" dirty="0"/>
              <a:t> Here,</a:t>
            </a:r>
          </a:p>
          <a:p>
            <a:r>
              <a:rPr lang="en-US" sz="2200" b="1" dirty="0"/>
              <a:t>Memory information ≤ c × Input information</a:t>
            </a:r>
          </a:p>
          <a:p>
            <a:endParaRPr lang="en-US" sz="2200" b="1" dirty="0"/>
          </a:p>
          <a:p>
            <a:endParaRPr lang="en-US" sz="2200" b="1" dirty="0"/>
          </a:p>
          <a:p>
            <a:endParaRPr lang="en-US" sz="2200" b="1" dirty="0"/>
          </a:p>
          <a:p>
            <a:endParaRPr lang="en-US" sz="2200" b="1" dirty="0"/>
          </a:p>
          <a:p>
            <a:endParaRPr lang="en-US" sz="2200" b="1" dirty="0"/>
          </a:p>
          <a:p>
            <a:endParaRPr lang="en-US" sz="1400" b="1" dirty="0"/>
          </a:p>
          <a:p>
            <a:r>
              <a:rPr lang="en-US" sz="1400" b="1" dirty="0"/>
              <a:t>Link: </a:t>
            </a:r>
            <a:r>
              <a:rPr lang="en-US" sz="1400" b="1" dirty="0">
                <a:hlinkClick r:id="rId2"/>
              </a:rPr>
              <a:t>https://www.youtube.com/watch?v=kFH4X69L1JU</a:t>
            </a:r>
            <a:endParaRPr lang="en-US" sz="1400" b="1" dirty="0"/>
          </a:p>
          <a:p>
            <a:endParaRPr lang="en-US" sz="2200" dirty="0"/>
          </a:p>
        </p:txBody>
      </p:sp>
      <p:sp>
        <p:nvSpPr>
          <p:cNvPr id="4" name="Date Placeholder 3"/>
          <p:cNvSpPr>
            <a:spLocks noGrp="1"/>
          </p:cNvSpPr>
          <p:nvPr>
            <p:ph type="dt" sz="half" idx="10"/>
          </p:nvPr>
        </p:nvSpPr>
        <p:spPr/>
        <p:txBody>
          <a:bodyPr/>
          <a:lstStyle/>
          <a:p>
            <a:fld id="{2567DAA0-F5EA-4446-80AA-054EC68B59D6}" type="datetime1">
              <a:rPr lang="en-US" smtClean="0"/>
              <a:pPr/>
              <a:t>4/30/2022</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a:t>Dr. Hitesh Singh             KCS - 402 TAFL                Unit Number: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dirty="0"/>
          </a:p>
        </p:txBody>
      </p:sp>
      <p:sp>
        <p:nvSpPr>
          <p:cNvPr id="7" name="Title 1"/>
          <p:cNvSpPr txBox="1">
            <a:spLocks/>
          </p:cNvSpPr>
          <p:nvPr/>
        </p:nvSpPr>
        <p:spPr>
          <a:xfrm>
            <a:off x="1359408"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Linear Bounded Automata (CO1, CO2, CO4) </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pic>
        <p:nvPicPr>
          <p:cNvPr id="10" name="Picture 2" descr="Linear Bounded Automat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3886200"/>
            <a:ext cx="3629025" cy="1095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1285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ircle(in)">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ircle(in)">
                                      <p:cBhvr>
                                        <p:cTn id="22" dur="2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ircle(in)">
                                      <p:cBhvr>
                                        <p:cTn id="27" dur="20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13" end="13"/>
                                            </p:txEl>
                                          </p:spTgt>
                                        </p:tgtEl>
                                        <p:attrNameLst>
                                          <p:attrName>style.visibility</p:attrName>
                                        </p:attrNameLst>
                                      </p:cBhvr>
                                      <p:to>
                                        <p:strVal val="visible"/>
                                      </p:to>
                                    </p:set>
                                    <p:animEffect transition="in" filter="circle(in)">
                                      <p:cBhvr>
                                        <p:cTn id="32" dur="2000"/>
                                        <p:tgtEl>
                                          <p:spTgt spid="3">
                                            <p:txEl>
                                              <p:pRg st="13" end="1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circle(in)">
                                      <p:cBhvr>
                                        <p:cTn id="3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a:bodyPr>
          <a:lstStyle/>
          <a:p>
            <a:pPr marL="0" indent="0">
              <a:buNone/>
            </a:pPr>
            <a:r>
              <a:rPr lang="en-US" sz="2400" dirty="0"/>
              <a:t>A linear bounded automaton can be defined as an 8-tuple (Q, X, ∑, q</a:t>
            </a:r>
            <a:r>
              <a:rPr lang="en-US" sz="2400" baseline="-25000" dirty="0"/>
              <a:t>0</a:t>
            </a:r>
            <a:r>
              <a:rPr lang="en-US" sz="2400" dirty="0"/>
              <a:t>, ML, MR, δ, F) where −</a:t>
            </a:r>
          </a:p>
          <a:p>
            <a:r>
              <a:rPr lang="en-US" sz="2400" b="1" dirty="0"/>
              <a:t>Q</a:t>
            </a:r>
            <a:r>
              <a:rPr lang="en-US" sz="2400" dirty="0"/>
              <a:t> is a finite set of states</a:t>
            </a:r>
          </a:p>
          <a:p>
            <a:r>
              <a:rPr lang="en-US" sz="2400" b="1" dirty="0"/>
              <a:t>X</a:t>
            </a:r>
            <a:r>
              <a:rPr lang="en-US" sz="2400" dirty="0"/>
              <a:t> is the tape alphabet</a:t>
            </a:r>
          </a:p>
          <a:p>
            <a:r>
              <a:rPr lang="en-US" sz="2400" b="1" dirty="0"/>
              <a:t>∑</a:t>
            </a:r>
            <a:r>
              <a:rPr lang="en-US" sz="2400" dirty="0"/>
              <a:t> is the input alphabet</a:t>
            </a:r>
          </a:p>
          <a:p>
            <a:r>
              <a:rPr lang="en-US" sz="2400" b="1" dirty="0"/>
              <a:t>q</a:t>
            </a:r>
            <a:r>
              <a:rPr lang="en-US" sz="2400" b="1" baseline="-25000" dirty="0"/>
              <a:t>0</a:t>
            </a:r>
            <a:r>
              <a:rPr lang="en-US" sz="2400" dirty="0"/>
              <a:t> is the initial state</a:t>
            </a:r>
          </a:p>
          <a:p>
            <a:r>
              <a:rPr lang="en-US" sz="2400" b="1" dirty="0"/>
              <a:t>M</a:t>
            </a:r>
            <a:r>
              <a:rPr lang="en-US" sz="2400" b="1" baseline="-25000" dirty="0"/>
              <a:t>L</a:t>
            </a:r>
            <a:r>
              <a:rPr lang="en-US" sz="2400" dirty="0"/>
              <a:t> is the left end marker</a:t>
            </a:r>
          </a:p>
          <a:p>
            <a:r>
              <a:rPr lang="en-US" sz="2400" b="1" dirty="0"/>
              <a:t>M</a:t>
            </a:r>
            <a:r>
              <a:rPr lang="en-US" sz="2400" b="1" baseline="-25000" dirty="0"/>
              <a:t>R</a:t>
            </a:r>
            <a:r>
              <a:rPr lang="en-US" sz="2400" dirty="0"/>
              <a:t> is the right end marker where M</a:t>
            </a:r>
            <a:r>
              <a:rPr lang="en-US" sz="2400" baseline="-25000" dirty="0"/>
              <a:t>R</a:t>
            </a:r>
            <a:r>
              <a:rPr lang="en-US" sz="2400" dirty="0"/>
              <a:t> ≠ M</a:t>
            </a:r>
            <a:r>
              <a:rPr lang="en-US" sz="2400" baseline="-25000" dirty="0"/>
              <a:t>L</a:t>
            </a:r>
            <a:endParaRPr lang="en-US" sz="2400" dirty="0"/>
          </a:p>
          <a:p>
            <a:r>
              <a:rPr lang="en-US" sz="2400" b="1" dirty="0"/>
              <a:t>δ</a:t>
            </a:r>
            <a:r>
              <a:rPr lang="en-US" sz="2400" dirty="0"/>
              <a:t> is a transition function which maps each pair (state, tape symbol) to (state, tape symbol, Constant ‘c’) where c can be 0 or +1 or -1</a:t>
            </a:r>
          </a:p>
          <a:p>
            <a:r>
              <a:rPr lang="en-US" sz="2400" b="1" dirty="0"/>
              <a:t>F</a:t>
            </a:r>
            <a:r>
              <a:rPr lang="en-US" sz="2400" dirty="0"/>
              <a:t> is the set of final states</a:t>
            </a:r>
          </a:p>
        </p:txBody>
      </p:sp>
      <p:sp>
        <p:nvSpPr>
          <p:cNvPr id="4" name="Date Placeholder 3"/>
          <p:cNvSpPr>
            <a:spLocks noGrp="1"/>
          </p:cNvSpPr>
          <p:nvPr>
            <p:ph type="dt" sz="half" idx="10"/>
          </p:nvPr>
        </p:nvSpPr>
        <p:spPr/>
        <p:txBody>
          <a:bodyPr/>
          <a:lstStyle/>
          <a:p>
            <a:fld id="{2567DAA0-F5EA-4446-80AA-054EC68B59D6}" type="datetime1">
              <a:rPr lang="en-US" smtClean="0"/>
              <a:pPr/>
              <a:t>4/30/2022</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a:t>Dr. Hitesh Singh             KCS - 402 TAFL                Unit Number: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Linear Bounded Automata</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8522859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ircle(in)">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ircle(in)">
                                      <p:cBhvr>
                                        <p:cTn id="4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181600"/>
          </a:xfrm>
        </p:spPr>
        <p:txBody>
          <a:bodyPr>
            <a:normAutofit/>
          </a:bodyPr>
          <a:lstStyle/>
          <a:p>
            <a:pPr marL="0" indent="0" algn="just">
              <a:buNone/>
            </a:pPr>
            <a:endParaRPr lang="en-US" sz="2200" b="1" dirty="0"/>
          </a:p>
          <a:p>
            <a:pPr marL="0" indent="0" algn="just">
              <a:buNone/>
            </a:pPr>
            <a:r>
              <a:rPr lang="en-US" sz="2200" b="1" dirty="0"/>
              <a:t>Recap: </a:t>
            </a:r>
            <a:r>
              <a:rPr lang="en-US" sz="2200" dirty="0"/>
              <a:t> Till now we have studied about Turing Machine, Universal Turing Machine and Linear Bounded Automata. </a:t>
            </a:r>
          </a:p>
          <a:p>
            <a:pPr marL="0" indent="0" algn="just">
              <a:buNone/>
            </a:pPr>
            <a:endParaRPr lang="en-US" sz="2200" b="1" dirty="0"/>
          </a:p>
          <a:p>
            <a:pPr marL="0" indent="0" algn="just">
              <a:buNone/>
            </a:pPr>
            <a:endParaRPr lang="en-US" sz="2200" b="1" dirty="0"/>
          </a:p>
          <a:p>
            <a:pPr marL="0" indent="0" algn="just">
              <a:buNone/>
            </a:pPr>
            <a:r>
              <a:rPr lang="en-US" sz="2200" b="1" dirty="0"/>
              <a:t>Prerequisite: </a:t>
            </a:r>
            <a:r>
              <a:rPr lang="en-US" sz="2200" dirty="0"/>
              <a:t>Basic review of model to perform different operations like addition, subtraction, multiplication.</a:t>
            </a:r>
          </a:p>
          <a:p>
            <a:pPr marL="0" indent="0" algn="just">
              <a:buNone/>
            </a:pPr>
            <a:endParaRPr lang="en-US" sz="2200" b="1" dirty="0"/>
          </a:p>
          <a:p>
            <a:pPr marL="0" indent="0" algn="just">
              <a:buNone/>
            </a:pPr>
            <a:endParaRPr lang="en-US" sz="2200" b="1" dirty="0"/>
          </a:p>
          <a:p>
            <a:pPr marL="0" indent="0" algn="just">
              <a:buNone/>
            </a:pPr>
            <a:r>
              <a:rPr lang="en-US" sz="2200" b="1" dirty="0"/>
              <a:t>Objective: </a:t>
            </a:r>
            <a:r>
              <a:rPr lang="en-US" sz="2200" dirty="0"/>
              <a:t>To understand the importance of  Church Thesis in Theory of Computation. </a:t>
            </a:r>
          </a:p>
          <a:p>
            <a:pPr algn="just"/>
            <a:endParaRPr lang="en-US" sz="2200" dirty="0"/>
          </a:p>
          <a:p>
            <a:pPr marL="0" indent="0" algn="just">
              <a:buNone/>
            </a:pPr>
            <a:endParaRPr lang="en-US" sz="2200" dirty="0"/>
          </a:p>
          <a:p>
            <a:pPr algn="just"/>
            <a:endParaRPr lang="en-US" sz="2200" dirty="0"/>
          </a:p>
          <a:p>
            <a:pPr algn="just"/>
            <a:endParaRPr lang="en-US" sz="2200" dirty="0"/>
          </a:p>
        </p:txBody>
      </p:sp>
      <p:sp>
        <p:nvSpPr>
          <p:cNvPr id="4" name="Date Placeholder 3"/>
          <p:cNvSpPr>
            <a:spLocks noGrp="1"/>
          </p:cNvSpPr>
          <p:nvPr>
            <p:ph type="dt" sz="half" idx="10"/>
          </p:nvPr>
        </p:nvSpPr>
        <p:spPr/>
        <p:txBody>
          <a:bodyPr/>
          <a:lstStyle/>
          <a:p>
            <a:fld id="{2567DAA0-F5EA-4446-80AA-054EC68B59D6}" type="datetime1">
              <a:rPr lang="en-US" smtClean="0"/>
              <a:pPr/>
              <a:t>4/30/2022</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a:t>Dr. Hitesh Singh             KCS - 402 TAFL                Unit Number: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Church’s Thesis (CO5)</a:t>
            </a:r>
            <a:endParaRPr kumimoji="0" lang="en-US" sz="32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8522859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circle(in)">
                                      <p:cBhvr>
                                        <p:cTn id="12" dur="20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circle(in)">
                                      <p:cBhvr>
                                        <p:cTn id="1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4/30/2022</a:t>
            </a:fld>
            <a:endParaRPr lang="en-US"/>
          </a:p>
        </p:txBody>
      </p:sp>
      <p:sp>
        <p:nvSpPr>
          <p:cNvPr id="10" name="Footer Placeholder 12"/>
          <p:cNvSpPr>
            <a:spLocks noGrp="1"/>
          </p:cNvSpPr>
          <p:nvPr>
            <p:ph type="ftr" sz="quarter" idx="11"/>
          </p:nvPr>
        </p:nvSpPr>
        <p:spPr>
          <a:xfrm>
            <a:off x="2286000" y="6248400"/>
            <a:ext cx="5029200" cy="365125"/>
          </a:xfrm>
        </p:spPr>
        <p:txBody>
          <a:bodyPr/>
          <a:lstStyle/>
          <a:p>
            <a:r>
              <a:rPr lang="en-US" dirty="0"/>
              <a:t>Dr. Hitesh Singh             KCS - 402 TAFL                Unit Number: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Course</a:t>
            </a:r>
            <a:r>
              <a:rPr kumimoji="0" lang="en-US" sz="3200" b="1" i="0" u="none" strike="noStrike" kern="1200" cap="none" spc="0" normalizeH="0" noProof="0" dirty="0">
                <a:ln>
                  <a:noFill/>
                </a:ln>
                <a:solidFill>
                  <a:schemeClr val="dk1"/>
                </a:solidFill>
                <a:effectLst/>
                <a:uLnTx/>
                <a:uFillTx/>
                <a:latin typeface="+mn-lt"/>
                <a:ea typeface="+mn-ea"/>
                <a:cs typeface="+mn-cs"/>
              </a:rPr>
              <a:t> Outcome</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graphicFrame>
        <p:nvGraphicFramePr>
          <p:cNvPr id="2" name="Table 1"/>
          <p:cNvGraphicFramePr>
            <a:graphicFrameLocks noGrp="1"/>
          </p:cNvGraphicFramePr>
          <p:nvPr>
            <p:extLst>
              <p:ext uri="{D42A27DB-BD31-4B8C-83A1-F6EECF244321}">
                <p14:modId xmlns:p14="http://schemas.microsoft.com/office/powerpoint/2010/main" val="56513713"/>
              </p:ext>
            </p:extLst>
          </p:nvPr>
        </p:nvGraphicFramePr>
        <p:xfrm>
          <a:off x="838200" y="990601"/>
          <a:ext cx="7696199" cy="5178780"/>
        </p:xfrm>
        <a:graphic>
          <a:graphicData uri="http://schemas.openxmlformats.org/drawingml/2006/table">
            <a:tbl>
              <a:tblPr firstRow="1" bandRow="1">
                <a:tableStyleId>{5C22544A-7EE6-4342-B048-85BDC9FD1C3A}</a:tableStyleId>
              </a:tblPr>
              <a:tblGrid>
                <a:gridCol w="865822">
                  <a:extLst>
                    <a:ext uri="{9D8B030D-6E8A-4147-A177-3AD203B41FA5}">
                      <a16:colId xmlns:a16="http://schemas.microsoft.com/office/drawing/2014/main" val="20000"/>
                    </a:ext>
                  </a:extLst>
                </a:gridCol>
                <a:gridCol w="4425315">
                  <a:extLst>
                    <a:ext uri="{9D8B030D-6E8A-4147-A177-3AD203B41FA5}">
                      <a16:colId xmlns:a16="http://schemas.microsoft.com/office/drawing/2014/main" val="20001"/>
                    </a:ext>
                  </a:extLst>
                </a:gridCol>
                <a:gridCol w="1154430">
                  <a:extLst>
                    <a:ext uri="{9D8B030D-6E8A-4147-A177-3AD203B41FA5}">
                      <a16:colId xmlns:a16="http://schemas.microsoft.com/office/drawing/2014/main" val="20002"/>
                    </a:ext>
                  </a:extLst>
                </a:gridCol>
                <a:gridCol w="1250632">
                  <a:extLst>
                    <a:ext uri="{9D8B030D-6E8A-4147-A177-3AD203B41FA5}">
                      <a16:colId xmlns:a16="http://schemas.microsoft.com/office/drawing/2014/main" val="20003"/>
                    </a:ext>
                  </a:extLst>
                </a:gridCol>
              </a:tblGrid>
              <a:tr h="318487">
                <a:tc gridSpan="4">
                  <a:txBody>
                    <a:bodyPr/>
                    <a:lstStyle/>
                    <a:p>
                      <a:pPr algn="ctr"/>
                      <a:r>
                        <a:rPr lang="en-US" dirty="0"/>
                        <a:t>Theory of Automata and Formal Languages (KCS-402)</a:t>
                      </a:r>
                    </a:p>
                  </a:txBody>
                  <a:tcPr/>
                </a:tc>
                <a:tc hMerge="1">
                  <a:txBody>
                    <a:bodyPr/>
                    <a:lstStyle/>
                    <a:p>
                      <a:endParaRPr lang="en-US" dirty="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37107">
                <a:tc gridSpan="2">
                  <a:txBody>
                    <a:bodyPr/>
                    <a:lstStyle/>
                    <a:p>
                      <a:pPr algn="ctr"/>
                      <a:r>
                        <a:rPr lang="en-US" dirty="0"/>
                        <a:t>Course Outcome (CO)</a:t>
                      </a:r>
                    </a:p>
                  </a:txBody>
                  <a:tcPr/>
                </a:tc>
                <a:tc hMerge="1">
                  <a:txBody>
                    <a:bodyPr/>
                    <a:lstStyle/>
                    <a:p>
                      <a:endParaRPr lang="en-US" dirty="0"/>
                    </a:p>
                  </a:txBody>
                  <a:tcPr/>
                </a:tc>
                <a:tc gridSpan="2">
                  <a:txBody>
                    <a:bodyPr/>
                    <a:lstStyle/>
                    <a:p>
                      <a:r>
                        <a:rPr lang="en-US" dirty="0"/>
                        <a:t>Bloom’s Knowledge Level (KL)</a:t>
                      </a:r>
                    </a:p>
                  </a:txBody>
                  <a:tcPr/>
                </a:tc>
                <a:tc hMerge="1">
                  <a:txBody>
                    <a:bodyPr/>
                    <a:lstStyle/>
                    <a:p>
                      <a:endParaRPr lang="en-US" dirty="0"/>
                    </a:p>
                  </a:txBody>
                  <a:tcPr/>
                </a:tc>
                <a:extLst>
                  <a:ext uri="{0D108BD9-81ED-4DB2-BD59-A6C34878D82A}">
                    <a16:rowId xmlns:a16="http://schemas.microsoft.com/office/drawing/2014/main" val="10001"/>
                  </a:ext>
                </a:extLst>
              </a:tr>
              <a:tr h="318487">
                <a:tc gridSpan="4">
                  <a:txBody>
                    <a:bodyPr/>
                    <a:lstStyle/>
                    <a:p>
                      <a:r>
                        <a:rPr lang="en-US" dirty="0"/>
                        <a:t>At the end of the course,</a:t>
                      </a:r>
                      <a:r>
                        <a:rPr lang="en-US" baseline="0" dirty="0"/>
                        <a:t> the student will be able to understand</a:t>
                      </a:r>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796219">
                <a:tc>
                  <a:txBody>
                    <a:bodyPr/>
                    <a:lstStyle/>
                    <a:p>
                      <a:r>
                        <a:rPr lang="en-US" b="1" dirty="0"/>
                        <a:t>CO 1</a:t>
                      </a:r>
                    </a:p>
                  </a:txBody>
                  <a:tcPr/>
                </a:tc>
                <a:tc gridSpan="2">
                  <a:txBody>
                    <a:bodyPr/>
                    <a:lstStyle/>
                    <a:p>
                      <a:r>
                        <a:rPr lang="en-US" b="1" dirty="0"/>
                        <a:t>Analyze and design finite automata, pushdown automata, Turing machines, formal languages and grammars.</a:t>
                      </a:r>
                    </a:p>
                  </a:txBody>
                  <a:tcPr/>
                </a:tc>
                <a:tc hMerge="1">
                  <a:txBody>
                    <a:bodyPr/>
                    <a:lstStyle/>
                    <a:p>
                      <a:endParaRPr lang="en-US"/>
                    </a:p>
                  </a:txBody>
                  <a:tcPr/>
                </a:tc>
                <a:tc>
                  <a:txBody>
                    <a:bodyPr/>
                    <a:lstStyle/>
                    <a:p>
                      <a:r>
                        <a:rPr lang="en-US" b="1" dirty="0"/>
                        <a:t>K4, K6</a:t>
                      </a:r>
                    </a:p>
                  </a:txBody>
                  <a:tcPr/>
                </a:tc>
                <a:extLst>
                  <a:ext uri="{0D108BD9-81ED-4DB2-BD59-A6C34878D82A}">
                    <a16:rowId xmlns:a16="http://schemas.microsoft.com/office/drawing/2014/main" val="10003"/>
                  </a:ext>
                </a:extLst>
              </a:tr>
              <a:tr h="557353">
                <a:tc>
                  <a:txBody>
                    <a:bodyPr/>
                    <a:lstStyle/>
                    <a:p>
                      <a:r>
                        <a:rPr lang="en-US" b="1" dirty="0"/>
                        <a:t>CO 2</a:t>
                      </a:r>
                    </a:p>
                  </a:txBody>
                  <a:tcPr/>
                </a:tc>
                <a:tc gridSpan="2">
                  <a:txBody>
                    <a:bodyPr/>
                    <a:lstStyle/>
                    <a:p>
                      <a:r>
                        <a:rPr lang="en-US" b="1" dirty="0"/>
                        <a:t>Analyze and design,</a:t>
                      </a:r>
                      <a:r>
                        <a:rPr lang="en-US" b="1" baseline="0" dirty="0"/>
                        <a:t> Turing Machine, formal languages and grammars. </a:t>
                      </a:r>
                      <a:endParaRPr lang="en-US" b="1" dirty="0"/>
                    </a:p>
                  </a:txBody>
                  <a:tcPr/>
                </a:tc>
                <a:tc hMerge="1">
                  <a:txBody>
                    <a:bodyPr/>
                    <a:lstStyle/>
                    <a:p>
                      <a:endParaRPr lang="en-US"/>
                    </a:p>
                  </a:txBody>
                  <a:tcPr/>
                </a:tc>
                <a:tc>
                  <a:txBody>
                    <a:bodyPr/>
                    <a:lstStyle/>
                    <a:p>
                      <a:r>
                        <a:rPr lang="en-US" b="1" dirty="0"/>
                        <a:t>K4, K6</a:t>
                      </a:r>
                    </a:p>
                  </a:txBody>
                  <a:tcPr/>
                </a:tc>
                <a:extLst>
                  <a:ext uri="{0D108BD9-81ED-4DB2-BD59-A6C34878D82A}">
                    <a16:rowId xmlns:a16="http://schemas.microsoft.com/office/drawing/2014/main" val="10004"/>
                  </a:ext>
                </a:extLst>
              </a:tr>
              <a:tr h="958240">
                <a:tc>
                  <a:txBody>
                    <a:bodyPr/>
                    <a:lstStyle/>
                    <a:p>
                      <a:r>
                        <a:rPr lang="en-US" dirty="0"/>
                        <a:t>CO 3</a:t>
                      </a:r>
                    </a:p>
                  </a:txBody>
                  <a:tcPr/>
                </a:tc>
                <a:tc gridSpan="2">
                  <a:txBody>
                    <a:bodyPr/>
                    <a:lstStyle/>
                    <a:p>
                      <a:r>
                        <a:rPr lang="en-US" dirty="0"/>
                        <a:t>Demonstrate the understanding</a:t>
                      </a:r>
                      <a:r>
                        <a:rPr lang="en-US" baseline="0" dirty="0"/>
                        <a:t> of key notions, such as algorithms, computability, decidability and complexity through problem solving. </a:t>
                      </a:r>
                      <a:endParaRPr lang="en-US" dirty="0"/>
                    </a:p>
                  </a:txBody>
                  <a:tcPr/>
                </a:tc>
                <a:tc hMerge="1">
                  <a:txBody>
                    <a:bodyPr/>
                    <a:lstStyle/>
                    <a:p>
                      <a:endParaRPr lang="en-US"/>
                    </a:p>
                  </a:txBody>
                  <a:tcPr/>
                </a:tc>
                <a:tc>
                  <a:txBody>
                    <a:bodyPr/>
                    <a:lstStyle/>
                    <a:p>
                      <a:r>
                        <a:rPr lang="en-US" dirty="0"/>
                        <a:t>K1, K5</a:t>
                      </a:r>
                    </a:p>
                  </a:txBody>
                  <a:tcPr/>
                </a:tc>
                <a:extLst>
                  <a:ext uri="{0D108BD9-81ED-4DB2-BD59-A6C34878D82A}">
                    <a16:rowId xmlns:a16="http://schemas.microsoft.com/office/drawing/2014/main" val="10005"/>
                  </a:ext>
                </a:extLst>
              </a:tr>
              <a:tr h="557353">
                <a:tc>
                  <a:txBody>
                    <a:bodyPr/>
                    <a:lstStyle/>
                    <a:p>
                      <a:r>
                        <a:rPr lang="en-US" b="1" dirty="0"/>
                        <a:t>CO 4</a:t>
                      </a:r>
                    </a:p>
                  </a:txBody>
                  <a:tcPr/>
                </a:tc>
                <a:tc gridSpan="2">
                  <a:txBody>
                    <a:bodyPr/>
                    <a:lstStyle/>
                    <a:p>
                      <a:r>
                        <a:rPr lang="en-US" b="1" dirty="0"/>
                        <a:t>Prove the basic result of the Theory of Computation.</a:t>
                      </a:r>
                    </a:p>
                  </a:txBody>
                  <a:tcPr/>
                </a:tc>
                <a:tc hMerge="1">
                  <a:txBody>
                    <a:bodyPr/>
                    <a:lstStyle/>
                    <a:p>
                      <a:endParaRPr lang="en-US"/>
                    </a:p>
                  </a:txBody>
                  <a:tcPr/>
                </a:tc>
                <a:tc>
                  <a:txBody>
                    <a:bodyPr/>
                    <a:lstStyle/>
                    <a:p>
                      <a:r>
                        <a:rPr lang="en-US" b="1" dirty="0"/>
                        <a:t>K2, K3</a:t>
                      </a:r>
                    </a:p>
                  </a:txBody>
                  <a:tcPr/>
                </a:tc>
                <a:extLst>
                  <a:ext uri="{0D108BD9-81ED-4DB2-BD59-A6C34878D82A}">
                    <a16:rowId xmlns:a16="http://schemas.microsoft.com/office/drawing/2014/main" val="10006"/>
                  </a:ext>
                </a:extLst>
              </a:tr>
              <a:tr h="557353">
                <a:tc>
                  <a:txBody>
                    <a:bodyPr/>
                    <a:lstStyle/>
                    <a:p>
                      <a:r>
                        <a:rPr lang="en-US" b="1" dirty="0"/>
                        <a:t>CO 5</a:t>
                      </a:r>
                    </a:p>
                  </a:txBody>
                  <a:tcPr/>
                </a:tc>
                <a:tc gridSpan="2">
                  <a:txBody>
                    <a:bodyPr/>
                    <a:lstStyle/>
                    <a:p>
                      <a:r>
                        <a:rPr lang="en-US" b="1" dirty="0"/>
                        <a:t>State and explain the relevance of</a:t>
                      </a:r>
                      <a:r>
                        <a:rPr lang="en-US" b="1" baseline="0" dirty="0"/>
                        <a:t> the Church Turing Thesis. </a:t>
                      </a:r>
                      <a:endParaRPr lang="en-US" b="1" dirty="0"/>
                    </a:p>
                  </a:txBody>
                  <a:tcPr/>
                </a:tc>
                <a:tc hMerge="1">
                  <a:txBody>
                    <a:bodyPr/>
                    <a:lstStyle/>
                    <a:p>
                      <a:endParaRPr lang="en-US"/>
                    </a:p>
                  </a:txBody>
                  <a:tcPr/>
                </a:tc>
                <a:tc>
                  <a:txBody>
                    <a:bodyPr/>
                    <a:lstStyle/>
                    <a:p>
                      <a:r>
                        <a:rPr lang="en-US" b="1" dirty="0"/>
                        <a:t>K1, K5</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7944885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181600"/>
          </a:xfrm>
        </p:spPr>
        <p:txBody>
          <a:bodyPr>
            <a:normAutofit fontScale="85000" lnSpcReduction="10000"/>
          </a:bodyPr>
          <a:lstStyle/>
          <a:p>
            <a:pPr marL="0" indent="0" algn="just">
              <a:buNone/>
            </a:pPr>
            <a:r>
              <a:rPr lang="en-US" sz="2400" b="1" dirty="0"/>
              <a:t>Objective: </a:t>
            </a:r>
            <a:r>
              <a:rPr lang="en-US" sz="2400" dirty="0"/>
              <a:t>To understand the importance of  Church Thesis in Theory of Computation. </a:t>
            </a:r>
          </a:p>
          <a:p>
            <a:pPr marL="0" indent="0" algn="just">
              <a:buNone/>
            </a:pPr>
            <a:endParaRPr lang="en-US" sz="2400" dirty="0"/>
          </a:p>
          <a:p>
            <a:pPr algn="just"/>
            <a:r>
              <a:rPr lang="en-US" sz="2400" dirty="0"/>
              <a:t>In 1936, Alonzo Church created a method for defining functions called the λ-calculus. Within λ-calculus, he defined an encoding of the natural numbers called the Church numerals.</a:t>
            </a:r>
          </a:p>
          <a:p>
            <a:pPr algn="just"/>
            <a:endParaRPr lang="en-US" sz="2400" dirty="0"/>
          </a:p>
          <a:p>
            <a:pPr algn="just"/>
            <a:r>
              <a:rPr lang="en-US" sz="2400" dirty="0"/>
              <a:t>Also in 1936, before learning of Church's work, Alan Turing created a theoretical model for machines, now called Turing machines, that could carry out calculations from inputs by manipulating symbols on a tape.</a:t>
            </a:r>
          </a:p>
          <a:p>
            <a:pPr algn="just"/>
            <a:endParaRPr lang="en-US" sz="2400" dirty="0"/>
          </a:p>
          <a:p>
            <a:pPr algn="just"/>
            <a:r>
              <a:rPr lang="en-US" sz="2400" dirty="0"/>
              <a:t>A Turing machine is an abstract representation of a computing device.</a:t>
            </a:r>
          </a:p>
          <a:p>
            <a:pPr algn="just"/>
            <a:endParaRPr lang="en-US" sz="2400" dirty="0"/>
          </a:p>
          <a:p>
            <a:pPr algn="just"/>
            <a:r>
              <a:rPr lang="en-US" sz="2400" dirty="0"/>
              <a:t>It is more like a computer hardware than a computer software.</a:t>
            </a:r>
          </a:p>
          <a:p>
            <a:pPr algn="just"/>
            <a:endParaRPr lang="en-US" sz="2400" dirty="0"/>
          </a:p>
          <a:p>
            <a:pPr algn="just"/>
            <a:r>
              <a:rPr lang="en-US" sz="2400" dirty="0"/>
              <a:t>Link: </a:t>
            </a:r>
            <a:r>
              <a:rPr lang="en-US" sz="2400" dirty="0">
                <a:hlinkClick r:id="rId2"/>
              </a:rPr>
              <a:t>https://www.youtube.com/watch?v=EEfNU8AoA-8</a:t>
            </a:r>
            <a:endParaRPr lang="en-US" sz="2400" dirty="0"/>
          </a:p>
          <a:p>
            <a:pPr algn="just"/>
            <a:endParaRPr lang="en-US" sz="2400" dirty="0"/>
          </a:p>
          <a:p>
            <a:pPr algn="just"/>
            <a:endParaRPr lang="en-US" sz="2400" dirty="0"/>
          </a:p>
          <a:p>
            <a:pPr algn="just"/>
            <a:endParaRPr lang="en-US" dirty="0"/>
          </a:p>
        </p:txBody>
      </p:sp>
      <p:sp>
        <p:nvSpPr>
          <p:cNvPr id="4" name="Date Placeholder 3"/>
          <p:cNvSpPr>
            <a:spLocks noGrp="1"/>
          </p:cNvSpPr>
          <p:nvPr>
            <p:ph type="dt" sz="half" idx="10"/>
          </p:nvPr>
        </p:nvSpPr>
        <p:spPr/>
        <p:txBody>
          <a:bodyPr/>
          <a:lstStyle/>
          <a:p>
            <a:fld id="{2567DAA0-F5EA-4446-80AA-054EC68B59D6}" type="datetime1">
              <a:rPr lang="en-US" smtClean="0"/>
              <a:pPr/>
              <a:t>4/30/2022</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a:t>Dr. Hitesh Singh             KCS - 402 TAFL                Unit Number: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Church’s Thesis (CO5)</a:t>
            </a:r>
            <a:endParaRPr kumimoji="0" lang="en-US" sz="32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0979943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ircle(in)">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ircle(in)">
                                      <p:cBhvr>
                                        <p:cTn id="22" dur="20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circle(in)">
                                      <p:cBhvr>
                                        <p:cTn id="27" dur="20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circle(in)">
                                      <p:cBhvr>
                                        <p:cTn id="32"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lnSpcReduction="10000"/>
          </a:bodyPr>
          <a:lstStyle/>
          <a:p>
            <a:r>
              <a:rPr lang="en-US" sz="2400" dirty="0"/>
              <a:t>The Church-Turing thesis concerns an effective or mechanical method in logic and mathematics.</a:t>
            </a:r>
          </a:p>
          <a:p>
            <a:endParaRPr lang="en-US" sz="2400" dirty="0"/>
          </a:p>
          <a:p>
            <a:r>
              <a:rPr lang="en-US" sz="2400" dirty="0"/>
              <a:t>A method, M, is called ‘effective’ or ‘mechanical’ just in case:</a:t>
            </a:r>
          </a:p>
          <a:p>
            <a:endParaRPr lang="en-US" sz="2400" dirty="0"/>
          </a:p>
          <a:p>
            <a:r>
              <a:rPr lang="en-US" sz="2400" dirty="0"/>
              <a:t>M is set out in terms of a finite number of exact instructions (each instruction being expressed by means of a finite number of symbols);</a:t>
            </a:r>
          </a:p>
          <a:p>
            <a:endParaRPr lang="en-US" sz="2400" dirty="0"/>
          </a:p>
          <a:p>
            <a:r>
              <a:rPr lang="en-US" sz="2400" dirty="0"/>
              <a:t>M will, if carried out without error, always produce the desired result in a finite number of steps;</a:t>
            </a:r>
            <a:endParaRPr lang="en-US" dirty="0"/>
          </a:p>
        </p:txBody>
      </p:sp>
      <p:sp>
        <p:nvSpPr>
          <p:cNvPr id="4" name="Date Placeholder 3"/>
          <p:cNvSpPr>
            <a:spLocks noGrp="1"/>
          </p:cNvSpPr>
          <p:nvPr>
            <p:ph type="dt" sz="half" idx="10"/>
          </p:nvPr>
        </p:nvSpPr>
        <p:spPr/>
        <p:txBody>
          <a:bodyPr/>
          <a:lstStyle/>
          <a:p>
            <a:fld id="{2567DAA0-F5EA-4446-80AA-054EC68B59D6}" type="datetime1">
              <a:rPr lang="en-US" smtClean="0"/>
              <a:pPr/>
              <a:t>4/30/2022</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a:t>Dr. Hitesh Singh             KCS - 402 TAFL                Unit Number: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Church’s Thesis (CO5)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8522859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ircle(in)">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ircle(in)">
                                      <p:cBhvr>
                                        <p:cTn id="2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a:bodyPr>
          <a:lstStyle/>
          <a:p>
            <a:r>
              <a:rPr lang="en-US" sz="2400" dirty="0"/>
              <a:t>M can (in practice or in principle) be carried out by a human being unaided by any machinery except for paper and pencil;</a:t>
            </a:r>
          </a:p>
          <a:p>
            <a:r>
              <a:rPr lang="en-US" sz="2400" dirty="0"/>
              <a:t>M demands no insight or ingenuity on the part of the human being carrying it out.</a:t>
            </a:r>
          </a:p>
          <a:p>
            <a:r>
              <a:rPr lang="en-US" sz="2400" dirty="0"/>
              <a:t>They gave an hypothesis which means proposing certain facts.</a:t>
            </a:r>
          </a:p>
          <a:p>
            <a:r>
              <a:rPr lang="en-US" sz="2400" dirty="0"/>
              <a:t>The Church’s hypothesis or Church’s </a:t>
            </a:r>
            <a:r>
              <a:rPr lang="en-US" sz="2400" dirty="0" err="1"/>
              <a:t>turing</a:t>
            </a:r>
            <a:r>
              <a:rPr lang="en-US" sz="2400" dirty="0"/>
              <a:t> thesis can be stated as:</a:t>
            </a:r>
          </a:p>
          <a:p>
            <a:r>
              <a:rPr lang="en-US" sz="2400" dirty="0"/>
              <a:t>The assumption that the intuitive notion of computable functions can be identified with partial recursive functions.</a:t>
            </a:r>
          </a:p>
          <a:p>
            <a:r>
              <a:rPr lang="en-US" sz="2400" dirty="0"/>
              <a:t>This statement was first formulated by Alonzo Church in the 1930s and is usually referred to as Church’s thesis, or the Church-Turing thesis.</a:t>
            </a:r>
          </a:p>
          <a:p>
            <a:r>
              <a:rPr lang="en-US" sz="2400" dirty="0"/>
              <a:t>However, this hypothesis cannot be proved.</a:t>
            </a:r>
          </a:p>
          <a:p>
            <a:endParaRPr lang="en-US" dirty="0"/>
          </a:p>
        </p:txBody>
      </p:sp>
      <p:sp>
        <p:nvSpPr>
          <p:cNvPr id="4" name="Date Placeholder 3"/>
          <p:cNvSpPr>
            <a:spLocks noGrp="1"/>
          </p:cNvSpPr>
          <p:nvPr>
            <p:ph type="dt" sz="half" idx="10"/>
          </p:nvPr>
        </p:nvSpPr>
        <p:spPr/>
        <p:txBody>
          <a:bodyPr/>
          <a:lstStyle/>
          <a:p>
            <a:fld id="{2567DAA0-F5EA-4446-80AA-054EC68B59D6}" type="datetime1">
              <a:rPr lang="en-US" smtClean="0"/>
              <a:pPr/>
              <a:t>4/30/2022</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a:t>Dr. Hitesh Singh             KCS - 402 TAFL                Unit Number: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dirty="0"/>
          </a:p>
        </p:txBody>
      </p:sp>
      <p:sp>
        <p:nvSpPr>
          <p:cNvPr id="7" name="Title 1"/>
          <p:cNvSpPr txBox="1">
            <a:spLocks/>
          </p:cNvSpPr>
          <p:nvPr/>
        </p:nvSpPr>
        <p:spPr>
          <a:xfrm>
            <a:off x="1368552"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Church’s Thesis (CO5)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8522859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105400"/>
          </a:xfrm>
        </p:spPr>
        <p:txBody>
          <a:bodyPr>
            <a:normAutofit/>
          </a:bodyPr>
          <a:lstStyle/>
          <a:p>
            <a:pPr marL="0" indent="0" algn="just">
              <a:buNone/>
            </a:pPr>
            <a:endParaRPr lang="en-US" sz="2200" b="1" dirty="0"/>
          </a:p>
          <a:p>
            <a:pPr marL="0" indent="0" algn="just">
              <a:buNone/>
            </a:pPr>
            <a:endParaRPr lang="en-US" sz="2200" b="1" dirty="0"/>
          </a:p>
          <a:p>
            <a:pPr marL="0" indent="0" algn="just">
              <a:buNone/>
            </a:pPr>
            <a:r>
              <a:rPr lang="en-US" sz="2200" b="1" dirty="0"/>
              <a:t>Recap: </a:t>
            </a:r>
            <a:r>
              <a:rPr lang="en-US" sz="2200" dirty="0"/>
              <a:t> Till now we have studied about Turing Machine, Universal Turing Machine, Linear Bounded Automata and Church Thesis.  </a:t>
            </a:r>
          </a:p>
          <a:p>
            <a:pPr marL="0" indent="0" algn="just">
              <a:buNone/>
            </a:pPr>
            <a:endParaRPr lang="en-US" sz="2200" b="1" dirty="0"/>
          </a:p>
          <a:p>
            <a:pPr marL="0" indent="0" algn="just">
              <a:buNone/>
            </a:pPr>
            <a:endParaRPr lang="en-US" sz="2200" b="1" dirty="0"/>
          </a:p>
          <a:p>
            <a:pPr marL="0" indent="0" algn="just">
              <a:buNone/>
            </a:pPr>
            <a:r>
              <a:rPr lang="en-US" sz="2200" b="1" dirty="0"/>
              <a:t>Prerequisite: </a:t>
            </a:r>
            <a:r>
              <a:rPr lang="en-US" sz="2200" dirty="0"/>
              <a:t>Basic review of model to perform different operations like addition, subtraction, multiplication.</a:t>
            </a:r>
          </a:p>
          <a:p>
            <a:pPr marL="0" indent="0" algn="just">
              <a:buNone/>
            </a:pPr>
            <a:endParaRPr lang="en-US" sz="2200" b="1" dirty="0"/>
          </a:p>
          <a:p>
            <a:pPr marL="0" indent="0" algn="just">
              <a:buNone/>
            </a:pPr>
            <a:endParaRPr lang="en-US" sz="2200" b="1" dirty="0"/>
          </a:p>
          <a:p>
            <a:pPr marL="0" indent="0" algn="just">
              <a:buNone/>
            </a:pPr>
            <a:r>
              <a:rPr lang="en-US" sz="2200" b="1" dirty="0"/>
              <a:t>Objective:</a:t>
            </a:r>
            <a:r>
              <a:rPr lang="en-US" sz="2200" dirty="0"/>
              <a:t> To understand the Recursive Enumerable Language.</a:t>
            </a:r>
          </a:p>
          <a:p>
            <a:pPr algn="just"/>
            <a:endParaRPr lang="en-US" sz="2200" dirty="0"/>
          </a:p>
          <a:p>
            <a:pPr marL="0" indent="0" algn="just">
              <a:buNone/>
            </a:pPr>
            <a:endParaRPr lang="en-US" sz="2200" dirty="0"/>
          </a:p>
        </p:txBody>
      </p:sp>
      <p:sp>
        <p:nvSpPr>
          <p:cNvPr id="4" name="Date Placeholder 3"/>
          <p:cNvSpPr>
            <a:spLocks noGrp="1"/>
          </p:cNvSpPr>
          <p:nvPr>
            <p:ph type="dt" sz="half" idx="10"/>
          </p:nvPr>
        </p:nvSpPr>
        <p:spPr/>
        <p:txBody>
          <a:bodyPr/>
          <a:lstStyle/>
          <a:p>
            <a:fld id="{2567DAA0-F5EA-4446-80AA-054EC68B59D6}" type="datetime1">
              <a:rPr lang="en-US" smtClean="0"/>
              <a:pPr/>
              <a:t>4/30/2022</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a:t>Dr. Hitesh Singh             KCS - 402 TAFL                Unit Number: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Recursive Enumerable (CO1, CO2, CO4)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8522859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ircle(in)">
                                      <p:cBhvr>
                                        <p:cTn id="7" dur="20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circle(in)">
                                      <p:cBhvr>
                                        <p:cTn id="12" dur="20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circle(in)">
                                      <p:cBhvr>
                                        <p:cTn id="1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105400"/>
          </a:xfrm>
        </p:spPr>
        <p:txBody>
          <a:bodyPr>
            <a:normAutofit/>
          </a:bodyPr>
          <a:lstStyle/>
          <a:p>
            <a:pPr marL="0" indent="0" algn="just">
              <a:buNone/>
            </a:pPr>
            <a:r>
              <a:rPr lang="en-US" sz="2200" b="1" dirty="0"/>
              <a:t>Objective:</a:t>
            </a:r>
            <a:r>
              <a:rPr lang="en-US" sz="2200" dirty="0"/>
              <a:t> To understand the Recursive Enumerable Language.</a:t>
            </a:r>
          </a:p>
          <a:p>
            <a:pPr algn="just"/>
            <a:endParaRPr lang="en-US" sz="2200" dirty="0"/>
          </a:p>
          <a:p>
            <a:pPr algn="just"/>
            <a:r>
              <a:rPr lang="en-US" sz="2200" dirty="0"/>
              <a:t>RE languages or type-0 languages are generated by type-0 grammars. </a:t>
            </a:r>
          </a:p>
          <a:p>
            <a:pPr algn="just"/>
            <a:r>
              <a:rPr lang="en-US" sz="2200" dirty="0"/>
              <a:t>An RE language can be accepted or recognized by Turing machine which means it will enter into final state for the strings of language and may or may not enter into rejecting state for the strings which are not part of the language. </a:t>
            </a:r>
          </a:p>
          <a:p>
            <a:pPr algn="just"/>
            <a:r>
              <a:rPr lang="en-US" sz="2200" dirty="0"/>
              <a:t>It means TM can loop forever for the strings which are not a part of the language. </a:t>
            </a:r>
          </a:p>
          <a:p>
            <a:pPr algn="just"/>
            <a:r>
              <a:rPr lang="en-US" sz="2200" dirty="0"/>
              <a:t>RE languages are also called as Turing recognizable languages.</a:t>
            </a:r>
          </a:p>
          <a:p>
            <a:pPr algn="just"/>
            <a:endParaRPr lang="en-US" sz="2200" dirty="0"/>
          </a:p>
          <a:p>
            <a:pPr algn="just"/>
            <a:r>
              <a:rPr lang="en-US" sz="2200" dirty="0"/>
              <a:t>Link: </a:t>
            </a:r>
            <a:r>
              <a:rPr lang="en-US" sz="1800" dirty="0">
                <a:hlinkClick r:id="rId2"/>
              </a:rPr>
              <a:t>https://www.youtube.com/watch?v=KJD_F-QGLmo</a:t>
            </a:r>
            <a:endParaRPr lang="en-US" sz="1800" dirty="0"/>
          </a:p>
          <a:p>
            <a:pPr algn="just"/>
            <a:endParaRPr lang="en-US" sz="2200" dirty="0"/>
          </a:p>
        </p:txBody>
      </p:sp>
      <p:sp>
        <p:nvSpPr>
          <p:cNvPr id="4" name="Date Placeholder 3"/>
          <p:cNvSpPr>
            <a:spLocks noGrp="1"/>
          </p:cNvSpPr>
          <p:nvPr>
            <p:ph type="dt" sz="half" idx="10"/>
          </p:nvPr>
        </p:nvSpPr>
        <p:spPr/>
        <p:txBody>
          <a:bodyPr/>
          <a:lstStyle/>
          <a:p>
            <a:fld id="{2567DAA0-F5EA-4446-80AA-054EC68B59D6}" type="datetime1">
              <a:rPr lang="en-US" smtClean="0"/>
              <a:pPr/>
              <a:t>4/30/2022</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a:t>Dr. Hitesh Singh             KCS - 402 TAFL                Unit Number: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Recursive Enumerable (CO1, CO2, CO4) </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3659079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in)">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in)">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circle(in)">
                                      <p:cBhvr>
                                        <p:cTn id="3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105400"/>
          </a:xfrm>
        </p:spPr>
        <p:txBody>
          <a:bodyPr>
            <a:normAutofit fontScale="77500" lnSpcReduction="20000"/>
          </a:bodyPr>
          <a:lstStyle/>
          <a:p>
            <a:pPr marL="0" indent="0">
              <a:buNone/>
            </a:pPr>
            <a:r>
              <a:rPr lang="en-US" sz="2400" dirty="0"/>
              <a:t>A Recursively enumerable language is the language that accepts every string otherwise not. If a language that halt on every string, then we call it as recursive language.</a:t>
            </a:r>
          </a:p>
          <a:p>
            <a:pPr marL="0" indent="0">
              <a:buNone/>
            </a:pPr>
            <a:endParaRPr lang="en-US" sz="2400" b="1" dirty="0"/>
          </a:p>
          <a:p>
            <a:pPr marL="0" indent="0">
              <a:buNone/>
            </a:pPr>
            <a:r>
              <a:rPr lang="en-US" sz="2400" b="1" dirty="0"/>
              <a:t>Problem</a:t>
            </a:r>
          </a:p>
          <a:p>
            <a:r>
              <a:rPr lang="en-US" sz="2400" dirty="0"/>
              <a:t>We need to prove that the set of all languages that are not recursively enumerable on {a} is not countable.</a:t>
            </a:r>
          </a:p>
          <a:p>
            <a:r>
              <a:rPr lang="en-US" sz="2400" dirty="0"/>
              <a:t>First let see what the recursive enumerable language is −</a:t>
            </a:r>
          </a:p>
          <a:p>
            <a:pPr marL="0" indent="0">
              <a:buNone/>
            </a:pPr>
            <a:endParaRPr lang="en-US" sz="2400" b="1" dirty="0"/>
          </a:p>
          <a:p>
            <a:pPr marL="0" indent="0">
              <a:buNone/>
            </a:pPr>
            <a:r>
              <a:rPr lang="en-US" sz="2400" b="1" dirty="0"/>
              <a:t>Recursive Enumerable Language</a:t>
            </a:r>
            <a:endParaRPr lang="en-US" sz="2400" dirty="0"/>
          </a:p>
          <a:p>
            <a:r>
              <a:rPr lang="en-US" sz="2400" dirty="0"/>
              <a:t>A language L is recursively enumerable if L is the set of strings accepted by some TM.</a:t>
            </a:r>
          </a:p>
          <a:p>
            <a:r>
              <a:rPr lang="en-US" sz="2400" dirty="0"/>
              <a:t>If L is a recursive enumerable language then −</a:t>
            </a:r>
          </a:p>
          <a:p>
            <a:r>
              <a:rPr lang="en-US" sz="2400" dirty="0"/>
              <a:t>if w ∈ L then a TM halts in a final state,</a:t>
            </a:r>
          </a:p>
          <a:p>
            <a:r>
              <a:rPr lang="en-US" sz="2400" dirty="0"/>
              <a:t>if w ∉ L then a TM halts in a non-final state or loops forever.</a:t>
            </a:r>
          </a:p>
          <a:p>
            <a:r>
              <a:rPr lang="en-US" sz="2400" dirty="0"/>
              <a:t>If L is a recursive language then −</a:t>
            </a:r>
          </a:p>
          <a:p>
            <a:r>
              <a:rPr lang="en-US" sz="2400" dirty="0"/>
              <a:t>if w ∈ L then a TM halts in a final state,</a:t>
            </a:r>
          </a:p>
          <a:p>
            <a:r>
              <a:rPr lang="en-US" sz="2400" dirty="0"/>
              <a:t>if w ∉ L then TM halts in a non-final state.</a:t>
            </a:r>
          </a:p>
          <a:p>
            <a:pPr algn="just"/>
            <a:endParaRPr lang="en-US" sz="2200" dirty="0"/>
          </a:p>
        </p:txBody>
      </p:sp>
      <p:sp>
        <p:nvSpPr>
          <p:cNvPr id="4" name="Date Placeholder 3"/>
          <p:cNvSpPr>
            <a:spLocks noGrp="1"/>
          </p:cNvSpPr>
          <p:nvPr>
            <p:ph type="dt" sz="half" idx="10"/>
          </p:nvPr>
        </p:nvSpPr>
        <p:spPr/>
        <p:txBody>
          <a:bodyPr/>
          <a:lstStyle/>
          <a:p>
            <a:fld id="{2567DAA0-F5EA-4446-80AA-054EC68B59D6}" type="datetime1">
              <a:rPr lang="en-US" smtClean="0"/>
              <a:pPr/>
              <a:t>4/30/2022</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a:t>Dr. Hitesh Singh             KCS - 402 TAFL                Unit Number: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Recursive Enumerable (CO1, CO2, CO4)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27516434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in)">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ircle(in)">
                                      <p:cBhvr>
                                        <p:cTn id="27" dur="20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circle(in)">
                                      <p:cBhvr>
                                        <p:cTn id="32" dur="20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circle(in)">
                                      <p:cBhvr>
                                        <p:cTn id="37" dur="20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circle(in)">
                                      <p:cBhvr>
                                        <p:cTn id="42" dur="20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circle(in)">
                                      <p:cBhvr>
                                        <p:cTn id="47" dur="20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circle(in)">
                                      <p:cBhvr>
                                        <p:cTn id="52" dur="20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circle(in)">
                                      <p:cBhvr>
                                        <p:cTn id="57" dur="20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circle(in)">
                                      <p:cBhvr>
                                        <p:cTn id="62" dur="20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4"/>
            <a:ext cx="8229600" cy="4851800"/>
          </a:xfrm>
        </p:spPr>
        <p:txBody>
          <a:bodyPr>
            <a:noAutofit/>
          </a:bodyPr>
          <a:lstStyle/>
          <a:p>
            <a:pPr marL="0" indent="0" algn="just">
              <a:buNone/>
            </a:pPr>
            <a:endParaRPr lang="en-US" sz="2200" b="1" dirty="0"/>
          </a:p>
          <a:p>
            <a:pPr marL="0" indent="0" algn="just">
              <a:buNone/>
            </a:pPr>
            <a:r>
              <a:rPr lang="en-US" sz="2200" b="1" dirty="0"/>
              <a:t>Recap: </a:t>
            </a:r>
            <a:r>
              <a:rPr lang="en-US" sz="2200" dirty="0"/>
              <a:t> Till now we have studied about Turing Machine, Universal Turing Machine, Linear Bounded Automata, Church Thesis and Recursive Enumerable Language.  </a:t>
            </a:r>
          </a:p>
          <a:p>
            <a:pPr marL="0" indent="0" algn="just">
              <a:buNone/>
            </a:pPr>
            <a:endParaRPr lang="en-US" sz="2200" b="1" dirty="0"/>
          </a:p>
          <a:p>
            <a:pPr marL="0" indent="0" algn="just">
              <a:buNone/>
            </a:pPr>
            <a:endParaRPr lang="en-US" sz="2200" b="1" dirty="0"/>
          </a:p>
          <a:p>
            <a:pPr marL="0" indent="0" algn="just">
              <a:buNone/>
            </a:pPr>
            <a:r>
              <a:rPr lang="en-US" sz="2200" b="1" dirty="0"/>
              <a:t>Prerequisite: </a:t>
            </a:r>
            <a:r>
              <a:rPr lang="en-US" sz="2200" dirty="0"/>
              <a:t>Basic review of model to perform different operations like addition, subtraction, multiplication.</a:t>
            </a:r>
          </a:p>
          <a:p>
            <a:pPr marL="0" indent="0" algn="just">
              <a:buNone/>
            </a:pPr>
            <a:endParaRPr lang="en-US" sz="2200" b="1" dirty="0"/>
          </a:p>
          <a:p>
            <a:pPr marL="0" indent="0" algn="just">
              <a:buNone/>
            </a:pPr>
            <a:endParaRPr lang="en-US" sz="2200" b="1" dirty="0"/>
          </a:p>
          <a:p>
            <a:pPr marL="0" indent="0" algn="just">
              <a:buNone/>
            </a:pPr>
            <a:endParaRPr lang="en-US" sz="2200" b="1" dirty="0"/>
          </a:p>
          <a:p>
            <a:pPr marL="0" indent="0" algn="just">
              <a:buNone/>
            </a:pPr>
            <a:r>
              <a:rPr lang="en-US" sz="2200" b="1" dirty="0"/>
              <a:t>Objective: </a:t>
            </a:r>
            <a:r>
              <a:rPr lang="en-US" sz="2200" dirty="0"/>
              <a:t>To understand the Halting Problem in theory of computations.</a:t>
            </a:r>
          </a:p>
          <a:p>
            <a:pPr algn="just"/>
            <a:endParaRPr lang="en-US" sz="2200" dirty="0"/>
          </a:p>
          <a:p>
            <a:pPr algn="just"/>
            <a:endParaRPr lang="en-US" sz="2200" dirty="0"/>
          </a:p>
        </p:txBody>
      </p:sp>
      <p:sp>
        <p:nvSpPr>
          <p:cNvPr id="4" name="Date Placeholder 3"/>
          <p:cNvSpPr>
            <a:spLocks noGrp="1"/>
          </p:cNvSpPr>
          <p:nvPr>
            <p:ph type="dt" sz="half" idx="10"/>
          </p:nvPr>
        </p:nvSpPr>
        <p:spPr/>
        <p:txBody>
          <a:bodyPr/>
          <a:lstStyle/>
          <a:p>
            <a:fld id="{2567DAA0-F5EA-4446-80AA-054EC68B59D6}" type="datetime1">
              <a:rPr lang="en-US" smtClean="0"/>
              <a:pPr/>
              <a:t>4/30/2022</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a:t>Dr. Hitesh Singh             KCS - 402 TAFL                Unit Number: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Halting Problem (CO1, CO2, CO4)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8522859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circle(in)">
                                      <p:cBhvr>
                                        <p:cTn id="12" dur="20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circle(in)">
                                      <p:cBhvr>
                                        <p:cTn id="1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4"/>
            <a:ext cx="8229600" cy="4851800"/>
          </a:xfrm>
        </p:spPr>
        <p:txBody>
          <a:bodyPr>
            <a:normAutofit fontScale="92500"/>
          </a:bodyPr>
          <a:lstStyle/>
          <a:p>
            <a:pPr marL="0" indent="0" algn="just">
              <a:buNone/>
            </a:pPr>
            <a:r>
              <a:rPr lang="en-US" sz="2200" b="1" dirty="0"/>
              <a:t>Objective: </a:t>
            </a:r>
            <a:r>
              <a:rPr lang="en-US" sz="2200" dirty="0"/>
              <a:t>To understand the Halting Problem in theory of computations.</a:t>
            </a:r>
          </a:p>
          <a:p>
            <a:pPr algn="just"/>
            <a:endParaRPr lang="en-US" sz="2200" dirty="0"/>
          </a:p>
          <a:p>
            <a:pPr algn="just"/>
            <a:r>
              <a:rPr lang="en-US" sz="2200" b="1" dirty="0"/>
              <a:t>Input</a:t>
            </a:r>
            <a:r>
              <a:rPr lang="en-US" sz="2200" dirty="0"/>
              <a:t> − A Turing machine and an input string </a:t>
            </a:r>
            <a:r>
              <a:rPr lang="en-US" sz="2200" b="1" dirty="0"/>
              <a:t>w</a:t>
            </a:r>
            <a:r>
              <a:rPr lang="en-US" sz="2200" dirty="0"/>
              <a:t>.</a:t>
            </a:r>
          </a:p>
          <a:p>
            <a:pPr algn="just"/>
            <a:r>
              <a:rPr lang="en-US" sz="2200" b="1" dirty="0"/>
              <a:t>Problem</a:t>
            </a:r>
            <a:r>
              <a:rPr lang="en-US" sz="2200" dirty="0"/>
              <a:t> − Does the Turing machine finish computing of the string </a:t>
            </a:r>
            <a:r>
              <a:rPr lang="en-US" sz="2200" b="1" dirty="0"/>
              <a:t>w</a:t>
            </a:r>
            <a:r>
              <a:rPr lang="en-US" sz="2200" dirty="0"/>
              <a:t> in a finite number of steps? The answer must be either yes or no.</a:t>
            </a:r>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r>
              <a:rPr lang="en-US" sz="2200" dirty="0"/>
              <a:t>Link for Further Explanation: </a:t>
            </a:r>
          </a:p>
          <a:p>
            <a:pPr algn="just"/>
            <a:r>
              <a:rPr lang="en-US" sz="1600" dirty="0">
                <a:hlinkClick r:id="rId2"/>
              </a:rPr>
              <a:t>https://www.youtube.com/watch?v=mx1mnyagfdM&amp;list=PL4B084328ED81F3AF</a:t>
            </a:r>
            <a:endParaRPr lang="en-US" sz="1600" dirty="0"/>
          </a:p>
          <a:p>
            <a:pPr algn="just"/>
            <a:endParaRPr lang="en-US" sz="2200" dirty="0"/>
          </a:p>
        </p:txBody>
      </p:sp>
      <p:sp>
        <p:nvSpPr>
          <p:cNvPr id="4" name="Date Placeholder 3"/>
          <p:cNvSpPr>
            <a:spLocks noGrp="1"/>
          </p:cNvSpPr>
          <p:nvPr>
            <p:ph type="dt" sz="half" idx="10"/>
          </p:nvPr>
        </p:nvSpPr>
        <p:spPr/>
        <p:txBody>
          <a:bodyPr/>
          <a:lstStyle/>
          <a:p>
            <a:fld id="{2567DAA0-F5EA-4446-80AA-054EC68B59D6}" type="datetime1">
              <a:rPr lang="en-US" smtClean="0"/>
              <a:pPr/>
              <a:t>4/30/2022</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a:t>Dr. Hitesh Singh             KCS - 402 TAFL                Unit Number: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Halting Problem (CO1, CO2, CO4) </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pic>
        <p:nvPicPr>
          <p:cNvPr id="6146" name="Picture 2" descr="Halting Mach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743200"/>
            <a:ext cx="571500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20332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circle(in)">
                                      <p:cBhvr>
                                        <p:cTn id="22" dur="2000"/>
                                        <p:tgtEl>
                                          <p:spTgt spid="3">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Effect transition="in" filter="circle(in)">
                                      <p:cBhvr>
                                        <p:cTn id="27" dur="2000"/>
                                        <p:tgtEl>
                                          <p:spTgt spid="3">
                                            <p:txEl>
                                              <p:pRg st="11" end="1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6146"/>
                                        </p:tgtEl>
                                        <p:attrNameLst>
                                          <p:attrName>style.visibility</p:attrName>
                                        </p:attrNameLst>
                                      </p:cBhvr>
                                      <p:to>
                                        <p:strVal val="visible"/>
                                      </p:to>
                                    </p:set>
                                    <p:animEffect transition="in" filter="circle(in)">
                                      <p:cBhvr>
                                        <p:cTn id="32" dur="20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105400"/>
          </a:xfrm>
        </p:spPr>
        <p:txBody>
          <a:bodyPr>
            <a:normAutofit/>
          </a:bodyPr>
          <a:lstStyle/>
          <a:p>
            <a:pPr marL="0" indent="0" algn="just">
              <a:buNone/>
            </a:pPr>
            <a:endParaRPr lang="en-US" sz="2200" b="1" dirty="0"/>
          </a:p>
          <a:p>
            <a:pPr marL="0" indent="0" algn="just">
              <a:buNone/>
            </a:pPr>
            <a:r>
              <a:rPr lang="en-US" sz="2200" b="1" dirty="0"/>
              <a:t>Recap: </a:t>
            </a:r>
            <a:r>
              <a:rPr lang="en-US" sz="2200" dirty="0"/>
              <a:t> Till now we have studied about Turing Machine, Universal Turing Machine, Linear Bounded Automata, Church Thesis, Recursive Enumerable Language and Halting Problem. </a:t>
            </a:r>
          </a:p>
          <a:p>
            <a:pPr marL="0" indent="0" algn="just">
              <a:buNone/>
            </a:pPr>
            <a:endParaRPr lang="en-US" sz="2200" b="1" dirty="0"/>
          </a:p>
          <a:p>
            <a:pPr marL="0" indent="0" algn="just">
              <a:buNone/>
            </a:pPr>
            <a:endParaRPr lang="en-US" sz="2200" b="1" dirty="0"/>
          </a:p>
          <a:p>
            <a:pPr marL="0" indent="0" algn="just">
              <a:buNone/>
            </a:pPr>
            <a:r>
              <a:rPr lang="en-US" sz="2200" b="1" dirty="0"/>
              <a:t>Prerequisite: </a:t>
            </a:r>
            <a:r>
              <a:rPr lang="en-US" sz="2200" dirty="0"/>
              <a:t>Basic review of model to perform different operations like addition, subtraction, multiplication.</a:t>
            </a:r>
          </a:p>
          <a:p>
            <a:pPr marL="0" indent="0" algn="just">
              <a:buNone/>
            </a:pPr>
            <a:endParaRPr lang="en-US" sz="2200" b="1" dirty="0"/>
          </a:p>
          <a:p>
            <a:pPr marL="0" indent="0" algn="just">
              <a:buNone/>
            </a:pPr>
            <a:endParaRPr lang="en-US" sz="2200" b="1" dirty="0"/>
          </a:p>
          <a:p>
            <a:pPr marL="0" indent="0" algn="just">
              <a:buNone/>
            </a:pPr>
            <a:r>
              <a:rPr lang="en-US" sz="2200" b="1" dirty="0"/>
              <a:t>Objective: </a:t>
            </a:r>
            <a:r>
              <a:rPr lang="en-US" sz="2200" dirty="0"/>
              <a:t>To understand the importance of post correspondence problem. </a:t>
            </a:r>
          </a:p>
          <a:p>
            <a:pPr marL="0" indent="0" algn="just">
              <a:buNone/>
            </a:pPr>
            <a:endParaRPr lang="en-US" sz="2200" dirty="0"/>
          </a:p>
          <a:p>
            <a:pPr marL="0" indent="0" algn="just">
              <a:buNone/>
            </a:pPr>
            <a:endParaRPr lang="en-US" sz="2200" dirty="0"/>
          </a:p>
        </p:txBody>
      </p:sp>
      <p:sp>
        <p:nvSpPr>
          <p:cNvPr id="4" name="Date Placeholder 3"/>
          <p:cNvSpPr>
            <a:spLocks noGrp="1"/>
          </p:cNvSpPr>
          <p:nvPr>
            <p:ph type="dt" sz="half" idx="10"/>
          </p:nvPr>
        </p:nvSpPr>
        <p:spPr/>
        <p:txBody>
          <a:bodyPr/>
          <a:lstStyle/>
          <a:p>
            <a:fld id="{2567DAA0-F5EA-4446-80AA-054EC68B59D6}" type="datetime1">
              <a:rPr lang="en-US" smtClean="0"/>
              <a:pPr/>
              <a:t>4/30/2022</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a:t>Dr. Hitesh Singh             KCS - 402 TAFL                Unit Number: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dirty="0"/>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Post Correspondence Problem (CO1, CO2, CO4)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8522859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105400"/>
          </a:xfrm>
        </p:spPr>
        <p:txBody>
          <a:bodyPr>
            <a:normAutofit fontScale="92500"/>
          </a:bodyPr>
          <a:lstStyle/>
          <a:p>
            <a:pPr marL="0" indent="0" algn="just">
              <a:buNone/>
            </a:pPr>
            <a:r>
              <a:rPr lang="en-US" sz="2200" b="1" dirty="0"/>
              <a:t>Objective: </a:t>
            </a:r>
            <a:r>
              <a:rPr lang="en-US" sz="2200" dirty="0"/>
              <a:t>To understand the importance of post correspondence problem. </a:t>
            </a:r>
          </a:p>
          <a:p>
            <a:pPr marL="0" indent="0" algn="just">
              <a:buNone/>
            </a:pPr>
            <a:endParaRPr lang="en-US" sz="2200"/>
          </a:p>
          <a:p>
            <a:pPr marL="0" indent="0" algn="just">
              <a:buNone/>
            </a:pPr>
            <a:r>
              <a:rPr lang="en-US" sz="2200"/>
              <a:t>The </a:t>
            </a:r>
            <a:r>
              <a:rPr lang="en-US" sz="2200" dirty="0"/>
              <a:t>Post Correspondence Problem (PCP), introduced by Emil Post in 1946, is an undecidable decision problem. The PCP problem over an alphabet ∑ is stated as follows −</a:t>
            </a:r>
          </a:p>
          <a:p>
            <a:pPr algn="just"/>
            <a:endParaRPr lang="en-US" sz="2200" dirty="0"/>
          </a:p>
          <a:p>
            <a:pPr algn="just"/>
            <a:r>
              <a:rPr lang="en-US" sz="2200" dirty="0"/>
              <a:t>Given the following two lists, </a:t>
            </a:r>
            <a:r>
              <a:rPr lang="en-US" sz="2200" b="1" dirty="0"/>
              <a:t>M</a:t>
            </a:r>
            <a:r>
              <a:rPr lang="en-US" sz="2200" dirty="0"/>
              <a:t> and </a:t>
            </a:r>
            <a:r>
              <a:rPr lang="en-US" sz="2200" b="1" dirty="0"/>
              <a:t>N</a:t>
            </a:r>
            <a:r>
              <a:rPr lang="en-US" sz="2200" dirty="0"/>
              <a:t> of non-empty strings over ∑ </a:t>
            </a:r>
          </a:p>
          <a:p>
            <a:pPr algn="just"/>
            <a:r>
              <a:rPr lang="en-US" sz="2200" dirty="0"/>
              <a:t>M = (x</a:t>
            </a:r>
            <a:r>
              <a:rPr lang="en-US" sz="2200" baseline="-25000" dirty="0"/>
              <a:t>1</a:t>
            </a:r>
            <a:r>
              <a:rPr lang="en-US" sz="2200" dirty="0"/>
              <a:t>, x</a:t>
            </a:r>
            <a:r>
              <a:rPr lang="en-US" sz="2200" baseline="-25000" dirty="0"/>
              <a:t>2</a:t>
            </a:r>
            <a:r>
              <a:rPr lang="en-US" sz="2200" dirty="0"/>
              <a:t>, x</a:t>
            </a:r>
            <a:r>
              <a:rPr lang="en-US" sz="2200" baseline="-25000" dirty="0"/>
              <a:t>3</a:t>
            </a:r>
            <a:r>
              <a:rPr lang="en-US" sz="2200" dirty="0"/>
              <a:t>,………, </a:t>
            </a:r>
            <a:r>
              <a:rPr lang="en-US" sz="2200" dirty="0" err="1"/>
              <a:t>x</a:t>
            </a:r>
            <a:r>
              <a:rPr lang="en-US" sz="2200" baseline="-25000" dirty="0" err="1"/>
              <a:t>n</a:t>
            </a:r>
            <a:r>
              <a:rPr lang="en-US" sz="2200" dirty="0"/>
              <a:t>)</a:t>
            </a:r>
          </a:p>
          <a:p>
            <a:pPr algn="just"/>
            <a:r>
              <a:rPr lang="en-US" sz="2200" dirty="0"/>
              <a:t>N = (y</a:t>
            </a:r>
            <a:r>
              <a:rPr lang="en-US" sz="2200" baseline="-25000" dirty="0"/>
              <a:t>1</a:t>
            </a:r>
            <a:r>
              <a:rPr lang="en-US" sz="2200" dirty="0"/>
              <a:t>, y</a:t>
            </a:r>
            <a:r>
              <a:rPr lang="en-US" sz="2200" baseline="-25000" dirty="0"/>
              <a:t>2</a:t>
            </a:r>
            <a:r>
              <a:rPr lang="en-US" sz="2200" dirty="0"/>
              <a:t>, y</a:t>
            </a:r>
            <a:r>
              <a:rPr lang="en-US" sz="2200" baseline="-25000" dirty="0"/>
              <a:t>3</a:t>
            </a:r>
            <a:r>
              <a:rPr lang="en-US" sz="2200" dirty="0"/>
              <a:t>,………, </a:t>
            </a:r>
            <a:r>
              <a:rPr lang="en-US" sz="2200" dirty="0" err="1"/>
              <a:t>y</a:t>
            </a:r>
            <a:r>
              <a:rPr lang="en-US" sz="2200" baseline="-25000" dirty="0" err="1"/>
              <a:t>n</a:t>
            </a:r>
            <a:r>
              <a:rPr lang="en-US" sz="2200" dirty="0"/>
              <a:t>)</a:t>
            </a:r>
          </a:p>
          <a:p>
            <a:pPr algn="just"/>
            <a:r>
              <a:rPr lang="en-US" sz="2200" dirty="0"/>
              <a:t>We can say that there is a Post Correspondence Solution, if for some i</a:t>
            </a:r>
            <a:r>
              <a:rPr lang="en-US" sz="2200" baseline="-25000" dirty="0"/>
              <a:t>1</a:t>
            </a:r>
            <a:r>
              <a:rPr lang="en-US" sz="2200" dirty="0"/>
              <a:t>,i</a:t>
            </a:r>
            <a:r>
              <a:rPr lang="en-US" sz="2200" baseline="-25000" dirty="0"/>
              <a:t>2</a:t>
            </a:r>
            <a:r>
              <a:rPr lang="en-US" sz="2200" dirty="0"/>
              <a:t>,………… </a:t>
            </a:r>
            <a:r>
              <a:rPr lang="en-US" sz="2200" dirty="0" err="1"/>
              <a:t>i</a:t>
            </a:r>
            <a:r>
              <a:rPr lang="en-US" sz="2200" baseline="-25000" dirty="0" err="1"/>
              <a:t>k</a:t>
            </a:r>
            <a:r>
              <a:rPr lang="en-US" sz="2200" dirty="0"/>
              <a:t>, where 1 ≤ </a:t>
            </a:r>
            <a:r>
              <a:rPr lang="en-US" sz="2200" dirty="0" err="1"/>
              <a:t>i</a:t>
            </a:r>
            <a:r>
              <a:rPr lang="en-US" sz="2200" baseline="-25000" dirty="0" err="1"/>
              <a:t>j</a:t>
            </a:r>
            <a:r>
              <a:rPr lang="en-US" sz="2200" dirty="0"/>
              <a:t> ≤ n, the condition x</a:t>
            </a:r>
            <a:r>
              <a:rPr lang="en-US" sz="2200" baseline="-25000" dirty="0"/>
              <a:t>i1</a:t>
            </a:r>
            <a:r>
              <a:rPr lang="en-US" sz="2200" dirty="0"/>
              <a:t> …….</a:t>
            </a:r>
            <a:r>
              <a:rPr lang="en-US" sz="2200" dirty="0" err="1"/>
              <a:t>x</a:t>
            </a:r>
            <a:r>
              <a:rPr lang="en-US" sz="2200" baseline="-25000" dirty="0" err="1"/>
              <a:t>ik</a:t>
            </a:r>
            <a:r>
              <a:rPr lang="en-US" sz="2200" dirty="0"/>
              <a:t> = y</a:t>
            </a:r>
            <a:r>
              <a:rPr lang="en-US" sz="2200" baseline="-25000" dirty="0"/>
              <a:t>i1</a:t>
            </a:r>
            <a:r>
              <a:rPr lang="en-US" sz="2200" dirty="0"/>
              <a:t> …….</a:t>
            </a:r>
            <a:r>
              <a:rPr lang="en-US" sz="2200" dirty="0" err="1"/>
              <a:t>y</a:t>
            </a:r>
            <a:r>
              <a:rPr lang="en-US" sz="2200" baseline="-25000" dirty="0" err="1"/>
              <a:t>ik</a:t>
            </a:r>
            <a:r>
              <a:rPr lang="en-US" sz="2200" dirty="0"/>
              <a:t> satisfies.</a:t>
            </a:r>
          </a:p>
          <a:p>
            <a:pPr algn="just"/>
            <a:endParaRPr lang="en-US" sz="2200" dirty="0"/>
          </a:p>
          <a:p>
            <a:pPr algn="just"/>
            <a:r>
              <a:rPr lang="en-US" sz="2200" dirty="0"/>
              <a:t>Link for further explanation : </a:t>
            </a:r>
          </a:p>
          <a:p>
            <a:pPr algn="just"/>
            <a:r>
              <a:rPr lang="en-US" sz="1700" dirty="0">
                <a:hlinkClick r:id="rId2"/>
              </a:rPr>
              <a:t>https://www.youtube.com/watch?v=YSr5zmVqZLI</a:t>
            </a:r>
            <a:endParaRPr lang="en-US" sz="1700" dirty="0"/>
          </a:p>
          <a:p>
            <a:pPr algn="just"/>
            <a:endParaRPr lang="en-US" sz="2200" dirty="0"/>
          </a:p>
        </p:txBody>
      </p:sp>
      <p:sp>
        <p:nvSpPr>
          <p:cNvPr id="4" name="Date Placeholder 3"/>
          <p:cNvSpPr>
            <a:spLocks noGrp="1"/>
          </p:cNvSpPr>
          <p:nvPr>
            <p:ph type="dt" sz="half" idx="10"/>
          </p:nvPr>
        </p:nvSpPr>
        <p:spPr/>
        <p:txBody>
          <a:bodyPr/>
          <a:lstStyle/>
          <a:p>
            <a:fld id="{2567DAA0-F5EA-4446-80AA-054EC68B59D6}" type="datetime1">
              <a:rPr lang="en-US" smtClean="0"/>
              <a:pPr/>
              <a:t>4/30/2022</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a:t>Dr. Hitesh Singh             KCS - 402 TAFL                Unit Number: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dirty="0"/>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Post Correspondence Problem (CO1, CO2, CO4) </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81276213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3891381993"/>
              </p:ext>
            </p:extLst>
          </p:nvPr>
        </p:nvGraphicFramePr>
        <p:xfrm>
          <a:off x="1036320" y="1676400"/>
          <a:ext cx="6781803" cy="1752597"/>
        </p:xfrm>
        <a:graphic>
          <a:graphicData uri="http://schemas.openxmlformats.org/drawingml/2006/table">
            <a:tbl>
              <a:tblPr firstRow="1" firstCol="1" bandRow="1">
                <a:tableStyleId>{5C22544A-7EE6-4342-B048-85BDC9FD1C3A}</a:tableStyleId>
              </a:tblPr>
              <a:tblGrid>
                <a:gridCol w="918369">
                  <a:extLst>
                    <a:ext uri="{9D8B030D-6E8A-4147-A177-3AD203B41FA5}">
                      <a16:colId xmlns:a16="http://schemas.microsoft.com/office/drawing/2014/main" val="20000"/>
                    </a:ext>
                  </a:extLst>
                </a:gridCol>
                <a:gridCol w="467034">
                  <a:extLst>
                    <a:ext uri="{9D8B030D-6E8A-4147-A177-3AD203B41FA5}">
                      <a16:colId xmlns:a16="http://schemas.microsoft.com/office/drawing/2014/main" val="20001"/>
                    </a:ext>
                  </a:extLst>
                </a:gridCol>
                <a:gridCol w="467034">
                  <a:extLst>
                    <a:ext uri="{9D8B030D-6E8A-4147-A177-3AD203B41FA5}">
                      <a16:colId xmlns:a16="http://schemas.microsoft.com/office/drawing/2014/main" val="20002"/>
                    </a:ext>
                  </a:extLst>
                </a:gridCol>
                <a:gridCol w="467034">
                  <a:extLst>
                    <a:ext uri="{9D8B030D-6E8A-4147-A177-3AD203B41FA5}">
                      <a16:colId xmlns:a16="http://schemas.microsoft.com/office/drawing/2014/main" val="20003"/>
                    </a:ext>
                  </a:extLst>
                </a:gridCol>
                <a:gridCol w="467034">
                  <a:extLst>
                    <a:ext uri="{9D8B030D-6E8A-4147-A177-3AD203B41FA5}">
                      <a16:colId xmlns:a16="http://schemas.microsoft.com/office/drawing/2014/main" val="20004"/>
                    </a:ext>
                  </a:extLst>
                </a:gridCol>
                <a:gridCol w="467034">
                  <a:extLst>
                    <a:ext uri="{9D8B030D-6E8A-4147-A177-3AD203B41FA5}">
                      <a16:colId xmlns:a16="http://schemas.microsoft.com/office/drawing/2014/main" val="20005"/>
                    </a:ext>
                  </a:extLst>
                </a:gridCol>
                <a:gridCol w="467034">
                  <a:extLst>
                    <a:ext uri="{9D8B030D-6E8A-4147-A177-3AD203B41FA5}">
                      <a16:colId xmlns:a16="http://schemas.microsoft.com/office/drawing/2014/main" val="20006"/>
                    </a:ext>
                  </a:extLst>
                </a:gridCol>
                <a:gridCol w="467034">
                  <a:extLst>
                    <a:ext uri="{9D8B030D-6E8A-4147-A177-3AD203B41FA5}">
                      <a16:colId xmlns:a16="http://schemas.microsoft.com/office/drawing/2014/main" val="20007"/>
                    </a:ext>
                  </a:extLst>
                </a:gridCol>
                <a:gridCol w="467034">
                  <a:extLst>
                    <a:ext uri="{9D8B030D-6E8A-4147-A177-3AD203B41FA5}">
                      <a16:colId xmlns:a16="http://schemas.microsoft.com/office/drawing/2014/main" val="20008"/>
                    </a:ext>
                  </a:extLst>
                </a:gridCol>
                <a:gridCol w="467034">
                  <a:extLst>
                    <a:ext uri="{9D8B030D-6E8A-4147-A177-3AD203B41FA5}">
                      <a16:colId xmlns:a16="http://schemas.microsoft.com/office/drawing/2014/main" val="20009"/>
                    </a:ext>
                  </a:extLst>
                </a:gridCol>
                <a:gridCol w="553376">
                  <a:extLst>
                    <a:ext uri="{9D8B030D-6E8A-4147-A177-3AD203B41FA5}">
                      <a16:colId xmlns:a16="http://schemas.microsoft.com/office/drawing/2014/main" val="20010"/>
                    </a:ext>
                  </a:extLst>
                </a:gridCol>
                <a:gridCol w="553376">
                  <a:extLst>
                    <a:ext uri="{9D8B030D-6E8A-4147-A177-3AD203B41FA5}">
                      <a16:colId xmlns:a16="http://schemas.microsoft.com/office/drawing/2014/main" val="20011"/>
                    </a:ext>
                  </a:extLst>
                </a:gridCol>
                <a:gridCol w="553376">
                  <a:extLst>
                    <a:ext uri="{9D8B030D-6E8A-4147-A177-3AD203B41FA5}">
                      <a16:colId xmlns:a16="http://schemas.microsoft.com/office/drawing/2014/main" val="20012"/>
                    </a:ext>
                  </a:extLst>
                </a:gridCol>
              </a:tblGrid>
              <a:tr h="250371">
                <a:tc>
                  <a:txBody>
                    <a:bodyPr/>
                    <a:lstStyle/>
                    <a:p>
                      <a:pPr marL="0" marR="0" algn="just">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400">
                          <a:effectLst/>
                        </a:rPr>
                        <a:t>PO1</a:t>
                      </a:r>
                      <a:endParaRPr lang="en-US" sz="14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400">
                          <a:effectLst/>
                        </a:rPr>
                        <a:t>PO2</a:t>
                      </a:r>
                      <a:endParaRPr lang="en-US" sz="14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400">
                          <a:effectLst/>
                        </a:rPr>
                        <a:t>PO3</a:t>
                      </a:r>
                      <a:endParaRPr lang="en-US" sz="14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400">
                          <a:effectLst/>
                        </a:rPr>
                        <a:t>PO4</a:t>
                      </a:r>
                      <a:endParaRPr lang="en-US" sz="14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400">
                          <a:effectLst/>
                        </a:rPr>
                        <a:t>PO5</a:t>
                      </a:r>
                      <a:endParaRPr lang="en-US" sz="14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400">
                          <a:effectLst/>
                        </a:rPr>
                        <a:t>PO6</a:t>
                      </a:r>
                      <a:endParaRPr lang="en-US" sz="14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400">
                          <a:effectLst/>
                        </a:rPr>
                        <a:t>PO7</a:t>
                      </a:r>
                      <a:endParaRPr lang="en-US" sz="14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400">
                          <a:effectLst/>
                        </a:rPr>
                        <a:t>PO8</a:t>
                      </a:r>
                      <a:endParaRPr lang="en-US" sz="14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400">
                          <a:effectLst/>
                        </a:rPr>
                        <a:t>PO9</a:t>
                      </a:r>
                      <a:endParaRPr lang="en-US" sz="14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400">
                          <a:effectLst/>
                        </a:rPr>
                        <a:t>PO10</a:t>
                      </a:r>
                      <a:endParaRPr lang="en-US" sz="14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400">
                          <a:effectLst/>
                        </a:rPr>
                        <a:t>PO11</a:t>
                      </a:r>
                      <a:endParaRPr lang="en-US" sz="14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400">
                          <a:effectLst/>
                        </a:rPr>
                        <a:t>PO12</a:t>
                      </a:r>
                      <a:endParaRPr lang="en-US" sz="14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50371">
                <a:tc>
                  <a:txBody>
                    <a:bodyPr/>
                    <a:lstStyle/>
                    <a:p>
                      <a:pPr marL="0" marR="0">
                        <a:lnSpc>
                          <a:spcPct val="115000"/>
                        </a:lnSpc>
                        <a:spcBef>
                          <a:spcPts val="0"/>
                        </a:spcBef>
                        <a:spcAft>
                          <a:spcPts val="0"/>
                        </a:spcAft>
                      </a:pPr>
                      <a:r>
                        <a:rPr lang="en-US" sz="1400" b="1" kern="1200" dirty="0">
                          <a:effectLst/>
                        </a:rPr>
                        <a:t>KCS402.1</a:t>
                      </a:r>
                      <a:endParaRPr lang="en-US" sz="1400" b="1" dirty="0">
                        <a:effectLst/>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effectLst/>
                        </a:rPr>
                        <a:t>2</a:t>
                      </a:r>
                      <a:endParaRPr lang="en-US" sz="1400" b="1"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dirty="0">
                          <a:effectLst/>
                        </a:rPr>
                        <a:t>2</a:t>
                      </a:r>
                      <a:endParaRPr lang="en-US" sz="1400" b="1"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a:effectLst/>
                        </a:rPr>
                        <a:t>3</a:t>
                      </a:r>
                      <a:endParaRPr lang="en-US" sz="1400" b="1">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a:effectLst/>
                        </a:rPr>
                        <a:t>3</a:t>
                      </a:r>
                      <a:endParaRPr lang="en-US" sz="1400" b="1">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a:effectLst/>
                        </a:rPr>
                        <a:t>2</a:t>
                      </a:r>
                      <a:endParaRPr lang="en-US" sz="1400" b="1">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a:effectLst/>
                        </a:rPr>
                        <a:t>2</a:t>
                      </a:r>
                      <a:endParaRPr lang="en-US" sz="1400" b="1">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a:effectLst/>
                        </a:rPr>
                        <a:t>-</a:t>
                      </a:r>
                      <a:endParaRPr lang="en-US" sz="1400" b="1">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a:effectLst/>
                        </a:rPr>
                        <a:t>-</a:t>
                      </a:r>
                      <a:endParaRPr lang="en-US" sz="1400" b="1">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dirty="0">
                          <a:effectLst/>
                        </a:rPr>
                        <a:t>2</a:t>
                      </a:r>
                      <a:endParaRPr lang="en-US" sz="1400" b="1"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dirty="0">
                          <a:effectLst/>
                        </a:rPr>
                        <a:t>1</a:t>
                      </a:r>
                      <a:endParaRPr lang="en-US" sz="1400" b="1"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dirty="0">
                          <a:effectLst/>
                        </a:rPr>
                        <a:t>-</a:t>
                      </a:r>
                      <a:endParaRPr lang="en-US" sz="1400" b="1"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dirty="0">
                          <a:effectLst/>
                        </a:rPr>
                        <a:t>3</a:t>
                      </a:r>
                      <a:endParaRPr lang="en-US" sz="1400" b="1"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1"/>
                  </a:ext>
                </a:extLst>
              </a:tr>
              <a:tr h="250371">
                <a:tc>
                  <a:txBody>
                    <a:bodyPr/>
                    <a:lstStyle/>
                    <a:p>
                      <a:pPr marL="0" marR="0">
                        <a:lnSpc>
                          <a:spcPct val="115000"/>
                        </a:lnSpc>
                        <a:spcBef>
                          <a:spcPts val="0"/>
                        </a:spcBef>
                        <a:spcAft>
                          <a:spcPts val="0"/>
                        </a:spcAft>
                      </a:pPr>
                      <a:r>
                        <a:rPr lang="en-US" sz="1400" b="1" kern="1200" dirty="0">
                          <a:effectLst/>
                        </a:rPr>
                        <a:t>KCS402.2</a:t>
                      </a:r>
                      <a:endParaRPr lang="en-US" sz="1400" b="1" dirty="0">
                        <a:effectLst/>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effectLst/>
                        </a:rPr>
                        <a:t>1</a:t>
                      </a:r>
                      <a:endParaRPr lang="en-US" sz="1400" b="1"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dirty="0">
                          <a:effectLst/>
                        </a:rPr>
                        <a:t>3</a:t>
                      </a:r>
                      <a:endParaRPr lang="en-US" sz="1400" b="1"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dirty="0">
                          <a:effectLst/>
                        </a:rPr>
                        <a:t>2</a:t>
                      </a:r>
                      <a:endParaRPr lang="en-US" sz="1400" b="1"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dirty="0">
                          <a:effectLst/>
                        </a:rPr>
                        <a:t>3</a:t>
                      </a:r>
                      <a:endParaRPr lang="en-US" sz="1400" b="1"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dirty="0">
                          <a:effectLst/>
                        </a:rPr>
                        <a:t>2</a:t>
                      </a:r>
                      <a:endParaRPr lang="en-US" sz="1400" b="1"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dirty="0">
                          <a:effectLst/>
                        </a:rPr>
                        <a:t>2</a:t>
                      </a:r>
                      <a:endParaRPr lang="en-US" sz="1400" b="1"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dirty="0">
                          <a:effectLst/>
                        </a:rPr>
                        <a:t>-</a:t>
                      </a:r>
                      <a:endParaRPr lang="en-US" sz="1400" b="1"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dirty="0">
                          <a:effectLst/>
                        </a:rPr>
                        <a:t>1</a:t>
                      </a:r>
                      <a:endParaRPr lang="en-US" sz="1400" b="1"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dirty="0">
                          <a:effectLst/>
                        </a:rPr>
                        <a:t>1</a:t>
                      </a:r>
                      <a:endParaRPr lang="en-US" sz="1400" b="1"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a:effectLst/>
                        </a:rPr>
                        <a:t>1</a:t>
                      </a:r>
                      <a:endParaRPr lang="en-US" sz="1400" b="1">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a:effectLst/>
                        </a:rPr>
                        <a:t>2</a:t>
                      </a:r>
                      <a:endParaRPr lang="en-US" sz="1400" b="1">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dirty="0">
                          <a:effectLst/>
                        </a:rPr>
                        <a:t>2</a:t>
                      </a:r>
                      <a:endParaRPr lang="en-US" sz="1400" b="1"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2"/>
                  </a:ext>
                </a:extLst>
              </a:tr>
              <a:tr h="250371">
                <a:tc>
                  <a:txBody>
                    <a:bodyPr/>
                    <a:lstStyle/>
                    <a:p>
                      <a:pPr marL="0" marR="0">
                        <a:lnSpc>
                          <a:spcPct val="115000"/>
                        </a:lnSpc>
                        <a:spcBef>
                          <a:spcPts val="0"/>
                        </a:spcBef>
                        <a:spcAft>
                          <a:spcPts val="0"/>
                        </a:spcAft>
                      </a:pPr>
                      <a:r>
                        <a:rPr lang="en-US" sz="1400" kern="1200">
                          <a:effectLst/>
                        </a:rPr>
                        <a:t>KCS402.3</a:t>
                      </a:r>
                      <a:endParaRPr lang="en-US" sz="1400">
                        <a:effectLst/>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1000"/>
                        </a:spcAft>
                      </a:pPr>
                      <a:r>
                        <a:rPr lang="en-US" sz="1400">
                          <a:effectLst/>
                        </a:rPr>
                        <a:t>2</a:t>
                      </a:r>
                      <a:endParaRPr lang="en-US" sz="14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dirty="0">
                          <a:effectLst/>
                        </a:rPr>
                        <a:t>2</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dirty="0">
                          <a:effectLst/>
                        </a:rPr>
                        <a:t>3</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dirty="0">
                          <a:effectLst/>
                        </a:rPr>
                        <a:t>2</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dirty="0">
                          <a:effectLst/>
                        </a:rPr>
                        <a:t>2</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dirty="0">
                          <a:effectLst/>
                        </a:rPr>
                        <a:t>2</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dirty="0">
                          <a:effectLst/>
                        </a:rPr>
                        <a:t>-</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dirty="0">
                          <a:effectLst/>
                        </a:rPr>
                        <a:t>2</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dirty="0">
                          <a:effectLst/>
                        </a:rPr>
                        <a:t>2</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dirty="0">
                          <a:effectLst/>
                        </a:rPr>
                        <a:t>1</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dirty="0">
                          <a:effectLst/>
                        </a:rPr>
                        <a:t>2</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a:effectLst/>
                        </a:rPr>
                        <a:t>3</a:t>
                      </a:r>
                      <a:endParaRPr lang="en-US" sz="1400">
                        <a:effectLst/>
                        <a:latin typeface="Calibri"/>
                        <a:ea typeface="Calibri"/>
                        <a:cs typeface="Times New Roman"/>
                      </a:endParaRPr>
                    </a:p>
                  </a:txBody>
                  <a:tcPr marL="68580" marR="68580" marT="0" marB="0" anchor="b"/>
                </a:tc>
                <a:extLst>
                  <a:ext uri="{0D108BD9-81ED-4DB2-BD59-A6C34878D82A}">
                    <a16:rowId xmlns:a16="http://schemas.microsoft.com/office/drawing/2014/main" val="10003"/>
                  </a:ext>
                </a:extLst>
              </a:tr>
              <a:tr h="250371">
                <a:tc>
                  <a:txBody>
                    <a:bodyPr/>
                    <a:lstStyle/>
                    <a:p>
                      <a:pPr marL="0" marR="0">
                        <a:lnSpc>
                          <a:spcPct val="115000"/>
                        </a:lnSpc>
                        <a:spcBef>
                          <a:spcPts val="0"/>
                        </a:spcBef>
                        <a:spcAft>
                          <a:spcPts val="0"/>
                        </a:spcAft>
                      </a:pPr>
                      <a:r>
                        <a:rPr lang="en-US" sz="1400" b="1" kern="1200" dirty="0">
                          <a:effectLst/>
                        </a:rPr>
                        <a:t>KCS402.4</a:t>
                      </a:r>
                      <a:endParaRPr lang="en-US" sz="1400" b="1" dirty="0">
                        <a:effectLst/>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1000"/>
                        </a:spcAft>
                      </a:pPr>
                      <a:r>
                        <a:rPr lang="en-US" sz="1400" b="1">
                          <a:effectLst/>
                        </a:rPr>
                        <a:t>2</a:t>
                      </a:r>
                      <a:endParaRPr lang="en-US" sz="1400" b="1">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a:effectLst/>
                        </a:rPr>
                        <a:t>2</a:t>
                      </a:r>
                      <a:endParaRPr lang="en-US" sz="1400" b="1">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dirty="0">
                          <a:effectLst/>
                        </a:rPr>
                        <a:t>2</a:t>
                      </a:r>
                      <a:endParaRPr lang="en-US" sz="1400" b="1"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dirty="0">
                          <a:effectLst/>
                        </a:rPr>
                        <a:t>3</a:t>
                      </a:r>
                      <a:endParaRPr lang="en-US" sz="1400" b="1"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a:effectLst/>
                        </a:rPr>
                        <a:t>2</a:t>
                      </a:r>
                      <a:endParaRPr lang="en-US" sz="1400" b="1">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a:effectLst/>
                        </a:rPr>
                        <a:t>2</a:t>
                      </a:r>
                      <a:endParaRPr lang="en-US" sz="1400" b="1">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a:effectLst/>
                        </a:rPr>
                        <a:t>-</a:t>
                      </a:r>
                      <a:endParaRPr lang="en-US" sz="1400" b="1">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a:effectLst/>
                        </a:rPr>
                        <a:t>2</a:t>
                      </a:r>
                      <a:endParaRPr lang="en-US" sz="1400" b="1">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a:effectLst/>
                        </a:rPr>
                        <a:t>2</a:t>
                      </a:r>
                      <a:endParaRPr lang="en-US" sz="1400" b="1">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a:effectLst/>
                        </a:rPr>
                        <a:t>1</a:t>
                      </a:r>
                      <a:endParaRPr lang="en-US" sz="1400" b="1">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a:effectLst/>
                        </a:rPr>
                        <a:t>1</a:t>
                      </a:r>
                      <a:endParaRPr lang="en-US" sz="1400" b="1">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dirty="0">
                          <a:effectLst/>
                        </a:rPr>
                        <a:t>3</a:t>
                      </a:r>
                      <a:endParaRPr lang="en-US" sz="1400" b="1"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4"/>
                  </a:ext>
                </a:extLst>
              </a:tr>
              <a:tr h="250371">
                <a:tc>
                  <a:txBody>
                    <a:bodyPr/>
                    <a:lstStyle/>
                    <a:p>
                      <a:pPr marL="0" marR="0">
                        <a:lnSpc>
                          <a:spcPct val="115000"/>
                        </a:lnSpc>
                        <a:spcBef>
                          <a:spcPts val="0"/>
                        </a:spcBef>
                        <a:spcAft>
                          <a:spcPts val="0"/>
                        </a:spcAft>
                      </a:pPr>
                      <a:r>
                        <a:rPr lang="en-US" sz="1400" b="1" kern="1200" dirty="0">
                          <a:effectLst/>
                        </a:rPr>
                        <a:t>KCS402.5</a:t>
                      </a:r>
                      <a:endParaRPr lang="en-US" sz="1400" b="1" dirty="0">
                        <a:effectLst/>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1000"/>
                        </a:spcAft>
                      </a:pPr>
                      <a:r>
                        <a:rPr lang="en-US" sz="1400" b="1" dirty="0">
                          <a:effectLst/>
                        </a:rPr>
                        <a:t>3</a:t>
                      </a:r>
                      <a:endParaRPr lang="en-US" sz="1400" b="1"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dirty="0">
                          <a:effectLst/>
                        </a:rPr>
                        <a:t>2</a:t>
                      </a:r>
                      <a:endParaRPr lang="en-US" sz="1400" b="1"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dirty="0">
                          <a:effectLst/>
                        </a:rPr>
                        <a:t>2</a:t>
                      </a:r>
                      <a:endParaRPr lang="en-US" sz="1400" b="1"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dirty="0">
                          <a:effectLst/>
                        </a:rPr>
                        <a:t>2</a:t>
                      </a:r>
                      <a:endParaRPr lang="en-US" sz="1400" b="1"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dirty="0">
                          <a:effectLst/>
                        </a:rPr>
                        <a:t>2</a:t>
                      </a:r>
                      <a:endParaRPr lang="en-US" sz="1400" b="1"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dirty="0">
                          <a:effectLst/>
                        </a:rPr>
                        <a:t>2</a:t>
                      </a:r>
                      <a:endParaRPr lang="en-US" sz="1400" b="1"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dirty="0">
                          <a:effectLst/>
                        </a:rPr>
                        <a:t>-</a:t>
                      </a:r>
                      <a:endParaRPr lang="en-US" sz="1400" b="1"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dirty="0">
                          <a:effectLst/>
                        </a:rPr>
                        <a:t>2</a:t>
                      </a:r>
                      <a:endParaRPr lang="en-US" sz="1400" b="1"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dirty="0">
                          <a:effectLst/>
                        </a:rPr>
                        <a:t>1</a:t>
                      </a:r>
                      <a:endParaRPr lang="en-US" sz="1400" b="1"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dirty="0">
                          <a:effectLst/>
                        </a:rPr>
                        <a:t>1</a:t>
                      </a:r>
                      <a:endParaRPr lang="en-US" sz="1400" b="1"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dirty="0">
                          <a:effectLst/>
                        </a:rPr>
                        <a:t>1</a:t>
                      </a:r>
                      <a:endParaRPr lang="en-US" sz="1400" b="1"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dirty="0">
                          <a:effectLst/>
                        </a:rPr>
                        <a:t>2</a:t>
                      </a:r>
                      <a:endParaRPr lang="en-US" sz="1400" b="1"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5"/>
                  </a:ext>
                </a:extLst>
              </a:tr>
              <a:tr h="250371">
                <a:tc>
                  <a:txBody>
                    <a:bodyPr/>
                    <a:lstStyle/>
                    <a:p>
                      <a:pPr marL="0" marR="0">
                        <a:lnSpc>
                          <a:spcPct val="115000"/>
                        </a:lnSpc>
                        <a:spcBef>
                          <a:spcPts val="0"/>
                        </a:spcBef>
                        <a:spcAft>
                          <a:spcPts val="0"/>
                        </a:spcAft>
                      </a:pPr>
                      <a:r>
                        <a:rPr lang="en-US" sz="1400" kern="1200">
                          <a:effectLst/>
                        </a:rPr>
                        <a:t>Average</a:t>
                      </a:r>
                      <a:endParaRPr lang="en-US" sz="1400">
                        <a:effectLst/>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1000"/>
                        </a:spcAft>
                      </a:pPr>
                      <a:r>
                        <a:rPr lang="en-US" sz="1400">
                          <a:effectLst/>
                        </a:rPr>
                        <a:t>2</a:t>
                      </a:r>
                      <a:endParaRPr lang="en-US" sz="14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a:effectLst/>
                        </a:rPr>
                        <a:t>2.2</a:t>
                      </a:r>
                      <a:endParaRPr lang="en-US" sz="14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a:effectLst/>
                        </a:rPr>
                        <a:t>2.4</a:t>
                      </a:r>
                      <a:endParaRPr lang="en-US" sz="14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a:effectLst/>
                        </a:rPr>
                        <a:t>2.6</a:t>
                      </a:r>
                      <a:endParaRPr lang="en-US" sz="14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dirty="0">
                          <a:effectLst/>
                        </a:rPr>
                        <a:t>2</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dirty="0">
                          <a:effectLst/>
                        </a:rPr>
                        <a:t>-</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dirty="0">
                          <a:effectLst/>
                        </a:rPr>
                        <a:t>1.4</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dirty="0">
                          <a:effectLst/>
                        </a:rPr>
                        <a:t>1.6</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dirty="0">
                          <a:effectLst/>
                        </a:rPr>
                        <a:t>1</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dirty="0">
                          <a:effectLst/>
                        </a:rPr>
                        <a:t>1.2</a:t>
                      </a:r>
                      <a:endParaRPr lang="en-US" sz="14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dirty="0">
                          <a:effectLst/>
                        </a:rPr>
                        <a:t>2.6</a:t>
                      </a:r>
                      <a:endParaRPr lang="en-US" sz="14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6"/>
                  </a:ext>
                </a:extLst>
              </a:tr>
            </a:tbl>
          </a:graphicData>
        </a:graphic>
      </p:graphicFrame>
      <p:sp>
        <p:nvSpPr>
          <p:cNvPr id="4" name="Date Placeholder 3"/>
          <p:cNvSpPr>
            <a:spLocks noGrp="1"/>
          </p:cNvSpPr>
          <p:nvPr>
            <p:ph type="dt" sz="half" idx="10"/>
          </p:nvPr>
        </p:nvSpPr>
        <p:spPr/>
        <p:txBody>
          <a:bodyPr/>
          <a:lstStyle/>
          <a:p>
            <a:fld id="{2567DAA0-F5EA-4446-80AA-054EC68B59D6}" type="datetime1">
              <a:rPr lang="en-US" smtClean="0"/>
              <a:pPr/>
              <a:t>4/30/2022</a:t>
            </a:fld>
            <a:endParaRPr lang="en-US"/>
          </a:p>
        </p:txBody>
      </p:sp>
      <p:sp>
        <p:nvSpPr>
          <p:cNvPr id="12" name="Footer Placeholder 12"/>
          <p:cNvSpPr>
            <a:spLocks noGrp="1"/>
          </p:cNvSpPr>
          <p:nvPr>
            <p:ph type="ftr" sz="quarter" idx="11"/>
          </p:nvPr>
        </p:nvSpPr>
        <p:spPr>
          <a:xfrm>
            <a:off x="2286000" y="6248400"/>
            <a:ext cx="5029200" cy="365125"/>
          </a:xfrm>
        </p:spPr>
        <p:txBody>
          <a:bodyPr/>
          <a:lstStyle/>
          <a:p>
            <a:r>
              <a:rPr lang="en-US" dirty="0"/>
              <a:t>Dr. Hitesh Singh             KCS - 402 TAFL                Unit Number: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CO-PO and PSO Mapping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p:cNvSpPr/>
          <p:nvPr/>
        </p:nvSpPr>
        <p:spPr>
          <a:xfrm>
            <a:off x="533400" y="820211"/>
            <a:ext cx="8229600" cy="769441"/>
          </a:xfrm>
          <a:prstGeom prst="rect">
            <a:avLst/>
          </a:prstGeom>
        </p:spPr>
        <p:txBody>
          <a:bodyPr wrap="square">
            <a:spAutoFit/>
          </a:bodyPr>
          <a:lstStyle/>
          <a:p>
            <a:r>
              <a:rPr lang="en-US" sz="2200" b="1" dirty="0"/>
              <a:t>CO-PO correlation matrix of Theory of Automata and Formal Languages (KCS 402)</a:t>
            </a:r>
            <a:endParaRPr lang="en-US" sz="2200" dirty="0"/>
          </a:p>
        </p:txBody>
      </p:sp>
      <p:graphicFrame>
        <p:nvGraphicFramePr>
          <p:cNvPr id="10" name="Table 9"/>
          <p:cNvGraphicFramePr>
            <a:graphicFrameLocks noGrp="1"/>
          </p:cNvGraphicFramePr>
          <p:nvPr>
            <p:extLst>
              <p:ext uri="{D42A27DB-BD31-4B8C-83A1-F6EECF244321}">
                <p14:modId xmlns:p14="http://schemas.microsoft.com/office/powerpoint/2010/main" val="1015800092"/>
              </p:ext>
            </p:extLst>
          </p:nvPr>
        </p:nvGraphicFramePr>
        <p:xfrm>
          <a:off x="1658874" y="4191000"/>
          <a:ext cx="5524500" cy="1847600"/>
        </p:xfrm>
        <a:graphic>
          <a:graphicData uri="http://schemas.openxmlformats.org/drawingml/2006/table">
            <a:tbl>
              <a:tblPr firstRow="1" firstCol="1" bandRow="1">
                <a:tableStyleId>{5C22544A-7EE6-4342-B048-85BDC9FD1C3A}</a:tableStyleId>
              </a:tblPr>
              <a:tblGrid>
                <a:gridCol w="1752408">
                  <a:extLst>
                    <a:ext uri="{9D8B030D-6E8A-4147-A177-3AD203B41FA5}">
                      <a16:colId xmlns:a16="http://schemas.microsoft.com/office/drawing/2014/main" val="20000"/>
                    </a:ext>
                  </a:extLst>
                </a:gridCol>
                <a:gridCol w="979607">
                  <a:extLst>
                    <a:ext uri="{9D8B030D-6E8A-4147-A177-3AD203B41FA5}">
                      <a16:colId xmlns:a16="http://schemas.microsoft.com/office/drawing/2014/main" val="20001"/>
                    </a:ext>
                  </a:extLst>
                </a:gridCol>
                <a:gridCol w="979607">
                  <a:extLst>
                    <a:ext uri="{9D8B030D-6E8A-4147-A177-3AD203B41FA5}">
                      <a16:colId xmlns:a16="http://schemas.microsoft.com/office/drawing/2014/main" val="20002"/>
                    </a:ext>
                  </a:extLst>
                </a:gridCol>
                <a:gridCol w="906439">
                  <a:extLst>
                    <a:ext uri="{9D8B030D-6E8A-4147-A177-3AD203B41FA5}">
                      <a16:colId xmlns:a16="http://schemas.microsoft.com/office/drawing/2014/main" val="20003"/>
                    </a:ext>
                  </a:extLst>
                </a:gridCol>
                <a:gridCol w="906439">
                  <a:extLst>
                    <a:ext uri="{9D8B030D-6E8A-4147-A177-3AD203B41FA5}">
                      <a16:colId xmlns:a16="http://schemas.microsoft.com/office/drawing/2014/main" val="20004"/>
                    </a:ext>
                  </a:extLst>
                </a:gridCol>
              </a:tblGrid>
              <a:tr h="0">
                <a:tc rowSpan="2">
                  <a:txBody>
                    <a:bodyPr/>
                    <a:lstStyle/>
                    <a:p>
                      <a:pPr marL="0" marR="0" algn="ctr">
                        <a:lnSpc>
                          <a:spcPct val="115000"/>
                        </a:lnSpc>
                        <a:spcBef>
                          <a:spcPts val="0"/>
                        </a:spcBef>
                        <a:spcAft>
                          <a:spcPts val="0"/>
                        </a:spcAft>
                      </a:pPr>
                      <a:r>
                        <a:rPr lang="en-US" sz="1400" dirty="0">
                          <a:effectLst/>
                        </a:rPr>
                        <a:t>Course Outcomes</a:t>
                      </a:r>
                      <a:endParaRPr lang="en-US" sz="1400" dirty="0">
                        <a:effectLst/>
                        <a:latin typeface="Calibri"/>
                        <a:ea typeface="Calibri"/>
                        <a:cs typeface="Times New Roman"/>
                      </a:endParaRPr>
                    </a:p>
                  </a:txBody>
                  <a:tcPr marL="68580" marR="68580" marT="0" marB="0" anchor="ctr"/>
                </a:tc>
                <a:tc gridSpan="4">
                  <a:txBody>
                    <a:bodyPr/>
                    <a:lstStyle/>
                    <a:p>
                      <a:pPr marL="0" marR="0" algn="ctr">
                        <a:lnSpc>
                          <a:spcPct val="115000"/>
                        </a:lnSpc>
                        <a:spcBef>
                          <a:spcPts val="0"/>
                        </a:spcBef>
                        <a:spcAft>
                          <a:spcPts val="1000"/>
                        </a:spcAft>
                      </a:pPr>
                      <a:r>
                        <a:rPr lang="en-US" sz="1400">
                          <a:effectLst/>
                        </a:rPr>
                        <a:t>Program Specific Outcomes</a:t>
                      </a:r>
                      <a:endParaRPr lang="en-US" sz="1400">
                        <a:effectLst/>
                        <a:latin typeface="Calibri"/>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vMerge="1">
                  <a:txBody>
                    <a:bodyPr/>
                    <a:lstStyle/>
                    <a:p>
                      <a:endParaRPr lang="en-US"/>
                    </a:p>
                  </a:txBody>
                  <a:tcPr/>
                </a:tc>
                <a:tc>
                  <a:txBody>
                    <a:bodyPr/>
                    <a:lstStyle/>
                    <a:p>
                      <a:pPr marL="0" marR="0" algn="ctr">
                        <a:lnSpc>
                          <a:spcPct val="115000"/>
                        </a:lnSpc>
                        <a:spcBef>
                          <a:spcPts val="0"/>
                        </a:spcBef>
                        <a:spcAft>
                          <a:spcPts val="0"/>
                        </a:spcAft>
                      </a:pPr>
                      <a:r>
                        <a:rPr lang="en-US" sz="1400" dirty="0">
                          <a:effectLst/>
                        </a:rPr>
                        <a:t>PSO1</a:t>
                      </a:r>
                      <a:endParaRPr lang="en-US" sz="1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PSO2</a:t>
                      </a:r>
                      <a:endParaRPr lang="en-US" sz="1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PSO3</a:t>
                      </a:r>
                      <a:endParaRPr lang="en-US" sz="1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PSO4</a:t>
                      </a:r>
                      <a:endParaRPr lang="en-US" sz="14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0">
                <a:tc>
                  <a:txBody>
                    <a:bodyPr/>
                    <a:lstStyle/>
                    <a:p>
                      <a:pPr marL="0" marR="0" algn="ctr">
                        <a:lnSpc>
                          <a:spcPct val="115000"/>
                        </a:lnSpc>
                        <a:spcBef>
                          <a:spcPts val="0"/>
                        </a:spcBef>
                        <a:spcAft>
                          <a:spcPts val="0"/>
                        </a:spcAft>
                      </a:pPr>
                      <a:r>
                        <a:rPr lang="en-US" sz="1400" b="1" dirty="0">
                          <a:effectLst/>
                        </a:rPr>
                        <a:t>KCS402.1</a:t>
                      </a:r>
                      <a:endParaRPr lang="en-US" sz="1400" b="1"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b="1" dirty="0">
                          <a:effectLst/>
                        </a:rPr>
                        <a:t>2</a:t>
                      </a:r>
                      <a:endParaRPr lang="en-US" sz="1400" b="1"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b="1" dirty="0">
                          <a:effectLst/>
                        </a:rPr>
                        <a:t>2</a:t>
                      </a:r>
                      <a:endParaRPr lang="en-US" sz="1400" b="1"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b="1" dirty="0">
                          <a:effectLst/>
                        </a:rPr>
                        <a:t>2</a:t>
                      </a:r>
                      <a:endParaRPr lang="en-US" sz="1400" b="1"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b="1" dirty="0">
                          <a:effectLst/>
                        </a:rPr>
                        <a:t>2</a:t>
                      </a:r>
                      <a:endParaRPr lang="en-US" sz="1400" b="1"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0">
                <a:tc>
                  <a:txBody>
                    <a:bodyPr/>
                    <a:lstStyle/>
                    <a:p>
                      <a:pPr marL="0" marR="0" algn="ctr">
                        <a:lnSpc>
                          <a:spcPct val="115000"/>
                        </a:lnSpc>
                        <a:spcBef>
                          <a:spcPts val="0"/>
                        </a:spcBef>
                        <a:spcAft>
                          <a:spcPts val="0"/>
                        </a:spcAft>
                      </a:pPr>
                      <a:r>
                        <a:rPr lang="en-US" sz="1400" b="1" dirty="0">
                          <a:effectLst/>
                        </a:rPr>
                        <a:t>KCS402.2</a:t>
                      </a:r>
                      <a:endParaRPr lang="en-US" sz="1400" b="1"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b="1">
                          <a:effectLst/>
                        </a:rPr>
                        <a:t>2</a:t>
                      </a:r>
                      <a:endParaRPr lang="en-US" sz="1400" b="1">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b="1" dirty="0">
                          <a:effectLst/>
                        </a:rPr>
                        <a:t>2</a:t>
                      </a:r>
                      <a:endParaRPr lang="en-US" sz="1400" b="1"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b="1" dirty="0">
                          <a:effectLst/>
                        </a:rPr>
                        <a:t>1</a:t>
                      </a:r>
                      <a:endParaRPr lang="en-US" sz="1400" b="1"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b="1" dirty="0">
                          <a:effectLst/>
                        </a:rPr>
                        <a:t>1</a:t>
                      </a:r>
                      <a:endParaRPr lang="en-US" sz="1400" b="1"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0">
                <a:tc>
                  <a:txBody>
                    <a:bodyPr/>
                    <a:lstStyle/>
                    <a:p>
                      <a:pPr marL="0" marR="0" algn="ctr">
                        <a:lnSpc>
                          <a:spcPct val="115000"/>
                        </a:lnSpc>
                        <a:spcBef>
                          <a:spcPts val="0"/>
                        </a:spcBef>
                        <a:spcAft>
                          <a:spcPts val="0"/>
                        </a:spcAft>
                      </a:pPr>
                      <a:r>
                        <a:rPr lang="en-US" sz="1400" dirty="0">
                          <a:effectLst/>
                        </a:rPr>
                        <a:t>KCS402.3</a:t>
                      </a:r>
                      <a:endParaRPr lang="en-US" sz="1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a:effectLst/>
                        </a:rPr>
                        <a:t>2</a:t>
                      </a:r>
                      <a:endParaRPr lang="en-US" sz="1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a:effectLst/>
                        </a:rPr>
                        <a:t>2</a:t>
                      </a:r>
                      <a:endParaRPr lang="en-US" sz="1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a:effectLst/>
                        </a:rPr>
                        <a:t>1</a:t>
                      </a:r>
                      <a:endParaRPr lang="en-US" sz="1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1</a:t>
                      </a:r>
                      <a:endParaRPr lang="en-US" sz="14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79375">
                <a:tc>
                  <a:txBody>
                    <a:bodyPr/>
                    <a:lstStyle/>
                    <a:p>
                      <a:pPr marL="0" marR="0" algn="ctr">
                        <a:lnSpc>
                          <a:spcPct val="115000"/>
                        </a:lnSpc>
                        <a:spcBef>
                          <a:spcPts val="0"/>
                        </a:spcBef>
                        <a:spcAft>
                          <a:spcPts val="0"/>
                        </a:spcAft>
                      </a:pPr>
                      <a:r>
                        <a:rPr lang="en-US" sz="1400" b="1" dirty="0">
                          <a:effectLst/>
                        </a:rPr>
                        <a:t>KCS402.4</a:t>
                      </a:r>
                      <a:endParaRPr lang="en-US" sz="1400" b="1"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b="1">
                          <a:effectLst/>
                        </a:rPr>
                        <a:t>2</a:t>
                      </a:r>
                      <a:endParaRPr lang="en-US" sz="1400" b="1">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b="1">
                          <a:effectLst/>
                        </a:rPr>
                        <a:t>2</a:t>
                      </a:r>
                      <a:endParaRPr lang="en-US" sz="1400" b="1">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b="1" dirty="0">
                          <a:effectLst/>
                        </a:rPr>
                        <a:t>1</a:t>
                      </a:r>
                      <a:endParaRPr lang="en-US" sz="1400" b="1"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b="1" dirty="0">
                          <a:effectLst/>
                        </a:rPr>
                        <a:t>1</a:t>
                      </a:r>
                      <a:endParaRPr lang="en-US" sz="1400" b="1" dirty="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0">
                <a:tc>
                  <a:txBody>
                    <a:bodyPr/>
                    <a:lstStyle/>
                    <a:p>
                      <a:pPr marL="0" marR="0" algn="ctr">
                        <a:lnSpc>
                          <a:spcPct val="115000"/>
                        </a:lnSpc>
                        <a:spcBef>
                          <a:spcPts val="0"/>
                        </a:spcBef>
                        <a:spcAft>
                          <a:spcPts val="0"/>
                        </a:spcAft>
                      </a:pPr>
                      <a:r>
                        <a:rPr lang="en-US" sz="1400" b="1" dirty="0">
                          <a:effectLst/>
                        </a:rPr>
                        <a:t>KCS402.5</a:t>
                      </a:r>
                      <a:endParaRPr lang="en-US" sz="1400" b="1"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b="1" dirty="0">
                          <a:effectLst/>
                        </a:rPr>
                        <a:t>2</a:t>
                      </a:r>
                      <a:endParaRPr lang="en-US" sz="1400" b="1"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b="1" dirty="0">
                          <a:effectLst/>
                        </a:rPr>
                        <a:t>2</a:t>
                      </a:r>
                      <a:endParaRPr lang="en-US" sz="1400" b="1"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b="1" dirty="0">
                          <a:effectLst/>
                        </a:rPr>
                        <a:t>2</a:t>
                      </a:r>
                      <a:endParaRPr lang="en-US" sz="1400" b="1"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b="1" dirty="0">
                          <a:effectLst/>
                        </a:rPr>
                        <a:t>2</a:t>
                      </a:r>
                      <a:endParaRPr lang="en-US" sz="1400" b="1" dirty="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0">
                <a:tc>
                  <a:txBody>
                    <a:bodyPr/>
                    <a:lstStyle/>
                    <a:p>
                      <a:pPr marL="0" marR="0" algn="ctr">
                        <a:lnSpc>
                          <a:spcPct val="115000"/>
                        </a:lnSpc>
                        <a:spcBef>
                          <a:spcPts val="0"/>
                        </a:spcBef>
                        <a:spcAft>
                          <a:spcPts val="0"/>
                        </a:spcAft>
                      </a:pPr>
                      <a:r>
                        <a:rPr lang="en-US" sz="1400">
                          <a:effectLst/>
                        </a:rPr>
                        <a:t>Average</a:t>
                      </a:r>
                      <a:endParaRPr lang="en-US" sz="1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2</a:t>
                      </a:r>
                      <a:endParaRPr lang="en-US" sz="1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2</a:t>
                      </a:r>
                      <a:endParaRPr lang="en-US" sz="1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1.4</a:t>
                      </a:r>
                      <a:endParaRPr lang="en-US" sz="1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a:effectLst/>
                        </a:rPr>
                        <a:t>1.4</a:t>
                      </a:r>
                      <a:endParaRPr lang="en-US"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bl>
          </a:graphicData>
        </a:graphic>
      </p:graphicFrame>
      <p:sp>
        <p:nvSpPr>
          <p:cNvPr id="11" name="Rectangle 10"/>
          <p:cNvSpPr/>
          <p:nvPr/>
        </p:nvSpPr>
        <p:spPr>
          <a:xfrm>
            <a:off x="687324" y="3657599"/>
            <a:ext cx="7467600" cy="430887"/>
          </a:xfrm>
          <a:prstGeom prst="rect">
            <a:avLst/>
          </a:prstGeom>
        </p:spPr>
        <p:txBody>
          <a:bodyPr wrap="square">
            <a:spAutoFit/>
          </a:bodyPr>
          <a:lstStyle/>
          <a:p>
            <a:r>
              <a:rPr lang="en-US" sz="2200" b="1" dirty="0"/>
              <a:t>Mapping of Program Specific Outcomes and Course Outcomes</a:t>
            </a:r>
            <a:r>
              <a:rPr lang="en-US" sz="2200" dirty="0"/>
              <a:t>:</a:t>
            </a:r>
          </a:p>
        </p:txBody>
      </p:sp>
    </p:spTree>
    <p:extLst>
      <p:ext uri="{BB962C8B-B14F-4D97-AF65-F5344CB8AC3E}">
        <p14:creationId xmlns:p14="http://schemas.microsoft.com/office/powerpoint/2010/main" val="10145433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25000" lnSpcReduction="20000"/>
          </a:bodyPr>
          <a:lstStyle/>
          <a:p>
            <a:pPr marL="0" indent="0">
              <a:buNone/>
            </a:pPr>
            <a:r>
              <a:rPr lang="en-US" sz="8800" b="1" dirty="0"/>
              <a:t>Problem: </a:t>
            </a:r>
          </a:p>
          <a:p>
            <a:pPr marL="0" indent="0">
              <a:buNone/>
            </a:pPr>
            <a:r>
              <a:rPr lang="en-US" sz="8800" dirty="0"/>
              <a:t>Find whether the lists M = (</a:t>
            </a:r>
            <a:r>
              <a:rPr lang="en-US" sz="8800" dirty="0" err="1"/>
              <a:t>abb</a:t>
            </a:r>
            <a:r>
              <a:rPr lang="en-US" sz="8800" dirty="0"/>
              <a:t>, aa, </a:t>
            </a:r>
            <a:r>
              <a:rPr lang="en-US" sz="8800" dirty="0" err="1"/>
              <a:t>aaa</a:t>
            </a:r>
            <a:r>
              <a:rPr lang="en-US" sz="8800" dirty="0"/>
              <a:t>) and N = (</a:t>
            </a:r>
            <a:r>
              <a:rPr lang="en-US" sz="8800" dirty="0" err="1"/>
              <a:t>bba</a:t>
            </a:r>
            <a:r>
              <a:rPr lang="en-US" sz="8800" dirty="0"/>
              <a:t>, </a:t>
            </a:r>
            <a:r>
              <a:rPr lang="en-US" sz="8800" dirty="0" err="1"/>
              <a:t>aaa</a:t>
            </a:r>
            <a:r>
              <a:rPr lang="en-US" sz="8800" dirty="0"/>
              <a:t>, aa)</a:t>
            </a:r>
          </a:p>
          <a:p>
            <a:pPr marL="0" indent="0">
              <a:buNone/>
            </a:pPr>
            <a:r>
              <a:rPr lang="en-US" sz="8800" dirty="0"/>
              <a:t>have a Post Correspondence Solution?</a:t>
            </a:r>
          </a:p>
          <a:p>
            <a:pPr marL="0" indent="0">
              <a:buNone/>
            </a:pPr>
            <a:endParaRPr lang="en-US" sz="8800" dirty="0"/>
          </a:p>
          <a:p>
            <a:pPr marL="0" indent="0">
              <a:buNone/>
            </a:pPr>
            <a:r>
              <a:rPr lang="en-US" sz="8800" b="1" dirty="0"/>
              <a:t>Solution:</a:t>
            </a:r>
          </a:p>
          <a:p>
            <a:pPr marL="0" indent="0">
              <a:buNone/>
            </a:pPr>
            <a:endParaRPr lang="en-US" sz="8800" b="1" dirty="0"/>
          </a:p>
          <a:p>
            <a:pPr marL="0" indent="0">
              <a:buNone/>
            </a:pPr>
            <a:endParaRPr lang="en-US" sz="8800" b="1" dirty="0"/>
          </a:p>
          <a:p>
            <a:pPr marL="0" indent="0">
              <a:buNone/>
            </a:pPr>
            <a:endParaRPr lang="en-US" sz="8800" b="1" dirty="0"/>
          </a:p>
          <a:p>
            <a:r>
              <a:rPr lang="en-US" sz="8800" dirty="0"/>
              <a:t>Here,</a:t>
            </a:r>
          </a:p>
          <a:p>
            <a:r>
              <a:rPr lang="en-US" sz="8800" b="1" dirty="0"/>
              <a:t>x</a:t>
            </a:r>
            <a:r>
              <a:rPr lang="en-US" sz="8800" b="1" baseline="-25000" dirty="0"/>
              <a:t>2</a:t>
            </a:r>
            <a:r>
              <a:rPr lang="en-US" sz="8800" b="1" dirty="0"/>
              <a:t>x</a:t>
            </a:r>
            <a:r>
              <a:rPr lang="en-US" sz="8800" b="1" baseline="-25000" dirty="0"/>
              <a:t>1</a:t>
            </a:r>
            <a:r>
              <a:rPr lang="en-US" sz="8800" b="1" dirty="0"/>
              <a:t>x</a:t>
            </a:r>
            <a:r>
              <a:rPr lang="en-US" sz="8800" b="1" baseline="-25000" dirty="0"/>
              <a:t>3</a:t>
            </a:r>
            <a:r>
              <a:rPr lang="en-US" sz="8800" b="1" dirty="0"/>
              <a:t> = ‘</a:t>
            </a:r>
            <a:r>
              <a:rPr lang="en-US" sz="8800" b="1" dirty="0" err="1"/>
              <a:t>aaabbaaa</a:t>
            </a:r>
            <a:r>
              <a:rPr lang="en-US" sz="8800" b="1" dirty="0"/>
              <a:t>’</a:t>
            </a:r>
            <a:endParaRPr lang="en-US" sz="8800" dirty="0"/>
          </a:p>
          <a:p>
            <a:r>
              <a:rPr lang="en-US" sz="8800" dirty="0"/>
              <a:t>and </a:t>
            </a:r>
            <a:r>
              <a:rPr lang="en-US" sz="8800" b="1" dirty="0"/>
              <a:t>y</a:t>
            </a:r>
            <a:r>
              <a:rPr lang="en-US" sz="8800" b="1" baseline="-25000" dirty="0"/>
              <a:t>2</a:t>
            </a:r>
            <a:r>
              <a:rPr lang="en-US" sz="8800" b="1" dirty="0"/>
              <a:t>y</a:t>
            </a:r>
            <a:r>
              <a:rPr lang="en-US" sz="8800" b="1" baseline="-25000" dirty="0"/>
              <a:t>1</a:t>
            </a:r>
            <a:r>
              <a:rPr lang="en-US" sz="8800" b="1" dirty="0"/>
              <a:t>y</a:t>
            </a:r>
            <a:r>
              <a:rPr lang="en-US" sz="8800" b="1" baseline="-25000" dirty="0"/>
              <a:t>3</a:t>
            </a:r>
            <a:r>
              <a:rPr lang="en-US" sz="8800" b="1" dirty="0"/>
              <a:t> = ‘</a:t>
            </a:r>
            <a:r>
              <a:rPr lang="en-US" sz="8800" b="1" dirty="0" err="1"/>
              <a:t>aaabbaaa</a:t>
            </a:r>
            <a:r>
              <a:rPr lang="en-US" sz="8800" b="1" dirty="0"/>
              <a:t>’</a:t>
            </a:r>
            <a:endParaRPr lang="en-US" sz="8800" dirty="0"/>
          </a:p>
          <a:p>
            <a:r>
              <a:rPr lang="en-US" sz="8800" dirty="0"/>
              <a:t>We can see that</a:t>
            </a:r>
          </a:p>
          <a:p>
            <a:r>
              <a:rPr lang="en-US" sz="8800" b="1" dirty="0"/>
              <a:t>x</a:t>
            </a:r>
            <a:r>
              <a:rPr lang="en-US" sz="8800" b="1" baseline="-25000" dirty="0"/>
              <a:t>2</a:t>
            </a:r>
            <a:r>
              <a:rPr lang="en-US" sz="8800" b="1" dirty="0"/>
              <a:t>x</a:t>
            </a:r>
            <a:r>
              <a:rPr lang="en-US" sz="8800" b="1" baseline="-25000" dirty="0"/>
              <a:t>1</a:t>
            </a:r>
            <a:r>
              <a:rPr lang="en-US" sz="8800" b="1" dirty="0"/>
              <a:t>x</a:t>
            </a:r>
            <a:r>
              <a:rPr lang="en-US" sz="8800" b="1" baseline="-25000" dirty="0"/>
              <a:t>3</a:t>
            </a:r>
            <a:r>
              <a:rPr lang="en-US" sz="8800" b="1" dirty="0"/>
              <a:t> = y</a:t>
            </a:r>
            <a:r>
              <a:rPr lang="en-US" sz="8800" b="1" baseline="-25000" dirty="0"/>
              <a:t>2</a:t>
            </a:r>
            <a:r>
              <a:rPr lang="en-US" sz="8800" b="1" dirty="0"/>
              <a:t>y</a:t>
            </a:r>
            <a:r>
              <a:rPr lang="en-US" sz="8800" b="1" baseline="-25000" dirty="0"/>
              <a:t>1</a:t>
            </a:r>
            <a:r>
              <a:rPr lang="en-US" sz="8800" b="1" dirty="0"/>
              <a:t>y</a:t>
            </a:r>
            <a:r>
              <a:rPr lang="en-US" sz="8800" b="1" baseline="-25000" dirty="0"/>
              <a:t>3</a:t>
            </a:r>
            <a:endParaRPr lang="en-US" sz="8800" dirty="0"/>
          </a:p>
          <a:p>
            <a:r>
              <a:rPr lang="en-US" sz="8800" dirty="0"/>
              <a:t>Hence, the solution is </a:t>
            </a:r>
            <a:r>
              <a:rPr lang="en-US" sz="8800" b="1" dirty="0" err="1"/>
              <a:t>i</a:t>
            </a:r>
            <a:r>
              <a:rPr lang="en-US" sz="8800" b="1" dirty="0"/>
              <a:t> = 2, j = 1, and k = 3.</a:t>
            </a:r>
            <a:endParaRPr lang="en-US" sz="8800" dirty="0"/>
          </a:p>
          <a:p>
            <a:pPr marL="0" indent="0">
              <a:buNone/>
            </a:pPr>
            <a:endParaRPr lang="en-US" sz="2400" b="1" dirty="0"/>
          </a:p>
          <a:p>
            <a:pPr marL="0" indent="0">
              <a:buNone/>
            </a:pPr>
            <a:endParaRPr lang="en-US" sz="2400" dirty="0"/>
          </a:p>
        </p:txBody>
      </p:sp>
      <p:sp>
        <p:nvSpPr>
          <p:cNvPr id="4" name="Date Placeholder 3"/>
          <p:cNvSpPr>
            <a:spLocks noGrp="1"/>
          </p:cNvSpPr>
          <p:nvPr>
            <p:ph type="dt" sz="half" idx="10"/>
          </p:nvPr>
        </p:nvSpPr>
        <p:spPr/>
        <p:txBody>
          <a:bodyPr/>
          <a:lstStyle/>
          <a:p>
            <a:fld id="{2567DAA0-F5EA-4446-80AA-054EC68B59D6}" type="datetime1">
              <a:rPr lang="en-US" smtClean="0"/>
              <a:pPr/>
              <a:t>4/30/2022</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a:t>Dr. Hitesh Singh             KCS - 402 TAFL                Unit Number: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Post Correspondence Problem</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graphicFrame>
        <p:nvGraphicFramePr>
          <p:cNvPr id="10" name="Table 9"/>
          <p:cNvGraphicFramePr>
            <a:graphicFrameLocks noGrp="1"/>
          </p:cNvGraphicFramePr>
          <p:nvPr>
            <p:extLst>
              <p:ext uri="{D42A27DB-BD31-4B8C-83A1-F6EECF244321}">
                <p14:modId xmlns:p14="http://schemas.microsoft.com/office/powerpoint/2010/main" val="506551777"/>
              </p:ext>
            </p:extLst>
          </p:nvPr>
        </p:nvGraphicFramePr>
        <p:xfrm>
          <a:off x="3200400" y="2743200"/>
          <a:ext cx="3429000" cy="1198880"/>
        </p:xfrm>
        <a:graphic>
          <a:graphicData uri="http://schemas.openxmlformats.org/drawingml/2006/table">
            <a:tbl>
              <a:tblPr>
                <a:tableStyleId>{3C2FFA5D-87B4-456A-9821-1D502468CF0F}</a:tableStyleId>
              </a:tblPr>
              <a:tblGrid>
                <a:gridCol w="607048">
                  <a:extLst>
                    <a:ext uri="{9D8B030D-6E8A-4147-A177-3AD203B41FA5}">
                      <a16:colId xmlns:a16="http://schemas.microsoft.com/office/drawing/2014/main" val="20000"/>
                    </a:ext>
                  </a:extLst>
                </a:gridCol>
                <a:gridCol w="764552">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264160">
                <a:tc>
                  <a:txBody>
                    <a:bodyPr/>
                    <a:lstStyle/>
                    <a:p>
                      <a:pPr algn="ctr"/>
                      <a:endParaRPr lang="en-US" dirty="0">
                        <a:effectLst/>
                      </a:endParaRPr>
                    </a:p>
                  </a:txBody>
                  <a:tcPr anchor="ctr"/>
                </a:tc>
                <a:tc>
                  <a:txBody>
                    <a:bodyPr/>
                    <a:lstStyle/>
                    <a:p>
                      <a:pPr algn="ctr"/>
                      <a:r>
                        <a:rPr lang="en-US">
                          <a:effectLst/>
                        </a:rPr>
                        <a:t>x</a:t>
                      </a:r>
                      <a:r>
                        <a:rPr lang="en-US" baseline="-25000">
                          <a:effectLst/>
                        </a:rPr>
                        <a:t>1</a:t>
                      </a:r>
                      <a:endParaRPr lang="en-US">
                        <a:effectLst/>
                      </a:endParaRPr>
                    </a:p>
                  </a:txBody>
                  <a:tcPr anchor="ctr"/>
                </a:tc>
                <a:tc>
                  <a:txBody>
                    <a:bodyPr/>
                    <a:lstStyle/>
                    <a:p>
                      <a:pPr algn="ctr"/>
                      <a:r>
                        <a:rPr lang="en-US">
                          <a:effectLst/>
                        </a:rPr>
                        <a:t>x</a:t>
                      </a:r>
                      <a:r>
                        <a:rPr lang="en-US" baseline="-25000">
                          <a:effectLst/>
                        </a:rPr>
                        <a:t>2</a:t>
                      </a:r>
                      <a:endParaRPr lang="en-US">
                        <a:effectLst/>
                      </a:endParaRPr>
                    </a:p>
                  </a:txBody>
                  <a:tcPr anchor="ctr"/>
                </a:tc>
                <a:tc>
                  <a:txBody>
                    <a:bodyPr/>
                    <a:lstStyle/>
                    <a:p>
                      <a:pPr algn="ctr"/>
                      <a:r>
                        <a:rPr lang="en-US">
                          <a:effectLst/>
                        </a:rPr>
                        <a:t>x</a:t>
                      </a:r>
                      <a:r>
                        <a:rPr lang="en-US" baseline="-25000">
                          <a:effectLst/>
                        </a:rPr>
                        <a:t>3</a:t>
                      </a:r>
                      <a:endParaRPr lang="en-US">
                        <a:effectLst/>
                      </a:endParaRPr>
                    </a:p>
                  </a:txBody>
                  <a:tcPr anchor="ctr"/>
                </a:tc>
                <a:extLst>
                  <a:ext uri="{0D108BD9-81ED-4DB2-BD59-A6C34878D82A}">
                    <a16:rowId xmlns:a16="http://schemas.microsoft.com/office/drawing/2014/main" val="10000"/>
                  </a:ext>
                </a:extLst>
              </a:tr>
              <a:tr h="416560">
                <a:tc>
                  <a:txBody>
                    <a:bodyPr/>
                    <a:lstStyle/>
                    <a:p>
                      <a:pPr algn="ctr"/>
                      <a:r>
                        <a:rPr lang="en-US">
                          <a:effectLst/>
                        </a:rPr>
                        <a:t>M</a:t>
                      </a:r>
                    </a:p>
                  </a:txBody>
                  <a:tcPr anchor="ctr"/>
                </a:tc>
                <a:tc>
                  <a:txBody>
                    <a:bodyPr/>
                    <a:lstStyle/>
                    <a:p>
                      <a:r>
                        <a:rPr lang="en-US"/>
                        <a:t>Abb</a:t>
                      </a:r>
                    </a:p>
                  </a:txBody>
                  <a:tcPr anchor="ctr"/>
                </a:tc>
                <a:tc>
                  <a:txBody>
                    <a:bodyPr/>
                    <a:lstStyle/>
                    <a:p>
                      <a:r>
                        <a:rPr lang="en-US"/>
                        <a:t>aa</a:t>
                      </a:r>
                    </a:p>
                  </a:txBody>
                  <a:tcPr anchor="ctr"/>
                </a:tc>
                <a:tc>
                  <a:txBody>
                    <a:bodyPr/>
                    <a:lstStyle/>
                    <a:p>
                      <a:r>
                        <a:rPr lang="en-US"/>
                        <a:t>aaa</a:t>
                      </a:r>
                    </a:p>
                  </a:txBody>
                  <a:tcPr anchor="ctr"/>
                </a:tc>
                <a:extLst>
                  <a:ext uri="{0D108BD9-81ED-4DB2-BD59-A6C34878D82A}">
                    <a16:rowId xmlns:a16="http://schemas.microsoft.com/office/drawing/2014/main" val="10001"/>
                  </a:ext>
                </a:extLst>
              </a:tr>
              <a:tr h="416560">
                <a:tc>
                  <a:txBody>
                    <a:bodyPr/>
                    <a:lstStyle/>
                    <a:p>
                      <a:pPr algn="ctr"/>
                      <a:r>
                        <a:rPr lang="en-US">
                          <a:effectLst/>
                        </a:rPr>
                        <a:t>N</a:t>
                      </a:r>
                    </a:p>
                  </a:txBody>
                  <a:tcPr anchor="ctr"/>
                </a:tc>
                <a:tc>
                  <a:txBody>
                    <a:bodyPr/>
                    <a:lstStyle/>
                    <a:p>
                      <a:r>
                        <a:rPr lang="en-US"/>
                        <a:t>Bba</a:t>
                      </a:r>
                    </a:p>
                  </a:txBody>
                  <a:tcPr anchor="ctr"/>
                </a:tc>
                <a:tc>
                  <a:txBody>
                    <a:bodyPr/>
                    <a:lstStyle/>
                    <a:p>
                      <a:r>
                        <a:rPr lang="en-US"/>
                        <a:t>aaa</a:t>
                      </a:r>
                    </a:p>
                  </a:txBody>
                  <a:tcPr anchor="ctr"/>
                </a:tc>
                <a:tc>
                  <a:txBody>
                    <a:bodyPr/>
                    <a:lstStyle/>
                    <a:p>
                      <a:r>
                        <a:rPr lang="en-US" dirty="0"/>
                        <a:t>aa</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522859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endParaRPr lang="en-US" sz="2000" dirty="0"/>
          </a:p>
          <a:p>
            <a:pPr marL="0" indent="0">
              <a:buNone/>
            </a:pPr>
            <a:r>
              <a:rPr lang="en-US" sz="2200" b="1" dirty="0" err="1"/>
              <a:t>Youtube</a:t>
            </a:r>
            <a:r>
              <a:rPr lang="en-US" sz="2200" b="1" dirty="0"/>
              <a:t>/other  Video Links</a:t>
            </a:r>
          </a:p>
          <a:p>
            <a:pPr marL="0" indent="0">
              <a:buNone/>
            </a:pPr>
            <a:endParaRPr lang="en-US" sz="2200" b="1" dirty="0"/>
          </a:p>
          <a:p>
            <a:r>
              <a:rPr lang="en-US" sz="2000" dirty="0">
                <a:hlinkClick r:id="rId2"/>
              </a:rPr>
              <a:t>https://www.youtube.com/watch?v=IhyEGNn-7Uo</a:t>
            </a:r>
            <a:endParaRPr lang="en-US" sz="2000" dirty="0"/>
          </a:p>
          <a:p>
            <a:r>
              <a:rPr lang="en-US" sz="2000" dirty="0">
                <a:hlinkClick r:id="rId3"/>
              </a:rPr>
              <a:t>https://www.youtube.com/watch?v=BR6fHjKFqa0</a:t>
            </a:r>
            <a:endParaRPr lang="en-US" sz="2000" dirty="0"/>
          </a:p>
          <a:p>
            <a:r>
              <a:rPr lang="en-US" sz="2000" dirty="0">
                <a:hlinkClick r:id="rId4"/>
              </a:rPr>
              <a:t>https://www.youtube.com/watch?v=vhSMp91tS6k</a:t>
            </a:r>
            <a:endParaRPr lang="en-US" sz="2000" dirty="0"/>
          </a:p>
          <a:p>
            <a:r>
              <a:rPr lang="en-US" sz="2000" dirty="0">
                <a:hlinkClick r:id="rId5"/>
              </a:rPr>
              <a:t>https://www.youtube.com/watch?v=mPec64RUCsk</a:t>
            </a:r>
            <a:endParaRPr lang="en-US" sz="2000" dirty="0"/>
          </a:p>
          <a:p>
            <a:r>
              <a:rPr lang="en-US" sz="2000" dirty="0">
                <a:hlinkClick r:id="rId6"/>
              </a:rPr>
              <a:t>https://www.youtube.com/watch?v=moPtwq_cVH8</a:t>
            </a:r>
            <a:endParaRPr lang="en-US" sz="2000" dirty="0"/>
          </a:p>
          <a:p>
            <a:endParaRPr lang="en-US" sz="2000" dirty="0"/>
          </a:p>
        </p:txBody>
      </p:sp>
      <p:sp>
        <p:nvSpPr>
          <p:cNvPr id="4" name="Date Placeholder 3"/>
          <p:cNvSpPr>
            <a:spLocks noGrp="1"/>
          </p:cNvSpPr>
          <p:nvPr>
            <p:ph type="dt" sz="half" idx="10"/>
          </p:nvPr>
        </p:nvSpPr>
        <p:spPr/>
        <p:txBody>
          <a:bodyPr/>
          <a:lstStyle/>
          <a:p>
            <a:fld id="{2567DAA0-F5EA-4446-80AA-054EC68B59D6}" type="datetime1">
              <a:rPr lang="en-US" smtClean="0"/>
              <a:pPr/>
              <a:t>4/30/2022</a:t>
            </a:fld>
            <a:endParaRPr lang="en-US"/>
          </a:p>
        </p:txBody>
      </p:sp>
      <p:sp>
        <p:nvSpPr>
          <p:cNvPr id="12" name="Footer Placeholder 12"/>
          <p:cNvSpPr>
            <a:spLocks noGrp="1"/>
          </p:cNvSpPr>
          <p:nvPr>
            <p:ph type="ftr" sz="quarter" idx="11"/>
          </p:nvPr>
        </p:nvSpPr>
        <p:spPr>
          <a:xfrm>
            <a:off x="2286000" y="6248400"/>
            <a:ext cx="5029200" cy="365125"/>
          </a:xfrm>
        </p:spPr>
        <p:txBody>
          <a:bodyPr/>
          <a:lstStyle/>
          <a:p>
            <a:r>
              <a:rPr lang="en-US" dirty="0"/>
              <a:t>Dr. Hitesh Singh             KCS - 402 TAFL                Unit Number: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p:cNvSpPr>
          <p:nvPr/>
        </p:nvSpPr>
        <p:spPr>
          <a:xfrm>
            <a:off x="1371600" y="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Faculty Video</a:t>
            </a:r>
            <a:r>
              <a:rPr kumimoji="0" lang="en-US" sz="3200" b="1" i="0" u="none" strike="noStrike" kern="1200" cap="none" spc="0" normalizeH="0" noProof="0" dirty="0">
                <a:ln>
                  <a:noFill/>
                </a:ln>
                <a:solidFill>
                  <a:schemeClr val="dk1"/>
                </a:solidFill>
                <a:effectLst/>
                <a:uLnTx/>
                <a:uFillTx/>
                <a:latin typeface="+mn-lt"/>
                <a:ea typeface="+mn-ea"/>
                <a:cs typeface="+mn-cs"/>
              </a:rPr>
              <a:t> Links, </a:t>
            </a:r>
            <a:r>
              <a:rPr kumimoji="0" lang="en-US" sz="3200" b="1" i="0" u="none" strike="noStrike" kern="1200" cap="none" spc="0" normalizeH="0" noProof="0" dirty="0" err="1">
                <a:ln>
                  <a:noFill/>
                </a:ln>
                <a:solidFill>
                  <a:schemeClr val="dk1"/>
                </a:solidFill>
                <a:effectLst/>
                <a:uLnTx/>
                <a:uFillTx/>
                <a:latin typeface="+mn-lt"/>
                <a:ea typeface="+mn-ea"/>
                <a:cs typeface="+mn-cs"/>
              </a:rPr>
              <a:t>Youtube</a:t>
            </a:r>
            <a:r>
              <a:rPr kumimoji="0" lang="en-US" sz="3200" b="1"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7"/>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16285043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457200" indent="-457200">
              <a:buFont typeface="+mj-lt"/>
              <a:buAutoNum type="arabicPeriod"/>
            </a:pPr>
            <a:r>
              <a:rPr lang="en-US" sz="2400" dirty="0"/>
              <a:t>Design a TM to compute the function f(n)=n</a:t>
            </a:r>
            <a:r>
              <a:rPr lang="en-US" sz="2400" baseline="30000" dirty="0"/>
              <a:t>2</a:t>
            </a:r>
          </a:p>
          <a:p>
            <a:pPr marL="457200" indent="-457200">
              <a:buFont typeface="+mj-lt"/>
              <a:buAutoNum type="arabicPeriod"/>
            </a:pPr>
            <a:r>
              <a:rPr lang="en-US" sz="2400" dirty="0"/>
              <a:t>Explain Church’s Thesis.</a:t>
            </a:r>
          </a:p>
          <a:p>
            <a:pPr marL="457200" indent="-457200">
              <a:buFont typeface="+mj-lt"/>
              <a:buAutoNum type="arabicPeriod"/>
            </a:pPr>
            <a:r>
              <a:rPr lang="en-US" sz="2400" dirty="0"/>
              <a:t>Define Post Correspondence Problem and Modified Post Correspondence Problem. </a:t>
            </a:r>
          </a:p>
          <a:p>
            <a:pPr marL="457200" indent="-457200">
              <a:buFont typeface="+mj-lt"/>
              <a:buAutoNum type="arabicPeriod"/>
            </a:pPr>
            <a:r>
              <a:rPr lang="en-US" sz="2400" dirty="0"/>
              <a:t>Design a TM to accept the language “ The set of strings with an equal number of 0’s and 1’s. </a:t>
            </a:r>
          </a:p>
          <a:p>
            <a:pPr marL="457200" indent="-457200">
              <a:buFont typeface="+mj-lt"/>
              <a:buAutoNum type="arabicPeriod"/>
            </a:pPr>
            <a:r>
              <a:rPr lang="en-US" sz="2400" dirty="0"/>
              <a:t>Design a right shift TM over an alphabet{0,1}</a:t>
            </a:r>
          </a:p>
          <a:p>
            <a:pPr marL="457200" indent="-457200">
              <a:buFont typeface="+mj-lt"/>
              <a:buAutoNum type="arabicPeriod"/>
            </a:pPr>
            <a:r>
              <a:rPr lang="en-US" sz="2400" dirty="0"/>
              <a:t>Write short note on Halting Problem. </a:t>
            </a:r>
            <a:endParaRPr lang="en-US" sz="2200" dirty="0"/>
          </a:p>
        </p:txBody>
      </p:sp>
      <p:sp>
        <p:nvSpPr>
          <p:cNvPr id="4" name="Date Placeholder 3"/>
          <p:cNvSpPr>
            <a:spLocks noGrp="1"/>
          </p:cNvSpPr>
          <p:nvPr>
            <p:ph type="dt" sz="half" idx="10"/>
          </p:nvPr>
        </p:nvSpPr>
        <p:spPr/>
        <p:txBody>
          <a:bodyPr/>
          <a:lstStyle/>
          <a:p>
            <a:fld id="{2567DAA0-F5EA-4446-80AA-054EC68B59D6}" type="datetime1">
              <a:rPr lang="en-US" smtClean="0"/>
              <a:pPr/>
              <a:t>4/30/2022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Dr. Hitesh Singh             KCS - 402 TAFL                Unit Number: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t>Daily Quiz</a:t>
            </a:r>
            <a:endParaRPr kumimoji="0" lang="en-US" sz="32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6122894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lnSpcReduction="10000"/>
          </a:bodyPr>
          <a:lstStyle/>
          <a:p>
            <a:pPr marL="0" indent="0">
              <a:buNone/>
            </a:pPr>
            <a:r>
              <a:rPr lang="en-US" sz="2200" dirty="0"/>
              <a:t>7. </a:t>
            </a:r>
            <a:r>
              <a:rPr lang="en-US" sz="2400" dirty="0"/>
              <a:t>Define Basic model of Turing Machine.</a:t>
            </a:r>
          </a:p>
          <a:p>
            <a:pPr marL="0" indent="0">
              <a:buNone/>
            </a:pPr>
            <a:r>
              <a:rPr lang="en-US" sz="2400" dirty="0"/>
              <a:t>8. Explain the techniques for Turing Machine construction.</a:t>
            </a:r>
          </a:p>
          <a:p>
            <a:pPr marL="0" indent="0">
              <a:buNone/>
            </a:pPr>
            <a:r>
              <a:rPr lang="en-US" sz="2400" dirty="0"/>
              <a:t>9. Explain Church’s Thesis.</a:t>
            </a:r>
          </a:p>
          <a:p>
            <a:pPr marL="0" indent="0">
              <a:buNone/>
            </a:pPr>
            <a:r>
              <a:rPr lang="en-US" sz="2400" dirty="0"/>
              <a:t>10. Design a TM to compute the function f(n)=n</a:t>
            </a:r>
            <a:r>
              <a:rPr lang="en-US" sz="2400" baseline="30000" dirty="0"/>
              <a:t>2</a:t>
            </a:r>
          </a:p>
          <a:p>
            <a:pPr marL="0" indent="0">
              <a:buNone/>
            </a:pPr>
            <a:r>
              <a:rPr lang="en-US" sz="2200" dirty="0"/>
              <a:t>11. </a:t>
            </a:r>
            <a:r>
              <a:rPr lang="en-US" sz="2400" dirty="0"/>
              <a:t>Define Post Correspondence Problem and Modified Post  </a:t>
            </a:r>
          </a:p>
          <a:p>
            <a:pPr marL="0" indent="0">
              <a:buNone/>
            </a:pPr>
            <a:r>
              <a:rPr lang="en-US" sz="2400" dirty="0"/>
              <a:t>      Correspondence Problem. </a:t>
            </a:r>
          </a:p>
          <a:p>
            <a:pPr marL="0" indent="0">
              <a:buNone/>
            </a:pPr>
            <a:r>
              <a:rPr lang="en-US" sz="2400" dirty="0"/>
              <a:t>12. Write short note on Universal Turing Machine.</a:t>
            </a:r>
          </a:p>
          <a:p>
            <a:pPr marL="0" indent="0">
              <a:buNone/>
            </a:pPr>
            <a:r>
              <a:rPr lang="en-US" sz="2400" dirty="0"/>
              <a:t>13. When a language is said to be recursive or recursively </a:t>
            </a:r>
          </a:p>
          <a:p>
            <a:pPr marL="0" indent="0">
              <a:buNone/>
            </a:pPr>
            <a:r>
              <a:rPr lang="en-US" sz="2400" dirty="0"/>
              <a:t>       enumerable. </a:t>
            </a:r>
          </a:p>
          <a:p>
            <a:pPr marL="0" indent="0">
              <a:buNone/>
            </a:pPr>
            <a:r>
              <a:rPr lang="en-US" sz="2400" dirty="0"/>
              <a:t>14. Write short note on Halting Problem.</a:t>
            </a:r>
          </a:p>
          <a:p>
            <a:pPr marL="0" indent="0">
              <a:buNone/>
            </a:pPr>
            <a:r>
              <a:rPr lang="en-US" sz="2400" dirty="0"/>
              <a:t>15. Design a right shift TM over an alphabet{0,1}. </a:t>
            </a:r>
            <a:endParaRPr lang="en-US" sz="2200" dirty="0"/>
          </a:p>
        </p:txBody>
      </p:sp>
      <p:sp>
        <p:nvSpPr>
          <p:cNvPr id="4" name="Date Placeholder 3"/>
          <p:cNvSpPr>
            <a:spLocks noGrp="1"/>
          </p:cNvSpPr>
          <p:nvPr>
            <p:ph type="dt" sz="half" idx="10"/>
          </p:nvPr>
        </p:nvSpPr>
        <p:spPr/>
        <p:txBody>
          <a:bodyPr/>
          <a:lstStyle/>
          <a:p>
            <a:fld id="{2567DAA0-F5EA-4446-80AA-054EC68B59D6}" type="datetime1">
              <a:rPr lang="en-US" smtClean="0"/>
              <a:pPr/>
              <a:t>4/30/2022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Dr. Hitesh Singh             KCS - 402 TAFL                Unit Number: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t>Daily Quiz (Continued) </a:t>
            </a:r>
            <a:endParaRPr kumimoji="0" lang="en-US" sz="32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86526673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endParaRPr lang="en-US" dirty="0">
              <a:hlinkClick r:id="rId2"/>
            </a:endParaRPr>
          </a:p>
          <a:p>
            <a:endParaRPr lang="en-US" dirty="0">
              <a:hlinkClick r:id="rId2"/>
            </a:endParaRPr>
          </a:p>
          <a:p>
            <a:r>
              <a:rPr lang="en-US" sz="2200" dirty="0">
                <a:hlinkClick r:id="rId2"/>
              </a:rPr>
              <a:t>https://drive.google.com/file/d/13kK3291TzguwU6GAA8vIqrRw6w_13ypj/view?usp=sharing</a:t>
            </a:r>
            <a:endParaRPr lang="en-US" sz="2200" dirty="0"/>
          </a:p>
          <a:p>
            <a:endParaRPr lang="en-US" dirty="0"/>
          </a:p>
        </p:txBody>
      </p:sp>
      <p:sp>
        <p:nvSpPr>
          <p:cNvPr id="4" name="Date Placeholder 3"/>
          <p:cNvSpPr>
            <a:spLocks noGrp="1"/>
          </p:cNvSpPr>
          <p:nvPr>
            <p:ph type="dt" sz="half" idx="10"/>
          </p:nvPr>
        </p:nvSpPr>
        <p:spPr/>
        <p:txBody>
          <a:bodyPr/>
          <a:lstStyle/>
          <a:p>
            <a:fld id="{2567DAA0-F5EA-4446-80AA-054EC68B59D6}" type="datetime1">
              <a:rPr lang="en-US" smtClean="0"/>
              <a:pPr/>
              <a:t>4/30/2022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Dr. Hitesh Singh             KCS - 402 TAFL                Unit Number: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Weekly</a:t>
            </a:r>
            <a:r>
              <a:rPr kumimoji="0" lang="en-US" sz="3200" b="1" i="0" u="none" strike="noStrike" kern="1200" cap="none" spc="0" normalizeH="0" noProof="0" dirty="0">
                <a:ln>
                  <a:noFill/>
                </a:ln>
                <a:solidFill>
                  <a:schemeClr val="dk1"/>
                </a:solidFill>
                <a:effectLst/>
                <a:uLnTx/>
                <a:uFillTx/>
                <a:latin typeface="+mn-lt"/>
                <a:ea typeface="+mn-ea"/>
                <a:cs typeface="+mn-cs"/>
              </a:rPr>
              <a:t> Assignment</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62266587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14400"/>
            <a:ext cx="8229600" cy="4525963"/>
          </a:xfrm>
        </p:spPr>
        <p:txBody>
          <a:bodyPr>
            <a:noAutofit/>
          </a:bodyPr>
          <a:lstStyle/>
          <a:p>
            <a:pPr marL="0" indent="0">
              <a:buNone/>
            </a:pPr>
            <a:r>
              <a:rPr lang="en-US" sz="2200" dirty="0"/>
              <a:t>1. Find the odd one :</a:t>
            </a:r>
          </a:p>
          <a:p>
            <a:pPr marL="0" indent="0">
              <a:buNone/>
            </a:pPr>
            <a:r>
              <a:rPr lang="en-US" sz="2200" dirty="0"/>
              <a:t> </a:t>
            </a:r>
          </a:p>
          <a:p>
            <a:pPr marL="800100" lvl="1" indent="-342900">
              <a:buFont typeface="+mj-lt"/>
              <a:buAutoNum type="alphaLcPeriod"/>
            </a:pPr>
            <a:r>
              <a:rPr lang="en-US" sz="2200" dirty="0"/>
              <a:t>Multiple track</a:t>
            </a:r>
          </a:p>
          <a:p>
            <a:pPr marL="800100" lvl="1" indent="-342900">
              <a:buFont typeface="+mj-lt"/>
              <a:buAutoNum type="alphaLcPeriod"/>
            </a:pPr>
            <a:r>
              <a:rPr lang="en-US" sz="2200" dirty="0"/>
              <a:t>Subroutines</a:t>
            </a:r>
          </a:p>
          <a:p>
            <a:pPr marL="800100" lvl="1" indent="-342900">
              <a:buFont typeface="+mj-lt"/>
              <a:buAutoNum type="alphaLcPeriod"/>
            </a:pPr>
            <a:r>
              <a:rPr lang="en-US" sz="2200" b="1" dirty="0"/>
              <a:t>Recursion</a:t>
            </a:r>
            <a:endParaRPr lang="en-US" sz="2200" dirty="0"/>
          </a:p>
          <a:p>
            <a:pPr marL="800100" lvl="1" indent="-342900">
              <a:buFont typeface="+mj-lt"/>
              <a:buAutoNum type="alphaLcPeriod"/>
            </a:pPr>
            <a:r>
              <a:rPr lang="en-US" sz="2200" dirty="0"/>
              <a:t>Shifting over</a:t>
            </a:r>
          </a:p>
          <a:p>
            <a:pPr marL="57150" indent="0">
              <a:buNone/>
            </a:pPr>
            <a:endParaRPr lang="en-US" sz="2200" dirty="0"/>
          </a:p>
          <a:p>
            <a:pPr marL="0" indent="0">
              <a:buNone/>
            </a:pPr>
            <a:r>
              <a:rPr lang="en-US" sz="2200" dirty="0"/>
              <a:t>2. Which operation is not a part of TM?</a:t>
            </a:r>
          </a:p>
          <a:p>
            <a:endParaRPr lang="en-US" sz="2200" dirty="0"/>
          </a:p>
          <a:p>
            <a:pPr marL="800100" lvl="1" indent="-342900">
              <a:buFont typeface="+mj-lt"/>
              <a:buAutoNum type="alphaLcPeriod"/>
            </a:pPr>
            <a:r>
              <a:rPr lang="en-US" sz="2200" dirty="0"/>
              <a:t>Enter Accepting State</a:t>
            </a:r>
          </a:p>
          <a:p>
            <a:pPr marL="800100" lvl="1" indent="-342900">
              <a:buFont typeface="+mj-lt"/>
              <a:buAutoNum type="alphaLcPeriod"/>
            </a:pPr>
            <a:r>
              <a:rPr lang="en-US" sz="2200" dirty="0"/>
              <a:t>Enter Non Accepting state</a:t>
            </a:r>
          </a:p>
          <a:p>
            <a:pPr marL="800100" lvl="1" indent="-342900">
              <a:buFont typeface="+mj-lt"/>
              <a:buAutoNum type="alphaLcPeriod"/>
            </a:pPr>
            <a:r>
              <a:rPr lang="en-US" sz="2200" dirty="0"/>
              <a:t>Enter infinite loop and never halts</a:t>
            </a:r>
          </a:p>
          <a:p>
            <a:pPr marL="800100" lvl="1" indent="-342900">
              <a:buFont typeface="+mj-lt"/>
              <a:buAutoNum type="alphaLcPeriod"/>
            </a:pPr>
            <a:r>
              <a:rPr lang="en-US" sz="2200" b="1" dirty="0"/>
              <a:t>None of the above</a:t>
            </a:r>
            <a:endParaRPr lang="en-US" sz="2200" dirty="0"/>
          </a:p>
        </p:txBody>
      </p:sp>
      <p:sp>
        <p:nvSpPr>
          <p:cNvPr id="4" name="Date Placeholder 3"/>
          <p:cNvSpPr>
            <a:spLocks noGrp="1"/>
          </p:cNvSpPr>
          <p:nvPr>
            <p:ph type="dt" sz="half" idx="10"/>
          </p:nvPr>
        </p:nvSpPr>
        <p:spPr/>
        <p:txBody>
          <a:bodyPr/>
          <a:lstStyle/>
          <a:p>
            <a:fld id="{991E88E8-C61B-4086-B52E-3DB43916918A}" type="datetime1">
              <a:rPr lang="en-US" smtClean="0"/>
              <a:pPr/>
              <a:t>4/30/2022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dirty="0"/>
              <a:t>Dr. Hitesh Singh             KCS - 402 TAFL                Unit Number: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MCQ</a:t>
            </a:r>
            <a:r>
              <a:rPr kumimoji="0" lang="en-US" sz="3200" b="1" i="0" u="none" strike="noStrike" kern="1200" cap="none" spc="0" normalizeH="0" noProof="0" dirty="0">
                <a:ln>
                  <a:noFill/>
                </a:ln>
                <a:solidFill>
                  <a:schemeClr val="dk1"/>
                </a:solidFill>
                <a:effectLst/>
                <a:uLnTx/>
                <a:uFillTx/>
                <a:latin typeface="+mn-lt"/>
                <a:ea typeface="+mn-ea"/>
                <a:cs typeface="+mn-cs"/>
              </a:rPr>
              <a:t> 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23491767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3900" y="798875"/>
            <a:ext cx="8229600" cy="4525963"/>
          </a:xfrm>
        </p:spPr>
        <p:txBody>
          <a:bodyPr>
            <a:noAutofit/>
          </a:bodyPr>
          <a:lstStyle/>
          <a:p>
            <a:pPr marL="0" indent="0">
              <a:buNone/>
            </a:pPr>
            <a:r>
              <a:rPr lang="en-US" sz="2200" dirty="0"/>
              <a:t>3. Which of the statement is not true for TM?</a:t>
            </a:r>
          </a:p>
          <a:p>
            <a:pPr marL="0" indent="0">
              <a:buNone/>
            </a:pPr>
            <a:r>
              <a:rPr lang="en-US" sz="2200" dirty="0"/>
              <a:t> </a:t>
            </a:r>
          </a:p>
          <a:p>
            <a:pPr lvl="0">
              <a:buFont typeface="+mj-lt"/>
              <a:buAutoNum type="alphaLcPeriod"/>
            </a:pPr>
            <a:r>
              <a:rPr lang="en-US" sz="2200" dirty="0"/>
              <a:t>Computers of functions on non negative numbers</a:t>
            </a:r>
          </a:p>
          <a:p>
            <a:pPr lvl="0">
              <a:buFont typeface="+mj-lt"/>
              <a:buAutoNum type="alphaLcPeriod"/>
            </a:pPr>
            <a:r>
              <a:rPr lang="en-US" sz="2200" dirty="0"/>
              <a:t>Language Recognition</a:t>
            </a:r>
          </a:p>
          <a:p>
            <a:pPr lvl="0">
              <a:buFont typeface="+mj-lt"/>
              <a:buAutoNum type="alphaLcPeriod"/>
            </a:pPr>
            <a:r>
              <a:rPr lang="en-US" sz="2200" dirty="0"/>
              <a:t>Generating devices</a:t>
            </a:r>
          </a:p>
          <a:p>
            <a:pPr>
              <a:buFont typeface="+mj-lt"/>
              <a:buAutoNum type="alphaLcPeriod"/>
            </a:pPr>
            <a:r>
              <a:rPr lang="en-US" sz="2200" b="1" dirty="0"/>
              <a:t>None</a:t>
            </a:r>
          </a:p>
          <a:p>
            <a:pPr>
              <a:buFont typeface="+mj-lt"/>
              <a:buAutoNum type="alphaLcPeriod"/>
            </a:pPr>
            <a:endParaRPr lang="en-US" sz="2200" b="1" dirty="0"/>
          </a:p>
          <a:p>
            <a:pPr marL="0" indent="0">
              <a:buNone/>
            </a:pPr>
            <a:r>
              <a:rPr lang="en-US" sz="2200" b="1" dirty="0"/>
              <a:t>4. </a:t>
            </a:r>
            <a:r>
              <a:rPr lang="en-US" sz="2200" dirty="0"/>
              <a:t>A finite control of TM is used in order to hold a finite amount of data. Say True or False:</a:t>
            </a:r>
          </a:p>
          <a:p>
            <a:endParaRPr lang="en-US" sz="2200" dirty="0"/>
          </a:p>
          <a:p>
            <a:pPr marL="800100" lvl="1" indent="-342900">
              <a:buFont typeface="+mj-lt"/>
              <a:buAutoNum type="alphaLcPeriod"/>
            </a:pPr>
            <a:r>
              <a:rPr lang="en-US" sz="2200" b="1" dirty="0"/>
              <a:t>TRUE</a:t>
            </a:r>
            <a:endParaRPr lang="en-US" sz="2200" dirty="0"/>
          </a:p>
          <a:p>
            <a:pPr marL="800100" lvl="1" indent="-342900">
              <a:buFont typeface="+mj-lt"/>
              <a:buAutoNum type="alphaLcPeriod"/>
            </a:pPr>
            <a:r>
              <a:rPr lang="en-US" sz="2200" dirty="0"/>
              <a:t>FALSE</a:t>
            </a:r>
          </a:p>
          <a:p>
            <a:pPr marL="800100" lvl="1" indent="-342900">
              <a:buFont typeface="+mj-lt"/>
              <a:buAutoNum type="alphaLcPeriod"/>
            </a:pPr>
            <a:r>
              <a:rPr lang="en-US" sz="2200" dirty="0"/>
              <a:t>May Be</a:t>
            </a:r>
          </a:p>
          <a:p>
            <a:pPr marL="800100" lvl="1" indent="-342900">
              <a:buFont typeface="+mj-lt"/>
              <a:buAutoNum type="alphaLcPeriod"/>
            </a:pPr>
            <a:r>
              <a:rPr lang="en-US" sz="2200" dirty="0"/>
              <a:t>Cant Say</a:t>
            </a:r>
          </a:p>
        </p:txBody>
      </p:sp>
      <p:sp>
        <p:nvSpPr>
          <p:cNvPr id="4" name="Date Placeholder 3"/>
          <p:cNvSpPr>
            <a:spLocks noGrp="1"/>
          </p:cNvSpPr>
          <p:nvPr>
            <p:ph type="dt" sz="half" idx="10"/>
          </p:nvPr>
        </p:nvSpPr>
        <p:spPr/>
        <p:txBody>
          <a:bodyPr/>
          <a:lstStyle/>
          <a:p>
            <a:fld id="{991E88E8-C61B-4086-B52E-3DB43916918A}" type="datetime1">
              <a:rPr lang="en-US" smtClean="0"/>
              <a:pPr/>
              <a:t>4/30/2022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dirty="0"/>
              <a:t>Dr. Hitesh Singh             KCS - 402 TAFL                Unit Number: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MCQ</a:t>
            </a:r>
            <a:r>
              <a:rPr kumimoji="0" lang="en-US" sz="3200" b="1" i="0" u="none" strike="noStrike" kern="1200" cap="none" spc="0" normalizeH="0" noProof="0" dirty="0">
                <a:ln>
                  <a:noFill/>
                </a:ln>
                <a:solidFill>
                  <a:schemeClr val="dk1"/>
                </a:solidFill>
                <a:effectLst/>
                <a:uLnTx/>
                <a:uFillTx/>
                <a:latin typeface="+mn-lt"/>
                <a:ea typeface="+mn-ea"/>
                <a:cs typeface="+mn-cs"/>
              </a:rPr>
              <a:t> s (Continued) </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8183514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3900" y="798875"/>
            <a:ext cx="8229600" cy="4525963"/>
          </a:xfrm>
        </p:spPr>
        <p:txBody>
          <a:bodyPr>
            <a:noAutofit/>
          </a:bodyPr>
          <a:lstStyle/>
          <a:p>
            <a:pPr marL="0" indent="0">
              <a:buNone/>
            </a:pPr>
            <a:r>
              <a:rPr lang="en-US" sz="2200" dirty="0"/>
              <a:t>5. Find the odd one : </a:t>
            </a:r>
          </a:p>
          <a:p>
            <a:pPr marL="457200" lvl="0" indent="-457200">
              <a:buFont typeface="+mj-lt"/>
              <a:buAutoNum type="alphaLcPeriod"/>
            </a:pPr>
            <a:r>
              <a:rPr lang="en-US" sz="2200" dirty="0"/>
              <a:t>Multiple track</a:t>
            </a:r>
          </a:p>
          <a:p>
            <a:pPr marL="457200" lvl="0" indent="-457200">
              <a:buFont typeface="+mj-lt"/>
              <a:buAutoNum type="alphaLcPeriod"/>
            </a:pPr>
            <a:r>
              <a:rPr lang="en-US" sz="2200" dirty="0"/>
              <a:t>Subroutines</a:t>
            </a:r>
          </a:p>
          <a:p>
            <a:pPr marL="457200" lvl="0" indent="-457200">
              <a:buFont typeface="+mj-lt"/>
              <a:buAutoNum type="alphaLcPeriod"/>
            </a:pPr>
            <a:r>
              <a:rPr lang="en-US" sz="2200" b="1" dirty="0"/>
              <a:t>Recursion</a:t>
            </a:r>
            <a:endParaRPr lang="en-US" sz="2200" dirty="0"/>
          </a:p>
          <a:p>
            <a:pPr marL="457200" indent="-457200">
              <a:buFont typeface="+mj-lt"/>
              <a:buAutoNum type="alphaLcPeriod"/>
            </a:pPr>
            <a:r>
              <a:rPr lang="en-US" sz="2200" dirty="0"/>
              <a:t>Shifting over</a:t>
            </a:r>
          </a:p>
          <a:p>
            <a:endParaRPr lang="en-US" sz="2200" dirty="0"/>
          </a:p>
          <a:p>
            <a:pPr marL="0" indent="0">
              <a:buNone/>
            </a:pPr>
            <a:r>
              <a:rPr lang="en-US" sz="2200" dirty="0"/>
              <a:t>6. Which operation is not a part of TM? </a:t>
            </a:r>
          </a:p>
          <a:p>
            <a:pPr marL="457200" lvl="0" indent="-457200">
              <a:buFont typeface="+mj-lt"/>
              <a:buAutoNum type="alphaLcPeriod"/>
            </a:pPr>
            <a:r>
              <a:rPr lang="en-US" sz="2200" dirty="0"/>
              <a:t>Enter Accepting State</a:t>
            </a:r>
          </a:p>
          <a:p>
            <a:pPr marL="457200" lvl="0" indent="-457200">
              <a:buFont typeface="+mj-lt"/>
              <a:buAutoNum type="alphaLcPeriod"/>
            </a:pPr>
            <a:r>
              <a:rPr lang="en-US" sz="2200" dirty="0"/>
              <a:t>Enter Non Accepting state</a:t>
            </a:r>
          </a:p>
          <a:p>
            <a:pPr marL="457200" lvl="0" indent="-457200">
              <a:buFont typeface="+mj-lt"/>
              <a:buAutoNum type="alphaLcPeriod"/>
            </a:pPr>
            <a:r>
              <a:rPr lang="en-US" sz="2200" dirty="0"/>
              <a:t>Enter infinite loop and never halts</a:t>
            </a:r>
          </a:p>
          <a:p>
            <a:pPr marL="457200" indent="-457200">
              <a:buFont typeface="+mj-lt"/>
              <a:buAutoNum type="alphaLcPeriod"/>
            </a:pPr>
            <a:r>
              <a:rPr lang="en-US" sz="2200" b="1" dirty="0"/>
              <a:t>None of the above</a:t>
            </a:r>
            <a:endParaRPr lang="en-US" sz="2200" dirty="0"/>
          </a:p>
        </p:txBody>
      </p:sp>
      <p:sp>
        <p:nvSpPr>
          <p:cNvPr id="4" name="Date Placeholder 3"/>
          <p:cNvSpPr>
            <a:spLocks noGrp="1"/>
          </p:cNvSpPr>
          <p:nvPr>
            <p:ph type="dt" sz="half" idx="10"/>
          </p:nvPr>
        </p:nvSpPr>
        <p:spPr/>
        <p:txBody>
          <a:bodyPr/>
          <a:lstStyle/>
          <a:p>
            <a:fld id="{991E88E8-C61B-4086-B52E-3DB43916918A}" type="datetime1">
              <a:rPr lang="en-US" smtClean="0"/>
              <a:pPr/>
              <a:t>4/30/2022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dirty="0"/>
              <a:t>Dr. Hitesh Singh             KCS - 402 TAFL                Unit Number: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MCQ</a:t>
            </a:r>
            <a:r>
              <a:rPr kumimoji="0" lang="en-US" sz="3200" b="1" i="0" u="none" strike="noStrike" kern="1200" cap="none" spc="0" normalizeH="0" noProof="0" dirty="0">
                <a:ln>
                  <a:noFill/>
                </a:ln>
                <a:solidFill>
                  <a:schemeClr val="dk1"/>
                </a:solidFill>
                <a:effectLst/>
                <a:uLnTx/>
                <a:uFillTx/>
                <a:latin typeface="+mn-lt"/>
                <a:ea typeface="+mn-ea"/>
                <a:cs typeface="+mn-cs"/>
              </a:rPr>
              <a:t> s (Continued) </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1830300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3900" y="798875"/>
            <a:ext cx="8229600" cy="4525963"/>
          </a:xfrm>
        </p:spPr>
        <p:txBody>
          <a:bodyPr>
            <a:noAutofit/>
          </a:bodyPr>
          <a:lstStyle/>
          <a:p>
            <a:pPr marL="0" indent="0">
              <a:buNone/>
            </a:pPr>
            <a:r>
              <a:rPr lang="en-US" sz="2000" dirty="0"/>
              <a:t>7. Which of the statement is not true for TM? </a:t>
            </a:r>
          </a:p>
          <a:p>
            <a:pPr marL="457200" lvl="0" indent="-457200">
              <a:buFont typeface="+mj-lt"/>
              <a:buAutoNum type="alphaLcPeriod"/>
            </a:pPr>
            <a:r>
              <a:rPr lang="en-US" sz="2000" dirty="0"/>
              <a:t>Computers of functions on non negative numbers</a:t>
            </a:r>
          </a:p>
          <a:p>
            <a:pPr marL="457200" lvl="0" indent="-457200">
              <a:buFont typeface="+mj-lt"/>
              <a:buAutoNum type="alphaLcPeriod"/>
            </a:pPr>
            <a:r>
              <a:rPr lang="en-US" sz="2000" dirty="0"/>
              <a:t>Language Recognition</a:t>
            </a:r>
          </a:p>
          <a:p>
            <a:pPr marL="457200" lvl="0" indent="-457200">
              <a:buFont typeface="+mj-lt"/>
              <a:buAutoNum type="alphaLcPeriod"/>
            </a:pPr>
            <a:r>
              <a:rPr lang="en-US" sz="2000" dirty="0"/>
              <a:t>Generating devices</a:t>
            </a:r>
          </a:p>
          <a:p>
            <a:pPr marL="457200" indent="-457200">
              <a:buFont typeface="+mj-lt"/>
              <a:buAutoNum type="alphaLcPeriod"/>
            </a:pPr>
            <a:r>
              <a:rPr lang="en-US" sz="2000" b="1" dirty="0"/>
              <a:t>None</a:t>
            </a:r>
          </a:p>
          <a:p>
            <a:endParaRPr lang="en-US" sz="2000" b="1" dirty="0"/>
          </a:p>
          <a:p>
            <a:pPr marL="0" indent="0">
              <a:buNone/>
            </a:pPr>
            <a:r>
              <a:rPr lang="en-US" sz="2000" dirty="0"/>
              <a:t>8. X is a simple mathematical model of a computer. X has unrestricted and unlimited memory. X is a FA with R/W head. X can have an infinite tape divided into cells, each cell holding one symbol.</a:t>
            </a:r>
            <a:br>
              <a:rPr lang="en-US" sz="2000" dirty="0"/>
            </a:br>
            <a:r>
              <a:rPr lang="en-US" sz="2000" dirty="0"/>
              <a:t>Name X?</a:t>
            </a:r>
          </a:p>
          <a:p>
            <a:pPr marL="457200" lvl="0" indent="-457200">
              <a:buFont typeface="+mj-lt"/>
              <a:buAutoNum type="alphaLcPeriod"/>
            </a:pPr>
            <a:r>
              <a:rPr lang="en-US" sz="2000" dirty="0"/>
              <a:t>NDFA</a:t>
            </a:r>
          </a:p>
          <a:p>
            <a:pPr marL="457200" lvl="0" indent="-457200">
              <a:buFont typeface="+mj-lt"/>
              <a:buAutoNum type="alphaLcPeriod"/>
            </a:pPr>
            <a:r>
              <a:rPr lang="en-US" sz="2000" dirty="0"/>
              <a:t>PDA</a:t>
            </a:r>
          </a:p>
          <a:p>
            <a:pPr marL="457200" lvl="0" indent="-457200">
              <a:buFont typeface="+mj-lt"/>
              <a:buAutoNum type="alphaLcPeriod"/>
            </a:pPr>
            <a:r>
              <a:rPr lang="en-US" sz="2000" b="1" dirty="0"/>
              <a:t>TM</a:t>
            </a:r>
            <a:endParaRPr lang="en-US" sz="2000" dirty="0"/>
          </a:p>
          <a:p>
            <a:pPr marL="457200" indent="-457200">
              <a:buFont typeface="+mj-lt"/>
              <a:buAutoNum type="alphaLcPeriod"/>
            </a:pPr>
            <a:r>
              <a:rPr lang="en-US" sz="2000" dirty="0"/>
              <a:t>None of the above </a:t>
            </a:r>
          </a:p>
        </p:txBody>
      </p:sp>
      <p:sp>
        <p:nvSpPr>
          <p:cNvPr id="4" name="Date Placeholder 3"/>
          <p:cNvSpPr>
            <a:spLocks noGrp="1"/>
          </p:cNvSpPr>
          <p:nvPr>
            <p:ph type="dt" sz="half" idx="10"/>
          </p:nvPr>
        </p:nvSpPr>
        <p:spPr/>
        <p:txBody>
          <a:bodyPr/>
          <a:lstStyle/>
          <a:p>
            <a:fld id="{991E88E8-C61B-4086-B52E-3DB43916918A}" type="datetime1">
              <a:rPr lang="en-US" smtClean="0"/>
              <a:pPr/>
              <a:t>4/30/2022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dirty="0"/>
              <a:t>Dr. Hitesh Singh             KCS - 402 TAFL                Unit Number: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MCQ</a:t>
            </a:r>
            <a:r>
              <a:rPr kumimoji="0" lang="en-US" sz="3200" b="1" i="0" u="none" strike="noStrike" kern="1200" cap="none" spc="0" normalizeH="0" noProof="0" dirty="0">
                <a:ln>
                  <a:noFill/>
                </a:ln>
                <a:solidFill>
                  <a:schemeClr val="dk1"/>
                </a:solidFill>
                <a:effectLst/>
                <a:uLnTx/>
                <a:uFillTx/>
                <a:latin typeface="+mn-lt"/>
                <a:ea typeface="+mn-ea"/>
                <a:cs typeface="+mn-cs"/>
              </a:rPr>
              <a:t> s (Continued) </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6045220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2400" dirty="0">
                <a:hlinkClick r:id="rId2"/>
              </a:rPr>
              <a:t>https://drive.google.com/file/d/12YgCV_q7QeE1d_Hp0JrOWRFgXOcdKSRc/view?usp=sharing</a:t>
            </a:r>
            <a:endParaRPr lang="en-US" sz="2400" dirty="0"/>
          </a:p>
          <a:p>
            <a:r>
              <a:rPr lang="en-US" sz="2400" dirty="0">
                <a:hlinkClick r:id="rId3"/>
              </a:rPr>
              <a:t>https://drive.google.com/file/d/1J5wqcdUF3nf_8UMcYD_wTblTK3SmChqr/view?usp=sharing</a:t>
            </a:r>
            <a:endParaRPr lang="en-US" sz="2400" dirty="0"/>
          </a:p>
          <a:p>
            <a:r>
              <a:rPr lang="en-US" sz="2400" dirty="0">
                <a:hlinkClick r:id="rId4"/>
              </a:rPr>
              <a:t>https://drive.google.com/file/d/1VxIo8y0ZSdXXcHYLwUgii9MuZEosGGyC/view?usp=sharing</a:t>
            </a:r>
            <a:endParaRPr lang="en-US" sz="2400" dirty="0"/>
          </a:p>
          <a:p>
            <a:r>
              <a:rPr lang="en-US" sz="2400" dirty="0">
                <a:hlinkClick r:id="rId5"/>
              </a:rPr>
              <a:t>https://drive.google.com/file/d/1ZlOKf6Il9xwPF6YlmSGAsFSsAjT4fNPu/view?usp=sharing</a:t>
            </a:r>
            <a:endParaRPr lang="en-US" sz="2400" dirty="0"/>
          </a:p>
          <a:p>
            <a:r>
              <a:rPr lang="en-US" sz="2400" dirty="0">
                <a:hlinkClick r:id="rId6"/>
              </a:rPr>
              <a:t>https://drive.google.com/file/d/1dyqbDpBPuY50gsmu62JcVtgD65t_0lu4/view?usp=sharing</a:t>
            </a:r>
            <a:endParaRPr lang="en-US" sz="2400" dirty="0"/>
          </a:p>
          <a:p>
            <a:endParaRPr lang="en-US" dirty="0"/>
          </a:p>
        </p:txBody>
      </p:sp>
      <p:sp>
        <p:nvSpPr>
          <p:cNvPr id="4" name="Date Placeholder 3"/>
          <p:cNvSpPr>
            <a:spLocks noGrp="1"/>
          </p:cNvSpPr>
          <p:nvPr>
            <p:ph type="dt" sz="half" idx="10"/>
          </p:nvPr>
        </p:nvSpPr>
        <p:spPr/>
        <p:txBody>
          <a:bodyPr/>
          <a:lstStyle/>
          <a:p>
            <a:fld id="{991E88E8-C61B-4086-B52E-3DB43916918A}" type="datetime1">
              <a:rPr lang="en-US" smtClean="0"/>
              <a:pPr/>
              <a:t>4/30/2022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dirty="0"/>
              <a:t>Dr. Hitesh Singh             KCS - 402 TAFL                Unit Number: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Old</a:t>
            </a:r>
            <a:r>
              <a:rPr kumimoji="0" lang="en-US" sz="3200" b="1" i="0" u="none" strike="noStrike" kern="1200" cap="none" spc="0" normalizeH="0" noProof="0" dirty="0">
                <a:ln>
                  <a:noFill/>
                </a:ln>
                <a:solidFill>
                  <a:schemeClr val="dk1"/>
                </a:solidFill>
                <a:effectLst/>
                <a:uLnTx/>
                <a:uFillTx/>
                <a:latin typeface="+mn-lt"/>
                <a:ea typeface="+mn-ea"/>
                <a:cs typeface="+mn-cs"/>
              </a:rPr>
              <a:t> Question Papers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7"/>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01931541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2400" dirty="0">
                <a:solidFill>
                  <a:schemeClr val="dk1"/>
                </a:solidFill>
              </a:rPr>
              <a:t>To understand the designing of Turing Machine.</a:t>
            </a:r>
          </a:p>
          <a:p>
            <a:r>
              <a:rPr lang="en-US" sz="2400" dirty="0">
                <a:solidFill>
                  <a:schemeClr val="dk1"/>
                </a:solidFill>
              </a:rPr>
              <a:t>To understand the Turing Thesis.</a:t>
            </a:r>
          </a:p>
          <a:p>
            <a:r>
              <a:rPr lang="en-US" sz="2400" dirty="0">
                <a:solidFill>
                  <a:schemeClr val="dk1"/>
                </a:solidFill>
              </a:rPr>
              <a:t>To understand the Linear Bounded Automata.</a:t>
            </a:r>
          </a:p>
          <a:p>
            <a:r>
              <a:rPr lang="en-US" sz="2400" dirty="0">
                <a:solidFill>
                  <a:schemeClr val="dk1"/>
                </a:solidFill>
              </a:rPr>
              <a:t>To understand the Turing Machine Halting Problem. </a:t>
            </a:r>
          </a:p>
          <a:p>
            <a:r>
              <a:rPr lang="en-US" sz="2400" dirty="0">
                <a:solidFill>
                  <a:schemeClr val="dk1"/>
                </a:solidFill>
              </a:rPr>
              <a:t>To understand the Post Correspondence Problem. </a:t>
            </a:r>
          </a:p>
          <a:p>
            <a:endParaRPr lang="en-US" dirty="0"/>
          </a:p>
        </p:txBody>
      </p:sp>
      <p:sp>
        <p:nvSpPr>
          <p:cNvPr id="4" name="Date Placeholder 3"/>
          <p:cNvSpPr>
            <a:spLocks noGrp="1"/>
          </p:cNvSpPr>
          <p:nvPr>
            <p:ph type="dt" sz="half" idx="10"/>
          </p:nvPr>
        </p:nvSpPr>
        <p:spPr/>
        <p:txBody>
          <a:bodyPr/>
          <a:lstStyle/>
          <a:p>
            <a:fld id="{2567DAA0-F5EA-4446-80AA-054EC68B59D6}" type="datetime1">
              <a:rPr lang="en-US" smtClean="0"/>
              <a:pPr/>
              <a:t>4/30/2022</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a:t>Dr. Hitesh Singh             KCS - 402 TAFL                Unit Number: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Unit Objective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55020252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457200" indent="-457200">
              <a:buFont typeface="+mj-lt"/>
              <a:buAutoNum type="arabicPeriod"/>
            </a:pPr>
            <a:r>
              <a:rPr lang="en-US" sz="2400" dirty="0"/>
              <a:t>Design a TM to reverse a string over an alphabet {0,1}.</a:t>
            </a:r>
          </a:p>
          <a:p>
            <a:pPr marL="457200" indent="-457200">
              <a:buFont typeface="+mj-lt"/>
              <a:buAutoNum type="arabicPeriod"/>
            </a:pPr>
            <a:r>
              <a:rPr lang="en-US" sz="2400" dirty="0"/>
              <a:t>Design a TM to check whether a string over {</a:t>
            </a:r>
            <a:r>
              <a:rPr lang="en-US" sz="2400" dirty="0" err="1"/>
              <a:t>a,b</a:t>
            </a:r>
            <a:r>
              <a:rPr lang="en-US" sz="2400" dirty="0"/>
              <a:t>}contains equal number of a’s and b’s. </a:t>
            </a:r>
          </a:p>
          <a:p>
            <a:pPr marL="457200" indent="-457200">
              <a:buFont typeface="+mj-lt"/>
              <a:buAutoNum type="arabicPeriod"/>
            </a:pPr>
            <a:r>
              <a:rPr lang="en-US" sz="2400" dirty="0"/>
              <a:t>Design a TM that replace every occurrence of </a:t>
            </a:r>
            <a:r>
              <a:rPr lang="en-US" sz="2400" dirty="0" err="1"/>
              <a:t>abb</a:t>
            </a:r>
            <a:r>
              <a:rPr lang="en-US" sz="2400" dirty="0"/>
              <a:t> by baa.</a:t>
            </a:r>
          </a:p>
          <a:p>
            <a:pPr marL="457200" indent="-457200">
              <a:buFont typeface="+mj-lt"/>
              <a:buAutoNum type="arabicPeriod"/>
            </a:pPr>
            <a:r>
              <a:rPr lang="en-US" sz="2400" dirty="0"/>
              <a:t>Design a TM for addition of Unary numbers.</a:t>
            </a:r>
          </a:p>
          <a:p>
            <a:pPr marL="457200" indent="-457200">
              <a:buFont typeface="+mj-lt"/>
              <a:buAutoNum type="arabicPeriod"/>
            </a:pPr>
            <a:r>
              <a:rPr lang="en-US" sz="2400" dirty="0"/>
              <a:t>Design a TM for subtraction of a Unary numbers. </a:t>
            </a:r>
          </a:p>
          <a:p>
            <a:pPr marL="457200" indent="-457200">
              <a:buFont typeface="+mj-lt"/>
              <a:buAutoNum type="arabicPeriod"/>
            </a:pPr>
            <a:endParaRPr lang="en-US" sz="2200" dirty="0"/>
          </a:p>
        </p:txBody>
      </p:sp>
      <p:sp>
        <p:nvSpPr>
          <p:cNvPr id="4" name="Date Placeholder 3"/>
          <p:cNvSpPr>
            <a:spLocks noGrp="1"/>
          </p:cNvSpPr>
          <p:nvPr>
            <p:ph type="dt" sz="half" idx="10"/>
          </p:nvPr>
        </p:nvSpPr>
        <p:spPr/>
        <p:txBody>
          <a:bodyPr/>
          <a:lstStyle/>
          <a:p>
            <a:fld id="{9B9E620C-6276-4395-B819-95BCDB8CB27A}" type="datetime1">
              <a:rPr lang="en-US" smtClean="0"/>
              <a:pPr/>
              <a:t>4/30/2022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dirty="0"/>
              <a:t>Dr. Hitesh Singh             KCS - 402 TAFL                Unit Number: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Expected Questions for University Exam </a:t>
            </a:r>
            <a:endParaRPr kumimoji="0" lang="en-US" sz="32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8618468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525963"/>
          </a:xfrm>
        </p:spPr>
        <p:txBody>
          <a:bodyPr>
            <a:normAutofit/>
          </a:bodyPr>
          <a:lstStyle/>
          <a:p>
            <a:r>
              <a:rPr lang="en-US" sz="2200" dirty="0"/>
              <a:t>Turing machines use an infinite tape divided into a number of rectangular cells and a tape head that can read and write symbols and can move in both the directions left and right. </a:t>
            </a:r>
          </a:p>
          <a:p>
            <a:r>
              <a:rPr lang="en-US" sz="2200" dirty="0"/>
              <a:t>The input for a transition function of a TM are current state and current tape symbol.</a:t>
            </a:r>
          </a:p>
          <a:p>
            <a:r>
              <a:rPr lang="en-US" sz="2200" dirty="0"/>
              <a:t>The output of the transition function are the state in which TM has to be after reading the current tape symbol. </a:t>
            </a:r>
          </a:p>
          <a:p>
            <a:endParaRPr lang="en-US" sz="2200" dirty="0"/>
          </a:p>
        </p:txBody>
      </p:sp>
      <p:sp>
        <p:nvSpPr>
          <p:cNvPr id="4" name="Date Placeholder 3"/>
          <p:cNvSpPr>
            <a:spLocks noGrp="1"/>
          </p:cNvSpPr>
          <p:nvPr>
            <p:ph type="dt" sz="half" idx="10"/>
          </p:nvPr>
        </p:nvSpPr>
        <p:spPr/>
        <p:txBody>
          <a:bodyPr/>
          <a:lstStyle/>
          <a:p>
            <a:fld id="{FDA40050-3100-4201-883F-F2523CC30465}" type="datetime1">
              <a:rPr lang="en-US" smtClean="0"/>
              <a:pPr/>
              <a:t>4/30/2022</a:t>
            </a:fld>
            <a:endParaRPr lang="en-US"/>
          </a:p>
        </p:txBody>
      </p:sp>
      <p:sp>
        <p:nvSpPr>
          <p:cNvPr id="5" name="Footer Placeholder 4"/>
          <p:cNvSpPr>
            <a:spLocks noGrp="1"/>
          </p:cNvSpPr>
          <p:nvPr>
            <p:ph type="ftr" sz="quarter" idx="11"/>
          </p:nvPr>
        </p:nvSpPr>
        <p:spPr>
          <a:xfrm>
            <a:off x="3124200" y="6356350"/>
            <a:ext cx="5105400" cy="365125"/>
          </a:xfrm>
        </p:spPr>
        <p:txBody>
          <a:bodyPr/>
          <a:lstStyle/>
          <a:p>
            <a:r>
              <a:rPr lang="en-US" dirty="0"/>
              <a:t>Dr. Hitesh Singh             KCS - 402 TAFL                Unit Number: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7" name="Title 1"/>
          <p:cNvSpPr txBox="1">
            <a:spLocks/>
          </p:cNvSpPr>
          <p:nvPr/>
        </p:nvSpPr>
        <p:spPr>
          <a:xfrm>
            <a:off x="1362456" y="-3200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Summary</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6222699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525963"/>
          </a:xfrm>
        </p:spPr>
        <p:txBody>
          <a:bodyPr>
            <a:normAutofit fontScale="92500" lnSpcReduction="20000"/>
          </a:bodyPr>
          <a:lstStyle/>
          <a:p>
            <a:pPr marL="457200" indent="-457200" algn="just">
              <a:buFont typeface="+mj-lt"/>
              <a:buAutoNum type="arabicPeriod"/>
            </a:pPr>
            <a:r>
              <a:rPr lang="en-US" sz="2400" dirty="0" err="1"/>
              <a:t>Aho</a:t>
            </a:r>
            <a:r>
              <a:rPr lang="en-US" sz="2400" dirty="0"/>
              <a:t>, Hopcroft and Ullman, </a:t>
            </a:r>
            <a:r>
              <a:rPr lang="en-US" sz="2400" i="1" dirty="0"/>
              <a:t>The Design and Analysis of Computer Algorithms,</a:t>
            </a:r>
            <a:r>
              <a:rPr lang="en-US" sz="2400" dirty="0"/>
              <a:t> Addison Wesley.</a:t>
            </a:r>
          </a:p>
          <a:p>
            <a:pPr marL="457200" indent="-457200" algn="just">
              <a:buFont typeface="+mj-lt"/>
              <a:buAutoNum type="arabicPeriod"/>
            </a:pPr>
            <a:r>
              <a:rPr lang="en-US" sz="2400" dirty="0" err="1"/>
              <a:t>Aho</a:t>
            </a:r>
            <a:r>
              <a:rPr lang="en-US" sz="2400" dirty="0"/>
              <a:t>, </a:t>
            </a:r>
            <a:r>
              <a:rPr lang="en-US" sz="2400" dirty="0" err="1"/>
              <a:t>Sethi</a:t>
            </a:r>
            <a:r>
              <a:rPr lang="en-US" sz="2400" dirty="0"/>
              <a:t>, Ullman, </a:t>
            </a:r>
            <a:r>
              <a:rPr lang="en-US" sz="2400" i="1" dirty="0"/>
              <a:t>Compilers Principles, Techniques and Tools,</a:t>
            </a:r>
            <a:r>
              <a:rPr lang="en-US" sz="2400" dirty="0"/>
              <a:t> Pearson Education, 2003.</a:t>
            </a:r>
          </a:p>
          <a:p>
            <a:pPr marL="457200" indent="-457200" algn="just">
              <a:buFont typeface="+mj-lt"/>
              <a:buAutoNum type="arabicPeriod"/>
            </a:pPr>
            <a:r>
              <a:rPr lang="en-US" sz="2400" dirty="0"/>
              <a:t>Hopcroft and Ullman, </a:t>
            </a:r>
            <a:r>
              <a:rPr lang="en-US" sz="2400" i="1" dirty="0"/>
              <a:t>Introduction to Automata Theory, Languages and Computation,</a:t>
            </a:r>
            <a:r>
              <a:rPr lang="en-US" sz="2400" dirty="0"/>
              <a:t> Addison Wesley.</a:t>
            </a:r>
          </a:p>
          <a:p>
            <a:pPr marL="457200" indent="-457200" algn="just">
              <a:buFont typeface="+mj-lt"/>
              <a:buAutoNum type="arabicPeriod"/>
            </a:pPr>
            <a:r>
              <a:rPr lang="en-US" sz="2400" dirty="0" err="1"/>
              <a:t>Kohavi</a:t>
            </a:r>
            <a:r>
              <a:rPr lang="en-US" sz="2400" dirty="0"/>
              <a:t>, ZVI, </a:t>
            </a:r>
            <a:r>
              <a:rPr lang="en-US" sz="2400" i="1" dirty="0"/>
              <a:t>Switching And Finite Automata Theory</a:t>
            </a:r>
            <a:r>
              <a:rPr lang="en-US" sz="2400" dirty="0"/>
              <a:t>, Tata McGraw-Hill, 2006.</a:t>
            </a:r>
          </a:p>
          <a:p>
            <a:pPr marL="457200" indent="-457200" algn="just">
              <a:buFont typeface="+mj-lt"/>
              <a:buAutoNum type="arabicPeriod"/>
            </a:pPr>
            <a:r>
              <a:rPr lang="en-US" sz="2400" dirty="0"/>
              <a:t>Lewis and Papadimitriou, </a:t>
            </a:r>
            <a:r>
              <a:rPr lang="en-US" sz="2400" i="1" dirty="0"/>
              <a:t>Elements of the Theory of Computation,</a:t>
            </a:r>
            <a:r>
              <a:rPr lang="en-US" sz="2400" dirty="0"/>
              <a:t> Prentice-Hall.</a:t>
            </a:r>
          </a:p>
          <a:p>
            <a:pPr marL="457200" indent="-457200" algn="just">
              <a:buFont typeface="+mj-lt"/>
              <a:buAutoNum type="arabicPeriod"/>
            </a:pPr>
            <a:r>
              <a:rPr lang="en-US" sz="2400" dirty="0"/>
              <a:t>Martin, </a:t>
            </a:r>
            <a:r>
              <a:rPr lang="en-US" sz="2400" i="1" dirty="0"/>
              <a:t>Introduction to Languages and the Theory of Computation,</a:t>
            </a:r>
            <a:r>
              <a:rPr lang="en-US" sz="2400" dirty="0"/>
              <a:t> McGraw-Hill, 2nd edition,1996.</a:t>
            </a:r>
          </a:p>
          <a:p>
            <a:pPr marL="457200" indent="-457200" algn="just">
              <a:buFont typeface="+mj-lt"/>
              <a:buAutoNum type="arabicPeriod"/>
            </a:pPr>
            <a:r>
              <a:rPr lang="en-US" sz="2400" dirty="0"/>
              <a:t>Mishra, KLP, </a:t>
            </a:r>
            <a:r>
              <a:rPr lang="en-US" sz="2400" dirty="0" err="1"/>
              <a:t>Chandrasekaran</a:t>
            </a:r>
            <a:r>
              <a:rPr lang="en-US" sz="2400" dirty="0"/>
              <a:t>, N. </a:t>
            </a:r>
            <a:r>
              <a:rPr lang="en-US" sz="2400" i="1" dirty="0"/>
              <a:t>Theory of Computer Science,</a:t>
            </a:r>
            <a:r>
              <a:rPr lang="en-US" sz="2400" dirty="0"/>
              <a:t> (Automata, Languages and Computation) PHI, 2002.</a:t>
            </a:r>
          </a:p>
        </p:txBody>
      </p:sp>
      <p:sp>
        <p:nvSpPr>
          <p:cNvPr id="4" name="Date Placeholder 3"/>
          <p:cNvSpPr>
            <a:spLocks noGrp="1"/>
          </p:cNvSpPr>
          <p:nvPr>
            <p:ph type="dt" sz="half" idx="10"/>
          </p:nvPr>
        </p:nvSpPr>
        <p:spPr/>
        <p:txBody>
          <a:bodyPr/>
          <a:lstStyle/>
          <a:p>
            <a:fld id="{FDA40050-3100-4201-883F-F2523CC30465}" type="datetime1">
              <a:rPr lang="en-US" smtClean="0"/>
              <a:pPr/>
              <a:t>4/30/2022</a:t>
            </a:fld>
            <a:endParaRPr lang="en-US"/>
          </a:p>
        </p:txBody>
      </p:sp>
      <p:sp>
        <p:nvSpPr>
          <p:cNvPr id="5" name="Footer Placeholder 4"/>
          <p:cNvSpPr>
            <a:spLocks noGrp="1"/>
          </p:cNvSpPr>
          <p:nvPr>
            <p:ph type="ftr" sz="quarter" idx="11"/>
          </p:nvPr>
        </p:nvSpPr>
        <p:spPr>
          <a:xfrm>
            <a:off x="3124200" y="6356350"/>
            <a:ext cx="5105400" cy="365125"/>
          </a:xfrm>
        </p:spPr>
        <p:txBody>
          <a:bodyPr/>
          <a:lstStyle/>
          <a:p>
            <a:r>
              <a:rPr lang="en-US" dirty="0"/>
              <a:t>Dr. Hitesh Singh             KCS - 402 TAFL                Unit Number: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p:cNvSpPr txBox="1">
            <a:spLocks/>
          </p:cNvSpPr>
          <p:nvPr/>
        </p:nvSpPr>
        <p:spPr>
          <a:xfrm>
            <a:off x="1362456" y="-3200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References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47953846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9E620C-6276-4395-B819-95BCDB8CB27A}" type="datetime1">
              <a:rPr lang="en-US" smtClean="0"/>
              <a:pPr/>
              <a:t>4/30/2022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dirty="0"/>
              <a:t>Dr. Hitesh Singh             KCS - 402 TAFL                Unit Number: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Noida Institute of Engineering and Technology, Greater Noida</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2745692" y="1143000"/>
            <a:ext cx="3805016" cy="2326791"/>
          </a:xfrm>
          <a:prstGeom prst="rect">
            <a:avLst/>
          </a:prstGeom>
          <a:noFill/>
        </p:spPr>
        <p:txBody>
          <a:bodyPr wrap="none" lIns="91440" tIns="45720" rIns="91440" bIns="45720">
            <a:spAutoFit/>
          </a:bodyPr>
          <a:lstStyle/>
          <a:p>
            <a:pPr algn="ctr">
              <a:buNone/>
            </a:pPr>
            <a:endPar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Tree>
    <p:extLst>
      <p:ext uri="{BB962C8B-B14F-4D97-AF65-F5344CB8AC3E}">
        <p14:creationId xmlns:p14="http://schemas.microsoft.com/office/powerpoint/2010/main" val="44256633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0" indent="0">
              <a:buNone/>
            </a:pPr>
            <a:r>
              <a:rPr lang="en-US" sz="2400" b="1" dirty="0">
                <a:solidFill>
                  <a:schemeClr val="dk1"/>
                </a:solidFill>
              </a:rPr>
              <a:t>Prerequisite:</a:t>
            </a:r>
            <a:endParaRPr lang="en-US" sz="2400" b="1" i="1" dirty="0"/>
          </a:p>
          <a:p>
            <a:pPr algn="just"/>
            <a:r>
              <a:rPr lang="en-US" sz="2400" dirty="0"/>
              <a:t>Basic review of model to perform different operations like addition, subtraction, multiplication.</a:t>
            </a:r>
          </a:p>
          <a:p>
            <a:pPr algn="just"/>
            <a:endParaRPr lang="en-US" sz="2400" dirty="0"/>
          </a:p>
          <a:p>
            <a:pPr marL="0" lvl="0" indent="0">
              <a:buNone/>
            </a:pPr>
            <a:r>
              <a:rPr lang="en-US" sz="2400" b="1" dirty="0">
                <a:solidFill>
                  <a:schemeClr val="dk1"/>
                </a:solidFill>
              </a:rPr>
              <a:t>Recap:</a:t>
            </a:r>
          </a:p>
          <a:p>
            <a:r>
              <a:rPr lang="en-US" sz="2400" dirty="0">
                <a:solidFill>
                  <a:schemeClr val="dk1"/>
                </a:solidFill>
              </a:rPr>
              <a:t>PDA is the machine which uses input tapes and stack for performing operations.</a:t>
            </a:r>
          </a:p>
          <a:p>
            <a:r>
              <a:rPr lang="en-US" sz="2400" dirty="0">
                <a:solidFill>
                  <a:schemeClr val="dk1"/>
                </a:solidFill>
              </a:rPr>
              <a:t>PDA are more powerful than FA.</a:t>
            </a:r>
          </a:p>
          <a:p>
            <a:r>
              <a:rPr lang="en-US" sz="2400" dirty="0">
                <a:solidFill>
                  <a:schemeClr val="dk1"/>
                </a:solidFill>
              </a:rPr>
              <a:t>PDA can be converted to CFG.</a:t>
            </a:r>
          </a:p>
          <a:p>
            <a:r>
              <a:rPr lang="en-US" sz="2400" dirty="0">
                <a:solidFill>
                  <a:schemeClr val="dk1"/>
                </a:solidFill>
              </a:rPr>
              <a:t>CFG can be converted to PDA.</a:t>
            </a:r>
          </a:p>
          <a:p>
            <a:pPr marL="0" indent="0">
              <a:buNone/>
            </a:pPr>
            <a:endParaRPr lang="en-US" dirty="0"/>
          </a:p>
        </p:txBody>
      </p:sp>
      <p:sp>
        <p:nvSpPr>
          <p:cNvPr id="4" name="Date Placeholder 3"/>
          <p:cNvSpPr>
            <a:spLocks noGrp="1"/>
          </p:cNvSpPr>
          <p:nvPr>
            <p:ph type="dt" sz="half" idx="10"/>
          </p:nvPr>
        </p:nvSpPr>
        <p:spPr/>
        <p:txBody>
          <a:bodyPr/>
          <a:lstStyle/>
          <a:p>
            <a:fld id="{2567DAA0-F5EA-4446-80AA-054EC68B59D6}" type="datetime1">
              <a:rPr lang="en-US" smtClean="0"/>
              <a:pPr/>
              <a:t>4/30/2022</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a:t>Dr. Hitesh Singh             KCS - 402 TAFL                Unit Number: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Prerequisite and 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1860111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marR="0" indent="0" algn="just">
              <a:lnSpc>
                <a:spcPct val="115000"/>
              </a:lnSpc>
              <a:spcAft>
                <a:spcPts val="0"/>
              </a:spcAft>
              <a:buNone/>
            </a:pPr>
            <a:r>
              <a:rPr lang="en-US" sz="2200" dirty="0"/>
              <a:t>Turing Machines and Recursive Function Theory : Basic Turing Machine Model, Representation of Turing Machines, Language Acceptability of Turing Machines, Techniques for Turing Machine Construction, Modifications of Turing Machine, Turing Machine as Computer of Integer Functions, Universal Turing machine, Linear Bounded Automata, Church’s Thesis, Recursive and Recursively Enumerable language, Halting Problem, Post’s </a:t>
            </a:r>
            <a:r>
              <a:rPr lang="en-US" sz="2200" dirty="0" err="1"/>
              <a:t>Correspondance</a:t>
            </a:r>
            <a:r>
              <a:rPr lang="en-US" sz="2200" dirty="0"/>
              <a:t> Problem, Introduction to Recursive Function Theory.</a:t>
            </a:r>
          </a:p>
          <a:p>
            <a:pPr marL="0" indent="0">
              <a:buNone/>
            </a:pPr>
            <a:endParaRPr lang="en-US" dirty="0"/>
          </a:p>
        </p:txBody>
      </p:sp>
      <p:sp>
        <p:nvSpPr>
          <p:cNvPr id="4" name="Date Placeholder 3"/>
          <p:cNvSpPr>
            <a:spLocks noGrp="1"/>
          </p:cNvSpPr>
          <p:nvPr>
            <p:ph type="dt" sz="half" idx="10"/>
          </p:nvPr>
        </p:nvSpPr>
        <p:spPr/>
        <p:txBody>
          <a:bodyPr/>
          <a:lstStyle/>
          <a:p>
            <a:fld id="{2567DAA0-F5EA-4446-80AA-054EC68B59D6}" type="datetime1">
              <a:rPr lang="en-US" smtClean="0"/>
              <a:pPr/>
              <a:t>4/30/2022</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a:t>Dr. Hitesh Singh             KCS - 402 TAFL                Unit Number: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Unit 5 Syllabus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16549340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lgn="just">
              <a:buNone/>
            </a:pPr>
            <a:r>
              <a:rPr lang="en-US" sz="2200" b="1" dirty="0"/>
              <a:t>Recap: </a:t>
            </a:r>
            <a:r>
              <a:rPr lang="en-US" sz="2200" dirty="0"/>
              <a:t>In previous unit we have studied about Push Down Automata. </a:t>
            </a:r>
          </a:p>
          <a:p>
            <a:pPr marL="0" indent="0" algn="just">
              <a:buNone/>
            </a:pPr>
            <a:endParaRPr lang="en-US" sz="2200" b="1" dirty="0"/>
          </a:p>
          <a:p>
            <a:pPr marL="0" indent="0" algn="just">
              <a:buNone/>
            </a:pPr>
            <a:endParaRPr lang="en-US" sz="2200" b="1" dirty="0"/>
          </a:p>
          <a:p>
            <a:pPr marL="0" indent="0" algn="just">
              <a:buNone/>
            </a:pPr>
            <a:r>
              <a:rPr lang="en-US" sz="2200" b="1" dirty="0"/>
              <a:t>Prerequisite: </a:t>
            </a:r>
            <a:r>
              <a:rPr lang="en-US" sz="2000" dirty="0"/>
              <a:t>Basic review of model to perform different operations like addition, subtraction, multiplication.</a:t>
            </a:r>
          </a:p>
          <a:p>
            <a:pPr marL="0" indent="0" algn="just">
              <a:buNone/>
            </a:pPr>
            <a:endParaRPr lang="en-US" sz="2200" b="1" dirty="0"/>
          </a:p>
          <a:p>
            <a:pPr marL="0" indent="0" algn="just">
              <a:buNone/>
            </a:pPr>
            <a:endParaRPr lang="en-US" sz="2200" b="1" dirty="0"/>
          </a:p>
          <a:p>
            <a:pPr marL="0" indent="0" algn="just">
              <a:buNone/>
            </a:pPr>
            <a:r>
              <a:rPr lang="en-US" sz="2200" b="1" dirty="0"/>
              <a:t>Objective:</a:t>
            </a:r>
            <a:r>
              <a:rPr lang="en-US" sz="2200" dirty="0"/>
              <a:t> To understand the formal definition of Turing Machine. </a:t>
            </a:r>
          </a:p>
          <a:p>
            <a:pPr marL="0" indent="0" algn="just">
              <a:buNone/>
            </a:pPr>
            <a:endParaRPr lang="en-US" sz="2200" dirty="0"/>
          </a:p>
          <a:p>
            <a:pPr algn="just"/>
            <a:endParaRPr lang="en-US" sz="2200" dirty="0"/>
          </a:p>
          <a:p>
            <a:pPr algn="just"/>
            <a:endParaRPr lang="en-US" sz="2200" dirty="0"/>
          </a:p>
          <a:p>
            <a:endParaRPr lang="en-US" sz="2200" dirty="0"/>
          </a:p>
        </p:txBody>
      </p:sp>
      <p:sp>
        <p:nvSpPr>
          <p:cNvPr id="4" name="Date Placeholder 3"/>
          <p:cNvSpPr>
            <a:spLocks noGrp="1"/>
          </p:cNvSpPr>
          <p:nvPr>
            <p:ph type="dt" sz="half" idx="10"/>
          </p:nvPr>
        </p:nvSpPr>
        <p:spPr/>
        <p:txBody>
          <a:bodyPr/>
          <a:lstStyle/>
          <a:p>
            <a:fld id="{2567DAA0-F5EA-4446-80AA-054EC68B59D6}" type="datetime1">
              <a:rPr lang="en-US" smtClean="0"/>
              <a:pPr/>
              <a:t>4/30/2022</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dirty="0"/>
              <a:t>Dr. Hitesh Singh             KCS - 402 TAFL                Unit Number: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6245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Introduction (CO1, CO2, CO4)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46819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circle(in)">
                                      <p:cBhvr>
                                        <p:cTn id="12" dur="20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circle(in)">
                                      <p:cBhvr>
                                        <p:cTn id="1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TotalTime>
  <Words>5128</Words>
  <Application>Microsoft Office PowerPoint</Application>
  <PresentationFormat>On-screen Show (4:3)</PresentationFormat>
  <Paragraphs>796</Paragraphs>
  <Slides>63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63</vt:i4>
      </vt:variant>
    </vt:vector>
  </HeadingPairs>
  <TitlesOfParts>
    <vt:vector size="66" baseType="lpstr">
      <vt:lpstr>Arial</vt:lpstr>
      <vt:lpstr>Calibri</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Noida Institute of Engineering and Technology, Greater Noida</dc:title>
  <dc:creator>hitoopc</dc:creator>
  <cp:lastModifiedBy>kalpna kasana</cp:lastModifiedBy>
  <cp:revision>75</cp:revision>
  <dcterms:created xsi:type="dcterms:W3CDTF">2006-08-16T00:00:00Z</dcterms:created>
  <dcterms:modified xsi:type="dcterms:W3CDTF">2022-04-30T05:43:02Z</dcterms:modified>
</cp:coreProperties>
</file>