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37"/>
  </p:notesMasterIdLst>
  <p:handoutMasterIdLst>
    <p:handoutMasterId r:id="rId138"/>
  </p:handoutMasterIdLst>
  <p:sldIdLst>
    <p:sldId id="412" r:id="rId2"/>
    <p:sldId id="408" r:id="rId3"/>
    <p:sldId id="409" r:id="rId4"/>
    <p:sldId id="353" r:id="rId5"/>
    <p:sldId id="354" r:id="rId6"/>
    <p:sldId id="411" r:id="rId7"/>
    <p:sldId id="289" r:id="rId8"/>
    <p:sldId id="356" r:id="rId9"/>
    <p:sldId id="357" r:id="rId10"/>
    <p:sldId id="358" r:id="rId11"/>
    <p:sldId id="359" r:id="rId12"/>
    <p:sldId id="360" r:id="rId13"/>
    <p:sldId id="361" r:id="rId14"/>
    <p:sldId id="342" r:id="rId15"/>
    <p:sldId id="343" r:id="rId16"/>
    <p:sldId id="403" r:id="rId17"/>
    <p:sldId id="404" r:id="rId18"/>
    <p:sldId id="405" r:id="rId19"/>
    <p:sldId id="406" r:id="rId20"/>
    <p:sldId id="407" r:id="rId21"/>
    <p:sldId id="352" r:id="rId22"/>
    <p:sldId id="355" r:id="rId23"/>
    <p:sldId id="268" r:id="rId24"/>
    <p:sldId id="362" r:id="rId25"/>
    <p:sldId id="324" r:id="rId26"/>
    <p:sldId id="325" r:id="rId27"/>
    <p:sldId id="326" r:id="rId28"/>
    <p:sldId id="327" r:id="rId29"/>
    <p:sldId id="329" r:id="rId30"/>
    <p:sldId id="330" r:id="rId31"/>
    <p:sldId id="269" r:id="rId32"/>
    <p:sldId id="341" r:id="rId33"/>
    <p:sldId id="363" r:id="rId34"/>
    <p:sldId id="364" r:id="rId35"/>
    <p:sldId id="293" r:id="rId36"/>
    <p:sldId id="290" r:id="rId37"/>
    <p:sldId id="294" r:id="rId38"/>
    <p:sldId id="295" r:id="rId39"/>
    <p:sldId id="291" r:id="rId40"/>
    <p:sldId id="365" r:id="rId41"/>
    <p:sldId id="366" r:id="rId42"/>
    <p:sldId id="367" r:id="rId43"/>
    <p:sldId id="373" r:id="rId44"/>
    <p:sldId id="368" r:id="rId45"/>
    <p:sldId id="370" r:id="rId46"/>
    <p:sldId id="371" r:id="rId47"/>
    <p:sldId id="372" r:id="rId48"/>
    <p:sldId id="374" r:id="rId49"/>
    <p:sldId id="417" r:id="rId50"/>
    <p:sldId id="418" r:id="rId51"/>
    <p:sldId id="436" r:id="rId52"/>
    <p:sldId id="437" r:id="rId53"/>
    <p:sldId id="438" r:id="rId54"/>
    <p:sldId id="439" r:id="rId55"/>
    <p:sldId id="440" r:id="rId56"/>
    <p:sldId id="441" r:id="rId57"/>
    <p:sldId id="442" r:id="rId58"/>
    <p:sldId id="428" r:id="rId59"/>
    <p:sldId id="429" r:id="rId60"/>
    <p:sldId id="430" r:id="rId61"/>
    <p:sldId id="431" r:id="rId62"/>
    <p:sldId id="432" r:id="rId63"/>
    <p:sldId id="433" r:id="rId64"/>
    <p:sldId id="434" r:id="rId65"/>
    <p:sldId id="435" r:id="rId66"/>
    <p:sldId id="375" r:id="rId67"/>
    <p:sldId id="376" r:id="rId68"/>
    <p:sldId id="377" r:id="rId69"/>
    <p:sldId id="378" r:id="rId70"/>
    <p:sldId id="379" r:id="rId71"/>
    <p:sldId id="380" r:id="rId72"/>
    <p:sldId id="381" r:id="rId73"/>
    <p:sldId id="382" r:id="rId74"/>
    <p:sldId id="383" r:id="rId75"/>
    <p:sldId id="384" r:id="rId76"/>
    <p:sldId id="385" r:id="rId77"/>
    <p:sldId id="386" r:id="rId78"/>
    <p:sldId id="387" r:id="rId79"/>
    <p:sldId id="388" r:id="rId80"/>
    <p:sldId id="389" r:id="rId81"/>
    <p:sldId id="390" r:id="rId82"/>
    <p:sldId id="391" r:id="rId83"/>
    <p:sldId id="392" r:id="rId84"/>
    <p:sldId id="393" r:id="rId85"/>
    <p:sldId id="394" r:id="rId86"/>
    <p:sldId id="395" r:id="rId87"/>
    <p:sldId id="296" r:id="rId88"/>
    <p:sldId id="331" r:id="rId89"/>
    <p:sldId id="335" r:id="rId90"/>
    <p:sldId id="332" r:id="rId91"/>
    <p:sldId id="336" r:id="rId92"/>
    <p:sldId id="302" r:id="rId93"/>
    <p:sldId id="303" r:id="rId94"/>
    <p:sldId id="308" r:id="rId95"/>
    <p:sldId id="309" r:id="rId96"/>
    <p:sldId id="311" r:id="rId97"/>
    <p:sldId id="310" r:id="rId98"/>
    <p:sldId id="313" r:id="rId99"/>
    <p:sldId id="312" r:id="rId100"/>
    <p:sldId id="347" r:id="rId101"/>
    <p:sldId id="348" r:id="rId102"/>
    <p:sldId id="349" r:id="rId103"/>
    <p:sldId id="443" r:id="rId104"/>
    <p:sldId id="444" r:id="rId105"/>
    <p:sldId id="445" r:id="rId106"/>
    <p:sldId id="446" r:id="rId107"/>
    <p:sldId id="333" r:id="rId108"/>
    <p:sldId id="334" r:id="rId109"/>
    <p:sldId id="299" r:id="rId110"/>
    <p:sldId id="300" r:id="rId111"/>
    <p:sldId id="301" r:id="rId112"/>
    <p:sldId id="297" r:id="rId113"/>
    <p:sldId id="314" r:id="rId114"/>
    <p:sldId id="315" r:id="rId115"/>
    <p:sldId id="316" r:id="rId116"/>
    <p:sldId id="275" r:id="rId117"/>
    <p:sldId id="270" r:id="rId118"/>
    <p:sldId id="319" r:id="rId119"/>
    <p:sldId id="337" r:id="rId120"/>
    <p:sldId id="317" r:id="rId121"/>
    <p:sldId id="344" r:id="rId122"/>
    <p:sldId id="273" r:id="rId123"/>
    <p:sldId id="339" r:id="rId124"/>
    <p:sldId id="345" r:id="rId125"/>
    <p:sldId id="346" r:id="rId126"/>
    <p:sldId id="264" r:id="rId127"/>
    <p:sldId id="338" r:id="rId128"/>
    <p:sldId id="320" r:id="rId129"/>
    <p:sldId id="321" r:id="rId130"/>
    <p:sldId id="274" r:id="rId131"/>
    <p:sldId id="267" r:id="rId132"/>
    <p:sldId id="322" r:id="rId133"/>
    <p:sldId id="265" r:id="rId134"/>
    <p:sldId id="283" r:id="rId135"/>
    <p:sldId id="419" r:id="rId136"/>
  </p:sldIdLst>
  <p:sldSz cx="10515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pos="33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5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94624" autoAdjust="0"/>
  </p:normalViewPr>
  <p:slideViewPr>
    <p:cSldViewPr>
      <p:cViewPr varScale="1">
        <p:scale>
          <a:sx n="83" d="100"/>
          <a:sy n="83" d="100"/>
        </p:scale>
        <p:origin x="1094" y="67"/>
      </p:cViewPr>
      <p:guideLst>
        <p:guide orient="horz" pos="2160"/>
        <p:guide pos="2880"/>
        <p:guide pos="331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3/24/2023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365272062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2:46.528"/>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16,'17'0,"0"0,-17-16</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7:22.472"/>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0,'0'17,"0"1,0-1,0 0,0 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2:54.456"/>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47:20.463"/>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52 0,'-17'0,"-1"0,1 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traceFormat>
        <inkml:channelProperties>
          <inkml:channelProperty channel="X" name="resolution" value="55.81395" units="1/cm"/>
          <inkml:channelProperty channel="Y" name="resolution" value="55.95855" units="1/cm"/>
        </inkml:channelProperties>
      </inkml:inkSource>
      <inkml:timestamp xml:id="ts0" timeString="2021-05-24T08:51:39.911"/>
    </inkml:context>
    <inkml:brush xml:id="br0">
      <inkml:brushProperty name="width" value="0.05292" units="cm"/>
      <inkml:brushProperty name="height" value="0.05292" units="cm"/>
      <inkml:brushProperty name="color" value="#FF0000"/>
      <inkml:brushProperty name="fitToCurve" value="1"/>
    </inkml:brush>
  </inkml:definitions>
  <inkml:trace contextRef="#ctx0" brushRef="#br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3/24/2023</a:t>
            </a:fld>
            <a:endParaRPr lang="en-US"/>
          </a:p>
        </p:txBody>
      </p:sp>
      <p:sp>
        <p:nvSpPr>
          <p:cNvPr id="4" name="Slide Image Placeholder 3"/>
          <p:cNvSpPr>
            <a:spLocks noGrp="1" noRot="1" noChangeAspect="1"/>
          </p:cNvSpPr>
          <p:nvPr>
            <p:ph type="sldImg" idx="2"/>
          </p:nvPr>
        </p:nvSpPr>
        <p:spPr>
          <a:xfrm>
            <a:off x="800100" y="685800"/>
            <a:ext cx="52578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865840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D6E278-9D3A-480E-A377-B45F468A9C90}" type="slidenum">
              <a:rPr lang="en-US"/>
              <a:pPr/>
              <a:t>48</a:t>
            </a:fld>
            <a:endParaRPr lang="en-US"/>
          </a:p>
        </p:txBody>
      </p:sp>
      <p:sp>
        <p:nvSpPr>
          <p:cNvPr id="22530" name="Rectangle 2"/>
          <p:cNvSpPr>
            <a:spLocks noGrp="1" noRot="1" noChangeAspect="1" noChangeArrowheads="1" noTextEdit="1"/>
          </p:cNvSpPr>
          <p:nvPr>
            <p:ph type="sldImg"/>
          </p:nvPr>
        </p:nvSpPr>
        <p:spPr>
          <a:xfrm>
            <a:off x="800100" y="685800"/>
            <a:ext cx="5257800" cy="3429000"/>
          </a:xfrm>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D6E278-9D3A-480E-A377-B45F468A9C90}" type="slidenum">
              <a:rPr lang="en-US"/>
              <a:pPr/>
              <a:t>49</a:t>
            </a:fld>
            <a:endParaRPr lang="en-US"/>
          </a:p>
        </p:txBody>
      </p:sp>
      <p:sp>
        <p:nvSpPr>
          <p:cNvPr id="22530" name="Rectangle 2"/>
          <p:cNvSpPr>
            <a:spLocks noGrp="1" noRot="1" noChangeAspect="1" noChangeArrowheads="1" noTextEdit="1"/>
          </p:cNvSpPr>
          <p:nvPr>
            <p:ph type="sldImg"/>
          </p:nvPr>
        </p:nvSpPr>
        <p:spPr>
          <a:xfrm>
            <a:off x="800100" y="685800"/>
            <a:ext cx="5257800" cy="3429000"/>
          </a:xfrm>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D6E278-9D3A-480E-A377-B45F468A9C90}" type="slidenum">
              <a:rPr lang="en-US"/>
              <a:pPr/>
              <a:t>50</a:t>
            </a:fld>
            <a:endParaRPr lang="en-US"/>
          </a:p>
        </p:txBody>
      </p:sp>
      <p:sp>
        <p:nvSpPr>
          <p:cNvPr id="22530" name="Rectangle 2"/>
          <p:cNvSpPr>
            <a:spLocks noGrp="1" noRot="1" noChangeAspect="1" noChangeArrowheads="1" noTextEdit="1"/>
          </p:cNvSpPr>
          <p:nvPr>
            <p:ph type="sldImg"/>
          </p:nvPr>
        </p:nvSpPr>
        <p:spPr>
          <a:xfrm>
            <a:off x="800100" y="685800"/>
            <a:ext cx="5257800" cy="3429000"/>
          </a:xfrm>
          <a:ln/>
        </p:spPr>
      </p:sp>
      <p:sp>
        <p:nvSpPr>
          <p:cNvPr id="225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E84B391-0F7C-4F48-9697-A4C8A05DB13C}" type="slidenum">
              <a:rPr lang="en-US"/>
              <a:pPr/>
              <a:t>66</a:t>
            </a:fld>
            <a:endParaRPr lang="en-US"/>
          </a:p>
        </p:txBody>
      </p:sp>
      <p:sp>
        <p:nvSpPr>
          <p:cNvPr id="24578" name="Rectangle 2"/>
          <p:cNvSpPr>
            <a:spLocks noGrp="1" noRot="1" noChangeAspect="1" noChangeArrowheads="1" noTextEdit="1"/>
          </p:cNvSpPr>
          <p:nvPr>
            <p:ph type="sldImg"/>
          </p:nvPr>
        </p:nvSpPr>
        <p:spPr>
          <a:xfrm>
            <a:off x="800100" y="685800"/>
            <a:ext cx="5257800" cy="3429000"/>
          </a:xfrm>
          <a:ln/>
        </p:spPr>
      </p:sp>
      <p:sp>
        <p:nvSpPr>
          <p:cNvPr id="24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AA2632-C92E-4761-AF43-EDC5120C63F2}" type="slidenum">
              <a:rPr lang="en-US"/>
              <a:pPr/>
              <a:t>67</a:t>
            </a:fld>
            <a:endParaRPr lang="en-US"/>
          </a:p>
        </p:txBody>
      </p:sp>
      <p:sp>
        <p:nvSpPr>
          <p:cNvPr id="26626" name="Rectangle 2"/>
          <p:cNvSpPr>
            <a:spLocks noGrp="1" noRot="1" noChangeAspect="1" noChangeArrowheads="1" noTextEdit="1"/>
          </p:cNvSpPr>
          <p:nvPr>
            <p:ph type="sldImg"/>
          </p:nvPr>
        </p:nvSpPr>
        <p:spPr>
          <a:xfrm>
            <a:off x="800100" y="685800"/>
            <a:ext cx="5257800" cy="3429000"/>
          </a:xfrm>
          <a:ln/>
        </p:spPr>
      </p:sp>
      <p:sp>
        <p:nvSpPr>
          <p:cNvPr id="26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D5322B-EA60-4552-B8C3-109B58E1945A}" type="slidenum">
              <a:rPr lang="en-US"/>
              <a:pPr/>
              <a:t>68</a:t>
            </a:fld>
            <a:endParaRPr lang="en-US"/>
          </a:p>
        </p:txBody>
      </p:sp>
      <p:sp>
        <p:nvSpPr>
          <p:cNvPr id="28674" name="Rectangle 2"/>
          <p:cNvSpPr>
            <a:spLocks noGrp="1" noRot="1" noChangeAspect="1" noChangeArrowheads="1" noTextEdit="1"/>
          </p:cNvSpPr>
          <p:nvPr>
            <p:ph type="sldImg"/>
          </p:nvPr>
        </p:nvSpPr>
        <p:spPr>
          <a:xfrm>
            <a:off x="800100" y="685800"/>
            <a:ext cx="5257800" cy="3429000"/>
          </a:xfrm>
          <a:ln/>
        </p:spPr>
      </p:sp>
      <p:sp>
        <p:nvSpPr>
          <p:cNvPr id="286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11A41-0B02-42E1-A033-403C89C83234}" type="slidenum">
              <a:rPr lang="en-US"/>
              <a:pPr/>
              <a:t>69</a:t>
            </a:fld>
            <a:endParaRPr lang="en-US"/>
          </a:p>
        </p:txBody>
      </p:sp>
      <p:sp>
        <p:nvSpPr>
          <p:cNvPr id="30722" name="Rectangle 2"/>
          <p:cNvSpPr>
            <a:spLocks noGrp="1" noRot="1" noChangeAspect="1" noChangeArrowheads="1" noTextEdit="1"/>
          </p:cNvSpPr>
          <p:nvPr>
            <p:ph type="sldImg"/>
          </p:nvPr>
        </p:nvSpPr>
        <p:spPr>
          <a:xfrm>
            <a:off x="800100" y="685800"/>
            <a:ext cx="5257800" cy="3429000"/>
          </a:xfrm>
          <a:ln/>
        </p:spPr>
      </p:sp>
      <p:sp>
        <p:nvSpPr>
          <p:cNvPr id="3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25342D-64CD-44A2-A824-F211D91567C7}" type="slidenum">
              <a:rPr lang="en-US"/>
              <a:pPr/>
              <a:t>70</a:t>
            </a:fld>
            <a:endParaRPr lang="en-US"/>
          </a:p>
        </p:txBody>
      </p:sp>
      <p:sp>
        <p:nvSpPr>
          <p:cNvPr id="32770" name="Rectangle 2"/>
          <p:cNvSpPr>
            <a:spLocks noGrp="1" noRot="1" noChangeAspect="1" noChangeArrowheads="1" noTextEdit="1"/>
          </p:cNvSpPr>
          <p:nvPr>
            <p:ph type="sldImg"/>
          </p:nvPr>
        </p:nvSpPr>
        <p:spPr>
          <a:xfrm>
            <a:off x="800100" y="685800"/>
            <a:ext cx="5257800" cy="3429000"/>
          </a:xfrm>
          <a:ln/>
        </p:spPr>
      </p:sp>
      <p:sp>
        <p:nvSpPr>
          <p:cNvPr id="3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D1DB42-41B9-43B9-A2E8-E198371E4EBB}" type="slidenum">
              <a:rPr lang="en-US"/>
              <a:pPr/>
              <a:t>71</a:t>
            </a:fld>
            <a:endParaRPr lang="en-US"/>
          </a:p>
        </p:txBody>
      </p:sp>
      <p:sp>
        <p:nvSpPr>
          <p:cNvPr id="34818" name="Rectangle 2"/>
          <p:cNvSpPr>
            <a:spLocks noGrp="1" noRot="1" noChangeAspect="1" noChangeArrowheads="1" noTextEdit="1"/>
          </p:cNvSpPr>
          <p:nvPr>
            <p:ph type="sldImg"/>
          </p:nvPr>
        </p:nvSpPr>
        <p:spPr>
          <a:xfrm>
            <a:off x="800100" y="685800"/>
            <a:ext cx="5257800" cy="3429000"/>
          </a:xfrm>
          <a:ln/>
        </p:spPr>
      </p:sp>
      <p:sp>
        <p:nvSpPr>
          <p:cNvPr id="3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D8163E-EFC0-4B35-B2B3-AA3A21DD4B1B}" type="slidenum">
              <a:rPr lang="en-US"/>
              <a:pPr/>
              <a:t>72</a:t>
            </a:fld>
            <a:endParaRPr lang="en-US"/>
          </a:p>
        </p:txBody>
      </p:sp>
      <p:sp>
        <p:nvSpPr>
          <p:cNvPr id="37890" name="Rectangle 2"/>
          <p:cNvSpPr>
            <a:spLocks noGrp="1" noRot="1" noChangeAspect="1" noChangeArrowheads="1" noTextEdit="1"/>
          </p:cNvSpPr>
          <p:nvPr>
            <p:ph type="sldImg"/>
          </p:nvPr>
        </p:nvSpPr>
        <p:spPr>
          <a:xfrm>
            <a:off x="800100" y="685800"/>
            <a:ext cx="5257800" cy="3429000"/>
          </a:xfrm>
          <a:ln/>
        </p:spPr>
      </p:sp>
      <p:sp>
        <p:nvSpPr>
          <p:cNvPr id="378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F15827-760C-4B6C-AD31-EED227845E04}" type="slidenum">
              <a:rPr lang="en-US"/>
              <a:pPr/>
              <a:t>73</a:t>
            </a:fld>
            <a:endParaRPr lang="en-US"/>
          </a:p>
        </p:txBody>
      </p:sp>
      <p:sp>
        <p:nvSpPr>
          <p:cNvPr id="38914" name="Rectangle 2"/>
          <p:cNvSpPr>
            <a:spLocks noGrp="1" noRot="1" noChangeAspect="1" noChangeArrowheads="1" noTextEdit="1"/>
          </p:cNvSpPr>
          <p:nvPr>
            <p:ph type="sldImg"/>
          </p:nvPr>
        </p:nvSpPr>
        <p:spPr>
          <a:xfrm>
            <a:off x="800100" y="685800"/>
            <a:ext cx="5257800" cy="3429000"/>
          </a:xfrm>
          <a:ln/>
        </p:spPr>
      </p:sp>
      <p:sp>
        <p:nvSpPr>
          <p:cNvPr id="3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2D9AEA-992C-4B2B-BD93-0ADA66DFA64D}" type="slidenum">
              <a:rPr lang="en-US"/>
              <a:pPr/>
              <a:t>74</a:t>
            </a:fld>
            <a:endParaRPr lang="en-US"/>
          </a:p>
        </p:txBody>
      </p:sp>
      <p:sp>
        <p:nvSpPr>
          <p:cNvPr id="40962" name="Rectangle 2"/>
          <p:cNvSpPr>
            <a:spLocks noGrp="1" noRot="1" noChangeAspect="1" noChangeArrowheads="1" noTextEdit="1"/>
          </p:cNvSpPr>
          <p:nvPr>
            <p:ph type="sldImg"/>
          </p:nvPr>
        </p:nvSpPr>
        <p:spPr>
          <a:xfrm>
            <a:off x="800100" y="685800"/>
            <a:ext cx="5257800" cy="3429000"/>
          </a:xfrm>
          <a:ln/>
        </p:spPr>
      </p:sp>
      <p:sp>
        <p:nvSpPr>
          <p:cNvPr id="4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9F7AB-D53C-47D8-8A58-AF56163D93BE}" type="slidenum">
              <a:rPr lang="en-US"/>
              <a:pPr/>
              <a:t>75</a:t>
            </a:fld>
            <a:endParaRPr lang="en-US"/>
          </a:p>
        </p:txBody>
      </p:sp>
      <p:sp>
        <p:nvSpPr>
          <p:cNvPr id="43010" name="Rectangle 2"/>
          <p:cNvSpPr>
            <a:spLocks noGrp="1" noRot="1" noChangeAspect="1" noChangeArrowheads="1" noTextEdit="1"/>
          </p:cNvSpPr>
          <p:nvPr>
            <p:ph type="sldImg"/>
          </p:nvPr>
        </p:nvSpPr>
        <p:spPr>
          <a:xfrm>
            <a:off x="800100" y="685800"/>
            <a:ext cx="5257800" cy="3429000"/>
          </a:xfrm>
          <a:ln/>
        </p:spPr>
      </p:sp>
      <p:sp>
        <p:nvSpPr>
          <p:cNvPr id="4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9</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1C7FC3-29F3-4191-AE88-56A31972C818}" type="slidenum">
              <a:rPr lang="en-US"/>
              <a:pPr/>
              <a:t>76</a:t>
            </a:fld>
            <a:endParaRPr lang="en-US"/>
          </a:p>
        </p:txBody>
      </p:sp>
      <p:sp>
        <p:nvSpPr>
          <p:cNvPr id="46082" name="Rectangle 2"/>
          <p:cNvSpPr>
            <a:spLocks noGrp="1" noRot="1" noChangeAspect="1" noChangeArrowheads="1" noTextEdit="1"/>
          </p:cNvSpPr>
          <p:nvPr>
            <p:ph type="sldImg"/>
          </p:nvPr>
        </p:nvSpPr>
        <p:spPr>
          <a:xfrm>
            <a:off x="800100" y="685800"/>
            <a:ext cx="5257800" cy="3429000"/>
          </a:xfrm>
          <a:ln/>
        </p:spPr>
      </p:sp>
      <p:sp>
        <p:nvSpPr>
          <p:cNvPr id="460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A016F4-97E3-4333-8D50-0320AB5E14BF}" type="slidenum">
              <a:rPr lang="en-US"/>
              <a:pPr/>
              <a:t>77</a:t>
            </a:fld>
            <a:endParaRPr lang="en-US"/>
          </a:p>
        </p:txBody>
      </p:sp>
      <p:sp>
        <p:nvSpPr>
          <p:cNvPr id="47106" name="Rectangle 2"/>
          <p:cNvSpPr>
            <a:spLocks noGrp="1" noRot="1" noChangeAspect="1" noChangeArrowheads="1" noTextEdit="1"/>
          </p:cNvSpPr>
          <p:nvPr>
            <p:ph type="sldImg"/>
          </p:nvPr>
        </p:nvSpPr>
        <p:spPr>
          <a:xfrm>
            <a:off x="800100" y="685800"/>
            <a:ext cx="5257800" cy="3429000"/>
          </a:xfrm>
          <a:ln/>
        </p:spPr>
      </p:sp>
      <p:sp>
        <p:nvSpPr>
          <p:cNvPr id="47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78</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79</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80</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81</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82</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83</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A26DBA-433D-4153-B3BB-56B5B5121887}" type="slidenum">
              <a:rPr lang="en-US"/>
              <a:pPr/>
              <a:t>84</a:t>
            </a:fld>
            <a:endParaRPr lang="en-US"/>
          </a:p>
        </p:txBody>
      </p:sp>
      <p:sp>
        <p:nvSpPr>
          <p:cNvPr id="50178" name="Rectangle 2"/>
          <p:cNvSpPr>
            <a:spLocks noGrp="1" noRot="1" noChangeAspect="1" noChangeArrowheads="1" noTextEdit="1"/>
          </p:cNvSpPr>
          <p:nvPr>
            <p:ph type="sldImg"/>
          </p:nvPr>
        </p:nvSpPr>
        <p:spPr>
          <a:xfrm>
            <a:off x="800100" y="685800"/>
            <a:ext cx="5257800" cy="3429000"/>
          </a:xfrm>
          <a:ln/>
        </p:spPr>
      </p:sp>
      <p:sp>
        <p:nvSpPr>
          <p:cNvPr id="50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15</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88670" y="2130428"/>
            <a:ext cx="8938260" cy="1470025"/>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1577340" y="3886200"/>
            <a:ext cx="7360920" cy="1752600"/>
          </a:xfrm>
        </p:spPr>
        <p:txBody>
          <a:bodyPr>
            <a:normAutofit/>
          </a:bodyPr>
          <a:lstStyle>
            <a:lvl1pPr marL="0" indent="0" algn="ctr">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E7E6F231-EC3F-4B7C-8804-85FABCB66A60}"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BD320F-8F0F-4720-A81F-A09027EFE6B2}"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3810" y="274641"/>
            <a:ext cx="236601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5780" y="274641"/>
            <a:ext cx="692277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B7EF346-5707-4B6B-A219-555BCB529EB3}"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544CE8-5FDC-496F-B50E-7437658E8AD3}"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0660" y="4406902"/>
            <a:ext cx="893826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830660" y="2906716"/>
            <a:ext cx="893826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78F5EA-6265-4E38-AFC9-E8EB40820242}"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5780" y="1600203"/>
            <a:ext cx="464439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45430" y="1600203"/>
            <a:ext cx="464439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3968B0-2B8D-428A-B005-4FDEADA0EF41}" type="datetime1">
              <a:rPr lang="en-US" smtClean="0"/>
              <a:pPr/>
              <a:t>3/24/2023</a:t>
            </a:fld>
            <a:endParaRPr lang="en-US"/>
          </a:p>
        </p:txBody>
      </p:sp>
      <p:sp>
        <p:nvSpPr>
          <p:cNvPr id="6" name="Footer Placeholder 5"/>
          <p:cNvSpPr>
            <a:spLocks noGrp="1"/>
          </p:cNvSpPr>
          <p:nvPr>
            <p:ph type="ftr" sz="quarter" idx="11"/>
          </p:nvPr>
        </p:nvSpPr>
        <p:spPr/>
        <p:txBody>
          <a:bodyPr/>
          <a:lstStyle/>
          <a:p>
            <a:r>
              <a:rPr lang="en-US" smtClean="0"/>
              <a:t>SHRUTI SINHA                          TAFL            Unit Number:2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25782" y="1535113"/>
            <a:ext cx="464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25782" y="2174875"/>
            <a:ext cx="464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341781" y="1535113"/>
            <a:ext cx="464804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41781" y="2174875"/>
            <a:ext cx="464804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5A289A-1883-479F-A75A-CB7FB26B2B0E}" type="datetime1">
              <a:rPr lang="en-US" smtClean="0"/>
              <a:pPr/>
              <a:t>3/24/2023</a:t>
            </a:fld>
            <a:endParaRPr lang="en-US"/>
          </a:p>
        </p:txBody>
      </p:sp>
      <p:sp>
        <p:nvSpPr>
          <p:cNvPr id="8" name="Footer Placeholder 7"/>
          <p:cNvSpPr>
            <a:spLocks noGrp="1"/>
          </p:cNvSpPr>
          <p:nvPr>
            <p:ph type="ftr" sz="quarter" idx="11"/>
          </p:nvPr>
        </p:nvSpPr>
        <p:spPr/>
        <p:txBody>
          <a:bodyPr/>
          <a:lstStyle/>
          <a:p>
            <a:r>
              <a:rPr lang="en-US" smtClean="0"/>
              <a:t>SHRUTI SINHA                          TAFL            Unit Number:2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334AFF-323A-4687-9B87-A2B0506B3060}" type="datetime1">
              <a:rPr lang="en-US" smtClean="0"/>
              <a:pPr/>
              <a:t>3/24/2023</a:t>
            </a:fld>
            <a:endParaRPr lang="en-US"/>
          </a:p>
        </p:txBody>
      </p:sp>
      <p:sp>
        <p:nvSpPr>
          <p:cNvPr id="4" name="Footer Placeholder 3"/>
          <p:cNvSpPr>
            <a:spLocks noGrp="1"/>
          </p:cNvSpPr>
          <p:nvPr>
            <p:ph type="ftr" sz="quarter" idx="11"/>
          </p:nvPr>
        </p:nvSpPr>
        <p:spPr/>
        <p:txBody>
          <a:bodyPr/>
          <a:lstStyle/>
          <a:p>
            <a:r>
              <a:rPr lang="en-US" smtClean="0"/>
              <a:t>SHRUTI SINHA                          TAFL            Unit Number:2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2F28A7-2D02-49E1-B73F-BA9074DD17BA}" type="datetime1">
              <a:rPr lang="en-US" smtClean="0"/>
              <a:pPr/>
              <a:t>3/24/2023</a:t>
            </a:fld>
            <a:endParaRPr lang="en-US"/>
          </a:p>
        </p:txBody>
      </p:sp>
      <p:sp>
        <p:nvSpPr>
          <p:cNvPr id="3" name="Footer Placeholder 2"/>
          <p:cNvSpPr>
            <a:spLocks noGrp="1"/>
          </p:cNvSpPr>
          <p:nvPr>
            <p:ph type="ftr" sz="quarter" idx="11"/>
          </p:nvPr>
        </p:nvSpPr>
        <p:spPr/>
        <p:txBody>
          <a:bodyPr/>
          <a:lstStyle/>
          <a:p>
            <a:r>
              <a:rPr lang="en-US" smtClean="0"/>
              <a:t>SHRUTI SINHA                          TAFL            Unit Number:2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5782" y="273050"/>
            <a:ext cx="345956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111308" y="273053"/>
            <a:ext cx="5878514"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25782" y="1435103"/>
            <a:ext cx="345956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6BBA0A-A62D-4863-8448-B868C495F0A5}" type="datetime1">
              <a:rPr lang="en-US" smtClean="0"/>
              <a:pPr/>
              <a:t>3/24/2023</a:t>
            </a:fld>
            <a:endParaRPr lang="en-US"/>
          </a:p>
        </p:txBody>
      </p:sp>
      <p:sp>
        <p:nvSpPr>
          <p:cNvPr id="6" name="Footer Placeholder 5"/>
          <p:cNvSpPr>
            <a:spLocks noGrp="1"/>
          </p:cNvSpPr>
          <p:nvPr>
            <p:ph type="ftr" sz="quarter" idx="11"/>
          </p:nvPr>
        </p:nvSpPr>
        <p:spPr/>
        <p:txBody>
          <a:bodyPr/>
          <a:lstStyle/>
          <a:p>
            <a:r>
              <a:rPr lang="en-US" smtClean="0"/>
              <a:t>SHRUTI SINHA                          TAFL            Unit Number:2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61131" y="4800601"/>
            <a:ext cx="630936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061131" y="612775"/>
            <a:ext cx="630936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61131" y="5367339"/>
            <a:ext cx="630936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7FEEE1-478B-490F-9B75-3FEABD447799}" type="datetime1">
              <a:rPr lang="en-US" smtClean="0"/>
              <a:pPr/>
              <a:t>3/24/2023</a:t>
            </a:fld>
            <a:endParaRPr lang="en-US"/>
          </a:p>
        </p:txBody>
      </p:sp>
      <p:sp>
        <p:nvSpPr>
          <p:cNvPr id="6" name="Footer Placeholder 5"/>
          <p:cNvSpPr>
            <a:spLocks noGrp="1"/>
          </p:cNvSpPr>
          <p:nvPr>
            <p:ph type="ftr" sz="quarter" idx="11"/>
          </p:nvPr>
        </p:nvSpPr>
        <p:spPr/>
        <p:txBody>
          <a:bodyPr/>
          <a:lstStyle/>
          <a:p>
            <a:r>
              <a:rPr lang="en-US" smtClean="0"/>
              <a:t>SHRUTI SINHA                          TAFL            Unit Number:2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5780" y="274638"/>
            <a:ext cx="946404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25780" y="1600203"/>
            <a:ext cx="946404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25780" y="6356353"/>
            <a:ext cx="2453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8AF5AF-5B50-4186-A11D-CE971AD240BC}" type="datetime1">
              <a:rPr lang="en-US" smtClean="0"/>
              <a:pPr/>
              <a:t>3/24/2023</a:t>
            </a:fld>
            <a:endParaRPr lang="en-US"/>
          </a:p>
        </p:txBody>
      </p:sp>
      <p:sp>
        <p:nvSpPr>
          <p:cNvPr id="5" name="Footer Placeholder 4"/>
          <p:cNvSpPr>
            <a:spLocks noGrp="1"/>
          </p:cNvSpPr>
          <p:nvPr>
            <p:ph type="ftr" sz="quarter" idx="3"/>
          </p:nvPr>
        </p:nvSpPr>
        <p:spPr>
          <a:xfrm>
            <a:off x="3592830" y="6356353"/>
            <a:ext cx="33299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SHRUTI SINHA                          TAFL            Unit Number:2</a:t>
            </a:r>
            <a:endParaRPr lang="en-US" dirty="0"/>
          </a:p>
        </p:txBody>
      </p:sp>
      <p:sp>
        <p:nvSpPr>
          <p:cNvPr id="6" name="Slide Number Placeholder 5"/>
          <p:cNvSpPr>
            <a:spLocks noGrp="1"/>
          </p:cNvSpPr>
          <p:nvPr>
            <p:ph type="sldNum" sz="quarter" idx="4"/>
          </p:nvPr>
        </p:nvSpPr>
        <p:spPr>
          <a:xfrm>
            <a:off x="7536180" y="6356353"/>
            <a:ext cx="24536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https://en.wikipedia.org/wiki/Natural_number"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en.wikipedia.org/wiki/Ceiling_function" TargetMode="External"/><Relationship Id="rId5" Type="http://schemas.openxmlformats.org/officeDocument/2006/relationships/hyperlink" Target="https://en.wikipedia.org/wiki/Floor_function" TargetMode="External"/><Relationship Id="rId4" Type="http://schemas.openxmlformats.org/officeDocument/2006/relationships/hyperlink" Target="https://en.wikipedia.org/wiki/Pigeonhole_principle" TargetMode="External"/></Relationships>
</file>

<file path=ppt/slides/_rels/slide10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https://youtu.be/XxuH_K-wzpg" TargetMode="External"/><Relationship Id="rId2" Type="http://schemas.openxmlformats.org/officeDocument/2006/relationships/hyperlink" Target="https://youtu.be/vQeROGcwQs4"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youtu.be/C7LqbEunJ1Y" TargetMode="External"/></Relationships>
</file>

<file path=ppt/slides/_rels/slide1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rive.google.com/drive/folders/10fjJwkU7_FW39oBResWiUJEHXddNQIPk?usp=sharing"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customXml" Target="../ink/ink2.xml"/><Relationship Id="rId10" Type="http://schemas.openxmlformats.org/officeDocument/2006/relationships/image" Target="../media/image11.emf"/><Relationship Id="rId4" Type="http://schemas.openxmlformats.org/officeDocument/2006/relationships/image" Target="../media/image8.emf"/><Relationship Id="rId9" Type="http://schemas.openxmlformats.org/officeDocument/2006/relationships/customXml" Target="../ink/ink4.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8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5.wmf"/><Relationship Id="rId4" Type="http://schemas.openxmlformats.org/officeDocument/2006/relationships/oleObject" Target="../embeddings/oleObject1.bin"/></Relationships>
</file>

<file path=ppt/slides/_rels/slide9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3.png"/><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28.wmf"/><Relationship Id="rId4" Type="http://schemas.openxmlformats.org/officeDocument/2006/relationships/oleObject" Target="../embeddings/oleObject3.bin"/><Relationship Id="rId9" Type="http://schemas.openxmlformats.org/officeDocument/2006/relationships/image" Target="../media/image30.wmf"/></Relationships>
</file>

<file path=ppt/slides/_rels/slide9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64970" y="914400"/>
            <a:ext cx="7360920" cy="1752600"/>
          </a:xfrm>
        </p:spPr>
        <p:style>
          <a:lnRef idx="2">
            <a:schemeClr val="accent5"/>
          </a:lnRef>
          <a:fillRef idx="1">
            <a:schemeClr val="lt1"/>
          </a:fillRef>
          <a:effectRef idx="0">
            <a:schemeClr val="accent5"/>
          </a:effectRef>
          <a:fontRef idx="minor">
            <a:schemeClr val="dk1"/>
          </a:fontRef>
        </p:style>
        <p:txBody>
          <a:bodyPr anchor="ctr" anchorCtr="0">
            <a:normAutofit/>
          </a:bodyPr>
          <a:lstStyle/>
          <a:p>
            <a:pPr lvl="0"/>
            <a:r>
              <a:rPr lang="en-US" sz="2000" dirty="0" smtClean="0">
                <a:solidFill>
                  <a:schemeClr val="tx1"/>
                </a:solidFill>
              </a:rPr>
              <a:t>Theory of Automata and Formal Languages</a:t>
            </a:r>
          </a:p>
          <a:p>
            <a:pPr lvl="0"/>
            <a:r>
              <a:rPr lang="en-US" sz="2000" dirty="0" smtClean="0">
                <a:solidFill>
                  <a:schemeClr val="tx1"/>
                </a:solidFill>
              </a:rPr>
              <a:t>(ACSE0404)</a:t>
            </a:r>
          </a:p>
          <a:p>
            <a:pPr>
              <a:defRPr/>
            </a:pPr>
            <a:endParaRPr lang="en-US" sz="2000" dirty="0">
              <a:solidFill>
                <a:schemeClr val="tx1"/>
              </a:solidFill>
            </a:endParaRPr>
          </a:p>
        </p:txBody>
      </p:sp>
      <p:sp>
        <p:nvSpPr>
          <p:cNvPr id="6" name="Subtitle 2"/>
          <p:cNvSpPr txBox="1">
            <a:spLocks/>
          </p:cNvSpPr>
          <p:nvPr/>
        </p:nvSpPr>
        <p:spPr>
          <a:xfrm>
            <a:off x="6659880" y="4149080"/>
            <a:ext cx="3505200" cy="156592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chor="ctr" anchorCtr="0">
            <a:normAutofit/>
          </a:bodyPr>
          <a:lstStyle/>
          <a:p>
            <a:pPr algn="ctr">
              <a:spcBef>
                <a:spcPct val="20000"/>
              </a:spcBef>
              <a:defRPr/>
            </a:pPr>
            <a:r>
              <a:rPr lang="en-US" sz="2000" dirty="0" smtClean="0">
                <a:solidFill>
                  <a:schemeClr val="tx1"/>
                </a:solidFill>
              </a:rPr>
              <a:t>Rohit </a:t>
            </a:r>
            <a:r>
              <a:rPr lang="en-US" sz="2000" dirty="0" err="1" smtClean="0">
                <a:solidFill>
                  <a:schemeClr val="tx1"/>
                </a:solidFill>
              </a:rPr>
              <a:t>chaudhary</a:t>
            </a:r>
            <a:endParaRPr lang="en-US" sz="2000" dirty="0" smtClean="0">
              <a:solidFill>
                <a:schemeClr val="tx1"/>
              </a:solidFill>
            </a:endParaRPr>
          </a:p>
          <a:p>
            <a:pPr algn="ctr">
              <a:spcBef>
                <a:spcPct val="20000"/>
              </a:spcBef>
              <a:defRPr/>
            </a:pPr>
            <a:r>
              <a:rPr lang="en-US" sz="2000" dirty="0" smtClean="0">
                <a:solidFill>
                  <a:schemeClr val="tx1"/>
                </a:solidFill>
              </a:rPr>
              <a:t>Assistant Professor </a:t>
            </a:r>
          </a:p>
          <a:p>
            <a:pPr algn="ctr">
              <a:spcBef>
                <a:spcPct val="20000"/>
              </a:spcBef>
              <a:defRPr/>
            </a:pPr>
            <a:r>
              <a:rPr lang="en-US" sz="2000" dirty="0" err="1" smtClean="0">
                <a:solidFill>
                  <a:schemeClr val="tx1"/>
                </a:solidFill>
              </a:rPr>
              <a:t>Deptt</a:t>
            </a:r>
            <a:r>
              <a:rPr lang="en-US" sz="2000" dirty="0" smtClean="0">
                <a:solidFill>
                  <a:schemeClr val="tx1"/>
                </a:solidFill>
              </a:rPr>
              <a:t> of </a:t>
            </a:r>
            <a:r>
              <a:rPr lang="en-US" sz="2000" dirty="0" smtClean="0">
                <a:solidFill>
                  <a:schemeClr val="tx1"/>
                </a:solidFill>
              </a:rPr>
              <a:t>CSE</a:t>
            </a:r>
            <a:endParaRPr lang="en-US" sz="20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438151" y="5943600"/>
            <a:ext cx="613410" cy="533400"/>
          </a:xfrm>
          <a:prstGeom prst="rect">
            <a:avLst/>
          </a:prstGeom>
          <a:noFill/>
        </p:spPr>
      </p:pic>
      <p:sp>
        <p:nvSpPr>
          <p:cNvPr id="9" name="Date Placeholder 8"/>
          <p:cNvSpPr>
            <a:spLocks noGrp="1"/>
          </p:cNvSpPr>
          <p:nvPr>
            <p:ph type="dt" sz="half" idx="10"/>
          </p:nvPr>
        </p:nvSpPr>
        <p:spPr>
          <a:xfrm>
            <a:off x="438150" y="6492880"/>
            <a:ext cx="2453640" cy="365125"/>
          </a:xfrm>
        </p:spPr>
        <p:txBody>
          <a:bodyPr/>
          <a:lstStyle/>
          <a:p>
            <a:fld id="{4BB530D0-402B-4B07-B550-7170A8478318}" type="datetime1">
              <a:rPr lang="en-US" smtClean="0"/>
              <a:pPr/>
              <a:t>3/24/2023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Subtitle 2"/>
          <p:cNvSpPr txBox="1">
            <a:spLocks/>
          </p:cNvSpPr>
          <p:nvPr/>
        </p:nvSpPr>
        <p:spPr>
          <a:xfrm>
            <a:off x="175260" y="2971800"/>
            <a:ext cx="2366010" cy="53340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ormAutofit/>
          </a:bodyPr>
          <a:lstStyle/>
          <a:p>
            <a:pPr algn="ctr">
              <a:spcBef>
                <a:spcPct val="20000"/>
              </a:spcBef>
              <a:defRPr/>
            </a:pPr>
            <a:r>
              <a:rPr lang="en-US" sz="2000" dirty="0">
                <a:solidFill>
                  <a:schemeClr val="tx1"/>
                </a:solidFill>
              </a:rPr>
              <a:t>Unit: </a:t>
            </a:r>
            <a:r>
              <a:rPr lang="en-US" sz="2000" dirty="0" smtClean="0">
                <a:solidFill>
                  <a:schemeClr val="tx1"/>
                </a:solidFill>
              </a:rPr>
              <a:t>2</a:t>
            </a:r>
            <a:endParaRPr lang="en-US" sz="2000" dirty="0">
              <a:solidFill>
                <a:schemeClr val="tx1"/>
              </a:solidFill>
            </a:endParaRPr>
          </a:p>
        </p:txBody>
      </p:sp>
      <p:sp>
        <p:nvSpPr>
          <p:cNvPr id="13" name="Footer Placeholder 12"/>
          <p:cNvSpPr>
            <a:spLocks noGrp="1"/>
          </p:cNvSpPr>
          <p:nvPr>
            <p:ph type="ftr" sz="quarter" idx="11"/>
          </p:nvPr>
        </p:nvSpPr>
        <p:spPr>
          <a:xfrm>
            <a:off x="2628900" y="6278590"/>
            <a:ext cx="5783580" cy="365125"/>
          </a:xfrm>
        </p:spPr>
        <p:txBody>
          <a:bodyPr/>
          <a:lstStyle/>
          <a:p>
            <a:r>
              <a:rPr lang="en-US" smtClean="0"/>
              <a:t>SHRUTI SINHA                          TAFL            Unit Number:2</a:t>
            </a:r>
            <a:endParaRPr lang="en-US" dirty="0"/>
          </a:p>
        </p:txBody>
      </p:sp>
      <p:sp>
        <p:nvSpPr>
          <p:cNvPr id="14" name="Subtitle 2"/>
          <p:cNvSpPr txBox="1">
            <a:spLocks/>
          </p:cNvSpPr>
          <p:nvPr/>
        </p:nvSpPr>
        <p:spPr>
          <a:xfrm>
            <a:off x="175262" y="3810000"/>
            <a:ext cx="4819650" cy="83820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chor="ctr" anchorCtr="0">
            <a:normAutofit/>
          </a:bodyPr>
          <a:lstStyle/>
          <a:p>
            <a:pPr lvl="0"/>
            <a:r>
              <a:rPr lang="en-US" sz="2000" dirty="0" smtClean="0">
                <a:solidFill>
                  <a:schemeClr val="tx1"/>
                </a:solidFill>
              </a:rPr>
              <a:t>Theory of Automata and Formal Languages</a:t>
            </a:r>
          </a:p>
        </p:txBody>
      </p:sp>
      <p:sp>
        <p:nvSpPr>
          <p:cNvPr id="15" name="Subtitle 2"/>
          <p:cNvSpPr txBox="1">
            <a:spLocks/>
          </p:cNvSpPr>
          <p:nvPr/>
        </p:nvSpPr>
        <p:spPr>
          <a:xfrm>
            <a:off x="175262" y="4876800"/>
            <a:ext cx="4819650" cy="83820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chor="ctr" anchorCtr="0">
            <a:normAutofit/>
          </a:bodyPr>
          <a:lstStyle/>
          <a:p>
            <a:pPr algn="ctr">
              <a:spcBef>
                <a:spcPct val="20000"/>
              </a:spcBef>
              <a:defRPr/>
            </a:pPr>
            <a:r>
              <a:rPr lang="en-US" sz="2200" dirty="0" smtClean="0">
                <a:solidFill>
                  <a:schemeClr val="tx1"/>
                </a:solidFill>
              </a:rPr>
              <a:t> </a:t>
            </a:r>
            <a:r>
              <a:rPr lang="en-US" sz="2000" dirty="0">
                <a:solidFill>
                  <a:schemeClr val="tx1"/>
                </a:solidFill>
              </a:rPr>
              <a:t>B Tech </a:t>
            </a:r>
            <a:r>
              <a:rPr lang="en-US" sz="2000" dirty="0" smtClean="0">
                <a:solidFill>
                  <a:schemeClr val="tx1"/>
                </a:solidFill>
              </a:rPr>
              <a:t>4</a:t>
            </a:r>
            <a:r>
              <a:rPr lang="en-US" sz="2000" baseline="30000" dirty="0" err="1" smtClean="0">
                <a:solidFill>
                  <a:schemeClr val="tx1"/>
                </a:solidFill>
              </a:rPr>
              <a:t>th</a:t>
            </a:r>
            <a:r>
              <a:rPr lang="en-US" sz="2000" dirty="0" smtClean="0">
                <a:solidFill>
                  <a:schemeClr val="tx1"/>
                </a:solidFill>
              </a:rPr>
              <a:t> S</a:t>
            </a:r>
            <a:r>
              <a:rPr lang="en-US" sz="2000" dirty="0" err="1" smtClean="0">
                <a:solidFill>
                  <a:schemeClr val="tx1"/>
                </a:solidFill>
              </a:rPr>
              <a:t>em</a:t>
            </a:r>
            <a:endParaRPr lang="en-US" sz="2000" dirty="0">
              <a:solidFill>
                <a:schemeClr val="tx1"/>
              </a:solidFill>
            </a:endParaRPr>
          </a:p>
        </p:txBody>
      </p:sp>
      <p:pic>
        <p:nvPicPr>
          <p:cNvPr id="16" name="Picture 2" descr="C:\Users\admin\Desktop\LOGONIET.png"/>
          <p:cNvPicPr>
            <a:picLocks noChangeAspect="1" noChangeArrowheads="1"/>
          </p:cNvPicPr>
          <p:nvPr/>
        </p:nvPicPr>
        <p:blipFill>
          <a:blip r:embed="rId4"/>
          <a:srcRect/>
          <a:stretch>
            <a:fillRect/>
          </a:stretch>
        </p:blipFill>
        <p:spPr bwMode="auto">
          <a:xfrm>
            <a:off x="1" y="5"/>
            <a:ext cx="1818322" cy="847725"/>
          </a:xfrm>
          <a:prstGeom prst="rect">
            <a:avLst/>
          </a:prstGeom>
          <a:noFill/>
          <a:ln w="9525">
            <a:noFill/>
            <a:miter lim="800000"/>
            <a:headEnd/>
            <a:tailEnd/>
          </a:ln>
        </p:spPr>
      </p:pic>
      <p:sp>
        <p:nvSpPr>
          <p:cNvPr id="17" name="Title 1"/>
          <p:cNvSpPr txBox="1">
            <a:spLocks/>
          </p:cNvSpPr>
          <p:nvPr/>
        </p:nvSpPr>
        <p:spPr>
          <a:xfrm>
            <a:off x="1905000" y="21528"/>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err="1" smtClean="0"/>
              <a:t>Noida</a:t>
            </a:r>
            <a:r>
              <a:rPr lang="en-US" sz="2400" dirty="0" smtClean="0"/>
              <a:t> Institute of Engineering and Technology, Greater </a:t>
            </a:r>
            <a:r>
              <a:rPr lang="en-US" sz="2400" dirty="0" err="1" smtClean="0"/>
              <a:t>Noida</a:t>
            </a:r>
            <a:endPar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915567-AA10-4C20-B139-47162854DA67}" type="datetime1">
              <a:rPr lang="en-US" smtClean="0"/>
              <a:pPr/>
              <a:t>3/24/2023</a:t>
            </a:fld>
            <a:endParaRPr lang="en-US"/>
          </a:p>
        </p:txBody>
      </p:sp>
      <p:sp>
        <p:nvSpPr>
          <p:cNvPr id="10" name="Footer Placeholder 12"/>
          <p:cNvSpPr>
            <a:spLocks noGrp="1"/>
          </p:cNvSpPr>
          <p:nvPr>
            <p:ph type="ftr" sz="quarter" idx="11"/>
          </p:nvPr>
        </p:nvSpPr>
        <p:spPr>
          <a:xfrm>
            <a:off x="2628900" y="624840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Course Outcome</a:t>
            </a:r>
          </a:p>
        </p:txBody>
      </p:sp>
      <p:pic>
        <p:nvPicPr>
          <p:cNvPr id="9" name="Picture 8" descr="Logo, company name&#10;&#10;Description automatically generated">
            <a:extLst>
              <a:ext uri="{FF2B5EF4-FFF2-40B4-BE49-F238E27FC236}">
                <a16:creationId xmlns:a16="http://schemas.microsoft.com/office/drawing/2014/main" id="{4EED42D2-6FC5-4175-A6FD-CC09537EDB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577340" cy="801666"/>
          </a:xfrm>
          <a:prstGeom prst="rect">
            <a:avLst/>
          </a:prstGeom>
        </p:spPr>
      </p:pic>
      <p:pic>
        <p:nvPicPr>
          <p:cNvPr id="11" name="Picture 10">
            <a:extLst>
              <a:ext uri="{FF2B5EF4-FFF2-40B4-BE49-F238E27FC236}">
                <a16:creationId xmlns:a16="http://schemas.microsoft.com/office/drawing/2014/main" id="{890F34BB-E594-434D-984F-DFBCFC949451}"/>
              </a:ext>
            </a:extLst>
          </p:cNvPr>
          <p:cNvPicPr>
            <a:picLocks noChangeAspect="1"/>
          </p:cNvPicPr>
          <p:nvPr/>
        </p:nvPicPr>
        <p:blipFill rotWithShape="1">
          <a:blip r:embed="rId3"/>
          <a:srcRect t="1952"/>
          <a:stretch/>
        </p:blipFill>
        <p:spPr>
          <a:xfrm>
            <a:off x="788670" y="1371600"/>
            <a:ext cx="9205770" cy="4191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350520" y="1219203"/>
            <a:ext cx="9902190" cy="4906963"/>
          </a:xfrm>
        </p:spPr>
        <p:txBody>
          <a:bodyPr>
            <a:normAutofit fontScale="85000" lnSpcReduction="20000"/>
          </a:bodyPr>
          <a:lstStyle/>
          <a:p>
            <a:pPr marL="457200" indent="-457200">
              <a:lnSpc>
                <a:spcPct val="150000"/>
              </a:lnSpc>
              <a:spcBef>
                <a:spcPts val="0"/>
              </a:spcBef>
              <a:buNone/>
            </a:pPr>
            <a:r>
              <a:rPr lang="en-US" sz="2400" b="1" dirty="0" smtClean="0"/>
              <a:t>Homomorphism</a:t>
            </a:r>
            <a:r>
              <a:rPr lang="en-US" sz="2200" b="1" dirty="0" smtClean="0"/>
              <a:t>: </a:t>
            </a:r>
          </a:p>
          <a:p>
            <a:pPr marL="457200" indent="-457200">
              <a:lnSpc>
                <a:spcPct val="150000"/>
              </a:lnSpc>
              <a:spcBef>
                <a:spcPts val="0"/>
              </a:spcBef>
              <a:buNone/>
            </a:pPr>
            <a:r>
              <a:rPr lang="en-US" sz="2400" dirty="0" smtClean="0"/>
              <a:t>A homomorphism is function h : Σ∗ → ∆∗ defined as follows: </a:t>
            </a:r>
          </a:p>
          <a:p>
            <a:pPr marL="457200" indent="-457200">
              <a:lnSpc>
                <a:spcPct val="150000"/>
              </a:lnSpc>
              <a:spcBef>
                <a:spcPts val="0"/>
              </a:spcBef>
              <a:buNone/>
            </a:pPr>
            <a:r>
              <a:rPr lang="en-US" sz="2400" dirty="0" smtClean="0"/>
              <a:t>• h(</a:t>
            </a:r>
            <a:r>
              <a:rPr lang="en-US" sz="2400" b="1" dirty="0" smtClean="0">
                <a:solidFill>
                  <a:srgbClr val="FF0000"/>
                </a:solidFill>
              </a:rPr>
              <a:t>Ɛ</a:t>
            </a:r>
            <a:r>
              <a:rPr lang="en-US" sz="2400" dirty="0" smtClean="0"/>
              <a:t>) = </a:t>
            </a:r>
            <a:r>
              <a:rPr lang="en-US" sz="2400" b="1" dirty="0" smtClean="0">
                <a:solidFill>
                  <a:srgbClr val="FF0000"/>
                </a:solidFill>
              </a:rPr>
              <a:t>Ɛ</a:t>
            </a:r>
            <a:r>
              <a:rPr lang="en-US" sz="2400" dirty="0" smtClean="0"/>
              <a:t> and for a ∈ Σ, h(a) is any string in ∆∗ </a:t>
            </a:r>
          </a:p>
          <a:p>
            <a:pPr marL="457200" indent="-457200">
              <a:lnSpc>
                <a:spcPct val="150000"/>
              </a:lnSpc>
              <a:spcBef>
                <a:spcPts val="0"/>
              </a:spcBef>
              <a:buNone/>
            </a:pPr>
            <a:r>
              <a:rPr lang="en-US" sz="2400" dirty="0" smtClean="0"/>
              <a:t>• For a = a1a2 . . . an ∈ Σ∗ (n ≥ 2), h(a) = h(a1)h(a2). . . h(an).</a:t>
            </a:r>
          </a:p>
          <a:p>
            <a:pPr marL="457200" indent="-457200">
              <a:lnSpc>
                <a:spcPct val="150000"/>
              </a:lnSpc>
              <a:spcBef>
                <a:spcPts val="0"/>
              </a:spcBef>
              <a:buNone/>
            </a:pPr>
            <a:r>
              <a:rPr lang="en-US" sz="2400" dirty="0" smtClean="0"/>
              <a:t>• A homomorphism h maps a string a ∈ Σ∗ to a string in ∆∗ by mapping each character of a to a string h(a) ∈ ∆∗ </a:t>
            </a:r>
          </a:p>
          <a:p>
            <a:pPr marL="457200" indent="-457200">
              <a:lnSpc>
                <a:spcPct val="150000"/>
              </a:lnSpc>
              <a:spcBef>
                <a:spcPts val="0"/>
              </a:spcBef>
              <a:buNone/>
            </a:pPr>
            <a:r>
              <a:rPr lang="en-US" sz="2400" dirty="0" smtClean="0"/>
              <a:t>• A homomorphism is a function from strings to strings that “respects” concatenation: for any x, y ∈ Σ ∗ , h(</a:t>
            </a:r>
            <a:r>
              <a:rPr lang="en-US" sz="2400" dirty="0" err="1" smtClean="0"/>
              <a:t>xy</a:t>
            </a:r>
            <a:r>
              <a:rPr lang="en-US" sz="2400" dirty="0" smtClean="0"/>
              <a:t>) = h(x)h(y). (Any such function is a homomorphism.) </a:t>
            </a:r>
          </a:p>
          <a:p>
            <a:pPr marL="457200" indent="-457200">
              <a:lnSpc>
                <a:spcPct val="150000"/>
              </a:lnSpc>
              <a:spcBef>
                <a:spcPts val="0"/>
              </a:spcBef>
              <a:buNone/>
            </a:pPr>
            <a:endParaRPr lang="en-US" sz="2400" dirty="0" smtClean="0"/>
          </a:p>
          <a:p>
            <a:pPr marL="457200" indent="-457200">
              <a:lnSpc>
                <a:spcPct val="150000"/>
              </a:lnSpc>
              <a:spcBef>
                <a:spcPts val="0"/>
              </a:spcBef>
              <a:buNone/>
            </a:pPr>
            <a:r>
              <a:rPr lang="en-US" sz="2400" b="1" dirty="0" smtClean="0"/>
              <a:t>Example. </a:t>
            </a:r>
            <a:r>
              <a:rPr lang="en-US" sz="2400" dirty="0" smtClean="0"/>
              <a:t>h : {0, 1} → {a, b}∗ where h(0) = </a:t>
            </a:r>
            <a:r>
              <a:rPr lang="en-US" sz="2400" dirty="0" err="1" smtClean="0"/>
              <a:t>ab</a:t>
            </a:r>
            <a:r>
              <a:rPr lang="en-US" sz="2400" dirty="0" smtClean="0"/>
              <a:t> and h(1) = </a:t>
            </a:r>
            <a:r>
              <a:rPr lang="en-US" sz="2400" dirty="0" err="1" smtClean="0"/>
              <a:t>ba</a:t>
            </a:r>
            <a:r>
              <a:rPr lang="en-US" sz="2400" dirty="0" smtClean="0"/>
              <a:t>. Then h(0011) = </a:t>
            </a:r>
            <a:r>
              <a:rPr lang="en-US" sz="2400" dirty="0" err="1" smtClean="0"/>
              <a:t>ababbaba</a:t>
            </a:r>
            <a:endParaRPr lang="en-US" sz="2400" dirty="0" smtClean="0"/>
          </a:p>
          <a:p>
            <a:pPr marL="457200" indent="-457200">
              <a:lnSpc>
                <a:spcPct val="150000"/>
              </a:lnSpc>
              <a:spcBef>
                <a:spcPts val="0"/>
              </a:spcBef>
              <a:buNone/>
            </a:pPr>
            <a:endParaRPr lang="en-US" sz="2200" b="1" dirty="0" smtClean="0"/>
          </a:p>
          <a:p>
            <a:pPr>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EDCBD81D-1CC2-42C3-B4B1-4599FF0FF720}" type="datetime1">
              <a:rPr lang="en-US" smtClean="0"/>
              <a:pPr/>
              <a:t>3/24/2023</a:t>
            </a:fld>
            <a:endParaRPr lang="en-US" dirty="0"/>
          </a:p>
        </p:txBody>
      </p:sp>
      <p:sp>
        <p:nvSpPr>
          <p:cNvPr id="5" name="Footer Placeholder 4"/>
          <p:cNvSpPr>
            <a:spLocks noGrp="1"/>
          </p:cNvSpPr>
          <p:nvPr>
            <p:ph type="ftr" sz="quarter" idx="11"/>
          </p:nvPr>
        </p:nvSpPr>
        <p:spPr>
          <a:xfrm>
            <a:off x="280416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350520" y="1219203"/>
            <a:ext cx="9902190" cy="4906963"/>
          </a:xfrm>
        </p:spPr>
        <p:txBody>
          <a:bodyPr>
            <a:normAutofit fontScale="92500" lnSpcReduction="20000"/>
          </a:bodyPr>
          <a:lstStyle/>
          <a:p>
            <a:pPr marL="457200" indent="-457200">
              <a:lnSpc>
                <a:spcPct val="150000"/>
              </a:lnSpc>
              <a:spcBef>
                <a:spcPts val="0"/>
              </a:spcBef>
              <a:buNone/>
            </a:pPr>
            <a:r>
              <a:rPr lang="en-US" sz="2400" b="1" dirty="0" smtClean="0"/>
              <a:t>Homomorphism</a:t>
            </a:r>
            <a:r>
              <a:rPr lang="en-US" sz="2200" b="1" dirty="0" smtClean="0"/>
              <a:t>: </a:t>
            </a:r>
          </a:p>
          <a:p>
            <a:pPr marL="457200" indent="-457200">
              <a:lnSpc>
                <a:spcPct val="150000"/>
              </a:lnSpc>
              <a:spcBef>
                <a:spcPts val="0"/>
              </a:spcBef>
              <a:buNone/>
            </a:pPr>
            <a:r>
              <a:rPr lang="en-US" sz="2000" dirty="0" smtClean="0"/>
              <a:t>Regular languages are closed under homomorphism, i.e., if L is a regular language and h is a homomorphism, then h(L) is also regular.</a:t>
            </a:r>
          </a:p>
          <a:p>
            <a:pPr marL="457200" indent="-457200">
              <a:lnSpc>
                <a:spcPct val="150000"/>
              </a:lnSpc>
              <a:spcBef>
                <a:spcPts val="0"/>
              </a:spcBef>
              <a:buNone/>
            </a:pPr>
            <a:r>
              <a:rPr lang="en-US" sz="2400" b="1" dirty="0" smtClean="0"/>
              <a:t>Proof. </a:t>
            </a:r>
            <a:r>
              <a:rPr lang="en-US" sz="2400" dirty="0" smtClean="0"/>
              <a:t>We will use the representation of regular languages in terms of regular expressions to argue this.</a:t>
            </a:r>
          </a:p>
          <a:p>
            <a:pPr marL="457200" indent="-457200">
              <a:lnSpc>
                <a:spcPct val="150000"/>
              </a:lnSpc>
              <a:spcBef>
                <a:spcPts val="0"/>
              </a:spcBef>
              <a:buNone/>
            </a:pPr>
            <a:r>
              <a:rPr lang="en-US" sz="2400" dirty="0" smtClean="0"/>
              <a:t>• Define homomorphism as an operation on regular expressions </a:t>
            </a:r>
          </a:p>
          <a:p>
            <a:pPr marL="457200" indent="-457200">
              <a:lnSpc>
                <a:spcPct val="150000"/>
              </a:lnSpc>
              <a:spcBef>
                <a:spcPts val="0"/>
              </a:spcBef>
              <a:buNone/>
            </a:pPr>
            <a:r>
              <a:rPr lang="en-US" sz="2400" dirty="0" smtClean="0"/>
              <a:t>• Show that L(h(R)) = h(L(R)) </a:t>
            </a:r>
          </a:p>
          <a:p>
            <a:pPr marL="457200" indent="-457200">
              <a:lnSpc>
                <a:spcPct val="150000"/>
              </a:lnSpc>
              <a:spcBef>
                <a:spcPts val="0"/>
              </a:spcBef>
              <a:buNone/>
            </a:pPr>
            <a:r>
              <a:rPr lang="en-US" sz="2400" dirty="0" smtClean="0"/>
              <a:t>• Let R be such that L = L(R). Let R0 = h(R). Then h(L) = L(R0 ).</a:t>
            </a:r>
          </a:p>
          <a:p>
            <a:pPr marL="457200" indent="-457200">
              <a:lnSpc>
                <a:spcPct val="150000"/>
              </a:lnSpc>
              <a:spcBef>
                <a:spcPts val="0"/>
              </a:spcBef>
              <a:buNone/>
            </a:pPr>
            <a:endParaRPr lang="en-US" sz="2400" b="1" dirty="0" smtClean="0"/>
          </a:p>
          <a:p>
            <a:pPr marL="457200" indent="-457200">
              <a:lnSpc>
                <a:spcPct val="150000"/>
              </a:lnSpc>
              <a:spcBef>
                <a:spcPts val="0"/>
              </a:spcBef>
              <a:buNone/>
            </a:pPr>
            <a:endParaRPr lang="en-US" sz="2200" b="1" dirty="0" smtClean="0"/>
          </a:p>
          <a:p>
            <a:pPr>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EDB00E20-7671-4BEF-BD78-59114E5C396D}" type="datetime1">
              <a:rPr lang="en-US" smtClean="0"/>
              <a:pPr/>
              <a:t>3/24/2023</a:t>
            </a:fld>
            <a:endParaRPr lang="en-US" dirty="0"/>
          </a:p>
        </p:txBody>
      </p:sp>
      <p:sp>
        <p:nvSpPr>
          <p:cNvPr id="5" name="Footer Placeholder 4"/>
          <p:cNvSpPr>
            <a:spLocks noGrp="1"/>
          </p:cNvSpPr>
          <p:nvPr>
            <p:ph type="ftr" sz="quarter" idx="11"/>
          </p:nvPr>
        </p:nvSpPr>
        <p:spPr>
          <a:xfrm>
            <a:off x="280416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350520" y="1219203"/>
            <a:ext cx="9902190" cy="4906963"/>
          </a:xfrm>
        </p:spPr>
        <p:txBody>
          <a:bodyPr>
            <a:normAutofit fontScale="92500" lnSpcReduction="20000"/>
          </a:bodyPr>
          <a:lstStyle/>
          <a:p>
            <a:pPr marL="457200" indent="-457200">
              <a:lnSpc>
                <a:spcPct val="150000"/>
              </a:lnSpc>
              <a:spcBef>
                <a:spcPts val="0"/>
              </a:spcBef>
              <a:buNone/>
            </a:pPr>
            <a:r>
              <a:rPr lang="en-US" sz="2400" b="1" dirty="0" smtClean="0"/>
              <a:t>Homomorphism</a:t>
            </a:r>
            <a:r>
              <a:rPr lang="en-US" sz="2200" b="1" dirty="0" smtClean="0"/>
              <a:t>: </a:t>
            </a:r>
          </a:p>
          <a:p>
            <a:pPr marL="457200" indent="-457200">
              <a:lnSpc>
                <a:spcPct val="150000"/>
              </a:lnSpc>
              <a:spcBef>
                <a:spcPts val="0"/>
              </a:spcBef>
              <a:buNone/>
            </a:pPr>
            <a:r>
              <a:rPr lang="en-US" sz="2000" dirty="0" smtClean="0"/>
              <a:t>Regular languages are closed under homomorphism, i.e., if L is a regular language and h is a homomorphism, then h(L) is also regular.</a:t>
            </a:r>
          </a:p>
          <a:p>
            <a:pPr marL="457200" indent="-457200">
              <a:lnSpc>
                <a:spcPct val="150000"/>
              </a:lnSpc>
              <a:spcBef>
                <a:spcPts val="0"/>
              </a:spcBef>
              <a:buNone/>
            </a:pPr>
            <a:r>
              <a:rPr lang="en-US" sz="2400" b="1" dirty="0" smtClean="0"/>
              <a:t>Proof. </a:t>
            </a:r>
            <a:r>
              <a:rPr lang="en-US" sz="2400" dirty="0" smtClean="0"/>
              <a:t>We will use the representation of regular languages in terms of regular expressions to argue this.</a:t>
            </a:r>
          </a:p>
          <a:p>
            <a:pPr marL="457200" indent="-457200">
              <a:lnSpc>
                <a:spcPct val="150000"/>
              </a:lnSpc>
              <a:spcBef>
                <a:spcPts val="0"/>
              </a:spcBef>
              <a:buNone/>
            </a:pPr>
            <a:r>
              <a:rPr lang="en-US" sz="2400" dirty="0" smtClean="0"/>
              <a:t>• Define homomorphism as an operation on regular expressions </a:t>
            </a:r>
          </a:p>
          <a:p>
            <a:pPr marL="457200" indent="-457200">
              <a:lnSpc>
                <a:spcPct val="150000"/>
              </a:lnSpc>
              <a:spcBef>
                <a:spcPts val="0"/>
              </a:spcBef>
              <a:buNone/>
            </a:pPr>
            <a:r>
              <a:rPr lang="en-US" sz="2400" dirty="0" smtClean="0"/>
              <a:t>• Show that L(h(R)) = h(L(R)) </a:t>
            </a:r>
          </a:p>
          <a:p>
            <a:pPr marL="457200" indent="-457200">
              <a:lnSpc>
                <a:spcPct val="150000"/>
              </a:lnSpc>
              <a:spcBef>
                <a:spcPts val="0"/>
              </a:spcBef>
              <a:buNone/>
            </a:pPr>
            <a:r>
              <a:rPr lang="en-US" sz="2400" dirty="0" smtClean="0"/>
              <a:t>• Let R be such that L = L(R). Let R0 = h(R). Then h(L) = L(R0 ).</a:t>
            </a:r>
          </a:p>
          <a:p>
            <a:pPr marL="457200" indent="-457200">
              <a:lnSpc>
                <a:spcPct val="150000"/>
              </a:lnSpc>
              <a:spcBef>
                <a:spcPts val="0"/>
              </a:spcBef>
              <a:buNone/>
            </a:pPr>
            <a:endParaRPr lang="en-US" sz="2400" b="1" dirty="0" smtClean="0"/>
          </a:p>
          <a:p>
            <a:pPr marL="457200" indent="-457200">
              <a:lnSpc>
                <a:spcPct val="150000"/>
              </a:lnSpc>
              <a:spcBef>
                <a:spcPts val="0"/>
              </a:spcBef>
              <a:buNone/>
            </a:pPr>
            <a:endParaRPr lang="en-US" sz="2200" b="1" dirty="0" smtClean="0"/>
          </a:p>
          <a:p>
            <a:pPr>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AD7E5B00-08BB-4FE7-A87E-8E1EDAE8260F}" type="datetime1">
              <a:rPr lang="en-US" smtClean="0"/>
              <a:pPr/>
              <a:t>3/24/2023</a:t>
            </a:fld>
            <a:endParaRPr lang="en-US" dirty="0"/>
          </a:p>
        </p:txBody>
      </p:sp>
      <p:sp>
        <p:nvSpPr>
          <p:cNvPr id="5" name="Footer Placeholder 4"/>
          <p:cNvSpPr>
            <a:spLocks noGrp="1"/>
          </p:cNvSpPr>
          <p:nvPr>
            <p:ph type="ftr" sz="quarter" idx="11"/>
          </p:nvPr>
        </p:nvSpPr>
        <p:spPr>
          <a:xfrm>
            <a:off x="280416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A9F33B-4D51-4A5A-A459-B82F9198F0C0}" type="datetime1">
              <a:rPr lang="en-US" smtClean="0"/>
              <a:pPr/>
              <a:t>3/24/2023</a:t>
            </a:fld>
            <a:endParaRPr lang="en-US"/>
          </a:p>
        </p:txBody>
      </p:sp>
      <p:sp>
        <p:nvSpPr>
          <p:cNvPr id="5" name="Footer Placeholder 4"/>
          <p:cNvSpPr>
            <a:spLocks noGrp="1"/>
          </p:cNvSpPr>
          <p:nvPr>
            <p:ph type="ftr" sz="quarter" idx="11"/>
          </p:nvPr>
        </p:nvSpPr>
        <p:spPr>
          <a:xfrm>
            <a:off x="2541270" y="6356353"/>
            <a:ext cx="63969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Pigeon</a:t>
            </a:r>
            <a:r>
              <a:rPr kumimoji="0" lang="en-US" sz="2400" b="0" i="0" u="none" strike="noStrike" kern="1200" cap="none" spc="0" normalizeH="0" noProof="0" dirty="0" smtClean="0">
                <a:ln>
                  <a:noFill/>
                </a:ln>
                <a:solidFill>
                  <a:schemeClr val="dk1"/>
                </a:solidFill>
                <a:effectLst/>
                <a:uLnTx/>
                <a:uFillTx/>
                <a:latin typeface="+mn-lt"/>
                <a:ea typeface="+mn-ea"/>
                <a:cs typeface="+mn-cs"/>
              </a:rPr>
              <a:t> Hole </a:t>
            </a:r>
            <a:r>
              <a:rPr kumimoji="0" lang="en-US" sz="2400" b="0" i="0" u="none" strike="noStrike" kern="1200" cap="none" spc="0" normalizeH="0" noProof="0" dirty="0" err="1" smtClean="0">
                <a:ln>
                  <a:noFill/>
                </a:ln>
                <a:solidFill>
                  <a:schemeClr val="dk1"/>
                </a:solidFill>
                <a:effectLst/>
                <a:uLnTx/>
                <a:uFillTx/>
                <a:latin typeface="+mn-lt"/>
                <a:ea typeface="+mn-ea"/>
                <a:cs typeface="+mn-cs"/>
              </a:rPr>
              <a:t>Priciple</a:t>
            </a:r>
            <a:r>
              <a:rPr kumimoji="0" lang="en-US" sz="2400" b="0" i="0" u="none" strike="noStrike" kern="1200" cap="none" spc="0" normalizeH="0" noProof="0" dirty="0" smtClean="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10" name="Rectangle 9"/>
          <p:cNvSpPr/>
          <p:nvPr/>
        </p:nvSpPr>
        <p:spPr>
          <a:xfrm>
            <a:off x="1143000" y="1295400"/>
            <a:ext cx="8382000" cy="3139321"/>
          </a:xfrm>
          <a:prstGeom prst="rect">
            <a:avLst/>
          </a:prstGeom>
        </p:spPr>
        <p:txBody>
          <a:bodyPr wrap="square">
            <a:spAutoFit/>
          </a:bodyPr>
          <a:lstStyle/>
          <a:p>
            <a:r>
              <a:rPr lang="en-US" dirty="0" smtClean="0"/>
              <a:t>the </a:t>
            </a:r>
            <a:r>
              <a:rPr lang="en-US" b="1" dirty="0" smtClean="0"/>
              <a:t>pigeonhole principle</a:t>
            </a:r>
            <a:r>
              <a:rPr lang="en-US" dirty="0" smtClean="0"/>
              <a:t> states that if </a:t>
            </a:r>
            <a:r>
              <a:rPr lang="en-US" i="1" dirty="0" smtClean="0"/>
              <a:t>n</a:t>
            </a:r>
            <a:r>
              <a:rPr lang="en-US" dirty="0" smtClean="0"/>
              <a:t> items are put into </a:t>
            </a:r>
            <a:r>
              <a:rPr lang="en-US" i="1" dirty="0" smtClean="0"/>
              <a:t>m</a:t>
            </a:r>
            <a:r>
              <a:rPr lang="en-US" dirty="0" smtClean="0"/>
              <a:t> containers, with </a:t>
            </a:r>
            <a:r>
              <a:rPr lang="en-US" i="1" dirty="0" smtClean="0"/>
              <a:t>n</a:t>
            </a:r>
            <a:r>
              <a:rPr lang="en-US" dirty="0" smtClean="0"/>
              <a:t> &gt; </a:t>
            </a:r>
            <a:r>
              <a:rPr lang="en-US" i="1" dirty="0" smtClean="0"/>
              <a:t>m</a:t>
            </a:r>
            <a:r>
              <a:rPr lang="en-US" dirty="0" smtClean="0"/>
              <a:t>, then at least one container must contain more than one item.</a:t>
            </a:r>
          </a:p>
          <a:p>
            <a:endParaRPr lang="en-US" dirty="0" smtClean="0"/>
          </a:p>
          <a:p>
            <a:endParaRPr lang="en-US" dirty="0" smtClean="0"/>
          </a:p>
          <a:p>
            <a:r>
              <a:rPr lang="en-US" dirty="0" smtClean="0"/>
              <a:t>The principle has several generalizations and can be stated in various ways. In a more quantified version: for </a:t>
            </a:r>
            <a:r>
              <a:rPr lang="en-US" dirty="0" smtClean="0">
                <a:hlinkClick r:id="rId3" tooltip="Natural number"/>
              </a:rPr>
              <a:t>natural numbers</a:t>
            </a:r>
            <a:r>
              <a:rPr lang="en-US" dirty="0" smtClean="0"/>
              <a:t> </a:t>
            </a:r>
            <a:r>
              <a:rPr lang="en-US" i="1" dirty="0" smtClean="0"/>
              <a:t>k</a:t>
            </a:r>
            <a:r>
              <a:rPr lang="en-US" dirty="0" smtClean="0"/>
              <a:t> and </a:t>
            </a:r>
            <a:r>
              <a:rPr lang="en-US" i="1" dirty="0" smtClean="0"/>
              <a:t>m</a:t>
            </a:r>
            <a:r>
              <a:rPr lang="en-US" dirty="0" smtClean="0"/>
              <a:t>, if </a:t>
            </a:r>
            <a:r>
              <a:rPr lang="en-US" i="1" dirty="0" smtClean="0"/>
              <a:t>n</a:t>
            </a:r>
            <a:r>
              <a:rPr lang="en-US" dirty="0" smtClean="0"/>
              <a:t> = </a:t>
            </a:r>
            <a:r>
              <a:rPr lang="en-US" i="1" dirty="0" smtClean="0"/>
              <a:t>km</a:t>
            </a:r>
            <a:r>
              <a:rPr lang="en-US" dirty="0" smtClean="0"/>
              <a:t> + 1 objects are distributed among </a:t>
            </a:r>
            <a:r>
              <a:rPr lang="en-US" i="1" dirty="0" smtClean="0"/>
              <a:t>m</a:t>
            </a:r>
            <a:r>
              <a:rPr lang="en-US" dirty="0" smtClean="0"/>
              <a:t> sets, then the pigeonhole principle asserts that at least one of the sets will contain at least </a:t>
            </a:r>
            <a:r>
              <a:rPr lang="en-US" i="1" dirty="0" smtClean="0"/>
              <a:t>k</a:t>
            </a:r>
            <a:r>
              <a:rPr lang="en-US" dirty="0" smtClean="0"/>
              <a:t> + 1 objects.</a:t>
            </a:r>
            <a:r>
              <a:rPr lang="en-US" baseline="30000" dirty="0" smtClean="0">
                <a:hlinkClick r:id="rId4"/>
              </a:rPr>
              <a:t>[4]</a:t>
            </a:r>
            <a:r>
              <a:rPr lang="en-US" dirty="0" smtClean="0"/>
              <a:t> For arbitrary </a:t>
            </a:r>
            <a:r>
              <a:rPr lang="en-US" i="1" dirty="0" smtClean="0"/>
              <a:t>n</a:t>
            </a:r>
            <a:r>
              <a:rPr lang="en-US" dirty="0" smtClean="0"/>
              <a:t> and </a:t>
            </a:r>
            <a:r>
              <a:rPr lang="en-US" i="1" dirty="0" smtClean="0"/>
              <a:t>m</a:t>
            </a:r>
            <a:r>
              <a:rPr lang="en-US" dirty="0" smtClean="0"/>
              <a:t>, this generalizes to {\</a:t>
            </a:r>
            <a:r>
              <a:rPr lang="en-US" dirty="0" err="1" smtClean="0"/>
              <a:t>displaystyle</a:t>
            </a:r>
            <a:r>
              <a:rPr lang="en-US" dirty="0" smtClean="0"/>
              <a:t> k+1=\</a:t>
            </a:r>
            <a:r>
              <a:rPr lang="en-US" dirty="0" err="1" smtClean="0"/>
              <a:t>lfloor</a:t>
            </a:r>
            <a:r>
              <a:rPr lang="en-US" dirty="0" smtClean="0"/>
              <a:t> (n-1)/m\</a:t>
            </a:r>
            <a:r>
              <a:rPr lang="en-US" dirty="0" err="1" smtClean="0"/>
              <a:t>rfloor</a:t>
            </a:r>
            <a:r>
              <a:rPr lang="en-US" dirty="0" smtClean="0"/>
              <a:t> +1=\</a:t>
            </a:r>
            <a:r>
              <a:rPr lang="en-US" dirty="0" err="1" smtClean="0"/>
              <a:t>lceil</a:t>
            </a:r>
            <a:r>
              <a:rPr lang="en-US" dirty="0" smtClean="0"/>
              <a:t> n/m\</a:t>
            </a:r>
            <a:r>
              <a:rPr lang="en-US" dirty="0" err="1" smtClean="0"/>
              <a:t>rceil</a:t>
            </a:r>
            <a:r>
              <a:rPr lang="en-US" dirty="0" smtClean="0"/>
              <a:t> ,} where {\</a:t>
            </a:r>
            <a:r>
              <a:rPr lang="en-US" dirty="0" err="1" smtClean="0"/>
              <a:t>displaystyle</a:t>
            </a:r>
            <a:r>
              <a:rPr lang="en-US" dirty="0" smtClean="0"/>
              <a:t> \</a:t>
            </a:r>
            <a:r>
              <a:rPr lang="en-US" dirty="0" err="1" smtClean="0"/>
              <a:t>lfloor</a:t>
            </a:r>
            <a:r>
              <a:rPr lang="en-US" dirty="0" smtClean="0"/>
              <a:t> \</a:t>
            </a:r>
            <a:r>
              <a:rPr lang="en-US" dirty="0" err="1" smtClean="0"/>
              <a:t>cdots</a:t>
            </a:r>
            <a:r>
              <a:rPr lang="en-US" dirty="0" smtClean="0"/>
              <a:t> \</a:t>
            </a:r>
            <a:r>
              <a:rPr lang="en-US" dirty="0" err="1" smtClean="0"/>
              <a:t>rfloor</a:t>
            </a:r>
            <a:r>
              <a:rPr lang="en-US" dirty="0" smtClean="0"/>
              <a:t> } and {\</a:t>
            </a:r>
            <a:r>
              <a:rPr lang="en-US" dirty="0" err="1" smtClean="0"/>
              <a:t>displaystyle</a:t>
            </a:r>
            <a:r>
              <a:rPr lang="en-US" dirty="0" smtClean="0"/>
              <a:t> \</a:t>
            </a:r>
            <a:r>
              <a:rPr lang="en-US" dirty="0" err="1" smtClean="0"/>
              <a:t>lceil</a:t>
            </a:r>
            <a:r>
              <a:rPr lang="en-US" dirty="0" smtClean="0"/>
              <a:t> \</a:t>
            </a:r>
            <a:r>
              <a:rPr lang="en-US" dirty="0" err="1" smtClean="0"/>
              <a:t>cdots</a:t>
            </a:r>
            <a:r>
              <a:rPr lang="en-US" dirty="0" smtClean="0"/>
              <a:t> \</a:t>
            </a:r>
            <a:r>
              <a:rPr lang="en-US" dirty="0" err="1" smtClean="0"/>
              <a:t>rceil</a:t>
            </a:r>
            <a:r>
              <a:rPr lang="en-US" dirty="0" smtClean="0"/>
              <a:t> } denote the </a:t>
            </a:r>
            <a:r>
              <a:rPr lang="en-US" dirty="0" smtClean="0">
                <a:hlinkClick r:id="rId5" tooltip="Floor function"/>
              </a:rPr>
              <a:t>floor</a:t>
            </a:r>
            <a:r>
              <a:rPr lang="en-US" dirty="0" smtClean="0"/>
              <a:t> and </a:t>
            </a:r>
            <a:r>
              <a:rPr lang="en-US" dirty="0" smtClean="0">
                <a:hlinkClick r:id="rId6" tooltip="Ceiling function"/>
              </a:rPr>
              <a:t>ceiling functions</a:t>
            </a:r>
            <a:r>
              <a:rPr lang="en-US" dirty="0" smtClean="0"/>
              <a:t>, respectively.</a:t>
            </a:r>
            <a:endParaRPr lang="en-US" dirty="0"/>
          </a:p>
        </p:txBody>
      </p:sp>
      <p:sp>
        <p:nvSpPr>
          <p:cNvPr id="142338" name="AutoShape 2" descr="https://upload.wikimedia.org/wikipedia/commons/thumb/5/5c/TooManyPigeons.jpg/220px-TooManyPigeon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009372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A9F33B-4D51-4A5A-A459-B82F9198F0C0}" type="datetime1">
              <a:rPr lang="en-US" smtClean="0"/>
              <a:pPr/>
              <a:t>3/24/2023</a:t>
            </a:fld>
            <a:endParaRPr lang="en-US"/>
          </a:p>
        </p:txBody>
      </p:sp>
      <p:sp>
        <p:nvSpPr>
          <p:cNvPr id="5" name="Footer Placeholder 4"/>
          <p:cNvSpPr>
            <a:spLocks noGrp="1"/>
          </p:cNvSpPr>
          <p:nvPr>
            <p:ph type="ftr" sz="quarter" idx="11"/>
          </p:nvPr>
        </p:nvSpPr>
        <p:spPr>
          <a:xfrm>
            <a:off x="2541270" y="6356353"/>
            <a:ext cx="63969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Pigeon</a:t>
            </a:r>
            <a:r>
              <a:rPr kumimoji="0" lang="en-US" sz="2400" b="0" i="0" u="none" strike="noStrike" kern="1200" cap="none" spc="0" normalizeH="0" noProof="0" dirty="0" smtClean="0">
                <a:ln>
                  <a:noFill/>
                </a:ln>
                <a:solidFill>
                  <a:schemeClr val="dk1"/>
                </a:solidFill>
                <a:effectLst/>
                <a:uLnTx/>
                <a:uFillTx/>
                <a:latin typeface="+mn-lt"/>
                <a:ea typeface="+mn-ea"/>
                <a:cs typeface="+mn-cs"/>
              </a:rPr>
              <a:t> Hole </a:t>
            </a:r>
            <a:r>
              <a:rPr kumimoji="0" lang="en-US" sz="2400" b="0" i="0" u="none" strike="noStrike" kern="1200" cap="none" spc="0" normalizeH="0" noProof="0" dirty="0" err="1" smtClean="0">
                <a:ln>
                  <a:noFill/>
                </a:ln>
                <a:solidFill>
                  <a:schemeClr val="dk1"/>
                </a:solidFill>
                <a:effectLst/>
                <a:uLnTx/>
                <a:uFillTx/>
                <a:latin typeface="+mn-lt"/>
                <a:ea typeface="+mn-ea"/>
                <a:cs typeface="+mn-cs"/>
              </a:rPr>
              <a:t>Priciple</a:t>
            </a:r>
            <a:r>
              <a:rPr kumimoji="0" lang="en-US" sz="2400" b="0" i="0" u="none" strike="noStrike" kern="1200" cap="none" spc="0" normalizeH="0" noProof="0" dirty="0" smtClean="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142338" name="AutoShape 2" descr="https://upload.wikimedia.org/wikipedia/commons/thumb/5/5c/TooManyPigeons.jpg/220px-TooManyPigeon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6130" name="AutoShape 2" descr="https://media.geeksforgeeks.org/wp-content/uploads/3-1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2" name="Picture 11" descr="pejuh.jpg"/>
          <p:cNvPicPr>
            <a:picLocks noChangeAspect="1"/>
          </p:cNvPicPr>
          <p:nvPr/>
        </p:nvPicPr>
        <p:blipFill>
          <a:blip r:embed="rId3"/>
          <a:stretch>
            <a:fillRect/>
          </a:stretch>
        </p:blipFill>
        <p:spPr>
          <a:xfrm>
            <a:off x="1447800" y="914400"/>
            <a:ext cx="8077200" cy="4571999"/>
          </a:xfrm>
          <a:prstGeom prst="rect">
            <a:avLst/>
          </a:prstGeom>
        </p:spPr>
      </p:pic>
    </p:spTree>
    <p:extLst>
      <p:ext uri="{BB962C8B-B14F-4D97-AF65-F5344CB8AC3E}">
        <p14:creationId xmlns:p14="http://schemas.microsoft.com/office/powerpoint/2010/main" val="48192363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A9F33B-4D51-4A5A-A459-B82F9198F0C0}" type="datetime1">
              <a:rPr lang="en-US" smtClean="0"/>
              <a:pPr/>
              <a:t>3/24/2023</a:t>
            </a:fld>
            <a:endParaRPr lang="en-US"/>
          </a:p>
        </p:txBody>
      </p:sp>
      <p:sp>
        <p:nvSpPr>
          <p:cNvPr id="5" name="Footer Placeholder 4"/>
          <p:cNvSpPr>
            <a:spLocks noGrp="1"/>
          </p:cNvSpPr>
          <p:nvPr>
            <p:ph type="ftr" sz="quarter" idx="11"/>
          </p:nvPr>
        </p:nvSpPr>
        <p:spPr>
          <a:xfrm>
            <a:off x="2541270" y="6356353"/>
            <a:ext cx="63969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Pigeon</a:t>
            </a:r>
            <a:r>
              <a:rPr kumimoji="0" lang="en-US" sz="2400" b="0" i="0" u="none" strike="noStrike" kern="1200" cap="none" spc="0" normalizeH="0" noProof="0" dirty="0" smtClean="0">
                <a:ln>
                  <a:noFill/>
                </a:ln>
                <a:solidFill>
                  <a:schemeClr val="dk1"/>
                </a:solidFill>
                <a:effectLst/>
                <a:uLnTx/>
                <a:uFillTx/>
                <a:latin typeface="+mn-lt"/>
                <a:ea typeface="+mn-ea"/>
                <a:cs typeface="+mn-cs"/>
              </a:rPr>
              <a:t> Hole </a:t>
            </a:r>
            <a:r>
              <a:rPr kumimoji="0" lang="en-US" sz="2400" b="0" i="0" u="none" strike="noStrike" kern="1200" cap="none" spc="0" normalizeH="0" noProof="0" dirty="0" err="1" smtClean="0">
                <a:ln>
                  <a:noFill/>
                </a:ln>
                <a:solidFill>
                  <a:schemeClr val="dk1"/>
                </a:solidFill>
                <a:effectLst/>
                <a:uLnTx/>
                <a:uFillTx/>
                <a:latin typeface="+mn-lt"/>
                <a:ea typeface="+mn-ea"/>
                <a:cs typeface="+mn-cs"/>
              </a:rPr>
              <a:t>Priciple</a:t>
            </a:r>
            <a:r>
              <a:rPr kumimoji="0" lang="en-US" sz="2400" b="0" i="0" u="none" strike="noStrike" kern="1200" cap="none" spc="0" normalizeH="0" noProof="0" dirty="0" smtClean="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142338" name="AutoShape 2" descr="https://upload.wikimedia.org/wikipedia/commons/thumb/5/5c/TooManyPigeons.jpg/220px-TooManyPigeon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6130" name="AutoShape 2" descr="https://media.geeksforgeeks.org/wp-content/uploads/3-1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685800" y="990600"/>
            <a:ext cx="8839200" cy="4247317"/>
          </a:xfrm>
          <a:prstGeom prst="rect">
            <a:avLst/>
          </a:prstGeom>
        </p:spPr>
        <p:txBody>
          <a:bodyPr wrap="square">
            <a:spAutoFit/>
          </a:bodyPr>
          <a:lstStyle/>
          <a:p>
            <a:pPr fontAlgn="base"/>
            <a:r>
              <a:rPr lang="en-US" b="1" dirty="0" smtClean="0"/>
              <a:t>Theorem –</a:t>
            </a:r>
            <a:endParaRPr lang="en-US" dirty="0" smtClean="0"/>
          </a:p>
          <a:p>
            <a:pPr fontAlgn="base"/>
            <a:r>
              <a:rPr lang="en-US" b="1" dirty="0" smtClean="0"/>
              <a:t>I)</a:t>
            </a:r>
            <a:r>
              <a:rPr lang="en-US" dirty="0" smtClean="0"/>
              <a:t> If “A” is the average number of pigeons per hole, where A is not an integer then</a:t>
            </a:r>
          </a:p>
          <a:p>
            <a:pPr fontAlgn="base"/>
            <a:r>
              <a:rPr lang="en-US" dirty="0" smtClean="0"/>
              <a:t>At least one pigeon hole contains </a:t>
            </a:r>
            <a:r>
              <a:rPr lang="en-US" b="1" dirty="0" smtClean="0"/>
              <a:t>ceil[A]</a:t>
            </a:r>
            <a:r>
              <a:rPr lang="en-US" dirty="0" smtClean="0"/>
              <a:t> (smallest integer greater than or equal to A) pigeons</a:t>
            </a:r>
          </a:p>
          <a:p>
            <a:pPr fontAlgn="base"/>
            <a:r>
              <a:rPr lang="en-US" dirty="0" smtClean="0"/>
              <a:t>Remaining pigeon holes contains at most </a:t>
            </a:r>
            <a:r>
              <a:rPr lang="en-US" b="1" dirty="0" smtClean="0"/>
              <a:t>floor[A]</a:t>
            </a:r>
            <a:r>
              <a:rPr lang="en-US" dirty="0" smtClean="0"/>
              <a:t> (largest integer less than or equal to A) pigeons</a:t>
            </a:r>
          </a:p>
          <a:p>
            <a:pPr fontAlgn="base"/>
            <a:endParaRPr lang="en-US" dirty="0" smtClean="0"/>
          </a:p>
          <a:p>
            <a:pPr fontAlgn="base"/>
            <a:r>
              <a:rPr lang="en-US" b="1" dirty="0" smtClean="0"/>
              <a:t>II)</a:t>
            </a:r>
            <a:r>
              <a:rPr lang="en-US" dirty="0" smtClean="0"/>
              <a:t> We can say as, if n + 1 objects are put into n boxes, then at least one box contains two or more objects.</a:t>
            </a:r>
            <a:br>
              <a:rPr lang="en-US" dirty="0" smtClean="0"/>
            </a:br>
            <a:r>
              <a:rPr lang="en-US" dirty="0" smtClean="0"/>
              <a:t>The abstract formulation of the principle: Let X and Y be finite sets and let  be a function.</a:t>
            </a:r>
          </a:p>
          <a:p>
            <a:pPr fontAlgn="base"/>
            <a:r>
              <a:rPr lang="en-US" dirty="0" smtClean="0"/>
              <a:t>If X has more elements than Y, then f is not one-to-one.</a:t>
            </a:r>
          </a:p>
          <a:p>
            <a:pPr fontAlgn="base"/>
            <a:r>
              <a:rPr lang="en-US" dirty="0" smtClean="0"/>
              <a:t>If X and Y have the same number of elements and f is onto, then f is one-to-one.</a:t>
            </a:r>
          </a:p>
          <a:p>
            <a:pPr fontAlgn="base"/>
            <a:r>
              <a:rPr lang="en-US" dirty="0" smtClean="0"/>
              <a:t>If X and Y have the same number of elements and f is one-to-one, then f is onto.</a:t>
            </a:r>
          </a:p>
          <a:p>
            <a:pPr fontAlgn="base"/>
            <a:r>
              <a:rPr lang="en-US" dirty="0" smtClean="0"/>
              <a:t>Pigeonhole principle is one of the simplest but most useful ideas in mathematics. We will see more applications that proof of this theorem.</a:t>
            </a:r>
          </a:p>
          <a:p>
            <a:pPr fontAlgn="base"/>
            <a:endParaRPr lang="en-US" dirty="0"/>
          </a:p>
        </p:txBody>
      </p:sp>
    </p:spTree>
    <p:extLst>
      <p:ext uri="{BB962C8B-B14F-4D97-AF65-F5344CB8AC3E}">
        <p14:creationId xmlns:p14="http://schemas.microsoft.com/office/powerpoint/2010/main" val="104426026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A9F33B-4D51-4A5A-A459-B82F9198F0C0}" type="datetime1">
              <a:rPr lang="en-US" smtClean="0"/>
              <a:pPr/>
              <a:t>3/24/2023</a:t>
            </a:fld>
            <a:endParaRPr lang="en-US"/>
          </a:p>
        </p:txBody>
      </p:sp>
      <p:sp>
        <p:nvSpPr>
          <p:cNvPr id="5" name="Footer Placeholder 4"/>
          <p:cNvSpPr>
            <a:spLocks noGrp="1"/>
          </p:cNvSpPr>
          <p:nvPr>
            <p:ph type="ftr" sz="quarter" idx="11"/>
          </p:nvPr>
        </p:nvSpPr>
        <p:spPr>
          <a:xfrm>
            <a:off x="2541270" y="6356353"/>
            <a:ext cx="63969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Pigeon</a:t>
            </a:r>
            <a:r>
              <a:rPr kumimoji="0" lang="en-US" sz="2400" b="0" i="0" u="none" strike="noStrike" kern="1200" cap="none" spc="0" normalizeH="0" noProof="0" dirty="0" smtClean="0">
                <a:ln>
                  <a:noFill/>
                </a:ln>
                <a:solidFill>
                  <a:schemeClr val="dk1"/>
                </a:solidFill>
                <a:effectLst/>
                <a:uLnTx/>
                <a:uFillTx/>
                <a:latin typeface="+mn-lt"/>
                <a:ea typeface="+mn-ea"/>
                <a:cs typeface="+mn-cs"/>
              </a:rPr>
              <a:t> Hole </a:t>
            </a:r>
            <a:r>
              <a:rPr kumimoji="0" lang="en-US" sz="2400" b="0" i="0" u="none" strike="noStrike" kern="1200" cap="none" spc="0" normalizeH="0" noProof="0" dirty="0" err="1" smtClean="0">
                <a:ln>
                  <a:noFill/>
                </a:ln>
                <a:solidFill>
                  <a:schemeClr val="dk1"/>
                </a:solidFill>
                <a:effectLst/>
                <a:uLnTx/>
                <a:uFillTx/>
                <a:latin typeface="+mn-lt"/>
                <a:ea typeface="+mn-ea"/>
                <a:cs typeface="+mn-cs"/>
              </a:rPr>
              <a:t>Priciple</a:t>
            </a:r>
            <a:r>
              <a:rPr kumimoji="0" lang="en-US" sz="2400" b="0" i="0" u="none" strike="noStrike" kern="1200" cap="none" spc="0" normalizeH="0" noProof="0" dirty="0" smtClean="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142338" name="AutoShape 2" descr="https://upload.wikimedia.org/wikipedia/commons/thumb/5/5c/TooManyPigeons.jpg/220px-TooManyPigeon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6130" name="AutoShape 2" descr="https://media.geeksforgeeks.org/wp-content/uploads/3-18.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 name="Rectangle 10"/>
          <p:cNvSpPr/>
          <p:nvPr/>
        </p:nvSpPr>
        <p:spPr>
          <a:xfrm>
            <a:off x="685800" y="990600"/>
            <a:ext cx="8686800" cy="3416320"/>
          </a:xfrm>
          <a:prstGeom prst="rect">
            <a:avLst/>
          </a:prstGeom>
        </p:spPr>
        <p:txBody>
          <a:bodyPr wrap="square">
            <a:spAutoFit/>
          </a:bodyPr>
          <a:lstStyle/>
          <a:p>
            <a:pPr fontAlgn="base"/>
            <a:r>
              <a:rPr lang="en-US" b="1" dirty="0" smtClean="0"/>
              <a:t>Example – 2:</a:t>
            </a:r>
            <a:r>
              <a:rPr lang="en-US" dirty="0" smtClean="0"/>
              <a:t> A bag contains 10 red marbles, 10 white marbles, and 10 blue marbles. What is the minimum no. of marbles you have to choose randomly from the bag to ensure that we get 4 marbles of same </a:t>
            </a:r>
            <a:r>
              <a:rPr lang="en-US" dirty="0" err="1" smtClean="0"/>
              <a:t>color?</a:t>
            </a:r>
            <a:r>
              <a:rPr lang="en-US" b="1" dirty="0" err="1" smtClean="0"/>
              <a:t>Solution</a:t>
            </a:r>
            <a:r>
              <a:rPr lang="en-US" b="1" dirty="0" smtClean="0"/>
              <a:t>:</a:t>
            </a:r>
            <a:r>
              <a:rPr lang="en-US" dirty="0" smtClean="0"/>
              <a:t> Apply pigeonhole principle.</a:t>
            </a:r>
            <a:br>
              <a:rPr lang="en-US" dirty="0" smtClean="0"/>
            </a:br>
            <a:r>
              <a:rPr lang="en-US" dirty="0" smtClean="0"/>
              <a:t>No. of colors (pigeonholes) n = 3</a:t>
            </a:r>
            <a:br>
              <a:rPr lang="en-US" dirty="0" smtClean="0"/>
            </a:br>
            <a:r>
              <a:rPr lang="en-US" dirty="0" smtClean="0"/>
              <a:t>No. of marbles (pigeons) K+1 = 4</a:t>
            </a:r>
            <a:br>
              <a:rPr lang="en-US" dirty="0" smtClean="0"/>
            </a:br>
            <a:r>
              <a:rPr lang="en-US" dirty="0" smtClean="0"/>
              <a:t>Therefore the minimum no. of marbles required = Kn+1</a:t>
            </a:r>
            <a:br>
              <a:rPr lang="en-US" dirty="0" smtClean="0"/>
            </a:br>
            <a:r>
              <a:rPr lang="en-US" dirty="0" smtClean="0"/>
              <a:t>By simplifying we get Kn+1 = 10.</a:t>
            </a:r>
            <a:br>
              <a:rPr lang="en-US" dirty="0" smtClean="0"/>
            </a:br>
            <a:r>
              <a:rPr lang="en-US" dirty="0" smtClean="0"/>
              <a:t>Verification: ceil[Average] is [Kn+1/n] = 4</a:t>
            </a:r>
            <a:br>
              <a:rPr lang="en-US" dirty="0" smtClean="0"/>
            </a:br>
            <a:r>
              <a:rPr lang="en-US" dirty="0" smtClean="0"/>
              <a:t>[Kn+1/3] = 4</a:t>
            </a:r>
            <a:br>
              <a:rPr lang="en-US" dirty="0" smtClean="0"/>
            </a:br>
            <a:r>
              <a:rPr lang="en-US" dirty="0" smtClean="0"/>
              <a:t>Kn+1 = 10</a:t>
            </a:r>
            <a:br>
              <a:rPr lang="en-US" dirty="0" smtClean="0"/>
            </a:br>
            <a:r>
              <a:rPr lang="en-US" dirty="0" smtClean="0"/>
              <a:t>i.e., 3 red + 3 white + 3 blue + 1(red or white or blue) = 10</a:t>
            </a:r>
          </a:p>
          <a:p>
            <a:pPr fontAlgn="base"/>
            <a:endParaRPr lang="en-US" dirty="0"/>
          </a:p>
        </p:txBody>
      </p:sp>
    </p:spTree>
    <p:extLst>
      <p:ext uri="{BB962C8B-B14F-4D97-AF65-F5344CB8AC3E}">
        <p14:creationId xmlns:p14="http://schemas.microsoft.com/office/powerpoint/2010/main" val="72080856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Objective of the Topic</a:t>
            </a:r>
            <a:endParaRPr lang="en-US" sz="2400" b="1" dirty="0" smtClean="0"/>
          </a:p>
          <a:p>
            <a:pPr algn="just">
              <a:lnSpc>
                <a:spcPct val="150000"/>
              </a:lnSpc>
              <a:spcBef>
                <a:spcPts val="0"/>
              </a:spcBef>
              <a:buNone/>
            </a:pPr>
            <a:r>
              <a:rPr lang="en-US" sz="2200" dirty="0" smtClean="0"/>
              <a:t>The objective of the topic is to make the student able to:</a:t>
            </a:r>
          </a:p>
          <a:p>
            <a:pPr indent="114300" algn="just">
              <a:lnSpc>
                <a:spcPct val="150000"/>
              </a:lnSpc>
              <a:spcBef>
                <a:spcPts val="0"/>
              </a:spcBef>
            </a:pPr>
            <a:r>
              <a:rPr lang="en-US" sz="2200" dirty="0" smtClean="0"/>
              <a:t>	Apply pumping lemma.</a:t>
            </a:r>
          </a:p>
          <a:p>
            <a:pPr indent="571500" algn="just">
              <a:lnSpc>
                <a:spcPct val="150000"/>
              </a:lnSpc>
              <a:spcBef>
                <a:spcPts val="0"/>
              </a:spcBef>
            </a:pPr>
            <a:r>
              <a:rPr lang="en-US" sz="2200" dirty="0" smtClean="0"/>
              <a:t> Prove that a language is not regular</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643F2006-6785-4702-BA54-3880DB33B9C7}"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Pumping Lemma for Regular Languages</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Topic mapping with Course Outcome</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8F430A5A-D12E-493D-A63C-AB33AD7C3D90}" type="datetime1">
              <a:rPr lang="en-US" smtClean="0"/>
              <a:pPr/>
              <a:t>3/24/2023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Pumping Lemma for Regular Languages</a:t>
            </a:r>
          </a:p>
        </p:txBody>
      </p:sp>
      <p:graphicFrame>
        <p:nvGraphicFramePr>
          <p:cNvPr id="9" name="Content Placeholder 11"/>
          <p:cNvGraphicFramePr>
            <a:graphicFrameLocks/>
          </p:cNvGraphicFramePr>
          <p:nvPr/>
        </p:nvGraphicFramePr>
        <p:xfrm>
          <a:off x="701044" y="2514603"/>
          <a:ext cx="8500111" cy="2129409"/>
        </p:xfrm>
        <a:graphic>
          <a:graphicData uri="http://schemas.openxmlformats.org/drawingml/2006/table">
            <a:tbl>
              <a:tblPr/>
              <a:tblGrid>
                <a:gridCol w="2804160">
                  <a:extLst>
                    <a:ext uri="{9D8B030D-6E8A-4147-A177-3AD203B41FA5}">
                      <a16:colId xmlns:a16="http://schemas.microsoft.com/office/drawing/2014/main" val="20000"/>
                    </a:ext>
                  </a:extLst>
                </a:gridCol>
                <a:gridCol w="963930">
                  <a:extLst>
                    <a:ext uri="{9D8B030D-6E8A-4147-A177-3AD203B41FA5}">
                      <a16:colId xmlns:a16="http://schemas.microsoft.com/office/drawing/2014/main" val="20001"/>
                    </a:ext>
                  </a:extLst>
                </a:gridCol>
                <a:gridCol w="1139190">
                  <a:extLst>
                    <a:ext uri="{9D8B030D-6E8A-4147-A177-3AD203B41FA5}">
                      <a16:colId xmlns:a16="http://schemas.microsoft.com/office/drawing/2014/main" val="20002"/>
                    </a:ext>
                  </a:extLst>
                </a:gridCol>
                <a:gridCol w="1102191">
                  <a:extLst>
                    <a:ext uri="{9D8B030D-6E8A-4147-A177-3AD203B41FA5}">
                      <a16:colId xmlns:a16="http://schemas.microsoft.com/office/drawing/2014/main" val="20003"/>
                    </a:ext>
                  </a:extLst>
                </a:gridCol>
                <a:gridCol w="1245320">
                  <a:extLst>
                    <a:ext uri="{9D8B030D-6E8A-4147-A177-3AD203B41FA5}">
                      <a16:colId xmlns:a16="http://schemas.microsoft.com/office/drawing/2014/main" val="20004"/>
                    </a:ext>
                  </a:extLst>
                </a:gridCol>
                <a:gridCol w="1245320">
                  <a:extLst>
                    <a:ext uri="{9D8B030D-6E8A-4147-A177-3AD203B41FA5}">
                      <a16:colId xmlns:a16="http://schemas.microsoft.com/office/drawing/2014/main" val="20005"/>
                    </a:ext>
                  </a:extLst>
                </a:gridCol>
              </a:tblGrid>
              <a:tr h="709803">
                <a:tc>
                  <a:txBody>
                    <a:bodyPr/>
                    <a:lstStyle/>
                    <a:p>
                      <a:pPr marL="0" marR="0" algn="ctr">
                        <a:lnSpc>
                          <a:spcPct val="115000"/>
                        </a:lnSpc>
                        <a:spcBef>
                          <a:spcPts val="0"/>
                        </a:spcBef>
                        <a:spcAft>
                          <a:spcPts val="0"/>
                        </a:spcAft>
                      </a:pPr>
                      <a:r>
                        <a:rPr lang="en-US" sz="2000" b="1" dirty="0" smtClean="0">
                          <a:latin typeface="Calibri"/>
                          <a:ea typeface="Calibri"/>
                          <a:cs typeface="Times New Roman"/>
                        </a:rPr>
                        <a:t>Topic</a:t>
                      </a:r>
                      <a:endParaRPr lang="en-US" sz="2000" b="1"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CO1</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CO2</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CO3</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O4</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O5</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419606">
                <a:tc>
                  <a:txBody>
                    <a:bodyPr/>
                    <a:lstStyle/>
                    <a:p>
                      <a:pPr marL="0" marR="0" algn="ctr">
                        <a:lnSpc>
                          <a:spcPct val="115000"/>
                        </a:lnSpc>
                        <a:spcBef>
                          <a:spcPts val="0"/>
                        </a:spcBef>
                        <a:spcAft>
                          <a:spcPts val="0"/>
                        </a:spcAft>
                      </a:pPr>
                      <a:r>
                        <a:rPr lang="en-US" sz="2000" b="1" dirty="0" smtClean="0"/>
                        <a:t>Pumping Lemma for Regular Languages</a:t>
                      </a:r>
                      <a:endParaRPr lang="en-US" sz="2000" b="1" dirty="0">
                        <a:latin typeface="Calibri"/>
                        <a:ea typeface="Times New Roman"/>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solidFill>
                            <a:srgbClr val="000000"/>
                          </a:solidFill>
                          <a:latin typeface="Times New Roman"/>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3</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bl>
          </a:graphicData>
        </a:graphic>
      </p:graphicFrame>
      <p:sp>
        <p:nvSpPr>
          <p:cNvPr id="11" name="Footer Placeholder 9"/>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525780" y="1143003"/>
            <a:ext cx="9464040" cy="4525963"/>
          </a:xfrm>
        </p:spPr>
        <p:txBody>
          <a:bodyPr>
            <a:noAutofit/>
          </a:bodyPr>
          <a:lstStyle/>
          <a:p>
            <a:r>
              <a:rPr lang="en-US" sz="2100" dirty="0" smtClean="0"/>
              <a:t>L1 = {</a:t>
            </a:r>
            <a:r>
              <a:rPr lang="en-US" sz="2100" dirty="0" err="1" smtClean="0"/>
              <a:t>a</a:t>
            </a:r>
            <a:r>
              <a:rPr lang="en-US" sz="2100" baseline="30000" dirty="0" err="1" smtClean="0"/>
              <a:t>m</a:t>
            </a:r>
            <a:r>
              <a:rPr lang="en-US" sz="2100" dirty="0" err="1" smtClean="0"/>
              <a:t>b</a:t>
            </a:r>
            <a:r>
              <a:rPr lang="en-US" sz="2100" baseline="30000" dirty="0" err="1" smtClean="0"/>
              <a:t>n</a:t>
            </a:r>
            <a:r>
              <a:rPr lang="en-US" sz="2100" dirty="0" smtClean="0"/>
              <a:t>, </a:t>
            </a:r>
            <a:r>
              <a:rPr lang="en-US" sz="2100" dirty="0" err="1" smtClean="0"/>
              <a:t>m,n</a:t>
            </a:r>
            <a:r>
              <a:rPr lang="en-US" sz="2100" dirty="0" smtClean="0"/>
              <a:t> &gt;=0} is a regular language. </a:t>
            </a:r>
          </a:p>
          <a:p>
            <a:r>
              <a:rPr lang="en-US" sz="2100" dirty="0" smtClean="0"/>
              <a:t>L2 = {</a:t>
            </a:r>
            <a:r>
              <a:rPr lang="en-US" sz="2100" dirty="0" err="1" smtClean="0"/>
              <a:t>a</a:t>
            </a:r>
            <a:r>
              <a:rPr lang="en-US" sz="2100" baseline="30000" dirty="0" err="1" smtClean="0"/>
              <a:t>n</a:t>
            </a:r>
            <a:r>
              <a:rPr lang="en-US" sz="2100" dirty="0" err="1" smtClean="0"/>
              <a:t>b</a:t>
            </a:r>
            <a:r>
              <a:rPr lang="en-US" sz="2100" baseline="30000" dirty="0" err="1" smtClean="0"/>
              <a:t>n</a:t>
            </a:r>
            <a:r>
              <a:rPr lang="en-US" sz="2100" dirty="0" smtClean="0"/>
              <a:t>, n &gt;=0} is </a:t>
            </a:r>
            <a:r>
              <a:rPr lang="en-US" sz="2100" dirty="0" smtClean="0">
                <a:solidFill>
                  <a:srgbClr val="FF0000"/>
                </a:solidFill>
              </a:rPr>
              <a:t>not</a:t>
            </a:r>
            <a:r>
              <a:rPr lang="en-US" sz="2100" dirty="0" smtClean="0"/>
              <a:t> a regular language. </a:t>
            </a:r>
          </a:p>
          <a:p>
            <a:r>
              <a:rPr lang="en-US" sz="2100" dirty="0" smtClean="0"/>
              <a:t>L3 = {</a:t>
            </a:r>
            <a:r>
              <a:rPr lang="en-US" sz="2100" dirty="0" err="1" smtClean="0"/>
              <a:t>w|w</a:t>
            </a:r>
            <a:r>
              <a:rPr lang="en-US" sz="2100" dirty="0" smtClean="0"/>
              <a:t> has an equal number of 0s and 1s} is </a:t>
            </a:r>
            <a:r>
              <a:rPr lang="en-US" sz="2100" dirty="0" smtClean="0">
                <a:solidFill>
                  <a:srgbClr val="FF0000"/>
                </a:solidFill>
              </a:rPr>
              <a:t>not</a:t>
            </a:r>
            <a:r>
              <a:rPr lang="en-US" sz="2100" dirty="0" smtClean="0"/>
              <a:t> a regular language.</a:t>
            </a:r>
          </a:p>
          <a:p>
            <a:r>
              <a:rPr lang="en-US" sz="2100" dirty="0" smtClean="0"/>
              <a:t>Pumping Lemma is used to prove that a language is not regular.</a:t>
            </a:r>
          </a:p>
          <a:p>
            <a:r>
              <a:rPr lang="en-US" sz="2100" dirty="0" smtClean="0"/>
              <a:t>It can not be used to prove that a language is regular.</a:t>
            </a:r>
          </a:p>
          <a:p>
            <a:pPr>
              <a:buNone/>
            </a:pPr>
            <a:endParaRPr lang="en-US" sz="2100" dirty="0" smtClean="0"/>
          </a:p>
          <a:p>
            <a:pPr>
              <a:buNone/>
            </a:pPr>
            <a:r>
              <a:rPr lang="en-US" sz="2100" b="1" dirty="0" smtClean="0"/>
              <a:t>Pumping Lemma</a:t>
            </a:r>
          </a:p>
          <a:p>
            <a:r>
              <a:rPr lang="en-US" sz="2100" dirty="0" smtClean="0"/>
              <a:t>If L is a Regular Language, then there is a number m (the pumping length) where if w is any string in L of length at least m, then w may be divided into 3 pieces, </a:t>
            </a:r>
            <a:r>
              <a:rPr lang="en-US" sz="2100" b="1" dirty="0" smtClean="0"/>
              <a:t>w = xyz</a:t>
            </a:r>
            <a:r>
              <a:rPr lang="en-US" sz="2100" dirty="0" smtClean="0"/>
              <a:t>, satisfying the following conditions: </a:t>
            </a:r>
          </a:p>
          <a:p>
            <a:pPr>
              <a:buNone/>
            </a:pPr>
            <a:r>
              <a:rPr lang="en-US" sz="2100" dirty="0" smtClean="0"/>
              <a:t>	a. </a:t>
            </a:r>
            <a:r>
              <a:rPr lang="en-US" sz="2100" b="1" dirty="0" err="1" smtClean="0"/>
              <a:t>xy</a:t>
            </a:r>
            <a:r>
              <a:rPr lang="en-US" sz="2100" b="1" baseline="30000" dirty="0" err="1" smtClean="0"/>
              <a:t>i</a:t>
            </a:r>
            <a:r>
              <a:rPr lang="en-US" sz="2100" b="1" dirty="0" err="1" smtClean="0"/>
              <a:t>z</a:t>
            </a:r>
            <a:r>
              <a:rPr lang="en-US" sz="2100" b="1" dirty="0" smtClean="0"/>
              <a:t> ∈ L</a:t>
            </a:r>
            <a:r>
              <a:rPr lang="en-US" sz="2100" dirty="0" smtClean="0"/>
              <a:t>, For each </a:t>
            </a:r>
            <a:r>
              <a:rPr lang="en-US" sz="2100" dirty="0" err="1" smtClean="0"/>
              <a:t>i</a:t>
            </a:r>
            <a:r>
              <a:rPr lang="en-US" sz="2100" dirty="0" smtClean="0"/>
              <a:t> ≥ 0</a:t>
            </a:r>
          </a:p>
          <a:p>
            <a:pPr>
              <a:buNone/>
            </a:pPr>
            <a:r>
              <a:rPr lang="en-US" sz="2100" dirty="0" smtClean="0"/>
              <a:t>	b. </a:t>
            </a:r>
            <a:r>
              <a:rPr lang="en-US" sz="2100" b="1" dirty="0" smtClean="0"/>
              <a:t>|y| &gt; 0</a:t>
            </a:r>
            <a:r>
              <a:rPr lang="en-US" sz="2100" dirty="0" smtClean="0"/>
              <a:t>, and </a:t>
            </a:r>
          </a:p>
          <a:p>
            <a:pPr>
              <a:buNone/>
            </a:pPr>
            <a:r>
              <a:rPr lang="en-US" sz="2100" dirty="0" smtClean="0"/>
              <a:t>	c. </a:t>
            </a:r>
            <a:r>
              <a:rPr lang="en-US" sz="2100" b="1" dirty="0" smtClean="0"/>
              <a:t>|</a:t>
            </a:r>
            <a:r>
              <a:rPr lang="en-US" sz="2100" b="1" dirty="0" err="1" smtClean="0"/>
              <a:t>xy</a:t>
            </a:r>
            <a:r>
              <a:rPr lang="en-US" sz="2100" b="1" dirty="0" smtClean="0"/>
              <a:t>| ≤ m</a:t>
            </a:r>
            <a:r>
              <a:rPr lang="en-US" sz="2100" dirty="0" smtClean="0"/>
              <a:t>.</a:t>
            </a:r>
            <a:endParaRPr lang="en-US" sz="2100" dirty="0"/>
          </a:p>
        </p:txBody>
      </p:sp>
      <p:sp>
        <p:nvSpPr>
          <p:cNvPr id="4" name="Date Placeholder 3"/>
          <p:cNvSpPr>
            <a:spLocks noGrp="1"/>
          </p:cNvSpPr>
          <p:nvPr>
            <p:ph type="dt" sz="half" idx="10"/>
          </p:nvPr>
        </p:nvSpPr>
        <p:spPr/>
        <p:txBody>
          <a:bodyPr/>
          <a:lstStyle/>
          <a:p>
            <a:fld id="{58102AE4-5604-4960-AA6F-49311B96F7E7}" type="datetime1">
              <a:rPr lang="en-US" smtClean="0"/>
              <a:pPr/>
              <a:t>3/24/2023</a:t>
            </a:fld>
            <a:endParaRPr lang="en-US" dirty="0"/>
          </a:p>
        </p:txBody>
      </p:sp>
      <p:sp>
        <p:nvSpPr>
          <p:cNvPr id="5" name="Footer Placeholder 4"/>
          <p:cNvSpPr>
            <a:spLocks noGrp="1"/>
          </p:cNvSpPr>
          <p:nvPr>
            <p:ph type="ftr" sz="quarter" idx="11"/>
          </p:nvPr>
        </p:nvSpPr>
        <p:spPr>
          <a:xfrm>
            <a:off x="315468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Pumping Lemma for Regular Languages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38150" y="1066800"/>
            <a:ext cx="4137608" cy="400110"/>
          </a:xfrm>
          <a:prstGeom prst="rect">
            <a:avLst/>
          </a:prstGeom>
          <a:noFill/>
        </p:spPr>
        <p:txBody>
          <a:bodyPr wrap="none" rtlCol="0">
            <a:spAutoFit/>
          </a:bodyPr>
          <a:lstStyle/>
          <a:p>
            <a:r>
              <a:rPr lang="en-US" sz="2000" dirty="0"/>
              <a:t>Engineering Graduates will be able to:</a:t>
            </a:r>
          </a:p>
        </p:txBody>
      </p:sp>
      <p:graphicFrame>
        <p:nvGraphicFramePr>
          <p:cNvPr id="14" name="Content Placeholder 13"/>
          <p:cNvGraphicFramePr>
            <a:graphicFrameLocks noGrp="1"/>
          </p:cNvGraphicFramePr>
          <p:nvPr>
            <p:ph idx="1"/>
          </p:nvPr>
        </p:nvGraphicFramePr>
        <p:xfrm>
          <a:off x="533400" y="1600200"/>
          <a:ext cx="9620250" cy="4800599"/>
        </p:xfrm>
        <a:graphic>
          <a:graphicData uri="http://schemas.openxmlformats.org/drawingml/2006/table">
            <a:tbl>
              <a:tblPr bandRow="1">
                <a:tableStyleId>{5C22544A-7EE6-4342-B048-85BDC9FD1C3A}</a:tableStyleId>
              </a:tblPr>
              <a:tblGrid>
                <a:gridCol w="9620250">
                  <a:extLst>
                    <a:ext uri="{9D8B030D-6E8A-4147-A177-3AD203B41FA5}">
                      <a16:colId xmlns:a16="http://schemas.microsoft.com/office/drawing/2014/main" val="20000"/>
                    </a:ext>
                  </a:extLst>
                </a:gridCol>
              </a:tblGrid>
              <a:tr h="1010252">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200150">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390047">
                <a:tc>
                  <a:txBody>
                    <a:bodyPr/>
                    <a:lstStyle/>
                    <a:p>
                      <a:r>
                        <a:rPr lang="en-US" sz="1900" b="1" dirty="0"/>
                        <a:t>3</a:t>
                      </a:r>
                      <a:r>
                        <a:rPr lang="en-US" sz="1900" b="1"/>
                        <a:t>. Design/development of solutions:</a:t>
                      </a:r>
                      <a:r>
                        <a:rPr lang="en-US" sz="1900"/>
                        <a:t> Design solutions </a:t>
                      </a:r>
                      <a:r>
                        <a:rPr lang="en-US" sz="1900" dirty="0"/>
                        <a:t>for </a:t>
                      </a:r>
                      <a:r>
                        <a:rPr lang="en-US" sz="1900"/>
                        <a:t>complex engineering problems and design system components </a:t>
                      </a:r>
                      <a:r>
                        <a:rPr lang="en-US" sz="1900" dirty="0"/>
                        <a:t>or processes that meet the </a:t>
                      </a:r>
                      <a:r>
                        <a:rPr lang="en-US" sz="1900"/>
                        <a:t>specified needs </a:t>
                      </a:r>
                      <a:r>
                        <a:rPr lang="en-US" sz="1900" dirty="0"/>
                        <a:t>with </a:t>
                      </a:r>
                      <a:r>
                        <a:rPr lang="en-US" sz="1900"/>
                        <a:t>appropriate consideration </a:t>
                      </a:r>
                      <a:r>
                        <a:rPr lang="en-US" sz="1900" dirty="0"/>
                        <a:t>for the public </a:t>
                      </a:r>
                      <a:r>
                        <a:rPr lang="en-US" sz="1900"/>
                        <a:t>health and </a:t>
                      </a:r>
                      <a:r>
                        <a:rPr lang="en-US" sz="1900" dirty="0"/>
                        <a:t>safety</a:t>
                      </a:r>
                      <a:r>
                        <a:rPr lang="en-US" sz="1900"/>
                        <a:t>, and </a:t>
                      </a:r>
                      <a:r>
                        <a:rPr lang="en-US" sz="1900" dirty="0"/>
                        <a:t>the cultural, societal</a:t>
                      </a:r>
                      <a:r>
                        <a:rPr lang="en-US" sz="1900"/>
                        <a:t>, and environmental considerations</a:t>
                      </a:r>
                      <a:r>
                        <a:rPr lang="en-US" sz="1900" dirty="0"/>
                        <a:t>.</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200150">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 name="Title 1"/>
          <p:cNvSpPr txBox="1">
            <a:spLocks/>
          </p:cNvSpPr>
          <p:nvPr/>
        </p:nvSpPr>
        <p:spPr>
          <a:xfrm>
            <a:off x="1577340" y="4"/>
            <a:ext cx="893826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3">
              <a:spcBef>
                <a:spcPct val="0"/>
              </a:spcBef>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Program Outcomes (POs)</a:t>
            </a:r>
          </a:p>
        </p:txBody>
      </p:sp>
      <p:sp>
        <p:nvSpPr>
          <p:cNvPr id="13" name="Date Placeholder 3"/>
          <p:cNvSpPr>
            <a:spLocks noGrp="1"/>
          </p:cNvSpPr>
          <p:nvPr>
            <p:ph type="dt" sz="half" idx="10"/>
          </p:nvPr>
        </p:nvSpPr>
        <p:spPr>
          <a:xfrm>
            <a:off x="525780" y="6356353"/>
            <a:ext cx="2453640" cy="365125"/>
          </a:xfrm>
        </p:spPr>
        <p:txBody>
          <a:bodyPr/>
          <a:lstStyle/>
          <a:p>
            <a:fld id="{5007DFFA-5958-47B3-A6CF-49BCAEC85855}" type="datetime1">
              <a:rPr lang="en-US" smtClean="0"/>
              <a:pPr/>
              <a:t>3/24/2023</a:t>
            </a:fld>
            <a:endParaRPr lang="en-US" dirty="0"/>
          </a:p>
        </p:txBody>
      </p:sp>
      <p:sp>
        <p:nvSpPr>
          <p:cNvPr id="1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16" name="Slide Number Placeholder 5"/>
          <p:cNvSpPr>
            <a:spLocks noGrp="1"/>
          </p:cNvSpPr>
          <p:nvPr>
            <p:ph type="sldNum" sz="quarter" idx="12"/>
          </p:nvPr>
        </p:nvSpPr>
        <p:spPr>
          <a:xfrm>
            <a:off x="7536180" y="6356353"/>
            <a:ext cx="2453640" cy="365125"/>
          </a:xfrm>
        </p:spPr>
        <p:txBody>
          <a:bodyPr/>
          <a:lstStyle/>
          <a:p>
            <a:fld id="{B6F15528-21DE-4FAA-801E-634DDDAF4B2B}" type="slidenum">
              <a:rPr lang="en-US" smtClean="0"/>
              <a:pPr/>
              <a:t>11</a:t>
            </a:fld>
            <a:endParaRPr lang="en-US" dirty="0"/>
          </a:p>
        </p:txBody>
      </p:sp>
      <p:pic>
        <p:nvPicPr>
          <p:cNvPr id="17" name="Picture 16" descr="Logo11.png"/>
          <p:cNvPicPr>
            <a:picLocks noChangeAspect="1"/>
          </p:cNvPicPr>
          <p:nvPr/>
        </p:nvPicPr>
        <p:blipFill>
          <a:blip r:embed="rId3"/>
          <a:stretch>
            <a:fillRect/>
          </a:stretch>
        </p:blipFill>
        <p:spPr>
          <a:xfrm>
            <a:off x="2" y="36838"/>
            <a:ext cx="1555434" cy="725162"/>
          </a:xfrm>
          <a:prstGeom prst="rect">
            <a:avLst/>
          </a:prstGeo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525780" y="1066800"/>
            <a:ext cx="9464040" cy="5257800"/>
          </a:xfrm>
        </p:spPr>
        <p:txBody>
          <a:bodyPr>
            <a:normAutofit fontScale="70000" lnSpcReduction="20000"/>
          </a:bodyPr>
          <a:lstStyle/>
          <a:p>
            <a:pPr>
              <a:buNone/>
            </a:pPr>
            <a:r>
              <a:rPr lang="en-US" sz="3100" b="1" dirty="0" smtClean="0"/>
              <a:t>Process to use Pumping lemma</a:t>
            </a:r>
          </a:p>
          <a:p>
            <a:pPr>
              <a:buNone/>
            </a:pPr>
            <a:endParaRPr lang="en-US" sz="2400" b="1" dirty="0" smtClean="0"/>
          </a:p>
          <a:p>
            <a:pPr>
              <a:lnSpc>
                <a:spcPct val="160000"/>
              </a:lnSpc>
              <a:spcBef>
                <a:spcPts val="0"/>
              </a:spcBef>
            </a:pPr>
            <a:r>
              <a:rPr lang="en-US" sz="2800" dirty="0" smtClean="0"/>
              <a:t>Assume that </a:t>
            </a:r>
            <a:r>
              <a:rPr lang="en-US" sz="2800" b="1" dirty="0" smtClean="0"/>
              <a:t>L</a:t>
            </a:r>
            <a:r>
              <a:rPr lang="en-US" sz="2800" dirty="0" smtClean="0"/>
              <a:t> is regular.</a:t>
            </a:r>
          </a:p>
          <a:p>
            <a:pPr>
              <a:lnSpc>
                <a:spcPct val="160000"/>
              </a:lnSpc>
              <a:spcBef>
                <a:spcPts val="0"/>
              </a:spcBef>
            </a:pPr>
            <a:r>
              <a:rPr lang="en-US" sz="2800" dirty="0" smtClean="0"/>
              <a:t>So, the pumping lemma should hold for </a:t>
            </a:r>
            <a:r>
              <a:rPr lang="en-US" sz="2800" b="1" dirty="0" smtClean="0"/>
              <a:t>L</a:t>
            </a:r>
            <a:r>
              <a:rPr lang="en-US" sz="2800" dirty="0" smtClean="0"/>
              <a:t>.</a:t>
            </a:r>
          </a:p>
          <a:p>
            <a:pPr>
              <a:lnSpc>
                <a:spcPct val="160000"/>
              </a:lnSpc>
              <a:spcBef>
                <a:spcPts val="0"/>
              </a:spcBef>
            </a:pPr>
            <a:r>
              <a:rPr lang="en-US" sz="2800" dirty="0" smtClean="0"/>
              <a:t>Use the pumping lemma to obtain a contradiction </a:t>
            </a:r>
          </a:p>
          <a:p>
            <a:pPr lvl="1">
              <a:lnSpc>
                <a:spcPct val="160000"/>
              </a:lnSpc>
              <a:spcBef>
                <a:spcPts val="0"/>
              </a:spcBef>
            </a:pPr>
            <a:r>
              <a:rPr lang="en-US" dirty="0" smtClean="0"/>
              <a:t>Select </a:t>
            </a:r>
            <a:r>
              <a:rPr lang="en-US" b="1" dirty="0" smtClean="0"/>
              <a:t>w</a:t>
            </a:r>
            <a:r>
              <a:rPr lang="en-US" dirty="0" smtClean="0"/>
              <a:t> such that </a:t>
            </a:r>
            <a:r>
              <a:rPr lang="en-US" b="1" dirty="0" smtClean="0"/>
              <a:t>|w| ≥ m</a:t>
            </a:r>
          </a:p>
          <a:p>
            <a:pPr lvl="1">
              <a:lnSpc>
                <a:spcPct val="160000"/>
              </a:lnSpc>
              <a:spcBef>
                <a:spcPts val="0"/>
              </a:spcBef>
            </a:pPr>
            <a:r>
              <a:rPr lang="en-US" dirty="0" smtClean="0"/>
              <a:t>Divide w into x, y and z</a:t>
            </a:r>
          </a:p>
          <a:p>
            <a:pPr lvl="2">
              <a:lnSpc>
                <a:spcPct val="160000"/>
              </a:lnSpc>
              <a:spcBef>
                <a:spcPts val="0"/>
              </a:spcBef>
            </a:pPr>
            <a:r>
              <a:rPr lang="en-US" sz="2800" dirty="0" smtClean="0"/>
              <a:t>Select </a:t>
            </a:r>
            <a:r>
              <a:rPr lang="en-US" sz="2800" b="1" dirty="0" smtClean="0"/>
              <a:t>y</a:t>
            </a:r>
            <a:r>
              <a:rPr lang="en-US" sz="2800" dirty="0" smtClean="0"/>
              <a:t> such that </a:t>
            </a:r>
            <a:r>
              <a:rPr lang="en-US" sz="2800" b="1" dirty="0" smtClean="0"/>
              <a:t>|y| ≥ 1</a:t>
            </a:r>
            <a:endParaRPr lang="en-US" sz="2800" dirty="0" smtClean="0"/>
          </a:p>
          <a:p>
            <a:pPr lvl="2">
              <a:lnSpc>
                <a:spcPct val="160000"/>
              </a:lnSpc>
              <a:spcBef>
                <a:spcPts val="0"/>
              </a:spcBef>
            </a:pPr>
            <a:r>
              <a:rPr lang="en-US" sz="2800" dirty="0" smtClean="0"/>
              <a:t>Select </a:t>
            </a:r>
            <a:r>
              <a:rPr lang="en-US" sz="2800" b="1" dirty="0" smtClean="0"/>
              <a:t>x</a:t>
            </a:r>
            <a:r>
              <a:rPr lang="en-US" sz="2800" dirty="0" smtClean="0"/>
              <a:t> such that </a:t>
            </a:r>
            <a:r>
              <a:rPr lang="en-US" sz="2800" b="1" dirty="0" smtClean="0"/>
              <a:t>|</a:t>
            </a:r>
            <a:r>
              <a:rPr lang="en-US" sz="2800" b="1" dirty="0" err="1" smtClean="0"/>
              <a:t>xy</a:t>
            </a:r>
            <a:r>
              <a:rPr lang="en-US" sz="2800" b="1" dirty="0" smtClean="0"/>
              <a:t>| ≤ m</a:t>
            </a:r>
            <a:endParaRPr lang="en-US" sz="2800" dirty="0" smtClean="0"/>
          </a:p>
          <a:p>
            <a:pPr lvl="2">
              <a:lnSpc>
                <a:spcPct val="160000"/>
              </a:lnSpc>
              <a:spcBef>
                <a:spcPts val="0"/>
              </a:spcBef>
            </a:pPr>
            <a:r>
              <a:rPr lang="en-US" sz="2800" dirty="0" smtClean="0"/>
              <a:t>Assign the remaining string to </a:t>
            </a:r>
            <a:r>
              <a:rPr lang="en-US" sz="2800" b="1" dirty="0" smtClean="0"/>
              <a:t>z.</a:t>
            </a:r>
            <a:endParaRPr lang="en-US" sz="2800" dirty="0" smtClean="0"/>
          </a:p>
          <a:p>
            <a:pPr lvl="1">
              <a:lnSpc>
                <a:spcPct val="160000"/>
              </a:lnSpc>
              <a:spcBef>
                <a:spcPts val="0"/>
              </a:spcBef>
            </a:pPr>
            <a:r>
              <a:rPr lang="en-US" dirty="0" smtClean="0"/>
              <a:t>Pump y such that </a:t>
            </a:r>
            <a:r>
              <a:rPr lang="en-US" b="1" dirty="0" err="1" smtClean="0"/>
              <a:t>xy</a:t>
            </a:r>
            <a:r>
              <a:rPr lang="en-US" b="1" baseline="30000" dirty="0" err="1" smtClean="0"/>
              <a:t>i</a:t>
            </a:r>
            <a:r>
              <a:rPr lang="en-US" b="1" dirty="0" err="1" smtClean="0"/>
              <a:t>z</a:t>
            </a:r>
            <a:r>
              <a:rPr lang="en-US" dirty="0" smtClean="0"/>
              <a:t> </a:t>
            </a:r>
            <a:r>
              <a:rPr lang="en-US" dirty="0" smtClean="0">
                <a:sym typeface="Symbol"/>
              </a:rPr>
              <a:t></a:t>
            </a:r>
            <a:r>
              <a:rPr lang="en-US" dirty="0" smtClean="0"/>
              <a:t> </a:t>
            </a:r>
            <a:r>
              <a:rPr lang="en-US" b="1" dirty="0" smtClean="0"/>
              <a:t>L.</a:t>
            </a:r>
            <a:endParaRPr lang="en-US" dirty="0" smtClean="0"/>
          </a:p>
          <a:p>
            <a:pPr>
              <a:lnSpc>
                <a:spcPct val="160000"/>
              </a:lnSpc>
              <a:spcBef>
                <a:spcPts val="0"/>
              </a:spcBef>
            </a:pPr>
            <a:r>
              <a:rPr lang="en-US" sz="2800" b="1" dirty="0" smtClean="0"/>
              <a:t> </a:t>
            </a:r>
            <a:r>
              <a:rPr lang="en-US" sz="2800" dirty="0" smtClean="0"/>
              <a:t>By contradiction say L is not regular.</a:t>
            </a:r>
            <a:endParaRPr lang="en-US" sz="2400" dirty="0" smtClean="0"/>
          </a:p>
          <a:p>
            <a:endParaRPr lang="en-US" sz="2000" dirty="0"/>
          </a:p>
        </p:txBody>
      </p:sp>
      <p:sp>
        <p:nvSpPr>
          <p:cNvPr id="4" name="Date Placeholder 3"/>
          <p:cNvSpPr>
            <a:spLocks noGrp="1"/>
          </p:cNvSpPr>
          <p:nvPr>
            <p:ph type="dt" sz="half" idx="10"/>
          </p:nvPr>
        </p:nvSpPr>
        <p:spPr/>
        <p:txBody>
          <a:bodyPr/>
          <a:lstStyle/>
          <a:p>
            <a:fld id="{09679758-875C-41BC-85EF-72F2950CEA1D}" type="datetime1">
              <a:rPr lang="en-US" smtClean="0"/>
              <a:pPr/>
              <a:t>3/24/2023</a:t>
            </a:fld>
            <a:endParaRPr lang="en-US" dirty="0"/>
          </a:p>
        </p:txBody>
      </p:sp>
      <p:sp>
        <p:nvSpPr>
          <p:cNvPr id="5" name="Footer Placeholder 4"/>
          <p:cNvSpPr>
            <a:spLocks noGrp="1"/>
          </p:cNvSpPr>
          <p:nvPr>
            <p:ph type="ftr" sz="quarter" idx="11"/>
          </p:nvPr>
        </p:nvSpPr>
        <p:spPr>
          <a:xfrm>
            <a:off x="315468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Pumping Lemma for Regular Languages</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350520" y="1066800"/>
            <a:ext cx="9902190" cy="5105400"/>
          </a:xfrm>
        </p:spPr>
        <p:txBody>
          <a:bodyPr>
            <a:normAutofit lnSpcReduction="10000"/>
          </a:bodyPr>
          <a:lstStyle/>
          <a:p>
            <a:pPr>
              <a:buNone/>
            </a:pPr>
            <a:r>
              <a:rPr lang="en-US" sz="2000" dirty="0" smtClean="0"/>
              <a:t>Prove that </a:t>
            </a:r>
            <a:r>
              <a:rPr lang="en-US" sz="2000" b="1" dirty="0" smtClean="0"/>
              <a:t>L = {</a:t>
            </a:r>
            <a:r>
              <a:rPr lang="en-US" sz="2000" b="1" dirty="0" err="1" smtClean="0"/>
              <a:t>a</a:t>
            </a:r>
            <a:r>
              <a:rPr lang="en-US" sz="2000" b="1" baseline="30000" dirty="0" err="1" smtClean="0"/>
              <a:t>n</a:t>
            </a:r>
            <a:r>
              <a:rPr lang="en-US" sz="2000" b="1" dirty="0" err="1" smtClean="0"/>
              <a:t>b</a:t>
            </a:r>
            <a:r>
              <a:rPr lang="en-US" sz="2000" b="1" baseline="30000" dirty="0" err="1" smtClean="0"/>
              <a:t>n</a:t>
            </a:r>
            <a:r>
              <a:rPr lang="en-US" sz="2000" b="1" dirty="0" smtClean="0"/>
              <a:t> | n ≥ 0}</a:t>
            </a:r>
            <a:r>
              <a:rPr lang="en-US" sz="2000" dirty="0" smtClean="0"/>
              <a:t> is not regular.</a:t>
            </a:r>
          </a:p>
          <a:p>
            <a:pPr>
              <a:buNone/>
            </a:pPr>
            <a:r>
              <a:rPr lang="en-US" sz="2200" b="1" i="1" dirty="0" smtClean="0"/>
              <a:t>Solution</a:t>
            </a:r>
            <a:r>
              <a:rPr lang="en-US" sz="2200" dirty="0" smtClean="0"/>
              <a:t> −</a:t>
            </a:r>
          </a:p>
          <a:p>
            <a:pPr>
              <a:lnSpc>
                <a:spcPct val="150000"/>
              </a:lnSpc>
              <a:spcBef>
                <a:spcPts val="0"/>
              </a:spcBef>
              <a:buNone/>
            </a:pPr>
            <a:r>
              <a:rPr lang="en-US" sz="2000" dirty="0" smtClean="0"/>
              <a:t>Assume that </a:t>
            </a:r>
            <a:r>
              <a:rPr lang="en-US" sz="2000" b="1" dirty="0" smtClean="0"/>
              <a:t>L</a:t>
            </a:r>
            <a:r>
              <a:rPr lang="en-US" sz="2000" dirty="0" smtClean="0"/>
              <a:t> is regular and m is the number of states.</a:t>
            </a:r>
          </a:p>
          <a:p>
            <a:pPr>
              <a:lnSpc>
                <a:spcPct val="150000"/>
              </a:lnSpc>
              <a:spcBef>
                <a:spcPts val="0"/>
              </a:spcBef>
              <a:buNone/>
            </a:pPr>
            <a:r>
              <a:rPr lang="en-US" sz="2000" dirty="0" smtClean="0"/>
              <a:t>Let w = </a:t>
            </a:r>
            <a:r>
              <a:rPr lang="en-US" sz="2000" i="1" dirty="0" err="1" smtClean="0"/>
              <a:t>a</a:t>
            </a:r>
            <a:r>
              <a:rPr lang="en-US" sz="2000" i="1" baseline="30000" dirty="0" err="1" smtClean="0"/>
              <a:t>m</a:t>
            </a:r>
            <a:r>
              <a:rPr lang="en-US" sz="2000" i="1" dirty="0" err="1" smtClean="0"/>
              <a:t>b</a:t>
            </a:r>
            <a:r>
              <a:rPr lang="en-US" sz="2000" i="1" baseline="30000" dirty="0" err="1" smtClean="0"/>
              <a:t>m</a:t>
            </a:r>
            <a:r>
              <a:rPr lang="en-US" sz="2000" dirty="0" smtClean="0"/>
              <a:t>. Thus |w| = 2m ≥ m.</a:t>
            </a:r>
          </a:p>
          <a:p>
            <a:pPr>
              <a:lnSpc>
                <a:spcPct val="150000"/>
              </a:lnSpc>
              <a:spcBef>
                <a:spcPts val="0"/>
              </a:spcBef>
              <a:buNone/>
            </a:pPr>
            <a:r>
              <a:rPr lang="en-US" sz="2000" dirty="0" smtClean="0"/>
              <a:t>By pumping lemma, let w = xyz, where |</a:t>
            </a:r>
            <a:r>
              <a:rPr lang="en-US" sz="2000" dirty="0" err="1" smtClean="0"/>
              <a:t>xy</a:t>
            </a:r>
            <a:r>
              <a:rPr lang="en-US" sz="2000" dirty="0" smtClean="0"/>
              <a:t>| ≤ m.</a:t>
            </a:r>
          </a:p>
          <a:p>
            <a:pPr>
              <a:lnSpc>
                <a:spcPct val="150000"/>
              </a:lnSpc>
              <a:spcBef>
                <a:spcPts val="0"/>
              </a:spcBef>
              <a:buNone/>
            </a:pPr>
            <a:r>
              <a:rPr lang="en-US" sz="2000" dirty="0" smtClean="0"/>
              <a:t>Let x = </a:t>
            </a:r>
            <a:r>
              <a:rPr lang="en-US" sz="2200" dirty="0" err="1" smtClean="0"/>
              <a:t>a</a:t>
            </a:r>
            <a:r>
              <a:rPr lang="en-US" sz="2200" baseline="30000" dirty="0" err="1" smtClean="0"/>
              <a:t>p</a:t>
            </a:r>
            <a:r>
              <a:rPr lang="en-US" sz="2000" dirty="0" smtClean="0"/>
              <a:t>, y = </a:t>
            </a:r>
            <a:r>
              <a:rPr lang="en-US" sz="2000" dirty="0" err="1" smtClean="0"/>
              <a:t>a</a:t>
            </a:r>
            <a:r>
              <a:rPr lang="en-US" sz="2000" baseline="30000" dirty="0" err="1" smtClean="0"/>
              <a:t>q</a:t>
            </a:r>
            <a:r>
              <a:rPr lang="en-US" sz="2000" dirty="0" smtClean="0"/>
              <a:t>, and z = </a:t>
            </a:r>
            <a:r>
              <a:rPr lang="en-US" sz="2000" dirty="0" err="1" smtClean="0"/>
              <a:t>a</a:t>
            </a:r>
            <a:r>
              <a:rPr lang="en-US" sz="2000" baseline="30000" dirty="0" err="1" smtClean="0"/>
              <a:t>r</a:t>
            </a:r>
            <a:r>
              <a:rPr lang="en-US" sz="2000" dirty="0" err="1" smtClean="0"/>
              <a:t>b</a:t>
            </a:r>
            <a:r>
              <a:rPr lang="en-US" sz="2000" baseline="30000" dirty="0" err="1" smtClean="0"/>
              <a:t>m</a:t>
            </a:r>
            <a:r>
              <a:rPr lang="en-US" sz="2000" dirty="0" smtClean="0"/>
              <a:t>, where p + q + r = m, p ≠ 0, q ≠ 0, r ≠ 0. Thus |y| ≠ 0.</a:t>
            </a:r>
          </a:p>
          <a:p>
            <a:pPr>
              <a:lnSpc>
                <a:spcPct val="150000"/>
              </a:lnSpc>
              <a:spcBef>
                <a:spcPts val="0"/>
              </a:spcBef>
              <a:buNone/>
            </a:pPr>
            <a:r>
              <a:rPr lang="en-US" sz="2000" dirty="0" smtClean="0"/>
              <a:t>Let k = 2. Then xy</a:t>
            </a:r>
            <a:r>
              <a:rPr lang="en-US" sz="2000" baseline="30000" dirty="0" smtClean="0"/>
              <a:t>2</a:t>
            </a:r>
            <a:r>
              <a:rPr lang="en-US" sz="2000" dirty="0" smtClean="0"/>
              <a:t>z = a</a:t>
            </a:r>
            <a:r>
              <a:rPr lang="en-US" sz="2000" baseline="30000" dirty="0" smtClean="0"/>
              <a:t>p</a:t>
            </a:r>
            <a:r>
              <a:rPr lang="en-US" sz="2000" dirty="0" smtClean="0"/>
              <a:t>a</a:t>
            </a:r>
            <a:r>
              <a:rPr lang="en-US" sz="2000" baseline="30000" dirty="0" smtClean="0"/>
              <a:t>2q</a:t>
            </a:r>
            <a:r>
              <a:rPr lang="en-US" sz="2000" dirty="0" smtClean="0"/>
              <a:t>a</a:t>
            </a:r>
            <a:r>
              <a:rPr lang="en-US" sz="2000" baseline="30000" dirty="0" smtClean="0"/>
              <a:t>r</a:t>
            </a:r>
            <a:r>
              <a:rPr lang="en-US" sz="2000" dirty="0" smtClean="0"/>
              <a:t>b</a:t>
            </a:r>
            <a:r>
              <a:rPr lang="en-US" sz="2000" baseline="30000" dirty="0" smtClean="0"/>
              <a:t>m</a:t>
            </a:r>
            <a:r>
              <a:rPr lang="en-US" sz="2000" dirty="0" smtClean="0"/>
              <a:t>.</a:t>
            </a:r>
          </a:p>
          <a:p>
            <a:pPr>
              <a:lnSpc>
                <a:spcPct val="150000"/>
              </a:lnSpc>
              <a:spcBef>
                <a:spcPts val="0"/>
              </a:spcBef>
              <a:buNone/>
            </a:pPr>
            <a:r>
              <a:rPr lang="en-US" sz="2000" dirty="0" smtClean="0"/>
              <a:t>Number of as = (p + 2q + r) = (p + q + r) + q = m + q</a:t>
            </a:r>
          </a:p>
          <a:p>
            <a:pPr>
              <a:lnSpc>
                <a:spcPct val="150000"/>
              </a:lnSpc>
              <a:spcBef>
                <a:spcPts val="0"/>
              </a:spcBef>
              <a:buNone/>
            </a:pPr>
            <a:r>
              <a:rPr lang="en-US" sz="2000" dirty="0" smtClean="0"/>
              <a:t>Hence, xy</a:t>
            </a:r>
            <a:r>
              <a:rPr lang="en-US" sz="2000" baseline="30000" dirty="0" smtClean="0"/>
              <a:t>2</a:t>
            </a:r>
            <a:r>
              <a:rPr lang="en-US" sz="2000" dirty="0" smtClean="0"/>
              <a:t>z = </a:t>
            </a:r>
            <a:r>
              <a:rPr lang="en-US" sz="2000" dirty="0" err="1" smtClean="0"/>
              <a:t>a</a:t>
            </a:r>
            <a:r>
              <a:rPr lang="en-US" sz="2000" baseline="30000" dirty="0" err="1" smtClean="0"/>
              <a:t>m+q</a:t>
            </a:r>
            <a:r>
              <a:rPr lang="en-US" sz="2000" dirty="0" smtClean="0"/>
              <a:t> b</a:t>
            </a:r>
            <a:r>
              <a:rPr lang="en-US" sz="2000" baseline="30000" dirty="0" smtClean="0"/>
              <a:t>m</a:t>
            </a:r>
            <a:r>
              <a:rPr lang="en-US" sz="2000" dirty="0" smtClean="0"/>
              <a:t>. Since q ≠ 0, xy</a:t>
            </a:r>
            <a:r>
              <a:rPr lang="en-US" sz="2000" baseline="30000" dirty="0" smtClean="0"/>
              <a:t>2</a:t>
            </a:r>
            <a:r>
              <a:rPr lang="en-US" sz="2000" dirty="0" smtClean="0"/>
              <a:t>z is not of the form </a:t>
            </a:r>
            <a:r>
              <a:rPr lang="en-US" sz="2000" dirty="0" err="1" smtClean="0"/>
              <a:t>a</a:t>
            </a:r>
            <a:r>
              <a:rPr lang="en-US" sz="2000" baseline="30000" dirty="0" err="1" smtClean="0"/>
              <a:t>n</a:t>
            </a:r>
            <a:r>
              <a:rPr lang="en-US" sz="2000" dirty="0" err="1" smtClean="0"/>
              <a:t>b</a:t>
            </a:r>
            <a:r>
              <a:rPr lang="en-US" sz="2000" baseline="30000" dirty="0" err="1" smtClean="0"/>
              <a:t>n</a:t>
            </a:r>
            <a:r>
              <a:rPr lang="en-US" sz="2000" dirty="0" smtClean="0"/>
              <a:t>.</a:t>
            </a:r>
          </a:p>
          <a:p>
            <a:pPr>
              <a:lnSpc>
                <a:spcPct val="150000"/>
              </a:lnSpc>
              <a:spcBef>
                <a:spcPts val="0"/>
              </a:spcBef>
              <a:buNone/>
            </a:pPr>
            <a:r>
              <a:rPr lang="en-US" sz="2000" dirty="0" smtClean="0"/>
              <a:t>Thus, xy</a:t>
            </a:r>
            <a:r>
              <a:rPr lang="en-US" sz="2000" baseline="30000" dirty="0" smtClean="0"/>
              <a:t>2</a:t>
            </a:r>
            <a:r>
              <a:rPr lang="en-US" sz="2000" dirty="0" smtClean="0"/>
              <a:t>z is not in L. Hence L is not regular.</a:t>
            </a:r>
          </a:p>
          <a:p>
            <a:pPr algn="ctr">
              <a:lnSpc>
                <a:spcPct val="150000"/>
              </a:lnSpc>
              <a:spcBef>
                <a:spcPts val="0"/>
              </a:spcBef>
              <a:buNone/>
            </a:pPr>
            <a:r>
              <a:rPr lang="en-US" sz="2000" dirty="0" smtClean="0">
                <a:solidFill>
                  <a:srgbClr val="FF0000"/>
                </a:solidFill>
              </a:rPr>
              <a:t>https://www.yumpu.com/en/document/read/31123078/visualizing-the-pumping-lemma-for-regular-</a:t>
            </a:r>
          </a:p>
          <a:p>
            <a:pPr>
              <a:lnSpc>
                <a:spcPct val="150000"/>
              </a:lnSpc>
              <a:spcBef>
                <a:spcPts val="0"/>
              </a:spcBef>
              <a:buNone/>
            </a:pPr>
            <a:endParaRPr lang="en-US" sz="2000" dirty="0" smtClean="0"/>
          </a:p>
          <a:p>
            <a:pPr>
              <a:buNone/>
            </a:pPr>
            <a:endParaRPr lang="en-US" sz="1800" dirty="0" smtClean="0"/>
          </a:p>
          <a:p>
            <a:endParaRPr lang="en-US" sz="1800" dirty="0"/>
          </a:p>
        </p:txBody>
      </p:sp>
      <p:sp>
        <p:nvSpPr>
          <p:cNvPr id="4" name="Date Placeholder 3"/>
          <p:cNvSpPr>
            <a:spLocks noGrp="1"/>
          </p:cNvSpPr>
          <p:nvPr>
            <p:ph type="dt" sz="half" idx="10"/>
          </p:nvPr>
        </p:nvSpPr>
        <p:spPr/>
        <p:txBody>
          <a:bodyPr/>
          <a:lstStyle/>
          <a:p>
            <a:fld id="{8877369A-7874-49F9-AEFF-4CE51E515D73}" type="datetime1">
              <a:rPr lang="en-US" smtClean="0"/>
              <a:pPr/>
              <a:t>3/24/2023</a:t>
            </a:fld>
            <a:endParaRPr lang="en-US" dirty="0"/>
          </a:p>
        </p:txBody>
      </p:sp>
      <p:sp>
        <p:nvSpPr>
          <p:cNvPr id="5" name="Footer Placeholder 4"/>
          <p:cNvSpPr>
            <a:spLocks noGrp="1"/>
          </p:cNvSpPr>
          <p:nvPr>
            <p:ph type="ftr" sz="quarter" idx="11"/>
          </p:nvPr>
        </p:nvSpPr>
        <p:spPr>
          <a:xfrm>
            <a:off x="315468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Pumping Lemma for Regular Languages</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DDE49B-D9CD-4B3F-BA7A-BFEBDD94D1E9}" type="datetime1">
              <a:rPr lang="en-US" smtClean="0"/>
              <a:pPr/>
              <a:t>3/24/2023</a:t>
            </a:fld>
            <a:endParaRPr lang="en-US" dirty="0"/>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Decision Properties of Regular Languages</a:t>
            </a:r>
          </a:p>
        </p:txBody>
      </p:sp>
      <p:sp>
        <p:nvSpPr>
          <p:cNvPr id="10" name="Content Placeholder 8"/>
          <p:cNvSpPr>
            <a:spLocks noGrp="1"/>
          </p:cNvSpPr>
          <p:nvPr>
            <p:ph idx="1"/>
          </p:nvPr>
        </p:nvSpPr>
        <p:spPr>
          <a:xfrm>
            <a:off x="525780" y="1265237"/>
            <a:ext cx="9464040" cy="4373563"/>
          </a:xfrm>
        </p:spPr>
        <p:txBody>
          <a:bodyPr>
            <a:normAutofit/>
          </a:bodyPr>
          <a:lstStyle/>
          <a:p>
            <a:pPr>
              <a:buNone/>
            </a:pPr>
            <a:r>
              <a:rPr lang="en-US" sz="2200" dirty="0" smtClean="0"/>
              <a:t>Following properties are decidable for Finite Automata.</a:t>
            </a:r>
          </a:p>
          <a:p>
            <a:r>
              <a:rPr lang="en-US" sz="2400" b="1" dirty="0" smtClean="0"/>
              <a:t>Emptiness</a:t>
            </a:r>
          </a:p>
          <a:p>
            <a:pPr>
              <a:buNone/>
            </a:pPr>
            <a:r>
              <a:rPr lang="en-US" sz="2400" dirty="0" smtClean="0"/>
              <a:t>	</a:t>
            </a:r>
            <a:r>
              <a:rPr lang="en-US" sz="2200" dirty="0" smtClean="0"/>
              <a:t>To determine whether FA accepts any language or not?</a:t>
            </a:r>
          </a:p>
          <a:p>
            <a:r>
              <a:rPr lang="en-US" sz="2400" b="1" dirty="0" smtClean="0"/>
              <a:t>Finiteness</a:t>
            </a:r>
          </a:p>
          <a:p>
            <a:pPr>
              <a:buNone/>
            </a:pPr>
            <a:r>
              <a:rPr lang="en-US" sz="2400" dirty="0" smtClean="0"/>
              <a:t>	</a:t>
            </a:r>
            <a:r>
              <a:rPr lang="en-US" sz="2200" dirty="0" smtClean="0"/>
              <a:t>To determine whether Language accepted by FA is finite or infinite?</a:t>
            </a:r>
          </a:p>
          <a:p>
            <a:r>
              <a:rPr lang="en-US" sz="2400" b="1" dirty="0" smtClean="0"/>
              <a:t>Membership</a:t>
            </a:r>
          </a:p>
          <a:p>
            <a:pPr>
              <a:buNone/>
            </a:pPr>
            <a:r>
              <a:rPr lang="en-US" sz="2400" dirty="0" smtClean="0"/>
              <a:t>	</a:t>
            </a:r>
            <a:r>
              <a:rPr lang="en-US" sz="2200" dirty="0" smtClean="0"/>
              <a:t>To determine whether string w</a:t>
            </a:r>
            <a:r>
              <a:rPr lang="en-US" sz="2200" dirty="0" smtClean="0">
                <a:sym typeface="Symbol"/>
              </a:rPr>
              <a:t> is accepted by FA or not?</a:t>
            </a:r>
            <a:endParaRPr lang="en-US" sz="2200" dirty="0" smtClean="0"/>
          </a:p>
          <a:p>
            <a:r>
              <a:rPr lang="en-US" sz="2400" b="1" dirty="0" smtClean="0"/>
              <a:t>Equality</a:t>
            </a:r>
          </a:p>
          <a:p>
            <a:pPr>
              <a:buNone/>
            </a:pPr>
            <a:r>
              <a:rPr lang="en-US" sz="2400" dirty="0" smtClean="0"/>
              <a:t>	</a:t>
            </a:r>
            <a:r>
              <a:rPr lang="en-US" sz="2200" dirty="0" smtClean="0"/>
              <a:t>To determine whether two FA are accepting same language.</a:t>
            </a:r>
          </a:p>
          <a:p>
            <a:endParaRPr lang="en-US" sz="2400"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A1F7F5-7FB1-4DF5-BF22-BA014649693D}" type="datetime1">
              <a:rPr lang="en-US" smtClean="0"/>
              <a:pPr/>
              <a:t>3/24/2023</a:t>
            </a:fld>
            <a:endParaRPr lang="en-US" dirty="0"/>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Decision Properties of Regular Languages</a:t>
            </a:r>
          </a:p>
        </p:txBody>
      </p:sp>
      <p:sp>
        <p:nvSpPr>
          <p:cNvPr id="10" name="Content Placeholder 8"/>
          <p:cNvSpPr>
            <a:spLocks noGrp="1"/>
          </p:cNvSpPr>
          <p:nvPr>
            <p:ph idx="1"/>
          </p:nvPr>
        </p:nvSpPr>
        <p:spPr>
          <a:xfrm>
            <a:off x="525780" y="1143001"/>
            <a:ext cx="9464040" cy="4953000"/>
          </a:xfrm>
        </p:spPr>
        <p:txBody>
          <a:bodyPr>
            <a:normAutofit fontScale="92500"/>
          </a:bodyPr>
          <a:lstStyle/>
          <a:p>
            <a:pPr fontAlgn="base">
              <a:buNone/>
            </a:pPr>
            <a:r>
              <a:rPr lang="en-US" sz="2800" b="1" dirty="0" smtClean="0"/>
              <a:t>Emptiness:</a:t>
            </a:r>
            <a:endParaRPr lang="en-US" sz="2800" dirty="0" smtClean="0"/>
          </a:p>
          <a:p>
            <a:pPr marL="1430338" indent="-973138" fontAlgn="base">
              <a:buNone/>
            </a:pPr>
            <a:r>
              <a:rPr lang="en-US" sz="2400" b="1" dirty="0" smtClean="0"/>
              <a:t>Step-1:</a:t>
            </a:r>
            <a:r>
              <a:rPr lang="en-US" sz="2400" dirty="0" smtClean="0"/>
              <a:t>  Remove unreachable states.</a:t>
            </a:r>
          </a:p>
          <a:p>
            <a:pPr marL="1430338" indent="-973138" fontAlgn="base">
              <a:buNone/>
            </a:pPr>
            <a:r>
              <a:rPr lang="en-US" sz="2400" b="1" dirty="0" smtClean="0"/>
              <a:t>Step 2:</a:t>
            </a:r>
            <a:r>
              <a:rPr lang="en-US" sz="2400" dirty="0" smtClean="0"/>
              <a:t> If the resulting machine contains at least one final states, then the finite automata accepts language.</a:t>
            </a:r>
          </a:p>
          <a:p>
            <a:pPr marL="1430338" indent="-973138" fontAlgn="base">
              <a:buNone/>
            </a:pPr>
            <a:r>
              <a:rPr lang="en-US" sz="2400" b="1" dirty="0" smtClean="0"/>
              <a:t>Step 3:</a:t>
            </a:r>
            <a:r>
              <a:rPr lang="en-US" sz="2400" dirty="0" smtClean="0"/>
              <a:t> if there is no final state, then finite automata accepts empty language.</a:t>
            </a:r>
          </a:p>
          <a:p>
            <a:pPr fontAlgn="base">
              <a:buNone/>
            </a:pPr>
            <a:r>
              <a:rPr lang="en-US" sz="2800" b="1" dirty="0" smtClean="0"/>
              <a:t>Finiteness:</a:t>
            </a:r>
            <a:endParaRPr lang="en-US" sz="2800" dirty="0" smtClean="0"/>
          </a:p>
          <a:p>
            <a:pPr marL="1312863" lvl="1" indent="-855663" fontAlgn="base">
              <a:buNone/>
            </a:pPr>
            <a:r>
              <a:rPr lang="en-US" sz="2400" b="1" dirty="0" smtClean="0"/>
              <a:t>Step-1:</a:t>
            </a:r>
            <a:r>
              <a:rPr lang="en-US" sz="2400" dirty="0" smtClean="0"/>
              <a:t> Remove unreachable states.</a:t>
            </a:r>
          </a:p>
          <a:p>
            <a:pPr marL="1312863" lvl="1" indent="-855663" fontAlgn="base">
              <a:buNone/>
            </a:pPr>
            <a:r>
              <a:rPr lang="en-US" sz="2400" b="1" dirty="0" smtClean="0"/>
              <a:t>Step-2:</a:t>
            </a:r>
            <a:r>
              <a:rPr lang="en-US" sz="2400" dirty="0" smtClean="0"/>
              <a:t> Remove dead states.</a:t>
            </a:r>
          </a:p>
          <a:p>
            <a:pPr marL="1312863" lvl="1" indent="-855663" fontAlgn="base">
              <a:buNone/>
            </a:pPr>
            <a:r>
              <a:rPr lang="en-US" sz="2400" b="1" dirty="0" smtClean="0"/>
              <a:t>Step-3:</a:t>
            </a:r>
            <a:r>
              <a:rPr lang="en-US" sz="2400" dirty="0" smtClean="0"/>
              <a:t> If the resulting machine contains loops or cycles then the FA accepts infinite language.</a:t>
            </a:r>
          </a:p>
          <a:p>
            <a:pPr marL="1312863" lvl="1" indent="-855663" fontAlgn="base">
              <a:buNone/>
            </a:pPr>
            <a:r>
              <a:rPr lang="en-US" sz="2400" b="1" dirty="0" smtClean="0"/>
              <a:t>Step-4:</a:t>
            </a:r>
            <a:r>
              <a:rPr lang="en-US" sz="2400" dirty="0" smtClean="0"/>
              <a:t> If the resulting machine do not contain loops or cycles then the FA accepts finite language.</a:t>
            </a:r>
          </a:p>
          <a:p>
            <a:pPr fontAlgn="base">
              <a:buNone/>
            </a:pPr>
            <a:endParaRPr lang="en-US" dirty="0" smtClean="0"/>
          </a:p>
          <a:p>
            <a:pPr>
              <a:buNone/>
            </a:pPr>
            <a:endParaRPr lang="en-US" sz="2400"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7466AC-2840-44F9-8BD4-1882C0DD3511}" type="datetime1">
              <a:rPr lang="en-US" smtClean="0"/>
              <a:pPr/>
              <a:t>3/24/2023</a:t>
            </a:fld>
            <a:endParaRPr lang="en-US" dirty="0"/>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Decision Properties of Regular Languages</a:t>
            </a:r>
          </a:p>
        </p:txBody>
      </p:sp>
      <p:sp>
        <p:nvSpPr>
          <p:cNvPr id="10" name="Content Placeholder 8"/>
          <p:cNvSpPr>
            <a:spLocks noGrp="1"/>
          </p:cNvSpPr>
          <p:nvPr>
            <p:ph idx="1"/>
          </p:nvPr>
        </p:nvSpPr>
        <p:spPr>
          <a:xfrm>
            <a:off x="525780" y="1265237"/>
            <a:ext cx="9464040" cy="4373563"/>
          </a:xfrm>
        </p:spPr>
        <p:txBody>
          <a:bodyPr>
            <a:normAutofit/>
          </a:bodyPr>
          <a:lstStyle/>
          <a:p>
            <a:pPr fontAlgn="base">
              <a:buNone/>
            </a:pPr>
            <a:r>
              <a:rPr lang="en-US" sz="2400" b="1" dirty="0" smtClean="0"/>
              <a:t>Membership:</a:t>
            </a:r>
            <a:r>
              <a:rPr lang="en-US" dirty="0" smtClean="0"/>
              <a:t/>
            </a:r>
            <a:br>
              <a:rPr lang="en-US" dirty="0" smtClean="0"/>
            </a:br>
            <a:r>
              <a:rPr lang="en-US" sz="2200" dirty="0" smtClean="0"/>
              <a:t>Let M is a finite automata that accepts some strings over an alphabet, and let ‘w’ be any string defined over the alphabet, if there exist a transition path in M, which starts at initial state &amp; ends in anyone of the final state, then string ‘w’ is a member of M, otherwise ‘w’ is not a member of M.</a:t>
            </a:r>
          </a:p>
          <a:p>
            <a:pPr fontAlgn="base">
              <a:buNone/>
            </a:pPr>
            <a:r>
              <a:rPr lang="en-US" sz="2400" b="1" dirty="0" smtClean="0"/>
              <a:t>Equality:</a:t>
            </a:r>
            <a:r>
              <a:rPr lang="en-US" dirty="0" smtClean="0"/>
              <a:t/>
            </a:r>
            <a:br>
              <a:rPr lang="en-US" dirty="0" smtClean="0"/>
            </a:br>
            <a:r>
              <a:rPr lang="en-US" sz="2200" dirty="0" smtClean="0"/>
              <a:t>Two finite state automata M1 &amp; M2 is said to be equal if and only if, they accept the same language. </a:t>
            </a:r>
          </a:p>
          <a:p>
            <a:pPr fontAlgn="base">
              <a:buNone/>
            </a:pPr>
            <a:r>
              <a:rPr lang="en-US" sz="2200" dirty="0" smtClean="0"/>
              <a:t>	</a:t>
            </a:r>
            <a:r>
              <a:rPr lang="en-US" sz="2200" dirty="0" err="1" smtClean="0"/>
              <a:t>Minimise</a:t>
            </a:r>
            <a:r>
              <a:rPr lang="en-US" sz="2200" dirty="0" smtClean="0"/>
              <a:t> the finite state automata and the minimal DFA will be unique.</a:t>
            </a:r>
          </a:p>
          <a:p>
            <a:pPr>
              <a:buNone/>
            </a:pPr>
            <a:endParaRPr lang="en-US" sz="2400"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16CF1F-EB01-4387-9ED1-CD926BA2B7DB}" type="datetime1">
              <a:rPr lang="en-US" smtClean="0"/>
              <a:pPr/>
              <a:t>3/24/2023</a:t>
            </a:fld>
            <a:endParaRPr lang="en-US" dirty="0"/>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Limitations of FA</a:t>
            </a:r>
          </a:p>
        </p:txBody>
      </p:sp>
      <p:sp>
        <p:nvSpPr>
          <p:cNvPr id="10" name="Content Placeholder 8"/>
          <p:cNvSpPr>
            <a:spLocks noGrp="1"/>
          </p:cNvSpPr>
          <p:nvPr>
            <p:ph idx="1"/>
          </p:nvPr>
        </p:nvSpPr>
        <p:spPr>
          <a:xfrm>
            <a:off x="525780" y="1265237"/>
            <a:ext cx="9464040" cy="4373563"/>
          </a:xfrm>
        </p:spPr>
        <p:txBody>
          <a:bodyPr>
            <a:normAutofit/>
          </a:bodyPr>
          <a:lstStyle/>
          <a:p>
            <a:pPr fontAlgn="base"/>
            <a:r>
              <a:rPr lang="en-US" sz="2400" dirty="0" smtClean="0"/>
              <a:t>FA can not be constructed for </a:t>
            </a:r>
          </a:p>
          <a:p>
            <a:pPr lvl="1" fontAlgn="base">
              <a:buFont typeface="Wingdings" pitchFamily="2" charset="2"/>
              <a:buChar char="Ø"/>
            </a:pPr>
            <a:r>
              <a:rPr lang="en-US" sz="2200" dirty="0" smtClean="0"/>
              <a:t>Context Free Grammar</a:t>
            </a:r>
          </a:p>
          <a:p>
            <a:pPr lvl="1" fontAlgn="base">
              <a:buFont typeface="Wingdings" pitchFamily="2" charset="2"/>
              <a:buChar char="Ø"/>
            </a:pPr>
            <a:r>
              <a:rPr lang="en-US" sz="2200" dirty="0" smtClean="0"/>
              <a:t>Context sensitive Grammar</a:t>
            </a:r>
          </a:p>
          <a:p>
            <a:pPr lvl="1" fontAlgn="base">
              <a:buFont typeface="Wingdings" pitchFamily="2" charset="2"/>
              <a:buChar char="Ø"/>
            </a:pPr>
            <a:r>
              <a:rPr lang="en-US" sz="2200" dirty="0" smtClean="0"/>
              <a:t>Recursive Enumerable Grammar</a:t>
            </a:r>
          </a:p>
          <a:p>
            <a:pPr fontAlgn="base"/>
            <a:r>
              <a:rPr lang="en-US" sz="2400" dirty="0" smtClean="0"/>
              <a:t>Calculation can not be done with FA.</a:t>
            </a:r>
          </a:p>
          <a:p>
            <a:pPr fontAlgn="base"/>
            <a:r>
              <a:rPr lang="en-US" sz="2400" dirty="0" smtClean="0"/>
              <a:t>There is no storage in FA.</a:t>
            </a:r>
          </a:p>
          <a:p>
            <a:pPr fontAlgn="base"/>
            <a:r>
              <a:rPr lang="en-US" sz="2400" dirty="0" smtClean="0"/>
              <a:t>FA can not modify the input (as Turing Machine does).</a:t>
            </a:r>
            <a:br>
              <a:rPr lang="en-US" sz="2400" dirty="0" smtClean="0"/>
            </a:br>
            <a:endParaRPr lang="en-US" sz="2400"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905002"/>
            <a:ext cx="9464040" cy="4525963"/>
          </a:xfrm>
        </p:spPr>
        <p:txBody>
          <a:bodyPr/>
          <a:lstStyle/>
          <a:p>
            <a:endParaRPr lang="en-US" sz="2000" dirty="0"/>
          </a:p>
          <a:p>
            <a:r>
              <a:rPr lang="en-US" sz="2000" dirty="0" smtClean="0"/>
              <a:t>NPTEL  </a:t>
            </a:r>
            <a:r>
              <a:rPr lang="en-US" sz="2000" dirty="0"/>
              <a:t>Video </a:t>
            </a:r>
            <a:r>
              <a:rPr lang="en-US" sz="2000" dirty="0" smtClean="0"/>
              <a:t>Links</a:t>
            </a:r>
          </a:p>
          <a:p>
            <a:pPr lvl="1">
              <a:buNone/>
            </a:pPr>
            <a:r>
              <a:rPr lang="en-US" sz="2200" dirty="0" smtClean="0">
                <a:hlinkClick r:id="rId2"/>
              </a:rPr>
              <a:t>https://youtu.be/vQeROGcwQs4</a:t>
            </a:r>
            <a:endParaRPr lang="en-US" sz="2200" dirty="0" smtClean="0"/>
          </a:p>
          <a:p>
            <a:pPr lvl="1">
              <a:buNone/>
            </a:pPr>
            <a:r>
              <a:rPr lang="en-US" sz="2200" dirty="0" smtClean="0">
                <a:hlinkClick r:id="rId3"/>
              </a:rPr>
              <a:t>https://youtu.be/XxuH_K-wzpg</a:t>
            </a:r>
            <a:endParaRPr lang="en-US" sz="2200" dirty="0" smtClean="0"/>
          </a:p>
          <a:p>
            <a:pPr lvl="1">
              <a:buNone/>
            </a:pPr>
            <a:r>
              <a:rPr lang="en-US" sz="2200" dirty="0" smtClean="0">
                <a:hlinkClick r:id="rId4"/>
              </a:rPr>
              <a:t>https://youtu.be/C7LqbEunJ1Y</a:t>
            </a:r>
            <a:endParaRPr lang="en-US" sz="2200" dirty="0"/>
          </a:p>
        </p:txBody>
      </p:sp>
      <p:sp>
        <p:nvSpPr>
          <p:cNvPr id="4" name="Date Placeholder 3"/>
          <p:cNvSpPr>
            <a:spLocks noGrp="1"/>
          </p:cNvSpPr>
          <p:nvPr>
            <p:ph type="dt" sz="half" idx="10"/>
          </p:nvPr>
        </p:nvSpPr>
        <p:spPr/>
        <p:txBody>
          <a:bodyPr/>
          <a:lstStyle/>
          <a:p>
            <a:fld id="{8BB25221-41C1-4B42-BA31-939542F494C9}"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noProof="0" dirty="0" smtClean="0">
                <a:ln>
                  <a:noFill/>
                </a:ln>
                <a:solidFill>
                  <a:schemeClr val="dk1"/>
                </a:solidFill>
                <a:effectLst/>
                <a:uLnTx/>
                <a:uFillTx/>
                <a:latin typeface="+mn-lt"/>
                <a:ea typeface="+mn-ea"/>
                <a:cs typeface="+mn-cs"/>
              </a:rPr>
              <a:t>Video Links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3"/>
            <a:ext cx="1664970" cy="817163"/>
          </a:xfrm>
          <a:prstGeom prst="rect">
            <a:avLst/>
          </a:prstGeom>
          <a:noFill/>
        </p:spPr>
      </p:pic>
      <p:sp>
        <p:nvSpPr>
          <p:cNvPr id="9" name="Rectangle 8"/>
          <p:cNvSpPr/>
          <p:nvPr/>
        </p:nvSpPr>
        <p:spPr>
          <a:xfrm>
            <a:off x="788670" y="1447801"/>
            <a:ext cx="9288780" cy="369332"/>
          </a:xfrm>
          <a:prstGeom prst="rect">
            <a:avLst/>
          </a:prstGeom>
        </p:spPr>
        <p:txBody>
          <a:bodyPr wrap="square">
            <a:spAutoFit/>
          </a:bodyPr>
          <a:lstStyle/>
          <a:p>
            <a:r>
              <a:rPr lang="en-US" dirty="0" smtClean="0"/>
              <a:t>https://www.youtube.com/playlist?list=PLKhyqvN-JcP5AF4UzRz9wxFVBm63igm7y</a:t>
            </a:r>
            <a:endParaRPr lang="en-US" dirty="0"/>
          </a:p>
        </p:txBody>
      </p:sp>
      <p:sp>
        <p:nvSpPr>
          <p:cNvPr id="10" name="TextBox 9"/>
          <p:cNvSpPr txBox="1"/>
          <p:nvPr/>
        </p:nvSpPr>
        <p:spPr>
          <a:xfrm>
            <a:off x="876300" y="1066800"/>
            <a:ext cx="5257800" cy="369332"/>
          </a:xfrm>
          <a:prstGeom prst="rect">
            <a:avLst/>
          </a:prstGeom>
          <a:noFill/>
        </p:spPr>
        <p:txBody>
          <a:bodyPr wrap="square" rtlCol="0">
            <a:spAutoFit/>
          </a:bodyPr>
          <a:lstStyle/>
          <a:p>
            <a:r>
              <a:rPr lang="en-US" dirty="0" smtClean="0"/>
              <a:t>My Video Channel: </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1143003"/>
            <a:ext cx="9464040" cy="4525963"/>
          </a:xfrm>
        </p:spPr>
        <p:txBody>
          <a:bodyPr>
            <a:normAutofit fontScale="77500" lnSpcReduction="20000"/>
          </a:bodyPr>
          <a:lstStyle/>
          <a:p>
            <a:pPr lvl="0">
              <a:buNone/>
            </a:pPr>
            <a:r>
              <a:rPr lang="en-US" dirty="0" smtClean="0"/>
              <a:t>1. If L1 and L2 are regular languages is/are also regular language(s).</a:t>
            </a:r>
          </a:p>
          <a:p>
            <a:pPr marL="514350" lvl="0" indent="-514350">
              <a:buFont typeface="+mj-lt"/>
              <a:buAutoNum type="alphaLcParenR"/>
            </a:pPr>
            <a:r>
              <a:rPr lang="en-US" dirty="0" smtClean="0"/>
              <a:t>L1 + L2</a:t>
            </a:r>
          </a:p>
          <a:p>
            <a:pPr marL="514350" lvl="0" indent="-514350">
              <a:buFont typeface="+mj-lt"/>
              <a:buAutoNum type="alphaLcParenR"/>
            </a:pPr>
            <a:r>
              <a:rPr lang="en-US" dirty="0" smtClean="0"/>
              <a:t>L1L2</a:t>
            </a:r>
          </a:p>
          <a:p>
            <a:pPr marL="514350" lvl="0" indent="-514350">
              <a:buFont typeface="+mj-lt"/>
              <a:buAutoNum type="alphaLcParenR"/>
            </a:pPr>
            <a:r>
              <a:rPr lang="en-US" dirty="0" smtClean="0"/>
              <a:t>L1’</a:t>
            </a:r>
          </a:p>
          <a:p>
            <a:pPr marL="514350" indent="-514350">
              <a:buFont typeface="+mj-lt"/>
              <a:buAutoNum type="alphaLcParenR"/>
            </a:pPr>
            <a:r>
              <a:rPr lang="en-US" dirty="0" smtClean="0"/>
              <a:t>All of above</a:t>
            </a:r>
          </a:p>
          <a:p>
            <a:pPr>
              <a:buNone/>
            </a:pPr>
            <a:endParaRPr lang="en-US" dirty="0" smtClean="0"/>
          </a:p>
          <a:p>
            <a:pPr lvl="0">
              <a:buNone/>
            </a:pPr>
            <a:r>
              <a:rPr lang="en-US" dirty="0" smtClean="0"/>
              <a:t>2. Every regular expression can be expressed as CFG but every CFG cannot be expressed as a regular expression. this statement is :</a:t>
            </a:r>
          </a:p>
          <a:p>
            <a:pPr marL="514350" lvl="0" indent="-514350">
              <a:buFont typeface="+mj-lt"/>
              <a:buAutoNum type="alphaLcParenR"/>
            </a:pPr>
            <a:r>
              <a:rPr lang="en-US" dirty="0" smtClean="0"/>
              <a:t>True</a:t>
            </a:r>
          </a:p>
          <a:p>
            <a:pPr marL="514350" lvl="0" indent="-514350">
              <a:buFont typeface="+mj-lt"/>
              <a:buAutoNum type="alphaLcParenR"/>
            </a:pPr>
            <a:r>
              <a:rPr lang="en-US" dirty="0" smtClean="0"/>
              <a:t> False</a:t>
            </a:r>
          </a:p>
          <a:p>
            <a:pPr marL="514350" lvl="0" indent="-514350">
              <a:buFont typeface="+mj-lt"/>
              <a:buAutoNum type="alphaLcParenR"/>
            </a:pPr>
            <a:r>
              <a:rPr lang="en-US" dirty="0" smtClean="0"/>
              <a:t>depends on language</a:t>
            </a:r>
          </a:p>
          <a:p>
            <a:pPr marL="514350" lvl="0" indent="-514350">
              <a:buFont typeface="+mj-lt"/>
              <a:buAutoNum type="alphaLcParenR"/>
            </a:pPr>
            <a:r>
              <a:rPr lang="en-US" dirty="0" smtClean="0"/>
              <a:t>None of the option</a:t>
            </a:r>
          </a:p>
          <a:p>
            <a:pPr>
              <a:buNone/>
            </a:pPr>
            <a:endParaRPr lang="en-US" dirty="0"/>
          </a:p>
        </p:txBody>
      </p:sp>
      <p:sp>
        <p:nvSpPr>
          <p:cNvPr id="4" name="Date Placeholder 3"/>
          <p:cNvSpPr>
            <a:spLocks noGrp="1"/>
          </p:cNvSpPr>
          <p:nvPr>
            <p:ph type="dt" sz="half" idx="10"/>
          </p:nvPr>
        </p:nvSpPr>
        <p:spPr/>
        <p:txBody>
          <a:bodyPr/>
          <a:lstStyle/>
          <a:p>
            <a:fld id="{436020CA-DFF8-4BA2-9065-0E2846BE4131}"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1143003"/>
            <a:ext cx="9464040" cy="4525963"/>
          </a:xfrm>
        </p:spPr>
        <p:txBody>
          <a:bodyPr>
            <a:normAutofit fontScale="70000" lnSpcReduction="20000"/>
          </a:bodyPr>
          <a:lstStyle/>
          <a:p>
            <a:pPr lvl="0">
              <a:buNone/>
            </a:pPr>
            <a:r>
              <a:rPr lang="en-US" dirty="0" smtClean="0"/>
              <a:t>3. In pumping Lemma, If we select a string w such that </a:t>
            </a:r>
            <a:r>
              <a:rPr lang="en-US" dirty="0" err="1" smtClean="0"/>
              <a:t>w∈L</a:t>
            </a:r>
            <a:r>
              <a:rPr lang="en-US" dirty="0" smtClean="0"/>
              <a:t>, and w=xyz. Which of the following portions cannot be an empty string?</a:t>
            </a:r>
          </a:p>
          <a:p>
            <a:pPr marL="514350" lvl="0" indent="-514350">
              <a:buFont typeface="+mj-lt"/>
              <a:buAutoNum type="alphaUcPeriod"/>
            </a:pPr>
            <a:r>
              <a:rPr lang="en-US" dirty="0" smtClean="0"/>
              <a:t>x</a:t>
            </a:r>
          </a:p>
          <a:p>
            <a:pPr marL="514350" lvl="0" indent="-514350">
              <a:buFont typeface="+mj-lt"/>
              <a:buAutoNum type="alphaUcPeriod"/>
            </a:pPr>
            <a:r>
              <a:rPr lang="en-US" dirty="0" smtClean="0"/>
              <a:t>y</a:t>
            </a:r>
          </a:p>
          <a:p>
            <a:pPr marL="514350" lvl="0" indent="-514350">
              <a:buFont typeface="+mj-lt"/>
              <a:buAutoNum type="alphaUcPeriod"/>
            </a:pPr>
            <a:r>
              <a:rPr lang="en-US" dirty="0" smtClean="0"/>
              <a:t>z</a:t>
            </a:r>
          </a:p>
          <a:p>
            <a:pPr marL="514350" lvl="0" indent="-514350">
              <a:buFont typeface="+mj-lt"/>
              <a:buAutoNum type="alphaUcPeriod"/>
            </a:pPr>
            <a:r>
              <a:rPr lang="en-US" dirty="0" smtClean="0"/>
              <a:t>all of the mentioned</a:t>
            </a:r>
          </a:p>
          <a:p>
            <a:pPr lvl="0">
              <a:buNone/>
            </a:pPr>
            <a:endParaRPr lang="en-US" dirty="0" smtClean="0"/>
          </a:p>
          <a:p>
            <a:pPr lvl="0">
              <a:buNone/>
            </a:pPr>
            <a:r>
              <a:rPr lang="en-US" dirty="0" smtClean="0"/>
              <a:t>4.The total number of states required to automate the given regular expression(00)*(11)*</a:t>
            </a:r>
          </a:p>
          <a:p>
            <a:pPr marL="514350" lvl="0" indent="-514350">
              <a:buFont typeface="+mj-lt"/>
              <a:buAutoNum type="alphaUcPeriod"/>
            </a:pPr>
            <a:r>
              <a:rPr lang="en-US" dirty="0" smtClean="0"/>
              <a:t>3</a:t>
            </a:r>
          </a:p>
          <a:p>
            <a:pPr marL="514350" lvl="0" indent="-514350">
              <a:buFont typeface="+mj-lt"/>
              <a:buAutoNum type="alphaUcPeriod"/>
            </a:pPr>
            <a:r>
              <a:rPr lang="en-US" dirty="0" smtClean="0"/>
              <a:t>5</a:t>
            </a:r>
          </a:p>
          <a:p>
            <a:pPr marL="514350" lvl="0" indent="-514350">
              <a:buFont typeface="+mj-lt"/>
              <a:buAutoNum type="alphaUcPeriod"/>
            </a:pPr>
            <a:r>
              <a:rPr lang="en-US" dirty="0" smtClean="0"/>
              <a:t>6</a:t>
            </a:r>
          </a:p>
          <a:p>
            <a:pPr marL="514350" lvl="0" indent="-514350">
              <a:buFont typeface="+mj-lt"/>
              <a:buAutoNum type="alphaUcPeriod"/>
            </a:pPr>
            <a:r>
              <a:rPr lang="en-US" dirty="0" smtClean="0"/>
              <a:t>2</a:t>
            </a:r>
          </a:p>
          <a:p>
            <a:pPr>
              <a:buNone/>
            </a:pPr>
            <a:endParaRPr lang="en-US" dirty="0"/>
          </a:p>
        </p:txBody>
      </p:sp>
      <p:sp>
        <p:nvSpPr>
          <p:cNvPr id="4" name="Date Placeholder 3"/>
          <p:cNvSpPr>
            <a:spLocks noGrp="1"/>
          </p:cNvSpPr>
          <p:nvPr>
            <p:ph type="dt" sz="half" idx="10"/>
          </p:nvPr>
        </p:nvSpPr>
        <p:spPr/>
        <p:txBody>
          <a:bodyPr/>
          <a:lstStyle/>
          <a:p>
            <a:fld id="{BDA46CE9-4410-4FA1-A14D-456AD130A1BE}"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1143003"/>
            <a:ext cx="9464040" cy="4525963"/>
          </a:xfrm>
        </p:spPr>
        <p:txBody>
          <a:bodyPr>
            <a:normAutofit fontScale="70000" lnSpcReduction="20000"/>
          </a:bodyPr>
          <a:lstStyle/>
          <a:p>
            <a:pPr lvl="0">
              <a:buNone/>
            </a:pPr>
            <a:r>
              <a:rPr lang="en-US" dirty="0" smtClean="0"/>
              <a:t>5. Moore machine produce the output string of length ---------- corresponding to n length input string</a:t>
            </a:r>
          </a:p>
          <a:p>
            <a:pPr marL="514350" lvl="0" indent="-514350">
              <a:buFont typeface="+mj-lt"/>
              <a:buAutoNum type="alphaUcPeriod"/>
            </a:pPr>
            <a:r>
              <a:rPr lang="en-US" dirty="0" smtClean="0"/>
              <a:t>n</a:t>
            </a:r>
          </a:p>
          <a:p>
            <a:pPr marL="514350" lvl="0" indent="-514350">
              <a:buFont typeface="+mj-lt"/>
              <a:buAutoNum type="alphaUcPeriod"/>
            </a:pPr>
            <a:r>
              <a:rPr lang="en-US" dirty="0" smtClean="0"/>
              <a:t>n+1</a:t>
            </a:r>
          </a:p>
          <a:p>
            <a:pPr marL="514350" lvl="0" indent="-514350">
              <a:buFont typeface="+mj-lt"/>
              <a:buAutoNum type="alphaUcPeriod"/>
            </a:pPr>
            <a:r>
              <a:rPr lang="en-US" dirty="0" smtClean="0"/>
              <a:t> n-1</a:t>
            </a:r>
          </a:p>
          <a:p>
            <a:pPr marL="514350" lvl="0" indent="-514350">
              <a:buFont typeface="+mj-lt"/>
              <a:buAutoNum type="alphaUcPeriod"/>
            </a:pPr>
            <a:r>
              <a:rPr lang="en-US" dirty="0" smtClean="0"/>
              <a:t>2n</a:t>
            </a:r>
          </a:p>
          <a:p>
            <a:pPr lvl="0">
              <a:buNone/>
            </a:pPr>
            <a:endParaRPr lang="en-US" dirty="0" smtClean="0"/>
          </a:p>
          <a:p>
            <a:pPr lvl="0">
              <a:buNone/>
            </a:pPr>
            <a:r>
              <a:rPr lang="en-US" dirty="0" smtClean="0"/>
              <a:t>6. Which of the following does not represents the given language over {</a:t>
            </a:r>
            <a:r>
              <a:rPr lang="en-US" dirty="0" err="1" smtClean="0"/>
              <a:t>a,b</a:t>
            </a:r>
            <a:r>
              <a:rPr lang="en-US" dirty="0" smtClean="0"/>
              <a:t>} ?</a:t>
            </a:r>
          </a:p>
          <a:p>
            <a:pPr marL="514350" lvl="0" indent="-514350">
              <a:buFont typeface="+mj-lt"/>
              <a:buAutoNum type="alphaUcPeriod"/>
            </a:pPr>
            <a:r>
              <a:rPr lang="en-US" dirty="0" err="1" smtClean="0"/>
              <a:t>a+ab</a:t>
            </a:r>
            <a:endParaRPr lang="en-US" dirty="0" smtClean="0"/>
          </a:p>
          <a:p>
            <a:pPr marL="514350" lvl="0" indent="-514350">
              <a:buFont typeface="+mj-lt"/>
              <a:buAutoNum type="alphaUcPeriod"/>
            </a:pPr>
            <a:r>
              <a:rPr lang="en-US" dirty="0" smtClean="0"/>
              <a:t>{a} U {</a:t>
            </a:r>
            <a:r>
              <a:rPr lang="en-US" dirty="0" err="1" smtClean="0"/>
              <a:t>ab</a:t>
            </a:r>
            <a:r>
              <a:rPr lang="en-US" dirty="0" smtClean="0"/>
              <a:t>}</a:t>
            </a:r>
          </a:p>
          <a:p>
            <a:pPr marL="514350" lvl="0" indent="-514350">
              <a:buFont typeface="+mj-lt"/>
              <a:buAutoNum type="alphaUcPeriod"/>
            </a:pPr>
            <a:r>
              <a:rPr lang="en-US" dirty="0" smtClean="0"/>
              <a:t>{a} U {a}{b}</a:t>
            </a:r>
          </a:p>
          <a:p>
            <a:pPr marL="514350" lvl="0" indent="-514350">
              <a:buFont typeface="+mj-lt"/>
              <a:buAutoNum type="alphaUcPeriod"/>
            </a:pPr>
            <a:r>
              <a:rPr lang="en-US" dirty="0" smtClean="0"/>
              <a:t>{a} ^ {</a:t>
            </a:r>
            <a:r>
              <a:rPr lang="en-US" dirty="0" err="1" smtClean="0"/>
              <a:t>ab</a:t>
            </a:r>
            <a:r>
              <a:rPr lang="en-US" dirty="0" smtClean="0"/>
              <a:t>}</a:t>
            </a:r>
          </a:p>
          <a:p>
            <a:pPr>
              <a:buNone/>
            </a:pPr>
            <a:endParaRPr lang="en-US" dirty="0"/>
          </a:p>
        </p:txBody>
      </p:sp>
      <p:sp>
        <p:nvSpPr>
          <p:cNvPr id="4" name="Date Placeholder 3"/>
          <p:cNvSpPr>
            <a:spLocks noGrp="1"/>
          </p:cNvSpPr>
          <p:nvPr>
            <p:ph type="dt" sz="half" idx="10"/>
          </p:nvPr>
        </p:nvSpPr>
        <p:spPr/>
        <p:txBody>
          <a:bodyPr/>
          <a:lstStyle/>
          <a:p>
            <a:fld id="{476E355D-1562-4A03-BFC1-5914D44F07FC}"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t>Daily Quiz</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533400" y="1600200"/>
          <a:ext cx="9509760" cy="4191000"/>
        </p:xfrm>
        <a:graphic>
          <a:graphicData uri="http://schemas.openxmlformats.org/drawingml/2006/table">
            <a:tbl>
              <a:tblPr bandRow="1">
                <a:tableStyleId>{5C22544A-7EE6-4342-B048-85BDC9FD1C3A}</a:tableStyleId>
              </a:tblPr>
              <a:tblGrid>
                <a:gridCol w="9509760">
                  <a:extLst>
                    <a:ext uri="{9D8B030D-6E8A-4147-A177-3AD203B41FA5}">
                      <a16:colId xmlns:a16="http://schemas.microsoft.com/office/drawing/2014/main" val="20000"/>
                    </a:ext>
                  </a:extLst>
                </a:gridCol>
              </a:tblGrid>
              <a:tr h="1138131">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138131">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138131">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776607">
                <a:tc>
                  <a:txBody>
                    <a:bodyPr/>
                    <a:lstStyle/>
                    <a:p>
                      <a:r>
                        <a:rPr lang="en-US" sz="2000" b="1" dirty="0"/>
                        <a:t>8. Ethics:</a:t>
                      </a:r>
                      <a:r>
                        <a:rPr lang="en-US" sz="2000" dirty="0"/>
                        <a:t> Apply ethical principles and commit to professional ethics and responsibilities and norms of the engineering practice.</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1" name="TextBox 10"/>
          <p:cNvSpPr txBox="1"/>
          <p:nvPr/>
        </p:nvSpPr>
        <p:spPr>
          <a:xfrm>
            <a:off x="438154" y="1143000"/>
            <a:ext cx="934423" cy="400110"/>
          </a:xfrm>
          <a:prstGeom prst="rect">
            <a:avLst/>
          </a:prstGeom>
          <a:noFill/>
        </p:spPr>
        <p:txBody>
          <a:bodyPr wrap="none" rtlCol="0">
            <a:spAutoFit/>
          </a:bodyPr>
          <a:lstStyle/>
          <a:p>
            <a:r>
              <a:rPr lang="en-US" sz="2000" dirty="0"/>
              <a:t>Contd..</a:t>
            </a:r>
          </a:p>
        </p:txBody>
      </p:sp>
      <p:sp>
        <p:nvSpPr>
          <p:cNvPr id="12" name="Title 1"/>
          <p:cNvSpPr txBox="1">
            <a:spLocks/>
          </p:cNvSpPr>
          <p:nvPr/>
        </p:nvSpPr>
        <p:spPr>
          <a:xfrm>
            <a:off x="1577340" y="4"/>
            <a:ext cx="893826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3" name="Date Placeholder 3"/>
          <p:cNvSpPr>
            <a:spLocks noGrp="1"/>
          </p:cNvSpPr>
          <p:nvPr>
            <p:ph type="dt" sz="half" idx="10"/>
          </p:nvPr>
        </p:nvSpPr>
        <p:spPr>
          <a:xfrm>
            <a:off x="525780" y="6356353"/>
            <a:ext cx="2453640" cy="365125"/>
          </a:xfrm>
        </p:spPr>
        <p:txBody>
          <a:bodyPr/>
          <a:lstStyle/>
          <a:p>
            <a:fld id="{9A16C85C-6F21-436F-93D8-AFDBAF4C55B6}" type="datetime1">
              <a:rPr lang="en-US" smtClean="0"/>
              <a:pPr/>
              <a:t>3/24/2023</a:t>
            </a:fld>
            <a:endParaRPr lang="en-US" dirty="0"/>
          </a:p>
        </p:txBody>
      </p:sp>
      <p:sp>
        <p:nvSpPr>
          <p:cNvPr id="1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16" name="Slide Number Placeholder 5"/>
          <p:cNvSpPr>
            <a:spLocks noGrp="1"/>
          </p:cNvSpPr>
          <p:nvPr>
            <p:ph type="sldNum" sz="quarter" idx="12"/>
          </p:nvPr>
        </p:nvSpPr>
        <p:spPr>
          <a:xfrm>
            <a:off x="7536180" y="6356353"/>
            <a:ext cx="2453640" cy="365125"/>
          </a:xfrm>
        </p:spPr>
        <p:txBody>
          <a:bodyPr/>
          <a:lstStyle/>
          <a:p>
            <a:fld id="{B6F15528-21DE-4FAA-801E-634DDDAF4B2B}" type="slidenum">
              <a:rPr lang="en-US" smtClean="0"/>
              <a:pPr/>
              <a:t>12</a:t>
            </a:fld>
            <a:endParaRPr lang="en-US"/>
          </a:p>
        </p:txBody>
      </p:sp>
      <p:pic>
        <p:nvPicPr>
          <p:cNvPr id="17" name="Picture 16" descr="Logo11.png"/>
          <p:cNvPicPr>
            <a:picLocks noChangeAspect="1"/>
          </p:cNvPicPr>
          <p:nvPr/>
        </p:nvPicPr>
        <p:blipFill>
          <a:blip r:embed="rId3"/>
          <a:stretch>
            <a:fillRect/>
          </a:stretch>
        </p:blipFill>
        <p:spPr>
          <a:xfrm>
            <a:off x="2" y="36838"/>
            <a:ext cx="1555434" cy="725162"/>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p:nvPr/>
        </p:nvPicPr>
        <p:blipFill>
          <a:blip r:embed="rId2">
            <a:extLst>
              <a:ext uri="{28A0092B-C50C-407E-A947-70E740481C1C}">
                <a14:useLocalDpi xmlns:a14="http://schemas.microsoft.com/office/drawing/2010/main" val="0"/>
              </a:ext>
            </a:extLst>
          </a:blip>
          <a:srcRect/>
          <a:stretch>
            <a:fillRect/>
          </a:stretch>
        </p:blipFill>
        <p:spPr bwMode="auto">
          <a:xfrm>
            <a:off x="3952114" y="1836420"/>
            <a:ext cx="5249037" cy="2125980"/>
          </a:xfrm>
          <a:prstGeom prst="rect">
            <a:avLst/>
          </a:prstGeom>
          <a:noFill/>
          <a:ln>
            <a:noFill/>
          </a:ln>
        </p:spPr>
      </p:pic>
      <p:sp>
        <p:nvSpPr>
          <p:cNvPr id="3" name="Content Placeholder 2"/>
          <p:cNvSpPr>
            <a:spLocks noGrp="1"/>
          </p:cNvSpPr>
          <p:nvPr>
            <p:ph idx="1"/>
          </p:nvPr>
        </p:nvSpPr>
        <p:spPr>
          <a:xfrm>
            <a:off x="613410" y="1143003"/>
            <a:ext cx="9464040" cy="4525963"/>
          </a:xfrm>
        </p:spPr>
        <p:txBody>
          <a:bodyPr>
            <a:normAutofit/>
          </a:bodyPr>
          <a:lstStyle/>
          <a:p>
            <a:pPr>
              <a:buNone/>
            </a:pPr>
            <a:r>
              <a:rPr lang="en-US" sz="2200" dirty="0" smtClean="0"/>
              <a:t>7. The given NFA corresponds to which of the following Regular expressions?</a:t>
            </a:r>
          </a:p>
          <a:p>
            <a:pPr>
              <a:buNone/>
            </a:pPr>
            <a:endParaRPr lang="en-US" sz="2200" dirty="0" smtClean="0"/>
          </a:p>
          <a:p>
            <a:pPr>
              <a:buNone/>
            </a:pPr>
            <a:endParaRPr lang="en-US" sz="2200" dirty="0" smtClean="0"/>
          </a:p>
          <a:p>
            <a:pPr>
              <a:buNone/>
            </a:pPr>
            <a:endParaRPr lang="en-US" sz="2200" dirty="0" smtClean="0"/>
          </a:p>
          <a:p>
            <a:pPr>
              <a:buNone/>
            </a:pPr>
            <a:endParaRPr lang="en-US" sz="2200" dirty="0" smtClean="0"/>
          </a:p>
          <a:p>
            <a:pPr marL="514350" lvl="0" indent="-514350">
              <a:buFont typeface="+mj-lt"/>
              <a:buAutoNum type="alphaUcPeriod"/>
            </a:pPr>
            <a:r>
              <a:rPr lang="en-US" sz="2200" dirty="0" smtClean="0"/>
              <a:t>(0+1) *(00+11) (0+1)</a:t>
            </a:r>
            <a:r>
              <a:rPr lang="en-US" sz="2200" baseline="30000" dirty="0" smtClean="0"/>
              <a:t> +</a:t>
            </a:r>
          </a:p>
          <a:p>
            <a:pPr marL="514350" lvl="0" indent="-514350">
              <a:buFont typeface="+mj-lt"/>
              <a:buAutoNum type="alphaUcPeriod"/>
            </a:pPr>
            <a:r>
              <a:rPr lang="en-US" sz="2200" dirty="0" smtClean="0"/>
              <a:t>(0+1) *(00+11) *(0+1) *</a:t>
            </a:r>
          </a:p>
          <a:p>
            <a:pPr marL="514350" lvl="0" indent="-514350">
              <a:buFont typeface="+mj-lt"/>
              <a:buAutoNum type="alphaUcPeriod"/>
            </a:pPr>
            <a:r>
              <a:rPr lang="en-US" sz="2200" dirty="0" smtClean="0"/>
              <a:t>(0+1) *(00+11) (0+1)</a:t>
            </a:r>
          </a:p>
          <a:p>
            <a:pPr marL="514350" lvl="0" indent="-514350">
              <a:buFont typeface="+mj-lt"/>
              <a:buAutoNum type="alphaUcPeriod"/>
            </a:pPr>
            <a:r>
              <a:rPr lang="en-US" sz="2200" dirty="0" smtClean="0"/>
              <a:t>(0+1) (00+11) (0+1) *</a:t>
            </a:r>
          </a:p>
          <a:p>
            <a:pPr>
              <a:buNone/>
            </a:pPr>
            <a:endParaRPr lang="en-US" sz="2200" dirty="0" smtClean="0"/>
          </a:p>
          <a:p>
            <a:pPr>
              <a:buNone/>
            </a:pPr>
            <a:endParaRPr lang="en-US" sz="2200" dirty="0"/>
          </a:p>
        </p:txBody>
      </p:sp>
      <p:sp>
        <p:nvSpPr>
          <p:cNvPr id="4" name="Date Placeholder 3"/>
          <p:cNvSpPr>
            <a:spLocks noGrp="1"/>
          </p:cNvSpPr>
          <p:nvPr>
            <p:ph type="dt" sz="half" idx="10"/>
          </p:nvPr>
        </p:nvSpPr>
        <p:spPr/>
        <p:txBody>
          <a:bodyPr/>
          <a:lstStyle/>
          <a:p>
            <a:fld id="{CDAE5C96-6C52-4165-9F43-35576B05739F}"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838200"/>
            <a:ext cx="9726930" cy="5410200"/>
          </a:xfrm>
        </p:spPr>
        <p:txBody>
          <a:bodyPr>
            <a:normAutofit lnSpcReduction="10000"/>
          </a:bodyPr>
          <a:lstStyle/>
          <a:p>
            <a:pPr>
              <a:buNone/>
            </a:pPr>
            <a:r>
              <a:rPr lang="en-US" sz="2400" dirty="0" smtClean="0"/>
              <a:t>8. Regular grammar is</a:t>
            </a:r>
            <a:br>
              <a:rPr lang="en-US" sz="2400" dirty="0" smtClean="0"/>
            </a:br>
            <a:r>
              <a:rPr lang="en-US" sz="2400" dirty="0" smtClean="0"/>
              <a:t>a) context free grammar</a:t>
            </a:r>
            <a:br>
              <a:rPr lang="en-US" sz="2400" dirty="0" smtClean="0"/>
            </a:br>
            <a:r>
              <a:rPr lang="en-US" sz="2400" dirty="0" smtClean="0"/>
              <a:t>b) non context free grammar</a:t>
            </a:r>
            <a:br>
              <a:rPr lang="en-US" sz="2400" dirty="0" smtClean="0"/>
            </a:br>
            <a:r>
              <a:rPr lang="en-US" sz="2400" dirty="0" smtClean="0"/>
              <a:t>c) English grammar</a:t>
            </a:r>
            <a:br>
              <a:rPr lang="en-US" sz="2400" dirty="0" smtClean="0"/>
            </a:br>
            <a:r>
              <a:rPr lang="en-US" sz="2400" dirty="0" smtClean="0"/>
              <a:t>d) none of the mentioned</a:t>
            </a:r>
            <a:endParaRPr lang="en-US" sz="2200" dirty="0" smtClean="0"/>
          </a:p>
          <a:p>
            <a:pPr>
              <a:buNone/>
            </a:pPr>
            <a:r>
              <a:rPr lang="en-US" sz="2400" dirty="0" smtClean="0"/>
              <a:t>9. Which of the following is true?</a:t>
            </a:r>
            <a:br>
              <a:rPr lang="en-US" sz="2400" dirty="0" smtClean="0"/>
            </a:br>
            <a:r>
              <a:rPr lang="en-US" sz="2400" dirty="0" smtClean="0"/>
              <a:t>a) Every subset of a regular set is regular</a:t>
            </a:r>
            <a:br>
              <a:rPr lang="en-US" sz="2400" dirty="0" smtClean="0"/>
            </a:br>
            <a:r>
              <a:rPr lang="en-US" sz="2400" dirty="0" smtClean="0"/>
              <a:t>b) Every finite subset of non-regular set is regular</a:t>
            </a:r>
            <a:br>
              <a:rPr lang="en-US" sz="2400" dirty="0" smtClean="0"/>
            </a:br>
            <a:r>
              <a:rPr lang="en-US" sz="2400" dirty="0" smtClean="0"/>
              <a:t>c) The union of two non regular set is not regular</a:t>
            </a:r>
            <a:br>
              <a:rPr lang="en-US" sz="2400" dirty="0" smtClean="0"/>
            </a:br>
            <a:r>
              <a:rPr lang="en-US" sz="2400" dirty="0" smtClean="0"/>
              <a:t>d) Infinite union of finite set is regular</a:t>
            </a:r>
          </a:p>
          <a:p>
            <a:pPr>
              <a:buNone/>
            </a:pPr>
            <a:r>
              <a:rPr lang="en-US" sz="2400" dirty="0" smtClean="0"/>
              <a:t>10. Regular expressions are closed under</a:t>
            </a:r>
            <a:br>
              <a:rPr lang="en-US" sz="2400" dirty="0" smtClean="0"/>
            </a:br>
            <a:r>
              <a:rPr lang="en-US" sz="2400" dirty="0" smtClean="0"/>
              <a:t>a) Union</a:t>
            </a:r>
            <a:br>
              <a:rPr lang="en-US" sz="2400" dirty="0" smtClean="0"/>
            </a:br>
            <a:r>
              <a:rPr lang="en-US" sz="2400" dirty="0" smtClean="0"/>
              <a:t>b) Intersection</a:t>
            </a:r>
            <a:br>
              <a:rPr lang="en-US" sz="2400" dirty="0" smtClean="0"/>
            </a:br>
            <a:r>
              <a:rPr lang="en-US" sz="2400" dirty="0" smtClean="0"/>
              <a:t>c) </a:t>
            </a:r>
            <a:r>
              <a:rPr lang="en-US" sz="2400" dirty="0" err="1" smtClean="0"/>
              <a:t>Kleen</a:t>
            </a:r>
            <a:r>
              <a:rPr lang="en-US" sz="2400" dirty="0" smtClean="0"/>
              <a:t> star</a:t>
            </a:r>
            <a:br>
              <a:rPr lang="en-US" sz="2400" dirty="0" smtClean="0"/>
            </a:br>
            <a:r>
              <a:rPr lang="en-US" sz="2400" dirty="0" smtClean="0"/>
              <a:t>d) All of the mentioned</a:t>
            </a:r>
          </a:p>
          <a:p>
            <a:pPr>
              <a:buNone/>
            </a:pPr>
            <a:endParaRPr lang="en-US" sz="2200" dirty="0"/>
          </a:p>
        </p:txBody>
      </p:sp>
      <p:sp>
        <p:nvSpPr>
          <p:cNvPr id="4" name="Date Placeholder 3"/>
          <p:cNvSpPr>
            <a:spLocks noGrp="1"/>
          </p:cNvSpPr>
          <p:nvPr>
            <p:ph type="dt" sz="half" idx="10"/>
          </p:nvPr>
        </p:nvSpPr>
        <p:spPr/>
        <p:txBody>
          <a:bodyPr/>
          <a:lstStyle/>
          <a:p>
            <a:fld id="{21400AA2-1827-45E4-922D-8C32F43B9A28}"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dirty="0"/>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Daily Quiz</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90635A-590A-4C81-ACCE-7EE873148A55}"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t>
            </a:r>
            <a:r>
              <a:rPr kumimoji="0" lang="en-US" sz="3200" b="0" i="0" u="none" strike="noStrike" kern="1200" cap="none" spc="0" normalizeH="0" noProof="0" dirty="0" smtClean="0">
                <a:ln>
                  <a:noFill/>
                </a:ln>
                <a:solidFill>
                  <a:schemeClr val="dk1"/>
                </a:solidFill>
                <a:effectLst/>
                <a:uLnTx/>
                <a:uFillTx/>
                <a:latin typeface="+mn-lt"/>
                <a:ea typeface="+mn-ea"/>
                <a:cs typeface="+mn-cs"/>
              </a:rPr>
              <a:t>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9" name="Content Placeholder 8"/>
          <p:cNvSpPr>
            <a:spLocks noGrp="1"/>
          </p:cNvSpPr>
          <p:nvPr>
            <p:ph idx="1"/>
          </p:nvPr>
        </p:nvSpPr>
        <p:spPr>
          <a:xfrm>
            <a:off x="525780" y="990600"/>
            <a:ext cx="9464040" cy="4800600"/>
          </a:xfrm>
        </p:spPr>
        <p:txBody>
          <a:bodyPr>
            <a:noAutofit/>
          </a:bodyPr>
          <a:lstStyle/>
          <a:p>
            <a:pPr lvl="0">
              <a:buNone/>
            </a:pPr>
            <a:r>
              <a:rPr lang="en-US" sz="2200" dirty="0" smtClean="0"/>
              <a:t>1. Find a regular expression corresponding to each of the following subsets of {a. b}.			</a:t>
            </a:r>
            <a:r>
              <a:rPr lang="en-US" sz="2200" b="1" dirty="0" smtClean="0"/>
              <a:t>[CO2]</a:t>
            </a:r>
            <a:endParaRPr lang="en-US" sz="2200" dirty="0" smtClean="0"/>
          </a:p>
          <a:p>
            <a:pPr lvl="0"/>
            <a:r>
              <a:rPr lang="en-US" sz="2200" dirty="0" smtClean="0"/>
              <a:t>The set of all strings containing exactly 2a’s. </a:t>
            </a:r>
          </a:p>
          <a:p>
            <a:pPr lvl="0"/>
            <a:r>
              <a:rPr lang="en-US" sz="2200" dirty="0" smtClean="0"/>
              <a:t>The set of all strings containing at least 2a’s.</a:t>
            </a:r>
          </a:p>
          <a:p>
            <a:pPr lvl="0"/>
            <a:r>
              <a:rPr lang="en-US" sz="2200" dirty="0" smtClean="0"/>
              <a:t>The set of all strings containing at most 2a's. </a:t>
            </a:r>
          </a:p>
          <a:p>
            <a:pPr lvl="0"/>
            <a:r>
              <a:rPr lang="en-US" sz="2200" dirty="0" smtClean="0"/>
              <a:t>The set of a]] strings containing the substring </a:t>
            </a:r>
            <a:r>
              <a:rPr lang="en-US" sz="2200" dirty="0" err="1" smtClean="0"/>
              <a:t>aa</a:t>
            </a:r>
            <a:r>
              <a:rPr lang="en-US" sz="2200" dirty="0" smtClean="0"/>
              <a:t>.</a:t>
            </a:r>
          </a:p>
          <a:p>
            <a:pPr>
              <a:buNone/>
            </a:pPr>
            <a:r>
              <a:rPr lang="en-US" sz="2200" dirty="0" smtClean="0"/>
              <a:t>2.	Find the sets represented by the following regular expressions. </a:t>
            </a:r>
            <a:r>
              <a:rPr lang="en-US" sz="2200" b="1" dirty="0" smtClean="0"/>
              <a:t>[CO2]</a:t>
            </a:r>
            <a:endParaRPr lang="en-US" sz="2200" dirty="0" smtClean="0"/>
          </a:p>
          <a:p>
            <a:pPr lvl="0"/>
            <a:r>
              <a:rPr lang="en-US" sz="2200" dirty="0" smtClean="0"/>
              <a:t>(a + b)*(</a:t>
            </a:r>
            <a:r>
              <a:rPr lang="en-US" sz="2200" dirty="0" err="1" smtClean="0"/>
              <a:t>aa</a:t>
            </a:r>
            <a:r>
              <a:rPr lang="en-US" sz="2200" dirty="0" smtClean="0"/>
              <a:t> + bb + </a:t>
            </a:r>
            <a:r>
              <a:rPr lang="en-US" sz="2200" dirty="0" err="1" smtClean="0"/>
              <a:t>ab</a:t>
            </a:r>
            <a:r>
              <a:rPr lang="en-US" sz="2200" dirty="0" smtClean="0"/>
              <a:t> + </a:t>
            </a:r>
            <a:r>
              <a:rPr lang="en-US" sz="2200" dirty="0" err="1" smtClean="0"/>
              <a:t>ba</a:t>
            </a:r>
            <a:r>
              <a:rPr lang="en-US" sz="2200" dirty="0" smtClean="0"/>
              <a:t>)* </a:t>
            </a:r>
          </a:p>
          <a:p>
            <a:pPr lvl="0"/>
            <a:r>
              <a:rPr lang="en-US" sz="2200" dirty="0" smtClean="0"/>
              <a:t>(</a:t>
            </a:r>
            <a:r>
              <a:rPr lang="en-US" sz="2200" dirty="0" err="1" smtClean="0"/>
              <a:t>aa</a:t>
            </a:r>
            <a:r>
              <a:rPr lang="en-US" sz="2200" dirty="0" smtClean="0"/>
              <a:t>)* + (</a:t>
            </a:r>
            <a:r>
              <a:rPr lang="en-US" sz="2200" dirty="0" err="1" smtClean="0"/>
              <a:t>aaa</a:t>
            </a:r>
            <a:r>
              <a:rPr lang="en-US" sz="2200" dirty="0" smtClean="0"/>
              <a:t>)* </a:t>
            </a:r>
          </a:p>
          <a:p>
            <a:pPr lvl="0"/>
            <a:r>
              <a:rPr lang="en-US" sz="2200" dirty="0" smtClean="0"/>
              <a:t>(1 + 01 + 001)*(∊+ 0 + 00)</a:t>
            </a:r>
          </a:p>
          <a:p>
            <a:pPr lvl="0"/>
            <a:r>
              <a:rPr lang="en-US" sz="2200" dirty="0" smtClean="0"/>
              <a:t>a + b(a + b)*</a:t>
            </a:r>
          </a:p>
          <a:p>
            <a:endParaRPr lang="en-US" sz="22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966F63-8732-40C2-85CF-89F2D0A82F0D}"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t>
            </a:r>
            <a:r>
              <a:rPr kumimoji="0" lang="en-US" sz="3200" b="0" i="0" u="none" strike="noStrike" kern="1200" cap="none" spc="0" normalizeH="0" noProof="0" dirty="0" smtClean="0">
                <a:ln>
                  <a:noFill/>
                </a:ln>
                <a:solidFill>
                  <a:schemeClr val="dk1"/>
                </a:solidFill>
                <a:effectLst/>
                <a:uLnTx/>
                <a:uFillTx/>
                <a:latin typeface="+mn-lt"/>
                <a:ea typeface="+mn-ea"/>
                <a:cs typeface="+mn-cs"/>
              </a:rPr>
              <a:t>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9" name="Content Placeholder 8"/>
          <p:cNvSpPr>
            <a:spLocks noGrp="1"/>
          </p:cNvSpPr>
          <p:nvPr>
            <p:ph idx="1"/>
          </p:nvPr>
        </p:nvSpPr>
        <p:spPr>
          <a:xfrm>
            <a:off x="525780" y="990600"/>
            <a:ext cx="9464040" cy="4800600"/>
          </a:xfrm>
        </p:spPr>
        <p:txBody>
          <a:bodyPr>
            <a:noAutofit/>
          </a:bodyPr>
          <a:lstStyle/>
          <a:p>
            <a:pPr marL="457200" lvl="0" indent="-457200">
              <a:buFont typeface="+mj-lt"/>
              <a:buAutoNum type="arabicPeriod" startAt="3"/>
            </a:pPr>
            <a:r>
              <a:rPr lang="en-US" sz="2400" dirty="0" smtClean="0"/>
              <a:t>Prove the identity: (a*</a:t>
            </a:r>
            <a:r>
              <a:rPr lang="en-US" sz="2400" dirty="0" err="1" smtClean="0"/>
              <a:t>ab</a:t>
            </a:r>
            <a:r>
              <a:rPr lang="en-US" sz="2400" dirty="0" smtClean="0"/>
              <a:t> + </a:t>
            </a:r>
            <a:r>
              <a:rPr lang="en-US" sz="2400" dirty="0" err="1" smtClean="0"/>
              <a:t>ba</a:t>
            </a:r>
            <a:r>
              <a:rPr lang="en-US" sz="2400" dirty="0" smtClean="0"/>
              <a:t>)*a* = (a + </a:t>
            </a:r>
            <a:r>
              <a:rPr lang="en-US" sz="2400" dirty="0" err="1" smtClean="0"/>
              <a:t>ab</a:t>
            </a:r>
            <a:r>
              <a:rPr lang="en-US" sz="2400" dirty="0" smtClean="0"/>
              <a:t> + </a:t>
            </a:r>
            <a:r>
              <a:rPr lang="en-US" sz="2400" dirty="0" err="1" smtClean="0"/>
              <a:t>ba</a:t>
            </a:r>
            <a:r>
              <a:rPr lang="en-US" sz="2400" dirty="0" smtClean="0"/>
              <a:t>)*							</a:t>
            </a:r>
            <a:r>
              <a:rPr lang="en-US" sz="2400" b="1" dirty="0" smtClean="0"/>
              <a:t>[CO2]</a:t>
            </a:r>
            <a:endParaRPr lang="en-US" sz="2400" dirty="0" smtClean="0"/>
          </a:p>
          <a:p>
            <a:pPr marL="457200" lvl="0" indent="-457200">
              <a:buFont typeface="+mj-lt"/>
              <a:buAutoNum type="arabicPeriod" startAt="3"/>
            </a:pPr>
            <a:r>
              <a:rPr lang="en-US" sz="2400" dirty="0" smtClean="0"/>
              <a:t>State Pumping Lemma for Non-Regular languages. Prove that the language L= (</a:t>
            </a:r>
            <a:r>
              <a:rPr lang="en-US" sz="2400" dirty="0" err="1" smtClean="0"/>
              <a:t>a</a:t>
            </a:r>
            <a:r>
              <a:rPr lang="en-US" sz="2400" baseline="30000" dirty="0" err="1" smtClean="0"/>
              <a:t>q</a:t>
            </a:r>
            <a:r>
              <a:rPr lang="en-US" sz="2400" dirty="0" smtClean="0"/>
              <a:t> where q is a prime number} is a Non regular language. 				</a:t>
            </a:r>
            <a:r>
              <a:rPr lang="en-US" sz="2400" b="1" dirty="0" smtClean="0"/>
              <a:t>[CO2]</a:t>
            </a:r>
            <a:endParaRPr lang="en-US" sz="2400" dirty="0" smtClean="0"/>
          </a:p>
          <a:p>
            <a:pPr marL="457200" lvl="0" indent="-457200">
              <a:buFont typeface="+mj-lt"/>
              <a:buAutoNum type="arabicPeriod" startAt="3"/>
            </a:pPr>
            <a:r>
              <a:rPr lang="en-US" sz="2400" dirty="0" smtClean="0"/>
              <a:t>Show that L = {</a:t>
            </a:r>
            <a:r>
              <a:rPr lang="en-US" sz="2400" dirty="0" err="1" smtClean="0"/>
              <a:t>aib</a:t>
            </a:r>
            <a:r>
              <a:rPr lang="en-US" sz="2400" baseline="30000" dirty="0" err="1" smtClean="0"/>
              <a:t>j</a:t>
            </a:r>
            <a:r>
              <a:rPr lang="en-US" sz="2400" dirty="0" err="1" smtClean="0"/>
              <a:t>c</a:t>
            </a:r>
            <a:r>
              <a:rPr lang="en-US" sz="2400" baseline="30000" dirty="0" err="1" smtClean="0"/>
              <a:t>k</a:t>
            </a:r>
            <a:r>
              <a:rPr lang="en-US" sz="2400" dirty="0" smtClean="0"/>
              <a:t>| k&gt;</a:t>
            </a:r>
            <a:r>
              <a:rPr lang="en-US" sz="2400" dirty="0" err="1" smtClean="0"/>
              <a:t>i+j</a:t>
            </a:r>
            <a:r>
              <a:rPr lang="en-US" sz="2400" dirty="0" smtClean="0"/>
              <a:t>} is not regular.								</a:t>
            </a:r>
            <a:r>
              <a:rPr lang="en-US" sz="2400" b="1" dirty="0" smtClean="0"/>
              <a:t>[CO2]</a:t>
            </a:r>
            <a:endParaRPr lang="en-US" sz="2400" dirty="0" smtClean="0"/>
          </a:p>
          <a:p>
            <a:pPr marL="457200" indent="-457200">
              <a:buFont typeface="+mj-lt"/>
              <a:buAutoNum type="arabicPeriod" startAt="3"/>
            </a:pPr>
            <a:r>
              <a:rPr lang="en-US" sz="2400" dirty="0" smtClean="0"/>
              <a:t>Find the regular expression corresponding to the automaton given in Fig.</a:t>
            </a:r>
          </a:p>
          <a:p>
            <a:pPr lvl="0">
              <a:buNone/>
            </a:pPr>
            <a:endParaRPr lang="en-US" sz="2200" dirty="0"/>
          </a:p>
        </p:txBody>
      </p:sp>
      <p:pic>
        <p:nvPicPr>
          <p:cNvPr id="10" name="Image2"/>
          <p:cNvPicPr/>
          <p:nvPr/>
        </p:nvPicPr>
        <p:blipFill>
          <a:blip r:embed="rId3"/>
          <a:stretch>
            <a:fillRect/>
          </a:stretch>
        </p:blipFill>
        <p:spPr bwMode="auto">
          <a:xfrm>
            <a:off x="3789999" y="4495800"/>
            <a:ext cx="2935605" cy="1790700"/>
          </a:xfrm>
          <a:prstGeom prst="rect">
            <a:avLst/>
          </a:prstGeom>
        </p:spPr>
      </p:pic>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E594273-4169-4C66-B58C-F99EA25D9033}"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t>
            </a:r>
            <a:r>
              <a:rPr kumimoji="0" lang="en-US" sz="3200" b="0" i="0" u="none" strike="noStrike" kern="1200" cap="none" spc="0" normalizeH="0" noProof="0" dirty="0" smtClean="0">
                <a:ln>
                  <a:noFill/>
                </a:ln>
                <a:solidFill>
                  <a:schemeClr val="dk1"/>
                </a:solidFill>
                <a:effectLst/>
                <a:uLnTx/>
                <a:uFillTx/>
                <a:latin typeface="+mn-lt"/>
                <a:ea typeface="+mn-ea"/>
                <a:cs typeface="+mn-cs"/>
              </a:rPr>
              <a:t>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9" name="Content Placeholder 8"/>
          <p:cNvSpPr>
            <a:spLocks noGrp="1"/>
          </p:cNvSpPr>
          <p:nvPr>
            <p:ph idx="1"/>
          </p:nvPr>
        </p:nvSpPr>
        <p:spPr>
          <a:xfrm>
            <a:off x="525780" y="990600"/>
            <a:ext cx="9464040" cy="4800600"/>
          </a:xfrm>
        </p:spPr>
        <p:txBody>
          <a:bodyPr>
            <a:noAutofit/>
          </a:bodyPr>
          <a:lstStyle/>
          <a:p>
            <a:pPr lvl="0">
              <a:buNone/>
            </a:pPr>
            <a:r>
              <a:rPr lang="en-US" sz="2400" dirty="0" smtClean="0"/>
              <a:t>7.	State and prove Arden’s theorem. Give a regular expression for the Finite Automaton M=[{A ,B, C, D}, {a, b}, δ, A, {A}] where δ is given below:			</a:t>
            </a:r>
            <a:r>
              <a:rPr lang="en-US" sz="2400" b="1" dirty="0" smtClean="0"/>
              <a:t>[CO2]</a:t>
            </a:r>
            <a:endParaRPr lang="en-US" sz="2400" dirty="0" smtClean="0"/>
          </a:p>
          <a:p>
            <a:pPr lvl="1"/>
            <a:r>
              <a:rPr lang="en-US" sz="1800" dirty="0" smtClean="0"/>
              <a:t>δ (A, a) = B		            δ (A, b) = C</a:t>
            </a:r>
          </a:p>
          <a:p>
            <a:pPr lvl="1"/>
            <a:r>
              <a:rPr lang="en-US" sz="1800" dirty="0" smtClean="0"/>
              <a:t>δ (B, a) = D			δ (B, b) = A</a:t>
            </a:r>
          </a:p>
          <a:p>
            <a:pPr lvl="1"/>
            <a:r>
              <a:rPr lang="en-US" sz="1800" dirty="0" smtClean="0"/>
              <a:t>δ (C, a} = A			δ (C, b) = D</a:t>
            </a:r>
          </a:p>
          <a:p>
            <a:pPr lvl="1"/>
            <a:r>
              <a:rPr lang="en-US" sz="1800" dirty="0" smtClean="0"/>
              <a:t>δ (D, a) = D 			δ (D, b) = D</a:t>
            </a:r>
          </a:p>
          <a:p>
            <a:pPr>
              <a:buNone/>
            </a:pPr>
            <a:r>
              <a:rPr lang="en-US" sz="2400" dirty="0" smtClean="0"/>
              <a:t> </a:t>
            </a:r>
          </a:p>
          <a:p>
            <a:pPr lvl="0">
              <a:buNone/>
            </a:pPr>
            <a:r>
              <a:rPr lang="en-US" sz="2400" dirty="0" smtClean="0"/>
              <a:t>8.	Explain the Chomsky hierarchy of formal languages. Define the relationship between languages and corresponding machine.						</a:t>
            </a:r>
            <a:r>
              <a:rPr lang="en-US" sz="2400" b="1" dirty="0" smtClean="0"/>
              <a:t>[CO2]</a:t>
            </a:r>
            <a:endParaRPr lang="en-US" sz="2400" dirty="0" smtClean="0"/>
          </a:p>
          <a:p>
            <a:pPr lvl="0"/>
            <a:endParaRPr lang="en-US" sz="2400" dirty="0" smtClean="0"/>
          </a:p>
          <a:p>
            <a:pPr lvl="0">
              <a:buNone/>
            </a:pPr>
            <a:endParaRPr lang="en-US" sz="2200"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EF45B2-00A9-4A9F-8C8B-0C50878E5004}"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t>
            </a:r>
            <a:r>
              <a:rPr kumimoji="0" lang="en-US" sz="3200" b="0" i="0" u="none" strike="noStrike" kern="1200" cap="none" spc="0" normalizeH="0" noProof="0" dirty="0" smtClean="0">
                <a:ln>
                  <a:noFill/>
                </a:ln>
                <a:solidFill>
                  <a:schemeClr val="dk1"/>
                </a:solidFill>
                <a:effectLst/>
                <a:uLnTx/>
                <a:uFillTx/>
                <a:latin typeface="+mn-lt"/>
                <a:ea typeface="+mn-ea"/>
                <a:cs typeface="+mn-cs"/>
              </a:rPr>
              <a:t>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9" name="Content Placeholder 8"/>
          <p:cNvSpPr>
            <a:spLocks noGrp="1"/>
          </p:cNvSpPr>
          <p:nvPr>
            <p:ph idx="1"/>
          </p:nvPr>
        </p:nvSpPr>
        <p:spPr>
          <a:xfrm>
            <a:off x="525780" y="990600"/>
            <a:ext cx="9464040" cy="4800600"/>
          </a:xfrm>
        </p:spPr>
        <p:txBody>
          <a:bodyPr>
            <a:noAutofit/>
          </a:bodyPr>
          <a:lstStyle/>
          <a:p>
            <a:pPr lvl="0">
              <a:buNone/>
            </a:pPr>
            <a:r>
              <a:rPr lang="en-US" sz="2400" dirty="0" smtClean="0"/>
              <a:t>9.	Design a Mealy Machine which reads input from {0, 1} and outputs are EVEN or ODD according to total number of 1’s are even or odd. Also convert that Mealy Machine into Corresponding Moore Machine.							</a:t>
            </a:r>
            <a:r>
              <a:rPr lang="en-US" sz="2400" b="1" dirty="0" smtClean="0"/>
              <a:t>[CO2]</a:t>
            </a:r>
            <a:endParaRPr lang="en-US" sz="2400" dirty="0" smtClean="0"/>
          </a:p>
          <a:p>
            <a:pPr lvl="0">
              <a:buNone/>
            </a:pPr>
            <a:r>
              <a:rPr lang="en-US" sz="2400" dirty="0" smtClean="0"/>
              <a:t>10.Construct a finite automaton recognizing L(G), where G is the grammar S </a:t>
            </a:r>
            <a:r>
              <a:rPr lang="en-US" sz="2400" dirty="0" smtClean="0">
                <a:sym typeface="Wingdings"/>
              </a:rPr>
              <a:t></a:t>
            </a:r>
            <a:r>
              <a:rPr lang="en-US" sz="2400" dirty="0" smtClean="0"/>
              <a:t>a S | </a:t>
            </a:r>
            <a:r>
              <a:rPr lang="en-US" sz="2400" dirty="0" err="1" smtClean="0"/>
              <a:t>bA</a:t>
            </a:r>
            <a:r>
              <a:rPr lang="en-US" sz="2400" dirty="0" smtClean="0"/>
              <a:t>| b and A </a:t>
            </a:r>
            <a:r>
              <a:rPr lang="en-US" sz="2400" dirty="0" smtClean="0">
                <a:sym typeface="Wingdings"/>
              </a:rPr>
              <a:t></a:t>
            </a:r>
            <a:r>
              <a:rPr lang="en-US" sz="2400" dirty="0" err="1" smtClean="0"/>
              <a:t>aA</a:t>
            </a:r>
            <a:r>
              <a:rPr lang="en-US" sz="2400" dirty="0" smtClean="0"/>
              <a:t>| </a:t>
            </a:r>
            <a:r>
              <a:rPr lang="en-US" sz="2400" dirty="0" err="1" smtClean="0"/>
              <a:t>bS</a:t>
            </a:r>
            <a:r>
              <a:rPr lang="en-US" sz="2400" dirty="0" smtClean="0"/>
              <a:t>| a.									</a:t>
            </a:r>
            <a:r>
              <a:rPr lang="en-US" sz="2400" b="1" dirty="0" smtClean="0"/>
              <a:t>[CO2]</a:t>
            </a:r>
            <a:endParaRPr lang="en-US" sz="22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1143003"/>
            <a:ext cx="9464040" cy="4525963"/>
          </a:xfrm>
        </p:spPr>
        <p:txBody>
          <a:bodyPr>
            <a:normAutofit/>
          </a:bodyPr>
          <a:lstStyle/>
          <a:p>
            <a:pPr lvl="0">
              <a:buNone/>
            </a:pPr>
            <a:r>
              <a:rPr lang="en-US" sz="2200" dirty="0" smtClean="0"/>
              <a:t>Which of the following are decision properties?</a:t>
            </a:r>
          </a:p>
          <a:p>
            <a:pPr marL="514350" lvl="0" indent="-514350">
              <a:buFont typeface="+mj-lt"/>
              <a:buAutoNum type="alphaUcPeriod"/>
            </a:pPr>
            <a:r>
              <a:rPr lang="en-US" sz="2200" dirty="0" smtClean="0"/>
              <a:t>Emptiness</a:t>
            </a:r>
          </a:p>
          <a:p>
            <a:pPr marL="514350" lvl="0" indent="-514350">
              <a:buFont typeface="+mj-lt"/>
              <a:buAutoNum type="alphaUcPeriod"/>
            </a:pPr>
            <a:r>
              <a:rPr lang="en-US" sz="2200" dirty="0" smtClean="0"/>
              <a:t> Infiniteness</a:t>
            </a:r>
          </a:p>
          <a:p>
            <a:pPr marL="514350" lvl="0" indent="-514350">
              <a:buFont typeface="+mj-lt"/>
              <a:buAutoNum type="alphaUcPeriod"/>
            </a:pPr>
            <a:r>
              <a:rPr lang="en-US" sz="2200" dirty="0" smtClean="0"/>
              <a:t>Membership</a:t>
            </a:r>
          </a:p>
          <a:p>
            <a:pPr marL="514350" indent="-514350">
              <a:buFont typeface="+mj-lt"/>
              <a:buAutoNum type="alphaUcPeriod"/>
            </a:pPr>
            <a:r>
              <a:rPr lang="en-US" sz="2200" b="1" dirty="0" smtClean="0"/>
              <a:t>All of the mentioned</a:t>
            </a:r>
          </a:p>
          <a:p>
            <a:pPr marL="514350" indent="-514350">
              <a:buFont typeface="+mj-lt"/>
              <a:buAutoNum type="alphaUcPeriod"/>
            </a:pPr>
            <a:endParaRPr lang="en-US" sz="2200" dirty="0" smtClean="0"/>
          </a:p>
          <a:p>
            <a:pPr fontAlgn="base">
              <a:buNone/>
            </a:pPr>
            <a:r>
              <a:rPr lang="en-US" sz="2200" dirty="0" smtClean="0"/>
              <a:t>In pumping lemma theorem (x </a:t>
            </a:r>
            <a:r>
              <a:rPr lang="en-US" sz="2200" dirty="0" err="1" smtClean="0"/>
              <a:t>y^n</a:t>
            </a:r>
            <a:r>
              <a:rPr lang="en-US" sz="2200" dirty="0" smtClean="0"/>
              <a:t> z) the range of n is</a:t>
            </a:r>
          </a:p>
          <a:p>
            <a:pPr marL="514350" indent="-514350" fontAlgn="base">
              <a:buFont typeface="+mj-lt"/>
              <a:buAutoNum type="alphaUcPeriod"/>
            </a:pPr>
            <a:r>
              <a:rPr lang="en-US" sz="2200" b="1" dirty="0" smtClean="0"/>
              <a:t>n=1, 2, 3, 4……….</a:t>
            </a:r>
          </a:p>
          <a:p>
            <a:pPr marL="514350" indent="-514350" fontAlgn="base">
              <a:buFont typeface="+mj-lt"/>
              <a:buAutoNum type="alphaUcPeriod"/>
            </a:pPr>
            <a:r>
              <a:rPr lang="en-US" sz="2200" dirty="0" smtClean="0"/>
              <a:t>n=0, 1, 2, 3, 4……….</a:t>
            </a:r>
          </a:p>
          <a:p>
            <a:pPr marL="514350" indent="-514350" fontAlgn="base">
              <a:buFont typeface="+mj-lt"/>
              <a:buAutoNum type="alphaUcPeriod"/>
            </a:pPr>
            <a:r>
              <a:rPr lang="en-US" sz="2200" dirty="0" smtClean="0"/>
              <a:t>n=…….-3,-2,-1, 0, 1, 2, 3, 4……</a:t>
            </a:r>
          </a:p>
          <a:p>
            <a:pPr marL="514350" indent="-514350" fontAlgn="base">
              <a:buFont typeface="+mj-lt"/>
              <a:buAutoNum type="alphaUcPeriod"/>
            </a:pPr>
            <a:r>
              <a:rPr lang="en-US" sz="2200" dirty="0" smtClean="0"/>
              <a:t>n=…….-3,-2,-1, 1, 2, 3, 4……</a:t>
            </a:r>
          </a:p>
          <a:p>
            <a:pPr marL="514350" indent="-514350">
              <a:buNone/>
            </a:pPr>
            <a:endParaRPr lang="en-US" sz="2200" dirty="0" smtClean="0"/>
          </a:p>
          <a:p>
            <a:pPr lvl="0"/>
            <a:endParaRPr lang="en-US" sz="2200" dirty="0" smtClean="0"/>
          </a:p>
          <a:p>
            <a:pPr>
              <a:buNone/>
            </a:pPr>
            <a:endParaRPr lang="en-US" sz="2200" dirty="0"/>
          </a:p>
        </p:txBody>
      </p:sp>
      <p:sp>
        <p:nvSpPr>
          <p:cNvPr id="4" name="Date Placeholder 3"/>
          <p:cNvSpPr>
            <a:spLocks noGrp="1"/>
          </p:cNvSpPr>
          <p:nvPr>
            <p:ph type="dt" sz="half" idx="10"/>
          </p:nvPr>
        </p:nvSpPr>
        <p:spPr/>
        <p:txBody>
          <a:bodyPr/>
          <a:lstStyle/>
          <a:p>
            <a:fld id="{3C43271E-755D-4CED-A8F7-F718F9C25BBF}" type="datetime1">
              <a:rPr lang="en-US" smtClean="0"/>
              <a:pPr/>
              <a:t>3/24/2023</a:t>
            </a:fld>
            <a:endParaRPr lang="en-US"/>
          </a:p>
        </p:txBody>
      </p:sp>
      <p:sp>
        <p:nvSpPr>
          <p:cNvPr id="5" name="Footer Placeholder 4"/>
          <p:cNvSpPr>
            <a:spLocks noGrp="1"/>
          </p:cNvSpPr>
          <p:nvPr>
            <p:ph type="ftr" sz="quarter" idx="11"/>
          </p:nvPr>
        </p:nvSpPr>
        <p:spPr>
          <a:xfrm>
            <a:off x="2891790" y="6324603"/>
            <a:ext cx="560832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1143003"/>
            <a:ext cx="9464040" cy="4525963"/>
          </a:xfrm>
        </p:spPr>
        <p:txBody>
          <a:bodyPr>
            <a:normAutofit fontScale="92500" lnSpcReduction="20000"/>
          </a:bodyPr>
          <a:lstStyle/>
          <a:p>
            <a:pPr lvl="0">
              <a:buNone/>
            </a:pPr>
            <a:r>
              <a:rPr lang="en-US" sz="2600" dirty="0" smtClean="0"/>
              <a:t>Let S and T be language over ={</a:t>
            </a:r>
            <a:r>
              <a:rPr lang="en-US" sz="2600" dirty="0" err="1" smtClean="0"/>
              <a:t>a,b</a:t>
            </a:r>
            <a:r>
              <a:rPr lang="en-US" sz="2600" dirty="0" smtClean="0"/>
              <a:t>} represented by the regular expressions (</a:t>
            </a:r>
            <a:r>
              <a:rPr lang="en-US" sz="2600" dirty="0" err="1" smtClean="0"/>
              <a:t>a+b</a:t>
            </a:r>
            <a:r>
              <a:rPr lang="en-US" sz="2600" dirty="0" smtClean="0"/>
              <a:t>*)* and (</a:t>
            </a:r>
            <a:r>
              <a:rPr lang="en-US" sz="2600" dirty="0" err="1" smtClean="0"/>
              <a:t>a+b</a:t>
            </a:r>
            <a:r>
              <a:rPr lang="en-US" sz="2600" dirty="0" smtClean="0"/>
              <a:t>)*, respectively. Which of the following is true?</a:t>
            </a:r>
          </a:p>
          <a:p>
            <a:pPr marL="514350" lvl="0" indent="-514350">
              <a:buFont typeface="+mj-lt"/>
              <a:buAutoNum type="alphaUcPeriod"/>
            </a:pPr>
            <a:r>
              <a:rPr lang="en-US" sz="2600" dirty="0" smtClean="0"/>
              <a:t>S is a subset of T</a:t>
            </a:r>
          </a:p>
          <a:p>
            <a:pPr marL="514350" lvl="0" indent="-514350">
              <a:buFont typeface="+mj-lt"/>
              <a:buAutoNum type="alphaUcPeriod"/>
            </a:pPr>
            <a:r>
              <a:rPr lang="en-US" sz="2600" dirty="0" smtClean="0"/>
              <a:t>T is a subset of S</a:t>
            </a:r>
          </a:p>
          <a:p>
            <a:pPr marL="514350" lvl="0" indent="-514350">
              <a:buFont typeface="+mj-lt"/>
              <a:buAutoNum type="alphaUcPeriod"/>
            </a:pPr>
            <a:r>
              <a:rPr lang="en-US" sz="2600" b="1" dirty="0" smtClean="0"/>
              <a:t>S=T</a:t>
            </a:r>
          </a:p>
          <a:p>
            <a:pPr marL="514350" lvl="0" indent="-514350">
              <a:buFont typeface="+mj-lt"/>
              <a:buAutoNum type="alphaUcPeriod"/>
            </a:pPr>
            <a:r>
              <a:rPr lang="en-US" sz="2600" dirty="0" smtClean="0"/>
              <a:t>S intersection T=Ø</a:t>
            </a:r>
          </a:p>
          <a:p>
            <a:pPr marL="514350" lvl="0" indent="-514350">
              <a:buNone/>
            </a:pPr>
            <a:endParaRPr lang="en-US" sz="2600" dirty="0" smtClean="0"/>
          </a:p>
          <a:p>
            <a:pPr lvl="0">
              <a:buNone/>
            </a:pPr>
            <a:r>
              <a:rPr lang="en-US" sz="2600" dirty="0" smtClean="0"/>
              <a:t>The logic of pumping lemma is good example of </a:t>
            </a:r>
          </a:p>
          <a:p>
            <a:pPr marL="514350" lvl="0" indent="-514350">
              <a:buFont typeface="+mj-lt"/>
              <a:buAutoNum type="alphaUcPeriod"/>
            </a:pPr>
            <a:r>
              <a:rPr lang="en-US" sz="2600" b="1" dirty="0" smtClean="0"/>
              <a:t>the pigeon hole principle</a:t>
            </a:r>
          </a:p>
          <a:p>
            <a:pPr marL="514350" lvl="0" indent="-514350">
              <a:buFont typeface="+mj-lt"/>
              <a:buAutoNum type="alphaUcPeriod"/>
            </a:pPr>
            <a:r>
              <a:rPr lang="en-US" sz="2600" dirty="0" smtClean="0"/>
              <a:t> divide and conquer</a:t>
            </a:r>
          </a:p>
          <a:p>
            <a:pPr marL="514350" lvl="0" indent="-514350">
              <a:buFont typeface="+mj-lt"/>
              <a:buAutoNum type="alphaUcPeriod"/>
            </a:pPr>
            <a:r>
              <a:rPr lang="en-US" sz="2600" dirty="0" smtClean="0"/>
              <a:t>recursion</a:t>
            </a:r>
          </a:p>
          <a:p>
            <a:pPr marL="514350" lvl="0" indent="-514350">
              <a:buFont typeface="+mj-lt"/>
              <a:buAutoNum type="alphaUcPeriod"/>
            </a:pPr>
            <a:r>
              <a:rPr lang="en-US" sz="2600" dirty="0" smtClean="0"/>
              <a:t>iteration</a:t>
            </a:r>
          </a:p>
          <a:p>
            <a:pPr lvl="0"/>
            <a:endParaRPr lang="en-US" dirty="0" smtClean="0"/>
          </a:p>
          <a:p>
            <a:pPr>
              <a:buNone/>
            </a:pPr>
            <a:endParaRPr lang="en-US" dirty="0"/>
          </a:p>
        </p:txBody>
      </p:sp>
      <p:sp>
        <p:nvSpPr>
          <p:cNvPr id="4" name="Date Placeholder 3"/>
          <p:cNvSpPr>
            <a:spLocks noGrp="1"/>
          </p:cNvSpPr>
          <p:nvPr>
            <p:ph type="dt" sz="half" idx="10"/>
          </p:nvPr>
        </p:nvSpPr>
        <p:spPr/>
        <p:txBody>
          <a:bodyPr/>
          <a:lstStyle/>
          <a:p>
            <a:fld id="{D5252C34-E8A0-4F04-942D-8BD9441F8BFB}" type="datetime1">
              <a:rPr lang="en-US" smtClean="0"/>
              <a:pPr/>
              <a:t>3/24/2023</a:t>
            </a:fld>
            <a:endParaRPr lang="en-US"/>
          </a:p>
        </p:txBody>
      </p:sp>
      <p:sp>
        <p:nvSpPr>
          <p:cNvPr id="5" name="Footer Placeholder 4"/>
          <p:cNvSpPr>
            <a:spLocks noGrp="1"/>
          </p:cNvSpPr>
          <p:nvPr>
            <p:ph type="ftr" sz="quarter" idx="11"/>
          </p:nvPr>
        </p:nvSpPr>
        <p:spPr>
          <a:xfrm>
            <a:off x="2891790" y="6324603"/>
            <a:ext cx="560832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1143003"/>
            <a:ext cx="9464040" cy="4525963"/>
          </a:xfrm>
        </p:spPr>
        <p:txBody>
          <a:bodyPr>
            <a:normAutofit lnSpcReduction="10000"/>
          </a:bodyPr>
          <a:lstStyle/>
          <a:p>
            <a:pPr lvl="0">
              <a:buNone/>
            </a:pPr>
            <a:r>
              <a:rPr lang="en-US" sz="2200" dirty="0" smtClean="0"/>
              <a:t>Let a Grammar G is defined by the production </a:t>
            </a:r>
            <a:r>
              <a:rPr lang="en-US" sz="2200" dirty="0" err="1" smtClean="0"/>
              <a:t>S</a:t>
            </a:r>
            <a:r>
              <a:rPr lang="en-US" sz="2200" dirty="0" err="1" smtClean="0">
                <a:sym typeface="Wingdings"/>
              </a:rPr>
              <a:t></a:t>
            </a:r>
            <a:r>
              <a:rPr lang="en-US" sz="2200" dirty="0" err="1" smtClean="0"/>
              <a:t>aS</a:t>
            </a:r>
            <a:r>
              <a:rPr lang="en-US" sz="2200" dirty="0" smtClean="0"/>
              <a:t> | </a:t>
            </a:r>
            <a:r>
              <a:rPr lang="en-US" sz="2200" dirty="0" err="1" smtClean="0"/>
              <a:t>bS</a:t>
            </a:r>
            <a:r>
              <a:rPr lang="en-US" sz="2200" dirty="0" smtClean="0"/>
              <a:t> , then language generated by Grammar is defined as</a:t>
            </a:r>
          </a:p>
          <a:p>
            <a:pPr marL="457200" lvl="0" indent="-457200">
              <a:buFont typeface="+mj-lt"/>
              <a:buAutoNum type="alphaUcPeriod"/>
            </a:pPr>
            <a:r>
              <a:rPr lang="en-US" sz="2200" b="1" dirty="0" smtClean="0"/>
              <a:t>Φ</a:t>
            </a:r>
          </a:p>
          <a:p>
            <a:pPr marL="457200" lvl="0" indent="-457200">
              <a:buFont typeface="+mj-lt"/>
              <a:buAutoNum type="alphaUcPeriod"/>
            </a:pPr>
            <a:r>
              <a:rPr lang="en-US" sz="2200" dirty="0" smtClean="0"/>
              <a:t>∊</a:t>
            </a:r>
          </a:p>
          <a:p>
            <a:pPr marL="457200" lvl="0" indent="-457200">
              <a:buFont typeface="+mj-lt"/>
              <a:buAutoNum type="alphaUcPeriod"/>
            </a:pPr>
            <a:r>
              <a:rPr lang="en-US" sz="2200" dirty="0" smtClean="0"/>
              <a:t>{</a:t>
            </a:r>
            <a:r>
              <a:rPr lang="en-US" sz="2200" dirty="0" err="1" smtClean="0"/>
              <a:t>a,b</a:t>
            </a:r>
            <a:r>
              <a:rPr lang="en-US" sz="2200" dirty="0" smtClean="0"/>
              <a:t>}*</a:t>
            </a:r>
          </a:p>
          <a:p>
            <a:pPr marL="457200" lvl="0" indent="-457200">
              <a:buFont typeface="+mj-lt"/>
              <a:buAutoNum type="alphaUcPeriod"/>
            </a:pPr>
            <a:r>
              <a:rPr lang="en-US" sz="2200" dirty="0" smtClean="0"/>
              <a:t> {</a:t>
            </a:r>
            <a:r>
              <a:rPr lang="en-US" sz="2200" dirty="0" err="1" smtClean="0"/>
              <a:t>a,b</a:t>
            </a:r>
            <a:r>
              <a:rPr lang="en-US" sz="2200" dirty="0" smtClean="0"/>
              <a:t>}+</a:t>
            </a:r>
          </a:p>
          <a:p>
            <a:pPr lvl="0">
              <a:buNone/>
            </a:pPr>
            <a:endParaRPr lang="en-US" sz="2200" dirty="0" smtClean="0"/>
          </a:p>
          <a:p>
            <a:pPr lvl="0">
              <a:buNone/>
            </a:pPr>
            <a:r>
              <a:rPr lang="en-US" sz="2200" dirty="0" smtClean="0"/>
              <a:t>Which of the following is true?</a:t>
            </a:r>
          </a:p>
          <a:p>
            <a:pPr marL="457200" lvl="0" indent="-457200">
              <a:buFont typeface="+mj-lt"/>
              <a:buAutoNum type="alphaUcPeriod"/>
            </a:pPr>
            <a:r>
              <a:rPr lang="en-US" sz="2200" dirty="0" smtClean="0"/>
              <a:t>(01)*0 = 00(10)*</a:t>
            </a:r>
          </a:p>
          <a:p>
            <a:pPr marL="457200" lvl="0" indent="-457200">
              <a:buFont typeface="+mj-lt"/>
              <a:buAutoNum type="alphaUcPeriod"/>
            </a:pPr>
            <a:r>
              <a:rPr lang="en-US" sz="2200" b="1" dirty="0" smtClean="0"/>
              <a:t>(0+1)*0(0+1)*1(0+1) = (0+1)*01(0+1)*</a:t>
            </a:r>
          </a:p>
          <a:p>
            <a:pPr marL="457200" lvl="0" indent="-457200">
              <a:buFont typeface="+mj-lt"/>
              <a:buAutoNum type="alphaUcPeriod"/>
            </a:pPr>
            <a:r>
              <a:rPr lang="en-US" sz="2200" dirty="0" smtClean="0"/>
              <a:t>(0+1)*01(00+1)*+1*0* = (0+1)*</a:t>
            </a:r>
          </a:p>
          <a:p>
            <a:pPr marL="457200" lvl="0" indent="-457200">
              <a:buFont typeface="+mj-lt"/>
              <a:buAutoNum type="alphaUcPeriod"/>
            </a:pPr>
            <a:r>
              <a:rPr lang="en-US" sz="2200" dirty="0" smtClean="0"/>
              <a:t>All of the mentioned</a:t>
            </a:r>
          </a:p>
          <a:p>
            <a:pPr lvl="0">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CA25EE33-ECA6-42C2-A72E-7CB33D393C43}" type="datetime1">
              <a:rPr lang="en-US" smtClean="0"/>
              <a:pPr/>
              <a:t>3/24/2023</a:t>
            </a:fld>
            <a:endParaRPr lang="en-US"/>
          </a:p>
        </p:txBody>
      </p:sp>
      <p:sp>
        <p:nvSpPr>
          <p:cNvPr id="5" name="Footer Placeholder 4"/>
          <p:cNvSpPr>
            <a:spLocks noGrp="1"/>
          </p:cNvSpPr>
          <p:nvPr>
            <p:ph type="ftr" sz="quarter" idx="11"/>
          </p:nvPr>
        </p:nvSpPr>
        <p:spPr>
          <a:xfrm>
            <a:off x="2891790" y="6324603"/>
            <a:ext cx="560832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1143003"/>
            <a:ext cx="9464040" cy="4525963"/>
          </a:xfrm>
        </p:spPr>
        <p:txBody>
          <a:bodyPr>
            <a:normAutofit fontScale="85000" lnSpcReduction="20000"/>
          </a:bodyPr>
          <a:lstStyle/>
          <a:p>
            <a:pPr lvl="0">
              <a:buNone/>
            </a:pPr>
            <a:r>
              <a:rPr lang="en-US" sz="2600" dirty="0" smtClean="0"/>
              <a:t>Which among the following looks similar to the given expression? 	((0+1). (0+1))*</a:t>
            </a:r>
          </a:p>
          <a:p>
            <a:pPr marL="514350" indent="-514350">
              <a:buFont typeface="+mj-lt"/>
              <a:buAutoNum type="alphaUcPeriod"/>
            </a:pPr>
            <a:r>
              <a:rPr lang="en-US" sz="2600" b="1" dirty="0" smtClean="0"/>
              <a:t>{xϵ {0,1} *|x is all binary number with even length}</a:t>
            </a:r>
          </a:p>
          <a:p>
            <a:pPr marL="514350" indent="-514350">
              <a:buFont typeface="+mj-lt"/>
              <a:buAutoNum type="alphaUcPeriod"/>
            </a:pPr>
            <a:r>
              <a:rPr lang="en-US" sz="2600" dirty="0" smtClean="0"/>
              <a:t>{xϵ {0,1} |x is all binary number with even length}</a:t>
            </a:r>
          </a:p>
          <a:p>
            <a:pPr marL="514350" indent="-514350">
              <a:buFont typeface="+mj-lt"/>
              <a:buAutoNum type="alphaUcPeriod"/>
            </a:pPr>
            <a:r>
              <a:rPr lang="en-US" sz="2600" dirty="0" smtClean="0"/>
              <a:t>{xϵ {0,1} *|x is all binary number with odd length}</a:t>
            </a:r>
          </a:p>
          <a:p>
            <a:pPr marL="514350" indent="-514350">
              <a:buFont typeface="+mj-lt"/>
              <a:buAutoNum type="alphaUcPeriod"/>
            </a:pPr>
            <a:r>
              <a:rPr lang="en-US" sz="2600" dirty="0" smtClean="0"/>
              <a:t>{xϵ {0,1} |x is all binary number with odd length}</a:t>
            </a:r>
          </a:p>
          <a:p>
            <a:pPr marL="514350" indent="-514350">
              <a:buFont typeface="+mj-lt"/>
              <a:buAutoNum type="alphaUcPeriod"/>
            </a:pPr>
            <a:endParaRPr lang="en-US" sz="2600" dirty="0" smtClean="0"/>
          </a:p>
          <a:p>
            <a:pPr lvl="0">
              <a:buNone/>
            </a:pPr>
            <a:r>
              <a:rPr lang="en-US" sz="2600" dirty="0" smtClean="0"/>
              <a:t>Which of the following represents a language which has no pair of consecutive 1’s if ∑= {0,1}?</a:t>
            </a:r>
          </a:p>
          <a:p>
            <a:pPr marL="514350" indent="-514350">
              <a:buAutoNum type="alphaUcPeriod"/>
            </a:pPr>
            <a:r>
              <a:rPr lang="en-US" sz="2600" b="1" dirty="0" smtClean="0"/>
              <a:t>(0+10)*(1+ε)</a:t>
            </a:r>
          </a:p>
          <a:p>
            <a:pPr marL="514350" indent="-514350">
              <a:buAutoNum type="alphaUcPeriod"/>
            </a:pPr>
            <a:r>
              <a:rPr lang="en-US" sz="2600" dirty="0" smtClean="0"/>
              <a:t>(0+10)*(1+ε)*</a:t>
            </a:r>
          </a:p>
          <a:p>
            <a:pPr marL="514350" indent="-514350">
              <a:buAutoNum type="alphaUcPeriod"/>
            </a:pPr>
            <a:r>
              <a:rPr lang="en-US" sz="2600" dirty="0" smtClean="0"/>
              <a:t>(0+101)*(0+ε)</a:t>
            </a:r>
          </a:p>
          <a:p>
            <a:pPr marL="514350" indent="-514350">
              <a:buAutoNum type="alphaUcPeriod"/>
            </a:pPr>
            <a:r>
              <a:rPr lang="en-US" sz="2600" dirty="0" smtClean="0"/>
              <a:t>(1+010)*(1+ε)</a:t>
            </a:r>
          </a:p>
          <a:p>
            <a:pPr>
              <a:buNone/>
            </a:pPr>
            <a:endParaRPr lang="en-US" dirty="0" smtClean="0"/>
          </a:p>
          <a:p>
            <a:pPr lvl="0">
              <a:buNone/>
            </a:pPr>
            <a:endParaRPr lang="en-US" dirty="0" smtClean="0"/>
          </a:p>
          <a:p>
            <a:pPr>
              <a:buNone/>
            </a:pPr>
            <a:endParaRPr lang="en-US" dirty="0"/>
          </a:p>
        </p:txBody>
      </p:sp>
      <p:sp>
        <p:nvSpPr>
          <p:cNvPr id="4" name="Date Placeholder 3"/>
          <p:cNvSpPr>
            <a:spLocks noGrp="1"/>
          </p:cNvSpPr>
          <p:nvPr>
            <p:ph type="dt" sz="half" idx="10"/>
          </p:nvPr>
        </p:nvSpPr>
        <p:spPr/>
        <p:txBody>
          <a:bodyPr/>
          <a:lstStyle/>
          <a:p>
            <a:fld id="{F6102E0B-A913-4500-B970-8D3258E9C3FF}" type="datetime1">
              <a:rPr lang="en-US" smtClean="0"/>
              <a:pPr/>
              <a:t>3/24/2023</a:t>
            </a:fld>
            <a:endParaRPr lang="en-US"/>
          </a:p>
        </p:txBody>
      </p:sp>
      <p:sp>
        <p:nvSpPr>
          <p:cNvPr id="5" name="Footer Placeholder 4"/>
          <p:cNvSpPr>
            <a:spLocks noGrp="1"/>
          </p:cNvSpPr>
          <p:nvPr>
            <p:ph type="ftr" sz="quarter" idx="11"/>
          </p:nvPr>
        </p:nvSpPr>
        <p:spPr>
          <a:xfrm>
            <a:off x="2891790" y="6324603"/>
            <a:ext cx="560832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p:cNvGraphicFramePr>
            <a:graphicFrameLocks noGrp="1"/>
          </p:cNvGraphicFramePr>
          <p:nvPr>
            <p:ph idx="1"/>
          </p:nvPr>
        </p:nvGraphicFramePr>
        <p:xfrm>
          <a:off x="457200" y="1676400"/>
          <a:ext cx="9597390" cy="4419600"/>
        </p:xfrm>
        <a:graphic>
          <a:graphicData uri="http://schemas.openxmlformats.org/drawingml/2006/table">
            <a:tbl>
              <a:tblPr bandRow="1">
                <a:tableStyleId>{5C22544A-7EE6-4342-B048-85BDC9FD1C3A}</a:tableStyleId>
              </a:tblPr>
              <a:tblGrid>
                <a:gridCol w="9597390">
                  <a:extLst>
                    <a:ext uri="{9D8B030D-6E8A-4147-A177-3AD203B41FA5}">
                      <a16:colId xmlns:a16="http://schemas.microsoft.com/office/drawing/2014/main" val="20000"/>
                    </a:ext>
                  </a:extLst>
                </a:gridCol>
              </a:tblGrid>
              <a:tr h="755248">
                <a:tc>
                  <a:txBody>
                    <a:bodyPr/>
                    <a:lstStyle/>
                    <a:p>
                      <a:r>
                        <a:rPr lang="en-US" sz="1900" b="1" dirty="0"/>
                        <a:t>9. Individual and team work: </a:t>
                      </a:r>
                      <a:r>
                        <a:rPr lang="en-US" sz="1900" dirty="0"/>
                        <a:t>Function effectively as an individual, and as a member or leader in diverse teams, and in multidisciplinary settings. </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454552">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279726">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930074">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15" name="TextBox 14"/>
          <p:cNvSpPr txBox="1"/>
          <p:nvPr/>
        </p:nvSpPr>
        <p:spPr>
          <a:xfrm>
            <a:off x="438154" y="1219200"/>
            <a:ext cx="934423" cy="400110"/>
          </a:xfrm>
          <a:prstGeom prst="rect">
            <a:avLst/>
          </a:prstGeom>
          <a:noFill/>
        </p:spPr>
        <p:txBody>
          <a:bodyPr wrap="none" rtlCol="0">
            <a:spAutoFit/>
          </a:bodyPr>
          <a:lstStyle/>
          <a:p>
            <a:r>
              <a:rPr lang="en-US" sz="2000" dirty="0"/>
              <a:t>Contd..</a:t>
            </a:r>
          </a:p>
        </p:txBody>
      </p:sp>
      <p:sp>
        <p:nvSpPr>
          <p:cNvPr id="11" name="Title 1"/>
          <p:cNvSpPr txBox="1">
            <a:spLocks/>
          </p:cNvSpPr>
          <p:nvPr/>
        </p:nvSpPr>
        <p:spPr>
          <a:xfrm>
            <a:off x="1577340" y="4"/>
            <a:ext cx="893826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Program Outcomes (POs)</a:t>
            </a:r>
          </a:p>
        </p:txBody>
      </p:sp>
      <p:sp>
        <p:nvSpPr>
          <p:cNvPr id="12" name="Date Placeholder 3"/>
          <p:cNvSpPr>
            <a:spLocks noGrp="1"/>
          </p:cNvSpPr>
          <p:nvPr>
            <p:ph type="dt" sz="half" idx="10"/>
          </p:nvPr>
        </p:nvSpPr>
        <p:spPr>
          <a:xfrm>
            <a:off x="525780" y="6356353"/>
            <a:ext cx="2453640" cy="365125"/>
          </a:xfrm>
        </p:spPr>
        <p:txBody>
          <a:bodyPr/>
          <a:lstStyle/>
          <a:p>
            <a:fld id="{7FD3A8FF-0397-4137-A435-737D2AEB8D36}" type="datetime1">
              <a:rPr lang="en-US" smtClean="0"/>
              <a:pPr/>
              <a:t>3/24/2023</a:t>
            </a:fld>
            <a:endParaRPr lang="en-US" dirty="0"/>
          </a:p>
        </p:txBody>
      </p:sp>
      <p:sp>
        <p:nvSpPr>
          <p:cNvPr id="13"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16" name="Slide Number Placeholder 5"/>
          <p:cNvSpPr>
            <a:spLocks noGrp="1"/>
          </p:cNvSpPr>
          <p:nvPr>
            <p:ph type="sldNum" sz="quarter" idx="12"/>
          </p:nvPr>
        </p:nvSpPr>
        <p:spPr>
          <a:xfrm>
            <a:off x="7536180" y="6356353"/>
            <a:ext cx="2453640" cy="365125"/>
          </a:xfrm>
        </p:spPr>
        <p:txBody>
          <a:bodyPr/>
          <a:lstStyle/>
          <a:p>
            <a:fld id="{B6F15528-21DE-4FAA-801E-634DDDAF4B2B}" type="slidenum">
              <a:rPr lang="en-US" smtClean="0"/>
              <a:pPr/>
              <a:t>13</a:t>
            </a:fld>
            <a:endParaRPr lang="en-US"/>
          </a:p>
        </p:txBody>
      </p:sp>
      <p:pic>
        <p:nvPicPr>
          <p:cNvPr id="17" name="Picture 16" descr="Logo11.png"/>
          <p:cNvPicPr>
            <a:picLocks noChangeAspect="1"/>
          </p:cNvPicPr>
          <p:nvPr/>
        </p:nvPicPr>
        <p:blipFill>
          <a:blip r:embed="rId3"/>
          <a:stretch>
            <a:fillRect/>
          </a:stretch>
        </p:blipFill>
        <p:spPr>
          <a:xfrm>
            <a:off x="2" y="36838"/>
            <a:ext cx="1555434" cy="725162"/>
          </a:xfrm>
          <a:prstGeom prst="rect">
            <a:avLst/>
          </a:prstGeom>
        </p:spPr>
      </p:pic>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2103440"/>
            <a:ext cx="9464040" cy="4525963"/>
          </a:xfrm>
        </p:spPr>
        <p:txBody>
          <a:bodyPr>
            <a:normAutofit/>
          </a:bodyPr>
          <a:lstStyle/>
          <a:p>
            <a:r>
              <a:rPr lang="en-US" sz="2800" u="sng" dirty="0" smtClean="0">
                <a:solidFill>
                  <a:srgbClr val="00B0F0"/>
                </a:solidFill>
                <a:hlinkClick r:id="rId2"/>
              </a:rPr>
              <a:t>https://drive.google.com/drive/folders/19Eia3VHCl3627foiH6V_j-p4X9ZkyyC7?usp=sharing</a:t>
            </a:r>
            <a:endParaRPr lang="en-US" sz="2800" u="sng" dirty="0" smtClean="0">
              <a:solidFill>
                <a:srgbClr val="00B0F0"/>
              </a:solidFill>
            </a:endParaRPr>
          </a:p>
          <a:p>
            <a:endParaRPr lang="en-US" sz="2800" dirty="0"/>
          </a:p>
        </p:txBody>
      </p:sp>
      <p:sp>
        <p:nvSpPr>
          <p:cNvPr id="4" name="Date Placeholder 3"/>
          <p:cNvSpPr>
            <a:spLocks noGrp="1"/>
          </p:cNvSpPr>
          <p:nvPr>
            <p:ph type="dt" sz="half" idx="10"/>
          </p:nvPr>
        </p:nvSpPr>
        <p:spPr/>
        <p:txBody>
          <a:bodyPr/>
          <a:lstStyle/>
          <a:p>
            <a:fld id="{862273EA-9F7C-41D2-92A3-B810A021B6EB}" type="datetime1">
              <a:rPr lang="en-US" smtClean="0"/>
              <a:pPr/>
              <a:t>3/24/2023</a:t>
            </a:fld>
            <a:endParaRPr lang="en-US"/>
          </a:p>
        </p:txBody>
      </p:sp>
      <p:sp>
        <p:nvSpPr>
          <p:cNvPr id="5" name="Footer Placeholder 4"/>
          <p:cNvSpPr>
            <a:spLocks noGrp="1"/>
          </p:cNvSpPr>
          <p:nvPr>
            <p:ph type="ftr" sz="quarter" idx="11"/>
          </p:nvPr>
        </p:nvSpPr>
        <p:spPr>
          <a:xfrm>
            <a:off x="2891790" y="6324603"/>
            <a:ext cx="560832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Old</a:t>
            </a:r>
            <a:r>
              <a:rPr kumimoji="0" lang="en-US" sz="3200" b="0" i="0" u="none" strike="noStrike" kern="1200" cap="none" spc="0" normalizeH="0" noProof="0" dirty="0">
                <a:ln>
                  <a:noFill/>
                </a:ln>
                <a:solidFill>
                  <a:schemeClr val="dk1"/>
                </a:solidFill>
                <a:effectLst/>
                <a:uLnTx/>
                <a:uFillTx/>
                <a:latin typeface="+mn-lt"/>
                <a:ea typeface="+mn-ea"/>
                <a:cs typeface="+mn-cs"/>
              </a:rPr>
              <a:t> </a:t>
            </a:r>
            <a:r>
              <a:rPr kumimoji="0" lang="en-US" sz="3200" b="0" i="0" u="none" strike="noStrike" kern="1200" cap="none" spc="0" normalizeH="0" noProof="0" dirty="0" smtClean="0">
                <a:ln>
                  <a:noFill/>
                </a:ln>
                <a:solidFill>
                  <a:schemeClr val="dk1"/>
                </a:solidFill>
                <a:effectLst/>
                <a:uLnTx/>
                <a:uFillTx/>
                <a:latin typeface="+mn-lt"/>
                <a:ea typeface="+mn-ea"/>
                <a:cs typeface="+mn-cs"/>
              </a:rPr>
              <a:t>Question </a:t>
            </a:r>
            <a:r>
              <a:rPr kumimoji="0" lang="en-US" sz="3200" b="0" i="0" u="none" strike="noStrike" kern="1200" cap="none" spc="0" normalizeH="0" noProof="0" dirty="0">
                <a:ln>
                  <a:noFill/>
                </a:ln>
                <a:solidFill>
                  <a:schemeClr val="dk1"/>
                </a:solidFill>
                <a:effectLst/>
                <a:uLnTx/>
                <a:uFillTx/>
                <a:latin typeface="+mn-lt"/>
                <a:ea typeface="+mn-ea"/>
                <a:cs typeface="+mn-cs"/>
              </a:rPr>
              <a:t>Papers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838200"/>
            <a:ext cx="9464040" cy="5486400"/>
          </a:xfrm>
        </p:spPr>
        <p:txBody>
          <a:bodyPr>
            <a:normAutofit fontScale="25000" lnSpcReduction="20000"/>
          </a:bodyPr>
          <a:lstStyle/>
          <a:p>
            <a:endParaRPr lang="en-US" dirty="0" smtClean="0"/>
          </a:p>
          <a:p>
            <a:pPr marL="236538" indent="-236538">
              <a:lnSpc>
                <a:spcPct val="120000"/>
              </a:lnSpc>
              <a:buFont typeface="+mj-lt"/>
              <a:buAutoNum type="arabicPeriod"/>
            </a:pPr>
            <a:r>
              <a:rPr lang="en-US" sz="8800" dirty="0" smtClean="0"/>
              <a:t>Find regular expression over ∑={</a:t>
            </a:r>
            <a:r>
              <a:rPr lang="en-US" sz="8800" dirty="0" err="1" smtClean="0"/>
              <a:t>a,b</a:t>
            </a:r>
            <a:r>
              <a:rPr lang="en-US" sz="8800" dirty="0" smtClean="0"/>
              <a:t>} for all strings containing either the sub string ‘</a:t>
            </a:r>
            <a:r>
              <a:rPr lang="en-US" sz="8800" dirty="0" err="1" smtClean="0"/>
              <a:t>aaa</a:t>
            </a:r>
            <a:r>
              <a:rPr lang="en-US" sz="8800" dirty="0" smtClean="0"/>
              <a:t>’ or ‘</a:t>
            </a:r>
            <a:r>
              <a:rPr lang="en-US" sz="8800" dirty="0" err="1" smtClean="0"/>
              <a:t>bbb</a:t>
            </a:r>
            <a:r>
              <a:rPr lang="en-US" sz="8800" dirty="0" smtClean="0"/>
              <a:t>’.</a:t>
            </a:r>
          </a:p>
          <a:p>
            <a:pPr marL="236538" indent="-236538">
              <a:lnSpc>
                <a:spcPct val="120000"/>
              </a:lnSpc>
              <a:buFont typeface="+mj-lt"/>
              <a:buAutoNum type="arabicPeriod"/>
            </a:pPr>
            <a:r>
              <a:rPr lang="en-US" sz="8800" dirty="0" smtClean="0"/>
              <a:t>Write regular expression for set of all strings such that number of </a:t>
            </a:r>
            <a:r>
              <a:rPr lang="en-US" sz="8800" dirty="0" err="1" smtClean="0"/>
              <a:t>a’s</a:t>
            </a:r>
            <a:r>
              <a:rPr lang="en-US" sz="8800" dirty="0" smtClean="0"/>
              <a:t> divisible by 3 over Σ = {</a:t>
            </a:r>
            <a:r>
              <a:rPr lang="en-US" sz="8800" dirty="0" err="1" smtClean="0"/>
              <a:t>a,b</a:t>
            </a:r>
            <a:r>
              <a:rPr lang="en-US" sz="8800" dirty="0" smtClean="0"/>
              <a:t>}.</a:t>
            </a:r>
          </a:p>
          <a:p>
            <a:pPr marL="236538" indent="-236538">
              <a:lnSpc>
                <a:spcPct val="120000"/>
              </a:lnSpc>
              <a:buFont typeface="+mj-lt"/>
              <a:buAutoNum type="arabicPeriod"/>
            </a:pPr>
            <a:r>
              <a:rPr lang="en-US" sz="8800" dirty="0" smtClean="0"/>
              <a:t>State the pumping lemma theorem for regular languages.</a:t>
            </a:r>
          </a:p>
          <a:p>
            <a:pPr marL="236538" indent="-236538">
              <a:lnSpc>
                <a:spcPct val="120000"/>
              </a:lnSpc>
              <a:buFont typeface="+mj-lt"/>
              <a:buAutoNum type="arabicPeriod"/>
            </a:pPr>
            <a:r>
              <a:rPr lang="en-US" sz="8800" dirty="0" smtClean="0"/>
              <a:t>Convert the FA given below to left linear grammar.</a:t>
            </a:r>
          </a:p>
          <a:p>
            <a:pPr marL="236538" indent="-236538">
              <a:lnSpc>
                <a:spcPct val="120000"/>
              </a:lnSpc>
              <a:buFont typeface="+mj-lt"/>
              <a:buAutoNum type="arabicPeriod"/>
            </a:pPr>
            <a:endParaRPr lang="en-US" sz="8800" dirty="0" smtClean="0"/>
          </a:p>
          <a:p>
            <a:pPr marL="236538" indent="-236538">
              <a:lnSpc>
                <a:spcPct val="120000"/>
              </a:lnSpc>
              <a:buFont typeface="+mj-lt"/>
              <a:buAutoNum type="arabicPeriod"/>
            </a:pPr>
            <a:endParaRPr lang="en-US" sz="8800" dirty="0" smtClean="0"/>
          </a:p>
          <a:p>
            <a:pPr marL="236538" indent="-236538">
              <a:lnSpc>
                <a:spcPct val="120000"/>
              </a:lnSpc>
              <a:buFont typeface="+mj-lt"/>
              <a:buAutoNum type="arabicPeriod"/>
            </a:pPr>
            <a:endParaRPr lang="en-US" sz="8800" dirty="0" smtClean="0"/>
          </a:p>
          <a:p>
            <a:pPr marL="236538" indent="-236538">
              <a:lnSpc>
                <a:spcPct val="120000"/>
              </a:lnSpc>
              <a:buFont typeface="+mj-lt"/>
              <a:buAutoNum type="arabicPeriod"/>
            </a:pPr>
            <a:endParaRPr lang="en-US" sz="8800" dirty="0" smtClean="0"/>
          </a:p>
          <a:p>
            <a:pPr marL="236538" indent="-236538">
              <a:lnSpc>
                <a:spcPct val="120000"/>
              </a:lnSpc>
              <a:buFont typeface="+mj-lt"/>
              <a:buAutoNum type="arabicPeriod"/>
            </a:pPr>
            <a:endParaRPr lang="en-US" sz="8800" dirty="0" smtClean="0"/>
          </a:p>
          <a:p>
            <a:pPr marL="236538" indent="-236538">
              <a:lnSpc>
                <a:spcPct val="120000"/>
              </a:lnSpc>
              <a:buFont typeface="+mj-lt"/>
              <a:buAutoNum type="arabicPeriod"/>
            </a:pPr>
            <a:r>
              <a:rPr lang="en-US" sz="8800" dirty="0" smtClean="0"/>
              <a:t>Show that L = {</a:t>
            </a:r>
            <a:r>
              <a:rPr lang="en-US" sz="8800" dirty="0" err="1" smtClean="0"/>
              <a:t>a</a:t>
            </a:r>
            <a:r>
              <a:rPr lang="en-US" sz="8800" baseline="30000" dirty="0" err="1" smtClean="0"/>
              <a:t>i</a:t>
            </a:r>
            <a:r>
              <a:rPr lang="en-US" sz="8800" dirty="0" smtClean="0"/>
              <a:t> </a:t>
            </a:r>
            <a:r>
              <a:rPr lang="en-US" sz="8800" dirty="0" err="1" smtClean="0"/>
              <a:t>b</a:t>
            </a:r>
            <a:r>
              <a:rPr lang="en-US" sz="8800" baseline="30000" dirty="0" err="1" smtClean="0"/>
              <a:t>j</a:t>
            </a:r>
            <a:r>
              <a:rPr lang="en-US" sz="8800" dirty="0" smtClean="0"/>
              <a:t> c</a:t>
            </a:r>
            <a:r>
              <a:rPr lang="en-US" sz="8800" baseline="30000" dirty="0" smtClean="0"/>
              <a:t>k</a:t>
            </a:r>
            <a:r>
              <a:rPr lang="en-US" sz="8800" dirty="0" smtClean="0"/>
              <a:t> | k &gt; </a:t>
            </a:r>
            <a:r>
              <a:rPr lang="en-US" sz="8800" dirty="0" err="1" smtClean="0"/>
              <a:t>i</a:t>
            </a:r>
            <a:r>
              <a:rPr lang="en-US" sz="8800" dirty="0" smtClean="0"/>
              <a:t> + j} is not regular.</a:t>
            </a:r>
          </a:p>
          <a:p>
            <a:pPr marL="236538" indent="-236538">
              <a:buFont typeface="+mj-lt"/>
              <a:buAutoNum type="arabicPeriod"/>
            </a:pPr>
            <a:endParaRPr lang="en-US" sz="7600" dirty="0" smtClean="0"/>
          </a:p>
          <a:p>
            <a:pPr>
              <a:buNone/>
            </a:pPr>
            <a:endParaRPr lang="en-US"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fld id="{691FEBDD-5858-479B-9942-60DB49E30A99}" type="datetime1">
              <a:rPr lang="en-US" smtClean="0"/>
              <a:pPr/>
              <a:t>3/24/2023</a:t>
            </a:fld>
            <a:endParaRPr lang="en-US"/>
          </a:p>
        </p:txBody>
      </p:sp>
      <p:sp>
        <p:nvSpPr>
          <p:cNvPr id="5" name="Footer Placeholder 4"/>
          <p:cNvSpPr>
            <a:spLocks noGrp="1"/>
          </p:cNvSpPr>
          <p:nvPr>
            <p:ph type="ftr" sz="quarter" idx="11"/>
          </p:nvPr>
        </p:nvSpPr>
        <p:spPr>
          <a:xfrm>
            <a:off x="2541270" y="6356353"/>
            <a:ext cx="63969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a:t>
            </a:r>
            <a:r>
              <a:rPr lang="en-US" sz="3200" dirty="0" smtClean="0"/>
              <a:t>Questions </a:t>
            </a:r>
            <a:r>
              <a:rPr lang="en-US" sz="3200" dirty="0"/>
              <a:t>for </a:t>
            </a:r>
            <a:r>
              <a:rPr lang="en-US" sz="3200" dirty="0" smtClean="0"/>
              <a:t>University </a:t>
            </a:r>
            <a:r>
              <a:rPr lang="en-US" sz="3200" dirty="0"/>
              <a:t>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pic>
        <p:nvPicPr>
          <p:cNvPr id="9" name="Picture 8"/>
          <p:cNvPicPr/>
          <p:nvPr/>
        </p:nvPicPr>
        <p:blipFill>
          <a:blip r:embed="rId3"/>
          <a:srcRect/>
          <a:stretch>
            <a:fillRect/>
          </a:stretch>
        </p:blipFill>
        <p:spPr bwMode="auto">
          <a:xfrm>
            <a:off x="3592834" y="3667128"/>
            <a:ext cx="2311242" cy="1133475"/>
          </a:xfrm>
          <a:prstGeom prst="rect">
            <a:avLst/>
          </a:prstGeom>
          <a:noFill/>
        </p:spPr>
      </p:pic>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838200"/>
            <a:ext cx="9464040" cy="5486400"/>
          </a:xfrm>
        </p:spPr>
        <p:txBody>
          <a:bodyPr>
            <a:normAutofit/>
          </a:bodyPr>
          <a:lstStyle/>
          <a:p>
            <a:endParaRPr lang="en-US" dirty="0" smtClean="0"/>
          </a:p>
          <a:p>
            <a:pPr marL="914400" indent="-914400">
              <a:buFont typeface="+mj-lt"/>
              <a:buAutoNum type="arabicPeriod" startAt="6"/>
              <a:tabLst>
                <a:tab pos="339725" algn="l"/>
              </a:tabLst>
            </a:pPr>
            <a:r>
              <a:rPr lang="en-US" sz="2200" dirty="0" smtClean="0"/>
              <a:t>Find the regular expression for the given FA.</a:t>
            </a:r>
          </a:p>
          <a:p>
            <a:pPr marL="914400" indent="-914400">
              <a:buFont typeface="+mj-lt"/>
              <a:buAutoNum type="arabicPeriod" startAt="6"/>
              <a:tabLst>
                <a:tab pos="339725" algn="l"/>
              </a:tabLst>
            </a:pPr>
            <a:endParaRPr lang="en-US" sz="2200" dirty="0" smtClean="0"/>
          </a:p>
          <a:p>
            <a:pPr marL="914400" indent="-914400">
              <a:buFont typeface="+mj-lt"/>
              <a:buAutoNum type="arabicPeriod" startAt="6"/>
              <a:tabLst>
                <a:tab pos="339725" algn="l"/>
              </a:tabLst>
            </a:pPr>
            <a:endParaRPr lang="en-US" sz="2200" dirty="0" smtClean="0"/>
          </a:p>
          <a:p>
            <a:pPr marL="914400" indent="-914400">
              <a:buFont typeface="+mj-lt"/>
              <a:buAutoNum type="arabicPeriod" startAt="6"/>
              <a:tabLst>
                <a:tab pos="339725" algn="l"/>
              </a:tabLst>
            </a:pPr>
            <a:endParaRPr lang="en-US" sz="2200" dirty="0" smtClean="0"/>
          </a:p>
          <a:p>
            <a:pPr marL="914400" indent="-914400">
              <a:buFont typeface="+mj-lt"/>
              <a:buAutoNum type="arabicPeriod" startAt="6"/>
              <a:tabLst>
                <a:tab pos="339725" algn="l"/>
              </a:tabLst>
            </a:pPr>
            <a:endParaRPr lang="en-US" sz="2200" dirty="0" smtClean="0"/>
          </a:p>
          <a:p>
            <a:pPr marL="1371600" indent="-1371600">
              <a:buFont typeface="+mj-lt"/>
              <a:buAutoNum type="arabicPeriod" startAt="6"/>
              <a:tabLst>
                <a:tab pos="339725" algn="l"/>
              </a:tabLst>
            </a:pPr>
            <a:r>
              <a:rPr lang="en-US" sz="2200" dirty="0" smtClean="0"/>
              <a:t>For the two regular expressions :</a:t>
            </a:r>
          </a:p>
          <a:p>
            <a:pPr marL="236538" indent="-236538">
              <a:buNone/>
              <a:tabLst>
                <a:tab pos="339725" algn="l"/>
              </a:tabLst>
            </a:pPr>
            <a:r>
              <a:rPr lang="en-US" sz="2200" dirty="0" smtClean="0"/>
              <a:t>		r1 = a* + b*	r2 = </a:t>
            </a:r>
            <a:r>
              <a:rPr lang="en-US" sz="2200" dirty="0" err="1" smtClean="0"/>
              <a:t>ab</a:t>
            </a:r>
            <a:r>
              <a:rPr lang="en-US" sz="2200" dirty="0" smtClean="0"/>
              <a:t>* + </a:t>
            </a:r>
            <a:r>
              <a:rPr lang="en-US" sz="2200" dirty="0" err="1" smtClean="0"/>
              <a:t>ba</a:t>
            </a:r>
            <a:r>
              <a:rPr lang="en-US" sz="2200" dirty="0" smtClean="0"/>
              <a:t>* + b*a + (a*b)*</a:t>
            </a:r>
          </a:p>
          <a:p>
            <a:pPr marL="236538" lvl="0" indent="-236538">
              <a:buNone/>
              <a:tabLst>
                <a:tab pos="339725" algn="l"/>
              </a:tabLst>
            </a:pPr>
            <a:r>
              <a:rPr lang="en-US" sz="2200" dirty="0" smtClean="0"/>
              <a:t>		a. Find a string corresponding to r2 but not to r1 and</a:t>
            </a:r>
          </a:p>
          <a:p>
            <a:pPr marL="236538" indent="-236538">
              <a:buNone/>
              <a:tabLst>
                <a:tab pos="339725" algn="l"/>
              </a:tabLst>
            </a:pPr>
            <a:r>
              <a:rPr lang="en-US" sz="2200" dirty="0" smtClean="0"/>
              <a:t>		b. Find a string corresponds to both r1 and r2.</a:t>
            </a:r>
          </a:p>
          <a:p>
            <a:pPr>
              <a:buNone/>
            </a:pPr>
            <a:endParaRPr lang="en-US"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fld id="{963D41E4-907C-448E-8A5C-E204683C6DAE}" type="datetime1">
              <a:rPr lang="en-US" smtClean="0"/>
              <a:pPr/>
              <a:t>3/24/2023</a:t>
            </a:fld>
            <a:endParaRPr lang="en-US"/>
          </a:p>
        </p:txBody>
      </p:sp>
      <p:sp>
        <p:nvSpPr>
          <p:cNvPr id="5" name="Footer Placeholder 4"/>
          <p:cNvSpPr>
            <a:spLocks noGrp="1"/>
          </p:cNvSpPr>
          <p:nvPr>
            <p:ph type="ftr" sz="quarter" idx="11"/>
          </p:nvPr>
        </p:nvSpPr>
        <p:spPr>
          <a:xfrm>
            <a:off x="2541270" y="6356353"/>
            <a:ext cx="63969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a:t>
            </a:r>
            <a:r>
              <a:rPr lang="en-US" sz="3200" dirty="0" smtClean="0"/>
              <a:t>Questions </a:t>
            </a:r>
            <a:r>
              <a:rPr lang="en-US" sz="3200" dirty="0"/>
              <a:t>for </a:t>
            </a:r>
            <a:r>
              <a:rPr lang="en-US" sz="3200" dirty="0" smtClean="0"/>
              <a:t>University </a:t>
            </a:r>
            <a:r>
              <a:rPr lang="en-US" sz="3200" dirty="0"/>
              <a:t>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pic>
        <p:nvPicPr>
          <p:cNvPr id="10" name="Picture 9" descr="fig2.png"/>
          <p:cNvPicPr/>
          <p:nvPr/>
        </p:nvPicPr>
        <p:blipFill>
          <a:blip r:embed="rId3"/>
          <a:stretch>
            <a:fillRect/>
          </a:stretch>
        </p:blipFill>
        <p:spPr>
          <a:xfrm>
            <a:off x="3072426" y="1981200"/>
            <a:ext cx="3675086" cy="1115364"/>
          </a:xfrm>
          <a:prstGeom prst="rect">
            <a:avLst/>
          </a:prstGeom>
        </p:spPr>
      </p:pic>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p:txBody>
          <a:bodyPr>
            <a:normAutofit/>
          </a:bodyPr>
          <a:lstStyle/>
          <a:p>
            <a:r>
              <a:rPr lang="en-US" sz="2200" dirty="0" smtClean="0"/>
              <a:t>Regular expressions are used for regular languages.</a:t>
            </a:r>
          </a:p>
          <a:p>
            <a:r>
              <a:rPr lang="en-US" sz="2200" dirty="0" smtClean="0"/>
              <a:t>Using Arden’s theorem a FA is converted into regular expression.</a:t>
            </a:r>
          </a:p>
          <a:p>
            <a:r>
              <a:rPr lang="en-US" sz="2200" dirty="0" smtClean="0"/>
              <a:t>Regular expression is converted into Ɛ-NFA.</a:t>
            </a:r>
          </a:p>
          <a:p>
            <a:r>
              <a:rPr lang="en-US" sz="2200" dirty="0" smtClean="0"/>
              <a:t>Pumping lemma is used to prove that a language is not regular.</a:t>
            </a:r>
          </a:p>
          <a:p>
            <a:r>
              <a:rPr lang="en-US" sz="2200" dirty="0" smtClean="0"/>
              <a:t>Regular languages are closed under union, intersection, complement, reverse, concatenation and  </a:t>
            </a:r>
            <a:r>
              <a:rPr lang="en-US" sz="2200" dirty="0" err="1" smtClean="0"/>
              <a:t>kleene</a:t>
            </a:r>
            <a:r>
              <a:rPr lang="en-US" sz="2200" dirty="0" smtClean="0"/>
              <a:t> closure.</a:t>
            </a:r>
          </a:p>
          <a:p>
            <a:endParaRPr lang="en-US" sz="2200" dirty="0"/>
          </a:p>
        </p:txBody>
      </p:sp>
      <p:sp>
        <p:nvSpPr>
          <p:cNvPr id="4" name="Date Placeholder 3"/>
          <p:cNvSpPr>
            <a:spLocks noGrp="1"/>
          </p:cNvSpPr>
          <p:nvPr>
            <p:ph type="dt" sz="half" idx="10"/>
          </p:nvPr>
        </p:nvSpPr>
        <p:spPr/>
        <p:txBody>
          <a:bodyPr/>
          <a:lstStyle/>
          <a:p>
            <a:fld id="{23ECC414-91A2-4239-A841-706A669346D6}" type="datetime1">
              <a:rPr lang="en-US" smtClean="0"/>
              <a:pPr/>
              <a:t>3/24/2023</a:t>
            </a:fld>
            <a:endParaRPr lang="en-US"/>
          </a:p>
        </p:txBody>
      </p:sp>
      <p:sp>
        <p:nvSpPr>
          <p:cNvPr id="5" name="Footer Placeholder 4"/>
          <p:cNvSpPr>
            <a:spLocks noGrp="1"/>
          </p:cNvSpPr>
          <p:nvPr>
            <p:ph type="ftr" sz="quarter" idx="11"/>
          </p:nvPr>
        </p:nvSpPr>
        <p:spPr>
          <a:xfrm>
            <a:off x="3592830" y="6356353"/>
            <a:ext cx="473202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B56EC3-5399-4DC8-97B9-C38DFC88485E}" type="datetime1">
              <a:rPr lang="en-US" smtClean="0"/>
              <a:pPr/>
              <a:t>3/24/2023</a:t>
            </a:fld>
            <a:endParaRPr lang="en-US"/>
          </a:p>
        </p:txBody>
      </p:sp>
      <p:sp>
        <p:nvSpPr>
          <p:cNvPr id="5" name="Footer Placeholder 4"/>
          <p:cNvSpPr>
            <a:spLocks noGrp="1"/>
          </p:cNvSpPr>
          <p:nvPr>
            <p:ph type="ftr" sz="quarter" idx="11"/>
          </p:nvPr>
        </p:nvSpPr>
        <p:spPr>
          <a:xfrm>
            <a:off x="2541270" y="6356353"/>
            <a:ext cx="63969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10" name="Content Placeholder 9"/>
          <p:cNvSpPr>
            <a:spLocks noGrp="1"/>
          </p:cNvSpPr>
          <p:nvPr>
            <p:ph idx="1"/>
          </p:nvPr>
        </p:nvSpPr>
        <p:spPr/>
        <p:txBody>
          <a:bodyPr>
            <a:normAutofit/>
          </a:bodyPr>
          <a:lstStyle/>
          <a:p>
            <a:pPr algn="just"/>
            <a:r>
              <a:rPr lang="en-US" sz="2000" dirty="0" err="1" smtClean="0"/>
              <a:t>Hopcroft</a:t>
            </a:r>
            <a:r>
              <a:rPr lang="en-US" sz="2000" dirty="0" smtClean="0"/>
              <a:t>, J. E., </a:t>
            </a:r>
            <a:r>
              <a:rPr lang="en-US" sz="2000" dirty="0" err="1" smtClean="0"/>
              <a:t>Motwani</a:t>
            </a:r>
            <a:r>
              <a:rPr lang="en-US" sz="2000" dirty="0" smtClean="0"/>
              <a:t>, R., &amp; </a:t>
            </a:r>
            <a:r>
              <a:rPr lang="en-US" sz="2000" dirty="0" err="1" smtClean="0"/>
              <a:t>Ullman</a:t>
            </a:r>
            <a:r>
              <a:rPr lang="en-US" sz="2000" dirty="0" smtClean="0"/>
              <a:t>, J. D. (2001). Introduction to automata theory, languages, and computation. </a:t>
            </a:r>
            <a:r>
              <a:rPr lang="en-US" sz="2000" i="1" dirty="0" err="1" smtClean="0"/>
              <a:t>Acm</a:t>
            </a:r>
            <a:r>
              <a:rPr lang="en-US" sz="2000" i="1" dirty="0" smtClean="0"/>
              <a:t> </a:t>
            </a:r>
            <a:r>
              <a:rPr lang="en-US" sz="2000" i="1" dirty="0" err="1" smtClean="0"/>
              <a:t>Sigact</a:t>
            </a:r>
            <a:r>
              <a:rPr lang="en-US" sz="2000" i="1" dirty="0" smtClean="0"/>
              <a:t> News</a:t>
            </a:r>
            <a:r>
              <a:rPr lang="en-US" sz="2000" dirty="0" smtClean="0"/>
              <a:t>, </a:t>
            </a:r>
            <a:r>
              <a:rPr lang="en-US" sz="2000" i="1" dirty="0" smtClean="0"/>
              <a:t>32</a:t>
            </a:r>
            <a:r>
              <a:rPr lang="en-US" sz="2000" dirty="0" smtClean="0"/>
              <a:t>(1), 60-65.</a:t>
            </a:r>
          </a:p>
          <a:p>
            <a:pPr algn="just"/>
            <a:r>
              <a:rPr lang="en-US" sz="2000" dirty="0" smtClean="0"/>
              <a:t>Linz, P. (2006). </a:t>
            </a:r>
            <a:r>
              <a:rPr lang="en-US" sz="2000" i="1" dirty="0" smtClean="0"/>
              <a:t>An introduction to formal languages and automata</a:t>
            </a:r>
            <a:r>
              <a:rPr lang="en-US" sz="2000" dirty="0" smtClean="0"/>
              <a:t>. Jones &amp; Bartlett Learning.</a:t>
            </a:r>
          </a:p>
          <a:p>
            <a:pPr algn="just"/>
            <a:r>
              <a:rPr lang="en-US" sz="2000" dirty="0" err="1" smtClean="0"/>
              <a:t>Mishra</a:t>
            </a:r>
            <a:r>
              <a:rPr lang="en-US" sz="2000" dirty="0" smtClean="0"/>
              <a:t>, K. L. P., &amp; </a:t>
            </a:r>
            <a:r>
              <a:rPr lang="en-US" sz="2000" dirty="0" err="1" smtClean="0"/>
              <a:t>Chandrasekaran</a:t>
            </a:r>
            <a:r>
              <a:rPr lang="en-US" sz="2000" dirty="0" smtClean="0"/>
              <a:t>, N. (2006). </a:t>
            </a:r>
            <a:r>
              <a:rPr lang="en-US" sz="2000" i="1" dirty="0" smtClean="0"/>
              <a:t>Theory of Computer Science: Automata, Languages and Computation</a:t>
            </a:r>
            <a:r>
              <a:rPr lang="en-US" sz="2000" dirty="0" smtClean="0"/>
              <a:t>. PHI Learning Pvt. Ltd..</a:t>
            </a:r>
          </a:p>
          <a:p>
            <a:endParaRPr lang="en-US" dirty="0"/>
          </a:p>
        </p:txBody>
      </p:sp>
    </p:spTree>
    <p:extLst>
      <p:ext uri="{BB962C8B-B14F-4D97-AF65-F5344CB8AC3E}">
        <p14:creationId xmlns:p14="http://schemas.microsoft.com/office/powerpoint/2010/main" val="255522020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B56EC3-5399-4DC8-97B9-C38DFC88485E}" type="datetime1">
              <a:rPr lang="en-US" smtClean="0"/>
              <a:pPr/>
              <a:t>3/24/2023</a:t>
            </a:fld>
            <a:endParaRPr lang="en-US"/>
          </a:p>
        </p:txBody>
      </p:sp>
      <p:sp>
        <p:nvSpPr>
          <p:cNvPr id="5" name="Footer Placeholder 4"/>
          <p:cNvSpPr>
            <a:spLocks noGrp="1"/>
          </p:cNvSpPr>
          <p:nvPr>
            <p:ph type="ftr" sz="quarter" idx="11"/>
          </p:nvPr>
        </p:nvSpPr>
        <p:spPr>
          <a:xfrm>
            <a:off x="2541270" y="6356353"/>
            <a:ext cx="63969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10" name="Content Placeholder 9"/>
          <p:cNvSpPr>
            <a:spLocks noGrp="1"/>
          </p:cNvSpPr>
          <p:nvPr>
            <p:ph idx="1"/>
          </p:nvPr>
        </p:nvSpPr>
        <p:spPr/>
        <p:txBody>
          <a:bodyPr>
            <a:normAutofit/>
          </a:bodyPr>
          <a:lstStyle/>
          <a:p>
            <a:pPr algn="just"/>
            <a:r>
              <a:rPr lang="en-US" sz="2000" dirty="0" err="1" smtClean="0"/>
              <a:t>Hopcroft</a:t>
            </a:r>
            <a:r>
              <a:rPr lang="en-US" sz="2000" dirty="0" smtClean="0"/>
              <a:t>, J. E., </a:t>
            </a:r>
            <a:r>
              <a:rPr lang="en-US" sz="2000" dirty="0" err="1" smtClean="0"/>
              <a:t>Motwani</a:t>
            </a:r>
            <a:r>
              <a:rPr lang="en-US" sz="2000" dirty="0" smtClean="0"/>
              <a:t>, R., &amp; </a:t>
            </a:r>
            <a:r>
              <a:rPr lang="en-US" sz="2000" dirty="0" err="1" smtClean="0"/>
              <a:t>Ullman</a:t>
            </a:r>
            <a:r>
              <a:rPr lang="en-US" sz="2000" dirty="0" smtClean="0"/>
              <a:t>, J. D. (2001). Introduction to automata theory, languages, and computation. </a:t>
            </a:r>
            <a:r>
              <a:rPr lang="en-US" sz="2000" i="1" dirty="0" err="1" smtClean="0"/>
              <a:t>Acm</a:t>
            </a:r>
            <a:r>
              <a:rPr lang="en-US" sz="2000" i="1" dirty="0" smtClean="0"/>
              <a:t> </a:t>
            </a:r>
            <a:r>
              <a:rPr lang="en-US" sz="2000" i="1" dirty="0" err="1" smtClean="0"/>
              <a:t>Sigact</a:t>
            </a:r>
            <a:r>
              <a:rPr lang="en-US" sz="2000" i="1" dirty="0" smtClean="0"/>
              <a:t> News</a:t>
            </a:r>
            <a:r>
              <a:rPr lang="en-US" sz="2000" dirty="0" smtClean="0"/>
              <a:t>, </a:t>
            </a:r>
            <a:r>
              <a:rPr lang="en-US" sz="2000" i="1" dirty="0" smtClean="0"/>
              <a:t>32</a:t>
            </a:r>
            <a:r>
              <a:rPr lang="en-US" sz="2000" dirty="0" smtClean="0"/>
              <a:t>(1), 60-65.</a:t>
            </a:r>
          </a:p>
          <a:p>
            <a:pPr algn="just"/>
            <a:r>
              <a:rPr lang="en-US" sz="2000" dirty="0" smtClean="0"/>
              <a:t>Linz, P. (2006). </a:t>
            </a:r>
            <a:r>
              <a:rPr lang="en-US" sz="2000" i="1" dirty="0" smtClean="0"/>
              <a:t>An introduction to formal languages and automata</a:t>
            </a:r>
            <a:r>
              <a:rPr lang="en-US" sz="2000" dirty="0" smtClean="0"/>
              <a:t>. Jones &amp; Bartlett Learning.</a:t>
            </a:r>
          </a:p>
          <a:p>
            <a:pPr algn="just"/>
            <a:r>
              <a:rPr lang="en-US" sz="2000" dirty="0" err="1" smtClean="0"/>
              <a:t>Mishra</a:t>
            </a:r>
            <a:r>
              <a:rPr lang="en-US" sz="2000" dirty="0" smtClean="0"/>
              <a:t>, K. L. P., &amp; </a:t>
            </a:r>
            <a:r>
              <a:rPr lang="en-US" sz="2000" dirty="0" err="1" smtClean="0"/>
              <a:t>Chandrasekaran</a:t>
            </a:r>
            <a:r>
              <a:rPr lang="en-US" sz="2000" dirty="0" smtClean="0"/>
              <a:t>, N. (2006). </a:t>
            </a:r>
            <a:r>
              <a:rPr lang="en-US" sz="2000" i="1" dirty="0" smtClean="0"/>
              <a:t>Theory of Computer Science: Automata, Languages and Computation</a:t>
            </a:r>
            <a:r>
              <a:rPr lang="en-US" sz="2000" dirty="0" smtClean="0"/>
              <a:t>. PHI Learning Pvt. Ltd..</a:t>
            </a:r>
          </a:p>
          <a:p>
            <a:endParaRPr lang="en-US" dirty="0"/>
          </a:p>
        </p:txBody>
      </p:sp>
    </p:spTree>
    <p:extLst>
      <p:ext uri="{BB962C8B-B14F-4D97-AF65-F5344CB8AC3E}">
        <p14:creationId xmlns:p14="http://schemas.microsoft.com/office/powerpoint/2010/main" val="1796496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5455C87-371C-4AE8-9359-B1D6F641E7BA}" type="datetime1">
              <a:rPr lang="en-US" smtClean="0"/>
              <a:pPr/>
              <a:t>3/24/2023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14</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0" name="Footer Placeholder 9"/>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11" name="Title 1"/>
          <p:cNvSpPr txBox="1"/>
          <p:nvPr/>
        </p:nvSpPr>
        <p:spPr>
          <a:xfrm>
            <a:off x="1577340" y="4"/>
            <a:ext cx="893826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CO-PO correlation matrix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nvPr>
        </p:nvGraphicFramePr>
        <p:xfrm>
          <a:off x="525782" y="2209800"/>
          <a:ext cx="9639305" cy="3482340"/>
        </p:xfrm>
        <a:graphic>
          <a:graphicData uri="http://schemas.openxmlformats.org/drawingml/2006/table">
            <a:tbl>
              <a:tblPr/>
              <a:tblGrid>
                <a:gridCol w="1139191">
                  <a:extLst>
                    <a:ext uri="{9D8B030D-6E8A-4147-A177-3AD203B41FA5}">
                      <a16:colId xmlns:a16="http://schemas.microsoft.com/office/drawing/2014/main" val="20000"/>
                    </a:ext>
                  </a:extLst>
                </a:gridCol>
                <a:gridCol w="829950">
                  <a:extLst>
                    <a:ext uri="{9D8B030D-6E8A-4147-A177-3AD203B41FA5}">
                      <a16:colId xmlns:a16="http://schemas.microsoft.com/office/drawing/2014/main" val="20001"/>
                    </a:ext>
                  </a:extLst>
                </a:gridCol>
                <a:gridCol w="663818">
                  <a:extLst>
                    <a:ext uri="{9D8B030D-6E8A-4147-A177-3AD203B41FA5}">
                      <a16:colId xmlns:a16="http://schemas.microsoft.com/office/drawing/2014/main" val="20002"/>
                    </a:ext>
                  </a:extLst>
                </a:gridCol>
                <a:gridCol w="663818">
                  <a:extLst>
                    <a:ext uri="{9D8B030D-6E8A-4147-A177-3AD203B41FA5}">
                      <a16:colId xmlns:a16="http://schemas.microsoft.com/office/drawing/2014/main" val="20003"/>
                    </a:ext>
                  </a:extLst>
                </a:gridCol>
                <a:gridCol w="663818">
                  <a:extLst>
                    <a:ext uri="{9D8B030D-6E8A-4147-A177-3AD203B41FA5}">
                      <a16:colId xmlns:a16="http://schemas.microsoft.com/office/drawing/2014/main" val="20004"/>
                    </a:ext>
                  </a:extLst>
                </a:gridCol>
                <a:gridCol w="663818">
                  <a:extLst>
                    <a:ext uri="{9D8B030D-6E8A-4147-A177-3AD203B41FA5}">
                      <a16:colId xmlns:a16="http://schemas.microsoft.com/office/drawing/2014/main" val="20005"/>
                    </a:ext>
                  </a:extLst>
                </a:gridCol>
                <a:gridCol w="663818">
                  <a:extLst>
                    <a:ext uri="{9D8B030D-6E8A-4147-A177-3AD203B41FA5}">
                      <a16:colId xmlns:a16="http://schemas.microsoft.com/office/drawing/2014/main" val="20006"/>
                    </a:ext>
                  </a:extLst>
                </a:gridCol>
                <a:gridCol w="663818">
                  <a:extLst>
                    <a:ext uri="{9D8B030D-6E8A-4147-A177-3AD203B41FA5}">
                      <a16:colId xmlns:a16="http://schemas.microsoft.com/office/drawing/2014/main" val="20007"/>
                    </a:ext>
                  </a:extLst>
                </a:gridCol>
                <a:gridCol w="663818">
                  <a:extLst>
                    <a:ext uri="{9D8B030D-6E8A-4147-A177-3AD203B41FA5}">
                      <a16:colId xmlns:a16="http://schemas.microsoft.com/office/drawing/2014/main" val="20008"/>
                    </a:ext>
                  </a:extLst>
                </a:gridCol>
                <a:gridCol w="663818">
                  <a:extLst>
                    <a:ext uri="{9D8B030D-6E8A-4147-A177-3AD203B41FA5}">
                      <a16:colId xmlns:a16="http://schemas.microsoft.com/office/drawing/2014/main" val="20009"/>
                    </a:ext>
                  </a:extLst>
                </a:gridCol>
                <a:gridCol w="786540">
                  <a:extLst>
                    <a:ext uri="{9D8B030D-6E8A-4147-A177-3AD203B41FA5}">
                      <a16:colId xmlns:a16="http://schemas.microsoft.com/office/drawing/2014/main" val="20010"/>
                    </a:ext>
                  </a:extLst>
                </a:gridCol>
                <a:gridCol w="786540">
                  <a:extLst>
                    <a:ext uri="{9D8B030D-6E8A-4147-A177-3AD203B41FA5}">
                      <a16:colId xmlns:a16="http://schemas.microsoft.com/office/drawing/2014/main" val="20011"/>
                    </a:ext>
                  </a:extLst>
                </a:gridCol>
                <a:gridCol w="786540">
                  <a:extLst>
                    <a:ext uri="{9D8B030D-6E8A-4147-A177-3AD203B41FA5}">
                      <a16:colId xmlns:a16="http://schemas.microsoft.com/office/drawing/2014/main" val="20012"/>
                    </a:ext>
                  </a:extLst>
                </a:gridCol>
              </a:tblGrid>
              <a:tr h="946404">
                <a:tc>
                  <a:txBody>
                    <a:bodyPr/>
                    <a:lstStyle/>
                    <a:p>
                      <a:pPr marL="0" marR="0" algn="just">
                        <a:lnSpc>
                          <a:spcPct val="115000"/>
                        </a:lnSpc>
                        <a:spcBef>
                          <a:spcPts val="0"/>
                        </a:spcBef>
                        <a:spcAft>
                          <a:spcPts val="0"/>
                        </a:spcAft>
                      </a:pPr>
                      <a:endParaRPr lang="en-US" sz="1800" dirty="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dirty="0">
                          <a:latin typeface="Times New Roman" panose="02020603050405020304"/>
                          <a:ea typeface="Calibri" panose="020F0502020204030204"/>
                          <a:cs typeface="Times New Roman" panose="02020603050405020304"/>
                        </a:rPr>
                        <a:t>PO1</a:t>
                      </a:r>
                      <a:endParaRPr lang="en-US" sz="1800" dirty="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PO2</a:t>
                      </a:r>
                      <a:endParaRPr lang="en-US" sz="180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PO3</a:t>
                      </a:r>
                      <a:endParaRPr lang="en-US" sz="180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PO4</a:t>
                      </a:r>
                      <a:endParaRPr lang="en-US" sz="180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PO5</a:t>
                      </a:r>
                      <a:endParaRPr lang="en-US" sz="180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PO6</a:t>
                      </a:r>
                      <a:endParaRPr lang="en-US" sz="180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PO7</a:t>
                      </a:r>
                      <a:endParaRPr lang="en-US" sz="180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PO8</a:t>
                      </a:r>
                      <a:endParaRPr lang="en-US" sz="180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PO9</a:t>
                      </a:r>
                      <a:endParaRPr lang="en-US" sz="180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PO10</a:t>
                      </a:r>
                      <a:endParaRPr lang="en-US" sz="180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PO11</a:t>
                      </a:r>
                      <a:endParaRPr lang="en-US" sz="180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panose="02020603050405020304"/>
                          <a:ea typeface="Calibri" panose="020F0502020204030204"/>
                          <a:cs typeface="Times New Roman" panose="02020603050405020304"/>
                        </a:rPr>
                        <a:t>PO12</a:t>
                      </a:r>
                      <a:endParaRPr lang="en-US" sz="1800">
                        <a:latin typeface="Calibri" panose="020F0502020204030204"/>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81000">
                <a:tc>
                  <a:txBody>
                    <a:bodyPr/>
                    <a:lstStyle/>
                    <a:p>
                      <a:pPr marL="0" marR="0">
                        <a:lnSpc>
                          <a:spcPct val="115000"/>
                        </a:lnSpc>
                        <a:spcBef>
                          <a:spcPts val="0"/>
                        </a:spcBef>
                        <a:spcAft>
                          <a:spcPts val="0"/>
                        </a:spcAft>
                      </a:pPr>
                      <a:r>
                        <a:rPr lang="en-US" sz="1800" b="1" kern="1200" dirty="0" smtClean="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810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CO2</a:t>
                      </a:r>
                      <a:endParaRPr lang="en-US" sz="1800" b="1"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3</a:t>
                      </a:r>
                      <a:endParaRPr lang="en-US" sz="1800" b="1"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3</a:t>
                      </a:r>
                      <a:endParaRPr lang="en-US" sz="1800" b="1"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a:t>
                      </a:r>
                      <a:endParaRPr lang="en-US" sz="1800" b="1"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1</a:t>
                      </a:r>
                      <a:endParaRPr lang="en-US" sz="1800" b="1"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a:solidFill>
                            <a:srgbClr val="000000"/>
                          </a:solidFill>
                          <a:latin typeface="Times New Roman" panose="02020603050405020304"/>
                          <a:ea typeface="Calibri" panose="020F0502020204030204"/>
                          <a:cs typeface="Times New Roman" panose="02020603050405020304"/>
                        </a:rPr>
                        <a:t>1</a:t>
                      </a:r>
                      <a:endParaRPr lang="en-US" sz="1800" b="1">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nSpc>
                          <a:spcPct val="115000"/>
                        </a:lnSpc>
                        <a:spcBef>
                          <a:spcPts val="0"/>
                        </a:spcBef>
                        <a:spcAft>
                          <a:spcPts val="1000"/>
                        </a:spcAft>
                      </a:pPr>
                      <a:r>
                        <a:rPr lang="en-US" sz="1800" b="1" dirty="0">
                          <a:solidFill>
                            <a:srgbClr val="000000"/>
                          </a:solidFill>
                          <a:latin typeface="Times New Roman" panose="02020603050405020304"/>
                          <a:ea typeface="Calibri" panose="020F0502020204030204"/>
                          <a:cs typeface="Times New Roman" panose="02020603050405020304"/>
                        </a:rPr>
                        <a:t>2</a:t>
                      </a:r>
                      <a:endParaRPr lang="en-US" sz="1800" b="1"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extLst>
                  <a:ext uri="{0D108BD9-81ED-4DB2-BD59-A6C34878D82A}">
                    <a16:rowId xmlns:a16="http://schemas.microsoft.com/office/drawing/2014/main" val="10002"/>
                  </a:ext>
                </a:extLst>
              </a:tr>
              <a:tr h="3810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a:t>
                      </a:r>
                      <a:endParaRPr lang="en-US" sz="1800"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1</a:t>
                      </a:r>
                      <a:endParaRPr lang="en-US" sz="1800"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r h="3810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381000">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3</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r h="630936">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2.4</a:t>
                      </a:r>
                      <a:endParaRPr lang="en-US" sz="1800"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2.6</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a:t>
                      </a:r>
                      <a:endParaRPr lang="en-US" sz="1800"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1.4</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1.6</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a:solidFill>
                            <a:srgbClr val="000000"/>
                          </a:solidFill>
                          <a:latin typeface="Times New Roman" panose="02020603050405020304"/>
                          <a:ea typeface="Calibri" panose="020F0502020204030204"/>
                          <a:cs typeface="Times New Roman" panose="02020603050405020304"/>
                        </a:rPr>
                        <a:t>1.2</a:t>
                      </a:r>
                      <a:endParaRPr lang="en-US" sz="180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a:solidFill>
                            <a:srgbClr val="000000"/>
                          </a:solidFill>
                          <a:latin typeface="Times New Roman" panose="02020603050405020304"/>
                          <a:ea typeface="Calibri" panose="020F0502020204030204"/>
                          <a:cs typeface="Times New Roman" panose="02020603050405020304"/>
                        </a:rPr>
                        <a:t>2.6</a:t>
                      </a:r>
                      <a:endParaRPr lang="en-US" sz="1800" dirty="0">
                        <a:latin typeface="Calibri" panose="020F0502020204030204"/>
                        <a:ea typeface="Calibri" panose="020F0502020204030204"/>
                        <a:cs typeface="Times New Roman" panose="02020603050405020304"/>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B1E281E-0C15-43B1-8C58-E810ED3D3292}" type="datetime1">
              <a:rPr lang="en-US" smtClean="0"/>
              <a:pPr/>
              <a:t>3/24/2023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0" name="Footer Placeholder 9"/>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11" name="Title 1"/>
          <p:cNvSpPr txBox="1"/>
          <p:nvPr/>
        </p:nvSpPr>
        <p:spPr>
          <a:xfrm>
            <a:off x="1577340" y="4"/>
            <a:ext cx="893826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CO-PSO correlation matrix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nvPr>
        </p:nvGraphicFramePr>
        <p:xfrm>
          <a:off x="1226823" y="1752600"/>
          <a:ext cx="7536188" cy="3470151"/>
        </p:xfrm>
        <a:graphic>
          <a:graphicData uri="http://schemas.openxmlformats.org/drawingml/2006/table">
            <a:tbl>
              <a:tblPr/>
              <a:tblGrid>
                <a:gridCol w="1189927">
                  <a:extLst>
                    <a:ext uri="{9D8B030D-6E8A-4147-A177-3AD203B41FA5}">
                      <a16:colId xmlns:a16="http://schemas.microsoft.com/office/drawing/2014/main" val="20000"/>
                    </a:ext>
                  </a:extLst>
                </a:gridCol>
                <a:gridCol w="2556934">
                  <a:extLst>
                    <a:ext uri="{9D8B030D-6E8A-4147-A177-3AD203B41FA5}">
                      <a16:colId xmlns:a16="http://schemas.microsoft.com/office/drawing/2014/main" val="20001"/>
                    </a:ext>
                  </a:extLst>
                </a:gridCol>
                <a:gridCol w="1263109">
                  <a:extLst>
                    <a:ext uri="{9D8B030D-6E8A-4147-A177-3AD203B41FA5}">
                      <a16:colId xmlns:a16="http://schemas.microsoft.com/office/drawing/2014/main" val="20002"/>
                    </a:ext>
                  </a:extLst>
                </a:gridCol>
                <a:gridCol w="1263109">
                  <a:extLst>
                    <a:ext uri="{9D8B030D-6E8A-4147-A177-3AD203B41FA5}">
                      <a16:colId xmlns:a16="http://schemas.microsoft.com/office/drawing/2014/main" val="20003"/>
                    </a:ext>
                  </a:extLst>
                </a:gridCol>
                <a:gridCol w="1263109">
                  <a:extLst>
                    <a:ext uri="{9D8B030D-6E8A-4147-A177-3AD203B41FA5}">
                      <a16:colId xmlns:a16="http://schemas.microsoft.com/office/drawing/2014/main" val="20004"/>
                    </a:ext>
                  </a:extLst>
                </a:gridCol>
              </a:tblGrid>
              <a:tr h="354902">
                <a:tc rowSpan="2">
                  <a:txBody>
                    <a:bodyPr/>
                    <a:lstStyle/>
                    <a:p>
                      <a:pPr marL="0" marR="0" algn="ctr">
                        <a:lnSpc>
                          <a:spcPct val="115000"/>
                        </a:lnSpc>
                        <a:spcBef>
                          <a:spcPts val="0"/>
                        </a:spcBef>
                        <a:spcAft>
                          <a:spcPts val="0"/>
                        </a:spcAft>
                      </a:pPr>
                      <a:r>
                        <a:rPr lang="en-US" sz="2000" b="1" dirty="0" smtClean="0">
                          <a:latin typeface="+mn-lt"/>
                          <a:ea typeface="Calibri" panose="020F0502020204030204"/>
                          <a:cs typeface="Times New Roman" panose="02020603050405020304"/>
                        </a:rPr>
                        <a:t>CO</a:t>
                      </a:r>
                      <a:endParaRPr lang="en-US" sz="2000" b="1" dirty="0">
                        <a:latin typeface="+mn-lt"/>
                        <a:ea typeface="Calibri" panose="020F05020202040302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smtClean="0">
                          <a:latin typeface="+mn-lt"/>
                          <a:ea typeface="Times New Roman" panose="02020603050405020304"/>
                          <a:cs typeface="Calibri" panose="020F0502020204030204"/>
                        </a:rPr>
                        <a:t>PSO</a:t>
                      </a:r>
                      <a:endParaRPr lang="en-US" sz="2000" b="1" dirty="0">
                        <a:latin typeface="+mn-lt"/>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709803">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PSO1</a:t>
                      </a:r>
                      <a:endParaRPr lang="en-US" sz="2000">
                        <a:latin typeface="+mn-lt"/>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PSO2</a:t>
                      </a:r>
                      <a:endParaRPr lang="en-US" sz="2000">
                        <a:latin typeface="+mn-lt"/>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PSO3</a:t>
                      </a:r>
                      <a:endParaRPr lang="en-US" sz="2000">
                        <a:latin typeface="+mn-lt"/>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panose="020F0502020204030204"/>
                          <a:cs typeface="Times New Roman" panose="02020603050405020304"/>
                        </a:rPr>
                        <a:t>PSO4</a:t>
                      </a:r>
                      <a:endParaRPr lang="en-US" sz="2000">
                        <a:latin typeface="+mn-lt"/>
                        <a:ea typeface="Calibri" panose="020F0502020204030204"/>
                        <a:cs typeface="Times New Roman" panose="02020603050405020304"/>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54902">
                <a:tc>
                  <a:txBody>
                    <a:bodyPr/>
                    <a:lstStyle/>
                    <a:p>
                      <a:pPr marL="0" marR="0">
                        <a:lnSpc>
                          <a:spcPct val="115000"/>
                        </a:lnSpc>
                        <a:spcBef>
                          <a:spcPts val="0"/>
                        </a:spcBef>
                        <a:spcAft>
                          <a:spcPts val="0"/>
                        </a:spcAft>
                      </a:pPr>
                      <a:r>
                        <a:rPr lang="en-US" sz="1800" b="1" kern="1200" dirty="0" smtClean="0">
                          <a:latin typeface="Calibri" panose="020F0502020204030204"/>
                          <a:ea typeface="Calibri" panose="020F0502020204030204"/>
                          <a:cs typeface="Times New Roman" panose="02020603050405020304"/>
                        </a:rPr>
                        <a:t>CO1</a:t>
                      </a:r>
                      <a:endParaRPr lang="en-US" sz="1800"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354902">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CO2</a:t>
                      </a:r>
                      <a:endParaRPr lang="en-US" sz="1800"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chemeClr val="accent4">
                        <a:lumMod val="50000"/>
                        <a:alpha val="25000"/>
                      </a:schemeClr>
                    </a:solidFill>
                  </a:tcPr>
                </a:tc>
                <a:extLst>
                  <a:ext uri="{0D108BD9-81ED-4DB2-BD59-A6C34878D82A}">
                    <a16:rowId xmlns:a16="http://schemas.microsoft.com/office/drawing/2014/main" val="10003"/>
                  </a:ext>
                </a:extLst>
              </a:tr>
              <a:tr h="354902">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CO3</a:t>
                      </a:r>
                      <a:endParaRPr lang="en-US" sz="1800"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4"/>
                  </a:ext>
                </a:extLst>
              </a:tr>
              <a:tr h="354902">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CO4</a:t>
                      </a:r>
                      <a:endParaRPr lang="en-US" sz="1800"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5"/>
                  </a:ext>
                </a:extLst>
              </a:tr>
              <a:tr h="354902">
                <a:tc>
                  <a:txBody>
                    <a:bodyPr/>
                    <a:lstStyle/>
                    <a:p>
                      <a:pPr marL="0" marR="0">
                        <a:lnSpc>
                          <a:spcPct val="115000"/>
                        </a:lnSpc>
                        <a:spcBef>
                          <a:spcPts val="0"/>
                        </a:spcBef>
                        <a:spcAft>
                          <a:spcPts val="0"/>
                        </a:spcAft>
                      </a:pPr>
                      <a:r>
                        <a:rPr lang="en-US" sz="1800" b="1" kern="1200" dirty="0" smtClean="0">
                          <a:latin typeface="+mn-lt"/>
                          <a:ea typeface="Calibri" panose="020F0502020204030204"/>
                          <a:cs typeface="Times New Roman" panose="02020603050405020304"/>
                        </a:rPr>
                        <a:t>CO5</a:t>
                      </a:r>
                      <a:endParaRPr lang="en-US" sz="1800"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6"/>
                  </a:ext>
                </a:extLst>
              </a:tr>
              <a:tr h="630936">
                <a:tc>
                  <a:txBody>
                    <a:bodyPr/>
                    <a:lstStyle/>
                    <a:p>
                      <a:pPr marL="0" marR="0">
                        <a:lnSpc>
                          <a:spcPct val="115000"/>
                        </a:lnSpc>
                        <a:spcBef>
                          <a:spcPts val="0"/>
                        </a:spcBef>
                        <a:spcAft>
                          <a:spcPts val="0"/>
                        </a:spcAft>
                      </a:pPr>
                      <a:r>
                        <a:rPr lang="en-US" sz="1800" b="1" kern="1200" dirty="0">
                          <a:latin typeface="Calibri" panose="020F0502020204030204"/>
                          <a:ea typeface="Calibri" panose="020F0502020204030204"/>
                          <a:cs typeface="Times New Roman" panose="02020603050405020304"/>
                        </a:rPr>
                        <a:t>Average</a:t>
                      </a:r>
                      <a:endParaRPr lang="en-US" sz="1800" dirty="0">
                        <a:latin typeface="Calibri" panose="020F0502020204030204"/>
                        <a:ea typeface="Times New Roman" panose="02020603050405020304"/>
                        <a:cs typeface="Times New Roman" panose="02020603050405020304"/>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a:latin typeface="+mn-lt"/>
                          <a:ea typeface="Calibri" panose="020F0502020204030204"/>
                          <a:cs typeface="Times New Roman" panose="02020603050405020304"/>
                        </a:rPr>
                        <a:t>1.4</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panose="020F0502020204030204"/>
                          <a:cs typeface="Times New Roman" panose="02020603050405020304"/>
                        </a:rPr>
                        <a:t>1.4</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Content Placeholder 2">
            <a:extLst>
              <a:ext uri="{FF2B5EF4-FFF2-40B4-BE49-F238E27FC236}">
                <a16:creationId xmlns:a16="http://schemas.microsoft.com/office/drawing/2014/main" id="{AA8E83D7-607A-4080-925F-87D94BD4206E}"/>
              </a:ext>
            </a:extLst>
          </p:cNvPr>
          <p:cNvSpPr txBox="1">
            <a:spLocks noGrp="1"/>
          </p:cNvSpPr>
          <p:nvPr>
            <p:ph idx="1"/>
          </p:nvPr>
        </p:nvSpPr>
        <p:spPr>
          <a:xfrm>
            <a:off x="613410" y="1214439"/>
            <a:ext cx="9201150" cy="4729162"/>
          </a:xfrm>
        </p:spPr>
        <p:txBody>
          <a:bodyPr>
            <a:normAutofit/>
          </a:bodyPr>
          <a:lstStyle/>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Subject Result</a:t>
            </a:r>
            <a:r>
              <a:rPr lang="en-IN" altLang="en-US" sz="2000" dirty="0" smtClean="0">
                <a:latin typeface="Times New Roman" panose="02020603050405020304" pitchFamily="18" charset="0"/>
                <a:cs typeface="Times New Roman" panose="02020603050405020304" pitchFamily="18" charset="0"/>
              </a:rPr>
              <a:t>:</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Department Result</a:t>
            </a:r>
            <a:r>
              <a:rPr lang="en-IN" altLang="en-US" sz="2000" dirty="0" smtClean="0">
                <a:latin typeface="Times New Roman" panose="02020603050405020304" pitchFamily="18" charset="0"/>
                <a:cs typeface="Times New Roman" panose="02020603050405020304" pitchFamily="18" charset="0"/>
              </a:rPr>
              <a:t>:</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Faculty-Wise Result:</a:t>
            </a:r>
          </a:p>
          <a:p>
            <a:pPr algn="just">
              <a:spcBef>
                <a:spcPct val="0"/>
              </a:spcBef>
              <a:spcAft>
                <a:spcPct val="0"/>
              </a:spcAft>
              <a:buClr>
                <a:srgbClr val="000000"/>
              </a:buClr>
              <a:buFont typeface="Arial" panose="020B0604020202020204" pitchFamily="34" charset="0"/>
              <a:buNone/>
            </a:pPr>
            <a:endParaRPr lang="en-IN" altLang="en-US" sz="32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6C269D1B-1C71-46D4-97DD-E9E98F1F98FA}"/>
              </a:ext>
            </a:extLst>
          </p:cNvPr>
          <p:cNvSpPr txBox="1">
            <a:spLocks noGrp="1"/>
          </p:cNvSpPr>
          <p:nvPr>
            <p:ph type="title"/>
          </p:nvPr>
        </p:nvSpPr>
        <p:spPr>
          <a:xfrm>
            <a:off x="2053831" y="3"/>
            <a:ext cx="846177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id="{D13FEE09-441B-4F95-96A6-91181D72A552}"/>
              </a:ext>
            </a:extLst>
          </p:cNvPr>
          <p:cNvSpPr>
            <a:spLocks noGrp="1"/>
          </p:cNvSpPr>
          <p:nvPr>
            <p:ph type="ftr" sz="quarter" idx="12"/>
          </p:nvPr>
        </p:nvSpPr>
        <p:spPr>
          <a:xfrm>
            <a:off x="2891790" y="6356353"/>
            <a:ext cx="481965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SHRUTI SINHA                          TAFL            Unit Number:2</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a16="http://schemas.microsoft.com/office/drawing/2014/main" id="{D79C5C8A-AFC2-4C7D-99A7-FECD9C2BCD46}"/>
              </a:ext>
            </a:extLst>
          </p:cNvPr>
          <p:cNvSpPr>
            <a:spLocks noGrp="1"/>
          </p:cNvSpPr>
          <p:nvPr>
            <p:ph type="sldNum" sz="quarter" idx="4294967295"/>
          </p:nvPr>
        </p:nvSpPr>
        <p:spPr bwMode="auto">
          <a:xfrm>
            <a:off x="8324853" y="6320011"/>
            <a:ext cx="189955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16</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6"/>
            <a:ext cx="1664970" cy="581757"/>
          </a:xfrm>
          <a:prstGeom prst="rect">
            <a:avLst/>
          </a:prstGeom>
        </p:spPr>
      </p:pic>
      <p:sp>
        <p:nvSpPr>
          <p:cNvPr id="2" name="Date Placeholder 1"/>
          <p:cNvSpPr>
            <a:spLocks noGrp="1"/>
          </p:cNvSpPr>
          <p:nvPr>
            <p:ph type="dt" sz="half" idx="10"/>
          </p:nvPr>
        </p:nvSpPr>
        <p:spPr/>
        <p:txBody>
          <a:bodyPr/>
          <a:lstStyle/>
          <a:p>
            <a:fld id="{67DCD97C-07C0-4C8C-8FAE-FCD992D79807}" type="datetime1">
              <a:rPr lang="en-US" smtClean="0"/>
              <a:pPr/>
              <a:t>3/24/2023</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701040" y="6356353"/>
            <a:ext cx="157734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B0542B94-BECC-4063-BF11-A36F2215A93F}" type="datetime1">
              <a:rPr lang="en-US" altLang="en-US" sz="1200" smtClean="0">
                <a:solidFill>
                  <a:srgbClr val="888888"/>
                </a:solidFill>
                <a:latin typeface="Calibri" panose="020F0502020204030204" pitchFamily="34" charset="0"/>
                <a:sym typeface="Calibri" panose="020F0502020204030204" pitchFamily="34" charset="0"/>
              </a:rPr>
              <a:pPr eaLnBrk="1" hangingPunct="1">
                <a:buFont typeface="Arial" panose="020B0604020202020204" pitchFamily="34" charset="0"/>
                <a:buNone/>
              </a:pPr>
              <a:t>3/24/2023</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577340" y="3"/>
            <a:ext cx="867537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3" y="0"/>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525780" y="1225553"/>
            <a:ext cx="9464040" cy="4754563"/>
          </a:xfrm>
        </p:spPr>
        <p:txBody>
          <a:bodyPr/>
          <a:lstStyle/>
          <a:p>
            <a:pPr marL="0" indent="0" algn="ctr">
              <a:buFont typeface="Arial" panose="020B0604020202020204" pitchFamily="34" charset="0"/>
              <a:buNone/>
              <a:defRPr/>
            </a:pPr>
            <a:r>
              <a:rPr lang="en-IN" sz="2000" dirty="0" smtClean="0">
                <a:sym typeface="Arial" charset="0"/>
              </a:rPr>
              <a:t>B TECH </a:t>
            </a:r>
          </a:p>
          <a:p>
            <a:pPr marL="0" indent="0" algn="ctr">
              <a:buFont typeface="Arial" panose="020B0604020202020204" pitchFamily="34" charset="0"/>
              <a:buNone/>
              <a:defRPr/>
            </a:pPr>
            <a:r>
              <a:rPr lang="en-IN" sz="2000" dirty="0" smtClean="0">
                <a:sym typeface="Arial" charset="0"/>
              </a:rPr>
              <a:t>(SEM-V) THEORY EXAMINATION 20__-20__</a:t>
            </a:r>
          </a:p>
          <a:p>
            <a:pPr marL="0" indent="0" algn="ctr">
              <a:buFont typeface="Arial" panose="020B0604020202020204" pitchFamily="34" charset="0"/>
              <a:buNone/>
              <a:defRPr/>
            </a:pPr>
            <a:r>
              <a:rPr lang="en-IN" sz="2000" dirty="0" smtClean="0">
                <a:sym typeface="Arial" charset="0"/>
              </a:rPr>
              <a:t>Theory of Automata and Formal Languages</a:t>
            </a:r>
          </a:p>
          <a:p>
            <a:pPr marL="0" indent="0">
              <a:buFont typeface="Arial" panose="020B0604020202020204" pitchFamily="34" charset="0"/>
              <a:buNone/>
              <a:defRPr/>
            </a:pPr>
            <a:r>
              <a:rPr lang="en-IN" sz="2000" b="1" dirty="0" smtClean="0">
                <a:sym typeface="Arial" charset="0"/>
              </a:rPr>
              <a:t>Time: 3 Hours                                                                                    Total Marks: 100 </a:t>
            </a:r>
          </a:p>
          <a:p>
            <a:pPr marL="0" indent="0" algn="just">
              <a:buFont typeface="Arial" panose="020B0604020202020204" pitchFamily="34" charset="0"/>
              <a:buNone/>
              <a:defRPr/>
            </a:pPr>
            <a:r>
              <a:rPr lang="en-IN" sz="2000" b="1" i="1" dirty="0" smtClean="0">
                <a:sym typeface="Arial" charset="0"/>
              </a:rPr>
              <a:t>Note: 1. Attempt all Sections. If require any missing data; then choose suitably.</a:t>
            </a:r>
          </a:p>
          <a:p>
            <a:pPr marL="0" indent="0" algn="ctr">
              <a:buFont typeface="Arial" panose="020B0604020202020204" pitchFamily="34" charset="0"/>
              <a:buNone/>
              <a:defRPr/>
            </a:pPr>
            <a:r>
              <a:rPr lang="en-IN" sz="2000" b="1" dirty="0" smtClean="0">
                <a:sym typeface="Arial" charset="0"/>
              </a:rPr>
              <a:t>SECTION </a:t>
            </a:r>
            <a:r>
              <a:rPr lang="en-IN" sz="2000" b="1" dirty="0">
                <a:sym typeface="Arial" charset="0"/>
              </a:rPr>
              <a:t>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701040" y="4114800"/>
          <a:ext cx="9113520" cy="2103120"/>
        </p:xfrm>
        <a:graphic>
          <a:graphicData uri="http://schemas.openxmlformats.org/drawingml/2006/table">
            <a:tbl>
              <a:tblPr firstRow="1" bandRow="1">
                <a:tableStyleId>{5C22544A-7EE6-4342-B048-85BDC9FD1C3A}</a:tableStyleId>
              </a:tblPr>
              <a:tblGrid>
                <a:gridCol w="1051560">
                  <a:extLst>
                    <a:ext uri="{9D8B030D-6E8A-4147-A177-3AD203B41FA5}">
                      <a16:colId xmlns:a16="http://schemas.microsoft.com/office/drawing/2014/main" val="20000"/>
                    </a:ext>
                  </a:extLst>
                </a:gridCol>
                <a:gridCol w="6134100">
                  <a:extLst>
                    <a:ext uri="{9D8B030D-6E8A-4147-A177-3AD203B41FA5}">
                      <a16:colId xmlns:a16="http://schemas.microsoft.com/office/drawing/2014/main" val="20001"/>
                    </a:ext>
                  </a:extLst>
                </a:gridCol>
                <a:gridCol w="963930">
                  <a:extLst>
                    <a:ext uri="{9D8B030D-6E8A-4147-A177-3AD203B41FA5}">
                      <a16:colId xmlns:a16="http://schemas.microsoft.com/office/drawing/2014/main" val="20002"/>
                    </a:ext>
                  </a:extLst>
                </a:gridCol>
                <a:gridCol w="963930">
                  <a:extLst>
                    <a:ext uri="{9D8B030D-6E8A-4147-A177-3AD203B41FA5}">
                      <a16:colId xmlns:a16="http://schemas.microsoft.com/office/drawing/2014/main" val="20003"/>
                    </a:ext>
                  </a:extLst>
                </a:gridCol>
              </a:tblGrid>
              <a:tr h="640080">
                <a:tc>
                  <a:txBody>
                    <a:bodyPr/>
                    <a:lstStyle/>
                    <a:p>
                      <a:r>
                        <a:rPr lang="en-IN" sz="1800" dirty="0" err="1">
                          <a:solidFill>
                            <a:schemeClr val="tx1"/>
                          </a:solidFill>
                        </a:rPr>
                        <a:t>Q.No</a:t>
                      </a:r>
                      <a:r>
                        <a:rPr lang="en-IN" sz="1800" dirty="0">
                          <a:solidFill>
                            <a:schemeClr val="tx1"/>
                          </a:solidFill>
                        </a:rPr>
                        <a:t>.</a:t>
                      </a:r>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sz="1800" dirty="0"/>
                        <a:t>1</a:t>
                      </a:r>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smtClean="0"/>
                        <a:t>1</a:t>
                      </a:r>
                      <a:endParaRPr lang="en-IN" sz="1800" dirty="0"/>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sz="1800" dirty="0"/>
                        <a:t>2</a:t>
                      </a:r>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a:t>
                      </a:r>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5760">
                <a:tc>
                  <a:txBody>
                    <a:bodyPr/>
                    <a:lstStyle/>
                    <a:p>
                      <a:r>
                        <a:rPr lang="en-IN" sz="1800" dirty="0"/>
                        <a:t>.</a:t>
                      </a:r>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a:t>
                      </a:r>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5760">
                <a:tc>
                  <a:txBody>
                    <a:bodyPr/>
                    <a:lstStyle/>
                    <a:p>
                      <a:r>
                        <a:rPr lang="en-IN" sz="1800" dirty="0"/>
                        <a:t>10</a:t>
                      </a:r>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a:t>
                      </a:r>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6" marR="10515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701926" y="6384926"/>
            <a:ext cx="5184775"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SHRUTI SINHA                          TAFL            Unit Number:2</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7536180" y="6356353"/>
            <a:ext cx="245364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17</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4043"/>
            <a:ext cx="1526110" cy="7738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xfrm>
            <a:off x="262890" y="6492878"/>
            <a:ext cx="332994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66005D50-ECFE-4F19-A0C4-6121799E2B7B}" type="datetime1">
              <a:rPr lang="en-US" altLang="en-US" sz="1200" smtClean="0">
                <a:solidFill>
                  <a:srgbClr val="888888"/>
                </a:solidFill>
                <a:latin typeface="Calibri" panose="020F0502020204030204" pitchFamily="34" charset="0"/>
                <a:sym typeface="Calibri" panose="020F0502020204030204" pitchFamily="34" charset="0"/>
              </a:rPr>
              <a:pPr eaLnBrk="1" hangingPunct="1">
                <a:buFont typeface="Arial" panose="020B0604020202020204" pitchFamily="34" charset="0"/>
                <a:buNone/>
              </a:pPr>
              <a:t>3/24/2023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577340" y="3"/>
            <a:ext cx="867537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3" y="0"/>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525780" y="1225553"/>
            <a:ext cx="946404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2. Attempt any three of the following:                               </a:t>
            </a:r>
            <a:r>
              <a:rPr lang="en-IN" altLang="en-US" sz="2000" b="1" dirty="0" smtClean="0">
                <a:latin typeface="Arial" panose="020B0604020202020204" pitchFamily="34" charset="0"/>
                <a:cs typeface="Arial" panose="020B0604020202020204" pitchFamily="34" charset="0"/>
              </a:rPr>
              <a:t>2X5=10</a:t>
            </a: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3. Attempt any one part of the following:                          1 x 10 = 10    </a:t>
            </a:r>
            <a:endParaRPr lang="en-IN" altLang="en-US" sz="2000" b="1" i="1" dirty="0">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960279" y="2365375"/>
          <a:ext cx="9014936" cy="2103120"/>
        </p:xfrm>
        <a:graphic>
          <a:graphicData uri="http://schemas.openxmlformats.org/drawingml/2006/table">
            <a:tbl>
              <a:tblPr firstRow="1" bandRow="1">
                <a:tableStyleId>{5C22544A-7EE6-4342-B048-85BDC9FD1C3A}</a:tableStyleId>
              </a:tblPr>
              <a:tblGrid>
                <a:gridCol w="1040185">
                  <a:extLst>
                    <a:ext uri="{9D8B030D-6E8A-4147-A177-3AD203B41FA5}">
                      <a16:colId xmlns:a16="http://schemas.microsoft.com/office/drawing/2014/main" val="20000"/>
                    </a:ext>
                  </a:extLst>
                </a:gridCol>
                <a:gridCol w="6067745">
                  <a:extLst>
                    <a:ext uri="{9D8B030D-6E8A-4147-A177-3AD203B41FA5}">
                      <a16:colId xmlns:a16="http://schemas.microsoft.com/office/drawing/2014/main" val="20001"/>
                    </a:ext>
                  </a:extLst>
                </a:gridCol>
                <a:gridCol w="953503">
                  <a:extLst>
                    <a:ext uri="{9D8B030D-6E8A-4147-A177-3AD203B41FA5}">
                      <a16:colId xmlns:a16="http://schemas.microsoft.com/office/drawing/2014/main" val="20002"/>
                    </a:ext>
                  </a:extLst>
                </a:gridCol>
                <a:gridCol w="953503">
                  <a:extLst>
                    <a:ext uri="{9D8B030D-6E8A-4147-A177-3AD203B41FA5}">
                      <a16:colId xmlns:a16="http://schemas.microsoft.com/office/drawing/2014/main" val="20003"/>
                    </a:ext>
                  </a:extLst>
                </a:gridCol>
              </a:tblGrid>
              <a:tr h="640080">
                <a:tc>
                  <a:txBody>
                    <a:bodyPr/>
                    <a:lstStyle/>
                    <a:p>
                      <a:r>
                        <a:rPr lang="en-IN" sz="1800" dirty="0" err="1">
                          <a:solidFill>
                            <a:schemeClr val="tx1"/>
                          </a:solidFill>
                        </a:rPr>
                        <a:t>Q.No</a:t>
                      </a:r>
                      <a:r>
                        <a:rPr lang="en-IN" sz="1800" dirty="0">
                          <a:solidFill>
                            <a:schemeClr val="tx1"/>
                          </a:solidFill>
                        </a:rPr>
                        <a:t>.</a:t>
                      </a:r>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60">
                <a:tc>
                  <a:txBody>
                    <a:bodyPr/>
                    <a:lstStyle/>
                    <a:p>
                      <a:r>
                        <a:rPr lang="en-IN" sz="1800" dirty="0"/>
                        <a:t>1</a:t>
                      </a:r>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smtClean="0"/>
                        <a:t>2</a:t>
                      </a:r>
                      <a:endParaRPr lang="en-IN" sz="1800" dirty="0"/>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60">
                <a:tc>
                  <a:txBody>
                    <a:bodyPr/>
                    <a:lstStyle/>
                    <a:p>
                      <a:r>
                        <a:rPr lang="en-IN" sz="1800" dirty="0"/>
                        <a:t>2</a:t>
                      </a:r>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smtClean="0"/>
                        <a:t>2</a:t>
                      </a:r>
                      <a:endParaRPr lang="en-IN" sz="1800" dirty="0"/>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5760">
                <a:tc>
                  <a:txBody>
                    <a:bodyPr/>
                    <a:lstStyle/>
                    <a:p>
                      <a:r>
                        <a:rPr lang="en-IN" sz="1800" dirty="0"/>
                        <a:t>.</a:t>
                      </a:r>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a:t>
                      </a:r>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5760">
                <a:tc>
                  <a:txBody>
                    <a:bodyPr/>
                    <a:lstStyle/>
                    <a:p>
                      <a:r>
                        <a:rPr lang="en-IN" sz="1800" dirty="0"/>
                        <a:t>5</a:t>
                      </a:r>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smtClean="0"/>
                        <a:t>2</a:t>
                      </a:r>
                      <a:endParaRPr lang="en-IN" sz="1800" dirty="0"/>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4" marR="10516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extLst>
              <p:ext uri="{D42A27DB-BD31-4B8C-83A1-F6EECF244321}">
                <p14:modId xmlns:p14="http://schemas.microsoft.com/office/powerpoint/2010/main" val="3936884659"/>
              </p:ext>
            </p:extLst>
          </p:nvPr>
        </p:nvGraphicFramePr>
        <p:xfrm>
          <a:off x="1067992" y="4960672"/>
          <a:ext cx="9184718" cy="1387475"/>
        </p:xfrm>
        <a:graphic>
          <a:graphicData uri="http://schemas.openxmlformats.org/drawingml/2006/table">
            <a:tbl>
              <a:tblPr firstRow="1" bandRow="1">
                <a:tableStyleId>{5C22544A-7EE6-4342-B048-85BDC9FD1C3A}</a:tableStyleId>
              </a:tblPr>
              <a:tblGrid>
                <a:gridCol w="1059775">
                  <a:extLst>
                    <a:ext uri="{9D8B030D-6E8A-4147-A177-3AD203B41FA5}">
                      <a16:colId xmlns:a16="http://schemas.microsoft.com/office/drawing/2014/main" val="20000"/>
                    </a:ext>
                  </a:extLst>
                </a:gridCol>
                <a:gridCol w="6182023">
                  <a:extLst>
                    <a:ext uri="{9D8B030D-6E8A-4147-A177-3AD203B41FA5}">
                      <a16:colId xmlns:a16="http://schemas.microsoft.com/office/drawing/2014/main" val="20001"/>
                    </a:ext>
                  </a:extLst>
                </a:gridCol>
                <a:gridCol w="971460">
                  <a:extLst>
                    <a:ext uri="{9D8B030D-6E8A-4147-A177-3AD203B41FA5}">
                      <a16:colId xmlns:a16="http://schemas.microsoft.com/office/drawing/2014/main" val="20002"/>
                    </a:ext>
                  </a:extLst>
                </a:gridCol>
                <a:gridCol w="971460">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smtClean="0"/>
                        <a:t>6</a:t>
                      </a:r>
                      <a:endParaRPr lang="en-IN" sz="1800" dirty="0"/>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smtClean="0"/>
                        <a:t>6</a:t>
                      </a:r>
                      <a:endParaRPr lang="en-IN" sz="1800" dirty="0"/>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5" marR="105155"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2716530" y="6356350"/>
            <a:ext cx="5345430"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SHRUTI SINHA                          TAFL            Unit Number:2</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7536180" y="6356353"/>
            <a:ext cx="245364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18</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4043"/>
            <a:ext cx="1526110" cy="9357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xfrm>
            <a:off x="262890" y="6324603"/>
            <a:ext cx="332994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D4A97FA9-A6DD-442F-B0FC-A9D78932A942}" type="datetime1">
              <a:rPr lang="en-US" altLang="en-US" sz="1200" smtClean="0">
                <a:solidFill>
                  <a:srgbClr val="888888"/>
                </a:solidFill>
                <a:latin typeface="Calibri" panose="020F0502020204030204" pitchFamily="34" charset="0"/>
                <a:sym typeface="Calibri" panose="020F0502020204030204" pitchFamily="34" charset="0"/>
              </a:rPr>
              <a:pPr eaLnBrk="1" hangingPunct="1">
                <a:buFont typeface="Arial" panose="020B0604020202020204" pitchFamily="34" charset="0"/>
                <a:buNone/>
              </a:pPr>
              <a:t>3/24/2023</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577340" y="3"/>
            <a:ext cx="867537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3" y="0"/>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617064" y="914400"/>
            <a:ext cx="9372759"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4. Attempt any one part of the following:   </a:t>
            </a:r>
            <a:r>
              <a:rPr lang="en-IN" altLang="en-US" sz="2000" b="1" dirty="0" smtClean="0">
                <a:latin typeface="Arial" panose="020B0604020202020204" pitchFamily="34" charset="0"/>
                <a:cs typeface="Arial" panose="020B0604020202020204" pitchFamily="34" charset="0"/>
              </a:rPr>
              <a:t>                       </a:t>
            </a:r>
            <a:r>
              <a:rPr lang="en-IN" altLang="en-US" sz="2000" b="1" dirty="0">
                <a:latin typeface="Arial" panose="020B0604020202020204" pitchFamily="34" charset="0"/>
                <a:cs typeface="Arial" panose="020B0604020202020204" pitchFamily="34" charset="0"/>
              </a:rPr>
              <a:t>1 x 10 = 10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6. Attempt any one part of the following:                        1 x 10 = 10    </a:t>
            </a:r>
            <a:endParaRPr lang="en-IN" altLang="en-US" sz="2000" b="1" i="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868999" y="1466852"/>
          <a:ext cx="9248619" cy="1371409"/>
        </p:xfrm>
        <a:graphic>
          <a:graphicData uri="http://schemas.openxmlformats.org/drawingml/2006/table">
            <a:tbl>
              <a:tblPr firstRow="1" bandRow="1">
                <a:tableStyleId>{5C22544A-7EE6-4342-B048-85BDC9FD1C3A}</a:tableStyleId>
              </a:tblPr>
              <a:tblGrid>
                <a:gridCol w="1067149">
                  <a:extLst>
                    <a:ext uri="{9D8B030D-6E8A-4147-A177-3AD203B41FA5}">
                      <a16:colId xmlns:a16="http://schemas.microsoft.com/office/drawing/2014/main" val="20000"/>
                    </a:ext>
                  </a:extLst>
                </a:gridCol>
                <a:gridCol w="6225032">
                  <a:extLst>
                    <a:ext uri="{9D8B030D-6E8A-4147-A177-3AD203B41FA5}">
                      <a16:colId xmlns:a16="http://schemas.microsoft.com/office/drawing/2014/main" val="20001"/>
                    </a:ext>
                  </a:extLst>
                </a:gridCol>
                <a:gridCol w="978219">
                  <a:extLst>
                    <a:ext uri="{9D8B030D-6E8A-4147-A177-3AD203B41FA5}">
                      <a16:colId xmlns:a16="http://schemas.microsoft.com/office/drawing/2014/main" val="20002"/>
                    </a:ext>
                  </a:extLst>
                </a:gridCol>
                <a:gridCol w="978219">
                  <a:extLst>
                    <a:ext uri="{9D8B030D-6E8A-4147-A177-3AD203B41FA5}">
                      <a16:colId xmlns:a16="http://schemas.microsoft.com/office/drawing/2014/main" val="20003"/>
                    </a:ext>
                  </a:extLst>
                </a:gridCol>
              </a:tblGrid>
              <a:tr h="640007">
                <a:tc>
                  <a:txBody>
                    <a:bodyPr/>
                    <a:lstStyle/>
                    <a:p>
                      <a:r>
                        <a:rPr lang="en-IN" sz="1800" dirty="0" err="1">
                          <a:solidFill>
                            <a:schemeClr val="tx1"/>
                          </a:solidFill>
                        </a:rPr>
                        <a:t>Q.No</a:t>
                      </a:r>
                      <a:r>
                        <a:rPr lang="en-IN" sz="1800" dirty="0">
                          <a:solidFill>
                            <a:schemeClr val="tx1"/>
                          </a:solidFill>
                        </a:rPr>
                        <a:t>.</a:t>
                      </a:r>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6" marR="105166"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889082" y="3059115"/>
          <a:ext cx="9173766" cy="1371345"/>
        </p:xfrm>
        <a:graphic>
          <a:graphicData uri="http://schemas.openxmlformats.org/drawingml/2006/table">
            <a:tbl>
              <a:tblPr firstRow="1" bandRow="1">
                <a:tableStyleId>{5C22544A-7EE6-4342-B048-85BDC9FD1C3A}</a:tableStyleId>
              </a:tblPr>
              <a:tblGrid>
                <a:gridCol w="1058510">
                  <a:extLst>
                    <a:ext uri="{9D8B030D-6E8A-4147-A177-3AD203B41FA5}">
                      <a16:colId xmlns:a16="http://schemas.microsoft.com/office/drawing/2014/main" val="20000"/>
                    </a:ext>
                  </a:extLst>
                </a:gridCol>
                <a:gridCol w="6174652">
                  <a:extLst>
                    <a:ext uri="{9D8B030D-6E8A-4147-A177-3AD203B41FA5}">
                      <a16:colId xmlns:a16="http://schemas.microsoft.com/office/drawing/2014/main" val="20001"/>
                    </a:ext>
                  </a:extLst>
                </a:gridCol>
                <a:gridCol w="970302">
                  <a:extLst>
                    <a:ext uri="{9D8B030D-6E8A-4147-A177-3AD203B41FA5}">
                      <a16:colId xmlns:a16="http://schemas.microsoft.com/office/drawing/2014/main" val="20002"/>
                    </a:ext>
                  </a:extLst>
                </a:gridCol>
                <a:gridCol w="970302">
                  <a:extLst>
                    <a:ext uri="{9D8B030D-6E8A-4147-A177-3AD203B41FA5}">
                      <a16:colId xmlns:a16="http://schemas.microsoft.com/office/drawing/2014/main" val="20003"/>
                    </a:ext>
                  </a:extLst>
                </a:gridCol>
              </a:tblGrid>
              <a:tr h="639995">
                <a:tc>
                  <a:txBody>
                    <a:bodyPr/>
                    <a:lstStyle/>
                    <a:p>
                      <a:r>
                        <a:rPr lang="en-IN" sz="1800" dirty="0" err="1">
                          <a:solidFill>
                            <a:schemeClr val="tx1"/>
                          </a:solidFill>
                        </a:rPr>
                        <a:t>Q.No</a:t>
                      </a:r>
                      <a:r>
                        <a:rPr lang="en-IN" sz="1800" dirty="0">
                          <a:solidFill>
                            <a:schemeClr val="tx1"/>
                          </a:solidFill>
                        </a:rPr>
                        <a:t>.</a:t>
                      </a:r>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75">
                <a:tc>
                  <a:txBody>
                    <a:bodyPr/>
                    <a:lstStyle/>
                    <a:p>
                      <a:r>
                        <a:rPr lang="en-IN" sz="1800" dirty="0"/>
                        <a:t>1</a:t>
                      </a:r>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75">
                <a:tc>
                  <a:txBody>
                    <a:bodyPr/>
                    <a:lstStyle/>
                    <a:p>
                      <a:r>
                        <a:rPr lang="en-IN" sz="1800" dirty="0"/>
                        <a:t>2</a:t>
                      </a:r>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5" marR="105155"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923767" y="4603751"/>
          <a:ext cx="8901751" cy="1560514"/>
        </p:xfrm>
        <a:graphic>
          <a:graphicData uri="http://schemas.openxmlformats.org/drawingml/2006/table">
            <a:tbl>
              <a:tblPr firstRow="1" bandRow="1">
                <a:tableStyleId>{5C22544A-7EE6-4342-B048-85BDC9FD1C3A}</a:tableStyleId>
              </a:tblPr>
              <a:tblGrid>
                <a:gridCol w="1027125">
                  <a:extLst>
                    <a:ext uri="{9D8B030D-6E8A-4147-A177-3AD203B41FA5}">
                      <a16:colId xmlns:a16="http://schemas.microsoft.com/office/drawing/2014/main" val="20000"/>
                    </a:ext>
                  </a:extLst>
                </a:gridCol>
                <a:gridCol w="5991564">
                  <a:extLst>
                    <a:ext uri="{9D8B030D-6E8A-4147-A177-3AD203B41FA5}">
                      <a16:colId xmlns:a16="http://schemas.microsoft.com/office/drawing/2014/main" val="20001"/>
                    </a:ext>
                  </a:extLst>
                </a:gridCol>
                <a:gridCol w="941531">
                  <a:extLst>
                    <a:ext uri="{9D8B030D-6E8A-4147-A177-3AD203B41FA5}">
                      <a16:colId xmlns:a16="http://schemas.microsoft.com/office/drawing/2014/main" val="20002"/>
                    </a:ext>
                  </a:extLst>
                </a:gridCol>
                <a:gridCol w="941531">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56" marR="105156"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7536180" y="6356353"/>
            <a:ext cx="245364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067051" y="6324603"/>
            <a:ext cx="4403409"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SHRUTI SINHA                          TAFL            Unit Number:2</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4044"/>
            <a:ext cx="1526110" cy="73098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410" y="1143001"/>
            <a:ext cx="9464040" cy="4525963"/>
          </a:xfrm>
        </p:spPr>
        <p:txBody>
          <a:bodyPr>
            <a:normAutofit/>
          </a:bodyPr>
          <a:lstStyle/>
          <a:p>
            <a:pPr marL="0" indent="0" algn="just">
              <a:buNone/>
            </a:pPr>
            <a:endParaRPr lang="en-US" sz="1800" dirty="0">
              <a:cs typeface="Times New Roman" panose="02020603050405020304" pitchFamily="18" charset="0"/>
            </a:endParaRPr>
          </a:p>
        </p:txBody>
      </p:sp>
      <p:sp>
        <p:nvSpPr>
          <p:cNvPr id="4" name="Date Placeholder 3"/>
          <p:cNvSpPr>
            <a:spLocks noGrp="1"/>
          </p:cNvSpPr>
          <p:nvPr>
            <p:ph type="dt" sz="half" idx="10"/>
          </p:nvPr>
        </p:nvSpPr>
        <p:spPr/>
        <p:txBody>
          <a:bodyPr/>
          <a:lstStyle/>
          <a:p>
            <a:fld id="{F3539B67-7B20-4E5B-A2C7-DF55E5DB73B6}" type="datetime1">
              <a:rPr lang="en-US" smtClean="0">
                <a:solidFill>
                  <a:schemeClr val="tx1"/>
                </a:solidFill>
              </a:rPr>
              <a:pPr/>
              <a:t>3/24/2023</a:t>
            </a:fld>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a:t>
            </a:fld>
            <a:endParaRPr lang="en-US">
              <a:solidFill>
                <a:schemeClr val="tx1"/>
              </a:solidFill>
            </a:endParaRPr>
          </a:p>
        </p:txBody>
      </p:sp>
      <p:sp>
        <p:nvSpPr>
          <p:cNvPr id="7" name="Title 1"/>
          <p:cNvSpPr txBox="1">
            <a:spLocks/>
          </p:cNvSpPr>
          <p:nvPr/>
        </p:nvSpPr>
        <p:spPr>
          <a:xfrm>
            <a:off x="1577340" y="2"/>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smtClean="0">
                <a:solidFill>
                  <a:schemeClr val="tx1"/>
                </a:solidFill>
                <a:cs typeface="Times New Roman" panose="02020603050405020304" pitchFamily="18" charset="0"/>
              </a:rPr>
              <a:t>Faculty Profile</a:t>
            </a:r>
            <a:endParaRPr kumimoji="0" lang="en-US" sz="2400" i="0" u="none" strike="noStrike" kern="1200" cap="none" spc="0" normalizeH="0" baseline="0" noProof="0" dirty="0">
              <a:ln>
                <a:noFill/>
              </a:ln>
              <a:solidFill>
                <a:schemeClr val="tx1"/>
              </a:solidFill>
              <a:effectLst/>
              <a:uLnTx/>
              <a:uFillTx/>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1"/>
            <a:ext cx="1664970" cy="817163"/>
          </a:xfrm>
          <a:prstGeom prst="rect">
            <a:avLst/>
          </a:prstGeom>
          <a:noFill/>
        </p:spPr>
      </p:pic>
      <p:sp>
        <p:nvSpPr>
          <p:cNvPr id="9" name="Footer Placeholder 12"/>
          <p:cNvSpPr>
            <a:spLocks noGrp="1"/>
          </p:cNvSpPr>
          <p:nvPr>
            <p:ph type="ftr" sz="quarter" idx="11"/>
          </p:nvPr>
        </p:nvSpPr>
        <p:spPr>
          <a:xfrm>
            <a:off x="2628900" y="6340476"/>
            <a:ext cx="5783580" cy="365125"/>
          </a:xfrm>
        </p:spPr>
        <p:txBody>
          <a:bodyPr/>
          <a:lstStyle/>
          <a:p>
            <a:r>
              <a:rPr lang="en-US" smtClean="0">
                <a:solidFill>
                  <a:schemeClr val="tx1"/>
                </a:solidFill>
                <a:cs typeface="Times New Roman" panose="02020603050405020304" pitchFamily="18" charset="0"/>
              </a:rPr>
              <a:t>SHRUTI SINHA                          TAFL            Unit Number:2</a:t>
            </a:r>
            <a:endParaRPr lang="en-US" dirty="0">
              <a:solidFill>
                <a:schemeClr val="tx1"/>
              </a:solidFill>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Date Placeholder 3">
            <a:extLst>
              <a:ext uri="{FF2B5EF4-FFF2-40B4-BE49-F238E27FC236}">
                <a16:creationId xmlns:a16="http://schemas.microsoft.com/office/drawing/2014/main" id="{D9CF9955-9DE6-4E3A-999C-16EE3FBDC17E}"/>
              </a:ext>
            </a:extLst>
          </p:cNvPr>
          <p:cNvSpPr>
            <a:spLocks noGrp="1"/>
          </p:cNvSpPr>
          <p:nvPr>
            <p:ph type="dt" sz="quarter" idx="11"/>
          </p:nvPr>
        </p:nvSpPr>
        <p:spPr>
          <a:xfrm>
            <a:off x="262890" y="6248403"/>
            <a:ext cx="332994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FD315145-22DC-495F-80A3-83B59BC48EB7}" type="datetime1">
              <a:rPr lang="en-US" altLang="en-US" sz="1200" smtClean="0">
                <a:solidFill>
                  <a:srgbClr val="888888"/>
                </a:solidFill>
                <a:latin typeface="Calibri" panose="020F0502020204030204" pitchFamily="34" charset="0"/>
                <a:sym typeface="Calibri" panose="020F0502020204030204" pitchFamily="34" charset="0"/>
              </a:rPr>
              <a:pPr eaLnBrk="1" hangingPunct="1">
                <a:buFont typeface="Arial" panose="020B0604020202020204" pitchFamily="34" charset="0"/>
                <a:buNone/>
              </a:pPr>
              <a:t>3/24/2023</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83838BA3-2FEE-41D2-9860-B0EA794D6130}"/>
              </a:ext>
            </a:extLst>
          </p:cNvPr>
          <p:cNvSpPr txBox="1">
            <a:spLocks/>
          </p:cNvSpPr>
          <p:nvPr/>
        </p:nvSpPr>
        <p:spPr>
          <a:xfrm>
            <a:off x="1577340" y="0"/>
            <a:ext cx="8675370" cy="94615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6325" name="Rectangle 2">
            <a:extLst>
              <a:ext uri="{FF2B5EF4-FFF2-40B4-BE49-F238E27FC236}">
                <a16:creationId xmlns:a16="http://schemas.microsoft.com/office/drawing/2014/main" id="{11DD943F-E100-4221-AE1C-65C73F726586}"/>
              </a:ext>
            </a:extLst>
          </p:cNvPr>
          <p:cNvSpPr>
            <a:spLocks noChangeArrowheads="1"/>
          </p:cNvSpPr>
          <p:nvPr/>
        </p:nvSpPr>
        <p:spPr bwMode="auto">
          <a:xfrm>
            <a:off x="3" y="0"/>
            <a:ext cx="184731"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6326" name="Content Placeholder 1">
            <a:extLst>
              <a:ext uri="{FF2B5EF4-FFF2-40B4-BE49-F238E27FC236}">
                <a16:creationId xmlns:a16="http://schemas.microsoft.com/office/drawing/2014/main" id="{850CB3C4-0DF1-4372-9344-D7C63EF877C2}"/>
              </a:ext>
            </a:extLst>
          </p:cNvPr>
          <p:cNvSpPr txBox="1">
            <a:spLocks noGrp="1"/>
          </p:cNvSpPr>
          <p:nvPr>
            <p:ph idx="1"/>
          </p:nvPr>
        </p:nvSpPr>
        <p:spPr>
          <a:xfrm>
            <a:off x="457200" y="1295400"/>
            <a:ext cx="9464040" cy="4754563"/>
          </a:xfrm>
        </p:spPr>
        <p:txBody>
          <a:bodyPr/>
          <a:lstStyle/>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35F2DE29-FA94-4512-9656-1413A399A757}"/>
              </a:ext>
            </a:extLst>
          </p:cNvPr>
          <p:cNvGraphicFramePr>
            <a:graphicFrameLocks noGrp="1"/>
          </p:cNvGraphicFramePr>
          <p:nvPr/>
        </p:nvGraphicFramePr>
        <p:xfrm>
          <a:off x="978536" y="1985963"/>
          <a:ext cx="9003986" cy="1371600"/>
        </p:xfrm>
        <a:graphic>
          <a:graphicData uri="http://schemas.openxmlformats.org/drawingml/2006/table">
            <a:tbl>
              <a:tblPr firstRow="1" bandRow="1">
                <a:tableStyleId>{5C22544A-7EE6-4342-B048-85BDC9FD1C3A}</a:tableStyleId>
              </a:tblPr>
              <a:tblGrid>
                <a:gridCol w="1038923">
                  <a:extLst>
                    <a:ext uri="{9D8B030D-6E8A-4147-A177-3AD203B41FA5}">
                      <a16:colId xmlns:a16="http://schemas.microsoft.com/office/drawing/2014/main" val="20000"/>
                    </a:ext>
                  </a:extLst>
                </a:gridCol>
                <a:gridCol w="6060375">
                  <a:extLst>
                    <a:ext uri="{9D8B030D-6E8A-4147-A177-3AD203B41FA5}">
                      <a16:colId xmlns:a16="http://schemas.microsoft.com/office/drawing/2014/main" val="20001"/>
                    </a:ext>
                  </a:extLst>
                </a:gridCol>
                <a:gridCol w="952344">
                  <a:extLst>
                    <a:ext uri="{9D8B030D-6E8A-4147-A177-3AD203B41FA5}">
                      <a16:colId xmlns:a16="http://schemas.microsoft.com/office/drawing/2014/main" val="20002"/>
                    </a:ext>
                  </a:extLst>
                </a:gridCol>
                <a:gridCol w="952344">
                  <a:extLst>
                    <a:ext uri="{9D8B030D-6E8A-4147-A177-3AD203B41FA5}">
                      <a16:colId xmlns:a16="http://schemas.microsoft.com/office/drawing/2014/main" val="20003"/>
                    </a:ext>
                  </a:extLst>
                </a:gridCol>
              </a:tblGrid>
              <a:tr h="640112">
                <a:tc>
                  <a:txBody>
                    <a:bodyPr/>
                    <a:lstStyle/>
                    <a:p>
                      <a:r>
                        <a:rPr lang="en-IN" sz="1800" dirty="0" err="1">
                          <a:solidFill>
                            <a:schemeClr val="tx1"/>
                          </a:solidFill>
                        </a:rPr>
                        <a:t>Q.No</a:t>
                      </a:r>
                      <a:r>
                        <a:rPr lang="en-IN" sz="1800" dirty="0">
                          <a:solidFill>
                            <a:schemeClr val="tx1"/>
                          </a:solidFill>
                        </a:rPr>
                        <a:t>.</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44">
                <a:tc>
                  <a:txBody>
                    <a:bodyPr/>
                    <a:lstStyle/>
                    <a:p>
                      <a:r>
                        <a:rPr lang="en-IN" sz="1800" dirty="0"/>
                        <a:t>1</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44">
                <a:tc>
                  <a:txBody>
                    <a:bodyPr/>
                    <a:lstStyle/>
                    <a:p>
                      <a:r>
                        <a:rPr lang="en-IN" sz="1800" dirty="0"/>
                        <a:t>2</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6349" name="Slide Number Placeholder 10">
            <a:extLst>
              <a:ext uri="{FF2B5EF4-FFF2-40B4-BE49-F238E27FC236}">
                <a16:creationId xmlns:a16="http://schemas.microsoft.com/office/drawing/2014/main" id="{207B9BE5-933E-4ECF-8203-AD8A5290F118}"/>
              </a:ext>
            </a:extLst>
          </p:cNvPr>
          <p:cNvSpPr>
            <a:spLocks noGrp="1"/>
          </p:cNvSpPr>
          <p:nvPr>
            <p:ph type="sldNum" sz="quarter" idx="4294967295"/>
          </p:nvPr>
        </p:nvSpPr>
        <p:spPr bwMode="auto">
          <a:xfrm>
            <a:off x="7536180" y="6356353"/>
            <a:ext cx="245364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20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6350" name="Footer Placeholder 11">
            <a:extLst>
              <a:ext uri="{FF2B5EF4-FFF2-40B4-BE49-F238E27FC236}">
                <a16:creationId xmlns:a16="http://schemas.microsoft.com/office/drawing/2014/main" id="{919BA056-3C5B-4CE4-B7BC-AAD9715F9553}"/>
              </a:ext>
            </a:extLst>
          </p:cNvPr>
          <p:cNvSpPr>
            <a:spLocks noGrp="1"/>
          </p:cNvSpPr>
          <p:nvPr>
            <p:ph type="ftr" sz="quarter" idx="12"/>
          </p:nvPr>
        </p:nvSpPr>
        <p:spPr>
          <a:xfrm>
            <a:off x="3329940" y="6096003"/>
            <a:ext cx="4947444" cy="3841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smtClean="0">
                <a:solidFill>
                  <a:srgbClr val="888888"/>
                </a:solidFill>
                <a:latin typeface="Calibri" panose="020F0502020204030204" pitchFamily="34" charset="0"/>
                <a:sym typeface="Calibri" panose="020F0502020204030204" pitchFamily="34" charset="0"/>
              </a:rPr>
              <a:t>SHRUTI SINHA                          TAFL            Unit Number:2</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6C37903E-2228-43A5-88EB-F08993F65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04046"/>
            <a:ext cx="1526110" cy="842107"/>
          </a:xfrm>
          <a:prstGeom prst="rect">
            <a:avLst/>
          </a:prstGeom>
        </p:spPr>
      </p:pic>
      <p:graphicFrame>
        <p:nvGraphicFramePr>
          <p:cNvPr id="12" name="Table 11">
            <a:extLst>
              <a:ext uri="{FF2B5EF4-FFF2-40B4-BE49-F238E27FC236}">
                <a16:creationId xmlns:a16="http://schemas.microsoft.com/office/drawing/2014/main" id="{35F2DE29-FA94-4512-9656-1413A399A757}"/>
              </a:ext>
            </a:extLst>
          </p:cNvPr>
          <p:cNvGraphicFramePr>
            <a:graphicFrameLocks noGrp="1"/>
          </p:cNvGraphicFramePr>
          <p:nvPr/>
        </p:nvGraphicFramePr>
        <p:xfrm>
          <a:off x="990600" y="4038600"/>
          <a:ext cx="9003986" cy="1371600"/>
        </p:xfrm>
        <a:graphic>
          <a:graphicData uri="http://schemas.openxmlformats.org/drawingml/2006/table">
            <a:tbl>
              <a:tblPr firstRow="1" bandRow="1">
                <a:tableStyleId>{5C22544A-7EE6-4342-B048-85BDC9FD1C3A}</a:tableStyleId>
              </a:tblPr>
              <a:tblGrid>
                <a:gridCol w="1038923">
                  <a:extLst>
                    <a:ext uri="{9D8B030D-6E8A-4147-A177-3AD203B41FA5}">
                      <a16:colId xmlns:a16="http://schemas.microsoft.com/office/drawing/2014/main" val="20000"/>
                    </a:ext>
                  </a:extLst>
                </a:gridCol>
                <a:gridCol w="6060375">
                  <a:extLst>
                    <a:ext uri="{9D8B030D-6E8A-4147-A177-3AD203B41FA5}">
                      <a16:colId xmlns:a16="http://schemas.microsoft.com/office/drawing/2014/main" val="20001"/>
                    </a:ext>
                  </a:extLst>
                </a:gridCol>
                <a:gridCol w="952344">
                  <a:extLst>
                    <a:ext uri="{9D8B030D-6E8A-4147-A177-3AD203B41FA5}">
                      <a16:colId xmlns:a16="http://schemas.microsoft.com/office/drawing/2014/main" val="20002"/>
                    </a:ext>
                  </a:extLst>
                </a:gridCol>
                <a:gridCol w="952344">
                  <a:extLst>
                    <a:ext uri="{9D8B030D-6E8A-4147-A177-3AD203B41FA5}">
                      <a16:colId xmlns:a16="http://schemas.microsoft.com/office/drawing/2014/main" val="20003"/>
                    </a:ext>
                  </a:extLst>
                </a:gridCol>
              </a:tblGrid>
              <a:tr h="640112">
                <a:tc>
                  <a:txBody>
                    <a:bodyPr/>
                    <a:lstStyle/>
                    <a:p>
                      <a:r>
                        <a:rPr lang="en-IN" sz="1800" dirty="0" err="1">
                          <a:solidFill>
                            <a:schemeClr val="tx1"/>
                          </a:solidFill>
                        </a:rPr>
                        <a:t>Q.No</a:t>
                      </a:r>
                      <a:r>
                        <a:rPr lang="en-IN" sz="1800" dirty="0">
                          <a:solidFill>
                            <a:schemeClr val="tx1"/>
                          </a:solidFill>
                        </a:rPr>
                        <a:t>.</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44">
                <a:tc>
                  <a:txBody>
                    <a:bodyPr/>
                    <a:lstStyle/>
                    <a:p>
                      <a:r>
                        <a:rPr lang="en-IN" sz="1800" dirty="0"/>
                        <a:t>1</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44">
                <a:tc>
                  <a:txBody>
                    <a:bodyPr/>
                    <a:lstStyle/>
                    <a:p>
                      <a:r>
                        <a:rPr lang="en-IN" sz="1800" dirty="0"/>
                        <a:t>2</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105162" marR="105162" marT="45688" marB="456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3" name="Rectangle 12"/>
          <p:cNvSpPr/>
          <p:nvPr/>
        </p:nvSpPr>
        <p:spPr>
          <a:xfrm>
            <a:off x="838200" y="3429000"/>
            <a:ext cx="9144000" cy="369332"/>
          </a:xfrm>
          <a:prstGeom prst="rect">
            <a:avLst/>
          </a:prstGeom>
        </p:spPr>
        <p:txBody>
          <a:bodyPr wrap="square">
            <a:spAutoFit/>
          </a:bodyPr>
          <a:lstStyle/>
          <a:p>
            <a:pPr>
              <a:spcBef>
                <a:spcPts val="363"/>
              </a:spcBef>
              <a:spcAft>
                <a:spcPct val="0"/>
              </a:spcAft>
              <a:buClr>
                <a:srgbClr val="000000"/>
              </a:buClr>
            </a:pPr>
            <a:r>
              <a:rPr lang="en-IN" altLang="en-US" b="1" dirty="0" smtClean="0">
                <a:latin typeface="Arial" panose="020B0604020202020204" pitchFamily="34" charset="0"/>
                <a:cs typeface="Arial" panose="020B0604020202020204" pitchFamily="34" charset="0"/>
              </a:rPr>
              <a:t>8. Attempt any one part of the following:                           1 x 10 = 10</a:t>
            </a:r>
            <a:endParaRPr lang="en-IN" altLang="en-US" b="1" dirty="0">
              <a:latin typeface="Arial" panose="020B0604020202020204" pitchFamily="34" charset="0"/>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E42644-7FBD-459F-B3D1-07716C2ECB84}"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577340" y="3"/>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i="0" u="none" strike="noStrike" kern="1200" cap="none" spc="0" normalizeH="0" baseline="0" noProof="0" dirty="0" smtClean="0">
                <a:ln>
                  <a:noFill/>
                </a:ln>
                <a:solidFill>
                  <a:schemeClr val="dk1"/>
                </a:solidFill>
                <a:effectLst/>
                <a:uLnTx/>
                <a:uFillTx/>
                <a:latin typeface="+mj-lt"/>
                <a:ea typeface="+mn-ea"/>
                <a:cs typeface="+mn-cs"/>
              </a:rPr>
              <a:t>Prerequisite</a:t>
            </a:r>
            <a:endParaRPr kumimoji="0" lang="en-US" sz="3400" i="0" u="none" strike="noStrike" kern="1200" cap="none" spc="0" normalizeH="0" baseline="0" noProof="0" dirty="0">
              <a:ln>
                <a:noFill/>
              </a:ln>
              <a:solidFill>
                <a:schemeClr val="dk1"/>
              </a:solidFill>
              <a:effectLst/>
              <a:uLnTx/>
              <a:uFillTx/>
              <a:latin typeface="+mj-lt"/>
              <a:ea typeface="+mn-ea"/>
              <a:cs typeface="+mn-cs"/>
            </a:endParaRPr>
          </a:p>
        </p:txBody>
      </p:sp>
      <p:pic>
        <p:nvPicPr>
          <p:cNvPr id="12" name="Picture 11" descr="Logo11.png"/>
          <p:cNvPicPr>
            <a:picLocks noChangeAspect="1"/>
          </p:cNvPicPr>
          <p:nvPr/>
        </p:nvPicPr>
        <p:blipFill>
          <a:blip r:embed="rId2"/>
          <a:stretch>
            <a:fillRect/>
          </a:stretch>
        </p:blipFill>
        <p:spPr>
          <a:xfrm>
            <a:off x="2" y="36838"/>
            <a:ext cx="1555434" cy="725162"/>
          </a:xfrm>
          <a:prstGeom prst="rect">
            <a:avLst/>
          </a:prstGeom>
        </p:spPr>
      </p:pic>
      <p:sp>
        <p:nvSpPr>
          <p:cNvPr id="3" name="Content Placeholder 2">
            <a:extLst>
              <a:ext uri="{FF2B5EF4-FFF2-40B4-BE49-F238E27FC236}">
                <a16:creationId xmlns:a16="http://schemas.microsoft.com/office/drawing/2014/main" id="{D4C70F1A-D87A-487D-806C-0E715B9FE76E}"/>
              </a:ext>
            </a:extLst>
          </p:cNvPr>
          <p:cNvSpPr>
            <a:spLocks noGrp="1"/>
          </p:cNvSpPr>
          <p:nvPr>
            <p:ph idx="1"/>
          </p:nvPr>
        </p:nvSpPr>
        <p:spPr/>
        <p:txBody>
          <a:bodyPr>
            <a:normAutofit/>
          </a:bodyPr>
          <a:lstStyle/>
          <a:p>
            <a:pPr lvl="0"/>
            <a:r>
              <a:rPr lang="en-US" sz="2000" dirty="0" smtClean="0"/>
              <a:t>Discrete Mathematics</a:t>
            </a:r>
          </a:p>
          <a:p>
            <a:r>
              <a:rPr lang="en-US" sz="2000" dirty="0" smtClean="0"/>
              <a:t>Fundamental of Computer System</a:t>
            </a:r>
            <a:endParaRPr lang="en-IN"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0DAEAFB-4C74-45E7-A26A-E49DD0DD02EE}" type="datetime1">
              <a:rPr lang="en-US" smtClean="0"/>
              <a:pPr/>
              <a:t>3/24/2023</a:t>
            </a:fld>
            <a:endParaRPr lang="en-US"/>
          </a:p>
        </p:txBody>
      </p:sp>
      <p:sp>
        <p:nvSpPr>
          <p:cNvPr id="4" name="Footer Placeholder 3"/>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pic>
        <p:nvPicPr>
          <p:cNvPr id="7" name="Picture 6" descr="Logo, company name&#10;&#10;Description automatically generated">
            <a:extLst>
              <a:ext uri="{FF2B5EF4-FFF2-40B4-BE49-F238E27FC236}">
                <a16:creationId xmlns:a16="http://schemas.microsoft.com/office/drawing/2014/main" id="{636277F2-8806-4BE0-B455-E7926F776A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577340" cy="801666"/>
          </a:xfrm>
          <a:prstGeom prst="rect">
            <a:avLst/>
          </a:prstGeom>
        </p:spPr>
      </p:pic>
      <p:sp>
        <p:nvSpPr>
          <p:cNvPr id="8" name="Title 1">
            <a:extLst>
              <a:ext uri="{FF2B5EF4-FFF2-40B4-BE49-F238E27FC236}">
                <a16:creationId xmlns:a16="http://schemas.microsoft.com/office/drawing/2014/main" id="{B9A45D85-6E3C-4BF9-AFD8-8EB6D9CBF037}"/>
              </a:ext>
            </a:extLst>
          </p:cNvPr>
          <p:cNvSpPr txBox="1">
            <a:spLocks/>
          </p:cNvSpPr>
          <p:nvPr/>
        </p:nvSpPr>
        <p:spPr>
          <a:xfrm>
            <a:off x="1791160" y="3"/>
            <a:ext cx="8724442"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r>
              <a:rPr lang="en-IN" sz="3200" dirty="0">
                <a:latin typeface="+mj-lt"/>
              </a:rPr>
              <a:t>Links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sp>
        <p:nvSpPr>
          <p:cNvPr id="9" name="Rectangle 8"/>
          <p:cNvSpPr/>
          <p:nvPr/>
        </p:nvSpPr>
        <p:spPr>
          <a:xfrm>
            <a:off x="1524000" y="1219200"/>
            <a:ext cx="7086600" cy="923330"/>
          </a:xfrm>
          <a:prstGeom prst="rect">
            <a:avLst/>
          </a:prstGeom>
        </p:spPr>
        <p:txBody>
          <a:bodyPr wrap="square">
            <a:spAutoFit/>
          </a:bodyPr>
          <a:lstStyle/>
          <a:p>
            <a:r>
              <a:rPr lang="en-US" b="1" dirty="0" smtClean="0"/>
              <a:t>UNIT 1-</a:t>
            </a:r>
            <a:r>
              <a:rPr lang="en-US" dirty="0" smtClean="0"/>
              <a:t>https://www.youtube.com/watch?v=58N2N7zJGrQ&amp;list=PLBlnK6fEyqRgp46KUv4ZY69yXmpwKOIev</a:t>
            </a:r>
            <a:endParaRPr lang="en-US" dirty="0"/>
          </a:p>
        </p:txBody>
      </p:sp>
      <p:sp>
        <p:nvSpPr>
          <p:cNvPr id="10" name="Rectangle 9"/>
          <p:cNvSpPr/>
          <p:nvPr/>
        </p:nvSpPr>
        <p:spPr>
          <a:xfrm>
            <a:off x="1524000" y="2286000"/>
            <a:ext cx="7315200" cy="646331"/>
          </a:xfrm>
          <a:prstGeom prst="rect">
            <a:avLst/>
          </a:prstGeom>
        </p:spPr>
        <p:txBody>
          <a:bodyPr wrap="square">
            <a:spAutoFit/>
          </a:bodyPr>
          <a:lstStyle/>
          <a:p>
            <a:r>
              <a:rPr lang="en-US" b="1" dirty="0" smtClean="0"/>
              <a:t>UNIT 2-</a:t>
            </a:r>
          </a:p>
          <a:p>
            <a:r>
              <a:rPr lang="en-US" dirty="0" smtClean="0"/>
              <a:t>https://www.youtube.com/watch?v=rjG5LwbqAp4</a:t>
            </a:r>
            <a:endParaRPr lang="en-US" dirty="0"/>
          </a:p>
        </p:txBody>
      </p:sp>
      <p:sp>
        <p:nvSpPr>
          <p:cNvPr id="11" name="Rectangle 10"/>
          <p:cNvSpPr/>
          <p:nvPr/>
        </p:nvSpPr>
        <p:spPr>
          <a:xfrm>
            <a:off x="1600200" y="3124200"/>
            <a:ext cx="4929298" cy="646331"/>
          </a:xfrm>
          <a:prstGeom prst="rect">
            <a:avLst/>
          </a:prstGeom>
        </p:spPr>
        <p:txBody>
          <a:bodyPr wrap="none">
            <a:spAutoFit/>
          </a:bodyPr>
          <a:lstStyle/>
          <a:p>
            <a:r>
              <a:rPr lang="en-US" b="1" dirty="0" smtClean="0"/>
              <a:t>UNIT  3-</a:t>
            </a:r>
          </a:p>
          <a:p>
            <a:r>
              <a:rPr lang="en-US" dirty="0" smtClean="0"/>
              <a:t>https://www.youtube.com/watch?v=SlSA9vEXCm4</a:t>
            </a:r>
            <a:endParaRPr lang="en-US" dirty="0"/>
          </a:p>
        </p:txBody>
      </p:sp>
      <p:sp>
        <p:nvSpPr>
          <p:cNvPr id="12" name="Rectangle 11"/>
          <p:cNvSpPr/>
          <p:nvPr/>
        </p:nvSpPr>
        <p:spPr>
          <a:xfrm>
            <a:off x="1676400" y="4038600"/>
            <a:ext cx="4916539" cy="646331"/>
          </a:xfrm>
          <a:prstGeom prst="rect">
            <a:avLst/>
          </a:prstGeom>
        </p:spPr>
        <p:txBody>
          <a:bodyPr wrap="none">
            <a:spAutoFit/>
          </a:bodyPr>
          <a:lstStyle/>
          <a:p>
            <a:r>
              <a:rPr lang="en-US" b="1" dirty="0" smtClean="0"/>
              <a:t>UNIT  4-</a:t>
            </a:r>
          </a:p>
          <a:p>
            <a:r>
              <a:rPr lang="en-US" dirty="0" smtClean="0"/>
              <a:t>https://www.youtube.com/watch?v=7lcwlNNCP1E</a:t>
            </a:r>
            <a:endParaRPr lang="en-US" dirty="0"/>
          </a:p>
        </p:txBody>
      </p:sp>
      <p:sp>
        <p:nvSpPr>
          <p:cNvPr id="13" name="Rectangle 12"/>
          <p:cNvSpPr/>
          <p:nvPr/>
        </p:nvSpPr>
        <p:spPr>
          <a:xfrm>
            <a:off x="1600200" y="4572000"/>
            <a:ext cx="4856779" cy="923330"/>
          </a:xfrm>
          <a:prstGeom prst="rect">
            <a:avLst/>
          </a:prstGeom>
        </p:spPr>
        <p:txBody>
          <a:bodyPr wrap="none">
            <a:spAutoFit/>
          </a:bodyPr>
          <a:lstStyle/>
          <a:p>
            <a:endParaRPr lang="en-US" dirty="0" smtClean="0"/>
          </a:p>
          <a:p>
            <a:r>
              <a:rPr lang="en-US" b="1" dirty="0" smtClean="0"/>
              <a:t>UNIT 5-</a:t>
            </a:r>
          </a:p>
          <a:p>
            <a:r>
              <a:rPr lang="en-US" dirty="0" smtClean="0"/>
              <a:t>https://www.youtube.com/watch?v=LE_7krgRGt8</a:t>
            </a:r>
            <a:endParaRPr lang="en-US" dirty="0"/>
          </a:p>
        </p:txBody>
      </p:sp>
    </p:spTree>
    <p:extLst>
      <p:ext uri="{BB962C8B-B14F-4D97-AF65-F5344CB8AC3E}">
        <p14:creationId xmlns:p14="http://schemas.microsoft.com/office/powerpoint/2010/main" val="2349656077"/>
      </p:ext>
    </p:extLst>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139190" y="1584960"/>
          <a:ext cx="8763000" cy="3284220"/>
        </p:xfrm>
        <a:graphic>
          <a:graphicData uri="http://schemas.openxmlformats.org/drawingml/2006/table">
            <a:tbl>
              <a:tblPr firstRow="1" bandRow="1">
                <a:tableStyleId>{5C22544A-7EE6-4342-B048-85BDC9FD1C3A}</a:tableStyleId>
              </a:tblPr>
              <a:tblGrid>
                <a:gridCol w="5633357">
                  <a:extLst>
                    <a:ext uri="{9D8B030D-6E8A-4147-A177-3AD203B41FA5}">
                      <a16:colId xmlns:a16="http://schemas.microsoft.com/office/drawing/2014/main" val="20000"/>
                    </a:ext>
                  </a:extLst>
                </a:gridCol>
                <a:gridCol w="3129643">
                  <a:extLst>
                    <a:ext uri="{9D8B030D-6E8A-4147-A177-3AD203B41FA5}">
                      <a16:colId xmlns:a16="http://schemas.microsoft.com/office/drawing/2014/main" val="20001"/>
                    </a:ext>
                  </a:extLst>
                </a:gridCol>
              </a:tblGrid>
              <a:tr h="754380">
                <a:tc>
                  <a:txBody>
                    <a:bodyPr/>
                    <a:lstStyle/>
                    <a:p>
                      <a:r>
                        <a:rPr lang="en-US" sz="2200" dirty="0" smtClean="0">
                          <a:solidFill>
                            <a:schemeClr val="tx1"/>
                          </a:solidFill>
                        </a:rPr>
                        <a:t>Topics</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Duration (in Hours)</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426720">
                <a:tc>
                  <a:txBody>
                    <a:bodyPr/>
                    <a:lstStyle/>
                    <a:p>
                      <a:r>
                        <a:rPr lang="en-US" sz="2200" dirty="0" smtClean="0"/>
                        <a:t>Regular Expressions</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4</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426720">
                <a:tc>
                  <a:txBody>
                    <a:bodyPr/>
                    <a:lstStyle/>
                    <a:p>
                      <a:r>
                        <a:rPr lang="en-US" sz="2200" dirty="0" smtClean="0"/>
                        <a:t>Regular Languages</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2</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r h="426720">
                <a:tc>
                  <a:txBody>
                    <a:bodyPr/>
                    <a:lstStyle/>
                    <a:p>
                      <a:r>
                        <a:rPr lang="en-US" sz="2200" dirty="0" smtClean="0"/>
                        <a:t>Pumping Lemma</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2</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3"/>
                  </a:ext>
                </a:extLst>
              </a:tr>
              <a:tr h="426720">
                <a:tc>
                  <a:txBody>
                    <a:bodyPr/>
                    <a:lstStyle/>
                    <a:p>
                      <a:r>
                        <a:rPr lang="en-US" sz="2200" dirty="0" smtClean="0"/>
                        <a:t>Decision properties</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1</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4"/>
                  </a:ext>
                </a:extLst>
              </a:tr>
              <a:tr h="822960">
                <a:tc>
                  <a:txBody>
                    <a:bodyPr/>
                    <a:lstStyle/>
                    <a:p>
                      <a:r>
                        <a:rPr lang="en-US" sz="2400" dirty="0" smtClean="0"/>
                        <a:t>Finite Automata and Regular Languages</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smtClean="0">
                          <a:solidFill>
                            <a:schemeClr val="tx1"/>
                          </a:solidFill>
                        </a:rPr>
                        <a:t>1</a:t>
                      </a:r>
                      <a:endParaRPr lang="en-US" sz="22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5"/>
                  </a:ext>
                </a:extLst>
              </a:tr>
            </a:tbl>
          </a:graphicData>
        </a:graphic>
      </p:graphicFrame>
      <p:sp>
        <p:nvSpPr>
          <p:cNvPr id="4" name="Date Placeholder 3"/>
          <p:cNvSpPr>
            <a:spLocks noGrp="1"/>
          </p:cNvSpPr>
          <p:nvPr>
            <p:ph type="dt" sz="half" idx="10"/>
          </p:nvPr>
        </p:nvSpPr>
        <p:spPr/>
        <p:txBody>
          <a:bodyPr/>
          <a:lstStyle/>
          <a:p>
            <a:fld id="{A8F68C6E-A66B-4CC0-9DBF-DAFD74819D0C}"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UNIT-2</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Content Placeholder 17"/>
          <p:cNvSpPr>
            <a:spLocks noGrp="1"/>
          </p:cNvSpPr>
          <p:nvPr>
            <p:ph sz="half" idx="1"/>
          </p:nvPr>
        </p:nvSpPr>
        <p:spPr>
          <a:xfrm>
            <a:off x="1066800" y="990601"/>
            <a:ext cx="8686800" cy="5135563"/>
          </a:xfrm>
        </p:spPr>
        <p:txBody>
          <a:bodyPr numCol="2">
            <a:noAutofit/>
          </a:bodyPr>
          <a:lstStyle/>
          <a:p>
            <a:pPr algn="just"/>
            <a:r>
              <a:rPr lang="en-US" sz="2000" dirty="0" smtClean="0"/>
              <a:t>Course Outcomes</a:t>
            </a:r>
          </a:p>
          <a:p>
            <a:pPr algn="just"/>
            <a:r>
              <a:rPr lang="en-US" sz="2000" dirty="0" smtClean="0"/>
              <a:t>Program outcome</a:t>
            </a:r>
          </a:p>
          <a:p>
            <a:pPr algn="just"/>
            <a:r>
              <a:rPr lang="en-US" sz="2000" dirty="0"/>
              <a:t>CO- PO correlation w.r.t. </a:t>
            </a:r>
            <a:endParaRPr lang="en-US" sz="2000" dirty="0" smtClean="0"/>
          </a:p>
          <a:p>
            <a:pPr algn="just"/>
            <a:r>
              <a:rPr lang="en-US" sz="2000" dirty="0" smtClean="0"/>
              <a:t>CO-PSO  </a:t>
            </a:r>
            <a:r>
              <a:rPr lang="en-US" sz="2000" dirty="0"/>
              <a:t>correlation </a:t>
            </a:r>
            <a:r>
              <a:rPr lang="en-US" sz="2000" dirty="0" smtClean="0"/>
              <a:t>w.r.t.</a:t>
            </a:r>
            <a:endParaRPr lang="en-US" sz="2000" dirty="0"/>
          </a:p>
          <a:p>
            <a:pPr algn="just"/>
            <a:r>
              <a:rPr lang="en-US" sz="2000" dirty="0" smtClean="0"/>
              <a:t>Result analysis</a:t>
            </a:r>
          </a:p>
          <a:p>
            <a:pPr algn="just"/>
            <a:r>
              <a:rPr lang="en-US" sz="2000" dirty="0" smtClean="0"/>
              <a:t>End semester question paper template</a:t>
            </a:r>
          </a:p>
          <a:p>
            <a:pPr algn="just"/>
            <a:r>
              <a:rPr lang="en-US" sz="2000" dirty="0"/>
              <a:t>Prerequisite </a:t>
            </a:r>
          </a:p>
          <a:p>
            <a:pPr algn="just"/>
            <a:r>
              <a:rPr lang="en-US" sz="2000" dirty="0" smtClean="0"/>
              <a:t>Links </a:t>
            </a:r>
          </a:p>
          <a:p>
            <a:pPr algn="just"/>
            <a:r>
              <a:rPr lang="en-US" sz="2000" dirty="0"/>
              <a:t>Objectives of the </a:t>
            </a:r>
            <a:r>
              <a:rPr lang="en-US" sz="2000" dirty="0" smtClean="0"/>
              <a:t>Unit</a:t>
            </a:r>
          </a:p>
          <a:p>
            <a:pPr algn="just"/>
            <a:r>
              <a:rPr lang="en-US" sz="2000" dirty="0" smtClean="0"/>
              <a:t>Content of </a:t>
            </a:r>
            <a:r>
              <a:rPr lang="en-US" sz="2000" dirty="0"/>
              <a:t>the </a:t>
            </a:r>
            <a:r>
              <a:rPr lang="en-US" sz="2000" dirty="0" smtClean="0"/>
              <a:t>Unit</a:t>
            </a:r>
          </a:p>
          <a:p>
            <a:pPr algn="just"/>
            <a:r>
              <a:rPr lang="en-US" sz="2000" smtClean="0"/>
              <a:t>Objective of </a:t>
            </a:r>
            <a:r>
              <a:rPr lang="en-US" sz="2000" dirty="0" smtClean="0"/>
              <a:t>the topic</a:t>
            </a:r>
          </a:p>
          <a:p>
            <a:pPr algn="just"/>
            <a:r>
              <a:rPr lang="en-US" sz="2000" dirty="0" smtClean="0"/>
              <a:t>Topic mapping with CO</a:t>
            </a:r>
          </a:p>
          <a:p>
            <a:pPr algn="just"/>
            <a:r>
              <a:rPr lang="en-US" sz="2000" dirty="0" smtClean="0"/>
              <a:t>Contents of topic</a:t>
            </a:r>
          </a:p>
          <a:p>
            <a:pPr algn="just"/>
            <a:r>
              <a:rPr lang="en-US" sz="2000" dirty="0" smtClean="0"/>
              <a:t>Daily Quiz</a:t>
            </a:r>
          </a:p>
          <a:p>
            <a:pPr algn="just"/>
            <a:r>
              <a:rPr lang="en-US" sz="2000" dirty="0" smtClean="0"/>
              <a:t>MCQs</a:t>
            </a:r>
          </a:p>
          <a:p>
            <a:pPr algn="just"/>
            <a:r>
              <a:rPr lang="en-US" sz="2000" dirty="0" smtClean="0"/>
              <a:t>Weekly assignment</a:t>
            </a:r>
          </a:p>
          <a:p>
            <a:pPr algn="just"/>
            <a:r>
              <a:rPr lang="en-US" sz="2000" dirty="0" smtClean="0"/>
              <a:t>Old </a:t>
            </a:r>
            <a:r>
              <a:rPr lang="en-US" sz="2000" dirty="0"/>
              <a:t>University Exam Paper</a:t>
            </a:r>
          </a:p>
          <a:p>
            <a:pPr algn="just"/>
            <a:r>
              <a:rPr lang="en-US" sz="2000" dirty="0"/>
              <a:t>Expected Questions for University Exams</a:t>
            </a:r>
          </a:p>
          <a:p>
            <a:pPr algn="just"/>
            <a:r>
              <a:rPr lang="en-US" sz="2000" dirty="0"/>
              <a:t>Summary</a:t>
            </a:r>
          </a:p>
          <a:p>
            <a:pPr algn="just"/>
            <a:r>
              <a:rPr lang="en-US" sz="2000" dirty="0"/>
              <a:t>References</a:t>
            </a:r>
          </a:p>
          <a:p>
            <a:pPr algn="just"/>
            <a:endParaRPr lang="en-US" sz="2000" dirty="0" smtClean="0"/>
          </a:p>
          <a:p>
            <a:pPr algn="just"/>
            <a:endParaRPr lang="en-US" sz="2000" dirty="0"/>
          </a:p>
          <a:p>
            <a:pPr algn="just"/>
            <a:endParaRPr lang="en-US" sz="2000" dirty="0"/>
          </a:p>
        </p:txBody>
      </p:sp>
      <p:sp>
        <p:nvSpPr>
          <p:cNvPr id="6" name="Date Placeholder 5"/>
          <p:cNvSpPr>
            <a:spLocks noGrp="1"/>
          </p:cNvSpPr>
          <p:nvPr>
            <p:ph type="dt" sz="half" idx="10"/>
          </p:nvPr>
        </p:nvSpPr>
        <p:spPr/>
        <p:txBody>
          <a:bodyPr/>
          <a:lstStyle/>
          <a:p>
            <a:fld id="{75C8AA31-1C44-47FC-934F-58044D5CB91C}" type="datetime1">
              <a:rPr lang="en-US" smtClean="0"/>
              <a:pPr/>
              <a:t>3/24/2023</a:t>
            </a:fld>
            <a:endParaRPr lang="en-US" dirty="0"/>
          </a:p>
        </p:txBody>
      </p:sp>
      <p:sp>
        <p:nvSpPr>
          <p:cNvPr id="10" name="Footer Placeholder 9"/>
          <p:cNvSpPr>
            <a:spLocks noGrp="1"/>
          </p:cNvSpPr>
          <p:nvPr>
            <p:ph type="ftr" sz="quarter" idx="11"/>
          </p:nvPr>
        </p:nvSpPr>
        <p:spPr>
          <a:xfrm>
            <a:off x="2541270" y="6356353"/>
            <a:ext cx="5433060" cy="365125"/>
          </a:xfrm>
        </p:spPr>
        <p:txBody>
          <a:bodyPr/>
          <a:lstStyle/>
          <a:p>
            <a:r>
              <a:rPr lang="en-US" smtClean="0"/>
              <a:t>SHRUTI SINHA                          TAFL            Unit Number:2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dirty="0"/>
          </a:p>
        </p:txBody>
      </p:sp>
      <p:sp>
        <p:nvSpPr>
          <p:cNvPr id="8"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smtClean="0"/>
              <a:t>Index</a:t>
            </a:r>
            <a:endParaRPr kumimoji="0" lang="en-US" sz="2400" b="1" i="0" u="none" strike="noStrike" kern="1200" cap="none" spc="0" normalizeH="0" baseline="0" noProof="0" dirty="0">
              <a:ln>
                <a:noFill/>
              </a:ln>
              <a:solidFill>
                <a:schemeClr val="dk1"/>
              </a:solidFill>
              <a:effectLst/>
              <a:uLnTx/>
              <a:uFillTx/>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endParaRPr lang="en-US" dirty="0" smtClean="0"/>
          </a:p>
          <a:p>
            <a:pPr algn="just">
              <a:buNone/>
            </a:pPr>
            <a:r>
              <a:rPr lang="en-US" sz="2200" dirty="0" smtClean="0"/>
              <a:t>Objective of the course is to make students able to:</a:t>
            </a:r>
          </a:p>
          <a:p>
            <a:pPr algn="just"/>
            <a:r>
              <a:rPr lang="en-US" sz="2200" dirty="0" smtClean="0"/>
              <a:t>Write regular expression.</a:t>
            </a:r>
          </a:p>
          <a:p>
            <a:pPr algn="just"/>
            <a:r>
              <a:rPr lang="en-US" sz="2200" dirty="0" smtClean="0"/>
              <a:t>Correlate between regular expression and FA.</a:t>
            </a:r>
          </a:p>
          <a:p>
            <a:pPr algn="just"/>
            <a:r>
              <a:rPr lang="en-US" sz="2200" dirty="0" smtClean="0"/>
              <a:t>Apply Arden’s Theorem.</a:t>
            </a:r>
          </a:p>
          <a:p>
            <a:pPr algn="just"/>
            <a:r>
              <a:rPr lang="en-US" sz="2200" dirty="0" smtClean="0"/>
              <a:t>Use pumping lemma for regular languages.</a:t>
            </a:r>
          </a:p>
          <a:p>
            <a:pPr algn="just"/>
            <a:endParaRPr lang="en-US" sz="2200" dirty="0" smtClean="0"/>
          </a:p>
          <a:p>
            <a:pPr algn="just"/>
            <a:endParaRPr lang="en-US" sz="2000" dirty="0"/>
          </a:p>
        </p:txBody>
      </p:sp>
      <p:sp>
        <p:nvSpPr>
          <p:cNvPr id="4" name="Date Placeholder 3"/>
          <p:cNvSpPr>
            <a:spLocks noGrp="1"/>
          </p:cNvSpPr>
          <p:nvPr>
            <p:ph type="dt" sz="half" idx="10"/>
          </p:nvPr>
        </p:nvSpPr>
        <p:spPr/>
        <p:txBody>
          <a:bodyPr/>
          <a:lstStyle/>
          <a:p>
            <a:fld id="{2DFB876F-C5B0-46A9-B16D-AAD97803138D}" type="datetime1">
              <a:rPr lang="en-US" smtClean="0"/>
              <a:pPr/>
              <a:t>3/24/2023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Objective of Unit</a:t>
            </a:r>
          </a:p>
        </p:txBody>
      </p:sp>
      <p:sp>
        <p:nvSpPr>
          <p:cNvPr id="9" name="Footer Placeholder 9"/>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F799919-911D-4BCF-992C-D4EA51DAC302}" type="datetime1">
              <a:rPr lang="en-US" smtClean="0"/>
              <a:pPr/>
              <a:t>3/24/2023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1" name="Title 1"/>
          <p:cNvSpPr txBox="1">
            <a:spLocks/>
          </p:cNvSpPr>
          <p:nvPr/>
        </p:nvSpPr>
        <p:spPr>
          <a:xfrm>
            <a:off x="1577340" y="4"/>
            <a:ext cx="893826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mn-lt"/>
                <a:ea typeface="+mn-ea"/>
                <a:cs typeface="+mn-cs"/>
              </a:rPr>
              <a:t>CO-PO correlation matrix</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nvPr>
        </p:nvGraphicFramePr>
        <p:xfrm>
          <a:off x="525782" y="2514603"/>
          <a:ext cx="9639305" cy="1327404"/>
        </p:xfrm>
        <a:graphic>
          <a:graphicData uri="http://schemas.openxmlformats.org/drawingml/2006/table">
            <a:tbl>
              <a:tblPr/>
              <a:tblGrid>
                <a:gridCol w="1139191">
                  <a:extLst>
                    <a:ext uri="{9D8B030D-6E8A-4147-A177-3AD203B41FA5}">
                      <a16:colId xmlns:a16="http://schemas.microsoft.com/office/drawing/2014/main" val="20000"/>
                    </a:ext>
                  </a:extLst>
                </a:gridCol>
                <a:gridCol w="829950">
                  <a:extLst>
                    <a:ext uri="{9D8B030D-6E8A-4147-A177-3AD203B41FA5}">
                      <a16:colId xmlns:a16="http://schemas.microsoft.com/office/drawing/2014/main" val="20001"/>
                    </a:ext>
                  </a:extLst>
                </a:gridCol>
                <a:gridCol w="663818">
                  <a:extLst>
                    <a:ext uri="{9D8B030D-6E8A-4147-A177-3AD203B41FA5}">
                      <a16:colId xmlns:a16="http://schemas.microsoft.com/office/drawing/2014/main" val="20002"/>
                    </a:ext>
                  </a:extLst>
                </a:gridCol>
                <a:gridCol w="663818">
                  <a:extLst>
                    <a:ext uri="{9D8B030D-6E8A-4147-A177-3AD203B41FA5}">
                      <a16:colId xmlns:a16="http://schemas.microsoft.com/office/drawing/2014/main" val="20003"/>
                    </a:ext>
                  </a:extLst>
                </a:gridCol>
                <a:gridCol w="663818">
                  <a:extLst>
                    <a:ext uri="{9D8B030D-6E8A-4147-A177-3AD203B41FA5}">
                      <a16:colId xmlns:a16="http://schemas.microsoft.com/office/drawing/2014/main" val="20004"/>
                    </a:ext>
                  </a:extLst>
                </a:gridCol>
                <a:gridCol w="663818">
                  <a:extLst>
                    <a:ext uri="{9D8B030D-6E8A-4147-A177-3AD203B41FA5}">
                      <a16:colId xmlns:a16="http://schemas.microsoft.com/office/drawing/2014/main" val="20005"/>
                    </a:ext>
                  </a:extLst>
                </a:gridCol>
                <a:gridCol w="663818">
                  <a:extLst>
                    <a:ext uri="{9D8B030D-6E8A-4147-A177-3AD203B41FA5}">
                      <a16:colId xmlns:a16="http://schemas.microsoft.com/office/drawing/2014/main" val="20006"/>
                    </a:ext>
                  </a:extLst>
                </a:gridCol>
                <a:gridCol w="663818">
                  <a:extLst>
                    <a:ext uri="{9D8B030D-6E8A-4147-A177-3AD203B41FA5}">
                      <a16:colId xmlns:a16="http://schemas.microsoft.com/office/drawing/2014/main" val="20007"/>
                    </a:ext>
                  </a:extLst>
                </a:gridCol>
                <a:gridCol w="663818">
                  <a:extLst>
                    <a:ext uri="{9D8B030D-6E8A-4147-A177-3AD203B41FA5}">
                      <a16:colId xmlns:a16="http://schemas.microsoft.com/office/drawing/2014/main" val="20008"/>
                    </a:ext>
                  </a:extLst>
                </a:gridCol>
                <a:gridCol w="663818">
                  <a:extLst>
                    <a:ext uri="{9D8B030D-6E8A-4147-A177-3AD203B41FA5}">
                      <a16:colId xmlns:a16="http://schemas.microsoft.com/office/drawing/2014/main" val="20009"/>
                    </a:ext>
                  </a:extLst>
                </a:gridCol>
                <a:gridCol w="786540">
                  <a:extLst>
                    <a:ext uri="{9D8B030D-6E8A-4147-A177-3AD203B41FA5}">
                      <a16:colId xmlns:a16="http://schemas.microsoft.com/office/drawing/2014/main" val="20010"/>
                    </a:ext>
                  </a:extLst>
                </a:gridCol>
                <a:gridCol w="786540">
                  <a:extLst>
                    <a:ext uri="{9D8B030D-6E8A-4147-A177-3AD203B41FA5}">
                      <a16:colId xmlns:a16="http://schemas.microsoft.com/office/drawing/2014/main" val="20011"/>
                    </a:ext>
                  </a:extLst>
                </a:gridCol>
                <a:gridCol w="786540">
                  <a:extLst>
                    <a:ext uri="{9D8B030D-6E8A-4147-A177-3AD203B41FA5}">
                      <a16:colId xmlns:a16="http://schemas.microsoft.com/office/drawing/2014/main" val="20012"/>
                    </a:ext>
                  </a:extLst>
                </a:gridCol>
              </a:tblGrid>
              <a:tr h="946404">
                <a:tc>
                  <a:txBody>
                    <a:bodyPr/>
                    <a:lstStyle/>
                    <a:p>
                      <a:pPr marL="0" marR="0" algn="just">
                        <a:lnSpc>
                          <a:spcPct val="115000"/>
                        </a:lnSpc>
                        <a:spcBef>
                          <a:spcPts val="0"/>
                        </a:spcBef>
                        <a:spcAft>
                          <a:spcPts val="0"/>
                        </a:spcAft>
                      </a:pPr>
                      <a:endParaRPr lang="en-US" sz="1800" dirty="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PO1</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PO2</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PO3</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PO4</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PO5</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PO6</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PO7</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PO8</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PO9</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PO10</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PO11</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just">
                        <a:lnSpc>
                          <a:spcPct val="115000"/>
                        </a:lnSpc>
                        <a:spcBef>
                          <a:spcPts val="0"/>
                        </a:spcBef>
                        <a:spcAft>
                          <a:spcPts val="0"/>
                        </a:spcAft>
                      </a:pPr>
                      <a:r>
                        <a:rPr lang="en-US" sz="1800" b="1">
                          <a:latin typeface="Times New Roman"/>
                          <a:ea typeface="Calibri"/>
                          <a:cs typeface="Times New Roman"/>
                        </a:rPr>
                        <a:t>PO12</a:t>
                      </a:r>
                      <a:endParaRPr lang="en-US" sz="1800">
                        <a:latin typeface="Calibri"/>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381000">
                <a:tc>
                  <a:txBody>
                    <a:bodyPr/>
                    <a:lstStyle/>
                    <a:p>
                      <a:pPr marL="0" marR="0">
                        <a:lnSpc>
                          <a:spcPct val="115000"/>
                        </a:lnSpc>
                        <a:spcBef>
                          <a:spcPts val="0"/>
                        </a:spcBef>
                        <a:spcAft>
                          <a:spcPts val="0"/>
                        </a:spcAft>
                      </a:pPr>
                      <a:r>
                        <a:rPr lang="en-US" sz="1800" b="1" kern="1200" dirty="0" smtClean="0">
                          <a:latin typeface="+mn-lt"/>
                          <a:ea typeface="Calibri"/>
                          <a:cs typeface="Times New Roman"/>
                        </a:rPr>
                        <a:t>CO2</a:t>
                      </a:r>
                      <a:endParaRPr lang="en-US" sz="1800" dirty="0">
                        <a:latin typeface="Calibri"/>
                        <a:ea typeface="Times New Roman"/>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1</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3</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2</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3</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2</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2</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1</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1</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1</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2</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nSpc>
                          <a:spcPct val="115000"/>
                        </a:lnSpc>
                        <a:spcBef>
                          <a:spcPts val="0"/>
                        </a:spcBef>
                        <a:spcAft>
                          <a:spcPts val="1000"/>
                        </a:spcAft>
                      </a:pPr>
                      <a:r>
                        <a:rPr lang="en-US" sz="1800" dirty="0" smtClean="0">
                          <a:solidFill>
                            <a:srgbClr val="000000"/>
                          </a:solidFill>
                          <a:latin typeface="Times New Roman"/>
                          <a:ea typeface="Calibri"/>
                          <a:cs typeface="Times New Roman"/>
                        </a:rPr>
                        <a:t>2</a:t>
                      </a:r>
                      <a:endParaRPr lang="en-US" sz="1800" dirty="0">
                        <a:latin typeface="Calibri"/>
                        <a:ea typeface="Calibri"/>
                        <a:cs typeface="Times New Roman"/>
                      </a:endParaRPr>
                    </a:p>
                  </a:txBody>
                  <a:tcPr marL="78867" marR="78867" marT="0" marB="0" anchor="b">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bl>
          </a:graphicData>
        </a:graphic>
      </p:graphicFrame>
      <p:sp>
        <p:nvSpPr>
          <p:cNvPr id="8" name="Footer Placeholder 9"/>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13" name="Rectangle 12"/>
          <p:cNvSpPr/>
          <p:nvPr/>
        </p:nvSpPr>
        <p:spPr>
          <a:xfrm>
            <a:off x="613410" y="1447800"/>
            <a:ext cx="4168129" cy="400110"/>
          </a:xfrm>
          <a:prstGeom prst="rect">
            <a:avLst/>
          </a:prstGeom>
        </p:spPr>
        <p:txBody>
          <a:bodyPr wrap="none">
            <a:spAutoFit/>
          </a:bodyPr>
          <a:lstStyle/>
          <a:p>
            <a:r>
              <a:rPr lang="en-US" sz="2000" b="1" dirty="0" smtClean="0">
                <a:solidFill>
                  <a:schemeClr val="dk1"/>
                </a:solidFill>
              </a:rPr>
              <a:t>CO-PO correlation matrix </a:t>
            </a:r>
            <a:r>
              <a:rPr lang="en-US" sz="2000" b="1" dirty="0" err="1" smtClean="0">
                <a:solidFill>
                  <a:schemeClr val="dk1"/>
                </a:solidFill>
              </a:rPr>
              <a:t>w.r.t</a:t>
            </a:r>
            <a:r>
              <a:rPr lang="en-US" sz="2000" b="1" dirty="0" smtClean="0">
                <a:solidFill>
                  <a:schemeClr val="dk1"/>
                </a:solidFill>
              </a:rPr>
              <a:t>. Unit-2</a:t>
            </a:r>
            <a:endParaRPr lang="en-US" sz="2000" b="1"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7638266-AD69-4467-AB49-2AD195D2C2C2}" type="datetime1">
              <a:rPr lang="en-US" smtClean="0"/>
              <a:pPr/>
              <a:t>3/24/2023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27</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1" name="Title 1"/>
          <p:cNvSpPr txBox="1">
            <a:spLocks/>
          </p:cNvSpPr>
          <p:nvPr/>
        </p:nvSpPr>
        <p:spPr>
          <a:xfrm>
            <a:off x="1577340" y="4"/>
            <a:ext cx="893826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dk1"/>
                </a:solidFill>
                <a:effectLst/>
                <a:uLnTx/>
                <a:uFillTx/>
                <a:latin typeface="+mn-lt"/>
                <a:ea typeface="+mn-ea"/>
                <a:cs typeface="+mn-cs"/>
              </a:rPr>
              <a:t>CO-PSO correlation matrix</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12" name="Content Placeholder 11"/>
          <p:cNvGraphicFramePr>
            <a:graphicFrameLocks noGrp="1"/>
          </p:cNvGraphicFramePr>
          <p:nvPr>
            <p:ph idx="1"/>
          </p:nvPr>
        </p:nvGraphicFramePr>
        <p:xfrm>
          <a:off x="1489713" y="2834640"/>
          <a:ext cx="7536188" cy="1419607"/>
        </p:xfrm>
        <a:graphic>
          <a:graphicData uri="http://schemas.openxmlformats.org/drawingml/2006/table">
            <a:tbl>
              <a:tblPr/>
              <a:tblGrid>
                <a:gridCol w="1189927">
                  <a:extLst>
                    <a:ext uri="{9D8B030D-6E8A-4147-A177-3AD203B41FA5}">
                      <a16:colId xmlns:a16="http://schemas.microsoft.com/office/drawing/2014/main" val="20000"/>
                    </a:ext>
                  </a:extLst>
                </a:gridCol>
                <a:gridCol w="2556934">
                  <a:extLst>
                    <a:ext uri="{9D8B030D-6E8A-4147-A177-3AD203B41FA5}">
                      <a16:colId xmlns:a16="http://schemas.microsoft.com/office/drawing/2014/main" val="20001"/>
                    </a:ext>
                  </a:extLst>
                </a:gridCol>
                <a:gridCol w="1263109">
                  <a:extLst>
                    <a:ext uri="{9D8B030D-6E8A-4147-A177-3AD203B41FA5}">
                      <a16:colId xmlns:a16="http://schemas.microsoft.com/office/drawing/2014/main" val="20002"/>
                    </a:ext>
                  </a:extLst>
                </a:gridCol>
                <a:gridCol w="1263109">
                  <a:extLst>
                    <a:ext uri="{9D8B030D-6E8A-4147-A177-3AD203B41FA5}">
                      <a16:colId xmlns:a16="http://schemas.microsoft.com/office/drawing/2014/main" val="20003"/>
                    </a:ext>
                  </a:extLst>
                </a:gridCol>
                <a:gridCol w="1263109">
                  <a:extLst>
                    <a:ext uri="{9D8B030D-6E8A-4147-A177-3AD203B41FA5}">
                      <a16:colId xmlns:a16="http://schemas.microsoft.com/office/drawing/2014/main" val="20004"/>
                    </a:ext>
                  </a:extLst>
                </a:gridCol>
              </a:tblGrid>
              <a:tr h="354902">
                <a:tc rowSpan="2">
                  <a:txBody>
                    <a:bodyPr/>
                    <a:lstStyle/>
                    <a:p>
                      <a:pPr marL="0" marR="0" algn="ctr">
                        <a:lnSpc>
                          <a:spcPct val="115000"/>
                        </a:lnSpc>
                        <a:spcBef>
                          <a:spcPts val="0"/>
                        </a:spcBef>
                        <a:spcAft>
                          <a:spcPts val="0"/>
                        </a:spcAft>
                      </a:pPr>
                      <a:r>
                        <a:rPr lang="en-US" sz="2000" b="1" dirty="0" smtClean="0">
                          <a:latin typeface="+mn-lt"/>
                          <a:ea typeface="Calibri"/>
                          <a:cs typeface="Times New Roman"/>
                        </a:rPr>
                        <a:t>CO</a:t>
                      </a:r>
                      <a:endParaRPr lang="en-US" sz="2000" b="1" dirty="0">
                        <a:latin typeface="+mn-lt"/>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gridSpan="4">
                  <a:txBody>
                    <a:bodyPr/>
                    <a:lstStyle/>
                    <a:p>
                      <a:pPr marL="0" marR="0" algn="ctr">
                        <a:lnSpc>
                          <a:spcPct val="115000"/>
                        </a:lnSpc>
                        <a:spcBef>
                          <a:spcPts val="0"/>
                        </a:spcBef>
                        <a:spcAft>
                          <a:spcPts val="1000"/>
                        </a:spcAft>
                      </a:pPr>
                      <a:r>
                        <a:rPr lang="en-US" sz="2000" b="1" dirty="0" smtClean="0">
                          <a:latin typeface="+mn-lt"/>
                          <a:ea typeface="Times New Roman"/>
                          <a:cs typeface="Calibri"/>
                        </a:rPr>
                        <a:t>PSO</a:t>
                      </a:r>
                      <a:endParaRPr lang="en-US" sz="2000" b="1" dirty="0">
                        <a:latin typeface="+mn-lt"/>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h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709803">
                <a:tc vMerge="1">
                  <a:txBody>
                    <a:bodyPr/>
                    <a:lstStyle/>
                    <a:p>
                      <a:endParaRPr lang="en-US"/>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PSO1</a:t>
                      </a:r>
                      <a:endParaRPr lang="en-US" sz="2000">
                        <a:latin typeface="+mn-lt"/>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PSO2</a:t>
                      </a:r>
                      <a:endParaRPr lang="en-US" sz="2000">
                        <a:latin typeface="+mn-lt"/>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PSO3</a:t>
                      </a:r>
                      <a:endParaRPr lang="en-US" sz="2000">
                        <a:latin typeface="+mn-lt"/>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a:latin typeface="+mn-lt"/>
                          <a:ea typeface="Calibri"/>
                          <a:cs typeface="Times New Roman"/>
                        </a:rPr>
                        <a:t>PSO4</a:t>
                      </a:r>
                      <a:endParaRPr lang="en-US" sz="2000">
                        <a:latin typeface="+mn-lt"/>
                        <a:ea typeface="Calibri"/>
                        <a:cs typeface="Times New Roman"/>
                      </a:endParaRP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354902">
                <a:tc>
                  <a:txBody>
                    <a:bodyPr/>
                    <a:lstStyle/>
                    <a:p>
                      <a:pPr marL="0" marR="0">
                        <a:lnSpc>
                          <a:spcPct val="115000"/>
                        </a:lnSpc>
                        <a:spcBef>
                          <a:spcPts val="0"/>
                        </a:spcBef>
                        <a:spcAft>
                          <a:spcPts val="0"/>
                        </a:spcAft>
                      </a:pPr>
                      <a:r>
                        <a:rPr lang="en-US" sz="1800" b="1" kern="1200" dirty="0" smtClean="0">
                          <a:latin typeface="+mn-lt"/>
                          <a:ea typeface="Calibri"/>
                          <a:cs typeface="Times New Roman"/>
                        </a:rPr>
                        <a:t>CO2</a:t>
                      </a:r>
                      <a:endParaRPr lang="en-US" sz="1800" dirty="0">
                        <a:latin typeface="Calibri"/>
                        <a:ea typeface="Times New Roman"/>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2</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1</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dirty="0">
                          <a:latin typeface="+mn-lt"/>
                          <a:ea typeface="Calibri"/>
                          <a:cs typeface="Times New Roman"/>
                        </a:rPr>
                        <a:t>1</a:t>
                      </a:r>
                    </a:p>
                  </a:txBody>
                  <a:tcPr marL="78867" marR="78867" marT="0" marB="0">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bl>
          </a:graphicData>
        </a:graphic>
      </p:graphicFrame>
      <p:sp>
        <p:nvSpPr>
          <p:cNvPr id="8" name="Footer Placeholder 9"/>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13" name="Rectangle 12"/>
          <p:cNvSpPr/>
          <p:nvPr/>
        </p:nvSpPr>
        <p:spPr>
          <a:xfrm>
            <a:off x="2891790" y="1828800"/>
            <a:ext cx="4289957" cy="400110"/>
          </a:xfrm>
          <a:prstGeom prst="rect">
            <a:avLst/>
          </a:prstGeom>
        </p:spPr>
        <p:txBody>
          <a:bodyPr wrap="none">
            <a:spAutoFit/>
          </a:bodyPr>
          <a:lstStyle/>
          <a:p>
            <a:pPr algn="ctr"/>
            <a:r>
              <a:rPr lang="en-US" sz="2000" b="1" dirty="0" smtClean="0">
                <a:solidFill>
                  <a:schemeClr val="dk1"/>
                </a:solidFill>
              </a:rPr>
              <a:t>CO-PSO correlation matrix </a:t>
            </a:r>
            <a:r>
              <a:rPr lang="en-US" sz="2000" b="1" dirty="0" err="1" smtClean="0">
                <a:solidFill>
                  <a:schemeClr val="dk1"/>
                </a:solidFill>
              </a:rPr>
              <a:t>w.r.t</a:t>
            </a:r>
            <a:r>
              <a:rPr lang="en-US" sz="2000" b="1" dirty="0" smtClean="0">
                <a:solidFill>
                  <a:schemeClr val="dk1"/>
                </a:solidFill>
              </a:rPr>
              <a:t>. Unit-2</a:t>
            </a:r>
            <a:endParaRPr lang="en-US" sz="2000" b="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endParaRPr lang="en-US" dirty="0" smtClean="0"/>
          </a:p>
          <a:p>
            <a:pPr algn="just"/>
            <a:r>
              <a:rPr lang="en-US" sz="2200" dirty="0" smtClean="0"/>
              <a:t>DFA and NFA are used to accept regular languages.</a:t>
            </a:r>
          </a:p>
          <a:p>
            <a:pPr algn="just"/>
            <a:r>
              <a:rPr lang="en-US" sz="2200" dirty="0" smtClean="0"/>
              <a:t>Mealy and Moore machines are used to generate output.</a:t>
            </a:r>
          </a:p>
          <a:p>
            <a:pPr algn="just"/>
            <a:r>
              <a:rPr lang="en-US" sz="2200" dirty="0" smtClean="0"/>
              <a:t>DFA and NFA have same power.</a:t>
            </a:r>
          </a:p>
          <a:p>
            <a:pPr algn="just"/>
            <a:r>
              <a:rPr lang="en-US" sz="2200" dirty="0" smtClean="0"/>
              <a:t>It is easy to construct Ɛ-NFA.</a:t>
            </a:r>
          </a:p>
          <a:p>
            <a:pPr algn="just"/>
            <a:endParaRPr lang="en-US" sz="2000" dirty="0"/>
          </a:p>
        </p:txBody>
      </p:sp>
      <p:sp>
        <p:nvSpPr>
          <p:cNvPr id="4" name="Date Placeholder 3"/>
          <p:cNvSpPr>
            <a:spLocks noGrp="1"/>
          </p:cNvSpPr>
          <p:nvPr>
            <p:ph type="dt" sz="half" idx="10"/>
          </p:nvPr>
        </p:nvSpPr>
        <p:spPr/>
        <p:txBody>
          <a:bodyPr/>
          <a:lstStyle/>
          <a:p>
            <a:fld id="{3628BB0D-D134-464E-BF0D-2EF5F77065BE}"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                      Prerequisite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Objective of the Topic</a:t>
            </a:r>
            <a:endParaRPr lang="en-US" sz="2400" b="1" dirty="0" smtClean="0"/>
          </a:p>
          <a:p>
            <a:pPr algn="just">
              <a:lnSpc>
                <a:spcPct val="150000"/>
              </a:lnSpc>
              <a:spcBef>
                <a:spcPts val="0"/>
              </a:spcBef>
              <a:buNone/>
            </a:pPr>
            <a:r>
              <a:rPr lang="en-US" sz="2200" dirty="0" smtClean="0"/>
              <a:t>The objective of the topic is to make the student able to:</a:t>
            </a:r>
          </a:p>
          <a:p>
            <a:pPr indent="114300" algn="just">
              <a:lnSpc>
                <a:spcPct val="150000"/>
              </a:lnSpc>
              <a:spcBef>
                <a:spcPts val="0"/>
              </a:spcBef>
            </a:pPr>
            <a:r>
              <a:rPr lang="en-US" sz="2200" dirty="0" smtClean="0"/>
              <a:t>	Understand application of regular expression.</a:t>
            </a:r>
          </a:p>
          <a:p>
            <a:pPr indent="114300" algn="just">
              <a:lnSpc>
                <a:spcPct val="150000"/>
              </a:lnSpc>
              <a:spcBef>
                <a:spcPts val="0"/>
              </a:spcBef>
            </a:pPr>
            <a:r>
              <a:rPr lang="en-US" sz="2200" dirty="0" smtClean="0"/>
              <a:t>	Write regular expression</a:t>
            </a:r>
          </a:p>
          <a:p>
            <a:pPr indent="114300" algn="just">
              <a:lnSpc>
                <a:spcPct val="150000"/>
              </a:lnSpc>
              <a:spcBef>
                <a:spcPts val="0"/>
              </a:spcBef>
            </a:pPr>
            <a:r>
              <a:rPr lang="en-US" sz="2200" dirty="0" smtClean="0"/>
              <a:t>	Realize the expressive power of RE and FA</a:t>
            </a:r>
          </a:p>
          <a:p>
            <a:pPr indent="571500" algn="just">
              <a:lnSpc>
                <a:spcPct val="150000"/>
              </a:lnSpc>
              <a:spcBef>
                <a:spcPts val="0"/>
              </a:spcBef>
            </a:pPr>
            <a:r>
              <a:rPr lang="en-US" sz="2200" dirty="0" smtClean="0"/>
              <a:t> Convert FA to RE and vice-versa.</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FF8C0A71-ABE6-4C5E-A434-6CC40E7950FD}"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Expressions (CO2)</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Content Placeholder 8"/>
          <p:cNvPicPr>
            <a:picLocks noGrp="1" noChangeAspect="1"/>
          </p:cNvPicPr>
          <p:nvPr>
            <p:ph idx="1"/>
          </p:nvPr>
        </p:nvPicPr>
        <p:blipFill>
          <a:blip r:embed="rId2"/>
          <a:srcRect/>
          <a:stretch>
            <a:fillRect/>
          </a:stretch>
        </p:blipFill>
        <p:spPr>
          <a:xfrm>
            <a:off x="457200" y="1600200"/>
            <a:ext cx="9464040" cy="4525963"/>
          </a:xfrm>
        </p:spPr>
      </p:pic>
      <p:sp>
        <p:nvSpPr>
          <p:cNvPr id="4" name="Date Placeholder 3"/>
          <p:cNvSpPr>
            <a:spLocks noGrp="1"/>
          </p:cNvSpPr>
          <p:nvPr>
            <p:ph type="dt" sz="quarter" idx="10"/>
          </p:nvPr>
        </p:nvSpPr>
        <p:spPr/>
        <p:txBody>
          <a:bodyPr/>
          <a:lstStyle/>
          <a:p>
            <a:pPr>
              <a:defRPr/>
            </a:pPr>
            <a:fld id="{0EB095B8-A489-4FB2-ABB5-33569BC370F2}" type="datetime1">
              <a:rPr lang="en-US" smtClean="0"/>
              <a:pPr>
                <a:defRPr/>
              </a:pPr>
              <a:t>3/24/2023</a:t>
            </a:fld>
            <a:endParaRPr lang="en-US" dirty="0"/>
          </a:p>
        </p:txBody>
      </p:sp>
      <p:sp>
        <p:nvSpPr>
          <p:cNvPr id="5" name="Footer Placeholder 4"/>
          <p:cNvSpPr>
            <a:spLocks noGrp="1"/>
          </p:cNvSpPr>
          <p:nvPr>
            <p:ph type="ftr" sz="quarter" idx="11"/>
          </p:nvPr>
        </p:nvSpPr>
        <p:spPr/>
        <p:txBody>
          <a:bodyPr/>
          <a:lstStyle/>
          <a:p>
            <a:pPr>
              <a:defRPr/>
            </a:pPr>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pPr>
              <a:defRPr/>
            </a:pPr>
            <a:fld id="{18489F6E-009F-4481-9318-50784B4F5F86}" type="slidenum">
              <a:rPr lang="en-US"/>
              <a:pPr>
                <a:defRPr/>
              </a:pPr>
              <a:t>3</a:t>
            </a:fld>
            <a:endParaRPr lang="en-US"/>
          </a:p>
        </p:txBody>
      </p:sp>
      <p:pic>
        <p:nvPicPr>
          <p:cNvPr id="3079" name="Picture 2" descr="C:\Users\admin\Desktop\LOGONIET.png"/>
          <p:cNvPicPr>
            <a:picLocks noChangeAspect="1" noChangeArrowheads="1"/>
          </p:cNvPicPr>
          <p:nvPr/>
        </p:nvPicPr>
        <p:blipFill>
          <a:blip r:embed="rId3"/>
          <a:srcRect/>
          <a:stretch>
            <a:fillRect/>
          </a:stretch>
        </p:blipFill>
        <p:spPr bwMode="auto">
          <a:xfrm>
            <a:off x="109562" y="142875"/>
            <a:ext cx="1643038" cy="847725"/>
          </a:xfrm>
          <a:prstGeom prst="rect">
            <a:avLst/>
          </a:prstGeom>
          <a:noFill/>
          <a:ln w="9525">
            <a:noFill/>
            <a:miter lim="800000"/>
            <a:headEnd/>
            <a:tailEnd/>
          </a:ln>
        </p:spPr>
      </p:pic>
      <p:sp>
        <p:nvSpPr>
          <p:cNvPr id="13" name="Rectangle 12"/>
          <p:cNvSpPr/>
          <p:nvPr/>
        </p:nvSpPr>
        <p:spPr>
          <a:xfrm>
            <a:off x="304800" y="3124200"/>
            <a:ext cx="9906000" cy="457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noGrp="1"/>
          </p:cNvSpPr>
          <p:nvPr>
            <p:ph type="title"/>
          </p:nvPr>
        </p:nvSpPr>
        <p:spPr>
          <a:xfrm>
            <a:off x="1828800" y="76200"/>
            <a:ext cx="86106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Evaluation</a:t>
            </a:r>
            <a:r>
              <a:rPr kumimoji="0" lang="en-US" sz="2400" b="1"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Scheme</a:t>
            </a:r>
            <a:endPar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Topic mapping with Course Outcome</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4247D485-050D-48CF-9820-DA45A1A707DA}" type="datetime1">
              <a:rPr lang="en-US" smtClean="0"/>
              <a:pPr/>
              <a:t>3/24/2023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Expression(RE) (CO2)</a:t>
            </a:r>
          </a:p>
        </p:txBody>
      </p:sp>
      <p:graphicFrame>
        <p:nvGraphicFramePr>
          <p:cNvPr id="9" name="Content Placeholder 11"/>
          <p:cNvGraphicFramePr>
            <a:graphicFrameLocks/>
          </p:cNvGraphicFramePr>
          <p:nvPr/>
        </p:nvGraphicFramePr>
        <p:xfrm>
          <a:off x="701044" y="2514602"/>
          <a:ext cx="8500114" cy="1419606"/>
        </p:xfrm>
        <a:graphic>
          <a:graphicData uri="http://schemas.openxmlformats.org/drawingml/2006/table">
            <a:tbl>
              <a:tblPr/>
              <a:tblGrid>
                <a:gridCol w="2541270">
                  <a:extLst>
                    <a:ext uri="{9D8B030D-6E8A-4147-A177-3AD203B41FA5}">
                      <a16:colId xmlns:a16="http://schemas.microsoft.com/office/drawing/2014/main" val="20000"/>
                    </a:ext>
                  </a:extLst>
                </a:gridCol>
                <a:gridCol w="977564">
                  <a:extLst>
                    <a:ext uri="{9D8B030D-6E8A-4147-A177-3AD203B41FA5}">
                      <a16:colId xmlns:a16="http://schemas.microsoft.com/office/drawing/2014/main" val="20001"/>
                    </a:ext>
                  </a:extLst>
                </a:gridCol>
                <a:gridCol w="1245320">
                  <a:extLst>
                    <a:ext uri="{9D8B030D-6E8A-4147-A177-3AD203B41FA5}">
                      <a16:colId xmlns:a16="http://schemas.microsoft.com/office/drawing/2014/main" val="20002"/>
                    </a:ext>
                  </a:extLst>
                </a:gridCol>
                <a:gridCol w="1245320">
                  <a:extLst>
                    <a:ext uri="{9D8B030D-6E8A-4147-A177-3AD203B41FA5}">
                      <a16:colId xmlns:a16="http://schemas.microsoft.com/office/drawing/2014/main" val="20003"/>
                    </a:ext>
                  </a:extLst>
                </a:gridCol>
                <a:gridCol w="1245320">
                  <a:extLst>
                    <a:ext uri="{9D8B030D-6E8A-4147-A177-3AD203B41FA5}">
                      <a16:colId xmlns:a16="http://schemas.microsoft.com/office/drawing/2014/main" val="20004"/>
                    </a:ext>
                  </a:extLst>
                </a:gridCol>
                <a:gridCol w="1245320">
                  <a:extLst>
                    <a:ext uri="{9D8B030D-6E8A-4147-A177-3AD203B41FA5}">
                      <a16:colId xmlns:a16="http://schemas.microsoft.com/office/drawing/2014/main" val="20005"/>
                    </a:ext>
                  </a:extLst>
                </a:gridCol>
              </a:tblGrid>
              <a:tr h="709803">
                <a:tc>
                  <a:txBody>
                    <a:bodyPr/>
                    <a:lstStyle/>
                    <a:p>
                      <a:pPr marL="0" marR="0" algn="ctr">
                        <a:lnSpc>
                          <a:spcPct val="115000"/>
                        </a:lnSpc>
                        <a:spcBef>
                          <a:spcPts val="0"/>
                        </a:spcBef>
                        <a:spcAft>
                          <a:spcPts val="0"/>
                        </a:spcAft>
                      </a:pPr>
                      <a:r>
                        <a:rPr lang="en-US" sz="2000" b="1" dirty="0" smtClean="0">
                          <a:latin typeface="Calibri"/>
                          <a:ea typeface="Calibri"/>
                          <a:cs typeface="Times New Roman"/>
                        </a:rPr>
                        <a:t>Topic</a:t>
                      </a:r>
                      <a:endParaRPr lang="en-US" sz="2000" b="1"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CO1</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CO2</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CO3</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O4</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O5</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709803">
                <a:tc>
                  <a:txBody>
                    <a:bodyPr/>
                    <a:lstStyle/>
                    <a:p>
                      <a:pPr marL="0" marR="0" algn="ctr">
                        <a:lnSpc>
                          <a:spcPct val="115000"/>
                        </a:lnSpc>
                        <a:spcBef>
                          <a:spcPts val="0"/>
                        </a:spcBef>
                        <a:spcAft>
                          <a:spcPts val="0"/>
                        </a:spcAft>
                      </a:pPr>
                      <a:r>
                        <a:rPr lang="en-US" sz="2000" b="1" kern="1200" dirty="0" smtClean="0">
                          <a:latin typeface="Calibri"/>
                          <a:ea typeface="Times New Roman"/>
                          <a:cs typeface="Times New Roman"/>
                        </a:rPr>
                        <a:t>Regular Expression</a:t>
                      </a:r>
                      <a:endParaRPr lang="en-US" sz="2000" dirty="0">
                        <a:latin typeface="Calibri"/>
                        <a:ea typeface="Times New Roman"/>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solidFill>
                            <a:srgbClr val="000000"/>
                          </a:solidFill>
                          <a:latin typeface="Times New Roman"/>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3</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bl>
          </a:graphicData>
        </a:graphic>
      </p:graphicFrame>
      <p:sp>
        <p:nvSpPr>
          <p:cNvPr id="11" name="Footer Placeholder 9"/>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lvl="0" algn="just"/>
            <a:endParaRPr lang="en-US" sz="2000" dirty="0" smtClean="0"/>
          </a:p>
          <a:p>
            <a:pPr algn="just"/>
            <a:endParaRPr lang="en-US" sz="2000" dirty="0"/>
          </a:p>
        </p:txBody>
      </p:sp>
      <p:sp>
        <p:nvSpPr>
          <p:cNvPr id="56" name="Content Placeholder 55"/>
          <p:cNvSpPr>
            <a:spLocks noGrp="1"/>
          </p:cNvSpPr>
          <p:nvPr>
            <p:ph sz="quarter" idx="4"/>
          </p:nvPr>
        </p:nvSpPr>
        <p:spPr>
          <a:xfrm>
            <a:off x="350520" y="990600"/>
            <a:ext cx="9902190" cy="5257800"/>
          </a:xfrm>
        </p:spPr>
        <p:txBody>
          <a:bodyPr>
            <a:normAutofit/>
          </a:bodyPr>
          <a:lstStyle/>
          <a:p>
            <a:r>
              <a:rPr lang="en-US" sz="2000" dirty="0" smtClean="0"/>
              <a:t>We have already discussed that languages accepted by Finite Automata are called Regular Language.</a:t>
            </a:r>
          </a:p>
          <a:p>
            <a:r>
              <a:rPr lang="en-US" sz="2000" i="1" dirty="0" smtClean="0"/>
              <a:t>Regular expressions</a:t>
            </a:r>
            <a:r>
              <a:rPr lang="en-US" sz="2000" dirty="0" smtClean="0"/>
              <a:t>  are an algebraic way to describe languages.</a:t>
            </a:r>
          </a:p>
          <a:p>
            <a:r>
              <a:rPr lang="en-US" sz="2000" dirty="0" smtClean="0"/>
              <a:t>They describe exactly the regular languages.</a:t>
            </a:r>
          </a:p>
          <a:p>
            <a:r>
              <a:rPr lang="en-US" sz="2000" dirty="0" smtClean="0"/>
              <a:t>If E is a regular expression, then L(E) is the language it defines.</a:t>
            </a:r>
          </a:p>
          <a:p>
            <a:r>
              <a:rPr lang="en-US" sz="2000" dirty="0" smtClean="0"/>
              <a:t>We’ll describe RE’s and  their languages recursively.</a:t>
            </a:r>
          </a:p>
          <a:p>
            <a:r>
              <a:rPr lang="en-US" sz="2000" dirty="0" smtClean="0"/>
              <a:t>An expression  that express the regular language is called the regular Expression</a:t>
            </a:r>
          </a:p>
          <a:p>
            <a:r>
              <a:rPr lang="en-US" sz="2000" dirty="0" smtClean="0"/>
              <a:t>RE is written for the Regular Language using </a:t>
            </a:r>
            <a:r>
              <a:rPr lang="en-US" sz="2000" b="1" dirty="0" smtClean="0"/>
              <a:t>+, . , *</a:t>
            </a:r>
            <a:r>
              <a:rPr lang="en-US" sz="2000" dirty="0" smtClean="0"/>
              <a:t> is known as Regular Expression. </a:t>
            </a:r>
          </a:p>
          <a:p>
            <a:pPr>
              <a:buNone/>
            </a:pPr>
            <a:r>
              <a:rPr lang="en-US" sz="2000" dirty="0" smtClean="0"/>
              <a:t>Examples</a:t>
            </a:r>
          </a:p>
          <a:p>
            <a:r>
              <a:rPr lang="en-US" sz="2000" dirty="0" smtClean="0"/>
              <a:t>(</a:t>
            </a:r>
            <a:r>
              <a:rPr lang="en-US" sz="2000" dirty="0" err="1" smtClean="0"/>
              <a:t>a+b</a:t>
            </a:r>
            <a:r>
              <a:rPr lang="en-US" sz="2000" dirty="0" smtClean="0"/>
              <a:t>)</a:t>
            </a:r>
          </a:p>
          <a:p>
            <a:r>
              <a:rPr lang="en-US" sz="2000" dirty="0" smtClean="0"/>
              <a:t>(0+10*)</a:t>
            </a:r>
          </a:p>
          <a:p>
            <a:r>
              <a:rPr lang="en-US" sz="2000" dirty="0" smtClean="0"/>
              <a:t>(</a:t>
            </a:r>
            <a:r>
              <a:rPr lang="en-US" sz="2000" dirty="0" err="1" smtClean="0"/>
              <a:t>a+Ɛ</a:t>
            </a:r>
            <a:r>
              <a:rPr lang="en-US" sz="2000" dirty="0" smtClean="0"/>
              <a:t>)b*a</a:t>
            </a:r>
          </a:p>
          <a:p>
            <a:r>
              <a:rPr lang="en-US" sz="2000" dirty="0" smtClean="0"/>
              <a:t>(</a:t>
            </a:r>
            <a:r>
              <a:rPr lang="en-US" sz="2000" dirty="0" err="1" smtClean="0"/>
              <a:t>ab+ba</a:t>
            </a:r>
            <a:r>
              <a:rPr lang="en-US" sz="2000" dirty="0" smtClean="0"/>
              <a:t>)*</a:t>
            </a:r>
          </a:p>
        </p:txBody>
      </p:sp>
      <p:sp>
        <p:nvSpPr>
          <p:cNvPr id="4" name="Date Placeholder 3"/>
          <p:cNvSpPr>
            <a:spLocks noGrp="1"/>
          </p:cNvSpPr>
          <p:nvPr>
            <p:ph type="dt" sz="half" idx="10"/>
          </p:nvPr>
        </p:nvSpPr>
        <p:spPr/>
        <p:txBody>
          <a:bodyPr/>
          <a:lstStyle/>
          <a:p>
            <a:fld id="{C9C7ECCF-1BD0-4996-ABF5-1CF1BD116D0A}" type="datetime1">
              <a:rPr lang="en-US" smtClean="0"/>
              <a:pPr/>
              <a:t>3/24/2023</a:t>
            </a:fld>
            <a:endParaRPr lang="en-US"/>
          </a:p>
        </p:txBody>
      </p:sp>
      <p:sp>
        <p:nvSpPr>
          <p:cNvPr id="5" name="Footer Placeholder 4"/>
          <p:cNvSpPr>
            <a:spLocks noGrp="1"/>
          </p:cNvSpPr>
          <p:nvPr>
            <p:ph type="ftr" sz="quarter" idx="11"/>
          </p:nvPr>
        </p:nvSpPr>
        <p:spPr>
          <a:xfrm>
            <a:off x="2628900" y="6356353"/>
            <a:ext cx="55206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Expression(RE)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lvl="0" algn="just"/>
            <a:endParaRPr lang="en-US" sz="2000" dirty="0" smtClean="0"/>
          </a:p>
          <a:p>
            <a:pPr algn="just"/>
            <a:endParaRPr lang="en-US" sz="2000" dirty="0"/>
          </a:p>
        </p:txBody>
      </p:sp>
      <p:sp>
        <p:nvSpPr>
          <p:cNvPr id="4" name="Date Placeholder 3"/>
          <p:cNvSpPr>
            <a:spLocks noGrp="1"/>
          </p:cNvSpPr>
          <p:nvPr>
            <p:ph type="dt" sz="half" idx="10"/>
          </p:nvPr>
        </p:nvSpPr>
        <p:spPr/>
        <p:txBody>
          <a:bodyPr/>
          <a:lstStyle/>
          <a:p>
            <a:fld id="{CFE668CD-3B6D-4CA2-A54C-FE83B19A3A0B}" type="datetime1">
              <a:rPr lang="en-US" smtClean="0"/>
              <a:pPr/>
              <a:t>3/24/2023</a:t>
            </a:fld>
            <a:endParaRPr lang="en-US"/>
          </a:p>
        </p:txBody>
      </p:sp>
      <p:sp>
        <p:nvSpPr>
          <p:cNvPr id="5" name="Footer Placeholder 4"/>
          <p:cNvSpPr>
            <a:spLocks noGrp="1"/>
          </p:cNvSpPr>
          <p:nvPr>
            <p:ph type="ftr" sz="quarter" idx="11"/>
          </p:nvPr>
        </p:nvSpPr>
        <p:spPr>
          <a:xfrm>
            <a:off x="2628900" y="6356353"/>
            <a:ext cx="55206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Expression(RE)</a:t>
            </a:r>
          </a:p>
        </p:txBody>
      </p:sp>
      <p:sp>
        <p:nvSpPr>
          <p:cNvPr id="10" name="Rectangle 9"/>
          <p:cNvSpPr/>
          <p:nvPr/>
        </p:nvSpPr>
        <p:spPr>
          <a:xfrm>
            <a:off x="438150" y="990602"/>
            <a:ext cx="9814560" cy="3785652"/>
          </a:xfrm>
          <a:prstGeom prst="rect">
            <a:avLst/>
          </a:prstGeom>
        </p:spPr>
        <p:txBody>
          <a:bodyPr wrap="square">
            <a:spAutoFit/>
          </a:bodyPr>
          <a:lstStyle/>
          <a:p>
            <a:pPr marL="457200" indent="-457200"/>
            <a:r>
              <a:rPr lang="en-US" sz="2000" dirty="0" smtClean="0"/>
              <a:t>Formally a regular expression is defined recursively as </a:t>
            </a:r>
          </a:p>
          <a:p>
            <a:pPr marL="457200" indent="-457200">
              <a:buFont typeface="+mj-lt"/>
              <a:buAutoNum type="arabicPeriod"/>
            </a:pPr>
            <a:r>
              <a:rPr lang="en-US" sz="2000" dirty="0" smtClean="0"/>
              <a:t>Any terminal symbol (i.e. an element of ∑:), Ɛ and </a:t>
            </a:r>
            <a:r>
              <a:rPr lang="en-US" sz="2000" dirty="0" smtClean="0">
                <a:sym typeface="Symbol"/>
              </a:rPr>
              <a:t></a:t>
            </a:r>
            <a:r>
              <a:rPr lang="en-US" sz="2000" dirty="0" smtClean="0"/>
              <a:t> are regular expressions. When we view </a:t>
            </a:r>
            <a:r>
              <a:rPr lang="en-US" sz="2000" i="1" dirty="0" smtClean="0"/>
              <a:t>a in </a:t>
            </a:r>
            <a:r>
              <a:rPr lang="en-US" sz="2000" dirty="0" smtClean="0"/>
              <a:t> ∑</a:t>
            </a:r>
            <a:r>
              <a:rPr lang="en-US" sz="2000" i="1" dirty="0" smtClean="0"/>
              <a:t> as a regular expression, we </a:t>
            </a:r>
            <a:r>
              <a:rPr lang="en-US" sz="2000" b="1" i="1" dirty="0" smtClean="0"/>
              <a:t>denote </a:t>
            </a:r>
            <a:r>
              <a:rPr lang="en-US" sz="2000" b="1" dirty="0" smtClean="0"/>
              <a:t>it by a.</a:t>
            </a:r>
          </a:p>
          <a:p>
            <a:pPr marL="457200" indent="-457200">
              <a:buFont typeface="+mj-lt"/>
              <a:buAutoNum type="arabicPeriod"/>
            </a:pPr>
            <a:r>
              <a:rPr lang="en-US" sz="2000" dirty="0" smtClean="0"/>
              <a:t> The union of two regular expressions R1 and R2• written as </a:t>
            </a:r>
            <a:r>
              <a:rPr lang="en-US" sz="2000" b="1" dirty="0" smtClean="0"/>
              <a:t>R1+ R2, is also a regular expression.</a:t>
            </a:r>
          </a:p>
          <a:p>
            <a:pPr marL="457200" indent="-457200">
              <a:buFont typeface="+mj-lt"/>
              <a:buAutoNum type="arabicPeriod"/>
            </a:pPr>
            <a:r>
              <a:rPr lang="en-US" sz="2000" dirty="0" smtClean="0"/>
              <a:t>The concatenation of two regular expressions R1 and R2, written as </a:t>
            </a:r>
            <a:r>
              <a:rPr lang="en-US" sz="2000" b="1" dirty="0" smtClean="0"/>
              <a:t>R1 R2, is also a regular expression</a:t>
            </a:r>
            <a:r>
              <a:rPr lang="en-US" sz="2000" dirty="0" smtClean="0"/>
              <a:t>.</a:t>
            </a:r>
          </a:p>
          <a:p>
            <a:pPr marL="457200" indent="-457200">
              <a:buFont typeface="+mj-lt"/>
              <a:buAutoNum type="arabicPeriod"/>
            </a:pPr>
            <a:r>
              <a:rPr lang="en-US" sz="2000" dirty="0" smtClean="0"/>
              <a:t>The iteration (or closure) of a regular expression R written as </a:t>
            </a:r>
            <a:r>
              <a:rPr lang="en-US" sz="2000" b="1" dirty="0" smtClean="0"/>
              <a:t>R*, is also a regular expression.</a:t>
            </a:r>
          </a:p>
          <a:p>
            <a:pPr marL="457200" indent="-457200">
              <a:buFont typeface="+mj-lt"/>
              <a:buAutoNum type="arabicPeriod"/>
            </a:pPr>
            <a:r>
              <a:rPr lang="en-US" sz="2000" i="1" dirty="0" smtClean="0"/>
              <a:t>If R is a regular expression, then </a:t>
            </a:r>
            <a:r>
              <a:rPr lang="en-US" sz="2000" b="1" i="1" dirty="0" smtClean="0"/>
              <a:t>(R) is also a regular expression</a:t>
            </a:r>
            <a:r>
              <a:rPr lang="en-US" sz="2000" i="1" dirty="0" smtClean="0"/>
              <a:t>.</a:t>
            </a:r>
          </a:p>
          <a:p>
            <a:pPr marL="457200" indent="-457200">
              <a:buFont typeface="+mj-lt"/>
              <a:buAutoNum type="arabicPeriod"/>
            </a:pPr>
            <a:r>
              <a:rPr lang="en-US" sz="2000" dirty="0" smtClean="0"/>
              <a:t>The regular expressions over ∑ are precisely those obtained recursively by the application of the rules </a:t>
            </a:r>
            <a:r>
              <a:rPr lang="en-US" sz="2000" i="1" dirty="0" smtClean="0"/>
              <a:t>1-5 once or several times.</a:t>
            </a:r>
            <a:endParaRPr lang="en-US" sz="16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CD5801B-CBC3-4A68-938A-BB52C4FB5A47}" type="datetime1">
              <a:rPr lang="en-US" smtClean="0"/>
              <a:pPr/>
              <a:t>3/24/2023</a:t>
            </a:fld>
            <a:endParaRPr lang="en-US"/>
          </a:p>
        </p:txBody>
      </p:sp>
      <p:sp>
        <p:nvSpPr>
          <p:cNvPr id="5" name="Footer Placeholder 4"/>
          <p:cNvSpPr>
            <a:spLocks noGrp="1"/>
          </p:cNvSpPr>
          <p:nvPr>
            <p:ph type="ftr" sz="quarter" idx="11"/>
          </p:nvPr>
        </p:nvSpPr>
        <p:spPr>
          <a:xfrm>
            <a:off x="2628900" y="6356353"/>
            <a:ext cx="55206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Expression(RE)</a:t>
            </a:r>
          </a:p>
        </p:txBody>
      </p:sp>
      <p:sp>
        <p:nvSpPr>
          <p:cNvPr id="10" name="Rectangle 9"/>
          <p:cNvSpPr/>
          <p:nvPr/>
        </p:nvSpPr>
        <p:spPr>
          <a:xfrm>
            <a:off x="438150" y="990603"/>
            <a:ext cx="9814560" cy="2985433"/>
          </a:xfrm>
          <a:prstGeom prst="rect">
            <a:avLst/>
          </a:prstGeom>
        </p:spPr>
        <p:txBody>
          <a:bodyPr wrap="square">
            <a:spAutoFit/>
          </a:bodyPr>
          <a:lstStyle/>
          <a:p>
            <a:r>
              <a:rPr lang="en-US" sz="2000" dirty="0" smtClean="0">
                <a:solidFill>
                  <a:srgbClr val="3366FF"/>
                </a:solidFill>
              </a:rPr>
              <a:t>Basis 1</a:t>
            </a:r>
            <a:r>
              <a:rPr lang="en-US" sz="2000" dirty="0" smtClean="0"/>
              <a:t>: If </a:t>
            </a:r>
            <a:r>
              <a:rPr lang="en-US" sz="2000" i="1" dirty="0" smtClean="0"/>
              <a:t>a</a:t>
            </a:r>
            <a:r>
              <a:rPr lang="en-US" sz="2000" dirty="0" smtClean="0"/>
              <a:t>  is any symbol, then </a:t>
            </a:r>
            <a:r>
              <a:rPr lang="en-US" sz="2000" b="1" dirty="0" smtClean="0"/>
              <a:t>a</a:t>
            </a:r>
            <a:r>
              <a:rPr lang="en-US" sz="2000" dirty="0" smtClean="0"/>
              <a:t> is a RE, and L(</a:t>
            </a:r>
            <a:r>
              <a:rPr lang="en-US" sz="2000" b="1" dirty="0" smtClean="0"/>
              <a:t>a</a:t>
            </a:r>
            <a:r>
              <a:rPr lang="en-US" sz="2000" dirty="0" smtClean="0"/>
              <a:t>) = {a}.</a:t>
            </a:r>
          </a:p>
          <a:p>
            <a:pPr lvl="1"/>
            <a:r>
              <a:rPr lang="en-US" sz="2000" dirty="0" smtClean="0">
                <a:solidFill>
                  <a:srgbClr val="CC3300"/>
                </a:solidFill>
              </a:rPr>
              <a:t>Note</a:t>
            </a:r>
            <a:r>
              <a:rPr lang="en-US" sz="2000" dirty="0" smtClean="0"/>
              <a:t>: {a} is the language containing one string, and that string is of length 1.</a:t>
            </a:r>
          </a:p>
          <a:p>
            <a:r>
              <a:rPr lang="en-US" sz="2000" dirty="0" smtClean="0">
                <a:solidFill>
                  <a:srgbClr val="3366FF"/>
                </a:solidFill>
              </a:rPr>
              <a:t>Basis 2</a:t>
            </a:r>
            <a:r>
              <a:rPr lang="en-US" sz="2000" dirty="0" smtClean="0"/>
              <a:t>: ε is a RE, and L(ε) = {ε}.</a:t>
            </a:r>
          </a:p>
          <a:p>
            <a:r>
              <a:rPr lang="en-US" sz="2000" dirty="0" smtClean="0">
                <a:solidFill>
                  <a:srgbClr val="3366FF"/>
                </a:solidFill>
              </a:rPr>
              <a:t>Basis 3</a:t>
            </a:r>
            <a:r>
              <a:rPr lang="en-US" sz="2000" dirty="0" smtClean="0"/>
              <a:t>: </a:t>
            </a:r>
            <a:r>
              <a:rPr lang="en-US" sz="2800" dirty="0" smtClean="0"/>
              <a:t>∅</a:t>
            </a:r>
            <a:r>
              <a:rPr lang="en-US" sz="2000" dirty="0" smtClean="0"/>
              <a:t> is a RE, and L(</a:t>
            </a:r>
            <a:r>
              <a:rPr lang="en-US" sz="2800" dirty="0" smtClean="0"/>
              <a:t>∅</a:t>
            </a:r>
            <a:r>
              <a:rPr lang="en-US" sz="2000" dirty="0" smtClean="0"/>
              <a:t>) = </a:t>
            </a:r>
            <a:r>
              <a:rPr lang="en-US" sz="2800" dirty="0" smtClean="0"/>
              <a:t>∅</a:t>
            </a:r>
            <a:r>
              <a:rPr lang="en-US" sz="2000" dirty="0" smtClean="0"/>
              <a:t>.</a:t>
            </a:r>
          </a:p>
          <a:p>
            <a:r>
              <a:rPr lang="en-US" sz="2000" dirty="0" smtClean="0">
                <a:solidFill>
                  <a:srgbClr val="3366FF"/>
                </a:solidFill>
              </a:rPr>
              <a:t>Induction 1</a:t>
            </a:r>
            <a:r>
              <a:rPr lang="en-US" sz="2000" dirty="0" smtClean="0"/>
              <a:t>: If E</a:t>
            </a:r>
            <a:r>
              <a:rPr lang="en-US" sz="2000" baseline="-25000" dirty="0" smtClean="0"/>
              <a:t>1</a:t>
            </a:r>
            <a:r>
              <a:rPr lang="en-US" sz="2000" dirty="0" smtClean="0"/>
              <a:t> and E</a:t>
            </a:r>
            <a:r>
              <a:rPr lang="en-US" sz="2000" baseline="-25000" dirty="0" smtClean="0"/>
              <a:t>2</a:t>
            </a:r>
            <a:r>
              <a:rPr lang="en-US" sz="2000" dirty="0" smtClean="0"/>
              <a:t> are regular expressions, then E</a:t>
            </a:r>
            <a:r>
              <a:rPr lang="en-US" sz="2000" baseline="-25000" dirty="0" smtClean="0"/>
              <a:t>1</a:t>
            </a:r>
            <a:r>
              <a:rPr lang="en-US" sz="2000" dirty="0" smtClean="0"/>
              <a:t>+E</a:t>
            </a:r>
            <a:r>
              <a:rPr lang="en-US" sz="2000" baseline="-25000" dirty="0" smtClean="0"/>
              <a:t>2</a:t>
            </a:r>
            <a:r>
              <a:rPr lang="en-US" sz="2000" dirty="0" smtClean="0"/>
              <a:t> is a regular expression, and L(E</a:t>
            </a:r>
            <a:r>
              <a:rPr lang="en-US" sz="2000" baseline="-25000" dirty="0" smtClean="0"/>
              <a:t>1</a:t>
            </a:r>
            <a:r>
              <a:rPr lang="en-US" sz="2000" dirty="0" smtClean="0"/>
              <a:t>+E</a:t>
            </a:r>
            <a:r>
              <a:rPr lang="en-US" sz="2000" baseline="-25000" dirty="0" smtClean="0"/>
              <a:t>2</a:t>
            </a:r>
            <a:r>
              <a:rPr lang="en-US" sz="2000" dirty="0" smtClean="0"/>
              <a:t>) = L(E</a:t>
            </a:r>
            <a:r>
              <a:rPr lang="en-US" sz="2000" baseline="-25000" dirty="0" smtClean="0"/>
              <a:t>1</a:t>
            </a:r>
            <a:r>
              <a:rPr lang="en-US" sz="2000" dirty="0" smtClean="0"/>
              <a:t>)</a:t>
            </a:r>
            <a:r>
              <a:rPr lang="en-US" sz="2000" dirty="0" smtClean="0">
                <a:sym typeface="Symbol" pitchFamily="18" charset="2"/>
              </a:rPr>
              <a:t></a:t>
            </a:r>
            <a:r>
              <a:rPr lang="en-US" sz="2000" dirty="0" smtClean="0"/>
              <a:t>L(E</a:t>
            </a:r>
            <a:r>
              <a:rPr lang="en-US" sz="2000" baseline="-25000" dirty="0" smtClean="0"/>
              <a:t>2</a:t>
            </a:r>
            <a:r>
              <a:rPr lang="en-US" sz="2000" dirty="0" smtClean="0"/>
              <a:t>).</a:t>
            </a:r>
          </a:p>
          <a:p>
            <a:r>
              <a:rPr lang="en-US" sz="2000" dirty="0" smtClean="0">
                <a:solidFill>
                  <a:srgbClr val="3366FF"/>
                </a:solidFill>
              </a:rPr>
              <a:t>Induction 2</a:t>
            </a:r>
            <a:r>
              <a:rPr lang="en-US" sz="2000" dirty="0" smtClean="0"/>
              <a:t>: If E</a:t>
            </a:r>
            <a:r>
              <a:rPr lang="en-US" sz="2000" baseline="-25000" dirty="0" smtClean="0"/>
              <a:t>1</a:t>
            </a:r>
            <a:r>
              <a:rPr lang="en-US" sz="2000" dirty="0" smtClean="0"/>
              <a:t> and E</a:t>
            </a:r>
            <a:r>
              <a:rPr lang="en-US" sz="2000" baseline="-25000" dirty="0" smtClean="0"/>
              <a:t>2</a:t>
            </a:r>
            <a:r>
              <a:rPr lang="en-US" sz="2000" dirty="0" smtClean="0"/>
              <a:t> are regular expressions, then E</a:t>
            </a:r>
            <a:r>
              <a:rPr lang="en-US" sz="2000" baseline="-25000" dirty="0" smtClean="0"/>
              <a:t>1</a:t>
            </a:r>
            <a:r>
              <a:rPr lang="en-US" sz="2000" dirty="0" smtClean="0"/>
              <a:t>E</a:t>
            </a:r>
            <a:r>
              <a:rPr lang="en-US" sz="2000" baseline="-25000" dirty="0" smtClean="0"/>
              <a:t>2</a:t>
            </a:r>
            <a:r>
              <a:rPr lang="en-US" sz="2000" dirty="0" smtClean="0"/>
              <a:t> is a regular expression, and L(E</a:t>
            </a:r>
            <a:r>
              <a:rPr lang="en-US" sz="2000" baseline="-25000" dirty="0" smtClean="0"/>
              <a:t>1</a:t>
            </a:r>
            <a:r>
              <a:rPr lang="en-US" sz="2000" dirty="0" smtClean="0"/>
              <a:t>E</a:t>
            </a:r>
            <a:r>
              <a:rPr lang="en-US" sz="2000" baseline="-25000" dirty="0" smtClean="0"/>
              <a:t>2</a:t>
            </a:r>
            <a:r>
              <a:rPr lang="en-US" sz="2000" dirty="0" smtClean="0"/>
              <a:t>) = L(E</a:t>
            </a:r>
            <a:r>
              <a:rPr lang="en-US" sz="2000" baseline="-25000" dirty="0" smtClean="0"/>
              <a:t>1</a:t>
            </a:r>
            <a:r>
              <a:rPr lang="en-US" sz="2000" dirty="0" smtClean="0"/>
              <a:t>)L(E</a:t>
            </a:r>
            <a:r>
              <a:rPr lang="en-US" sz="2000" baseline="-25000" dirty="0" smtClean="0"/>
              <a:t>2</a:t>
            </a:r>
            <a:r>
              <a:rPr lang="en-US" sz="2000" dirty="0" smtClean="0"/>
              <a:t>).</a:t>
            </a:r>
          </a:p>
          <a:p>
            <a:endParaRPr lang="en-US" dirty="0"/>
          </a:p>
        </p:txBody>
      </p:sp>
      <p:sp>
        <p:nvSpPr>
          <p:cNvPr id="11" name="Text Box 4"/>
          <p:cNvSpPr txBox="1">
            <a:spLocks noChangeArrowheads="1"/>
          </p:cNvSpPr>
          <p:nvPr/>
        </p:nvSpPr>
        <p:spPr bwMode="auto">
          <a:xfrm>
            <a:off x="438150" y="3826307"/>
            <a:ext cx="5235985" cy="707886"/>
          </a:xfrm>
          <a:prstGeom prst="rect">
            <a:avLst/>
          </a:prstGeom>
          <a:noFill/>
          <a:ln w="9525">
            <a:noFill/>
            <a:miter lim="800000"/>
            <a:headEnd/>
            <a:tailEnd/>
          </a:ln>
          <a:effectLst/>
        </p:spPr>
        <p:txBody>
          <a:bodyPr wrap="none">
            <a:spAutoFit/>
          </a:bodyPr>
          <a:lstStyle/>
          <a:p>
            <a:r>
              <a:rPr lang="en-US" sz="2000" i="1" dirty="0">
                <a:solidFill>
                  <a:srgbClr val="FF0066"/>
                </a:solidFill>
              </a:rPr>
              <a:t>Concatenation </a:t>
            </a:r>
            <a:r>
              <a:rPr lang="en-US" sz="2000" dirty="0"/>
              <a:t>: the set of strings </a:t>
            </a:r>
            <a:r>
              <a:rPr lang="en-US" sz="2000" dirty="0" err="1"/>
              <a:t>wx</a:t>
            </a:r>
            <a:r>
              <a:rPr lang="en-US" sz="2000" dirty="0"/>
              <a:t> such that w</a:t>
            </a:r>
          </a:p>
          <a:p>
            <a:r>
              <a:rPr lang="en-US" sz="2000" dirty="0"/>
              <a:t>Is in L(E</a:t>
            </a:r>
            <a:r>
              <a:rPr lang="en-US" sz="2000" baseline="-25000" dirty="0"/>
              <a:t>1</a:t>
            </a:r>
            <a:r>
              <a:rPr lang="en-US" sz="2000" dirty="0"/>
              <a:t>) and x is in L(E</a:t>
            </a:r>
            <a:r>
              <a:rPr lang="en-US" sz="2000" baseline="-25000" dirty="0"/>
              <a:t>2</a:t>
            </a:r>
            <a:r>
              <a:rPr lang="en-US" sz="2000" dirty="0"/>
              <a: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0173FA-6055-47B7-89A5-22A7B8D1D41B}" type="datetime1">
              <a:rPr lang="en-US" smtClean="0"/>
              <a:pPr/>
              <a:t>3/24/2023</a:t>
            </a:fld>
            <a:endParaRPr lang="en-US"/>
          </a:p>
        </p:txBody>
      </p:sp>
      <p:sp>
        <p:nvSpPr>
          <p:cNvPr id="5" name="Footer Placeholder 4"/>
          <p:cNvSpPr>
            <a:spLocks noGrp="1"/>
          </p:cNvSpPr>
          <p:nvPr>
            <p:ph type="ftr" sz="quarter" idx="11"/>
          </p:nvPr>
        </p:nvSpPr>
        <p:spPr>
          <a:xfrm>
            <a:off x="2628900" y="6356353"/>
            <a:ext cx="552069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Expression(RE)</a:t>
            </a:r>
          </a:p>
        </p:txBody>
      </p:sp>
      <p:sp>
        <p:nvSpPr>
          <p:cNvPr id="10" name="Rectangle 9"/>
          <p:cNvSpPr/>
          <p:nvPr/>
        </p:nvSpPr>
        <p:spPr>
          <a:xfrm>
            <a:off x="438150" y="990603"/>
            <a:ext cx="9814560" cy="461665"/>
          </a:xfrm>
          <a:prstGeom prst="rect">
            <a:avLst/>
          </a:prstGeom>
        </p:spPr>
        <p:txBody>
          <a:bodyPr wrap="square">
            <a:spAutoFit/>
          </a:bodyPr>
          <a:lstStyle/>
          <a:p>
            <a:r>
              <a:rPr lang="en-US" sz="2400" dirty="0" smtClean="0">
                <a:solidFill>
                  <a:srgbClr val="3366FF"/>
                </a:solidFill>
              </a:rPr>
              <a:t>Induction 3</a:t>
            </a:r>
            <a:r>
              <a:rPr lang="en-US" sz="2400" dirty="0" smtClean="0"/>
              <a:t>: If E is a RE, then E* is a RE, and L(E*) = (L(E))*.</a:t>
            </a:r>
            <a:endParaRPr lang="en-US" sz="2400" dirty="0"/>
          </a:p>
        </p:txBody>
      </p:sp>
      <p:sp>
        <p:nvSpPr>
          <p:cNvPr id="13" name="Text Box 4"/>
          <p:cNvSpPr txBox="1">
            <a:spLocks noChangeArrowheads="1"/>
          </p:cNvSpPr>
          <p:nvPr/>
        </p:nvSpPr>
        <p:spPr bwMode="auto">
          <a:xfrm>
            <a:off x="613410" y="1752603"/>
            <a:ext cx="9113520" cy="1384995"/>
          </a:xfrm>
          <a:prstGeom prst="rect">
            <a:avLst/>
          </a:prstGeom>
          <a:noFill/>
          <a:ln w="9525">
            <a:noFill/>
            <a:miter lim="800000"/>
            <a:headEnd/>
            <a:tailEnd/>
          </a:ln>
          <a:effectLst/>
        </p:spPr>
        <p:txBody>
          <a:bodyPr wrap="square">
            <a:spAutoFit/>
          </a:bodyPr>
          <a:lstStyle/>
          <a:p>
            <a:r>
              <a:rPr lang="en-US" sz="2400" i="1" dirty="0">
                <a:solidFill>
                  <a:srgbClr val="FF0066"/>
                </a:solidFill>
              </a:rPr>
              <a:t>Closure</a:t>
            </a:r>
            <a:r>
              <a:rPr lang="en-US" sz="2000" dirty="0"/>
              <a:t>, or “</a:t>
            </a:r>
            <a:r>
              <a:rPr lang="en-US" sz="2000" dirty="0" err="1"/>
              <a:t>Kleene</a:t>
            </a:r>
            <a:r>
              <a:rPr lang="en-US" sz="2000" dirty="0"/>
              <a:t> closure” = set of strings</a:t>
            </a:r>
          </a:p>
          <a:p>
            <a:r>
              <a:rPr lang="en-US" sz="2000" dirty="0"/>
              <a:t>w</a:t>
            </a:r>
            <a:r>
              <a:rPr lang="en-US" sz="2000" baseline="-25000" dirty="0"/>
              <a:t>1</a:t>
            </a:r>
            <a:r>
              <a:rPr lang="en-US" sz="2000" dirty="0"/>
              <a:t>w</a:t>
            </a:r>
            <a:r>
              <a:rPr lang="en-US" sz="2000" baseline="-25000" dirty="0"/>
              <a:t>2</a:t>
            </a:r>
            <a:r>
              <a:rPr lang="en-US" sz="2000" dirty="0"/>
              <a:t>…</a:t>
            </a:r>
            <a:r>
              <a:rPr lang="en-US" sz="2000" dirty="0" err="1"/>
              <a:t>w</a:t>
            </a:r>
            <a:r>
              <a:rPr lang="en-US" sz="2000" baseline="-25000" dirty="0" err="1"/>
              <a:t>n</a:t>
            </a:r>
            <a:r>
              <a:rPr lang="en-US" sz="2000" dirty="0"/>
              <a:t>, for some n </a:t>
            </a:r>
            <a:r>
              <a:rPr lang="en-US" sz="2000" u="sng" dirty="0"/>
              <a:t>&gt;</a:t>
            </a:r>
            <a:r>
              <a:rPr lang="en-US" sz="2000" dirty="0"/>
              <a:t> 0, where each </a:t>
            </a:r>
            <a:r>
              <a:rPr lang="en-US" sz="2000" dirty="0" err="1"/>
              <a:t>w</a:t>
            </a:r>
            <a:r>
              <a:rPr lang="en-US" sz="2000" baseline="-25000" dirty="0" err="1"/>
              <a:t>i</a:t>
            </a:r>
            <a:r>
              <a:rPr lang="en-US" sz="2000" dirty="0"/>
              <a:t> is</a:t>
            </a:r>
          </a:p>
          <a:p>
            <a:r>
              <a:rPr lang="en-US" sz="2000" dirty="0"/>
              <a:t>in L(E).</a:t>
            </a:r>
          </a:p>
          <a:p>
            <a:r>
              <a:rPr lang="en-US" sz="2000" dirty="0">
                <a:solidFill>
                  <a:srgbClr val="CC3300"/>
                </a:solidFill>
              </a:rPr>
              <a:t>Note</a:t>
            </a:r>
            <a:r>
              <a:rPr lang="en-US" sz="2000" dirty="0"/>
              <a:t>: when n=0, the string is ε.</a:t>
            </a:r>
          </a:p>
        </p:txBody>
      </p:sp>
      <p:sp>
        <p:nvSpPr>
          <p:cNvPr id="14" name="Rectangle 13"/>
          <p:cNvSpPr/>
          <p:nvPr/>
        </p:nvSpPr>
        <p:spPr>
          <a:xfrm>
            <a:off x="714895" y="3708873"/>
            <a:ext cx="4644390" cy="461665"/>
          </a:xfrm>
          <a:prstGeom prst="rect">
            <a:avLst/>
          </a:prstGeom>
        </p:spPr>
        <p:txBody>
          <a:bodyPr wrap="square">
            <a:spAutoFit/>
          </a:bodyPr>
          <a:lstStyle/>
          <a:p>
            <a:r>
              <a:rPr lang="en-US" sz="2400" b="1" dirty="0" smtClean="0"/>
              <a:t>Precedence</a:t>
            </a:r>
            <a:r>
              <a:rPr lang="en-US" sz="2000" b="1" dirty="0" smtClean="0"/>
              <a:t> of Operators</a:t>
            </a:r>
            <a:endParaRPr lang="en-US" sz="2000" b="1" dirty="0"/>
          </a:p>
        </p:txBody>
      </p:sp>
      <p:sp>
        <p:nvSpPr>
          <p:cNvPr id="15" name="Rectangle 14"/>
          <p:cNvSpPr/>
          <p:nvPr/>
        </p:nvSpPr>
        <p:spPr>
          <a:xfrm>
            <a:off x="613410" y="4267200"/>
            <a:ext cx="8850630" cy="707886"/>
          </a:xfrm>
          <a:prstGeom prst="rect">
            <a:avLst/>
          </a:prstGeom>
        </p:spPr>
        <p:txBody>
          <a:bodyPr wrap="square">
            <a:spAutoFit/>
          </a:bodyPr>
          <a:lstStyle/>
          <a:p>
            <a:r>
              <a:rPr lang="en-US" sz="2000" dirty="0" smtClean="0"/>
              <a:t>Parentheses </a:t>
            </a:r>
            <a:r>
              <a:rPr lang="en-US" dirty="0" smtClean="0"/>
              <a:t>may</a:t>
            </a:r>
            <a:r>
              <a:rPr lang="en-US" sz="2000" dirty="0" smtClean="0"/>
              <a:t> be used wherever needed to influence the grouping of operators.</a:t>
            </a:r>
          </a:p>
          <a:p>
            <a:r>
              <a:rPr lang="en-US" sz="2000" dirty="0" smtClean="0"/>
              <a:t>Order of precedence is * (highest), then concatenation, then + (lowest).</a:t>
            </a:r>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0F59C738-9A99-4E44-907A-A761D2B25062}"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DFA, NFA, Ɛ-NFA and Regular Expression(RE)</a:t>
            </a:r>
          </a:p>
        </p:txBody>
      </p:sp>
      <p:sp>
        <p:nvSpPr>
          <p:cNvPr id="9" name="Rounded Rectangle 8"/>
          <p:cNvSpPr/>
          <p:nvPr/>
        </p:nvSpPr>
        <p:spPr>
          <a:xfrm>
            <a:off x="4469130" y="1371600"/>
            <a:ext cx="157734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RE</a:t>
            </a:r>
            <a:endParaRPr lang="en-US" sz="2800" b="1" dirty="0">
              <a:solidFill>
                <a:schemeClr val="tx1"/>
              </a:solidFill>
            </a:endParaRPr>
          </a:p>
        </p:txBody>
      </p:sp>
      <p:sp>
        <p:nvSpPr>
          <p:cNvPr id="10" name="Rounded Rectangle 9"/>
          <p:cNvSpPr/>
          <p:nvPr/>
        </p:nvSpPr>
        <p:spPr>
          <a:xfrm>
            <a:off x="2190750" y="2895600"/>
            <a:ext cx="184023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Ɛ-NFA</a:t>
            </a:r>
            <a:endParaRPr lang="en-US" sz="2800" b="1" dirty="0"/>
          </a:p>
        </p:txBody>
      </p:sp>
      <p:sp>
        <p:nvSpPr>
          <p:cNvPr id="11" name="Rounded Rectangle 10"/>
          <p:cNvSpPr/>
          <p:nvPr/>
        </p:nvSpPr>
        <p:spPr>
          <a:xfrm>
            <a:off x="6835140" y="2743200"/>
            <a:ext cx="175260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DFA</a:t>
            </a:r>
            <a:endParaRPr lang="en-US" sz="2800" b="1" dirty="0"/>
          </a:p>
        </p:txBody>
      </p:sp>
      <p:sp>
        <p:nvSpPr>
          <p:cNvPr id="12" name="Rounded Rectangle 11"/>
          <p:cNvSpPr/>
          <p:nvPr/>
        </p:nvSpPr>
        <p:spPr>
          <a:xfrm>
            <a:off x="4819650" y="4343400"/>
            <a:ext cx="1577340" cy="914400"/>
          </a:xfrm>
          <a:prstGeom prst="roundRect">
            <a:avLst/>
          </a:prstGeom>
          <a:solidFill>
            <a:srgbClr val="7BE5E5">
              <a:alpha val="46000"/>
            </a:srgbClr>
          </a:solidFill>
          <a:ln>
            <a:solidFill>
              <a:srgbClr val="7BE5E5">
                <a:alpha val="56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NFA</a:t>
            </a:r>
            <a:endParaRPr lang="en-US" sz="2800" b="1" dirty="0"/>
          </a:p>
        </p:txBody>
      </p:sp>
      <p:cxnSp>
        <p:nvCxnSpPr>
          <p:cNvPr id="14" name="Shape 13"/>
          <p:cNvCxnSpPr>
            <a:stCxn id="11" idx="0"/>
            <a:endCxn id="9" idx="3"/>
          </p:cNvCxnSpPr>
          <p:nvPr/>
        </p:nvCxnSpPr>
        <p:spPr>
          <a:xfrm rot="16200000" flipV="1">
            <a:off x="6421755" y="1453515"/>
            <a:ext cx="914400" cy="1664970"/>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6" name="Shape 15"/>
          <p:cNvCxnSpPr>
            <a:stCxn id="9" idx="1"/>
            <a:endCxn id="10" idx="0"/>
          </p:cNvCxnSpPr>
          <p:nvPr/>
        </p:nvCxnSpPr>
        <p:spPr>
          <a:xfrm rot="10800000" flipV="1">
            <a:off x="3110866" y="1828800"/>
            <a:ext cx="1358265" cy="1066800"/>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17" name="Shape 16"/>
          <p:cNvCxnSpPr>
            <a:stCxn id="12" idx="3"/>
            <a:endCxn id="11" idx="2"/>
          </p:cNvCxnSpPr>
          <p:nvPr/>
        </p:nvCxnSpPr>
        <p:spPr>
          <a:xfrm flipV="1">
            <a:off x="6396990" y="3657600"/>
            <a:ext cx="1314450" cy="1143000"/>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8" name="Shape 27"/>
          <p:cNvCxnSpPr>
            <a:stCxn id="10" idx="2"/>
            <a:endCxn id="12" idx="1"/>
          </p:cNvCxnSpPr>
          <p:nvPr/>
        </p:nvCxnSpPr>
        <p:spPr>
          <a:xfrm rot="16200000" flipH="1">
            <a:off x="3469959" y="3450909"/>
            <a:ext cx="990600" cy="1708785"/>
          </a:xfrm>
          <a:prstGeom prst="curvedConnector2">
            <a:avLst/>
          </a:prstGeom>
          <a:ln w="63500">
            <a:solidFill>
              <a:srgbClr val="7BE5E5"/>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18443" name="Ink 11"/>
              <p14:cNvContentPartPr>
                <a14:cpLocks xmlns:a14="http://schemas.microsoft.com/office/drawing/2010/main" noRot="1" noChangeAspect="1" noEditPoints="1" noChangeArrowheads="1" noChangeShapeType="1"/>
              </p14:cNvContentPartPr>
              <p14:nvPr/>
            </p14:nvContentPartPr>
            <p14:xfrm>
              <a:off x="6883400" y="2927350"/>
              <a:ext cx="12700" cy="6350"/>
            </p14:xfrm>
          </p:contentPart>
        </mc:Choice>
        <mc:Fallback xmlns="">
          <p:pic>
            <p:nvPicPr>
              <p:cNvPr id="18443" name="Ink 11"/>
              <p:cNvPicPr>
                <a:picLocks noRot="1" noChangeAspect="1" noEditPoints="1" noChangeArrowheads="1" noChangeShapeType="1"/>
              </p:cNvPicPr>
              <p:nvPr/>
            </p:nvPicPr>
            <p:blipFill>
              <a:blip r:embed="rId4"/>
              <a:stretch>
                <a:fillRect/>
              </a:stretch>
            </p:blipFill>
            <p:spPr>
              <a:xfrm>
                <a:off x="7905064" y="2918178"/>
                <a:ext cx="36304" cy="2469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8444" name="Ink 12"/>
              <p14:cNvContentPartPr>
                <a14:cpLocks xmlns:a14="http://schemas.microsoft.com/office/drawing/2010/main" noRot="1" noChangeAspect="1" noEditPoints="1" noChangeArrowheads="1" noChangeShapeType="1"/>
              </p14:cNvContentPartPr>
              <p14:nvPr/>
            </p14:nvContentPartPr>
            <p14:xfrm>
              <a:off x="6134100" y="3206750"/>
              <a:ext cx="1588" cy="31750"/>
            </p14:xfrm>
          </p:contentPart>
        </mc:Choice>
        <mc:Fallback xmlns="">
          <p:pic>
            <p:nvPicPr>
              <p:cNvPr id="18444" name="Ink 12"/>
              <p:cNvPicPr>
                <a:picLocks noRot="1" noChangeAspect="1" noEditPoints="1" noChangeArrowheads="1" noChangeShapeType="1"/>
              </p:cNvPicPr>
              <p:nvPr/>
            </p:nvPicPr>
            <p:blipFill>
              <a:blip r:embed="rId6"/>
              <a:stretch>
                <a:fillRect/>
              </a:stretch>
            </p:blipFill>
            <p:spPr>
              <a:xfrm>
                <a:off x="7006736" y="3197371"/>
                <a:ext cx="96788" cy="5051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8447" name="Ink 15"/>
              <p14:cNvContentPartPr>
                <a14:cpLocks xmlns:a14="http://schemas.microsoft.com/office/drawing/2010/main" noRot="1" noChangeAspect="1" noEditPoints="1" noChangeArrowheads="1" noChangeShapeType="1"/>
              </p14:cNvContentPartPr>
              <p14:nvPr/>
            </p14:nvContentPartPr>
            <p14:xfrm>
              <a:off x="154101800" y="23317200"/>
              <a:ext cx="0" cy="0"/>
            </p14:xfrm>
          </p:contentPart>
        </mc:Choice>
        <mc:Fallback xmlns="">
          <p:pic>
            <p:nvPicPr>
              <p:cNvPr id="18447" name="Ink 15"/>
              <p:cNvPicPr>
                <a:picLocks noRot="1" noChangeAspect="1" noEditPoints="1" noChangeArrowheads="1" noChangeShapeType="1"/>
              </p:cNvPicPr>
              <p:nvPr/>
            </p:nvPicPr>
            <p:blipFill>
              <a:blip r:embed="rId8"/>
              <a:stretch>
                <a:fillRect/>
              </a:stretch>
            </p:blipFill>
            <p:spPr>
              <a:xfrm>
                <a:off x="177217070" y="23317200"/>
                <a:ext cx="0" cy="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449" name="Ink 17"/>
              <p14:cNvContentPartPr>
                <a14:cpLocks xmlns:a14="http://schemas.microsoft.com/office/drawing/2010/main" noRot="1" noChangeAspect="1" noEditPoints="1" noChangeArrowheads="1" noChangeShapeType="1"/>
              </p14:cNvContentPartPr>
              <p14:nvPr/>
            </p14:nvContentPartPr>
            <p14:xfrm>
              <a:off x="5048250" y="4559300"/>
              <a:ext cx="19050" cy="1588"/>
            </p14:xfrm>
          </p:contentPart>
        </mc:Choice>
        <mc:Fallback xmlns="">
          <p:pic>
            <p:nvPicPr>
              <p:cNvPr id="18449" name="Ink 17"/>
              <p:cNvPicPr>
                <a:picLocks noRot="1" noChangeAspect="1" noEditPoints="1" noChangeArrowheads="1" noChangeShapeType="1"/>
              </p:cNvPicPr>
              <p:nvPr/>
            </p:nvPicPr>
            <p:blipFill>
              <a:blip r:embed="rId10"/>
              <a:stretch>
                <a:fillRect/>
              </a:stretch>
            </p:blipFill>
            <p:spPr>
              <a:xfrm>
                <a:off x="5794743" y="4518013"/>
                <a:ext cx="43402" cy="84164"/>
              </a:xfrm>
              <a:prstGeom prst="rect">
                <a:avLst/>
              </a:prstGeom>
            </p:spPr>
          </p:pic>
        </mc:Fallback>
      </mc:AlternateContent>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E8D365AF-BAB3-420F-AAF0-6C537596A862}"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DFA, Regular </a:t>
            </a:r>
            <a:r>
              <a:rPr lang="en-US" sz="2400" dirty="0" err="1" smtClean="0"/>
              <a:t>Languages,Regular</a:t>
            </a:r>
            <a:r>
              <a:rPr lang="en-US" sz="2400" dirty="0" smtClean="0"/>
              <a:t> Expressions</a:t>
            </a:r>
          </a:p>
        </p:txBody>
      </p:sp>
      <p:grpSp>
        <p:nvGrpSpPr>
          <p:cNvPr id="61" name="Group 60"/>
          <p:cNvGrpSpPr/>
          <p:nvPr/>
        </p:nvGrpSpPr>
        <p:grpSpPr>
          <a:xfrm>
            <a:off x="613413" y="1371600"/>
            <a:ext cx="8153401" cy="4826000"/>
            <a:chOff x="609599" y="1447800"/>
            <a:chExt cx="7089914" cy="4826000"/>
          </a:xfrm>
        </p:grpSpPr>
        <p:graphicFrame>
          <p:nvGraphicFramePr>
            <p:cNvPr id="10" name="Content Placeholder 8"/>
            <p:cNvGraphicFramePr>
              <a:graphicFrameLocks/>
            </p:cNvGraphicFramePr>
            <p:nvPr/>
          </p:nvGraphicFramePr>
          <p:xfrm>
            <a:off x="609599" y="1447800"/>
            <a:ext cx="7089914" cy="4826000"/>
          </p:xfrm>
          <a:graphic>
            <a:graphicData uri="http://schemas.openxmlformats.org/drawingml/2006/table">
              <a:tbl>
                <a:tblPr firstRow="1" bandRow="1">
                  <a:tableStyleId>{5C22544A-7EE6-4342-B048-85BDC9FD1C3A}</a:tableStyleId>
                </a:tblPr>
                <a:tblGrid>
                  <a:gridCol w="3862137">
                    <a:extLst>
                      <a:ext uri="{9D8B030D-6E8A-4147-A177-3AD203B41FA5}">
                        <a16:colId xmlns:a16="http://schemas.microsoft.com/office/drawing/2014/main" val="20000"/>
                      </a:ext>
                    </a:extLst>
                  </a:gridCol>
                  <a:gridCol w="2145632">
                    <a:extLst>
                      <a:ext uri="{9D8B030D-6E8A-4147-A177-3AD203B41FA5}">
                        <a16:colId xmlns:a16="http://schemas.microsoft.com/office/drawing/2014/main" val="20001"/>
                      </a:ext>
                    </a:extLst>
                  </a:gridCol>
                  <a:gridCol w="2145632">
                    <a:extLst>
                      <a:ext uri="{9D8B030D-6E8A-4147-A177-3AD203B41FA5}">
                        <a16:colId xmlns:a16="http://schemas.microsoft.com/office/drawing/2014/main" val="20002"/>
                      </a:ext>
                    </a:extLst>
                  </a:gridCol>
                </a:tblGrid>
                <a:tr h="370840">
                  <a:tc>
                    <a:txBody>
                      <a:bodyPr/>
                      <a:lstStyle/>
                      <a:p>
                        <a:r>
                          <a:rPr lang="en-US" sz="2000" dirty="0" smtClean="0">
                            <a:solidFill>
                              <a:schemeClr val="tx1"/>
                            </a:solidFill>
                          </a:rPr>
                          <a:t>Finite Automata</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smtClean="0">
                            <a:solidFill>
                              <a:schemeClr val="tx1"/>
                            </a:solidFill>
                          </a:rPr>
                          <a:t>Regular Language</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smtClean="0">
                            <a:solidFill>
                              <a:schemeClr val="tx1"/>
                            </a:solidFill>
                          </a:rPr>
                          <a:t>Regular Expression</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0"/>
                    </a:ext>
                  </a:extLst>
                </a:tr>
                <a:tr h="107696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{Ɛ}</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Ɛ</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1"/>
                    </a:ext>
                  </a:extLst>
                </a:tr>
                <a:tr h="9144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t>
                        </a:r>
                        <a:r>
                          <a:rPr lang="en-US" sz="2000" dirty="0" smtClean="0">
                            <a:solidFill>
                              <a:schemeClr val="tx1"/>
                            </a:solidFill>
                            <a:sym typeface="Symbo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smtClean="0">
                            <a:solidFill>
                              <a:schemeClr val="tx1"/>
                            </a:solidFill>
                            <a:sym typeface="Symbo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2"/>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3"/>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a:t>
                        </a:r>
                        <a:r>
                          <a:rPr lang="en-US" sz="2000" baseline="0" dirty="0" smtClean="0">
                            <a:solidFill>
                              <a:schemeClr val="tx1"/>
                            </a:solidFill>
                          </a:rPr>
                          <a:t> b}</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err="1" smtClean="0">
                            <a:solidFill>
                              <a:schemeClr val="tx1"/>
                            </a:solidFill>
                          </a:rPr>
                          <a:t>a+b</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4"/>
                    </a:ext>
                  </a:extLst>
                </a:tr>
              </a:tbl>
            </a:graphicData>
          </a:graphic>
        </p:graphicFrame>
        <p:grpSp>
          <p:nvGrpSpPr>
            <p:cNvPr id="16" name="Group 15"/>
            <p:cNvGrpSpPr/>
            <p:nvPr/>
          </p:nvGrpSpPr>
          <p:grpSpPr>
            <a:xfrm>
              <a:off x="1524000" y="2286000"/>
              <a:ext cx="1219200" cy="762000"/>
              <a:chOff x="1524000" y="2362200"/>
              <a:chExt cx="1219200" cy="762000"/>
            </a:xfrm>
          </p:grpSpPr>
          <p:sp>
            <p:nvSpPr>
              <p:cNvPr id="11" name="Oval 10"/>
              <p:cNvSpPr/>
              <p:nvPr/>
            </p:nvSpPr>
            <p:spPr>
              <a:xfrm>
                <a:off x="2057400" y="24384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981200" y="23622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13" name="Straight Arrow Connector 12"/>
              <p:cNvCxnSpPr>
                <a:endCxn id="12" idx="2"/>
              </p:cNvCxnSpPr>
              <p:nvPr/>
            </p:nvCxnSpPr>
            <p:spPr>
              <a:xfrm flipV="1">
                <a:off x="1524000" y="2743200"/>
                <a:ext cx="457200" cy="1524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838200" y="3276600"/>
              <a:ext cx="2895600" cy="762000"/>
              <a:chOff x="838200" y="3429000"/>
              <a:chExt cx="2895600" cy="762000"/>
            </a:xfrm>
          </p:grpSpPr>
          <p:sp>
            <p:nvSpPr>
              <p:cNvPr id="23" name="Oval 22"/>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q1</a:t>
                </a:r>
              </a:p>
            </p:txBody>
          </p:sp>
          <p:cxnSp>
            <p:nvCxnSpPr>
              <p:cNvPr id="25" name="Straight Arrow Connector 24"/>
              <p:cNvCxnSpPr>
                <a:endCxn id="26"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29" name="Straight Arrow Connector 28"/>
              <p:cNvCxnSpPr>
                <a:stCxn id="24" idx="2"/>
                <a:endCxn id="26" idx="6"/>
              </p:cNvCxnSpPr>
              <p:nvPr/>
            </p:nvCxnSpPr>
            <p:spPr>
              <a:xfrm rot="10800000">
                <a:off x="1981200" y="38100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362200" y="34290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grpSp>
          <p:nvGrpSpPr>
            <p:cNvPr id="35" name="Group 34"/>
            <p:cNvGrpSpPr/>
            <p:nvPr/>
          </p:nvGrpSpPr>
          <p:grpSpPr>
            <a:xfrm>
              <a:off x="990600" y="4267200"/>
              <a:ext cx="2895600" cy="762000"/>
              <a:chOff x="838200" y="3429000"/>
              <a:chExt cx="2895600" cy="762000"/>
            </a:xfrm>
          </p:grpSpPr>
          <p:sp>
            <p:nvSpPr>
              <p:cNvPr id="36" name="Oval 35"/>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q1</a:t>
                </a:r>
              </a:p>
            </p:txBody>
          </p:sp>
          <p:cxnSp>
            <p:nvCxnSpPr>
              <p:cNvPr id="38" name="Straight Arrow Connector 37"/>
              <p:cNvCxnSpPr>
                <a:endCxn id="3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40" name="Straight Arrow Connector 39"/>
              <p:cNvCxnSpPr>
                <a:stCxn id="39" idx="6"/>
                <a:endCxn id="37" idx="2"/>
              </p:cNvCxnSpPr>
              <p:nvPr/>
            </p:nvCxnSpPr>
            <p:spPr>
              <a:xfrm>
                <a:off x="1981200" y="38100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2200" y="34290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grpSp>
          <p:nvGrpSpPr>
            <p:cNvPr id="45" name="Group 44"/>
            <p:cNvGrpSpPr/>
            <p:nvPr/>
          </p:nvGrpSpPr>
          <p:grpSpPr>
            <a:xfrm>
              <a:off x="990600" y="5105400"/>
              <a:ext cx="2895600" cy="914400"/>
              <a:chOff x="838200" y="3200400"/>
              <a:chExt cx="2895600" cy="990600"/>
            </a:xfrm>
          </p:grpSpPr>
          <p:sp>
            <p:nvSpPr>
              <p:cNvPr id="46" name="Oval 45"/>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q1</a:t>
                </a:r>
              </a:p>
            </p:txBody>
          </p:sp>
          <p:cxnSp>
            <p:nvCxnSpPr>
              <p:cNvPr id="48" name="Straight Arrow Connector 47"/>
              <p:cNvCxnSpPr>
                <a:endCxn id="4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50" name="Straight Arrow Connector 49"/>
              <p:cNvCxnSpPr>
                <a:stCxn id="49" idx="7"/>
                <a:endCxn id="47" idx="1"/>
              </p:cNvCxnSpPr>
              <p:nvPr/>
            </p:nvCxnSpPr>
            <p:spPr>
              <a:xfrm rot="5400000" flipH="1" flipV="1">
                <a:off x="2476500" y="29337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362200" y="3200400"/>
                <a:ext cx="533400" cy="400110"/>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cxnSp>
          <p:nvCxnSpPr>
            <p:cNvPr id="54" name="Straight Arrow Connector 53"/>
            <p:cNvCxnSpPr>
              <a:stCxn id="49" idx="5"/>
              <a:endCxn id="47" idx="3"/>
            </p:cNvCxnSpPr>
            <p:nvPr/>
          </p:nvCxnSpPr>
          <p:spPr>
            <a:xfrm rot="16200000" flipH="1">
              <a:off x="2628900" y="53099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438400" y="5334000"/>
              <a:ext cx="533400"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gr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0C2E7DF7-0E0F-4CBF-A631-65F4813C2864}"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DFA, Regular </a:t>
            </a:r>
            <a:r>
              <a:rPr lang="en-US" sz="2400" dirty="0" err="1" smtClean="0"/>
              <a:t>Languages,Regular</a:t>
            </a:r>
            <a:r>
              <a:rPr lang="en-US" sz="2400" dirty="0" smtClean="0"/>
              <a:t> Expressions</a:t>
            </a:r>
          </a:p>
        </p:txBody>
      </p:sp>
      <p:grpSp>
        <p:nvGrpSpPr>
          <p:cNvPr id="109" name="Group 108"/>
          <p:cNvGrpSpPr/>
          <p:nvPr/>
        </p:nvGrpSpPr>
        <p:grpSpPr>
          <a:xfrm>
            <a:off x="701042" y="1447801"/>
            <a:ext cx="8153401" cy="4826000"/>
            <a:chOff x="609599" y="1447800"/>
            <a:chExt cx="7089914" cy="4826000"/>
          </a:xfrm>
        </p:grpSpPr>
        <p:graphicFrame>
          <p:nvGraphicFramePr>
            <p:cNvPr id="10" name="Content Placeholder 8"/>
            <p:cNvGraphicFramePr>
              <a:graphicFrameLocks/>
            </p:cNvGraphicFramePr>
            <p:nvPr/>
          </p:nvGraphicFramePr>
          <p:xfrm>
            <a:off x="609599" y="1447800"/>
            <a:ext cx="7089914" cy="4826000"/>
          </p:xfrm>
          <a:graphic>
            <a:graphicData uri="http://schemas.openxmlformats.org/drawingml/2006/table">
              <a:tbl>
                <a:tblPr firstRow="1" bandRow="1">
                  <a:tableStyleId>{5C22544A-7EE6-4342-B048-85BDC9FD1C3A}</a:tableStyleId>
                </a:tblPr>
                <a:tblGrid>
                  <a:gridCol w="3862137">
                    <a:extLst>
                      <a:ext uri="{9D8B030D-6E8A-4147-A177-3AD203B41FA5}">
                        <a16:colId xmlns:a16="http://schemas.microsoft.com/office/drawing/2014/main" val="20000"/>
                      </a:ext>
                    </a:extLst>
                  </a:gridCol>
                  <a:gridCol w="2145632">
                    <a:extLst>
                      <a:ext uri="{9D8B030D-6E8A-4147-A177-3AD203B41FA5}">
                        <a16:colId xmlns:a16="http://schemas.microsoft.com/office/drawing/2014/main" val="20001"/>
                      </a:ext>
                    </a:extLst>
                  </a:gridCol>
                  <a:gridCol w="2145632">
                    <a:extLst>
                      <a:ext uri="{9D8B030D-6E8A-4147-A177-3AD203B41FA5}">
                        <a16:colId xmlns:a16="http://schemas.microsoft.com/office/drawing/2014/main" val="20002"/>
                      </a:ext>
                    </a:extLst>
                  </a:gridCol>
                </a:tblGrid>
                <a:tr h="370840">
                  <a:tc>
                    <a:txBody>
                      <a:bodyPr/>
                      <a:lstStyle/>
                      <a:p>
                        <a:r>
                          <a:rPr lang="en-US" sz="2000" dirty="0" smtClean="0">
                            <a:solidFill>
                              <a:schemeClr val="tx1"/>
                            </a:solidFill>
                          </a:rPr>
                          <a:t>Finite Automata</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smtClean="0">
                            <a:solidFill>
                              <a:schemeClr val="tx1"/>
                            </a:solidFill>
                          </a:rPr>
                          <a:t>Regular Language</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r>
                          <a:rPr lang="en-US" sz="2000" dirty="0" smtClean="0">
                            <a:solidFill>
                              <a:schemeClr val="tx1"/>
                            </a:solidFill>
                          </a:rPr>
                          <a:t>Regular Expression</a:t>
                        </a:r>
                        <a:endParaRPr lang="en-US" sz="2000"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0"/>
                    </a:ext>
                  </a:extLst>
                </a:tr>
                <a:tr h="107696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t>
                        </a:r>
                        <a:r>
                          <a:rPr lang="en-US" sz="2000" dirty="0" err="1" smtClean="0">
                            <a:solidFill>
                              <a:schemeClr val="tx1"/>
                            </a:solidFill>
                          </a:rPr>
                          <a:t>ab</a:t>
                        </a:r>
                        <a:r>
                          <a:rPr lang="en-US" sz="2000" dirty="0" smtClean="0">
                            <a:solidFill>
                              <a:schemeClr val="tx1"/>
                            </a:solidFil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err="1" smtClean="0">
                            <a:solidFill>
                              <a:schemeClr val="tx1"/>
                            </a:solidFill>
                          </a:rPr>
                          <a:t>a.b</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1"/>
                    </a:ext>
                  </a:extLst>
                </a:tr>
                <a:tr h="9144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t>
                        </a:r>
                        <a:r>
                          <a:rPr lang="en-US" sz="2000" dirty="0" err="1" smtClean="0">
                            <a:solidFill>
                              <a:schemeClr val="tx1"/>
                            </a:solidFill>
                          </a:rPr>
                          <a:t>Ɛ,a,aa,aaa</a:t>
                        </a:r>
                        <a:r>
                          <a:rPr lang="en-US" sz="2000" dirty="0" smtClean="0">
                            <a:solidFill>
                              <a:schemeClr val="tx1"/>
                            </a:solidFill>
                          </a:rPr>
                          <a:t>,……</a:t>
                        </a:r>
                        <a:r>
                          <a:rPr lang="en-US" sz="2000" dirty="0" smtClean="0">
                            <a:solidFill>
                              <a:schemeClr val="tx1"/>
                            </a:solidFill>
                            <a:sym typeface="Symbo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smtClean="0">
                            <a:solidFill>
                              <a:schemeClr val="tx1"/>
                            </a:solidFill>
                            <a:sym typeface="Symbol"/>
                          </a:rPr>
                          <a:t>a*</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2"/>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a:t>
                        </a:r>
                        <a:r>
                          <a:rPr lang="en-US" sz="2000" dirty="0" err="1" smtClean="0">
                            <a:solidFill>
                              <a:schemeClr val="tx1"/>
                            </a:solidFill>
                          </a:rPr>
                          <a:t>a,aa,aaa</a:t>
                        </a:r>
                        <a:r>
                          <a:rPr lang="en-US" sz="2000" dirty="0" smtClean="0">
                            <a:solidFill>
                              <a:schemeClr val="tx1"/>
                            </a:solidFil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err="1" smtClean="0">
                            <a:solidFill>
                              <a:schemeClr val="tx1"/>
                            </a:solidFill>
                          </a:rPr>
                          <a:t>a.a</a:t>
                        </a:r>
                        <a:r>
                          <a:rPr lang="en-US" sz="2000" dirty="0" smtClean="0">
                            <a:solidFill>
                              <a:schemeClr val="tx1"/>
                            </a:solidFill>
                          </a:rPr>
                          <a:t>* = a</a:t>
                        </a:r>
                        <a:r>
                          <a:rPr lang="en-US" sz="2000" baseline="30000" dirty="0" smtClean="0">
                            <a:solidFill>
                              <a:schemeClr val="tx1"/>
                            </a:solidFill>
                          </a:rPr>
                          <a:t>+</a:t>
                        </a:r>
                        <a:endParaRPr lang="en-US" sz="2000" baseline="30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3"/>
                    </a:ext>
                  </a:extLst>
                </a:tr>
                <a:tr h="1066800">
                  <a:tc>
                    <a:txBody>
                      <a:bodyPr/>
                      <a:lstStyle/>
                      <a:p>
                        <a:endParaRPr lang="en-US" dirty="0">
                          <a:solidFill>
                            <a:schemeClr val="tx1"/>
                          </a:solidFill>
                        </a:endParaRP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{Ɛ, </a:t>
                        </a:r>
                        <a:r>
                          <a:rPr lang="en-US" sz="2000" dirty="0" err="1" smtClean="0">
                            <a:solidFill>
                              <a:schemeClr val="tx1"/>
                            </a:solidFill>
                          </a:rPr>
                          <a:t>ab,abab</a:t>
                        </a:r>
                        <a:r>
                          <a:rPr lang="en-US" sz="2000" dirty="0" smtClean="0">
                            <a:solidFill>
                              <a:schemeClr val="tx1"/>
                            </a:solidFill>
                          </a:rPr>
                          <a:t>,…….</a:t>
                        </a:r>
                        <a:r>
                          <a:rPr lang="en-US" sz="2000" baseline="0" dirty="0" smtClean="0">
                            <a:solidFill>
                              <a:schemeClr val="tx1"/>
                            </a:solidFil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tc>
                    <a:txBody>
                      <a:bodyPr/>
                      <a:lstStyle/>
                      <a:p>
                        <a:pPr algn="ctr"/>
                        <a:r>
                          <a:rPr lang="en-US" sz="2000" dirty="0" smtClean="0">
                            <a:solidFill>
                              <a:schemeClr val="tx1"/>
                            </a:solidFill>
                          </a:rPr>
                          <a:t>RE = (</a:t>
                        </a:r>
                        <a:r>
                          <a:rPr lang="en-US" sz="2000" dirty="0" err="1" smtClean="0">
                            <a:solidFill>
                              <a:schemeClr val="tx1"/>
                            </a:solidFill>
                          </a:rPr>
                          <a:t>ab</a:t>
                        </a:r>
                        <a:r>
                          <a:rPr lang="en-US" sz="2000" dirty="0" smtClean="0">
                            <a:solidFill>
                              <a:schemeClr val="tx1"/>
                            </a:solidFill>
                          </a:rPr>
                          <a:t>)*</a:t>
                        </a:r>
                        <a:endParaRPr lang="en-US" sz="2000" dirty="0">
                          <a:solidFill>
                            <a:schemeClr val="tx1"/>
                          </a:solidFill>
                        </a:endParaRPr>
                      </a:p>
                    </a:txBody>
                    <a:tcPr anchor="ct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chemeClr val="bg1">
                          <a:alpha val="40000"/>
                        </a:schemeClr>
                      </a:solidFill>
                    </a:tcPr>
                  </a:tc>
                  <a:extLst>
                    <a:ext uri="{0D108BD9-81ED-4DB2-BD59-A6C34878D82A}">
                      <a16:rowId xmlns:a16="http://schemas.microsoft.com/office/drawing/2014/main" val="10004"/>
                    </a:ext>
                  </a:extLst>
                </a:tr>
              </a:tbl>
            </a:graphicData>
          </a:graphic>
        </p:graphicFrame>
        <p:grpSp>
          <p:nvGrpSpPr>
            <p:cNvPr id="7" name="Group 33"/>
            <p:cNvGrpSpPr/>
            <p:nvPr/>
          </p:nvGrpSpPr>
          <p:grpSpPr>
            <a:xfrm>
              <a:off x="1143000" y="3276600"/>
              <a:ext cx="2209800" cy="838200"/>
              <a:chOff x="2514600" y="3352800"/>
              <a:chExt cx="2209800" cy="838200"/>
            </a:xfrm>
          </p:grpSpPr>
          <p:sp>
            <p:nvSpPr>
              <p:cNvPr id="23" name="Oval 22"/>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25" name="Straight Arrow Connector 24"/>
              <p:cNvCxnSpPr>
                <a:endCxn id="24" idx="2"/>
              </p:cNvCxnSpPr>
              <p:nvPr/>
            </p:nvCxnSpPr>
            <p:spPr>
              <a:xfrm flipV="1">
                <a:off x="2514600" y="3810000"/>
                <a:ext cx="457200" cy="1524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191000" y="33528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grpSp>
          <p:nvGrpSpPr>
            <p:cNvPr id="9" name="Group 34"/>
            <p:cNvGrpSpPr/>
            <p:nvPr/>
          </p:nvGrpSpPr>
          <p:grpSpPr>
            <a:xfrm>
              <a:off x="762000" y="4343400"/>
              <a:ext cx="2895600" cy="762000"/>
              <a:chOff x="838200" y="3429000"/>
              <a:chExt cx="2895600" cy="762000"/>
            </a:xfrm>
          </p:grpSpPr>
          <p:sp>
            <p:nvSpPr>
              <p:cNvPr id="36" name="Oval 35"/>
              <p:cNvSpPr/>
              <p:nvPr/>
            </p:nvSpPr>
            <p:spPr>
              <a:xfrm>
                <a:off x="30480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q1</a:t>
                </a:r>
              </a:p>
            </p:txBody>
          </p:sp>
          <p:cxnSp>
            <p:nvCxnSpPr>
              <p:cNvPr id="38" name="Straight Arrow Connector 37"/>
              <p:cNvCxnSpPr>
                <a:endCxn id="3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40" name="Straight Arrow Connector 39"/>
              <p:cNvCxnSpPr>
                <a:stCxn id="39" idx="6"/>
                <a:endCxn id="37" idx="2"/>
              </p:cNvCxnSpPr>
              <p:nvPr/>
            </p:nvCxnSpPr>
            <p:spPr>
              <a:xfrm>
                <a:off x="1981200" y="3810000"/>
                <a:ext cx="990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362200" y="34290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grpSp>
          <p:nvGrpSpPr>
            <p:cNvPr id="14" name="Group 44"/>
            <p:cNvGrpSpPr/>
            <p:nvPr/>
          </p:nvGrpSpPr>
          <p:grpSpPr>
            <a:xfrm>
              <a:off x="990600" y="5257800"/>
              <a:ext cx="2895600" cy="914400"/>
              <a:chOff x="838200" y="3200400"/>
              <a:chExt cx="2895600" cy="990600"/>
            </a:xfrm>
          </p:grpSpPr>
          <p:sp>
            <p:nvSpPr>
              <p:cNvPr id="46" name="Oval 45"/>
              <p:cNvSpPr/>
              <p:nvPr/>
            </p:nvSpPr>
            <p:spPr>
              <a:xfrm>
                <a:off x="1295400" y="35052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29718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q1</a:t>
                </a:r>
              </a:p>
            </p:txBody>
          </p:sp>
          <p:cxnSp>
            <p:nvCxnSpPr>
              <p:cNvPr id="48" name="Straight Arrow Connector 47"/>
              <p:cNvCxnSpPr>
                <a:endCxn id="49" idx="2"/>
              </p:cNvCxnSpPr>
              <p:nvPr/>
            </p:nvCxnSpPr>
            <p:spPr>
              <a:xfrm flipV="1">
                <a:off x="838200" y="3810000"/>
                <a:ext cx="381000" cy="2286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1219200" y="34290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q0</a:t>
                </a:r>
              </a:p>
            </p:txBody>
          </p:sp>
          <p:cxnSp>
            <p:nvCxnSpPr>
              <p:cNvPr id="50" name="Straight Arrow Connector 49"/>
              <p:cNvCxnSpPr>
                <a:stCxn id="49" idx="7"/>
                <a:endCxn id="47" idx="1"/>
              </p:cNvCxnSpPr>
              <p:nvPr/>
            </p:nvCxnSpPr>
            <p:spPr>
              <a:xfrm rot="5400000" flipH="1" flipV="1">
                <a:off x="2476500" y="29337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362200" y="3200400"/>
                <a:ext cx="533400" cy="400110"/>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cxnSp>
          <p:nvCxnSpPr>
            <p:cNvPr id="54" name="Straight Arrow Connector 53"/>
            <p:cNvCxnSpPr>
              <a:stCxn id="47" idx="3"/>
              <a:endCxn id="49" idx="5"/>
            </p:cNvCxnSpPr>
            <p:nvPr/>
          </p:nvCxnSpPr>
          <p:spPr>
            <a:xfrm rot="5400000">
              <a:off x="2628900" y="5462300"/>
              <a:ext cx="1588" cy="1213784"/>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42" name="Group 34"/>
            <p:cNvGrpSpPr/>
            <p:nvPr/>
          </p:nvGrpSpPr>
          <p:grpSpPr>
            <a:xfrm>
              <a:off x="685800" y="2209800"/>
              <a:ext cx="3657600" cy="762000"/>
              <a:chOff x="762000" y="3352800"/>
              <a:chExt cx="3657600" cy="762000"/>
            </a:xfrm>
          </p:grpSpPr>
          <p:sp>
            <p:nvSpPr>
              <p:cNvPr id="43" name="Oval 42"/>
              <p:cNvSpPr/>
              <p:nvPr/>
            </p:nvSpPr>
            <p:spPr>
              <a:xfrm>
                <a:off x="3810000" y="3429000"/>
                <a:ext cx="6096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2362200" y="3352800"/>
                <a:ext cx="6858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q1</a:t>
                </a:r>
              </a:p>
            </p:txBody>
          </p:sp>
          <p:cxnSp>
            <p:nvCxnSpPr>
              <p:cNvPr id="45" name="Straight Arrow Connector 44"/>
              <p:cNvCxnSpPr>
                <a:endCxn id="52" idx="2"/>
              </p:cNvCxnSpPr>
              <p:nvPr/>
            </p:nvCxnSpPr>
            <p:spPr>
              <a:xfrm flipV="1">
                <a:off x="762000" y="3771900"/>
                <a:ext cx="381000" cy="2667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1143000" y="3429000"/>
                <a:ext cx="685800"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q0</a:t>
                </a:r>
              </a:p>
            </p:txBody>
          </p:sp>
          <p:cxnSp>
            <p:nvCxnSpPr>
              <p:cNvPr id="53" name="Straight Arrow Connector 52"/>
              <p:cNvCxnSpPr>
                <a:stCxn id="52" idx="6"/>
                <a:endCxn id="44" idx="2"/>
              </p:cNvCxnSpPr>
              <p:nvPr/>
            </p:nvCxnSpPr>
            <p:spPr>
              <a:xfrm flipV="1">
                <a:off x="1828800" y="3733800"/>
                <a:ext cx="533400" cy="381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1981200" y="3429000"/>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sp>
          <p:nvSpPr>
            <p:cNvPr id="61" name="Oval 60"/>
            <p:cNvSpPr/>
            <p:nvPr/>
          </p:nvSpPr>
          <p:spPr>
            <a:xfrm>
              <a:off x="3657600" y="2209800"/>
              <a:ext cx="7620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q2</a:t>
              </a:r>
            </a:p>
          </p:txBody>
        </p:sp>
        <p:sp>
          <p:nvSpPr>
            <p:cNvPr id="62" name="TextBox 61"/>
            <p:cNvSpPr txBox="1"/>
            <p:nvPr/>
          </p:nvSpPr>
          <p:spPr>
            <a:xfrm>
              <a:off x="3124200" y="2221468"/>
              <a:ext cx="533400"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cxnSp>
          <p:nvCxnSpPr>
            <p:cNvPr id="63" name="Straight Arrow Connector 62"/>
            <p:cNvCxnSpPr>
              <a:stCxn id="44" idx="6"/>
              <a:endCxn id="61" idx="2"/>
            </p:cNvCxnSpPr>
            <p:nvPr/>
          </p:nvCxnSpPr>
          <p:spPr>
            <a:xfrm>
              <a:off x="2971800" y="2590800"/>
              <a:ext cx="6858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72" name="Curved Connector 71"/>
            <p:cNvCxnSpPr>
              <a:stCxn id="24" idx="7"/>
              <a:endCxn id="24" idx="6"/>
            </p:cNvCxnSpPr>
            <p:nvPr/>
          </p:nvCxnSpPr>
          <p:spPr>
            <a:xfrm rot="16200000" flipH="1">
              <a:off x="2171700" y="3543300"/>
              <a:ext cx="269408" cy="111592"/>
            </a:xfrm>
            <a:prstGeom prst="curvedConnector4">
              <a:avLst>
                <a:gd name="adj1" fmla="val -71530"/>
                <a:gd name="adj2" fmla="val 4238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Curved Connector 71"/>
            <p:cNvCxnSpPr>
              <a:stCxn id="37" idx="7"/>
              <a:endCxn id="37" idx="6"/>
            </p:cNvCxnSpPr>
            <p:nvPr/>
          </p:nvCxnSpPr>
          <p:spPr>
            <a:xfrm rot="16200000" flipH="1">
              <a:off x="3467100" y="4533900"/>
              <a:ext cx="269408" cy="111592"/>
            </a:xfrm>
            <a:prstGeom prst="curvedConnector4">
              <a:avLst>
                <a:gd name="adj1" fmla="val -126274"/>
                <a:gd name="adj2" fmla="val 304853"/>
              </a:avLst>
            </a:prstGeom>
            <a:ln>
              <a:tailEnd type="arrow"/>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886200" y="4126468"/>
              <a:ext cx="533400"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108" name="TextBox 107"/>
            <p:cNvSpPr txBox="1"/>
            <p:nvPr/>
          </p:nvSpPr>
          <p:spPr>
            <a:xfrm>
              <a:off x="2514600" y="5715000"/>
              <a:ext cx="533400"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5D282400-3E37-4ABE-B9F1-9CB9CDFD1B5B}"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Regular Expressions, Regular Languages</a:t>
            </a:r>
          </a:p>
        </p:txBody>
      </p:sp>
      <p:graphicFrame>
        <p:nvGraphicFramePr>
          <p:cNvPr id="56" name="Content Placeholder 8"/>
          <p:cNvGraphicFramePr>
            <a:graphicFrameLocks/>
          </p:cNvGraphicFramePr>
          <p:nvPr/>
        </p:nvGraphicFramePr>
        <p:xfrm>
          <a:off x="304800" y="990600"/>
          <a:ext cx="10012680" cy="5709059"/>
        </p:xfrm>
        <a:graphic>
          <a:graphicData uri="http://schemas.openxmlformats.org/drawingml/2006/table">
            <a:tbl>
              <a:tblPr firstRow="1" bandRow="1">
                <a:tableStyleId>{5C22544A-7EE6-4342-B048-85BDC9FD1C3A}</a:tableStyleId>
              </a:tblPr>
              <a:tblGrid>
                <a:gridCol w="2821756">
                  <a:extLst>
                    <a:ext uri="{9D8B030D-6E8A-4147-A177-3AD203B41FA5}">
                      <a16:colId xmlns:a16="http://schemas.microsoft.com/office/drawing/2014/main" val="20000"/>
                    </a:ext>
                  </a:extLst>
                </a:gridCol>
                <a:gridCol w="7190924">
                  <a:extLst>
                    <a:ext uri="{9D8B030D-6E8A-4147-A177-3AD203B41FA5}">
                      <a16:colId xmlns:a16="http://schemas.microsoft.com/office/drawing/2014/main" val="20001"/>
                    </a:ext>
                  </a:extLst>
                </a:gridCol>
              </a:tblGrid>
              <a:tr h="550190">
                <a:tc>
                  <a:txBody>
                    <a:bodyPr/>
                    <a:lstStyle/>
                    <a:p>
                      <a:r>
                        <a:rPr lang="en-US" sz="1800" dirty="0" smtClean="0">
                          <a:solidFill>
                            <a:schemeClr val="tx1"/>
                          </a:solidFill>
                        </a:rPr>
                        <a:t>Regular</a:t>
                      </a:r>
                      <a:r>
                        <a:rPr lang="en-US" sz="1800" baseline="0" dirty="0" smtClean="0">
                          <a:solidFill>
                            <a:schemeClr val="tx1"/>
                          </a:solidFill>
                        </a:rPr>
                        <a:t> Expressions</a:t>
                      </a:r>
                      <a:endParaRPr lang="en-US" sz="18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algn="ctr"/>
                      <a:r>
                        <a:rPr lang="en-US" sz="1800" dirty="0" smtClean="0">
                          <a:solidFill>
                            <a:schemeClr val="tx1"/>
                          </a:solidFill>
                        </a:rPr>
                        <a:t>Regular Languages</a:t>
                      </a:r>
                      <a:endParaRPr lang="en-US" sz="1800" dirty="0">
                        <a:solidFill>
                          <a:schemeClr val="tx1"/>
                        </a:solidFill>
                      </a:endParaRPr>
                    </a:p>
                  </a:txBody>
                  <a:tcPr marL="105156" marR="105156">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0"/>
                  </a:ext>
                </a:extLst>
              </a:tr>
              <a:tr h="366793">
                <a:tc>
                  <a:txBody>
                    <a:bodyPr/>
                    <a:lstStyle/>
                    <a:p>
                      <a:pPr algn="ctr" fontAlgn="t"/>
                      <a:r>
                        <a:rPr lang="en-US" sz="1800" dirty="0"/>
                        <a:t>(0 + 10*)</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a:t>L = { 0, 1, 10, 100, 1000, 10000, … }</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1"/>
                  </a:ext>
                </a:extLst>
              </a:tr>
              <a:tr h="366793">
                <a:tc>
                  <a:txBody>
                    <a:bodyPr/>
                    <a:lstStyle/>
                    <a:p>
                      <a:pPr algn="ctr" fontAlgn="t"/>
                      <a:r>
                        <a:rPr lang="en-US" sz="1800"/>
                        <a:t>(0*10*)</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a:t>L = {1, 01, 10, 010, 0010, …}</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2"/>
                  </a:ext>
                </a:extLst>
              </a:tr>
              <a:tr h="366793">
                <a:tc>
                  <a:txBody>
                    <a:bodyPr/>
                    <a:lstStyle/>
                    <a:p>
                      <a:pPr algn="ctr" fontAlgn="t"/>
                      <a:r>
                        <a:rPr lang="el-GR" sz="1800"/>
                        <a:t>(0 + ε)(1 + ε)</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l-GR" sz="1800" dirty="0"/>
                        <a:t>L = </a:t>
                      </a:r>
                      <a:r>
                        <a:rPr lang="el-GR" sz="1800" dirty="0" smtClean="0"/>
                        <a:t>{</a:t>
                      </a:r>
                      <a:r>
                        <a:rPr lang="en-US" sz="1800" dirty="0" smtClean="0"/>
                        <a:t>Ɛ</a:t>
                      </a:r>
                      <a:r>
                        <a:rPr lang="el-GR" sz="1800" dirty="0" smtClean="0"/>
                        <a:t>, </a:t>
                      </a:r>
                      <a:r>
                        <a:rPr lang="el-GR" sz="1800" dirty="0"/>
                        <a:t>0, 1, 01}</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3"/>
                  </a:ext>
                </a:extLst>
              </a:tr>
              <a:tr h="602589">
                <a:tc>
                  <a:txBody>
                    <a:bodyPr/>
                    <a:lstStyle/>
                    <a:p>
                      <a:pPr algn="ctr" fontAlgn="t"/>
                      <a:r>
                        <a:rPr lang="en-US" sz="1800"/>
                        <a:t>(a+b)*</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dirty="0" smtClean="0"/>
                        <a:t>L </a:t>
                      </a:r>
                      <a:r>
                        <a:rPr lang="en-US" sz="1800" dirty="0"/>
                        <a:t>= </a:t>
                      </a:r>
                      <a:r>
                        <a:rPr lang="en-US" sz="1800" dirty="0" smtClean="0"/>
                        <a:t>{Ɛ, </a:t>
                      </a:r>
                      <a:r>
                        <a:rPr lang="en-US" sz="1800" dirty="0"/>
                        <a:t>a, b, </a:t>
                      </a:r>
                      <a:r>
                        <a:rPr lang="en-US" sz="1800" dirty="0" err="1"/>
                        <a:t>aa</a:t>
                      </a:r>
                      <a:r>
                        <a:rPr lang="en-US" sz="1800" dirty="0"/>
                        <a:t> , </a:t>
                      </a:r>
                      <a:r>
                        <a:rPr lang="en-US" sz="1800" dirty="0" err="1"/>
                        <a:t>ab</a:t>
                      </a:r>
                      <a:r>
                        <a:rPr lang="en-US" sz="1800" dirty="0"/>
                        <a:t> , bb , </a:t>
                      </a:r>
                      <a:r>
                        <a:rPr lang="en-US" sz="1800" dirty="0" err="1"/>
                        <a:t>ba</a:t>
                      </a:r>
                      <a:r>
                        <a:rPr lang="en-US" sz="1800" dirty="0"/>
                        <a:t>, </a:t>
                      </a:r>
                      <a:r>
                        <a:rPr lang="en-US" sz="1800" dirty="0" err="1"/>
                        <a:t>aaa</a:t>
                      </a:r>
                      <a:r>
                        <a:rPr lang="en-US" sz="1800" dirty="0"/>
                        <a:t>…….}</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4"/>
                  </a:ext>
                </a:extLst>
              </a:tr>
              <a:tr h="602589">
                <a:tc>
                  <a:txBody>
                    <a:bodyPr/>
                    <a:lstStyle/>
                    <a:p>
                      <a:pPr algn="ctr" fontAlgn="t"/>
                      <a:r>
                        <a:rPr lang="en-US" sz="1800"/>
                        <a:t>(a+b)*abb</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dirty="0" smtClean="0"/>
                        <a:t>L </a:t>
                      </a:r>
                      <a:r>
                        <a:rPr lang="en-US" sz="1800" dirty="0"/>
                        <a:t>= {</a:t>
                      </a:r>
                      <a:r>
                        <a:rPr lang="en-US" sz="1800" dirty="0" err="1"/>
                        <a:t>abb</a:t>
                      </a:r>
                      <a:r>
                        <a:rPr lang="en-US" sz="1800" dirty="0"/>
                        <a:t>, </a:t>
                      </a:r>
                      <a:r>
                        <a:rPr lang="en-US" sz="1800" dirty="0" err="1"/>
                        <a:t>aabb</a:t>
                      </a:r>
                      <a:r>
                        <a:rPr lang="en-US" sz="1800" dirty="0"/>
                        <a:t>, </a:t>
                      </a:r>
                      <a:r>
                        <a:rPr lang="en-US" sz="1800" dirty="0" err="1"/>
                        <a:t>babb</a:t>
                      </a:r>
                      <a:r>
                        <a:rPr lang="en-US" sz="1800" dirty="0"/>
                        <a:t>, </a:t>
                      </a:r>
                      <a:r>
                        <a:rPr lang="en-US" sz="1800" dirty="0" err="1"/>
                        <a:t>aaabb</a:t>
                      </a:r>
                      <a:r>
                        <a:rPr lang="en-US" sz="1800" dirty="0"/>
                        <a:t>, </a:t>
                      </a:r>
                      <a:r>
                        <a:rPr lang="en-US" sz="1800" dirty="0" err="1"/>
                        <a:t>ababb</a:t>
                      </a:r>
                      <a:r>
                        <a:rPr lang="en-US" sz="1800" dirty="0"/>
                        <a:t>, </a:t>
                      </a:r>
                      <a:r>
                        <a:rPr lang="en-US" sz="1800" dirty="0" smtClean="0"/>
                        <a:t>…………..} </a:t>
                      </a:r>
                      <a:r>
                        <a:rPr lang="en-US" sz="1800" dirty="0" smtClean="0">
                          <a:solidFill>
                            <a:srgbClr val="FF0000"/>
                          </a:solidFill>
                        </a:rPr>
                        <a:t>ending with </a:t>
                      </a:r>
                      <a:r>
                        <a:rPr lang="en-US" sz="1800" dirty="0" err="1" smtClean="0">
                          <a:solidFill>
                            <a:srgbClr val="FF0000"/>
                          </a:solidFill>
                        </a:rPr>
                        <a:t>abb</a:t>
                      </a:r>
                      <a:endParaRPr lang="en-US" sz="1800" dirty="0">
                        <a:solidFill>
                          <a:srgbClr val="FF0000"/>
                        </a:solidFill>
                      </a:endParaRP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5"/>
                  </a:ext>
                </a:extLst>
              </a:tr>
              <a:tr h="366793">
                <a:tc>
                  <a:txBody>
                    <a:bodyPr/>
                    <a:lstStyle/>
                    <a:p>
                      <a:pPr algn="ctr" fontAlgn="t"/>
                      <a:r>
                        <a:rPr lang="en-US" sz="1800"/>
                        <a:t>(11)*</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dirty="0" smtClean="0"/>
                        <a:t>L</a:t>
                      </a:r>
                      <a:r>
                        <a:rPr lang="en-US" sz="1800" dirty="0"/>
                        <a:t>= </a:t>
                      </a:r>
                      <a:r>
                        <a:rPr lang="en-US" sz="1800" dirty="0" smtClean="0"/>
                        <a:t>{Ɛ, </a:t>
                      </a:r>
                      <a:r>
                        <a:rPr lang="en-US" sz="1800" dirty="0"/>
                        <a:t>11, 1111, 111111, ……….}</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6"/>
                  </a:ext>
                </a:extLst>
              </a:tr>
              <a:tr h="641888">
                <a:tc>
                  <a:txBody>
                    <a:bodyPr/>
                    <a:lstStyle/>
                    <a:p>
                      <a:pPr algn="ctr" fontAlgn="t"/>
                      <a:r>
                        <a:rPr lang="en-US" sz="1800"/>
                        <a:t>(aa)*(bb)*b</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dirty="0"/>
                        <a:t>Set of strings consisting of even number of </a:t>
                      </a:r>
                      <a:r>
                        <a:rPr lang="en-US" sz="1800" dirty="0" err="1"/>
                        <a:t>a’s</a:t>
                      </a:r>
                      <a:r>
                        <a:rPr lang="en-US" sz="1800" dirty="0"/>
                        <a:t> followed by odd number of </a:t>
                      </a:r>
                      <a:r>
                        <a:rPr lang="en-US" sz="1800" dirty="0" err="1"/>
                        <a:t>b’s</a:t>
                      </a:r>
                      <a:r>
                        <a:rPr lang="en-US" sz="1800" dirty="0"/>
                        <a:t> , so L = {b, </a:t>
                      </a:r>
                      <a:r>
                        <a:rPr lang="en-US" sz="1800" dirty="0" err="1"/>
                        <a:t>aab</a:t>
                      </a:r>
                      <a:r>
                        <a:rPr lang="en-US" sz="1800" dirty="0"/>
                        <a:t>, </a:t>
                      </a:r>
                      <a:r>
                        <a:rPr lang="en-US" sz="1800" dirty="0" err="1"/>
                        <a:t>aabbb</a:t>
                      </a:r>
                      <a:r>
                        <a:rPr lang="en-US" sz="1800" dirty="0"/>
                        <a:t>, </a:t>
                      </a:r>
                      <a:r>
                        <a:rPr lang="en-US" sz="1800" dirty="0" err="1"/>
                        <a:t>aabbbbb</a:t>
                      </a:r>
                      <a:r>
                        <a:rPr lang="en-US" sz="1800" dirty="0"/>
                        <a:t>, </a:t>
                      </a:r>
                      <a:r>
                        <a:rPr lang="en-US" sz="1800" dirty="0" err="1"/>
                        <a:t>aaaab</a:t>
                      </a:r>
                      <a:r>
                        <a:rPr lang="en-US" sz="1800" dirty="0"/>
                        <a:t>, </a:t>
                      </a:r>
                      <a:r>
                        <a:rPr lang="en-US" sz="1800" dirty="0" err="1"/>
                        <a:t>aaaabbb</a:t>
                      </a:r>
                      <a:r>
                        <a:rPr lang="en-US" sz="1800" dirty="0"/>
                        <a:t>, …………..}</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7"/>
                  </a:ext>
                </a:extLst>
              </a:tr>
              <a:tr h="1545771">
                <a:tc>
                  <a:txBody>
                    <a:bodyPr/>
                    <a:lstStyle/>
                    <a:p>
                      <a:pPr algn="ctr" fontAlgn="t"/>
                      <a:r>
                        <a:rPr lang="en-US" sz="1800"/>
                        <a:t>(aa + ab + ba + bb)*</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tc>
                  <a:txBody>
                    <a:bodyPr/>
                    <a:lstStyle/>
                    <a:p>
                      <a:pPr fontAlgn="t"/>
                      <a:r>
                        <a:rPr lang="en-US" sz="1800" dirty="0"/>
                        <a:t>String of </a:t>
                      </a:r>
                      <a:r>
                        <a:rPr lang="en-US" sz="1800" dirty="0" err="1"/>
                        <a:t>a’s</a:t>
                      </a:r>
                      <a:r>
                        <a:rPr lang="en-US" sz="1800" dirty="0"/>
                        <a:t> and </a:t>
                      </a:r>
                      <a:r>
                        <a:rPr lang="en-US" sz="1800" dirty="0" err="1"/>
                        <a:t>b’s</a:t>
                      </a:r>
                      <a:r>
                        <a:rPr lang="en-US" sz="1800" dirty="0"/>
                        <a:t> of even length can be obtained by concatenating any combination of the strings </a:t>
                      </a:r>
                      <a:r>
                        <a:rPr lang="en-US" sz="1800" dirty="0" err="1"/>
                        <a:t>aa</a:t>
                      </a:r>
                      <a:r>
                        <a:rPr lang="en-US" sz="1800" dirty="0"/>
                        <a:t>, </a:t>
                      </a:r>
                      <a:r>
                        <a:rPr lang="en-US" sz="1800" dirty="0" err="1"/>
                        <a:t>ab</a:t>
                      </a:r>
                      <a:r>
                        <a:rPr lang="en-US" sz="1800" dirty="0"/>
                        <a:t>, </a:t>
                      </a:r>
                      <a:r>
                        <a:rPr lang="en-US" sz="1800" dirty="0" err="1"/>
                        <a:t>ba</a:t>
                      </a:r>
                      <a:r>
                        <a:rPr lang="en-US" sz="1800" dirty="0"/>
                        <a:t> and bb including null, so L = </a:t>
                      </a:r>
                      <a:r>
                        <a:rPr lang="en-US" sz="1800" dirty="0" smtClean="0"/>
                        <a:t>{Ɛ,</a:t>
                      </a:r>
                      <a:r>
                        <a:rPr lang="en-US" sz="1800" baseline="0" dirty="0" smtClean="0"/>
                        <a:t> </a:t>
                      </a:r>
                      <a:r>
                        <a:rPr lang="en-US" sz="1800" dirty="0" err="1" smtClean="0"/>
                        <a:t>aa</a:t>
                      </a:r>
                      <a:r>
                        <a:rPr lang="en-US" sz="1800" dirty="0"/>
                        <a:t>, </a:t>
                      </a:r>
                      <a:r>
                        <a:rPr lang="en-US" sz="1800" dirty="0" err="1"/>
                        <a:t>ab</a:t>
                      </a:r>
                      <a:r>
                        <a:rPr lang="en-US" sz="1800" dirty="0"/>
                        <a:t>, </a:t>
                      </a:r>
                      <a:r>
                        <a:rPr lang="en-US" sz="1800" dirty="0" err="1"/>
                        <a:t>ba</a:t>
                      </a:r>
                      <a:r>
                        <a:rPr lang="en-US" sz="1800" dirty="0"/>
                        <a:t>, bb, </a:t>
                      </a:r>
                      <a:r>
                        <a:rPr lang="en-US" sz="1800" dirty="0" err="1"/>
                        <a:t>aaab</a:t>
                      </a:r>
                      <a:r>
                        <a:rPr lang="en-US" sz="1800" dirty="0"/>
                        <a:t>, </a:t>
                      </a:r>
                      <a:r>
                        <a:rPr lang="en-US" sz="1800" dirty="0" err="1"/>
                        <a:t>aaba</a:t>
                      </a:r>
                      <a:r>
                        <a:rPr lang="en-US" sz="1800" dirty="0"/>
                        <a:t>, …………..}</a:t>
                      </a:r>
                    </a:p>
                  </a:txBody>
                  <a:tcPr marL="87630" marR="87630" marT="76200" marB="76200">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0000"/>
                      </a:srgbClr>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26" name="Content Placeholder 25"/>
          <p:cNvSpPr>
            <a:spLocks noGrp="1"/>
          </p:cNvSpPr>
          <p:nvPr>
            <p:ph sz="quarter" idx="4"/>
          </p:nvPr>
        </p:nvSpPr>
        <p:spPr>
          <a:xfrm>
            <a:off x="788671" y="1112840"/>
            <a:ext cx="9201150" cy="4906963"/>
          </a:xfrm>
        </p:spPr>
        <p:txBody>
          <a:bodyPr>
            <a:normAutofit lnSpcReduction="10000"/>
          </a:bodyPr>
          <a:lstStyle/>
          <a:p>
            <a:pPr>
              <a:buNone/>
            </a:pPr>
            <a:r>
              <a:rPr lang="en-US" b="1" dirty="0" smtClean="0">
                <a:solidFill>
                  <a:srgbClr val="FF0000"/>
                </a:solidFill>
              </a:rPr>
              <a:t>I</a:t>
            </a:r>
            <a:r>
              <a:rPr lang="en-US" b="1" baseline="-25000" dirty="0" smtClean="0">
                <a:solidFill>
                  <a:srgbClr val="FF0000"/>
                </a:solidFill>
              </a:rPr>
              <a:t>1</a:t>
            </a:r>
            <a:r>
              <a:rPr lang="en-US" b="1" dirty="0" smtClean="0">
                <a:solidFill>
                  <a:srgbClr val="FF0000"/>
                </a:solidFill>
              </a:rPr>
              <a:t>:</a:t>
            </a:r>
            <a:r>
              <a:rPr lang="en-US" dirty="0" smtClean="0"/>
              <a:t> 		R + ∅ = ∅ + R = R</a:t>
            </a:r>
          </a:p>
          <a:p>
            <a:pPr>
              <a:buNone/>
            </a:pPr>
            <a:r>
              <a:rPr lang="en-US" b="1" dirty="0" smtClean="0">
                <a:solidFill>
                  <a:srgbClr val="FF0000"/>
                </a:solidFill>
              </a:rPr>
              <a:t>I</a:t>
            </a:r>
            <a:r>
              <a:rPr lang="en-US" b="1" baseline="-25000" dirty="0" smtClean="0">
                <a:solidFill>
                  <a:srgbClr val="FF0000"/>
                </a:solidFill>
              </a:rPr>
              <a:t>2</a:t>
            </a:r>
            <a:r>
              <a:rPr lang="en-US" b="1" dirty="0" smtClean="0">
                <a:solidFill>
                  <a:srgbClr val="FF0000"/>
                </a:solidFill>
              </a:rPr>
              <a:t>:</a:t>
            </a:r>
            <a:r>
              <a:rPr lang="en-US" dirty="0" smtClean="0"/>
              <a:t> 		R. ∅ = ∅</a:t>
            </a:r>
          </a:p>
          <a:p>
            <a:pPr>
              <a:buNone/>
            </a:pPr>
            <a:r>
              <a:rPr lang="en-US" b="1" dirty="0" smtClean="0">
                <a:solidFill>
                  <a:srgbClr val="FF0000"/>
                </a:solidFill>
              </a:rPr>
              <a:t>I</a:t>
            </a:r>
            <a:r>
              <a:rPr lang="en-US" b="1" baseline="-25000" dirty="0" smtClean="0">
                <a:solidFill>
                  <a:srgbClr val="FF0000"/>
                </a:solidFill>
              </a:rPr>
              <a:t>3</a:t>
            </a:r>
            <a:r>
              <a:rPr lang="en-US" b="1" dirty="0" smtClean="0">
                <a:solidFill>
                  <a:srgbClr val="FF0000"/>
                </a:solidFill>
              </a:rPr>
              <a:t>:</a:t>
            </a:r>
            <a:r>
              <a:rPr lang="en-US" dirty="0" smtClean="0"/>
              <a:t> 		</a:t>
            </a:r>
            <a:r>
              <a:rPr lang="pt-BR" dirty="0" smtClean="0"/>
              <a:t>R.ε = ε.R = R</a:t>
            </a:r>
            <a:endParaRPr lang="en-US" dirty="0" smtClean="0"/>
          </a:p>
          <a:p>
            <a:pPr>
              <a:buNone/>
            </a:pPr>
            <a:r>
              <a:rPr lang="en-US" b="1" dirty="0" smtClean="0">
                <a:solidFill>
                  <a:srgbClr val="FF0000"/>
                </a:solidFill>
              </a:rPr>
              <a:t>I</a:t>
            </a:r>
            <a:r>
              <a:rPr lang="en-US" b="1" baseline="-25000" dirty="0" smtClean="0">
                <a:solidFill>
                  <a:srgbClr val="FF0000"/>
                </a:solidFill>
              </a:rPr>
              <a:t>4</a:t>
            </a:r>
            <a:r>
              <a:rPr lang="en-US" b="1" dirty="0" smtClean="0">
                <a:solidFill>
                  <a:srgbClr val="FF0000"/>
                </a:solidFill>
              </a:rPr>
              <a:t>:</a:t>
            </a:r>
            <a:r>
              <a:rPr lang="en-US" dirty="0" smtClean="0"/>
              <a:t> 		</a:t>
            </a:r>
            <a:r>
              <a:rPr lang="el-GR" dirty="0" smtClean="0"/>
              <a:t>ε* = ε</a:t>
            </a:r>
            <a:endParaRPr lang="en-US" dirty="0" smtClean="0"/>
          </a:p>
          <a:p>
            <a:pPr>
              <a:buNone/>
            </a:pPr>
            <a:r>
              <a:rPr lang="en-US" b="1" dirty="0" smtClean="0">
                <a:solidFill>
                  <a:srgbClr val="FF0000"/>
                </a:solidFill>
              </a:rPr>
              <a:t>I</a:t>
            </a:r>
            <a:r>
              <a:rPr lang="en-US" b="1" baseline="-25000" dirty="0" smtClean="0">
                <a:solidFill>
                  <a:srgbClr val="FF0000"/>
                </a:solidFill>
              </a:rPr>
              <a:t>5</a:t>
            </a:r>
            <a:r>
              <a:rPr lang="en-US" b="1" dirty="0" smtClean="0">
                <a:solidFill>
                  <a:srgbClr val="FF0000"/>
                </a:solidFill>
              </a:rPr>
              <a:t>:</a:t>
            </a:r>
            <a:r>
              <a:rPr lang="en-US" dirty="0" smtClean="0"/>
              <a:t> 		R+R=R</a:t>
            </a:r>
          </a:p>
          <a:p>
            <a:pPr>
              <a:buNone/>
            </a:pPr>
            <a:r>
              <a:rPr lang="en-US" b="1" dirty="0" smtClean="0">
                <a:solidFill>
                  <a:srgbClr val="FF0000"/>
                </a:solidFill>
              </a:rPr>
              <a:t>I</a:t>
            </a:r>
            <a:r>
              <a:rPr lang="en-US" b="1" baseline="-25000" dirty="0" smtClean="0">
                <a:solidFill>
                  <a:srgbClr val="FF0000"/>
                </a:solidFill>
              </a:rPr>
              <a:t>6</a:t>
            </a:r>
            <a:r>
              <a:rPr lang="en-US" b="1" dirty="0" smtClean="0">
                <a:solidFill>
                  <a:srgbClr val="FF0000"/>
                </a:solidFill>
              </a:rPr>
              <a:t>:</a:t>
            </a:r>
            <a:r>
              <a:rPr lang="en-US" dirty="0" smtClean="0"/>
              <a:t> 		R*R* = R*</a:t>
            </a:r>
          </a:p>
          <a:p>
            <a:pPr>
              <a:buNone/>
            </a:pPr>
            <a:r>
              <a:rPr lang="en-US" b="1" dirty="0" smtClean="0">
                <a:solidFill>
                  <a:srgbClr val="FF0000"/>
                </a:solidFill>
              </a:rPr>
              <a:t>I</a:t>
            </a:r>
            <a:r>
              <a:rPr lang="en-US" b="1" baseline="-25000" dirty="0" smtClean="0">
                <a:solidFill>
                  <a:srgbClr val="FF0000"/>
                </a:solidFill>
              </a:rPr>
              <a:t>7</a:t>
            </a:r>
            <a:r>
              <a:rPr lang="en-US" b="1" dirty="0" smtClean="0">
                <a:solidFill>
                  <a:srgbClr val="FF0000"/>
                </a:solidFill>
              </a:rPr>
              <a:t>:</a:t>
            </a:r>
            <a:r>
              <a:rPr lang="en-US" dirty="0" smtClean="0"/>
              <a:t> 		RR* = R*R</a:t>
            </a:r>
          </a:p>
          <a:p>
            <a:pPr>
              <a:buNone/>
            </a:pPr>
            <a:r>
              <a:rPr lang="en-US" b="1" dirty="0" smtClean="0">
                <a:solidFill>
                  <a:srgbClr val="FF0000"/>
                </a:solidFill>
              </a:rPr>
              <a:t>I</a:t>
            </a:r>
            <a:r>
              <a:rPr lang="en-US" b="1" baseline="-25000" dirty="0" smtClean="0">
                <a:solidFill>
                  <a:srgbClr val="FF0000"/>
                </a:solidFill>
              </a:rPr>
              <a:t>8</a:t>
            </a:r>
            <a:r>
              <a:rPr lang="en-US" b="1" dirty="0" smtClean="0">
                <a:solidFill>
                  <a:srgbClr val="FF0000"/>
                </a:solidFill>
              </a:rPr>
              <a:t>:</a:t>
            </a:r>
            <a:r>
              <a:rPr lang="en-US" dirty="0" smtClean="0"/>
              <a:t> 		(R*)* = R*</a:t>
            </a:r>
          </a:p>
          <a:p>
            <a:pPr>
              <a:buNone/>
            </a:pPr>
            <a:r>
              <a:rPr lang="en-US" b="1" dirty="0" smtClean="0">
                <a:solidFill>
                  <a:srgbClr val="FF0000"/>
                </a:solidFill>
              </a:rPr>
              <a:t>I</a:t>
            </a:r>
            <a:r>
              <a:rPr lang="en-US" b="1" baseline="-25000" dirty="0" smtClean="0">
                <a:solidFill>
                  <a:srgbClr val="FF0000"/>
                </a:solidFill>
              </a:rPr>
              <a:t>9</a:t>
            </a:r>
            <a:r>
              <a:rPr lang="en-US" b="1" dirty="0" smtClean="0">
                <a:solidFill>
                  <a:srgbClr val="FF0000"/>
                </a:solidFill>
              </a:rPr>
              <a:t>:</a:t>
            </a:r>
            <a:r>
              <a:rPr lang="en-US" dirty="0" smtClean="0"/>
              <a:t> 		</a:t>
            </a:r>
            <a:r>
              <a:rPr lang="pt-BR" dirty="0" smtClean="0"/>
              <a:t>ε + RR* = ε + R*R = R*</a:t>
            </a:r>
            <a:endParaRPr lang="en-US" dirty="0" smtClean="0"/>
          </a:p>
          <a:p>
            <a:pPr>
              <a:buNone/>
            </a:pPr>
            <a:r>
              <a:rPr lang="en-US" b="1" dirty="0" smtClean="0">
                <a:solidFill>
                  <a:srgbClr val="FF0000"/>
                </a:solidFill>
              </a:rPr>
              <a:t>I</a:t>
            </a:r>
            <a:r>
              <a:rPr lang="en-US" b="1" baseline="-25000" dirty="0" smtClean="0">
                <a:solidFill>
                  <a:srgbClr val="FF0000"/>
                </a:solidFill>
              </a:rPr>
              <a:t>10</a:t>
            </a:r>
            <a:r>
              <a:rPr lang="en-US" b="1" dirty="0" smtClean="0">
                <a:solidFill>
                  <a:srgbClr val="FF0000"/>
                </a:solidFill>
              </a:rPr>
              <a:t>:</a:t>
            </a:r>
            <a:r>
              <a:rPr lang="en-US" dirty="0" smtClean="0"/>
              <a:t> 	(PQ)*P =P(QP)*</a:t>
            </a:r>
          </a:p>
          <a:p>
            <a:pPr>
              <a:buNone/>
            </a:pPr>
            <a:r>
              <a:rPr lang="en-US" b="1" dirty="0" smtClean="0">
                <a:solidFill>
                  <a:srgbClr val="FF0000"/>
                </a:solidFill>
              </a:rPr>
              <a:t>I</a:t>
            </a:r>
            <a:r>
              <a:rPr lang="en-US" b="1" baseline="-25000" dirty="0" smtClean="0">
                <a:solidFill>
                  <a:srgbClr val="FF0000"/>
                </a:solidFill>
              </a:rPr>
              <a:t>11</a:t>
            </a:r>
            <a:r>
              <a:rPr lang="en-US" b="1" dirty="0" smtClean="0">
                <a:solidFill>
                  <a:srgbClr val="FF0000"/>
                </a:solidFill>
              </a:rPr>
              <a:t>:</a:t>
            </a:r>
            <a:r>
              <a:rPr lang="en-US" dirty="0" smtClean="0"/>
              <a:t> 	(P+Q)* = (P*Q*)* = (P*+Q*)*</a:t>
            </a:r>
          </a:p>
          <a:p>
            <a:pPr>
              <a:buNone/>
            </a:pPr>
            <a:r>
              <a:rPr lang="en-US" b="1" dirty="0" smtClean="0">
                <a:solidFill>
                  <a:srgbClr val="FF0000"/>
                </a:solidFill>
              </a:rPr>
              <a:t>I</a:t>
            </a:r>
            <a:r>
              <a:rPr lang="en-US" b="1" baseline="-25000" dirty="0" smtClean="0">
                <a:solidFill>
                  <a:srgbClr val="FF0000"/>
                </a:solidFill>
              </a:rPr>
              <a:t>12</a:t>
            </a:r>
            <a:r>
              <a:rPr lang="en-US" b="1" dirty="0" smtClean="0">
                <a:solidFill>
                  <a:srgbClr val="FF0000"/>
                </a:solidFill>
              </a:rPr>
              <a:t>:</a:t>
            </a:r>
            <a:r>
              <a:rPr lang="en-US" dirty="0" smtClean="0"/>
              <a:t> 	PQ+PR = P(Q+R) and QP+RP = (Q+R)P</a:t>
            </a:r>
          </a:p>
        </p:txBody>
      </p:sp>
      <p:sp>
        <p:nvSpPr>
          <p:cNvPr id="4" name="Date Placeholder 3"/>
          <p:cNvSpPr>
            <a:spLocks noGrp="1"/>
          </p:cNvSpPr>
          <p:nvPr>
            <p:ph type="dt" sz="half" idx="10"/>
          </p:nvPr>
        </p:nvSpPr>
        <p:spPr/>
        <p:txBody>
          <a:bodyPr/>
          <a:lstStyle/>
          <a:p>
            <a:fld id="{30945F62-71F5-4484-9DCE-72AF1512653B}" type="datetime1">
              <a:rPr lang="en-US" smtClean="0"/>
              <a:pPr/>
              <a:t>3/24/2023</a:t>
            </a:fld>
            <a:endParaRPr lang="en-US"/>
          </a:p>
        </p:txBody>
      </p:sp>
      <p:sp>
        <p:nvSpPr>
          <p:cNvPr id="5" name="Footer Placeholder 4"/>
          <p:cNvSpPr>
            <a:spLocks noGrp="1"/>
          </p:cNvSpPr>
          <p:nvPr>
            <p:ph type="ftr" sz="quarter" idx="11"/>
          </p:nvPr>
        </p:nvSpPr>
        <p:spPr>
          <a:xfrm>
            <a:off x="2979420" y="6356353"/>
            <a:ext cx="499491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Identities of Regular Expression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4F3441C-135A-4ED9-A217-56A657BB435B}" type="datetime1">
              <a:rPr lang="en-US" smtClean="0"/>
              <a:pPr/>
              <a:t>3/24/2023</a:t>
            </a:fld>
            <a:endParaRPr lang="en-US"/>
          </a:p>
        </p:txBody>
      </p:sp>
      <p:sp>
        <p:nvSpPr>
          <p:cNvPr id="6" name="Footer Placeholder 5"/>
          <p:cNvSpPr>
            <a:spLocks noGrp="1"/>
          </p:cNvSpPr>
          <p:nvPr>
            <p:ph type="ftr" sz="quarter" idx="11"/>
          </p:nvPr>
        </p:nvSpPr>
        <p:spPr>
          <a:xfrm>
            <a:off x="2541270" y="6324603"/>
            <a:ext cx="6747510" cy="396875"/>
          </a:xfrm>
        </p:spPr>
        <p:txBody>
          <a:bodyPr/>
          <a:lstStyle/>
          <a:p>
            <a:r>
              <a:rPr lang="en-US" smtClean="0"/>
              <a:t>SHRUTI SINHA                          TAFL            Unit Number:2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pic>
        <p:nvPicPr>
          <p:cNvPr id="8" name="Picture 7" descr="Logo, company name&#10;&#10;Description automatically generated">
            <a:extLst>
              <a:ext uri="{FF2B5EF4-FFF2-40B4-BE49-F238E27FC236}">
                <a16:creationId xmlns:a16="http://schemas.microsoft.com/office/drawing/2014/main" id="{4D530794-9E1B-47E3-BA12-31755C3A47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577340" cy="801666"/>
          </a:xfrm>
          <a:prstGeom prst="rect">
            <a:avLst/>
          </a:prstGeom>
        </p:spPr>
      </p:pic>
      <p:sp>
        <p:nvSpPr>
          <p:cNvPr id="10" name="Title 1">
            <a:extLst>
              <a:ext uri="{FF2B5EF4-FFF2-40B4-BE49-F238E27FC236}">
                <a16:creationId xmlns:a16="http://schemas.microsoft.com/office/drawing/2014/main" id="{F3CC3EBE-5D36-4581-AD22-E6DFC241C48D}"/>
              </a:ext>
            </a:extLst>
          </p:cNvPr>
          <p:cNvSpPr txBox="1">
            <a:spLocks/>
          </p:cNvSpPr>
          <p:nvPr/>
        </p:nvSpPr>
        <p:spPr>
          <a:xfrm>
            <a:off x="1752602" y="-11514"/>
            <a:ext cx="8724442"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2400" b="1" dirty="0">
                <a:latin typeface="Times New Roman" pitchFamily="18" charset="0"/>
                <a:cs typeface="Times New Roman" pitchFamily="18" charset="0"/>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graphicFrame>
        <p:nvGraphicFramePr>
          <p:cNvPr id="13" name="Table 12"/>
          <p:cNvGraphicFramePr>
            <a:graphicFrameLocks noGrp="1"/>
          </p:cNvGraphicFramePr>
          <p:nvPr/>
        </p:nvGraphicFramePr>
        <p:xfrm>
          <a:off x="838200" y="933246"/>
          <a:ext cx="9067801" cy="5944058"/>
        </p:xfrm>
        <a:graphic>
          <a:graphicData uri="http://schemas.openxmlformats.org/drawingml/2006/table">
            <a:tbl>
              <a:tblPr/>
              <a:tblGrid>
                <a:gridCol w="1455412">
                  <a:extLst>
                    <a:ext uri="{9D8B030D-6E8A-4147-A177-3AD203B41FA5}">
                      <a16:colId xmlns:a16="http://schemas.microsoft.com/office/drawing/2014/main" val="20000"/>
                    </a:ext>
                  </a:extLst>
                </a:gridCol>
                <a:gridCol w="40772">
                  <a:extLst>
                    <a:ext uri="{9D8B030D-6E8A-4147-A177-3AD203B41FA5}">
                      <a16:colId xmlns:a16="http://schemas.microsoft.com/office/drawing/2014/main" val="20001"/>
                    </a:ext>
                  </a:extLst>
                </a:gridCol>
                <a:gridCol w="5501475">
                  <a:extLst>
                    <a:ext uri="{9D8B030D-6E8A-4147-A177-3AD203B41FA5}">
                      <a16:colId xmlns:a16="http://schemas.microsoft.com/office/drawing/2014/main" val="20002"/>
                    </a:ext>
                  </a:extLst>
                </a:gridCol>
                <a:gridCol w="972409">
                  <a:extLst>
                    <a:ext uri="{9D8B030D-6E8A-4147-A177-3AD203B41FA5}">
                      <a16:colId xmlns:a16="http://schemas.microsoft.com/office/drawing/2014/main" val="20003"/>
                    </a:ext>
                  </a:extLst>
                </a:gridCol>
                <a:gridCol w="1097733">
                  <a:extLst>
                    <a:ext uri="{9D8B030D-6E8A-4147-A177-3AD203B41FA5}">
                      <a16:colId xmlns:a16="http://schemas.microsoft.com/office/drawing/2014/main" val="20004"/>
                    </a:ext>
                  </a:extLst>
                </a:gridCol>
              </a:tblGrid>
              <a:tr h="297675">
                <a:tc gridSpan="5">
                  <a:txBody>
                    <a:bodyPr/>
                    <a:lstStyle/>
                    <a:p>
                      <a:pPr marL="2033905" marR="0">
                        <a:lnSpc>
                          <a:spcPts val="1835"/>
                        </a:lnSpc>
                        <a:spcBef>
                          <a:spcPts val="0"/>
                        </a:spcBef>
                        <a:spcAft>
                          <a:spcPts val="0"/>
                        </a:spcAft>
                      </a:pPr>
                      <a:r>
                        <a:rPr lang="en-US" sz="1600" b="1" dirty="0">
                          <a:latin typeface="Times New Roman"/>
                          <a:ea typeface="Times New Roman"/>
                          <a:cs typeface="Times New Roman"/>
                        </a:rPr>
                        <a:t>B.</a:t>
                      </a:r>
                      <a:r>
                        <a:rPr lang="en-US" sz="1600" b="1" spc="-15" dirty="0">
                          <a:latin typeface="Times New Roman"/>
                          <a:ea typeface="Times New Roman"/>
                          <a:cs typeface="Times New Roman"/>
                        </a:rPr>
                        <a:t> </a:t>
                      </a:r>
                      <a:r>
                        <a:rPr lang="en-US" sz="1600" b="1" dirty="0">
                          <a:latin typeface="Times New Roman"/>
                          <a:ea typeface="Times New Roman"/>
                          <a:cs typeface="Times New Roman"/>
                        </a:rPr>
                        <a:t>TECH.</a:t>
                      </a:r>
                      <a:r>
                        <a:rPr lang="en-US" sz="1600" b="1" spc="-15" dirty="0">
                          <a:latin typeface="Times New Roman"/>
                          <a:ea typeface="Times New Roman"/>
                          <a:cs typeface="Times New Roman"/>
                        </a:rPr>
                        <a:t> </a:t>
                      </a:r>
                      <a:r>
                        <a:rPr lang="en-US" sz="1600" b="1" dirty="0">
                          <a:latin typeface="Times New Roman"/>
                          <a:ea typeface="Times New Roman"/>
                          <a:cs typeface="Times New Roman"/>
                        </a:rPr>
                        <a:t>SECOND</a:t>
                      </a:r>
                      <a:r>
                        <a:rPr lang="en-US" sz="1600" b="1" spc="-15" dirty="0">
                          <a:latin typeface="Times New Roman"/>
                          <a:ea typeface="Times New Roman"/>
                          <a:cs typeface="Times New Roman"/>
                        </a:rPr>
                        <a:t> </a:t>
                      </a:r>
                      <a:r>
                        <a:rPr lang="en-US" sz="1600" b="1" dirty="0">
                          <a:latin typeface="Times New Roman"/>
                          <a:ea typeface="Times New Roman"/>
                          <a:cs typeface="Times New Roman"/>
                        </a:rPr>
                        <a:t>YEAR</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59001">
                <a:tc gridSpan="2">
                  <a:txBody>
                    <a:bodyPr/>
                    <a:lstStyle/>
                    <a:p>
                      <a:pPr marL="67945" marR="0">
                        <a:lnSpc>
                          <a:spcPts val="1600"/>
                        </a:lnSpc>
                        <a:spcBef>
                          <a:spcPts val="0"/>
                        </a:spcBef>
                        <a:spcAft>
                          <a:spcPts val="0"/>
                        </a:spcAft>
                      </a:pPr>
                      <a:r>
                        <a:rPr lang="en-US" sz="1300" b="1">
                          <a:latin typeface="Times New Roman"/>
                          <a:ea typeface="Times New Roman"/>
                          <a:cs typeface="Times New Roman"/>
                        </a:rPr>
                        <a:t>Course</a:t>
                      </a:r>
                      <a:r>
                        <a:rPr lang="en-US" sz="1300" b="1" spc="-15">
                          <a:latin typeface="Times New Roman"/>
                          <a:ea typeface="Times New Roman"/>
                          <a:cs typeface="Times New Roman"/>
                        </a:rPr>
                        <a:t> </a:t>
                      </a:r>
                      <a:r>
                        <a:rPr lang="en-US" sz="1300" b="1">
                          <a:latin typeface="Times New Roman"/>
                          <a:ea typeface="Times New Roman"/>
                          <a:cs typeface="Times New Roman"/>
                        </a:rPr>
                        <a:t>Code</a:t>
                      </a:r>
                      <a:endParaRPr lang="en-US" sz="1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6040" marR="0">
                        <a:lnSpc>
                          <a:spcPts val="1600"/>
                        </a:lnSpc>
                        <a:spcBef>
                          <a:spcPts val="0"/>
                        </a:spcBef>
                        <a:spcAft>
                          <a:spcPts val="0"/>
                        </a:spcAft>
                      </a:pPr>
                      <a:r>
                        <a:rPr lang="en-US" sz="1600" b="1" dirty="0">
                          <a:latin typeface="Times New Roman"/>
                          <a:ea typeface="Times New Roman"/>
                          <a:cs typeface="Times New Roman"/>
                        </a:rPr>
                        <a:t>ACSE0404</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7950" marR="99695" algn="ctr">
                        <a:lnSpc>
                          <a:spcPts val="1600"/>
                        </a:lnSpc>
                        <a:spcBef>
                          <a:spcPts val="0"/>
                        </a:spcBef>
                        <a:spcAft>
                          <a:spcPts val="0"/>
                        </a:spcAft>
                      </a:pPr>
                      <a:r>
                        <a:rPr lang="en-US" sz="1300" b="1">
                          <a:latin typeface="Times New Roman"/>
                          <a:ea typeface="Times New Roman"/>
                          <a:cs typeface="Times New Roman"/>
                        </a:rPr>
                        <a:t>L T P</a:t>
                      </a:r>
                      <a:endParaRPr lang="en-US" sz="1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6515" algn="ctr">
                        <a:lnSpc>
                          <a:spcPts val="1600"/>
                        </a:lnSpc>
                        <a:spcBef>
                          <a:spcPts val="0"/>
                        </a:spcBef>
                        <a:spcAft>
                          <a:spcPts val="0"/>
                        </a:spcAft>
                      </a:pPr>
                      <a:r>
                        <a:rPr lang="en-US" sz="1300" b="1">
                          <a:latin typeface="Times New Roman"/>
                          <a:ea typeface="Times New Roman"/>
                          <a:cs typeface="Times New Roman"/>
                        </a:rPr>
                        <a:t>Credits</a:t>
                      </a:r>
                      <a:endParaRPr lang="en-US" sz="1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8101">
                <a:tc gridSpan="2">
                  <a:txBody>
                    <a:bodyPr/>
                    <a:lstStyle/>
                    <a:p>
                      <a:pPr marL="67945" marR="0">
                        <a:lnSpc>
                          <a:spcPts val="1600"/>
                        </a:lnSpc>
                        <a:spcBef>
                          <a:spcPts val="0"/>
                        </a:spcBef>
                        <a:spcAft>
                          <a:spcPts val="0"/>
                        </a:spcAft>
                      </a:pPr>
                      <a:r>
                        <a:rPr lang="en-US" sz="1300" b="1">
                          <a:latin typeface="Times New Roman"/>
                          <a:ea typeface="Times New Roman"/>
                          <a:cs typeface="Times New Roman"/>
                        </a:rPr>
                        <a:t>Course</a:t>
                      </a:r>
                      <a:r>
                        <a:rPr lang="en-US" sz="1300" b="1" spc="-15">
                          <a:latin typeface="Times New Roman"/>
                          <a:ea typeface="Times New Roman"/>
                          <a:cs typeface="Times New Roman"/>
                        </a:rPr>
                        <a:t> </a:t>
                      </a:r>
                      <a:r>
                        <a:rPr lang="en-US" sz="1300" b="1">
                          <a:latin typeface="Times New Roman"/>
                          <a:ea typeface="Times New Roman"/>
                          <a:cs typeface="Times New Roman"/>
                        </a:rPr>
                        <a:t>Title</a:t>
                      </a:r>
                      <a:endParaRPr lang="en-US" sz="1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66040" marR="0">
                        <a:lnSpc>
                          <a:spcPts val="1600"/>
                        </a:lnSpc>
                        <a:spcBef>
                          <a:spcPts val="0"/>
                        </a:spcBef>
                        <a:spcAft>
                          <a:spcPts val="0"/>
                        </a:spcAft>
                      </a:pPr>
                      <a:r>
                        <a:rPr lang="en-US" sz="1600" b="1" dirty="0">
                          <a:latin typeface="Times New Roman"/>
                          <a:ea typeface="Times New Roman"/>
                          <a:cs typeface="Times New Roman"/>
                        </a:rPr>
                        <a:t>Theory</a:t>
                      </a:r>
                      <a:r>
                        <a:rPr lang="en-US" sz="1600" b="1" spc="-20" dirty="0">
                          <a:latin typeface="Times New Roman"/>
                          <a:ea typeface="Times New Roman"/>
                          <a:cs typeface="Times New Roman"/>
                        </a:rPr>
                        <a:t> </a:t>
                      </a:r>
                      <a:r>
                        <a:rPr lang="en-US" sz="1600" b="1" dirty="0">
                          <a:latin typeface="Times New Roman"/>
                          <a:ea typeface="Times New Roman"/>
                          <a:cs typeface="Times New Roman"/>
                        </a:rPr>
                        <a:t>of</a:t>
                      </a:r>
                      <a:r>
                        <a:rPr lang="en-US" sz="1600" b="1" spc="5" dirty="0">
                          <a:latin typeface="Times New Roman"/>
                          <a:ea typeface="Times New Roman"/>
                          <a:cs typeface="Times New Roman"/>
                        </a:rPr>
                        <a:t> </a:t>
                      </a:r>
                      <a:r>
                        <a:rPr lang="en-US" sz="1600" b="1" dirty="0">
                          <a:latin typeface="Times New Roman"/>
                          <a:ea typeface="Times New Roman"/>
                          <a:cs typeface="Times New Roman"/>
                        </a:rPr>
                        <a:t>Automata</a:t>
                      </a:r>
                      <a:r>
                        <a:rPr lang="en-US" sz="1600" b="1" spc="-20" dirty="0">
                          <a:latin typeface="Times New Roman"/>
                          <a:ea typeface="Times New Roman"/>
                          <a:cs typeface="Times New Roman"/>
                        </a:rPr>
                        <a:t> </a:t>
                      </a:r>
                      <a:r>
                        <a:rPr lang="en-US" sz="1600" b="1" dirty="0">
                          <a:latin typeface="Times New Roman"/>
                          <a:ea typeface="Times New Roman"/>
                          <a:cs typeface="Times New Roman"/>
                        </a:rPr>
                        <a:t>and</a:t>
                      </a:r>
                      <a:r>
                        <a:rPr lang="en-US" sz="1600" b="1" spc="-15" dirty="0">
                          <a:latin typeface="Times New Roman"/>
                          <a:ea typeface="Times New Roman"/>
                          <a:cs typeface="Times New Roman"/>
                        </a:rPr>
                        <a:t> </a:t>
                      </a:r>
                      <a:r>
                        <a:rPr lang="en-US" sz="1600" b="1" dirty="0">
                          <a:latin typeface="Times New Roman"/>
                          <a:ea typeface="Times New Roman"/>
                          <a:cs typeface="Times New Roman"/>
                        </a:rPr>
                        <a:t>Formal</a:t>
                      </a:r>
                      <a:r>
                        <a:rPr lang="en-US" sz="1600" b="1" spc="-5" dirty="0">
                          <a:latin typeface="Times New Roman"/>
                          <a:ea typeface="Times New Roman"/>
                          <a:cs typeface="Times New Roman"/>
                        </a:rPr>
                        <a:t> </a:t>
                      </a:r>
                      <a:r>
                        <a:rPr lang="en-US" sz="1600" b="1" dirty="0">
                          <a:latin typeface="Times New Roman"/>
                          <a:ea typeface="Times New Roman"/>
                          <a:cs typeface="Times New Roman"/>
                        </a:rPr>
                        <a:t>Languages</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5410" marR="99695" algn="ctr">
                        <a:lnSpc>
                          <a:spcPts val="1600"/>
                        </a:lnSpc>
                        <a:spcBef>
                          <a:spcPts val="0"/>
                        </a:spcBef>
                        <a:spcAft>
                          <a:spcPts val="0"/>
                        </a:spcAft>
                      </a:pPr>
                      <a:r>
                        <a:rPr lang="en-US" sz="1300" b="1">
                          <a:latin typeface="Times New Roman"/>
                          <a:ea typeface="Times New Roman"/>
                          <a:cs typeface="Times New Roman"/>
                        </a:rPr>
                        <a:t>3</a:t>
                      </a:r>
                      <a:r>
                        <a:rPr lang="en-US" sz="1300" b="1" spc="5">
                          <a:latin typeface="Times New Roman"/>
                          <a:ea typeface="Times New Roman"/>
                          <a:cs typeface="Times New Roman"/>
                        </a:rPr>
                        <a:t> </a:t>
                      </a:r>
                      <a:r>
                        <a:rPr lang="en-US" sz="1300" b="1">
                          <a:latin typeface="Times New Roman"/>
                          <a:ea typeface="Times New Roman"/>
                          <a:cs typeface="Times New Roman"/>
                        </a:rPr>
                        <a:t>0</a:t>
                      </a:r>
                      <a:r>
                        <a:rPr lang="en-US" sz="1300" b="1" spc="350">
                          <a:latin typeface="Times New Roman"/>
                          <a:ea typeface="Times New Roman"/>
                          <a:cs typeface="Times New Roman"/>
                        </a:rPr>
                        <a:t> </a:t>
                      </a:r>
                      <a:r>
                        <a:rPr lang="en-US" sz="1300" b="1">
                          <a:latin typeface="Times New Roman"/>
                          <a:ea typeface="Times New Roman"/>
                          <a:cs typeface="Times New Roman"/>
                        </a:rPr>
                        <a:t>0</a:t>
                      </a:r>
                      <a:endParaRPr lang="en-US" sz="1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175" marR="0" algn="ctr">
                        <a:lnSpc>
                          <a:spcPts val="1600"/>
                        </a:lnSpc>
                        <a:spcBef>
                          <a:spcPts val="0"/>
                        </a:spcBef>
                        <a:spcAft>
                          <a:spcPts val="0"/>
                        </a:spcAft>
                      </a:pPr>
                      <a:r>
                        <a:rPr lang="en-US" sz="1300" b="1">
                          <a:latin typeface="Times New Roman"/>
                          <a:ea typeface="Times New Roman"/>
                          <a:cs typeface="Times New Roman"/>
                        </a:rPr>
                        <a:t>3</a:t>
                      </a:r>
                      <a:endParaRPr lang="en-US" sz="1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24481">
                <a:tc gridSpan="5">
                  <a:txBody>
                    <a:bodyPr/>
                    <a:lstStyle/>
                    <a:p>
                      <a:pPr marL="67945" marR="0" algn="just">
                        <a:spcBef>
                          <a:spcPts val="0"/>
                        </a:spcBef>
                        <a:spcAft>
                          <a:spcPts val="0"/>
                        </a:spcAft>
                      </a:pPr>
                      <a:r>
                        <a:rPr lang="en-US" sz="1600" b="1" dirty="0">
                          <a:latin typeface="Times New Roman"/>
                          <a:ea typeface="Times New Roman"/>
                          <a:cs typeface="Times New Roman"/>
                        </a:rPr>
                        <a:t>Course</a:t>
                      </a:r>
                      <a:r>
                        <a:rPr lang="en-US" sz="1600" b="1" spc="-15" dirty="0">
                          <a:latin typeface="Times New Roman"/>
                          <a:ea typeface="Times New Roman"/>
                          <a:cs typeface="Times New Roman"/>
                        </a:rPr>
                        <a:t> </a:t>
                      </a:r>
                      <a:r>
                        <a:rPr lang="en-US" sz="1600" b="1" dirty="0">
                          <a:latin typeface="Times New Roman"/>
                          <a:ea typeface="Times New Roman"/>
                          <a:cs typeface="Times New Roman"/>
                        </a:rPr>
                        <a:t>objective:</a:t>
                      </a:r>
                      <a:endParaRPr lang="en-US" sz="1600" dirty="0">
                        <a:latin typeface="Times New Roman"/>
                        <a:ea typeface="Times New Roman"/>
                        <a:cs typeface="Times New Roman"/>
                      </a:endParaRPr>
                    </a:p>
                    <a:p>
                      <a:pPr marL="67945" marR="68580" algn="just">
                        <a:lnSpc>
                          <a:spcPct val="115000"/>
                        </a:lnSpc>
                        <a:spcBef>
                          <a:spcPts val="220"/>
                        </a:spcBef>
                        <a:spcAft>
                          <a:spcPts val="0"/>
                        </a:spcAft>
                      </a:pPr>
                      <a:r>
                        <a:rPr lang="en-US" sz="1600" dirty="0">
                          <a:latin typeface="Times New Roman"/>
                          <a:ea typeface="Times New Roman"/>
                          <a:cs typeface="Times New Roman"/>
                        </a:rPr>
                        <a:t>To teach mathematical foundations </a:t>
                      </a:r>
                      <a:r>
                        <a:rPr lang="en-US" sz="1600" dirty="0" smtClean="0">
                          <a:latin typeface="Times New Roman"/>
                          <a:ea typeface="Times New Roman"/>
                          <a:cs typeface="Times New Roman"/>
                        </a:rPr>
                        <a:t>o</a:t>
                      </a:r>
                    </a:p>
                    <a:p>
                      <a:pPr marL="67945" marR="68580" algn="just">
                        <a:lnSpc>
                          <a:spcPct val="115000"/>
                        </a:lnSpc>
                        <a:spcBef>
                          <a:spcPts val="220"/>
                        </a:spcBef>
                        <a:spcAft>
                          <a:spcPts val="0"/>
                        </a:spcAft>
                      </a:pPr>
                      <a:r>
                        <a:rPr lang="en-US" sz="1600" dirty="0" smtClean="0">
                          <a:latin typeface="Times New Roman"/>
                          <a:ea typeface="Times New Roman"/>
                          <a:cs typeface="Times New Roman"/>
                        </a:rPr>
                        <a:t>f </a:t>
                      </a:r>
                      <a:r>
                        <a:rPr lang="en-US" sz="1600" dirty="0">
                          <a:latin typeface="Times New Roman"/>
                          <a:ea typeface="Times New Roman"/>
                          <a:cs typeface="Times New Roman"/>
                        </a:rPr>
                        <a:t>computation including automata theory, provide the design</a:t>
                      </a:r>
                      <a:r>
                        <a:rPr lang="en-US" sz="1600" spc="5" dirty="0">
                          <a:latin typeface="Times New Roman"/>
                          <a:ea typeface="Times New Roman"/>
                          <a:cs typeface="Times New Roman"/>
                        </a:rPr>
                        <a:t> </a:t>
                      </a:r>
                      <a:r>
                        <a:rPr lang="en-US" sz="1600" dirty="0">
                          <a:latin typeface="Times New Roman"/>
                          <a:ea typeface="Times New Roman"/>
                          <a:cs typeface="Times New Roman"/>
                        </a:rPr>
                        <a:t>concepts of abstract computation model of finite automata, push down automata and Turing Machine</a:t>
                      </a:r>
                      <a:r>
                        <a:rPr lang="en-US" sz="1600" spc="5" dirty="0">
                          <a:latin typeface="Times New Roman"/>
                          <a:ea typeface="Times New Roman"/>
                          <a:cs typeface="Times New Roman"/>
                        </a:rPr>
                        <a:t> </a:t>
                      </a:r>
                      <a:r>
                        <a:rPr lang="en-US" sz="1600" dirty="0">
                          <a:latin typeface="Times New Roman"/>
                          <a:ea typeface="Times New Roman"/>
                          <a:cs typeface="Times New Roman"/>
                        </a:rPr>
                        <a:t>and</a:t>
                      </a:r>
                      <a:r>
                        <a:rPr lang="en-US" sz="1600" spc="-10" dirty="0">
                          <a:latin typeface="Times New Roman"/>
                          <a:ea typeface="Times New Roman"/>
                          <a:cs typeface="Times New Roman"/>
                        </a:rPr>
                        <a:t> </a:t>
                      </a:r>
                      <a:r>
                        <a:rPr lang="en-US" sz="1600" dirty="0">
                          <a:latin typeface="Times New Roman"/>
                          <a:ea typeface="Times New Roman"/>
                          <a:cs typeface="Times New Roman"/>
                        </a:rPr>
                        <a:t>familiarize</a:t>
                      </a:r>
                      <a:r>
                        <a:rPr lang="en-US" sz="1600" spc="-20" dirty="0">
                          <a:latin typeface="Times New Roman"/>
                          <a:ea typeface="Times New Roman"/>
                          <a:cs typeface="Times New Roman"/>
                        </a:rPr>
                        <a:t> </a:t>
                      </a:r>
                      <a:r>
                        <a:rPr lang="en-US" sz="1600" dirty="0">
                          <a:latin typeface="Times New Roman"/>
                          <a:ea typeface="Times New Roman"/>
                          <a:cs typeface="Times New Roman"/>
                        </a:rPr>
                        <a:t>the</a:t>
                      </a:r>
                      <a:r>
                        <a:rPr lang="en-US" sz="1600" spc="-15" dirty="0">
                          <a:latin typeface="Times New Roman"/>
                          <a:ea typeface="Times New Roman"/>
                          <a:cs typeface="Times New Roman"/>
                        </a:rPr>
                        <a:t> </a:t>
                      </a:r>
                      <a:r>
                        <a:rPr lang="en-US" sz="1600" dirty="0">
                          <a:latin typeface="Times New Roman"/>
                          <a:ea typeface="Times New Roman"/>
                          <a:cs typeface="Times New Roman"/>
                        </a:rPr>
                        <a:t>notions</a:t>
                      </a:r>
                      <a:r>
                        <a:rPr lang="en-US" sz="1600" spc="-10" dirty="0">
                          <a:latin typeface="Times New Roman"/>
                          <a:ea typeface="Times New Roman"/>
                          <a:cs typeface="Times New Roman"/>
                        </a:rPr>
                        <a:t> </a:t>
                      </a:r>
                      <a:r>
                        <a:rPr lang="en-US" sz="1600" dirty="0">
                          <a:latin typeface="Times New Roman"/>
                          <a:ea typeface="Times New Roman"/>
                          <a:cs typeface="Times New Roman"/>
                        </a:rPr>
                        <a:t>of</a:t>
                      </a:r>
                      <a:r>
                        <a:rPr lang="en-US" sz="1600" spc="-10" dirty="0">
                          <a:latin typeface="Times New Roman"/>
                          <a:ea typeface="Times New Roman"/>
                          <a:cs typeface="Times New Roman"/>
                        </a:rPr>
                        <a:t> </a:t>
                      </a:r>
                      <a:r>
                        <a:rPr lang="en-US" sz="1600" dirty="0">
                          <a:latin typeface="Times New Roman"/>
                          <a:ea typeface="Times New Roman"/>
                          <a:cs typeface="Times New Roman"/>
                        </a:rPr>
                        <a:t>algorithm,</a:t>
                      </a:r>
                      <a:r>
                        <a:rPr lang="en-US" sz="1600" spc="-5" dirty="0">
                          <a:latin typeface="Times New Roman"/>
                          <a:ea typeface="Times New Roman"/>
                          <a:cs typeface="Times New Roman"/>
                        </a:rPr>
                        <a:t> </a:t>
                      </a:r>
                      <a:r>
                        <a:rPr lang="en-US" sz="1600" dirty="0">
                          <a:latin typeface="Times New Roman"/>
                          <a:ea typeface="Times New Roman"/>
                          <a:cs typeface="Times New Roman"/>
                        </a:rPr>
                        <a:t>decidability,</a:t>
                      </a:r>
                      <a:r>
                        <a:rPr lang="en-US" sz="1600" spc="5" dirty="0">
                          <a:latin typeface="Times New Roman"/>
                          <a:ea typeface="Times New Roman"/>
                          <a:cs typeface="Times New Roman"/>
                        </a:rPr>
                        <a:t> </a:t>
                      </a:r>
                      <a:r>
                        <a:rPr lang="en-US" sz="1600" dirty="0">
                          <a:latin typeface="Times New Roman"/>
                          <a:ea typeface="Times New Roman"/>
                          <a:cs typeface="Times New Roman"/>
                        </a:rPr>
                        <a:t>complexity,</a:t>
                      </a:r>
                      <a:r>
                        <a:rPr lang="en-US" sz="1600" spc="5" dirty="0">
                          <a:latin typeface="Times New Roman"/>
                          <a:ea typeface="Times New Roman"/>
                          <a:cs typeface="Times New Roman"/>
                        </a:rPr>
                        <a:t> </a:t>
                      </a:r>
                      <a:r>
                        <a:rPr lang="en-US" sz="1600" dirty="0">
                          <a:latin typeface="Times New Roman"/>
                          <a:ea typeface="Times New Roman"/>
                          <a:cs typeface="Times New Roman"/>
                        </a:rPr>
                        <a:t>and</a:t>
                      </a:r>
                      <a:r>
                        <a:rPr lang="en-US" sz="1600" spc="-10" dirty="0">
                          <a:latin typeface="Times New Roman"/>
                          <a:ea typeface="Times New Roman"/>
                          <a:cs typeface="Times New Roman"/>
                        </a:rPr>
                        <a:t> </a:t>
                      </a:r>
                      <a:r>
                        <a:rPr lang="en-US" sz="1600" dirty="0">
                          <a:latin typeface="Times New Roman"/>
                          <a:ea typeface="Times New Roman"/>
                          <a:cs typeface="Times New Roman"/>
                        </a:rPr>
                        <a:t>computability.</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728326">
                <a:tc gridSpan="5">
                  <a:txBody>
                    <a:bodyPr/>
                    <a:lstStyle/>
                    <a:p>
                      <a:pPr marL="67945" marR="0">
                        <a:lnSpc>
                          <a:spcPts val="1600"/>
                        </a:lnSpc>
                        <a:spcBef>
                          <a:spcPts val="0"/>
                        </a:spcBef>
                        <a:spcAft>
                          <a:spcPts val="0"/>
                        </a:spcAft>
                      </a:pPr>
                      <a:r>
                        <a:rPr lang="en-US" sz="1600" b="1" dirty="0">
                          <a:latin typeface="Times New Roman"/>
                          <a:ea typeface="Times New Roman"/>
                          <a:cs typeface="Times New Roman"/>
                        </a:rPr>
                        <a:t>Pre-requisites:</a:t>
                      </a:r>
                      <a:endParaRPr lang="en-US" sz="1600" dirty="0">
                        <a:latin typeface="Times New Roman"/>
                        <a:ea typeface="Times New Roman"/>
                        <a:cs typeface="Times New Roman"/>
                      </a:endParaRPr>
                    </a:p>
                    <a:p>
                      <a:pPr marL="342900" marR="0" lvl="0" indent="-342900">
                        <a:spcBef>
                          <a:spcPts val="215"/>
                        </a:spcBef>
                        <a:spcAft>
                          <a:spcPts val="0"/>
                        </a:spcAft>
                        <a:buFont typeface="Wingdings"/>
                        <a:buChar char=""/>
                        <a:tabLst>
                          <a:tab pos="525145" algn="l"/>
                          <a:tab pos="525780" algn="l"/>
                        </a:tabLst>
                      </a:pPr>
                      <a:r>
                        <a:rPr lang="en-US" sz="1600" dirty="0">
                          <a:latin typeface="Times New Roman"/>
                          <a:ea typeface="Times New Roman"/>
                          <a:cs typeface="Times New Roman"/>
                        </a:rPr>
                        <a:t>Discrete</a:t>
                      </a:r>
                      <a:r>
                        <a:rPr lang="en-US" sz="1600" spc="-25" dirty="0">
                          <a:latin typeface="Times New Roman"/>
                          <a:ea typeface="Times New Roman"/>
                          <a:cs typeface="Times New Roman"/>
                        </a:rPr>
                        <a:t> </a:t>
                      </a:r>
                      <a:r>
                        <a:rPr lang="en-US" sz="1600" dirty="0">
                          <a:latin typeface="Times New Roman"/>
                          <a:ea typeface="Times New Roman"/>
                          <a:cs typeface="Times New Roman"/>
                        </a:rPr>
                        <a:t>Mathematics</a:t>
                      </a:r>
                    </a:p>
                    <a:p>
                      <a:pPr marL="342900" marR="0" lvl="0" indent="-342900">
                        <a:spcBef>
                          <a:spcPts val="205"/>
                        </a:spcBef>
                        <a:spcAft>
                          <a:spcPts val="0"/>
                        </a:spcAft>
                        <a:buFont typeface="Wingdings"/>
                        <a:buChar char=""/>
                        <a:tabLst>
                          <a:tab pos="525145" algn="l"/>
                          <a:tab pos="525780" algn="l"/>
                        </a:tabLst>
                      </a:pPr>
                      <a:r>
                        <a:rPr lang="en-US" sz="1600" dirty="0">
                          <a:latin typeface="Times New Roman"/>
                          <a:ea typeface="Times New Roman"/>
                          <a:cs typeface="Times New Roman"/>
                        </a:rPr>
                        <a:t>Fundamental</a:t>
                      </a:r>
                      <a:r>
                        <a:rPr lang="en-US" sz="1600" spc="-20" dirty="0">
                          <a:latin typeface="Times New Roman"/>
                          <a:ea typeface="Times New Roman"/>
                          <a:cs typeface="Times New Roman"/>
                        </a:rPr>
                        <a:t> </a:t>
                      </a:r>
                      <a:r>
                        <a:rPr lang="en-US" sz="1600" dirty="0">
                          <a:latin typeface="Times New Roman"/>
                          <a:ea typeface="Times New Roman"/>
                          <a:cs typeface="Times New Roman"/>
                        </a:rPr>
                        <a:t>of</a:t>
                      </a:r>
                      <a:r>
                        <a:rPr lang="en-US" sz="1600" spc="-20" dirty="0">
                          <a:latin typeface="Times New Roman"/>
                          <a:ea typeface="Times New Roman"/>
                          <a:cs typeface="Times New Roman"/>
                        </a:rPr>
                        <a:t> </a:t>
                      </a:r>
                      <a:r>
                        <a:rPr lang="en-US" sz="1600" dirty="0">
                          <a:latin typeface="Times New Roman"/>
                          <a:ea typeface="Times New Roman"/>
                          <a:cs typeface="Times New Roman"/>
                        </a:rPr>
                        <a:t>Computer</a:t>
                      </a:r>
                      <a:r>
                        <a:rPr lang="en-US" sz="1600" spc="-10" dirty="0">
                          <a:latin typeface="Times New Roman"/>
                          <a:ea typeface="Times New Roman"/>
                          <a:cs typeface="Times New Roman"/>
                        </a:rPr>
                        <a:t> </a:t>
                      </a:r>
                      <a:r>
                        <a:rPr lang="en-US" sz="1600" dirty="0">
                          <a:latin typeface="Times New Roman"/>
                          <a:ea typeface="Times New Roman"/>
                          <a:cs typeface="Times New Roman"/>
                        </a:rPr>
                        <a:t>System</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59001">
                <a:tc gridSpan="5">
                  <a:txBody>
                    <a:bodyPr/>
                    <a:lstStyle/>
                    <a:p>
                      <a:pPr marL="2190750" marR="2188845" algn="ctr">
                        <a:lnSpc>
                          <a:spcPts val="1600"/>
                        </a:lnSpc>
                        <a:spcBef>
                          <a:spcPts val="0"/>
                        </a:spcBef>
                        <a:spcAft>
                          <a:spcPts val="0"/>
                        </a:spcAft>
                      </a:pPr>
                      <a:r>
                        <a:rPr lang="en-US" sz="1600" b="1" dirty="0">
                          <a:latin typeface="Times New Roman"/>
                          <a:ea typeface="Times New Roman"/>
                          <a:cs typeface="Times New Roman"/>
                        </a:rPr>
                        <a:t>Course</a:t>
                      </a:r>
                      <a:r>
                        <a:rPr lang="en-US" sz="1600" b="1" spc="-15" dirty="0">
                          <a:latin typeface="Times New Roman"/>
                          <a:ea typeface="Times New Roman"/>
                          <a:cs typeface="Times New Roman"/>
                        </a:rPr>
                        <a:t> </a:t>
                      </a:r>
                      <a:r>
                        <a:rPr lang="en-US" sz="1600" b="1" dirty="0">
                          <a:latin typeface="Times New Roman"/>
                          <a:ea typeface="Times New Roman"/>
                          <a:cs typeface="Times New Roman"/>
                        </a:rPr>
                        <a:t>Contents</a:t>
                      </a:r>
                      <a:r>
                        <a:rPr lang="en-US" sz="1600" b="1" spc="-15" dirty="0">
                          <a:latin typeface="Times New Roman"/>
                          <a:ea typeface="Times New Roman"/>
                          <a:cs typeface="Times New Roman"/>
                        </a:rPr>
                        <a:t> </a:t>
                      </a:r>
                      <a:r>
                        <a:rPr lang="en-US" sz="1600" b="1" dirty="0">
                          <a:latin typeface="Times New Roman"/>
                          <a:ea typeface="Times New Roman"/>
                          <a:cs typeface="Times New Roman"/>
                        </a:rPr>
                        <a:t>/ Syllabus</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432000">
                <a:tc>
                  <a:txBody>
                    <a:bodyPr/>
                    <a:lstStyle/>
                    <a:p>
                      <a:pPr marL="67945" marR="0">
                        <a:lnSpc>
                          <a:spcPts val="1600"/>
                        </a:lnSpc>
                        <a:spcBef>
                          <a:spcPts val="0"/>
                        </a:spcBef>
                        <a:spcAft>
                          <a:spcPts val="0"/>
                        </a:spcAft>
                      </a:pPr>
                      <a:r>
                        <a:rPr lang="en-US" sz="1300" b="1">
                          <a:latin typeface="Times New Roman"/>
                          <a:ea typeface="Times New Roman"/>
                          <a:cs typeface="Times New Roman"/>
                        </a:rPr>
                        <a:t>UNIT-I</a:t>
                      </a:r>
                      <a:endParaRPr lang="en-US" sz="1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66040" marR="0">
                        <a:lnSpc>
                          <a:spcPts val="1600"/>
                        </a:lnSpc>
                        <a:spcBef>
                          <a:spcPts val="0"/>
                        </a:spcBef>
                        <a:spcAft>
                          <a:spcPts val="0"/>
                        </a:spcAft>
                      </a:pPr>
                      <a:r>
                        <a:rPr lang="en-US" sz="1600" b="1" dirty="0">
                          <a:latin typeface="Times New Roman"/>
                          <a:ea typeface="Times New Roman"/>
                          <a:cs typeface="Times New Roman"/>
                        </a:rPr>
                        <a:t>Basic</a:t>
                      </a:r>
                      <a:r>
                        <a:rPr lang="en-US" sz="1600" b="1" spc="-5" dirty="0">
                          <a:latin typeface="Times New Roman"/>
                          <a:ea typeface="Times New Roman"/>
                          <a:cs typeface="Times New Roman"/>
                        </a:rPr>
                        <a:t> </a:t>
                      </a:r>
                      <a:r>
                        <a:rPr lang="en-US" sz="1600" b="1" dirty="0">
                          <a:latin typeface="Times New Roman"/>
                          <a:ea typeface="Times New Roman"/>
                          <a:cs typeface="Times New Roman"/>
                        </a:rPr>
                        <a:t>Concepts</a:t>
                      </a:r>
                      <a:r>
                        <a:rPr lang="en-US" sz="1600" b="1" spc="-5" dirty="0">
                          <a:latin typeface="Times New Roman"/>
                          <a:ea typeface="Times New Roman"/>
                          <a:cs typeface="Times New Roman"/>
                        </a:rPr>
                        <a:t> </a:t>
                      </a:r>
                      <a:r>
                        <a:rPr lang="en-US" sz="1600" b="1" dirty="0">
                          <a:latin typeface="Times New Roman"/>
                          <a:ea typeface="Times New Roman"/>
                          <a:cs typeface="Times New Roman"/>
                        </a:rPr>
                        <a:t>of</a:t>
                      </a:r>
                      <a:r>
                        <a:rPr lang="en-US" sz="1600" b="1" spc="-15" dirty="0">
                          <a:latin typeface="Times New Roman"/>
                          <a:ea typeface="Times New Roman"/>
                          <a:cs typeface="Times New Roman"/>
                        </a:rPr>
                        <a:t> </a:t>
                      </a:r>
                      <a:r>
                        <a:rPr lang="en-US" sz="1600" b="1" dirty="0">
                          <a:latin typeface="Times New Roman"/>
                          <a:ea typeface="Times New Roman"/>
                          <a:cs typeface="Times New Roman"/>
                        </a:rPr>
                        <a:t>Formal</a:t>
                      </a:r>
                      <a:r>
                        <a:rPr lang="en-US" sz="1600" b="1" spc="-5" dirty="0">
                          <a:latin typeface="Times New Roman"/>
                          <a:ea typeface="Times New Roman"/>
                          <a:cs typeface="Times New Roman"/>
                        </a:rPr>
                        <a:t> </a:t>
                      </a:r>
                      <a:r>
                        <a:rPr lang="en-US" sz="1600" b="1" dirty="0">
                          <a:latin typeface="Times New Roman"/>
                          <a:ea typeface="Times New Roman"/>
                          <a:cs typeface="Times New Roman"/>
                        </a:rPr>
                        <a:t>Language</a:t>
                      </a:r>
                      <a:r>
                        <a:rPr lang="en-US" sz="1600" b="1" spc="-20" dirty="0">
                          <a:latin typeface="Times New Roman"/>
                          <a:ea typeface="Times New Roman"/>
                          <a:cs typeface="Times New Roman"/>
                        </a:rPr>
                        <a:t> </a:t>
                      </a:r>
                      <a:r>
                        <a:rPr lang="en-US" sz="1600" b="1" dirty="0">
                          <a:latin typeface="Times New Roman"/>
                          <a:ea typeface="Times New Roman"/>
                          <a:cs typeface="Times New Roman"/>
                        </a:rPr>
                        <a:t>and</a:t>
                      </a:r>
                      <a:r>
                        <a:rPr lang="en-US" sz="1600" b="1" spc="-10" dirty="0">
                          <a:latin typeface="Times New Roman"/>
                          <a:ea typeface="Times New Roman"/>
                          <a:cs typeface="Times New Roman"/>
                        </a:rPr>
                        <a:t> </a:t>
                      </a:r>
                      <a:r>
                        <a:rPr lang="en-US" sz="1600" b="1" dirty="0">
                          <a:latin typeface="Times New Roman"/>
                          <a:ea typeface="Times New Roman"/>
                          <a:cs typeface="Times New Roman"/>
                        </a:rPr>
                        <a:t>Automata</a:t>
                      </a:r>
                      <a:r>
                        <a:rPr lang="en-US" sz="1600" b="1" spc="-5" dirty="0">
                          <a:latin typeface="Times New Roman"/>
                          <a:ea typeface="Times New Roman"/>
                          <a:cs typeface="Times New Roman"/>
                        </a:rPr>
                        <a:t> </a:t>
                      </a:r>
                      <a:r>
                        <a:rPr lang="en-US" sz="1600" b="1" dirty="0">
                          <a:latin typeface="Times New Roman"/>
                          <a:ea typeface="Times New Roman"/>
                          <a:cs typeface="Times New Roman"/>
                        </a:rPr>
                        <a:t>Theory</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55880" marR="60960" algn="ctr">
                        <a:lnSpc>
                          <a:spcPts val="1600"/>
                        </a:lnSpc>
                        <a:spcBef>
                          <a:spcPts val="0"/>
                        </a:spcBef>
                        <a:spcAft>
                          <a:spcPts val="0"/>
                        </a:spcAft>
                      </a:pPr>
                      <a:r>
                        <a:rPr lang="en-US" sz="1300" b="1">
                          <a:latin typeface="Times New Roman"/>
                          <a:ea typeface="Times New Roman"/>
                          <a:cs typeface="Times New Roman"/>
                        </a:rPr>
                        <a:t>8</a:t>
                      </a:r>
                      <a:r>
                        <a:rPr lang="en-US" sz="1300" b="1" spc="-5">
                          <a:latin typeface="Times New Roman"/>
                          <a:ea typeface="Times New Roman"/>
                          <a:cs typeface="Times New Roman"/>
                        </a:rPr>
                        <a:t> </a:t>
                      </a:r>
                      <a:r>
                        <a:rPr lang="en-US" sz="1300" b="1">
                          <a:latin typeface="Times New Roman"/>
                          <a:ea typeface="Times New Roman"/>
                          <a:cs typeface="Times New Roman"/>
                        </a:rPr>
                        <a:t>Hours</a:t>
                      </a:r>
                      <a:endParaRPr lang="en-US" sz="10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1753921">
                <a:tc gridSpan="5">
                  <a:txBody>
                    <a:bodyPr/>
                    <a:lstStyle/>
                    <a:p>
                      <a:pPr marL="67945" marR="59690" algn="just">
                        <a:lnSpc>
                          <a:spcPct val="115000"/>
                        </a:lnSpc>
                        <a:spcBef>
                          <a:spcPts val="0"/>
                        </a:spcBef>
                        <a:spcAft>
                          <a:spcPts val="0"/>
                        </a:spcAft>
                      </a:pPr>
                      <a:r>
                        <a:rPr lang="en-US" sz="1600" dirty="0">
                          <a:latin typeface="Times New Roman"/>
                          <a:ea typeface="Times New Roman"/>
                          <a:cs typeface="Times New Roman"/>
                        </a:rPr>
                        <a:t>Introduction to</a:t>
                      </a:r>
                      <a:r>
                        <a:rPr lang="en-US" sz="1600" spc="5" dirty="0">
                          <a:latin typeface="Times New Roman"/>
                          <a:ea typeface="Times New Roman"/>
                          <a:cs typeface="Times New Roman"/>
                        </a:rPr>
                        <a:t> </a:t>
                      </a:r>
                      <a:r>
                        <a:rPr lang="en-US" sz="1600" dirty="0">
                          <a:latin typeface="Times New Roman"/>
                          <a:ea typeface="Times New Roman"/>
                          <a:cs typeface="Times New Roman"/>
                        </a:rPr>
                        <a:t>Theory of Computation- Alphabet, Symbol,</a:t>
                      </a:r>
                      <a:r>
                        <a:rPr lang="en-US" sz="1600" spc="5" dirty="0">
                          <a:latin typeface="Times New Roman"/>
                          <a:ea typeface="Times New Roman"/>
                          <a:cs typeface="Times New Roman"/>
                        </a:rPr>
                        <a:t> </a:t>
                      </a:r>
                      <a:r>
                        <a:rPr lang="en-US" sz="1600" dirty="0">
                          <a:latin typeface="Times New Roman"/>
                          <a:ea typeface="Times New Roman"/>
                          <a:cs typeface="Times New Roman"/>
                        </a:rPr>
                        <a:t>String, Formal</a:t>
                      </a:r>
                      <a:r>
                        <a:rPr lang="en-US" sz="1600" spc="5" dirty="0">
                          <a:latin typeface="Times New Roman"/>
                          <a:ea typeface="Times New Roman"/>
                          <a:cs typeface="Times New Roman"/>
                        </a:rPr>
                        <a:t> </a:t>
                      </a:r>
                      <a:r>
                        <a:rPr lang="en-US" sz="1600" dirty="0">
                          <a:latin typeface="Times New Roman"/>
                          <a:ea typeface="Times New Roman"/>
                          <a:cs typeface="Times New Roman"/>
                        </a:rPr>
                        <a:t>Languages, Grammar,</a:t>
                      </a:r>
                      <a:r>
                        <a:rPr lang="en-US" sz="1600" spc="5" dirty="0">
                          <a:latin typeface="Times New Roman"/>
                          <a:ea typeface="Times New Roman"/>
                          <a:cs typeface="Times New Roman"/>
                        </a:rPr>
                        <a:t> </a:t>
                      </a:r>
                      <a:r>
                        <a:rPr lang="en-US" sz="1600" dirty="0">
                          <a:latin typeface="Times New Roman"/>
                          <a:ea typeface="Times New Roman"/>
                          <a:cs typeface="Times New Roman"/>
                        </a:rPr>
                        <a:t>Derivation</a:t>
                      </a:r>
                      <a:r>
                        <a:rPr lang="en-US" sz="1600" spc="5" dirty="0">
                          <a:latin typeface="Times New Roman"/>
                          <a:ea typeface="Times New Roman"/>
                          <a:cs typeface="Times New Roman"/>
                        </a:rPr>
                        <a:t> </a:t>
                      </a:r>
                      <a:r>
                        <a:rPr lang="en-US" sz="1600" dirty="0">
                          <a:latin typeface="Times New Roman"/>
                          <a:ea typeface="Times New Roman"/>
                          <a:cs typeface="Times New Roman"/>
                        </a:rPr>
                        <a:t>and</a:t>
                      </a:r>
                      <a:r>
                        <a:rPr lang="en-US" sz="1600" spc="5" dirty="0">
                          <a:latin typeface="Times New Roman"/>
                          <a:ea typeface="Times New Roman"/>
                          <a:cs typeface="Times New Roman"/>
                        </a:rPr>
                        <a:t> </a:t>
                      </a:r>
                      <a:r>
                        <a:rPr lang="en-US" sz="1600" dirty="0">
                          <a:latin typeface="Times New Roman"/>
                          <a:ea typeface="Times New Roman"/>
                          <a:cs typeface="Times New Roman"/>
                        </a:rPr>
                        <a:t>Language</a:t>
                      </a:r>
                      <a:r>
                        <a:rPr lang="en-US" sz="1600" spc="5" dirty="0">
                          <a:latin typeface="Times New Roman"/>
                          <a:ea typeface="Times New Roman"/>
                          <a:cs typeface="Times New Roman"/>
                        </a:rPr>
                        <a:t> </a:t>
                      </a:r>
                      <a:r>
                        <a:rPr lang="en-US" sz="1600" dirty="0">
                          <a:latin typeface="Times New Roman"/>
                          <a:ea typeface="Times New Roman"/>
                          <a:cs typeface="Times New Roman"/>
                        </a:rPr>
                        <a:t>generation</a:t>
                      </a:r>
                      <a:r>
                        <a:rPr lang="en-US" sz="1600" spc="5" dirty="0">
                          <a:latin typeface="Times New Roman"/>
                          <a:ea typeface="Times New Roman"/>
                          <a:cs typeface="Times New Roman"/>
                        </a:rPr>
                        <a:t> </a:t>
                      </a:r>
                      <a:r>
                        <a:rPr lang="en-US" sz="1600" dirty="0">
                          <a:latin typeface="Times New Roman"/>
                          <a:ea typeface="Times New Roman"/>
                          <a:cs typeface="Times New Roman"/>
                        </a:rPr>
                        <a:t>by</a:t>
                      </a:r>
                      <a:r>
                        <a:rPr lang="en-US" sz="1600" spc="5" dirty="0">
                          <a:latin typeface="Times New Roman"/>
                          <a:ea typeface="Times New Roman"/>
                          <a:cs typeface="Times New Roman"/>
                        </a:rPr>
                        <a:t> </a:t>
                      </a:r>
                      <a:r>
                        <a:rPr lang="en-US" sz="1600" dirty="0">
                          <a:latin typeface="Times New Roman"/>
                          <a:ea typeface="Times New Roman"/>
                          <a:cs typeface="Times New Roman"/>
                        </a:rPr>
                        <a:t>Grammar,</a:t>
                      </a:r>
                      <a:r>
                        <a:rPr lang="en-US" sz="1600" spc="5" dirty="0">
                          <a:latin typeface="Times New Roman"/>
                          <a:ea typeface="Times New Roman"/>
                          <a:cs typeface="Times New Roman"/>
                        </a:rPr>
                        <a:t> </a:t>
                      </a:r>
                      <a:r>
                        <a:rPr lang="en-US" sz="1600" dirty="0">
                          <a:latin typeface="Times New Roman"/>
                          <a:ea typeface="Times New Roman"/>
                          <a:cs typeface="Times New Roman"/>
                        </a:rPr>
                        <a:t>Chomsky</a:t>
                      </a:r>
                      <a:r>
                        <a:rPr lang="en-US" sz="1600" spc="5" dirty="0">
                          <a:latin typeface="Times New Roman"/>
                          <a:ea typeface="Times New Roman"/>
                          <a:cs typeface="Times New Roman"/>
                        </a:rPr>
                        <a:t> </a:t>
                      </a:r>
                      <a:r>
                        <a:rPr lang="en-US" sz="1600" dirty="0">
                          <a:latin typeface="Times New Roman"/>
                          <a:ea typeface="Times New Roman"/>
                          <a:cs typeface="Times New Roman"/>
                        </a:rPr>
                        <a:t>Hierarchy,</a:t>
                      </a:r>
                      <a:r>
                        <a:rPr lang="en-US" sz="1600" spc="5" dirty="0">
                          <a:latin typeface="Times New Roman"/>
                          <a:ea typeface="Times New Roman"/>
                          <a:cs typeface="Times New Roman"/>
                        </a:rPr>
                        <a:t> </a:t>
                      </a:r>
                      <a:r>
                        <a:rPr lang="en-US" sz="1600" dirty="0">
                          <a:latin typeface="Times New Roman"/>
                          <a:ea typeface="Times New Roman"/>
                          <a:cs typeface="Times New Roman"/>
                        </a:rPr>
                        <a:t>Finite</a:t>
                      </a:r>
                      <a:r>
                        <a:rPr lang="en-US" sz="1600" spc="305" dirty="0">
                          <a:latin typeface="Times New Roman"/>
                          <a:ea typeface="Times New Roman"/>
                          <a:cs typeface="Times New Roman"/>
                        </a:rPr>
                        <a:t> </a:t>
                      </a:r>
                      <a:r>
                        <a:rPr lang="en-US" sz="1600" dirty="0">
                          <a:latin typeface="Times New Roman"/>
                          <a:ea typeface="Times New Roman"/>
                          <a:cs typeface="Times New Roman"/>
                        </a:rPr>
                        <a:t>Automata,</a:t>
                      </a:r>
                      <a:r>
                        <a:rPr lang="en-US" sz="1600" spc="5" dirty="0">
                          <a:latin typeface="Times New Roman"/>
                          <a:ea typeface="Times New Roman"/>
                          <a:cs typeface="Times New Roman"/>
                        </a:rPr>
                        <a:t> </a:t>
                      </a:r>
                      <a:r>
                        <a:rPr lang="en-US" sz="1600" dirty="0">
                          <a:latin typeface="Times New Roman"/>
                          <a:ea typeface="Times New Roman"/>
                          <a:cs typeface="Times New Roman"/>
                        </a:rPr>
                        <a:t>Deterministic</a:t>
                      </a:r>
                      <a:r>
                        <a:rPr lang="en-US" sz="1600" spc="5" dirty="0">
                          <a:latin typeface="Times New Roman"/>
                          <a:ea typeface="Times New Roman"/>
                          <a:cs typeface="Times New Roman"/>
                        </a:rPr>
                        <a:t> </a:t>
                      </a:r>
                      <a:r>
                        <a:rPr lang="en-US" sz="1600" dirty="0">
                          <a:latin typeface="Times New Roman"/>
                          <a:ea typeface="Times New Roman"/>
                          <a:cs typeface="Times New Roman"/>
                        </a:rPr>
                        <a:t>Finite</a:t>
                      </a:r>
                      <a:r>
                        <a:rPr lang="en-US" sz="1600" spc="5" dirty="0">
                          <a:latin typeface="Times New Roman"/>
                          <a:ea typeface="Times New Roman"/>
                          <a:cs typeface="Times New Roman"/>
                        </a:rPr>
                        <a:t> </a:t>
                      </a:r>
                      <a:r>
                        <a:rPr lang="en-US" sz="1600" dirty="0">
                          <a:latin typeface="Times New Roman"/>
                          <a:ea typeface="Times New Roman"/>
                          <a:cs typeface="Times New Roman"/>
                        </a:rPr>
                        <a:t>Automaton</a:t>
                      </a:r>
                      <a:r>
                        <a:rPr lang="en-US" sz="1600" spc="5" dirty="0">
                          <a:latin typeface="Times New Roman"/>
                          <a:ea typeface="Times New Roman"/>
                          <a:cs typeface="Times New Roman"/>
                        </a:rPr>
                        <a:t> </a:t>
                      </a:r>
                      <a:r>
                        <a:rPr lang="en-US" sz="1600" dirty="0">
                          <a:latin typeface="Times New Roman"/>
                          <a:ea typeface="Times New Roman"/>
                          <a:cs typeface="Times New Roman"/>
                        </a:rPr>
                        <a:t>(DFA)-</a:t>
                      </a:r>
                      <a:r>
                        <a:rPr lang="en-US" sz="1600" spc="5" dirty="0">
                          <a:latin typeface="Times New Roman"/>
                          <a:ea typeface="Times New Roman"/>
                          <a:cs typeface="Times New Roman"/>
                        </a:rPr>
                        <a:t> </a:t>
                      </a:r>
                      <a:r>
                        <a:rPr lang="en-US" sz="1600" dirty="0">
                          <a:latin typeface="Times New Roman"/>
                          <a:ea typeface="Times New Roman"/>
                          <a:cs typeface="Times New Roman"/>
                        </a:rPr>
                        <a:t>Definition,</a:t>
                      </a:r>
                      <a:r>
                        <a:rPr lang="en-US" sz="1600" spc="5" dirty="0">
                          <a:latin typeface="Times New Roman"/>
                          <a:ea typeface="Times New Roman"/>
                          <a:cs typeface="Times New Roman"/>
                        </a:rPr>
                        <a:t> </a:t>
                      </a:r>
                      <a:r>
                        <a:rPr lang="en-US" sz="1600" dirty="0">
                          <a:latin typeface="Times New Roman"/>
                          <a:ea typeface="Times New Roman"/>
                          <a:cs typeface="Times New Roman"/>
                        </a:rPr>
                        <a:t>Representation,</a:t>
                      </a:r>
                      <a:r>
                        <a:rPr lang="en-US" sz="1600" spc="5" dirty="0">
                          <a:latin typeface="Times New Roman"/>
                          <a:ea typeface="Times New Roman"/>
                          <a:cs typeface="Times New Roman"/>
                        </a:rPr>
                        <a:t> </a:t>
                      </a:r>
                      <a:r>
                        <a:rPr lang="en-US" sz="1600" dirty="0">
                          <a:latin typeface="Times New Roman"/>
                          <a:ea typeface="Times New Roman"/>
                          <a:cs typeface="Times New Roman"/>
                        </a:rPr>
                        <a:t>Acceptability of</a:t>
                      </a:r>
                      <a:r>
                        <a:rPr lang="en-US" sz="1600" spc="5" dirty="0">
                          <a:latin typeface="Times New Roman"/>
                          <a:ea typeface="Times New Roman"/>
                          <a:cs typeface="Times New Roman"/>
                        </a:rPr>
                        <a:t> </a:t>
                      </a:r>
                      <a:r>
                        <a:rPr lang="en-US" sz="1600" dirty="0">
                          <a:latin typeface="Times New Roman"/>
                          <a:ea typeface="Times New Roman"/>
                          <a:cs typeface="Times New Roman"/>
                        </a:rPr>
                        <a:t>a</a:t>
                      </a:r>
                      <a:r>
                        <a:rPr lang="en-US" sz="1600" spc="5" dirty="0">
                          <a:latin typeface="Times New Roman"/>
                          <a:ea typeface="Times New Roman"/>
                          <a:cs typeface="Times New Roman"/>
                        </a:rPr>
                        <a:t> </a:t>
                      </a:r>
                      <a:r>
                        <a:rPr lang="en-US" sz="1600" dirty="0">
                          <a:latin typeface="Times New Roman"/>
                          <a:ea typeface="Times New Roman"/>
                          <a:cs typeface="Times New Roman"/>
                        </a:rPr>
                        <a:t>String</a:t>
                      </a:r>
                      <a:r>
                        <a:rPr lang="en-US" sz="1600" spc="5" dirty="0">
                          <a:latin typeface="Times New Roman"/>
                          <a:ea typeface="Times New Roman"/>
                          <a:cs typeface="Times New Roman"/>
                        </a:rPr>
                        <a:t> </a:t>
                      </a:r>
                      <a:r>
                        <a:rPr lang="en-US" sz="1600" dirty="0">
                          <a:latin typeface="Times New Roman"/>
                          <a:ea typeface="Times New Roman"/>
                          <a:cs typeface="Times New Roman"/>
                        </a:rPr>
                        <a:t>and</a:t>
                      </a:r>
                      <a:r>
                        <a:rPr lang="en-US" sz="1600" spc="5" dirty="0">
                          <a:latin typeface="Times New Roman"/>
                          <a:ea typeface="Times New Roman"/>
                          <a:cs typeface="Times New Roman"/>
                        </a:rPr>
                        <a:t> </a:t>
                      </a:r>
                      <a:r>
                        <a:rPr lang="en-US" sz="1600" dirty="0">
                          <a:latin typeface="Times New Roman"/>
                          <a:ea typeface="Times New Roman"/>
                          <a:cs typeface="Times New Roman"/>
                        </a:rPr>
                        <a:t>Language, Non-Deterministic Finite Automaton (NFA), Equivalence of DFA and NFA, NFA with </a:t>
                      </a:r>
                      <a:r>
                        <a:rPr lang="en-US" sz="1600" dirty="0">
                          <a:latin typeface="Cambria Math"/>
                          <a:ea typeface="Times New Roman"/>
                          <a:cs typeface="Times New Roman"/>
                        </a:rPr>
                        <a:t>∊</a:t>
                      </a:r>
                      <a:r>
                        <a:rPr lang="en-US" sz="1600" dirty="0">
                          <a:latin typeface="Times New Roman"/>
                          <a:ea typeface="Times New Roman"/>
                          <a:cs typeface="Times New Roman"/>
                        </a:rPr>
                        <a:t>-</a:t>
                      </a:r>
                      <a:r>
                        <a:rPr lang="en-US" sz="1600" spc="5" dirty="0">
                          <a:latin typeface="Times New Roman"/>
                          <a:ea typeface="Times New Roman"/>
                          <a:cs typeface="Times New Roman"/>
                        </a:rPr>
                        <a:t> </a:t>
                      </a:r>
                      <a:r>
                        <a:rPr lang="en-US" sz="1600" dirty="0">
                          <a:latin typeface="Times New Roman"/>
                          <a:ea typeface="Times New Roman"/>
                          <a:cs typeface="Times New Roman"/>
                        </a:rPr>
                        <a:t>Transition, Equivalence of NFA’s with and without </a:t>
                      </a:r>
                      <a:r>
                        <a:rPr lang="en-US" sz="1600" dirty="0">
                          <a:latin typeface="Cambria Math"/>
                          <a:ea typeface="Times New Roman"/>
                          <a:cs typeface="Times New Roman"/>
                        </a:rPr>
                        <a:t>∊</a:t>
                      </a:r>
                      <a:r>
                        <a:rPr lang="en-US" sz="1600" dirty="0">
                          <a:latin typeface="Times New Roman"/>
                          <a:ea typeface="Times New Roman"/>
                          <a:cs typeface="Times New Roman"/>
                        </a:rPr>
                        <a:t>-Transition, Finite Automata with output- Moore</a:t>
                      </a:r>
                      <a:r>
                        <a:rPr lang="en-US" sz="1600" spc="5" dirty="0">
                          <a:latin typeface="Times New Roman"/>
                          <a:ea typeface="Times New Roman"/>
                          <a:cs typeface="Times New Roman"/>
                        </a:rPr>
                        <a:t> </a:t>
                      </a:r>
                      <a:r>
                        <a:rPr lang="en-US" sz="1600" dirty="0">
                          <a:latin typeface="Times New Roman"/>
                          <a:ea typeface="Times New Roman"/>
                          <a:cs typeface="Times New Roman"/>
                        </a:rPr>
                        <a:t>Machine,</a:t>
                      </a:r>
                      <a:r>
                        <a:rPr lang="en-US" sz="1600" spc="110" dirty="0">
                          <a:latin typeface="Times New Roman"/>
                          <a:ea typeface="Times New Roman"/>
                          <a:cs typeface="Times New Roman"/>
                        </a:rPr>
                        <a:t> </a:t>
                      </a:r>
                      <a:r>
                        <a:rPr lang="en-US" sz="1600" dirty="0">
                          <a:latin typeface="Times New Roman"/>
                          <a:ea typeface="Times New Roman"/>
                          <a:cs typeface="Times New Roman"/>
                        </a:rPr>
                        <a:t>Mealy</a:t>
                      </a:r>
                      <a:r>
                        <a:rPr lang="en-US" sz="1600" spc="110" dirty="0">
                          <a:latin typeface="Times New Roman"/>
                          <a:ea typeface="Times New Roman"/>
                          <a:cs typeface="Times New Roman"/>
                        </a:rPr>
                        <a:t> </a:t>
                      </a:r>
                      <a:r>
                        <a:rPr lang="en-US" sz="1600" dirty="0">
                          <a:latin typeface="Times New Roman"/>
                          <a:ea typeface="Times New Roman"/>
                          <a:cs typeface="Times New Roman"/>
                        </a:rPr>
                        <a:t>Machine,</a:t>
                      </a:r>
                      <a:r>
                        <a:rPr lang="en-US" sz="1600" spc="110" dirty="0">
                          <a:latin typeface="Times New Roman"/>
                          <a:ea typeface="Times New Roman"/>
                          <a:cs typeface="Times New Roman"/>
                        </a:rPr>
                        <a:t> </a:t>
                      </a:r>
                      <a:r>
                        <a:rPr lang="en-US" sz="1600" dirty="0">
                          <a:latin typeface="Times New Roman"/>
                          <a:ea typeface="Times New Roman"/>
                          <a:cs typeface="Times New Roman"/>
                        </a:rPr>
                        <a:t>Equivalence</a:t>
                      </a:r>
                      <a:r>
                        <a:rPr lang="en-US" sz="1600" spc="120" dirty="0">
                          <a:latin typeface="Times New Roman"/>
                          <a:ea typeface="Times New Roman"/>
                          <a:cs typeface="Times New Roman"/>
                        </a:rPr>
                        <a:t> </a:t>
                      </a:r>
                      <a:r>
                        <a:rPr lang="en-US" sz="1600" dirty="0">
                          <a:latin typeface="Times New Roman"/>
                          <a:ea typeface="Times New Roman"/>
                          <a:cs typeface="Times New Roman"/>
                        </a:rPr>
                        <a:t>of</a:t>
                      </a:r>
                      <a:r>
                        <a:rPr lang="en-US" sz="1600" spc="130" dirty="0">
                          <a:latin typeface="Times New Roman"/>
                          <a:ea typeface="Times New Roman"/>
                          <a:cs typeface="Times New Roman"/>
                        </a:rPr>
                        <a:t> </a:t>
                      </a:r>
                      <a:r>
                        <a:rPr lang="en-US" sz="1600" dirty="0">
                          <a:latin typeface="Times New Roman"/>
                          <a:ea typeface="Times New Roman"/>
                          <a:cs typeface="Times New Roman"/>
                        </a:rPr>
                        <a:t>Moore</a:t>
                      </a:r>
                      <a:r>
                        <a:rPr lang="en-US" sz="1600" spc="110" dirty="0">
                          <a:latin typeface="Times New Roman"/>
                          <a:ea typeface="Times New Roman"/>
                          <a:cs typeface="Times New Roman"/>
                        </a:rPr>
                        <a:t> </a:t>
                      </a:r>
                      <a:r>
                        <a:rPr lang="en-US" sz="1600" dirty="0">
                          <a:latin typeface="Times New Roman"/>
                          <a:ea typeface="Times New Roman"/>
                          <a:cs typeface="Times New Roman"/>
                        </a:rPr>
                        <a:t>and</a:t>
                      </a:r>
                      <a:r>
                        <a:rPr lang="en-US" sz="1600" spc="135" dirty="0">
                          <a:latin typeface="Times New Roman"/>
                          <a:ea typeface="Times New Roman"/>
                          <a:cs typeface="Times New Roman"/>
                        </a:rPr>
                        <a:t> </a:t>
                      </a:r>
                      <a:r>
                        <a:rPr lang="en-US" sz="1600" dirty="0">
                          <a:latin typeface="Times New Roman"/>
                          <a:ea typeface="Times New Roman"/>
                          <a:cs typeface="Times New Roman"/>
                        </a:rPr>
                        <a:t>Mealy</a:t>
                      </a:r>
                      <a:r>
                        <a:rPr lang="en-US" sz="1600" spc="95" dirty="0">
                          <a:latin typeface="Times New Roman"/>
                          <a:ea typeface="Times New Roman"/>
                          <a:cs typeface="Times New Roman"/>
                        </a:rPr>
                        <a:t> </a:t>
                      </a:r>
                      <a:r>
                        <a:rPr lang="en-US" sz="1600" dirty="0">
                          <a:latin typeface="Times New Roman"/>
                          <a:ea typeface="Times New Roman"/>
                          <a:cs typeface="Times New Roman"/>
                        </a:rPr>
                        <a:t>Machine,</a:t>
                      </a:r>
                      <a:r>
                        <a:rPr lang="en-US" sz="1600" spc="110" dirty="0">
                          <a:latin typeface="Times New Roman"/>
                          <a:ea typeface="Times New Roman"/>
                          <a:cs typeface="Times New Roman"/>
                        </a:rPr>
                        <a:t> </a:t>
                      </a:r>
                      <a:r>
                        <a:rPr lang="en-US" sz="1600" dirty="0">
                          <a:latin typeface="Times New Roman"/>
                          <a:ea typeface="Times New Roman"/>
                          <a:cs typeface="Times New Roman"/>
                        </a:rPr>
                        <a:t>Minimization</a:t>
                      </a:r>
                      <a:r>
                        <a:rPr lang="en-US" sz="1600" spc="120" dirty="0">
                          <a:latin typeface="Times New Roman"/>
                          <a:ea typeface="Times New Roman"/>
                          <a:cs typeface="Times New Roman"/>
                        </a:rPr>
                        <a:t> </a:t>
                      </a:r>
                      <a:r>
                        <a:rPr lang="en-US" sz="1600" dirty="0">
                          <a:latin typeface="Times New Roman"/>
                          <a:ea typeface="Times New Roman"/>
                          <a:cs typeface="Times New Roman"/>
                        </a:rPr>
                        <a:t>of</a:t>
                      </a:r>
                      <a:r>
                        <a:rPr lang="en-US" sz="1600" spc="120" dirty="0">
                          <a:latin typeface="Times New Roman"/>
                          <a:ea typeface="Times New Roman"/>
                          <a:cs typeface="Times New Roman"/>
                        </a:rPr>
                        <a:t> </a:t>
                      </a:r>
                      <a:r>
                        <a:rPr lang="en-US" sz="1600" dirty="0">
                          <a:latin typeface="Times New Roman"/>
                          <a:ea typeface="Times New Roman"/>
                          <a:cs typeface="Times New Roman"/>
                        </a:rPr>
                        <a:t>Finite</a:t>
                      </a:r>
                    </a:p>
                    <a:p>
                      <a:pPr marL="67945" marR="0" algn="just">
                        <a:lnSpc>
                          <a:spcPts val="1375"/>
                        </a:lnSpc>
                        <a:spcBef>
                          <a:spcPts val="0"/>
                        </a:spcBef>
                        <a:spcAft>
                          <a:spcPts val="0"/>
                        </a:spcAft>
                      </a:pPr>
                      <a:r>
                        <a:rPr lang="en-US" sz="1600" dirty="0">
                          <a:latin typeface="Times New Roman"/>
                          <a:ea typeface="Times New Roman"/>
                          <a:cs typeface="Times New Roman"/>
                        </a:rPr>
                        <a:t>Automata,</a:t>
                      </a:r>
                      <a:r>
                        <a:rPr lang="en-US" sz="1600" spc="-15" dirty="0">
                          <a:latin typeface="Times New Roman"/>
                          <a:ea typeface="Times New Roman"/>
                          <a:cs typeface="Times New Roman"/>
                        </a:rPr>
                        <a:t> </a:t>
                      </a:r>
                      <a:r>
                        <a:rPr lang="en-US" sz="1600" dirty="0" err="1">
                          <a:latin typeface="Times New Roman"/>
                          <a:ea typeface="Times New Roman"/>
                          <a:cs typeface="Times New Roman"/>
                        </a:rPr>
                        <a:t>Myhill-Nerode</a:t>
                      </a:r>
                      <a:r>
                        <a:rPr lang="en-US" sz="1600" spc="-25" dirty="0">
                          <a:latin typeface="Times New Roman"/>
                          <a:ea typeface="Times New Roman"/>
                          <a:cs typeface="Times New Roman"/>
                        </a:rPr>
                        <a:t> </a:t>
                      </a:r>
                      <a:r>
                        <a:rPr lang="en-US" sz="1600" dirty="0">
                          <a:latin typeface="Times New Roman"/>
                          <a:ea typeface="Times New Roman"/>
                          <a:cs typeface="Times New Roman"/>
                        </a:rPr>
                        <a:t>Theorem,</a:t>
                      </a:r>
                      <a:r>
                        <a:rPr lang="en-US" sz="1600" spc="-15" dirty="0">
                          <a:latin typeface="Times New Roman"/>
                          <a:ea typeface="Times New Roman"/>
                          <a:cs typeface="Times New Roman"/>
                        </a:rPr>
                        <a:t> </a:t>
                      </a:r>
                      <a:r>
                        <a:rPr lang="en-US" sz="1600" dirty="0">
                          <a:latin typeface="Times New Roman"/>
                          <a:ea typeface="Times New Roman"/>
                          <a:cs typeface="Times New Roman"/>
                        </a:rPr>
                        <a:t>Simulation</a:t>
                      </a:r>
                      <a:r>
                        <a:rPr lang="en-US" sz="1600" spc="-15" dirty="0">
                          <a:latin typeface="Times New Roman"/>
                          <a:ea typeface="Times New Roman"/>
                          <a:cs typeface="Times New Roman"/>
                        </a:rPr>
                        <a:t> </a:t>
                      </a:r>
                      <a:r>
                        <a:rPr lang="en-US" sz="1600" dirty="0">
                          <a:latin typeface="Times New Roman"/>
                          <a:ea typeface="Times New Roman"/>
                          <a:cs typeface="Times New Roman"/>
                        </a:rPr>
                        <a:t>of</a:t>
                      </a:r>
                      <a:r>
                        <a:rPr lang="en-US" sz="1600" spc="-15" dirty="0">
                          <a:latin typeface="Times New Roman"/>
                          <a:ea typeface="Times New Roman"/>
                          <a:cs typeface="Times New Roman"/>
                        </a:rPr>
                        <a:t> </a:t>
                      </a:r>
                      <a:r>
                        <a:rPr lang="en-US" sz="1600" dirty="0">
                          <a:latin typeface="Times New Roman"/>
                          <a:ea typeface="Times New Roman"/>
                          <a:cs typeface="Times New Roman"/>
                        </a:rPr>
                        <a:t>DFA</a:t>
                      </a:r>
                      <a:r>
                        <a:rPr lang="en-US" sz="1600" spc="-10" dirty="0">
                          <a:latin typeface="Times New Roman"/>
                          <a:ea typeface="Times New Roman"/>
                          <a:cs typeface="Times New Roman"/>
                        </a:rPr>
                        <a:t> </a:t>
                      </a:r>
                      <a:r>
                        <a:rPr lang="en-US" sz="1600" dirty="0">
                          <a:latin typeface="Times New Roman"/>
                          <a:ea typeface="Times New Roman"/>
                          <a:cs typeface="Times New Roman"/>
                        </a:rPr>
                        <a:t>and</a:t>
                      </a:r>
                      <a:r>
                        <a:rPr lang="en-US" sz="1600" spc="-15" dirty="0">
                          <a:latin typeface="Times New Roman"/>
                          <a:ea typeface="Times New Roman"/>
                          <a:cs typeface="Times New Roman"/>
                        </a:rPr>
                        <a:t> </a:t>
                      </a:r>
                      <a:r>
                        <a:rPr lang="en-US" sz="1600" dirty="0">
                          <a:latin typeface="Times New Roman"/>
                          <a:ea typeface="Times New Roman"/>
                          <a:cs typeface="Times New Roman"/>
                        </a:rPr>
                        <a:t>NFA.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95397417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152E9E83-576A-4B0B-80C3-F547919B14B5}" type="datetime1">
              <a:rPr lang="en-US" smtClean="0"/>
              <a:pPr/>
              <a:t>3/24/2023</a:t>
            </a:fld>
            <a:endParaRPr lang="en-US"/>
          </a:p>
        </p:txBody>
      </p:sp>
      <p:sp>
        <p:nvSpPr>
          <p:cNvPr id="5" name="Footer Placeholder 4"/>
          <p:cNvSpPr>
            <a:spLocks noGrp="1"/>
          </p:cNvSpPr>
          <p:nvPr>
            <p:ph type="ftr" sz="quarter" idx="11"/>
          </p:nvPr>
        </p:nvSpPr>
        <p:spPr>
          <a:xfrm>
            <a:off x="2979420" y="6356353"/>
            <a:ext cx="499491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Examples of Regular Expression</a:t>
            </a:r>
          </a:p>
        </p:txBody>
      </p:sp>
      <p:sp>
        <p:nvSpPr>
          <p:cNvPr id="11" name="Rectangle 10"/>
          <p:cNvSpPr/>
          <p:nvPr/>
        </p:nvSpPr>
        <p:spPr>
          <a:xfrm>
            <a:off x="525780" y="1447800"/>
            <a:ext cx="9464040" cy="2308324"/>
          </a:xfrm>
          <a:prstGeom prst="rect">
            <a:avLst/>
          </a:prstGeom>
        </p:spPr>
        <p:txBody>
          <a:bodyPr wrap="square">
            <a:spAutoFit/>
          </a:bodyPr>
          <a:lstStyle/>
          <a:p>
            <a:r>
              <a:rPr lang="en-US" sz="2400" dirty="0" smtClean="0"/>
              <a:t>L(</a:t>
            </a:r>
            <a:r>
              <a:rPr lang="en-US" sz="2400" b="1" dirty="0" smtClean="0"/>
              <a:t>01</a:t>
            </a:r>
            <a:r>
              <a:rPr lang="en-US" sz="2400" dirty="0" smtClean="0"/>
              <a:t>) = {01}.</a:t>
            </a:r>
          </a:p>
          <a:p>
            <a:r>
              <a:rPr lang="en-US" sz="2400" dirty="0" smtClean="0"/>
              <a:t>L(</a:t>
            </a:r>
            <a:r>
              <a:rPr lang="en-US" sz="2400" b="1" dirty="0" smtClean="0"/>
              <a:t>01</a:t>
            </a:r>
            <a:r>
              <a:rPr lang="en-US" sz="2400" dirty="0" smtClean="0"/>
              <a:t>+</a:t>
            </a:r>
            <a:r>
              <a:rPr lang="en-US" sz="2400" b="1" dirty="0" smtClean="0"/>
              <a:t>0</a:t>
            </a:r>
            <a:r>
              <a:rPr lang="en-US" sz="2400" dirty="0" smtClean="0"/>
              <a:t>) = {01, 0}.</a:t>
            </a:r>
          </a:p>
          <a:p>
            <a:r>
              <a:rPr lang="en-US" sz="2400" dirty="0" smtClean="0"/>
              <a:t>L(</a:t>
            </a:r>
            <a:r>
              <a:rPr lang="en-US" sz="2400" b="1" dirty="0" smtClean="0"/>
              <a:t>0</a:t>
            </a:r>
            <a:r>
              <a:rPr lang="en-US" sz="2400" dirty="0" smtClean="0"/>
              <a:t>(</a:t>
            </a:r>
            <a:r>
              <a:rPr lang="en-US" sz="2400" b="1" dirty="0" smtClean="0"/>
              <a:t>1</a:t>
            </a:r>
            <a:r>
              <a:rPr lang="en-US" sz="2400" dirty="0" smtClean="0"/>
              <a:t>+</a:t>
            </a:r>
            <a:r>
              <a:rPr lang="en-US" sz="2400" b="1" dirty="0" smtClean="0"/>
              <a:t>0</a:t>
            </a:r>
            <a:r>
              <a:rPr lang="en-US" sz="2400" dirty="0" smtClean="0"/>
              <a:t>)) = {01, 00}.</a:t>
            </a:r>
          </a:p>
          <a:p>
            <a:pPr lvl="1"/>
            <a:r>
              <a:rPr lang="en-US" sz="2400" dirty="0" smtClean="0"/>
              <a:t>Note order of precedence of operators.</a:t>
            </a:r>
          </a:p>
          <a:p>
            <a:r>
              <a:rPr lang="en-US" sz="2400" dirty="0" smtClean="0"/>
              <a:t>L(</a:t>
            </a:r>
            <a:r>
              <a:rPr lang="en-US" sz="2400" b="1" dirty="0" smtClean="0"/>
              <a:t>0</a:t>
            </a:r>
            <a:r>
              <a:rPr lang="en-US" sz="2400" dirty="0" smtClean="0"/>
              <a:t>*) = {ε, 0, 00, 000,… }.</a:t>
            </a:r>
          </a:p>
          <a:p>
            <a:r>
              <a:rPr lang="en-US" sz="2400" dirty="0" smtClean="0"/>
              <a:t>L((</a:t>
            </a:r>
            <a:r>
              <a:rPr lang="en-US" sz="2400" b="1" dirty="0" smtClean="0"/>
              <a:t>0</a:t>
            </a:r>
            <a:r>
              <a:rPr lang="en-US" sz="2400" dirty="0" smtClean="0"/>
              <a:t>+</a:t>
            </a:r>
            <a:r>
              <a:rPr lang="en-US" sz="2400" b="1" dirty="0" smtClean="0"/>
              <a:t>10</a:t>
            </a:r>
            <a:r>
              <a:rPr lang="en-US" sz="2400" dirty="0" smtClean="0"/>
              <a:t>)*(ε+</a:t>
            </a:r>
            <a:r>
              <a:rPr lang="en-US" sz="2400" b="1" dirty="0" smtClean="0"/>
              <a:t>1</a:t>
            </a:r>
            <a:r>
              <a:rPr lang="en-US" sz="2400" dirty="0" smtClean="0"/>
              <a:t>)) = all strings of 0’s and 1’s without two consecutive 1’s.</a:t>
            </a:r>
            <a:endParaRPr lang="en-US" sz="24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58C77C82-6019-469D-BAE3-2690619ABDB3}" type="datetime1">
              <a:rPr lang="en-US" smtClean="0"/>
              <a:pPr/>
              <a:t>3/24/2023</a:t>
            </a:fld>
            <a:endParaRPr lang="en-US"/>
          </a:p>
        </p:txBody>
      </p:sp>
      <p:sp>
        <p:nvSpPr>
          <p:cNvPr id="5" name="Footer Placeholder 4"/>
          <p:cNvSpPr>
            <a:spLocks noGrp="1"/>
          </p:cNvSpPr>
          <p:nvPr>
            <p:ph type="ftr" sz="quarter" idx="11"/>
          </p:nvPr>
        </p:nvSpPr>
        <p:spPr>
          <a:xfrm>
            <a:off x="2979420" y="6356353"/>
            <a:ext cx="499491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0782" y="136132"/>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Examples of Regular Expression</a:t>
            </a:r>
          </a:p>
        </p:txBody>
      </p:sp>
      <p:sp>
        <p:nvSpPr>
          <p:cNvPr id="11" name="Rectangle 10"/>
          <p:cNvSpPr/>
          <p:nvPr/>
        </p:nvSpPr>
        <p:spPr>
          <a:xfrm>
            <a:off x="525780" y="1143001"/>
            <a:ext cx="9464040" cy="2923877"/>
          </a:xfrm>
          <a:prstGeom prst="rect">
            <a:avLst/>
          </a:prstGeom>
        </p:spPr>
        <p:txBody>
          <a:bodyPr wrap="square">
            <a:spAutoFit/>
          </a:bodyPr>
          <a:lstStyle/>
          <a:p>
            <a:r>
              <a:rPr lang="en-US" sz="2000" dirty="0" smtClean="0"/>
              <a:t>Q1: Write the regular expression for the language accepting all combinations of </a:t>
            </a:r>
            <a:r>
              <a:rPr lang="en-US" sz="2000" dirty="0" err="1" smtClean="0"/>
              <a:t>a's</a:t>
            </a:r>
            <a:r>
              <a:rPr lang="en-US" sz="2000" dirty="0" smtClean="0"/>
              <a:t>, over the set ∑ = {a}</a:t>
            </a:r>
          </a:p>
          <a:p>
            <a:r>
              <a:rPr lang="en-US" sz="2000" b="1" dirty="0" smtClean="0"/>
              <a:t>Solution:</a:t>
            </a:r>
            <a:endParaRPr lang="en-US" sz="2000" dirty="0" smtClean="0"/>
          </a:p>
          <a:p>
            <a:r>
              <a:rPr lang="en-US" sz="2000" dirty="0" smtClean="0"/>
              <a:t>All combinations of </a:t>
            </a:r>
            <a:r>
              <a:rPr lang="en-US" sz="2000" dirty="0" err="1" smtClean="0"/>
              <a:t>a's</a:t>
            </a:r>
            <a:r>
              <a:rPr lang="en-US" sz="2000" dirty="0" smtClean="0"/>
              <a:t> means a may be zero, single, double and so on. If a is appearing zero times, that means a null string. That is we expect the set of {ε, a, </a:t>
            </a:r>
            <a:r>
              <a:rPr lang="en-US" sz="2000" dirty="0" err="1" smtClean="0"/>
              <a:t>aa</a:t>
            </a:r>
            <a:r>
              <a:rPr lang="en-US" sz="2000" dirty="0" smtClean="0"/>
              <a:t>, </a:t>
            </a:r>
            <a:r>
              <a:rPr lang="en-US" sz="2000" dirty="0" err="1" smtClean="0"/>
              <a:t>aaa</a:t>
            </a:r>
            <a:r>
              <a:rPr lang="en-US" sz="2000" dirty="0" smtClean="0"/>
              <a:t>, ....}. So we give a regular expression for this as:</a:t>
            </a:r>
          </a:p>
          <a:p>
            <a:r>
              <a:rPr lang="en-US" sz="2000" dirty="0" smtClean="0"/>
              <a:t>R = a*  </a:t>
            </a:r>
          </a:p>
          <a:p>
            <a:r>
              <a:rPr lang="en-US" sz="2000" dirty="0" smtClean="0"/>
              <a:t>That is </a:t>
            </a:r>
            <a:r>
              <a:rPr lang="en-US" sz="2000" dirty="0" err="1" smtClean="0"/>
              <a:t>Kleen</a:t>
            </a:r>
            <a:r>
              <a:rPr lang="en-US" sz="2000" dirty="0" smtClean="0"/>
              <a:t> closure of a.</a:t>
            </a:r>
          </a:p>
          <a:p>
            <a:endParaRPr lang="en-US" sz="2400" dirty="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0ED8B2C9-3F65-403B-BE30-64DFF7014E88}" type="datetime1">
              <a:rPr lang="en-US" smtClean="0"/>
              <a:pPr/>
              <a:t>3/24/2023</a:t>
            </a:fld>
            <a:endParaRPr lang="en-US"/>
          </a:p>
        </p:txBody>
      </p:sp>
      <p:sp>
        <p:nvSpPr>
          <p:cNvPr id="5" name="Footer Placeholder 4"/>
          <p:cNvSpPr>
            <a:spLocks noGrp="1"/>
          </p:cNvSpPr>
          <p:nvPr>
            <p:ph type="ftr" sz="quarter" idx="11"/>
          </p:nvPr>
        </p:nvSpPr>
        <p:spPr>
          <a:xfrm>
            <a:off x="2979420" y="6356353"/>
            <a:ext cx="499491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Examples of Regular Expression</a:t>
            </a:r>
          </a:p>
        </p:txBody>
      </p:sp>
      <p:sp>
        <p:nvSpPr>
          <p:cNvPr id="11" name="Rectangle 10"/>
          <p:cNvSpPr/>
          <p:nvPr/>
        </p:nvSpPr>
        <p:spPr>
          <a:xfrm>
            <a:off x="525780" y="1143001"/>
            <a:ext cx="9464040" cy="4914166"/>
          </a:xfrm>
          <a:prstGeom prst="rect">
            <a:avLst/>
          </a:prstGeom>
        </p:spPr>
        <p:txBody>
          <a:bodyPr wrap="square">
            <a:spAutoFit/>
          </a:bodyPr>
          <a:lstStyle/>
          <a:p>
            <a:r>
              <a:rPr lang="en-US" sz="2000" dirty="0" smtClean="0"/>
              <a:t>Q2: Write the regular expression for the language accepting all combinations of </a:t>
            </a:r>
            <a:r>
              <a:rPr lang="en-US" sz="2000" dirty="0" err="1" smtClean="0"/>
              <a:t>a's</a:t>
            </a:r>
            <a:r>
              <a:rPr lang="en-US" sz="2000" dirty="0" smtClean="0"/>
              <a:t> except the null string, over the set ∑ = {a}</a:t>
            </a:r>
          </a:p>
          <a:p>
            <a:r>
              <a:rPr lang="en-US" sz="2000" b="1" dirty="0" smtClean="0"/>
              <a:t>Solution:</a:t>
            </a:r>
            <a:endParaRPr lang="en-US" sz="2000" dirty="0" smtClean="0"/>
          </a:p>
          <a:p>
            <a:r>
              <a:rPr lang="en-US" sz="2000" dirty="0" smtClean="0"/>
              <a:t>The regular expression has to be built for the language</a:t>
            </a:r>
          </a:p>
          <a:p>
            <a:r>
              <a:rPr lang="en-US" sz="2000" dirty="0" smtClean="0"/>
              <a:t>L = {a, </a:t>
            </a:r>
            <a:r>
              <a:rPr lang="en-US" sz="2000" dirty="0" err="1" smtClean="0"/>
              <a:t>aa</a:t>
            </a:r>
            <a:r>
              <a:rPr lang="en-US" sz="2000" dirty="0" smtClean="0"/>
              <a:t>, </a:t>
            </a:r>
            <a:r>
              <a:rPr lang="en-US" sz="2000" dirty="0" err="1" smtClean="0"/>
              <a:t>aaa</a:t>
            </a:r>
            <a:r>
              <a:rPr lang="en-US" sz="2000" dirty="0" smtClean="0"/>
              <a:t>, ....}  </a:t>
            </a:r>
          </a:p>
          <a:p>
            <a:r>
              <a:rPr lang="en-US" sz="2000" dirty="0" smtClean="0"/>
              <a:t>This set indicates that there is no null string. So we can denote regular expression as:  R = a</a:t>
            </a:r>
            <a:r>
              <a:rPr lang="en-US" sz="2000" baseline="30000" dirty="0" smtClean="0"/>
              <a:t>+</a:t>
            </a:r>
          </a:p>
          <a:p>
            <a:endParaRPr lang="en-US" sz="2000" baseline="30000" dirty="0" smtClean="0"/>
          </a:p>
          <a:p>
            <a:r>
              <a:rPr lang="en-US" sz="2000" baseline="30000" dirty="0" smtClean="0"/>
              <a:t>Q3: </a:t>
            </a:r>
            <a:r>
              <a:rPr lang="en-US" sz="2000" dirty="0" smtClean="0"/>
              <a:t>Write the regular expression for the language accepting all the string containing any number of </a:t>
            </a:r>
            <a:r>
              <a:rPr lang="en-US" sz="2000" dirty="0" err="1" smtClean="0"/>
              <a:t>a's</a:t>
            </a:r>
            <a:r>
              <a:rPr lang="en-US" sz="2000" dirty="0" smtClean="0"/>
              <a:t> and </a:t>
            </a:r>
            <a:r>
              <a:rPr lang="en-US" sz="2000" dirty="0" err="1" smtClean="0"/>
              <a:t>b's</a:t>
            </a:r>
            <a:r>
              <a:rPr lang="en-US" sz="2000" dirty="0" smtClean="0"/>
              <a:t>.</a:t>
            </a:r>
          </a:p>
          <a:p>
            <a:r>
              <a:rPr lang="en-US" sz="2000" b="1" dirty="0" smtClean="0"/>
              <a:t>Solution:</a:t>
            </a:r>
            <a:endParaRPr lang="en-US" sz="2000" dirty="0" smtClean="0"/>
          </a:p>
          <a:p>
            <a:r>
              <a:rPr lang="en-US" sz="2000" dirty="0" smtClean="0"/>
              <a:t>The regular expression will be:</a:t>
            </a:r>
          </a:p>
          <a:p>
            <a:r>
              <a:rPr lang="en-US" sz="2000" dirty="0" err="1" smtClean="0"/>
              <a:t>r.e</a:t>
            </a:r>
            <a:r>
              <a:rPr lang="en-US" sz="2000" dirty="0" smtClean="0"/>
              <a:t>. = (a + b)*  </a:t>
            </a:r>
          </a:p>
          <a:p>
            <a:r>
              <a:rPr lang="en-US" sz="2000" dirty="0" smtClean="0"/>
              <a:t>This will give the set as L = {ε, a, </a:t>
            </a:r>
            <a:r>
              <a:rPr lang="en-US" sz="2000" dirty="0" err="1" smtClean="0"/>
              <a:t>aa</a:t>
            </a:r>
            <a:r>
              <a:rPr lang="en-US" sz="2000" dirty="0" smtClean="0"/>
              <a:t>, b, bb, </a:t>
            </a:r>
            <a:r>
              <a:rPr lang="en-US" sz="2000" dirty="0" err="1" smtClean="0"/>
              <a:t>ab</a:t>
            </a:r>
            <a:r>
              <a:rPr lang="en-US" sz="2000" dirty="0" smtClean="0"/>
              <a:t>, </a:t>
            </a:r>
            <a:r>
              <a:rPr lang="en-US" sz="2000" dirty="0" err="1" smtClean="0"/>
              <a:t>ba</a:t>
            </a:r>
            <a:r>
              <a:rPr lang="en-US" sz="2000" dirty="0" smtClean="0"/>
              <a:t>, </a:t>
            </a:r>
            <a:r>
              <a:rPr lang="en-US" sz="2000" dirty="0" err="1" smtClean="0"/>
              <a:t>aba</a:t>
            </a:r>
            <a:r>
              <a:rPr lang="en-US" sz="2000" dirty="0" smtClean="0"/>
              <a:t>, </a:t>
            </a:r>
            <a:r>
              <a:rPr lang="en-US" sz="2000" dirty="0" err="1" smtClean="0"/>
              <a:t>bab</a:t>
            </a:r>
            <a:r>
              <a:rPr lang="en-US" sz="2000" dirty="0" smtClean="0"/>
              <a:t>, .....}, any combination of a and b.</a:t>
            </a:r>
          </a:p>
          <a:p>
            <a:r>
              <a:rPr lang="en-US" sz="2000" dirty="0" smtClean="0"/>
              <a:t>The (a + b)* shows any combination with a and b even a null string.</a:t>
            </a:r>
            <a:endParaRPr lang="en-US" sz="20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D127A99B-3245-499D-B4F5-BF1C5251921C}" type="datetime1">
              <a:rPr lang="en-US" smtClean="0"/>
              <a:pPr/>
              <a:t>3/24/2023</a:t>
            </a:fld>
            <a:endParaRPr lang="en-US"/>
          </a:p>
        </p:txBody>
      </p:sp>
      <p:sp>
        <p:nvSpPr>
          <p:cNvPr id="5" name="Footer Placeholder 4"/>
          <p:cNvSpPr>
            <a:spLocks noGrp="1"/>
          </p:cNvSpPr>
          <p:nvPr>
            <p:ph type="ftr" sz="quarter" idx="11"/>
          </p:nvPr>
        </p:nvSpPr>
        <p:spPr>
          <a:xfrm>
            <a:off x="2979420" y="6356353"/>
            <a:ext cx="499491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Examples of Regular Expression</a:t>
            </a:r>
          </a:p>
        </p:txBody>
      </p:sp>
      <p:sp>
        <p:nvSpPr>
          <p:cNvPr id="11" name="Rectangle 10"/>
          <p:cNvSpPr/>
          <p:nvPr/>
        </p:nvSpPr>
        <p:spPr>
          <a:xfrm>
            <a:off x="525780" y="1143000"/>
            <a:ext cx="9464040" cy="3785652"/>
          </a:xfrm>
          <a:prstGeom prst="rect">
            <a:avLst/>
          </a:prstGeom>
        </p:spPr>
        <p:txBody>
          <a:bodyPr wrap="square">
            <a:spAutoFit/>
          </a:bodyPr>
          <a:lstStyle/>
          <a:p>
            <a:r>
              <a:rPr lang="en-US" sz="2000" dirty="0" smtClean="0"/>
              <a:t>Q4: Write the regular expression for the language accepting all the string which are starting with 1 and ending with 0, over ∑ = {0, 1}.</a:t>
            </a:r>
          </a:p>
          <a:p>
            <a:r>
              <a:rPr lang="en-US" sz="2000" b="1" dirty="0" smtClean="0"/>
              <a:t>Solution:</a:t>
            </a:r>
            <a:endParaRPr lang="en-US" sz="2000" dirty="0" smtClean="0"/>
          </a:p>
          <a:p>
            <a:r>
              <a:rPr lang="en-US" sz="2000" dirty="0" smtClean="0"/>
              <a:t>In a regular expression, the first symbol should be 1, and the last symbol should be 0. The </a:t>
            </a:r>
            <a:r>
              <a:rPr lang="en-US" sz="2000" dirty="0" err="1" smtClean="0"/>
              <a:t>r.e</a:t>
            </a:r>
            <a:r>
              <a:rPr lang="en-US" sz="2000" dirty="0" smtClean="0"/>
              <a:t>. is as follows:</a:t>
            </a:r>
          </a:p>
          <a:p>
            <a:r>
              <a:rPr lang="en-US" sz="2000" dirty="0" smtClean="0"/>
              <a:t>R = 1 (0+1)* 0  </a:t>
            </a:r>
          </a:p>
          <a:p>
            <a:endParaRPr lang="en-US" sz="2000" dirty="0" smtClean="0"/>
          </a:p>
          <a:p>
            <a:r>
              <a:rPr lang="en-US" sz="2000" dirty="0" smtClean="0"/>
              <a:t>Q5: Write the regular expression for the language starting and ending with a and having any having any combination of </a:t>
            </a:r>
            <a:r>
              <a:rPr lang="en-US" sz="2000" dirty="0" err="1" smtClean="0"/>
              <a:t>b's</a:t>
            </a:r>
            <a:r>
              <a:rPr lang="en-US" sz="2000" dirty="0" smtClean="0"/>
              <a:t> in between.</a:t>
            </a:r>
          </a:p>
          <a:p>
            <a:r>
              <a:rPr lang="en-US" sz="2000" b="1" dirty="0" smtClean="0"/>
              <a:t>Solution:</a:t>
            </a:r>
            <a:endParaRPr lang="en-US" sz="2000" dirty="0" smtClean="0"/>
          </a:p>
          <a:p>
            <a:r>
              <a:rPr lang="en-US" sz="2000" dirty="0" smtClean="0"/>
              <a:t>The regular expression will be:</a:t>
            </a:r>
          </a:p>
          <a:p>
            <a:r>
              <a:rPr lang="en-US" sz="2000" dirty="0" smtClean="0"/>
              <a:t>R = a b* b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606ACD29-320A-4557-964F-121069BFED1E}" type="datetime1">
              <a:rPr lang="en-US" smtClean="0"/>
              <a:pPr/>
              <a:t>3/24/2023</a:t>
            </a:fld>
            <a:endParaRPr lang="en-US"/>
          </a:p>
        </p:txBody>
      </p:sp>
      <p:sp>
        <p:nvSpPr>
          <p:cNvPr id="5" name="Footer Placeholder 4"/>
          <p:cNvSpPr>
            <a:spLocks noGrp="1"/>
          </p:cNvSpPr>
          <p:nvPr>
            <p:ph type="ftr" sz="quarter" idx="11"/>
          </p:nvPr>
        </p:nvSpPr>
        <p:spPr>
          <a:xfrm>
            <a:off x="2979420" y="6356353"/>
            <a:ext cx="499491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Examples of Regular Expression</a:t>
            </a:r>
          </a:p>
        </p:txBody>
      </p:sp>
      <p:sp>
        <p:nvSpPr>
          <p:cNvPr id="11" name="Rectangle 10"/>
          <p:cNvSpPr/>
          <p:nvPr/>
        </p:nvSpPr>
        <p:spPr>
          <a:xfrm>
            <a:off x="525780" y="1143001"/>
            <a:ext cx="9464040" cy="4708981"/>
          </a:xfrm>
          <a:prstGeom prst="rect">
            <a:avLst/>
          </a:prstGeom>
        </p:spPr>
        <p:txBody>
          <a:bodyPr wrap="square">
            <a:spAutoFit/>
          </a:bodyPr>
          <a:lstStyle/>
          <a:p>
            <a:r>
              <a:rPr lang="en-US" sz="2000" dirty="0" smtClean="0"/>
              <a:t>Q6:</a:t>
            </a:r>
          </a:p>
          <a:p>
            <a:r>
              <a:rPr lang="en-US" sz="2000" dirty="0" smtClean="0"/>
              <a:t>Write the regular expression for the language starting with a but not having consecutive </a:t>
            </a:r>
            <a:r>
              <a:rPr lang="en-US" sz="2000" dirty="0" err="1" smtClean="0"/>
              <a:t>b's</a:t>
            </a:r>
            <a:r>
              <a:rPr lang="en-US" sz="2000" dirty="0" smtClean="0"/>
              <a:t>.</a:t>
            </a:r>
          </a:p>
          <a:p>
            <a:r>
              <a:rPr lang="en-US" sz="2000" b="1" dirty="0" smtClean="0"/>
              <a:t>Solution:</a:t>
            </a:r>
            <a:r>
              <a:rPr lang="en-US" sz="2000" dirty="0" smtClean="0"/>
              <a:t> The regular expression has to be built for the language:</a:t>
            </a:r>
          </a:p>
          <a:p>
            <a:r>
              <a:rPr lang="en-US" sz="2000" dirty="0" smtClean="0"/>
              <a:t>L = {a, </a:t>
            </a:r>
            <a:r>
              <a:rPr lang="en-US" sz="2000" dirty="0" err="1" smtClean="0"/>
              <a:t>aba</a:t>
            </a:r>
            <a:r>
              <a:rPr lang="en-US" sz="2000" dirty="0" smtClean="0"/>
              <a:t>, </a:t>
            </a:r>
            <a:r>
              <a:rPr lang="en-US" sz="2000" dirty="0" err="1" smtClean="0"/>
              <a:t>aab</a:t>
            </a:r>
            <a:r>
              <a:rPr lang="en-US" sz="2000" dirty="0" smtClean="0"/>
              <a:t>, </a:t>
            </a:r>
            <a:r>
              <a:rPr lang="en-US" sz="2000" dirty="0" err="1" smtClean="0"/>
              <a:t>aba</a:t>
            </a:r>
            <a:r>
              <a:rPr lang="en-US" sz="2000" dirty="0" smtClean="0"/>
              <a:t>, </a:t>
            </a:r>
            <a:r>
              <a:rPr lang="en-US" sz="2000" dirty="0" err="1" smtClean="0"/>
              <a:t>aaa</a:t>
            </a:r>
            <a:r>
              <a:rPr lang="en-US" sz="2000" dirty="0" smtClean="0"/>
              <a:t>, </a:t>
            </a:r>
            <a:r>
              <a:rPr lang="en-US" sz="2000" dirty="0" err="1" smtClean="0"/>
              <a:t>abab</a:t>
            </a:r>
            <a:r>
              <a:rPr lang="en-US" sz="2000" dirty="0" smtClean="0"/>
              <a:t>, .....}  </a:t>
            </a:r>
          </a:p>
          <a:p>
            <a:r>
              <a:rPr lang="en-US" sz="2000" dirty="0" smtClean="0"/>
              <a:t>The regular expression for the above language is:</a:t>
            </a:r>
          </a:p>
          <a:p>
            <a:r>
              <a:rPr lang="en-US" sz="2000" dirty="0" smtClean="0"/>
              <a:t>R = {a + </a:t>
            </a:r>
            <a:r>
              <a:rPr lang="en-US" sz="2000" dirty="0" err="1" smtClean="0"/>
              <a:t>ab</a:t>
            </a:r>
            <a:r>
              <a:rPr lang="en-US" sz="2000" dirty="0" smtClean="0"/>
              <a:t>}*  </a:t>
            </a:r>
          </a:p>
          <a:p>
            <a:r>
              <a:rPr lang="en-US" sz="2000" dirty="0" smtClean="0"/>
              <a:t>Q7:</a:t>
            </a:r>
          </a:p>
          <a:p>
            <a:r>
              <a:rPr lang="en-US" sz="2000" dirty="0" smtClean="0"/>
              <a:t>Write the regular expression for the language accepting all the string in which any number of </a:t>
            </a:r>
            <a:r>
              <a:rPr lang="en-US" sz="2000" dirty="0" err="1" smtClean="0"/>
              <a:t>a's</a:t>
            </a:r>
            <a:r>
              <a:rPr lang="en-US" sz="2000" dirty="0" smtClean="0"/>
              <a:t> is followed by any number of </a:t>
            </a:r>
            <a:r>
              <a:rPr lang="en-US" sz="2000" dirty="0" err="1" smtClean="0"/>
              <a:t>b's</a:t>
            </a:r>
            <a:r>
              <a:rPr lang="en-US" sz="2000" dirty="0" smtClean="0"/>
              <a:t> is followed by any number of </a:t>
            </a:r>
            <a:r>
              <a:rPr lang="en-US" sz="2000" dirty="0" err="1" smtClean="0"/>
              <a:t>c's</a:t>
            </a:r>
            <a:r>
              <a:rPr lang="en-US" sz="2000" dirty="0" smtClean="0"/>
              <a:t>.</a:t>
            </a:r>
          </a:p>
          <a:p>
            <a:r>
              <a:rPr lang="en-US" sz="2000" b="1" dirty="0" smtClean="0"/>
              <a:t>Solution:</a:t>
            </a:r>
            <a:r>
              <a:rPr lang="en-US" sz="2000" dirty="0" smtClean="0"/>
              <a:t> As we know, any number of </a:t>
            </a:r>
            <a:r>
              <a:rPr lang="en-US" sz="2000" dirty="0" err="1" smtClean="0"/>
              <a:t>a's</a:t>
            </a:r>
            <a:r>
              <a:rPr lang="en-US" sz="2000" dirty="0" smtClean="0"/>
              <a:t> means a* any number of </a:t>
            </a:r>
            <a:r>
              <a:rPr lang="en-US" sz="2000" dirty="0" err="1" smtClean="0"/>
              <a:t>b's</a:t>
            </a:r>
            <a:r>
              <a:rPr lang="en-US" sz="2000" dirty="0" smtClean="0"/>
              <a:t> means b*, any number of </a:t>
            </a:r>
            <a:r>
              <a:rPr lang="en-US" sz="2000" dirty="0" err="1" smtClean="0"/>
              <a:t>c's</a:t>
            </a:r>
            <a:r>
              <a:rPr lang="en-US" sz="2000" dirty="0" smtClean="0"/>
              <a:t> means c*. Since as given in problem statement, </a:t>
            </a:r>
            <a:r>
              <a:rPr lang="en-US" sz="2000" dirty="0" err="1" smtClean="0"/>
              <a:t>b's</a:t>
            </a:r>
            <a:r>
              <a:rPr lang="en-US" sz="2000" dirty="0" smtClean="0"/>
              <a:t> appear after </a:t>
            </a:r>
            <a:r>
              <a:rPr lang="en-US" sz="2000" dirty="0" err="1" smtClean="0"/>
              <a:t>a's</a:t>
            </a:r>
            <a:r>
              <a:rPr lang="en-US" sz="2000" dirty="0" smtClean="0"/>
              <a:t> and </a:t>
            </a:r>
            <a:r>
              <a:rPr lang="en-US" sz="2000" dirty="0" err="1" smtClean="0"/>
              <a:t>c's</a:t>
            </a:r>
            <a:r>
              <a:rPr lang="en-US" sz="2000" dirty="0" smtClean="0"/>
              <a:t> appear after </a:t>
            </a:r>
            <a:r>
              <a:rPr lang="en-US" sz="2000" dirty="0" err="1" smtClean="0"/>
              <a:t>b's</a:t>
            </a:r>
            <a:r>
              <a:rPr lang="en-US" sz="2000" dirty="0" smtClean="0"/>
              <a:t>. So the regular expression could be:</a:t>
            </a:r>
          </a:p>
          <a:p>
            <a:r>
              <a:rPr lang="en-US" sz="2000" dirty="0" smtClean="0"/>
              <a:t>R = a* b* c*  </a:t>
            </a:r>
          </a:p>
          <a:p>
            <a:endParaRPr lang="en-US" sz="20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5DD94C9A-137A-4A1B-8369-8726F9243A97}" type="datetime1">
              <a:rPr lang="en-US" smtClean="0"/>
              <a:pPr/>
              <a:t>3/24/2023</a:t>
            </a:fld>
            <a:endParaRPr lang="en-US"/>
          </a:p>
        </p:txBody>
      </p:sp>
      <p:sp>
        <p:nvSpPr>
          <p:cNvPr id="5" name="Footer Placeholder 4"/>
          <p:cNvSpPr>
            <a:spLocks noGrp="1"/>
          </p:cNvSpPr>
          <p:nvPr>
            <p:ph type="ftr" sz="quarter" idx="11"/>
          </p:nvPr>
        </p:nvSpPr>
        <p:spPr>
          <a:xfrm>
            <a:off x="2979420" y="6356353"/>
            <a:ext cx="499491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Examples of Regular Expression</a:t>
            </a:r>
          </a:p>
        </p:txBody>
      </p:sp>
      <p:sp>
        <p:nvSpPr>
          <p:cNvPr id="11" name="Rectangle 10"/>
          <p:cNvSpPr/>
          <p:nvPr/>
        </p:nvSpPr>
        <p:spPr>
          <a:xfrm>
            <a:off x="525780" y="1143003"/>
            <a:ext cx="9464040" cy="4708981"/>
          </a:xfrm>
          <a:prstGeom prst="rect">
            <a:avLst/>
          </a:prstGeom>
        </p:spPr>
        <p:txBody>
          <a:bodyPr wrap="square">
            <a:spAutoFit/>
          </a:bodyPr>
          <a:lstStyle/>
          <a:p>
            <a:r>
              <a:rPr lang="en-US" sz="2000" dirty="0" smtClean="0"/>
              <a:t>Q8:Write the regular expression for the language over ∑ = {0} having even length of the string.</a:t>
            </a:r>
          </a:p>
          <a:p>
            <a:r>
              <a:rPr lang="en-US" sz="2000" b="1" dirty="0" smtClean="0"/>
              <a:t>Solution:</a:t>
            </a:r>
            <a:endParaRPr lang="en-US" sz="2000" dirty="0" smtClean="0"/>
          </a:p>
          <a:p>
            <a:r>
              <a:rPr lang="en-US" sz="2000" dirty="0" smtClean="0"/>
              <a:t>The regular expression has to be built for the language:</a:t>
            </a:r>
          </a:p>
          <a:p>
            <a:r>
              <a:rPr lang="en-US" sz="2000" dirty="0" smtClean="0"/>
              <a:t>L = {ε, 00, 0000, 000000, ......}  </a:t>
            </a:r>
          </a:p>
          <a:p>
            <a:r>
              <a:rPr lang="en-US" sz="2000" dirty="0" smtClean="0"/>
              <a:t>The regular expression for the above language is:</a:t>
            </a:r>
          </a:p>
          <a:p>
            <a:r>
              <a:rPr lang="en-US" sz="2000" dirty="0" smtClean="0"/>
              <a:t>R = (00)*  </a:t>
            </a:r>
          </a:p>
          <a:p>
            <a:r>
              <a:rPr lang="en-US" sz="2000" dirty="0" smtClean="0"/>
              <a:t>Q9:</a:t>
            </a:r>
          </a:p>
          <a:p>
            <a:r>
              <a:rPr lang="en-US" sz="2000" dirty="0" smtClean="0"/>
              <a:t>Write the regular expression for the language having a string which should have </a:t>
            </a:r>
            <a:r>
              <a:rPr lang="en-US" sz="2000" dirty="0" err="1" smtClean="0"/>
              <a:t>atleast</a:t>
            </a:r>
            <a:r>
              <a:rPr lang="en-US" sz="2000" dirty="0" smtClean="0"/>
              <a:t> one 0 and </a:t>
            </a:r>
            <a:r>
              <a:rPr lang="en-US" sz="2000" dirty="0" err="1" smtClean="0"/>
              <a:t>alteast</a:t>
            </a:r>
            <a:r>
              <a:rPr lang="en-US" sz="2000" dirty="0" smtClean="0"/>
              <a:t> one 1.</a:t>
            </a:r>
          </a:p>
          <a:p>
            <a:r>
              <a:rPr lang="en-US" sz="2000" b="1" dirty="0" smtClean="0"/>
              <a:t>Solution:</a:t>
            </a:r>
            <a:endParaRPr lang="en-US" sz="2000" dirty="0" smtClean="0"/>
          </a:p>
          <a:p>
            <a:r>
              <a:rPr lang="en-US" sz="2000" dirty="0" smtClean="0"/>
              <a:t>The regular expression will be:</a:t>
            </a:r>
          </a:p>
          <a:p>
            <a:r>
              <a:rPr lang="en-US" sz="2000" dirty="0" smtClean="0"/>
              <a:t>R = [(0 + 1)* 0 (0 + 1)* 1 (0 + 1)*] + [(0 + 1)* 1 (0 + 1)* 0 (0 + 1)*]  </a:t>
            </a:r>
          </a:p>
          <a:p>
            <a:r>
              <a:rPr lang="en-US" sz="2000" dirty="0" smtClean="0"/>
              <a:t/>
            </a:r>
            <a:br>
              <a:rPr lang="en-US" sz="2000" dirty="0" smtClean="0"/>
            </a:br>
            <a:endParaRPr lang="en-US" sz="200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8C740FDC-F487-414B-9530-C7FB98912A96}" type="datetime1">
              <a:rPr lang="en-US" smtClean="0"/>
              <a:pPr/>
              <a:t>3/24/2023</a:t>
            </a:fld>
            <a:endParaRPr lang="en-US"/>
          </a:p>
        </p:txBody>
      </p:sp>
      <p:sp>
        <p:nvSpPr>
          <p:cNvPr id="5" name="Footer Placeholder 4"/>
          <p:cNvSpPr>
            <a:spLocks noGrp="1"/>
          </p:cNvSpPr>
          <p:nvPr>
            <p:ph type="ftr" sz="quarter" idx="11"/>
          </p:nvPr>
        </p:nvSpPr>
        <p:spPr>
          <a:xfrm>
            <a:off x="2979420" y="6356353"/>
            <a:ext cx="499491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Examples of Regular Expression</a:t>
            </a:r>
          </a:p>
        </p:txBody>
      </p:sp>
      <p:sp>
        <p:nvSpPr>
          <p:cNvPr id="11" name="Rectangle 10"/>
          <p:cNvSpPr/>
          <p:nvPr/>
        </p:nvSpPr>
        <p:spPr>
          <a:xfrm>
            <a:off x="525780" y="1143001"/>
            <a:ext cx="9464040" cy="5378396"/>
          </a:xfrm>
          <a:prstGeom prst="rect">
            <a:avLst/>
          </a:prstGeom>
        </p:spPr>
        <p:txBody>
          <a:bodyPr wrap="square">
            <a:spAutoFit/>
          </a:bodyPr>
          <a:lstStyle/>
          <a:p>
            <a:r>
              <a:rPr lang="en-US" sz="2000" dirty="0" smtClean="0"/>
              <a:t>Q10: Describe the language denoted by following regular expression</a:t>
            </a:r>
          </a:p>
          <a:p>
            <a:r>
              <a:rPr lang="en-US" sz="2000" dirty="0" err="1" smtClean="0"/>
              <a:t>r.e</a:t>
            </a:r>
            <a:r>
              <a:rPr lang="en-US" sz="2000" dirty="0" smtClean="0"/>
              <a:t>. = (b* (</a:t>
            </a:r>
            <a:r>
              <a:rPr lang="en-US" sz="2000" dirty="0" err="1" smtClean="0"/>
              <a:t>aaa</a:t>
            </a:r>
            <a:r>
              <a:rPr lang="en-US" sz="2000" dirty="0" smtClean="0"/>
              <a:t>)* b*)*  </a:t>
            </a:r>
          </a:p>
          <a:p>
            <a:r>
              <a:rPr lang="en-US" sz="2000" b="1" dirty="0" smtClean="0"/>
              <a:t>Solution:</a:t>
            </a:r>
            <a:endParaRPr lang="en-US" sz="2000" dirty="0" smtClean="0"/>
          </a:p>
          <a:p>
            <a:r>
              <a:rPr lang="en-US" sz="2000" dirty="0" smtClean="0"/>
              <a:t>The language can be predicted from the regular expression by finding the meaning of it. We will first split the regular expression as:</a:t>
            </a:r>
          </a:p>
          <a:p>
            <a:r>
              <a:rPr lang="en-US" sz="2000" dirty="0" err="1" smtClean="0"/>
              <a:t>r.e</a:t>
            </a:r>
            <a:r>
              <a:rPr lang="en-US" sz="2000" dirty="0" smtClean="0"/>
              <a:t>. = (any combination of </a:t>
            </a:r>
            <a:r>
              <a:rPr lang="en-US" sz="2000" dirty="0" err="1" smtClean="0"/>
              <a:t>b's</a:t>
            </a:r>
            <a:r>
              <a:rPr lang="en-US" sz="2000" dirty="0" smtClean="0"/>
              <a:t>) (</a:t>
            </a:r>
            <a:r>
              <a:rPr lang="en-US" sz="2000" dirty="0" err="1" smtClean="0"/>
              <a:t>aaa</a:t>
            </a:r>
            <a:r>
              <a:rPr lang="en-US" sz="2000" dirty="0" smtClean="0"/>
              <a:t>)* (any combination of </a:t>
            </a:r>
            <a:r>
              <a:rPr lang="en-US" sz="2000" dirty="0" err="1" smtClean="0"/>
              <a:t>b's</a:t>
            </a:r>
            <a:r>
              <a:rPr lang="en-US" sz="2000" dirty="0" smtClean="0"/>
              <a:t>)</a:t>
            </a:r>
          </a:p>
          <a:p>
            <a:r>
              <a:rPr lang="en-US" sz="2000" dirty="0" smtClean="0"/>
              <a:t>L = {The language consists of the string in which </a:t>
            </a:r>
            <a:r>
              <a:rPr lang="en-US" sz="2000" dirty="0" err="1" smtClean="0"/>
              <a:t>a's</a:t>
            </a:r>
            <a:r>
              <a:rPr lang="en-US" sz="2000" dirty="0" smtClean="0"/>
              <a:t> appear triples, there is no restriction on the number of </a:t>
            </a:r>
            <a:r>
              <a:rPr lang="en-US" sz="2000" dirty="0" err="1" smtClean="0"/>
              <a:t>b's</a:t>
            </a:r>
            <a:r>
              <a:rPr lang="en-US" sz="2000" dirty="0" smtClean="0"/>
              <a:t>}</a:t>
            </a:r>
          </a:p>
          <a:p>
            <a:r>
              <a:rPr lang="en-US" sz="2000" dirty="0" smtClean="0"/>
              <a:t>Q11:</a:t>
            </a:r>
          </a:p>
          <a:p>
            <a:r>
              <a:rPr lang="en-US" sz="2000" dirty="0" smtClean="0"/>
              <a:t>Write the regular expression for the language L over ∑ = {0, 1} such that all the string do not contain the substring 01.</a:t>
            </a:r>
          </a:p>
          <a:p>
            <a:r>
              <a:rPr lang="en-US" sz="2000" b="1" dirty="0" smtClean="0"/>
              <a:t>Solution:</a:t>
            </a:r>
            <a:endParaRPr lang="en-US" sz="2000" dirty="0" smtClean="0"/>
          </a:p>
          <a:p>
            <a:r>
              <a:rPr lang="en-US" sz="2000" dirty="0" smtClean="0"/>
              <a:t>The Language is as follows:</a:t>
            </a:r>
          </a:p>
          <a:p>
            <a:r>
              <a:rPr lang="en-US" sz="2000" dirty="0" smtClean="0"/>
              <a:t>L = {ε, 0, 1, 00, 11, 10, 100, .....}  </a:t>
            </a:r>
          </a:p>
          <a:p>
            <a:r>
              <a:rPr lang="en-US" sz="2000" dirty="0" smtClean="0"/>
              <a:t>The regular expression for the above language is as follows:</a:t>
            </a:r>
          </a:p>
          <a:p>
            <a:r>
              <a:rPr lang="en-US" sz="2000" dirty="0" smtClean="0"/>
              <a:t>R = (1* 0*)  </a:t>
            </a:r>
          </a:p>
          <a:p>
            <a:endParaRPr lang="en-US" sz="2000"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2"/>
          </p:nvPr>
        </p:nvSpPr>
        <p:spPr/>
        <p:txBody>
          <a:bodyPr>
            <a:normAutofit/>
          </a:bodyPr>
          <a:lstStyle/>
          <a:p>
            <a:pPr algn="just"/>
            <a:endParaRPr lang="en-US" dirty="0" smtClean="0"/>
          </a:p>
          <a:p>
            <a:pPr algn="just"/>
            <a:endParaRPr lang="en-US" sz="2000" dirty="0"/>
          </a:p>
        </p:txBody>
      </p:sp>
      <p:sp>
        <p:nvSpPr>
          <p:cNvPr id="4" name="Date Placeholder 3"/>
          <p:cNvSpPr>
            <a:spLocks noGrp="1"/>
          </p:cNvSpPr>
          <p:nvPr>
            <p:ph type="dt" sz="half" idx="10"/>
          </p:nvPr>
        </p:nvSpPr>
        <p:spPr/>
        <p:txBody>
          <a:bodyPr/>
          <a:lstStyle/>
          <a:p>
            <a:fld id="{0E1AE91E-C909-4FD6-B2E8-D000A397A927}" type="datetime1">
              <a:rPr lang="en-US" smtClean="0"/>
              <a:pPr/>
              <a:t>3/24/2023</a:t>
            </a:fld>
            <a:endParaRPr lang="en-US" dirty="0"/>
          </a:p>
        </p:txBody>
      </p:sp>
      <p:sp>
        <p:nvSpPr>
          <p:cNvPr id="5" name="Footer Placeholder 4"/>
          <p:cNvSpPr>
            <a:spLocks noGrp="1"/>
          </p:cNvSpPr>
          <p:nvPr>
            <p:ph type="ftr" sz="quarter" idx="11"/>
          </p:nvPr>
        </p:nvSpPr>
        <p:spPr>
          <a:xfrm>
            <a:off x="2979420" y="6356353"/>
            <a:ext cx="499491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Examples of Regular Expression</a:t>
            </a:r>
          </a:p>
        </p:txBody>
      </p:sp>
      <p:sp>
        <p:nvSpPr>
          <p:cNvPr id="11" name="Rectangle 10"/>
          <p:cNvSpPr/>
          <p:nvPr/>
        </p:nvSpPr>
        <p:spPr>
          <a:xfrm>
            <a:off x="525780" y="1143004"/>
            <a:ext cx="9464040" cy="4401205"/>
          </a:xfrm>
          <a:prstGeom prst="rect">
            <a:avLst/>
          </a:prstGeom>
        </p:spPr>
        <p:txBody>
          <a:bodyPr wrap="square">
            <a:spAutoFit/>
          </a:bodyPr>
          <a:lstStyle/>
          <a:p>
            <a:pPr algn="just"/>
            <a:r>
              <a:rPr lang="en-US" sz="2000" dirty="0" smtClean="0"/>
              <a:t>Q12:</a:t>
            </a:r>
          </a:p>
          <a:p>
            <a:pPr algn="just"/>
            <a:r>
              <a:rPr lang="en-US" sz="2000" dirty="0" smtClean="0"/>
              <a:t>Write the regular expression for the language containing the string over {0, 1} in which there are at least two occurrences of 1's between any two occurrences of 1's between any two occurrences of 0's.</a:t>
            </a:r>
          </a:p>
          <a:p>
            <a:pPr algn="just"/>
            <a:r>
              <a:rPr lang="en-US" sz="2000" b="1" dirty="0" smtClean="0"/>
              <a:t>Solution:</a:t>
            </a:r>
            <a:r>
              <a:rPr lang="en-US" sz="2000" dirty="0" smtClean="0"/>
              <a:t> At least two 1's between two occurrences of 0's can be denoted by (0111*0)*.</a:t>
            </a:r>
          </a:p>
          <a:p>
            <a:pPr algn="just"/>
            <a:r>
              <a:rPr lang="en-US" sz="2000" dirty="0" smtClean="0"/>
              <a:t>Similarly, if there is no occurrence of 0's, then any number of 1's are also allowed. Hence the </a:t>
            </a:r>
            <a:r>
              <a:rPr lang="en-US" sz="2000" dirty="0" err="1" smtClean="0"/>
              <a:t>r.e</a:t>
            </a:r>
            <a:r>
              <a:rPr lang="en-US" sz="2000" dirty="0" smtClean="0"/>
              <a:t>. for required language is:</a:t>
            </a:r>
          </a:p>
          <a:p>
            <a:pPr algn="just"/>
            <a:r>
              <a:rPr lang="en-US" sz="2000" dirty="0" smtClean="0"/>
              <a:t>R = (1 + (0111*0))*  </a:t>
            </a:r>
          </a:p>
          <a:p>
            <a:pPr algn="just"/>
            <a:r>
              <a:rPr lang="en-US" sz="2000" dirty="0" smtClean="0"/>
              <a:t>Q13:</a:t>
            </a:r>
          </a:p>
          <a:p>
            <a:pPr algn="just"/>
            <a:r>
              <a:rPr lang="en-US" sz="2000" dirty="0" smtClean="0"/>
              <a:t>Write the regular expression for the language containing the string in which every 0 is immediately followed by 11.</a:t>
            </a:r>
          </a:p>
          <a:p>
            <a:pPr algn="just"/>
            <a:r>
              <a:rPr lang="en-US" sz="2000" b="1" dirty="0" smtClean="0"/>
              <a:t>Solution:</a:t>
            </a:r>
            <a:endParaRPr lang="en-US" sz="2000" dirty="0" smtClean="0"/>
          </a:p>
          <a:p>
            <a:pPr algn="just"/>
            <a:r>
              <a:rPr lang="en-US" sz="2000" dirty="0" smtClean="0"/>
              <a:t>The regular expectation will be:</a:t>
            </a:r>
          </a:p>
          <a:p>
            <a:pPr algn="just"/>
            <a:r>
              <a:rPr lang="en-US" sz="2000" dirty="0" smtClean="0"/>
              <a:t>R = (011 + 1)*  </a:t>
            </a:r>
            <a:endParaRPr lang="en-US" sz="2000"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CB8D35-E96F-4F35-82F6-A9BCB20E5984}" type="slidenum">
              <a:rPr lang="en-US"/>
              <a:pPr/>
              <a:t>48</a:t>
            </a:fld>
            <a:endParaRPr lang="en-US"/>
          </a:p>
        </p:txBody>
      </p:sp>
      <p:sp>
        <p:nvSpPr>
          <p:cNvPr id="21507" name="Rectangle 3"/>
          <p:cNvSpPr>
            <a:spLocks noGrp="1" noChangeArrowheads="1"/>
          </p:cNvSpPr>
          <p:nvPr>
            <p:ph type="body" idx="1"/>
          </p:nvPr>
        </p:nvSpPr>
        <p:spPr>
          <a:xfrm>
            <a:off x="876300" y="1219200"/>
            <a:ext cx="9201150" cy="4724400"/>
          </a:xfrm>
        </p:spPr>
        <p:txBody>
          <a:bodyPr>
            <a:normAutofit/>
          </a:bodyPr>
          <a:lstStyle/>
          <a:p>
            <a:pPr algn="just"/>
            <a:r>
              <a:rPr lang="en-US" sz="2000" dirty="0"/>
              <a:t>We need to show that for every RE, there is an automaton that accepts the same language.</a:t>
            </a:r>
          </a:p>
          <a:p>
            <a:pPr lvl="1" algn="just"/>
            <a:r>
              <a:rPr lang="en-US" sz="2000" dirty="0"/>
              <a:t>Pick the most powerful automaton type: the ε-NFA.</a:t>
            </a:r>
          </a:p>
          <a:p>
            <a:pPr algn="just"/>
            <a:r>
              <a:rPr lang="en-US" sz="2000" dirty="0"/>
              <a:t>And we need to show that for every automaton, there is a RE defining its language.</a:t>
            </a:r>
          </a:p>
          <a:p>
            <a:pPr lvl="1" algn="just"/>
            <a:r>
              <a:rPr lang="en-US" sz="2000" dirty="0"/>
              <a:t>Pick the most restrictive type: the DFA.</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Equivalence of RE’s and Automata</a:t>
            </a:r>
          </a:p>
        </p:txBody>
      </p:sp>
      <p:sp>
        <p:nvSpPr>
          <p:cNvPr id="7" name="Date Placeholder 3"/>
          <p:cNvSpPr>
            <a:spLocks noGrp="1"/>
          </p:cNvSpPr>
          <p:nvPr>
            <p:ph type="dt" sz="half" idx="10"/>
          </p:nvPr>
        </p:nvSpPr>
        <p:spPr>
          <a:xfrm>
            <a:off x="701040" y="6508753"/>
            <a:ext cx="2453640" cy="365125"/>
          </a:xfrm>
        </p:spPr>
        <p:txBody>
          <a:bodyPr/>
          <a:lstStyle/>
          <a:p>
            <a:fld id="{46D572FF-EBB7-434F-8051-865084277F20}" type="datetime1">
              <a:rPr lang="en-US" smtClean="0"/>
              <a:pPr/>
              <a:t>3/24/2023</a:t>
            </a:fld>
            <a:endParaRPr lang="en-US" dirty="0"/>
          </a:p>
        </p:txBody>
      </p:sp>
      <p:sp>
        <p:nvSpPr>
          <p:cNvPr id="8" name="Footer Placeholder 4"/>
          <p:cNvSpPr>
            <a:spLocks noGrp="1"/>
          </p:cNvSpPr>
          <p:nvPr>
            <p:ph type="ftr" sz="quarter" idx="11"/>
          </p:nvPr>
        </p:nvSpPr>
        <p:spPr>
          <a:xfrm>
            <a:off x="3154680" y="6508753"/>
            <a:ext cx="4994910" cy="365125"/>
          </a:xfrm>
        </p:spPr>
        <p:txBody>
          <a:bodyPr/>
          <a:lstStyle/>
          <a:p>
            <a:r>
              <a:rPr lang="en-US" smtClean="0"/>
              <a:t>SHRUTI SINHA                          TAFL            Unit Number:2</a:t>
            </a:r>
            <a:endParaRPr lang="en-US" dirty="0"/>
          </a:p>
        </p:txBody>
      </p:sp>
      <p:sp>
        <p:nvSpPr>
          <p:cNvPr id="9"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CB8D35-E96F-4F35-82F6-A9BCB20E5984}" type="slidenum">
              <a:rPr lang="en-US"/>
              <a:pPr/>
              <a:t>49</a:t>
            </a:fld>
            <a:endParaRPr lang="en-US"/>
          </a:p>
        </p:txBody>
      </p:sp>
      <p:sp>
        <p:nvSpPr>
          <p:cNvPr id="21507" name="Rectangle 3"/>
          <p:cNvSpPr>
            <a:spLocks noGrp="1" noChangeArrowheads="1"/>
          </p:cNvSpPr>
          <p:nvPr>
            <p:ph type="body" idx="1"/>
          </p:nvPr>
        </p:nvSpPr>
        <p:spPr>
          <a:xfrm>
            <a:off x="876300" y="1219200"/>
            <a:ext cx="9201150" cy="4724400"/>
          </a:xfrm>
        </p:spPr>
        <p:txBody>
          <a:bodyPr>
            <a:noAutofit/>
          </a:bodyPr>
          <a:lstStyle/>
          <a:p>
            <a:pPr algn="just"/>
            <a:r>
              <a:rPr lang="en-US" sz="2000" dirty="0" err="1" smtClean="0"/>
              <a:t>Kleene's</a:t>
            </a:r>
            <a:r>
              <a:rPr lang="en-US" sz="2000" dirty="0" smtClean="0"/>
              <a:t> theorem: The set of regular languages, the set of NFA-recognizable languages, and the set of DFA-recognizable languages are all the same.</a:t>
            </a:r>
          </a:p>
          <a:p>
            <a:pPr algn="just"/>
            <a:r>
              <a:rPr lang="en-US" sz="2000" dirty="0" smtClean="0"/>
              <a:t>Proof: We must be able to translate between NFAs, DFAs, and regular expressions. We have covered the following algorithms to do these translations:</a:t>
            </a:r>
          </a:p>
          <a:p>
            <a:pPr algn="just">
              <a:buNone/>
            </a:pPr>
            <a:r>
              <a:rPr lang="en-US" sz="2000" dirty="0" smtClean="0"/>
              <a:t/>
            </a:r>
            <a:br>
              <a:rPr lang="en-US" sz="2000" dirty="0" smtClean="0"/>
            </a:br>
            <a:endParaRPr lang="en-US" sz="2000" dirty="0"/>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err="1" smtClean="0"/>
              <a:t>Kleen’s</a:t>
            </a:r>
            <a:r>
              <a:rPr lang="en-US" sz="2400" dirty="0" smtClean="0"/>
              <a:t> Theorem</a:t>
            </a:r>
          </a:p>
        </p:txBody>
      </p:sp>
      <p:sp>
        <p:nvSpPr>
          <p:cNvPr id="7" name="Date Placeholder 3"/>
          <p:cNvSpPr>
            <a:spLocks noGrp="1"/>
          </p:cNvSpPr>
          <p:nvPr>
            <p:ph type="dt" sz="half" idx="10"/>
          </p:nvPr>
        </p:nvSpPr>
        <p:spPr>
          <a:xfrm>
            <a:off x="701040" y="6508753"/>
            <a:ext cx="2453640" cy="365125"/>
          </a:xfrm>
        </p:spPr>
        <p:txBody>
          <a:bodyPr/>
          <a:lstStyle/>
          <a:p>
            <a:fld id="{46D572FF-EBB7-434F-8051-865084277F20}" type="datetime1">
              <a:rPr lang="en-US" smtClean="0"/>
              <a:pPr/>
              <a:t>3/24/2023</a:t>
            </a:fld>
            <a:endParaRPr lang="en-US" dirty="0"/>
          </a:p>
        </p:txBody>
      </p:sp>
      <p:sp>
        <p:nvSpPr>
          <p:cNvPr id="8" name="Footer Placeholder 4"/>
          <p:cNvSpPr>
            <a:spLocks noGrp="1"/>
          </p:cNvSpPr>
          <p:nvPr>
            <p:ph type="ftr" sz="quarter" idx="11"/>
          </p:nvPr>
        </p:nvSpPr>
        <p:spPr>
          <a:xfrm>
            <a:off x="3154680" y="6508753"/>
            <a:ext cx="4994910" cy="365125"/>
          </a:xfrm>
        </p:spPr>
        <p:txBody>
          <a:bodyPr/>
          <a:lstStyle/>
          <a:p>
            <a:r>
              <a:rPr lang="en-US" smtClean="0"/>
              <a:t>SHRUTI SINHA                          TAFL            Unit Number:2</a:t>
            </a:r>
            <a:endParaRPr lang="en-US" dirty="0"/>
          </a:p>
        </p:txBody>
      </p:sp>
      <p:sp>
        <p:nvSpPr>
          <p:cNvPr id="9"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DFC04F-EBF1-450C-9016-130A674FC9B7}"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pic>
        <p:nvPicPr>
          <p:cNvPr id="7" name="Picture 6" descr="Logo, company name&#10;&#10;Description automatically generated">
            <a:extLst>
              <a:ext uri="{FF2B5EF4-FFF2-40B4-BE49-F238E27FC236}">
                <a16:creationId xmlns:a16="http://schemas.microsoft.com/office/drawing/2014/main" id="{755C6AED-E5AE-44C3-8722-88AF8388C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577340" cy="801666"/>
          </a:xfrm>
          <a:prstGeom prst="rect">
            <a:avLst/>
          </a:prstGeom>
        </p:spPr>
      </p:pic>
      <p:sp>
        <p:nvSpPr>
          <p:cNvPr id="9" name="Title 1">
            <a:extLst>
              <a:ext uri="{FF2B5EF4-FFF2-40B4-BE49-F238E27FC236}">
                <a16:creationId xmlns:a16="http://schemas.microsoft.com/office/drawing/2014/main" id="{18DAB13F-8E3E-4C7E-8317-A835E8677700}"/>
              </a:ext>
            </a:extLst>
          </p:cNvPr>
          <p:cNvSpPr txBox="1">
            <a:spLocks/>
          </p:cNvSpPr>
          <p:nvPr/>
        </p:nvSpPr>
        <p:spPr>
          <a:xfrm>
            <a:off x="1752602" y="-11514"/>
            <a:ext cx="8724442"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2400" b="1" dirty="0">
                <a:latin typeface="Times New Roman" pitchFamily="18" charset="0"/>
                <a:cs typeface="Times New Roman" pitchFamily="18" charset="0"/>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graphicFrame>
        <p:nvGraphicFramePr>
          <p:cNvPr id="8" name="Table 7"/>
          <p:cNvGraphicFramePr>
            <a:graphicFrameLocks noGrp="1"/>
          </p:cNvGraphicFramePr>
          <p:nvPr/>
        </p:nvGraphicFramePr>
        <p:xfrm>
          <a:off x="457200" y="914398"/>
          <a:ext cx="9448799" cy="5181602"/>
        </p:xfrm>
        <a:graphic>
          <a:graphicData uri="http://schemas.openxmlformats.org/drawingml/2006/table">
            <a:tbl>
              <a:tblPr/>
              <a:tblGrid>
                <a:gridCol w="1478175">
                  <a:extLst>
                    <a:ext uri="{9D8B030D-6E8A-4147-A177-3AD203B41FA5}">
                      <a16:colId xmlns:a16="http://schemas.microsoft.com/office/drawing/2014/main" val="20000"/>
                    </a:ext>
                  </a:extLst>
                </a:gridCol>
                <a:gridCol w="6855722">
                  <a:extLst>
                    <a:ext uri="{9D8B030D-6E8A-4147-A177-3AD203B41FA5}">
                      <a16:colId xmlns:a16="http://schemas.microsoft.com/office/drawing/2014/main" val="20001"/>
                    </a:ext>
                  </a:extLst>
                </a:gridCol>
                <a:gridCol w="1114902">
                  <a:extLst>
                    <a:ext uri="{9D8B030D-6E8A-4147-A177-3AD203B41FA5}">
                      <a16:colId xmlns:a16="http://schemas.microsoft.com/office/drawing/2014/main" val="20002"/>
                    </a:ext>
                  </a:extLst>
                </a:gridCol>
              </a:tblGrid>
              <a:tr h="362329">
                <a:tc>
                  <a:txBody>
                    <a:bodyPr/>
                    <a:lstStyle/>
                    <a:p>
                      <a:pPr marL="67945" marR="0">
                        <a:lnSpc>
                          <a:spcPts val="1600"/>
                        </a:lnSpc>
                        <a:spcBef>
                          <a:spcPts val="0"/>
                        </a:spcBef>
                        <a:spcAft>
                          <a:spcPts val="0"/>
                        </a:spcAft>
                      </a:pPr>
                      <a:r>
                        <a:rPr lang="en-US" sz="1600" b="1" dirty="0" smtClean="0">
                          <a:latin typeface="Times New Roman"/>
                          <a:ea typeface="Times New Roman"/>
                          <a:cs typeface="Times New Roman"/>
                        </a:rPr>
                        <a:t>UNIT</a:t>
                      </a:r>
                      <a:r>
                        <a:rPr lang="en-US" sz="1600" b="1" baseline="0" dirty="0" smtClean="0">
                          <a:latin typeface="Times New Roman"/>
                          <a:ea typeface="Times New Roman"/>
                          <a:cs typeface="Times New Roman"/>
                        </a:rPr>
                        <a:t> II</a:t>
                      </a:r>
                      <a:endParaRPr lang="en-US" sz="1600" b="1"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lnSpc>
                          <a:spcPts val="1600"/>
                        </a:lnSpc>
                        <a:spcBef>
                          <a:spcPts val="0"/>
                        </a:spcBef>
                        <a:spcAft>
                          <a:spcPts val="0"/>
                        </a:spcAft>
                      </a:pPr>
                      <a:r>
                        <a:rPr lang="en-US" sz="1400" b="1">
                          <a:latin typeface="Times New Roman"/>
                          <a:ea typeface="Times New Roman"/>
                          <a:cs typeface="Times New Roman"/>
                        </a:rPr>
                        <a:t>Regular</a:t>
                      </a:r>
                      <a:r>
                        <a:rPr lang="en-US" sz="1400" b="1" spc="-5">
                          <a:latin typeface="Times New Roman"/>
                          <a:ea typeface="Times New Roman"/>
                          <a:cs typeface="Times New Roman"/>
                        </a:rPr>
                        <a:t> </a:t>
                      </a:r>
                      <a:r>
                        <a:rPr lang="en-US" sz="1400" b="1">
                          <a:latin typeface="Times New Roman"/>
                          <a:ea typeface="Times New Roman"/>
                          <a:cs typeface="Times New Roman"/>
                        </a:rPr>
                        <a:t>Language</a:t>
                      </a:r>
                      <a:r>
                        <a:rPr lang="en-US" sz="1400" b="1" spc="-20">
                          <a:latin typeface="Times New Roman"/>
                          <a:ea typeface="Times New Roman"/>
                          <a:cs typeface="Times New Roman"/>
                        </a:rPr>
                        <a:t> </a:t>
                      </a:r>
                      <a:r>
                        <a:rPr lang="en-US" sz="1400" b="1">
                          <a:latin typeface="Times New Roman"/>
                          <a:ea typeface="Times New Roman"/>
                          <a:cs typeface="Times New Roman"/>
                        </a:rPr>
                        <a:t>and</a:t>
                      </a:r>
                      <a:r>
                        <a:rPr lang="en-US" sz="1400" b="1" spc="-5">
                          <a:latin typeface="Times New Roman"/>
                          <a:ea typeface="Times New Roman"/>
                          <a:cs typeface="Times New Roman"/>
                        </a:rPr>
                        <a:t> </a:t>
                      </a:r>
                      <a:r>
                        <a:rPr lang="en-US" sz="1400" b="1">
                          <a:latin typeface="Times New Roman"/>
                          <a:ea typeface="Times New Roman"/>
                          <a:cs typeface="Times New Roman"/>
                        </a:rPr>
                        <a:t>Finite</a:t>
                      </a:r>
                      <a:r>
                        <a:rPr lang="en-US" sz="1400" b="1" spc="-10">
                          <a:latin typeface="Times New Roman"/>
                          <a:ea typeface="Times New Roman"/>
                          <a:cs typeface="Times New Roman"/>
                        </a:rPr>
                        <a:t> </a:t>
                      </a:r>
                      <a:r>
                        <a:rPr lang="en-US" sz="1400" b="1">
                          <a:latin typeface="Times New Roman"/>
                          <a:ea typeface="Times New Roman"/>
                          <a:cs typeface="Times New Roman"/>
                        </a:rPr>
                        <a:t>Automata</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8420" marR="60960" algn="ctr">
                        <a:lnSpc>
                          <a:spcPts val="1600"/>
                        </a:lnSpc>
                        <a:spcBef>
                          <a:spcPts val="0"/>
                        </a:spcBef>
                        <a:spcAft>
                          <a:spcPts val="0"/>
                        </a:spcAft>
                      </a:pPr>
                      <a:r>
                        <a:rPr lang="en-US" sz="1400" b="1">
                          <a:latin typeface="Times New Roman"/>
                          <a:ea typeface="Times New Roman"/>
                          <a:cs typeface="Times New Roman"/>
                        </a:rPr>
                        <a:t>8</a:t>
                      </a:r>
                      <a:r>
                        <a:rPr lang="en-US" sz="1400" b="1" spc="-5">
                          <a:latin typeface="Times New Roman"/>
                          <a:ea typeface="Times New Roman"/>
                          <a:cs typeface="Times New Roman"/>
                        </a:rPr>
                        <a:t> </a:t>
                      </a:r>
                      <a:r>
                        <a:rPr lang="en-US" sz="1400" b="1">
                          <a:latin typeface="Times New Roman"/>
                          <a:ea typeface="Times New Roman"/>
                          <a:cs typeface="Times New Roman"/>
                        </a:rPr>
                        <a:t>Hours</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223071">
                <a:tc gridSpan="3">
                  <a:txBody>
                    <a:bodyPr/>
                    <a:lstStyle/>
                    <a:p>
                      <a:pPr marL="67945" marR="67310" algn="just">
                        <a:lnSpc>
                          <a:spcPct val="115000"/>
                        </a:lnSpc>
                        <a:spcBef>
                          <a:spcPts val="0"/>
                        </a:spcBef>
                        <a:spcAft>
                          <a:spcPts val="0"/>
                        </a:spcAft>
                      </a:pPr>
                      <a:r>
                        <a:rPr lang="en-US" sz="1600" dirty="0">
                          <a:latin typeface="Times New Roman"/>
                          <a:ea typeface="Times New Roman"/>
                          <a:cs typeface="Times New Roman"/>
                        </a:rPr>
                        <a:t>Regular Expressions, Transition Graph, </a:t>
                      </a:r>
                      <a:r>
                        <a:rPr lang="en-US" sz="1600" dirty="0" err="1">
                          <a:latin typeface="Times New Roman"/>
                          <a:ea typeface="Times New Roman"/>
                          <a:cs typeface="Times New Roman"/>
                        </a:rPr>
                        <a:t>Kleen’s</a:t>
                      </a:r>
                      <a:r>
                        <a:rPr lang="en-US" sz="1600" dirty="0">
                          <a:latin typeface="Times New Roman"/>
                          <a:ea typeface="Times New Roman"/>
                          <a:cs typeface="Times New Roman"/>
                        </a:rPr>
                        <a:t> Theorem, Finite Automata and Regular Expression-</a:t>
                      </a:r>
                      <a:r>
                        <a:rPr lang="en-US" sz="1600" spc="5" dirty="0">
                          <a:latin typeface="Times New Roman"/>
                          <a:ea typeface="Times New Roman"/>
                          <a:cs typeface="Times New Roman"/>
                        </a:rPr>
                        <a:t> </a:t>
                      </a:r>
                      <a:r>
                        <a:rPr lang="en-US" sz="1600" dirty="0">
                          <a:latin typeface="Times New Roman"/>
                          <a:ea typeface="Times New Roman"/>
                          <a:cs typeface="Times New Roman"/>
                        </a:rPr>
                        <a:t>Arden’s theorem,</a:t>
                      </a:r>
                      <a:r>
                        <a:rPr lang="en-US" sz="1600" spc="5" dirty="0">
                          <a:latin typeface="Times New Roman"/>
                          <a:ea typeface="Times New Roman"/>
                          <a:cs typeface="Times New Roman"/>
                        </a:rPr>
                        <a:t> </a:t>
                      </a:r>
                      <a:r>
                        <a:rPr lang="en-US" sz="1600" dirty="0">
                          <a:latin typeface="Times New Roman"/>
                          <a:ea typeface="Times New Roman"/>
                          <a:cs typeface="Times New Roman"/>
                        </a:rPr>
                        <a:t>Algebraic Method Using Arden’s Theorem, Regular Grammars-Right</a:t>
                      </a:r>
                      <a:r>
                        <a:rPr lang="en-US" sz="1600" spc="300" dirty="0">
                          <a:latin typeface="Times New Roman"/>
                          <a:ea typeface="Times New Roman"/>
                          <a:cs typeface="Times New Roman"/>
                        </a:rPr>
                        <a:t> </a:t>
                      </a:r>
                      <a:r>
                        <a:rPr lang="en-US" sz="1600" dirty="0">
                          <a:latin typeface="Times New Roman"/>
                          <a:ea typeface="Times New Roman"/>
                          <a:cs typeface="Times New Roman"/>
                        </a:rPr>
                        <a:t>Linear and</a:t>
                      </a:r>
                      <a:r>
                        <a:rPr lang="en-US" sz="1600" spc="5" dirty="0">
                          <a:latin typeface="Times New Roman"/>
                          <a:ea typeface="Times New Roman"/>
                          <a:cs typeface="Times New Roman"/>
                        </a:rPr>
                        <a:t> </a:t>
                      </a:r>
                      <a:r>
                        <a:rPr lang="en-US" sz="1600" dirty="0">
                          <a:latin typeface="Times New Roman"/>
                          <a:ea typeface="Times New Roman"/>
                          <a:cs typeface="Times New Roman"/>
                        </a:rPr>
                        <a:t>Left</a:t>
                      </a:r>
                      <a:r>
                        <a:rPr lang="en-US" sz="1600" spc="5" dirty="0">
                          <a:latin typeface="Times New Roman"/>
                          <a:ea typeface="Times New Roman"/>
                          <a:cs typeface="Times New Roman"/>
                        </a:rPr>
                        <a:t> </a:t>
                      </a:r>
                      <a:r>
                        <a:rPr lang="en-US" sz="1600" dirty="0">
                          <a:latin typeface="Times New Roman"/>
                          <a:ea typeface="Times New Roman"/>
                          <a:cs typeface="Times New Roman"/>
                        </a:rPr>
                        <a:t>Linear</a:t>
                      </a:r>
                      <a:r>
                        <a:rPr lang="en-US" sz="1600" spc="5" dirty="0">
                          <a:latin typeface="Times New Roman"/>
                          <a:ea typeface="Times New Roman"/>
                          <a:cs typeface="Times New Roman"/>
                        </a:rPr>
                        <a:t> </a:t>
                      </a:r>
                      <a:r>
                        <a:rPr lang="en-US" sz="1600" dirty="0">
                          <a:latin typeface="Times New Roman"/>
                          <a:ea typeface="Times New Roman"/>
                          <a:cs typeface="Times New Roman"/>
                        </a:rPr>
                        <a:t>grammars,</a:t>
                      </a:r>
                      <a:r>
                        <a:rPr lang="en-US" sz="1600" spc="5" dirty="0">
                          <a:latin typeface="Times New Roman"/>
                          <a:ea typeface="Times New Roman"/>
                          <a:cs typeface="Times New Roman"/>
                        </a:rPr>
                        <a:t> </a:t>
                      </a:r>
                      <a:r>
                        <a:rPr lang="en-US" sz="1600" dirty="0">
                          <a:latin typeface="Times New Roman"/>
                          <a:ea typeface="Times New Roman"/>
                          <a:cs typeface="Times New Roman"/>
                        </a:rPr>
                        <a:t>Conversion</a:t>
                      </a:r>
                      <a:r>
                        <a:rPr lang="en-US" sz="1600" spc="5" dirty="0">
                          <a:latin typeface="Times New Roman"/>
                          <a:ea typeface="Times New Roman"/>
                          <a:cs typeface="Times New Roman"/>
                        </a:rPr>
                        <a:t> </a:t>
                      </a:r>
                      <a:r>
                        <a:rPr lang="en-US" sz="1600" dirty="0">
                          <a:latin typeface="Times New Roman"/>
                          <a:ea typeface="Times New Roman"/>
                          <a:cs typeface="Times New Roman"/>
                        </a:rPr>
                        <a:t>of</a:t>
                      </a:r>
                      <a:r>
                        <a:rPr lang="en-US" sz="1600" spc="5" dirty="0">
                          <a:latin typeface="Times New Roman"/>
                          <a:ea typeface="Times New Roman"/>
                          <a:cs typeface="Times New Roman"/>
                        </a:rPr>
                        <a:t> </a:t>
                      </a:r>
                      <a:r>
                        <a:rPr lang="en-US" sz="1600" dirty="0">
                          <a:latin typeface="Times New Roman"/>
                          <a:ea typeface="Times New Roman"/>
                          <a:cs typeface="Times New Roman"/>
                        </a:rPr>
                        <a:t>FA</a:t>
                      </a:r>
                      <a:r>
                        <a:rPr lang="en-US" sz="1600" spc="5" dirty="0">
                          <a:latin typeface="Times New Roman"/>
                          <a:ea typeface="Times New Roman"/>
                          <a:cs typeface="Times New Roman"/>
                        </a:rPr>
                        <a:t> </a:t>
                      </a:r>
                      <a:r>
                        <a:rPr lang="en-US" sz="1600" dirty="0">
                          <a:latin typeface="Times New Roman"/>
                          <a:ea typeface="Times New Roman"/>
                          <a:cs typeface="Times New Roman"/>
                        </a:rPr>
                        <a:t>into</a:t>
                      </a:r>
                      <a:r>
                        <a:rPr lang="en-US" sz="1600" spc="5" dirty="0">
                          <a:latin typeface="Times New Roman"/>
                          <a:ea typeface="Times New Roman"/>
                          <a:cs typeface="Times New Roman"/>
                        </a:rPr>
                        <a:t> </a:t>
                      </a:r>
                      <a:r>
                        <a:rPr lang="en-US" sz="1600" dirty="0">
                          <a:latin typeface="Times New Roman"/>
                          <a:ea typeface="Times New Roman"/>
                          <a:cs typeface="Times New Roman"/>
                        </a:rPr>
                        <a:t>Regular</a:t>
                      </a:r>
                      <a:r>
                        <a:rPr lang="en-US" sz="1600" spc="5" dirty="0">
                          <a:latin typeface="Times New Roman"/>
                          <a:ea typeface="Times New Roman"/>
                          <a:cs typeface="Times New Roman"/>
                        </a:rPr>
                        <a:t> </a:t>
                      </a:r>
                      <a:r>
                        <a:rPr lang="en-US" sz="1600" dirty="0">
                          <a:latin typeface="Times New Roman"/>
                          <a:ea typeface="Times New Roman"/>
                          <a:cs typeface="Times New Roman"/>
                        </a:rPr>
                        <a:t>grammar</a:t>
                      </a:r>
                      <a:r>
                        <a:rPr lang="en-US" sz="1600" spc="5" dirty="0">
                          <a:latin typeface="Times New Roman"/>
                          <a:ea typeface="Times New Roman"/>
                          <a:cs typeface="Times New Roman"/>
                        </a:rPr>
                        <a:t> </a:t>
                      </a:r>
                      <a:r>
                        <a:rPr lang="en-US" sz="1600" dirty="0">
                          <a:latin typeface="Times New Roman"/>
                          <a:ea typeface="Times New Roman"/>
                          <a:cs typeface="Times New Roman"/>
                        </a:rPr>
                        <a:t>and</a:t>
                      </a:r>
                      <a:r>
                        <a:rPr lang="en-US" sz="1600" spc="5" dirty="0">
                          <a:latin typeface="Times New Roman"/>
                          <a:ea typeface="Times New Roman"/>
                          <a:cs typeface="Times New Roman"/>
                        </a:rPr>
                        <a:t> </a:t>
                      </a:r>
                      <a:r>
                        <a:rPr lang="en-US" sz="1600" dirty="0">
                          <a:latin typeface="Times New Roman"/>
                          <a:ea typeface="Times New Roman"/>
                          <a:cs typeface="Times New Roman"/>
                        </a:rPr>
                        <a:t>Regular</a:t>
                      </a:r>
                      <a:r>
                        <a:rPr lang="en-US" sz="1600" spc="5" dirty="0">
                          <a:latin typeface="Times New Roman"/>
                          <a:ea typeface="Times New Roman"/>
                          <a:cs typeface="Times New Roman"/>
                        </a:rPr>
                        <a:t> </a:t>
                      </a:r>
                      <a:r>
                        <a:rPr lang="en-US" sz="1600" dirty="0">
                          <a:latin typeface="Times New Roman"/>
                          <a:ea typeface="Times New Roman"/>
                          <a:cs typeface="Times New Roman"/>
                        </a:rPr>
                        <a:t>grammar</a:t>
                      </a:r>
                      <a:r>
                        <a:rPr lang="en-US" sz="1600" spc="5" dirty="0">
                          <a:latin typeface="Times New Roman"/>
                          <a:ea typeface="Times New Roman"/>
                          <a:cs typeface="Times New Roman"/>
                        </a:rPr>
                        <a:t> </a:t>
                      </a:r>
                      <a:r>
                        <a:rPr lang="en-US" sz="1600" dirty="0">
                          <a:latin typeface="Times New Roman"/>
                          <a:ea typeface="Times New Roman"/>
                          <a:cs typeface="Times New Roman"/>
                        </a:rPr>
                        <a:t>into</a:t>
                      </a:r>
                      <a:r>
                        <a:rPr lang="en-US" sz="1600" spc="300" dirty="0">
                          <a:latin typeface="Times New Roman"/>
                          <a:ea typeface="Times New Roman"/>
                          <a:cs typeface="Times New Roman"/>
                        </a:rPr>
                        <a:t> </a:t>
                      </a:r>
                      <a:r>
                        <a:rPr lang="en-US" sz="1600" dirty="0">
                          <a:latin typeface="Times New Roman"/>
                          <a:ea typeface="Times New Roman"/>
                          <a:cs typeface="Times New Roman"/>
                        </a:rPr>
                        <a:t>FA,</a:t>
                      </a:r>
                      <a:r>
                        <a:rPr lang="en-US" sz="1600" spc="-285" dirty="0">
                          <a:latin typeface="Times New Roman"/>
                          <a:ea typeface="Times New Roman"/>
                          <a:cs typeface="Times New Roman"/>
                        </a:rPr>
                        <a:t> </a:t>
                      </a:r>
                      <a:r>
                        <a:rPr lang="en-US" sz="1600" dirty="0">
                          <a:latin typeface="Times New Roman"/>
                          <a:ea typeface="Times New Roman"/>
                          <a:cs typeface="Times New Roman"/>
                        </a:rPr>
                        <a:t>Regular and Non-Regular Languages- Closure properties of Regular Languages, Pigeonhole Principle,</a:t>
                      </a:r>
                      <a:r>
                        <a:rPr lang="en-US" sz="1600" spc="5" dirty="0">
                          <a:latin typeface="Times New Roman"/>
                          <a:ea typeface="Times New Roman"/>
                          <a:cs typeface="Times New Roman"/>
                        </a:rPr>
                        <a:t> </a:t>
                      </a:r>
                      <a:r>
                        <a:rPr lang="en-US" sz="1600" dirty="0">
                          <a:latin typeface="Times New Roman"/>
                          <a:ea typeface="Times New Roman"/>
                          <a:cs typeface="Times New Roman"/>
                        </a:rPr>
                        <a:t>Pumping</a:t>
                      </a:r>
                      <a:r>
                        <a:rPr lang="en-US" sz="1600" spc="-10" dirty="0">
                          <a:latin typeface="Times New Roman"/>
                          <a:ea typeface="Times New Roman"/>
                          <a:cs typeface="Times New Roman"/>
                        </a:rPr>
                        <a:t> </a:t>
                      </a:r>
                      <a:r>
                        <a:rPr lang="en-US" sz="1600" dirty="0">
                          <a:latin typeface="Times New Roman"/>
                          <a:ea typeface="Times New Roman"/>
                          <a:cs typeface="Times New Roman"/>
                        </a:rPr>
                        <a:t>Lemma,</a:t>
                      </a:r>
                      <a:r>
                        <a:rPr lang="en-US" sz="1600" spc="-5" dirty="0">
                          <a:latin typeface="Times New Roman"/>
                          <a:ea typeface="Times New Roman"/>
                          <a:cs typeface="Times New Roman"/>
                        </a:rPr>
                        <a:t> </a:t>
                      </a:r>
                      <a:r>
                        <a:rPr lang="en-US" sz="1600" dirty="0">
                          <a:latin typeface="Times New Roman"/>
                          <a:ea typeface="Times New Roman"/>
                          <a:cs typeface="Times New Roman"/>
                        </a:rPr>
                        <a:t>Application</a:t>
                      </a:r>
                      <a:r>
                        <a:rPr lang="en-US" sz="1600" spc="-5" dirty="0">
                          <a:latin typeface="Times New Roman"/>
                          <a:ea typeface="Times New Roman"/>
                          <a:cs typeface="Times New Roman"/>
                        </a:rPr>
                        <a:t> </a:t>
                      </a:r>
                      <a:r>
                        <a:rPr lang="en-US" sz="1600" dirty="0">
                          <a:latin typeface="Times New Roman"/>
                          <a:ea typeface="Times New Roman"/>
                          <a:cs typeface="Times New Roman"/>
                        </a:rPr>
                        <a:t>of</a:t>
                      </a:r>
                      <a:r>
                        <a:rPr lang="en-US" sz="1600" spc="-5" dirty="0">
                          <a:latin typeface="Times New Roman"/>
                          <a:ea typeface="Times New Roman"/>
                          <a:cs typeface="Times New Roman"/>
                        </a:rPr>
                        <a:t> </a:t>
                      </a:r>
                      <a:r>
                        <a:rPr lang="en-US" sz="1600" dirty="0">
                          <a:latin typeface="Times New Roman"/>
                          <a:ea typeface="Times New Roman"/>
                          <a:cs typeface="Times New Roman"/>
                        </a:rPr>
                        <a:t>Pumping</a:t>
                      </a:r>
                      <a:r>
                        <a:rPr lang="en-US" sz="1600" spc="-5" dirty="0">
                          <a:latin typeface="Times New Roman"/>
                          <a:ea typeface="Times New Roman"/>
                          <a:cs typeface="Times New Roman"/>
                        </a:rPr>
                        <a:t> </a:t>
                      </a:r>
                      <a:r>
                        <a:rPr lang="en-US" sz="1600" dirty="0">
                          <a:latin typeface="Times New Roman"/>
                          <a:ea typeface="Times New Roman"/>
                          <a:cs typeface="Times New Roman"/>
                        </a:rPr>
                        <a:t>Lemma.</a:t>
                      </a:r>
                    </a:p>
                    <a:p>
                      <a:pPr marL="67945" marR="0" algn="just">
                        <a:lnSpc>
                          <a:spcPts val="1380"/>
                        </a:lnSpc>
                        <a:spcBef>
                          <a:spcPts val="0"/>
                        </a:spcBef>
                        <a:spcAft>
                          <a:spcPts val="0"/>
                        </a:spcAft>
                      </a:pPr>
                      <a:r>
                        <a:rPr lang="en-US" sz="1600" dirty="0">
                          <a:latin typeface="Times New Roman"/>
                          <a:ea typeface="Times New Roman"/>
                          <a:cs typeface="Times New Roman"/>
                        </a:rPr>
                        <a:t>Decidability-</a:t>
                      </a:r>
                      <a:r>
                        <a:rPr lang="en-US" sz="1600" spc="120" dirty="0">
                          <a:latin typeface="Times New Roman"/>
                          <a:ea typeface="Times New Roman"/>
                          <a:cs typeface="Times New Roman"/>
                        </a:rPr>
                        <a:t> </a:t>
                      </a:r>
                      <a:r>
                        <a:rPr lang="en-US" sz="1600" dirty="0">
                          <a:latin typeface="Times New Roman"/>
                          <a:ea typeface="Times New Roman"/>
                          <a:cs typeface="Times New Roman"/>
                        </a:rPr>
                        <a:t>Decision</a:t>
                      </a:r>
                      <a:r>
                        <a:rPr lang="en-US" sz="1600" spc="115" dirty="0">
                          <a:latin typeface="Times New Roman"/>
                          <a:ea typeface="Times New Roman"/>
                          <a:cs typeface="Times New Roman"/>
                        </a:rPr>
                        <a:t> </a:t>
                      </a:r>
                      <a:r>
                        <a:rPr lang="en-US" sz="1600" dirty="0">
                          <a:latin typeface="Times New Roman"/>
                          <a:ea typeface="Times New Roman"/>
                          <a:cs typeface="Times New Roman"/>
                        </a:rPr>
                        <a:t>properties,</a:t>
                      </a:r>
                      <a:r>
                        <a:rPr lang="en-US" sz="1600" spc="115" dirty="0">
                          <a:latin typeface="Times New Roman"/>
                          <a:ea typeface="Times New Roman"/>
                          <a:cs typeface="Times New Roman"/>
                        </a:rPr>
                        <a:t> </a:t>
                      </a:r>
                      <a:r>
                        <a:rPr lang="en-US" sz="1600" dirty="0">
                          <a:latin typeface="Times New Roman"/>
                          <a:ea typeface="Times New Roman"/>
                          <a:cs typeface="Times New Roman"/>
                        </a:rPr>
                        <a:t>Finite</a:t>
                      </a:r>
                      <a:r>
                        <a:rPr lang="en-US" sz="1600" spc="120" dirty="0">
                          <a:latin typeface="Times New Roman"/>
                          <a:ea typeface="Times New Roman"/>
                          <a:cs typeface="Times New Roman"/>
                        </a:rPr>
                        <a:t> </a:t>
                      </a:r>
                      <a:r>
                        <a:rPr lang="en-US" sz="1600" dirty="0">
                          <a:latin typeface="Times New Roman"/>
                          <a:ea typeface="Times New Roman"/>
                          <a:cs typeface="Times New Roman"/>
                        </a:rPr>
                        <a:t>Automata</a:t>
                      </a:r>
                      <a:r>
                        <a:rPr lang="en-US" sz="1600" spc="120" dirty="0">
                          <a:latin typeface="Times New Roman"/>
                          <a:ea typeface="Times New Roman"/>
                          <a:cs typeface="Times New Roman"/>
                        </a:rPr>
                        <a:t> </a:t>
                      </a:r>
                      <a:r>
                        <a:rPr lang="en-US" sz="1600" dirty="0">
                          <a:latin typeface="Times New Roman"/>
                          <a:ea typeface="Times New Roman"/>
                          <a:cs typeface="Times New Roman"/>
                        </a:rPr>
                        <a:t>and</a:t>
                      </a:r>
                      <a:r>
                        <a:rPr lang="en-US" sz="1600" spc="115" dirty="0">
                          <a:latin typeface="Times New Roman"/>
                          <a:ea typeface="Times New Roman"/>
                          <a:cs typeface="Times New Roman"/>
                        </a:rPr>
                        <a:t> </a:t>
                      </a:r>
                      <a:r>
                        <a:rPr lang="en-US" sz="1600" dirty="0">
                          <a:latin typeface="Times New Roman"/>
                          <a:ea typeface="Times New Roman"/>
                          <a:cs typeface="Times New Roman"/>
                        </a:rPr>
                        <a:t>Regular</a:t>
                      </a:r>
                      <a:r>
                        <a:rPr lang="en-US" sz="1600" spc="125" dirty="0">
                          <a:latin typeface="Times New Roman"/>
                          <a:ea typeface="Times New Roman"/>
                          <a:cs typeface="Times New Roman"/>
                        </a:rPr>
                        <a:t> </a:t>
                      </a:r>
                      <a:r>
                        <a:rPr lang="en-US" sz="1600" dirty="0">
                          <a:latin typeface="Times New Roman"/>
                          <a:ea typeface="Times New Roman"/>
                          <a:cs typeface="Times New Roman"/>
                        </a:rPr>
                        <a:t>Languages,</a:t>
                      </a:r>
                      <a:r>
                        <a:rPr lang="en-US" sz="1600" spc="115" dirty="0">
                          <a:latin typeface="Times New Roman"/>
                          <a:ea typeface="Times New Roman"/>
                          <a:cs typeface="Times New Roman"/>
                        </a:rPr>
                        <a:t> </a:t>
                      </a:r>
                      <a:r>
                        <a:rPr lang="en-US" sz="1600" dirty="0">
                          <a:latin typeface="Times New Roman"/>
                          <a:ea typeface="Times New Roman"/>
                          <a:cs typeface="Times New Roman"/>
                        </a:rPr>
                        <a:t>Simulation</a:t>
                      </a:r>
                      <a:r>
                        <a:rPr lang="en-US" sz="1600" spc="120" dirty="0">
                          <a:latin typeface="Times New Roman"/>
                          <a:ea typeface="Times New Roman"/>
                          <a:cs typeface="Times New Roman"/>
                        </a:rPr>
                        <a:t> </a:t>
                      </a:r>
                      <a:r>
                        <a:rPr lang="en-US" sz="1600" dirty="0">
                          <a:latin typeface="Times New Roman"/>
                          <a:ea typeface="Times New Roman"/>
                          <a:cs typeface="Times New Roman"/>
                        </a:rPr>
                        <a:t>of</a:t>
                      </a:r>
                      <a:r>
                        <a:rPr lang="en-US" sz="1600" spc="115" dirty="0">
                          <a:latin typeface="Times New Roman"/>
                          <a:ea typeface="Times New Roman"/>
                          <a:cs typeface="Times New Roman"/>
                        </a:rPr>
                        <a:t> </a:t>
                      </a:r>
                      <a:r>
                        <a:rPr lang="en-US" sz="1600" dirty="0">
                          <a:latin typeface="Times New Roman"/>
                          <a:ea typeface="Times New Roman"/>
                          <a:cs typeface="Times New Roman"/>
                        </a:rPr>
                        <a:t>Transition</a:t>
                      </a:r>
                    </a:p>
                    <a:p>
                      <a:pPr marL="67945" marR="0" algn="just">
                        <a:spcBef>
                          <a:spcPts val="185"/>
                        </a:spcBef>
                        <a:spcAft>
                          <a:spcPts val="0"/>
                        </a:spcAft>
                      </a:pPr>
                      <a:r>
                        <a:rPr lang="en-US" sz="1600" dirty="0">
                          <a:latin typeface="Times New Roman"/>
                          <a:ea typeface="Times New Roman"/>
                          <a:cs typeface="Times New Roman"/>
                        </a:rPr>
                        <a:t>Graph</a:t>
                      </a:r>
                      <a:r>
                        <a:rPr lang="en-US" sz="1600" spc="-20" dirty="0">
                          <a:latin typeface="Times New Roman"/>
                          <a:ea typeface="Times New Roman"/>
                          <a:cs typeface="Times New Roman"/>
                        </a:rPr>
                        <a:t> </a:t>
                      </a:r>
                      <a:r>
                        <a:rPr lang="en-US" sz="1600" dirty="0">
                          <a:latin typeface="Times New Roman"/>
                          <a:ea typeface="Times New Roman"/>
                          <a:cs typeface="Times New Roman"/>
                        </a:rPr>
                        <a:t>and</a:t>
                      </a:r>
                      <a:r>
                        <a:rPr lang="en-US" sz="1600" spc="-15" dirty="0">
                          <a:latin typeface="Times New Roman"/>
                          <a:ea typeface="Times New Roman"/>
                          <a:cs typeface="Times New Roman"/>
                        </a:rPr>
                        <a:t> </a:t>
                      </a:r>
                      <a:r>
                        <a:rPr lang="en-US" sz="1600" dirty="0">
                          <a:latin typeface="Times New Roman"/>
                          <a:ea typeface="Times New Roman"/>
                          <a:cs typeface="Times New Roman"/>
                        </a:rPr>
                        <a:t>Regular</a:t>
                      </a:r>
                      <a:r>
                        <a:rPr lang="en-US" sz="1600" spc="-15" dirty="0">
                          <a:latin typeface="Times New Roman"/>
                          <a:ea typeface="Times New Roman"/>
                          <a:cs typeface="Times New Roman"/>
                        </a:rPr>
                        <a:t> </a:t>
                      </a:r>
                      <a:r>
                        <a:rPr lang="en-US" sz="1600" dirty="0">
                          <a:latin typeface="Times New Roman"/>
                          <a:ea typeface="Times New Roman"/>
                          <a:cs typeface="Times New Roman"/>
                        </a:rPr>
                        <a:t>language.</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62329">
                <a:tc>
                  <a:txBody>
                    <a:bodyPr/>
                    <a:lstStyle/>
                    <a:p>
                      <a:pPr marL="67945" marR="0">
                        <a:lnSpc>
                          <a:spcPts val="1600"/>
                        </a:lnSpc>
                        <a:spcBef>
                          <a:spcPts val="0"/>
                        </a:spcBef>
                        <a:spcAft>
                          <a:spcPts val="0"/>
                        </a:spcAft>
                      </a:pPr>
                      <a:r>
                        <a:rPr lang="en-US" sz="1600" b="1" dirty="0">
                          <a:latin typeface="Times New Roman"/>
                          <a:ea typeface="Times New Roman"/>
                          <a:cs typeface="Times New Roman"/>
                        </a:rPr>
                        <a:t>UNIT-III</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0">
                        <a:lnSpc>
                          <a:spcPts val="1600"/>
                        </a:lnSpc>
                        <a:spcBef>
                          <a:spcPts val="0"/>
                        </a:spcBef>
                        <a:spcAft>
                          <a:spcPts val="0"/>
                        </a:spcAft>
                      </a:pPr>
                      <a:r>
                        <a:rPr lang="en-US" sz="1600" b="1" dirty="0">
                          <a:latin typeface="Times New Roman"/>
                          <a:ea typeface="Times New Roman"/>
                          <a:cs typeface="Times New Roman"/>
                        </a:rPr>
                        <a:t>Context</a:t>
                      </a:r>
                      <a:r>
                        <a:rPr lang="en-US" sz="1600" b="1" spc="-10" dirty="0">
                          <a:latin typeface="Times New Roman"/>
                          <a:ea typeface="Times New Roman"/>
                          <a:cs typeface="Times New Roman"/>
                        </a:rPr>
                        <a:t> </a:t>
                      </a:r>
                      <a:r>
                        <a:rPr lang="en-US" sz="1600" b="1" dirty="0">
                          <a:latin typeface="Times New Roman"/>
                          <a:ea typeface="Times New Roman"/>
                          <a:cs typeface="Times New Roman"/>
                        </a:rPr>
                        <a:t>Free</a:t>
                      </a:r>
                      <a:r>
                        <a:rPr lang="en-US" sz="1600" b="1" spc="-5" dirty="0">
                          <a:latin typeface="Times New Roman"/>
                          <a:ea typeface="Times New Roman"/>
                          <a:cs typeface="Times New Roman"/>
                        </a:rPr>
                        <a:t> </a:t>
                      </a:r>
                      <a:r>
                        <a:rPr lang="en-US" sz="1600" b="1" dirty="0">
                          <a:latin typeface="Times New Roman"/>
                          <a:ea typeface="Times New Roman"/>
                          <a:cs typeface="Times New Roman"/>
                        </a:rPr>
                        <a:t>Language</a:t>
                      </a:r>
                      <a:r>
                        <a:rPr lang="en-US" sz="1600" b="1" spc="-25" dirty="0">
                          <a:latin typeface="Times New Roman"/>
                          <a:ea typeface="Times New Roman"/>
                          <a:cs typeface="Times New Roman"/>
                        </a:rPr>
                        <a:t> </a:t>
                      </a:r>
                      <a:r>
                        <a:rPr lang="en-US" sz="1600" b="1" dirty="0">
                          <a:latin typeface="Times New Roman"/>
                          <a:ea typeface="Times New Roman"/>
                          <a:cs typeface="Times New Roman"/>
                        </a:rPr>
                        <a:t>and</a:t>
                      </a:r>
                      <a:r>
                        <a:rPr lang="en-US" sz="1600" b="1" spc="-5" dirty="0">
                          <a:latin typeface="Times New Roman"/>
                          <a:ea typeface="Times New Roman"/>
                          <a:cs typeface="Times New Roman"/>
                        </a:rPr>
                        <a:t> </a:t>
                      </a:r>
                      <a:r>
                        <a:rPr lang="en-US" sz="1600" b="1" dirty="0">
                          <a:latin typeface="Times New Roman"/>
                          <a:ea typeface="Times New Roman"/>
                          <a:cs typeface="Times New Roman"/>
                        </a:rPr>
                        <a:t>Grammar</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60960" algn="ctr">
                        <a:lnSpc>
                          <a:spcPts val="1600"/>
                        </a:lnSpc>
                        <a:spcBef>
                          <a:spcPts val="0"/>
                        </a:spcBef>
                        <a:spcAft>
                          <a:spcPts val="0"/>
                        </a:spcAft>
                      </a:pPr>
                      <a:r>
                        <a:rPr lang="en-US" sz="1400" b="1">
                          <a:latin typeface="Times New Roman"/>
                          <a:ea typeface="Times New Roman"/>
                          <a:cs typeface="Times New Roman"/>
                        </a:rPr>
                        <a:t>8</a:t>
                      </a:r>
                      <a:r>
                        <a:rPr lang="en-US" sz="1400" b="1" spc="-5">
                          <a:latin typeface="Times New Roman"/>
                          <a:ea typeface="Times New Roman"/>
                          <a:cs typeface="Times New Roman"/>
                        </a:rPr>
                        <a:t> </a:t>
                      </a:r>
                      <a:r>
                        <a:rPr lang="en-US" sz="1400" b="1">
                          <a:latin typeface="Times New Roman"/>
                          <a:ea typeface="Times New Roman"/>
                          <a:cs typeface="Times New Roman"/>
                        </a:rPr>
                        <a:t>Hours</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934790">
                <a:tc gridSpan="3">
                  <a:txBody>
                    <a:bodyPr/>
                    <a:lstStyle/>
                    <a:p>
                      <a:pPr marL="67945" marR="66675">
                        <a:lnSpc>
                          <a:spcPct val="115000"/>
                        </a:lnSpc>
                        <a:spcBef>
                          <a:spcPts val="0"/>
                        </a:spcBef>
                        <a:spcAft>
                          <a:spcPts val="0"/>
                        </a:spcAft>
                      </a:pPr>
                      <a:r>
                        <a:rPr lang="en-US" sz="1600" dirty="0">
                          <a:latin typeface="Times New Roman"/>
                          <a:ea typeface="Times New Roman"/>
                          <a:cs typeface="Times New Roman"/>
                        </a:rPr>
                        <a:t>Context</a:t>
                      </a:r>
                      <a:r>
                        <a:rPr lang="en-US" sz="1600" spc="125" dirty="0">
                          <a:latin typeface="Times New Roman"/>
                          <a:ea typeface="Times New Roman"/>
                          <a:cs typeface="Times New Roman"/>
                        </a:rPr>
                        <a:t> </a:t>
                      </a:r>
                      <a:r>
                        <a:rPr lang="en-US" sz="1600" dirty="0">
                          <a:latin typeface="Times New Roman"/>
                          <a:ea typeface="Times New Roman"/>
                          <a:cs typeface="Times New Roman"/>
                        </a:rPr>
                        <a:t>Free</a:t>
                      </a:r>
                      <a:r>
                        <a:rPr lang="en-US" sz="1600" spc="135" dirty="0">
                          <a:latin typeface="Times New Roman"/>
                          <a:ea typeface="Times New Roman"/>
                          <a:cs typeface="Times New Roman"/>
                        </a:rPr>
                        <a:t> </a:t>
                      </a:r>
                      <a:r>
                        <a:rPr lang="en-US" sz="1600" dirty="0">
                          <a:latin typeface="Times New Roman"/>
                          <a:ea typeface="Times New Roman"/>
                          <a:cs typeface="Times New Roman"/>
                        </a:rPr>
                        <a:t>Grammar</a:t>
                      </a:r>
                      <a:r>
                        <a:rPr lang="en-US" sz="1600" spc="120" dirty="0">
                          <a:latin typeface="Times New Roman"/>
                          <a:ea typeface="Times New Roman"/>
                          <a:cs typeface="Times New Roman"/>
                        </a:rPr>
                        <a:t> </a:t>
                      </a:r>
                      <a:r>
                        <a:rPr lang="en-US" sz="1600" dirty="0">
                          <a:latin typeface="Times New Roman"/>
                          <a:ea typeface="Times New Roman"/>
                          <a:cs typeface="Times New Roman"/>
                        </a:rPr>
                        <a:t>(CFG)-Definition,</a:t>
                      </a:r>
                      <a:r>
                        <a:rPr lang="en-US" sz="1600" spc="130" dirty="0">
                          <a:latin typeface="Times New Roman"/>
                          <a:ea typeface="Times New Roman"/>
                          <a:cs typeface="Times New Roman"/>
                        </a:rPr>
                        <a:t> </a:t>
                      </a:r>
                      <a:r>
                        <a:rPr lang="en-US" sz="1600" dirty="0">
                          <a:latin typeface="Times New Roman"/>
                          <a:ea typeface="Times New Roman"/>
                          <a:cs typeface="Times New Roman"/>
                        </a:rPr>
                        <a:t>Derivations,</a:t>
                      </a:r>
                      <a:r>
                        <a:rPr lang="en-US" sz="1600" spc="140" dirty="0">
                          <a:latin typeface="Times New Roman"/>
                          <a:ea typeface="Times New Roman"/>
                          <a:cs typeface="Times New Roman"/>
                        </a:rPr>
                        <a:t> </a:t>
                      </a:r>
                      <a:r>
                        <a:rPr lang="en-US" sz="1600" dirty="0">
                          <a:latin typeface="Times New Roman"/>
                          <a:ea typeface="Times New Roman"/>
                          <a:cs typeface="Times New Roman"/>
                        </a:rPr>
                        <a:t>Languages,</a:t>
                      </a:r>
                      <a:r>
                        <a:rPr lang="en-US" sz="1600" spc="140" dirty="0">
                          <a:latin typeface="Times New Roman"/>
                          <a:ea typeface="Times New Roman"/>
                          <a:cs typeface="Times New Roman"/>
                        </a:rPr>
                        <a:t> </a:t>
                      </a:r>
                      <a:r>
                        <a:rPr lang="en-US" sz="1600" dirty="0">
                          <a:latin typeface="Times New Roman"/>
                          <a:ea typeface="Times New Roman"/>
                          <a:cs typeface="Times New Roman"/>
                        </a:rPr>
                        <a:t>Derivation</a:t>
                      </a:r>
                      <a:r>
                        <a:rPr lang="en-US" sz="1600" spc="130" dirty="0">
                          <a:latin typeface="Times New Roman"/>
                          <a:ea typeface="Times New Roman"/>
                          <a:cs typeface="Times New Roman"/>
                        </a:rPr>
                        <a:t> </a:t>
                      </a:r>
                      <a:r>
                        <a:rPr lang="en-US" sz="1600" dirty="0">
                          <a:latin typeface="Times New Roman"/>
                          <a:ea typeface="Times New Roman"/>
                          <a:cs typeface="Times New Roman"/>
                        </a:rPr>
                        <a:t>Trees</a:t>
                      </a:r>
                      <a:r>
                        <a:rPr lang="en-US" sz="1600" spc="125" dirty="0">
                          <a:latin typeface="Times New Roman"/>
                          <a:ea typeface="Times New Roman"/>
                          <a:cs typeface="Times New Roman"/>
                        </a:rPr>
                        <a:t> </a:t>
                      </a:r>
                      <a:r>
                        <a:rPr lang="en-US" sz="1600" dirty="0">
                          <a:latin typeface="Times New Roman"/>
                          <a:ea typeface="Times New Roman"/>
                          <a:cs typeface="Times New Roman"/>
                        </a:rPr>
                        <a:t>and</a:t>
                      </a:r>
                      <a:r>
                        <a:rPr lang="en-US" sz="1600" spc="155" dirty="0">
                          <a:latin typeface="Times New Roman"/>
                          <a:ea typeface="Times New Roman"/>
                          <a:cs typeface="Times New Roman"/>
                        </a:rPr>
                        <a:t> </a:t>
                      </a:r>
                      <a:r>
                        <a:rPr lang="en-US" sz="1600" dirty="0">
                          <a:latin typeface="Times New Roman"/>
                          <a:ea typeface="Times New Roman"/>
                          <a:cs typeface="Times New Roman"/>
                        </a:rPr>
                        <a:t>Ambiguity,</a:t>
                      </a:r>
                      <a:r>
                        <a:rPr lang="en-US" sz="1600" spc="-285" dirty="0">
                          <a:latin typeface="Times New Roman"/>
                          <a:ea typeface="Times New Roman"/>
                          <a:cs typeface="Times New Roman"/>
                        </a:rPr>
                        <a:t> </a:t>
                      </a:r>
                      <a:r>
                        <a:rPr lang="en-US" sz="1600" dirty="0">
                          <a:latin typeface="Times New Roman"/>
                          <a:ea typeface="Times New Roman"/>
                          <a:cs typeface="Times New Roman"/>
                        </a:rPr>
                        <a:t>Simplification</a:t>
                      </a:r>
                      <a:r>
                        <a:rPr lang="en-US" sz="1600" spc="-5" dirty="0">
                          <a:latin typeface="Times New Roman"/>
                          <a:ea typeface="Times New Roman"/>
                          <a:cs typeface="Times New Roman"/>
                        </a:rPr>
                        <a:t> </a:t>
                      </a:r>
                      <a:r>
                        <a:rPr lang="en-US" sz="1600" dirty="0">
                          <a:latin typeface="Times New Roman"/>
                          <a:ea typeface="Times New Roman"/>
                          <a:cs typeface="Times New Roman"/>
                        </a:rPr>
                        <a:t>of</a:t>
                      </a:r>
                      <a:r>
                        <a:rPr lang="en-US" sz="1600" spc="-25" dirty="0">
                          <a:latin typeface="Times New Roman"/>
                          <a:ea typeface="Times New Roman"/>
                          <a:cs typeface="Times New Roman"/>
                        </a:rPr>
                        <a:t> </a:t>
                      </a:r>
                      <a:r>
                        <a:rPr lang="en-US" sz="1600" dirty="0">
                          <a:latin typeface="Times New Roman"/>
                          <a:ea typeface="Times New Roman"/>
                          <a:cs typeface="Times New Roman"/>
                        </a:rPr>
                        <a:t>CFG,</a:t>
                      </a:r>
                      <a:r>
                        <a:rPr lang="en-US" sz="1600" spc="-5" dirty="0">
                          <a:latin typeface="Times New Roman"/>
                          <a:ea typeface="Times New Roman"/>
                          <a:cs typeface="Times New Roman"/>
                        </a:rPr>
                        <a:t> </a:t>
                      </a:r>
                      <a:r>
                        <a:rPr lang="en-US" sz="1600" dirty="0">
                          <a:latin typeface="Times New Roman"/>
                          <a:ea typeface="Times New Roman"/>
                          <a:cs typeface="Times New Roman"/>
                        </a:rPr>
                        <a:t>Normal Forms-</a:t>
                      </a:r>
                      <a:r>
                        <a:rPr lang="en-US" sz="1600" spc="-5" dirty="0">
                          <a:latin typeface="Times New Roman"/>
                          <a:ea typeface="Times New Roman"/>
                          <a:cs typeface="Times New Roman"/>
                        </a:rPr>
                        <a:t> </a:t>
                      </a:r>
                      <a:r>
                        <a:rPr lang="en-US" sz="1600" dirty="0">
                          <a:latin typeface="Times New Roman"/>
                          <a:ea typeface="Times New Roman"/>
                          <a:cs typeface="Times New Roman"/>
                        </a:rPr>
                        <a:t>Chomsky</a:t>
                      </a:r>
                      <a:r>
                        <a:rPr lang="en-US" sz="1600" spc="-15" dirty="0">
                          <a:latin typeface="Times New Roman"/>
                          <a:ea typeface="Times New Roman"/>
                          <a:cs typeface="Times New Roman"/>
                        </a:rPr>
                        <a:t> </a:t>
                      </a:r>
                      <a:r>
                        <a:rPr lang="en-US" sz="1600" dirty="0">
                          <a:latin typeface="Times New Roman"/>
                          <a:ea typeface="Times New Roman"/>
                          <a:cs typeface="Times New Roman"/>
                        </a:rPr>
                        <a:t>Normal</a:t>
                      </a:r>
                      <a:r>
                        <a:rPr lang="en-US" sz="1600" spc="-5" dirty="0">
                          <a:latin typeface="Times New Roman"/>
                          <a:ea typeface="Times New Roman"/>
                          <a:cs typeface="Times New Roman"/>
                        </a:rPr>
                        <a:t> </a:t>
                      </a:r>
                      <a:r>
                        <a:rPr lang="en-US" sz="1600" dirty="0">
                          <a:latin typeface="Times New Roman"/>
                          <a:ea typeface="Times New Roman"/>
                          <a:cs typeface="Times New Roman"/>
                        </a:rPr>
                        <a:t>Form (CNF),</a:t>
                      </a:r>
                      <a:r>
                        <a:rPr lang="en-US" sz="1600" spc="-5" dirty="0">
                          <a:latin typeface="Times New Roman"/>
                          <a:ea typeface="Times New Roman"/>
                          <a:cs typeface="Times New Roman"/>
                        </a:rPr>
                        <a:t> </a:t>
                      </a:r>
                      <a:r>
                        <a:rPr lang="en-US" sz="1600" dirty="0" err="1">
                          <a:latin typeface="Times New Roman"/>
                          <a:ea typeface="Times New Roman"/>
                          <a:cs typeface="Times New Roman"/>
                        </a:rPr>
                        <a:t>Greibach</a:t>
                      </a:r>
                      <a:r>
                        <a:rPr lang="en-US" sz="1600" spc="10" dirty="0">
                          <a:latin typeface="Times New Roman"/>
                          <a:ea typeface="Times New Roman"/>
                          <a:cs typeface="Times New Roman"/>
                        </a:rPr>
                        <a:t> </a:t>
                      </a:r>
                      <a:r>
                        <a:rPr lang="en-US" sz="1600" dirty="0">
                          <a:latin typeface="Times New Roman"/>
                          <a:ea typeface="Times New Roman"/>
                          <a:cs typeface="Times New Roman"/>
                        </a:rPr>
                        <a:t>Normal</a:t>
                      </a:r>
                      <a:r>
                        <a:rPr lang="en-US" sz="1600" spc="-5" dirty="0">
                          <a:latin typeface="Times New Roman"/>
                          <a:ea typeface="Times New Roman"/>
                          <a:cs typeface="Times New Roman"/>
                        </a:rPr>
                        <a:t> </a:t>
                      </a:r>
                      <a:r>
                        <a:rPr lang="en-US" sz="1600" dirty="0">
                          <a:latin typeface="Times New Roman"/>
                          <a:ea typeface="Times New Roman"/>
                          <a:cs typeface="Times New Roman"/>
                        </a:rPr>
                        <a:t>Form (GNF),</a:t>
                      </a:r>
                    </a:p>
                    <a:p>
                      <a:pPr marL="67945" marR="0">
                        <a:lnSpc>
                          <a:spcPts val="1375"/>
                        </a:lnSpc>
                        <a:spcBef>
                          <a:spcPts val="0"/>
                        </a:spcBef>
                        <a:spcAft>
                          <a:spcPts val="0"/>
                        </a:spcAft>
                      </a:pPr>
                      <a:r>
                        <a:rPr lang="en-US" sz="1600" dirty="0">
                          <a:latin typeface="Times New Roman"/>
                          <a:ea typeface="Times New Roman"/>
                          <a:cs typeface="Times New Roman"/>
                        </a:rPr>
                        <a:t>Pumping</a:t>
                      </a:r>
                      <a:r>
                        <a:rPr lang="en-US" sz="1600" spc="-15" dirty="0">
                          <a:latin typeface="Times New Roman"/>
                          <a:ea typeface="Times New Roman"/>
                          <a:cs typeface="Times New Roman"/>
                        </a:rPr>
                        <a:t> </a:t>
                      </a:r>
                      <a:r>
                        <a:rPr lang="en-US" sz="1600" dirty="0">
                          <a:latin typeface="Times New Roman"/>
                          <a:ea typeface="Times New Roman"/>
                          <a:cs typeface="Times New Roman"/>
                        </a:rPr>
                        <a:t>Lemma</a:t>
                      </a:r>
                      <a:r>
                        <a:rPr lang="en-US" sz="1600" spc="-15" dirty="0">
                          <a:latin typeface="Times New Roman"/>
                          <a:ea typeface="Times New Roman"/>
                          <a:cs typeface="Times New Roman"/>
                        </a:rPr>
                        <a:t> </a:t>
                      </a:r>
                      <a:r>
                        <a:rPr lang="en-US" sz="1600" dirty="0">
                          <a:latin typeface="Times New Roman"/>
                          <a:ea typeface="Times New Roman"/>
                          <a:cs typeface="Times New Roman"/>
                        </a:rPr>
                        <a:t>for</a:t>
                      </a:r>
                      <a:r>
                        <a:rPr lang="en-US" sz="1600" spc="-5" dirty="0">
                          <a:latin typeface="Times New Roman"/>
                          <a:ea typeface="Times New Roman"/>
                          <a:cs typeface="Times New Roman"/>
                        </a:rPr>
                        <a:t> </a:t>
                      </a:r>
                      <a:r>
                        <a:rPr lang="en-US" sz="1600" dirty="0">
                          <a:latin typeface="Times New Roman"/>
                          <a:ea typeface="Times New Roman"/>
                          <a:cs typeface="Times New Roman"/>
                        </a:rPr>
                        <a:t>CFL,</a:t>
                      </a:r>
                      <a:r>
                        <a:rPr lang="en-US" sz="1600" spc="-10" dirty="0">
                          <a:latin typeface="Times New Roman"/>
                          <a:ea typeface="Times New Roman"/>
                          <a:cs typeface="Times New Roman"/>
                        </a:rPr>
                        <a:t> </a:t>
                      </a:r>
                      <a:r>
                        <a:rPr lang="en-US" sz="1600" dirty="0">
                          <a:latin typeface="Times New Roman"/>
                          <a:ea typeface="Times New Roman"/>
                          <a:cs typeface="Times New Roman"/>
                        </a:rPr>
                        <a:t>Closure</a:t>
                      </a:r>
                      <a:r>
                        <a:rPr lang="en-US" sz="1600" spc="-30" dirty="0">
                          <a:latin typeface="Times New Roman"/>
                          <a:ea typeface="Times New Roman"/>
                          <a:cs typeface="Times New Roman"/>
                        </a:rPr>
                        <a:t> </a:t>
                      </a:r>
                      <a:r>
                        <a:rPr lang="en-US" sz="1600" dirty="0">
                          <a:latin typeface="Times New Roman"/>
                          <a:ea typeface="Times New Roman"/>
                          <a:cs typeface="Times New Roman"/>
                        </a:rPr>
                        <a:t>properties</a:t>
                      </a:r>
                      <a:r>
                        <a:rPr lang="en-US" sz="1600" spc="-10" dirty="0">
                          <a:latin typeface="Times New Roman"/>
                          <a:ea typeface="Times New Roman"/>
                          <a:cs typeface="Times New Roman"/>
                        </a:rPr>
                        <a:t> </a:t>
                      </a:r>
                      <a:r>
                        <a:rPr lang="en-US" sz="1600" dirty="0">
                          <a:latin typeface="Times New Roman"/>
                          <a:ea typeface="Times New Roman"/>
                          <a:cs typeface="Times New Roman"/>
                        </a:rPr>
                        <a:t>of CFL, Decision</a:t>
                      </a:r>
                      <a:r>
                        <a:rPr lang="en-US" sz="1600" spc="-15" dirty="0">
                          <a:latin typeface="Times New Roman"/>
                          <a:ea typeface="Times New Roman"/>
                          <a:cs typeface="Times New Roman"/>
                        </a:rPr>
                        <a:t> </a:t>
                      </a:r>
                      <a:r>
                        <a:rPr lang="en-US" sz="1600" dirty="0">
                          <a:latin typeface="Times New Roman"/>
                          <a:ea typeface="Times New Roman"/>
                          <a:cs typeface="Times New Roman"/>
                        </a:rPr>
                        <a:t>Properties</a:t>
                      </a:r>
                      <a:r>
                        <a:rPr lang="en-US" sz="1600" spc="-10" dirty="0">
                          <a:latin typeface="Times New Roman"/>
                          <a:ea typeface="Times New Roman"/>
                          <a:cs typeface="Times New Roman"/>
                        </a:rPr>
                        <a:t> </a:t>
                      </a:r>
                      <a:r>
                        <a:rPr lang="en-US" sz="1600" dirty="0">
                          <a:latin typeface="Times New Roman"/>
                          <a:ea typeface="Times New Roman"/>
                          <a:cs typeface="Times New Roman"/>
                        </a:rPr>
                        <a:t>of</a:t>
                      </a:r>
                      <a:r>
                        <a:rPr lang="en-US" sz="1600" spc="-15" dirty="0">
                          <a:latin typeface="Times New Roman"/>
                          <a:ea typeface="Times New Roman"/>
                          <a:cs typeface="Times New Roman"/>
                        </a:rPr>
                        <a:t> </a:t>
                      </a:r>
                      <a:r>
                        <a:rPr lang="en-US" sz="1600" dirty="0">
                          <a:latin typeface="Times New Roman"/>
                          <a:ea typeface="Times New Roman"/>
                          <a:cs typeface="Times New Roman"/>
                        </a:rPr>
                        <a:t>CFL</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64293">
                <a:tc>
                  <a:txBody>
                    <a:bodyPr/>
                    <a:lstStyle/>
                    <a:p>
                      <a:pPr marL="67945" marR="0">
                        <a:lnSpc>
                          <a:spcPts val="1600"/>
                        </a:lnSpc>
                        <a:spcBef>
                          <a:spcPts val="0"/>
                        </a:spcBef>
                        <a:spcAft>
                          <a:spcPts val="0"/>
                        </a:spcAft>
                      </a:pPr>
                      <a:r>
                        <a:rPr lang="en-US" sz="1600" b="1" dirty="0">
                          <a:latin typeface="Times New Roman"/>
                          <a:ea typeface="Times New Roman"/>
                          <a:cs typeface="Times New Roman"/>
                        </a:rPr>
                        <a:t>UNIT-IV</a:t>
                      </a:r>
                      <a:endParaRPr lang="en-US" sz="16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5405" marR="0">
                        <a:lnSpc>
                          <a:spcPts val="1600"/>
                        </a:lnSpc>
                        <a:spcBef>
                          <a:spcPts val="0"/>
                        </a:spcBef>
                        <a:spcAft>
                          <a:spcPts val="0"/>
                        </a:spcAft>
                      </a:pPr>
                      <a:r>
                        <a:rPr lang="en-US" sz="1400" b="1" dirty="0">
                          <a:latin typeface="Times New Roman"/>
                          <a:ea typeface="Times New Roman"/>
                          <a:cs typeface="Times New Roman"/>
                        </a:rPr>
                        <a:t>Push</a:t>
                      </a:r>
                      <a:r>
                        <a:rPr lang="en-US" sz="1400" b="1" spc="-5" dirty="0">
                          <a:latin typeface="Times New Roman"/>
                          <a:ea typeface="Times New Roman"/>
                          <a:cs typeface="Times New Roman"/>
                        </a:rPr>
                        <a:t> </a:t>
                      </a:r>
                      <a:r>
                        <a:rPr lang="en-US" sz="1400" b="1" dirty="0">
                          <a:latin typeface="Times New Roman"/>
                          <a:ea typeface="Times New Roman"/>
                          <a:cs typeface="Times New Roman"/>
                        </a:rPr>
                        <a:t>Down</a:t>
                      </a:r>
                      <a:r>
                        <a:rPr lang="en-US" sz="1400" b="1" spc="-15" dirty="0">
                          <a:latin typeface="Times New Roman"/>
                          <a:ea typeface="Times New Roman"/>
                          <a:cs typeface="Times New Roman"/>
                        </a:rPr>
                        <a:t> </a:t>
                      </a:r>
                      <a:r>
                        <a:rPr lang="en-US" sz="1400" b="1" dirty="0">
                          <a:latin typeface="Times New Roman"/>
                          <a:ea typeface="Times New Roman"/>
                          <a:cs typeface="Times New Roman"/>
                        </a:rPr>
                        <a:t>Automata</a:t>
                      </a:r>
                      <a:endParaRPr lang="en-US" sz="1100" dirty="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59055" algn="ctr">
                        <a:lnSpc>
                          <a:spcPts val="1600"/>
                        </a:lnSpc>
                        <a:spcBef>
                          <a:spcPts val="0"/>
                        </a:spcBef>
                        <a:spcAft>
                          <a:spcPts val="0"/>
                        </a:spcAft>
                      </a:pPr>
                      <a:r>
                        <a:rPr lang="en-US" sz="1400" b="1">
                          <a:latin typeface="Times New Roman"/>
                          <a:ea typeface="Times New Roman"/>
                          <a:cs typeface="Times New Roman"/>
                        </a:rPr>
                        <a:t>8</a:t>
                      </a:r>
                      <a:r>
                        <a:rPr lang="en-US" sz="1400" b="1" spc="5">
                          <a:latin typeface="Times New Roman"/>
                          <a:ea typeface="Times New Roman"/>
                          <a:cs typeface="Times New Roman"/>
                        </a:rPr>
                        <a:t> </a:t>
                      </a:r>
                      <a:r>
                        <a:rPr lang="en-US" sz="1400" b="1">
                          <a:latin typeface="Times New Roman"/>
                          <a:ea typeface="Times New Roman"/>
                          <a:cs typeface="Times New Roman"/>
                        </a:rPr>
                        <a:t>Hours</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934790">
                <a:tc gridSpan="3">
                  <a:txBody>
                    <a:bodyPr/>
                    <a:lstStyle/>
                    <a:p>
                      <a:pPr marL="67945" marR="64770">
                        <a:lnSpc>
                          <a:spcPct val="115000"/>
                        </a:lnSpc>
                        <a:spcBef>
                          <a:spcPts val="0"/>
                        </a:spcBef>
                        <a:spcAft>
                          <a:spcPts val="0"/>
                        </a:spcAft>
                      </a:pPr>
                      <a:r>
                        <a:rPr lang="en-US" sz="1600" dirty="0">
                          <a:latin typeface="Times New Roman"/>
                          <a:ea typeface="Times New Roman"/>
                          <a:cs typeface="Times New Roman"/>
                        </a:rPr>
                        <a:t>Pushdown Automata- Definition, Representation, Instantaneous Description (ID), Acceptance by PDA,</a:t>
                      </a:r>
                      <a:r>
                        <a:rPr lang="en-US" sz="1600" spc="-285" dirty="0">
                          <a:latin typeface="Times New Roman"/>
                          <a:ea typeface="Times New Roman"/>
                          <a:cs typeface="Times New Roman"/>
                        </a:rPr>
                        <a:t> </a:t>
                      </a:r>
                      <a:r>
                        <a:rPr lang="en-US" sz="1600" dirty="0">
                          <a:latin typeface="Times New Roman"/>
                          <a:ea typeface="Times New Roman"/>
                          <a:cs typeface="Times New Roman"/>
                        </a:rPr>
                        <a:t>Nondeterministic</a:t>
                      </a:r>
                      <a:r>
                        <a:rPr lang="en-US" sz="1600" spc="40" dirty="0">
                          <a:latin typeface="Times New Roman"/>
                          <a:ea typeface="Times New Roman"/>
                          <a:cs typeface="Times New Roman"/>
                        </a:rPr>
                        <a:t> </a:t>
                      </a:r>
                      <a:r>
                        <a:rPr lang="en-US" sz="1600" dirty="0">
                          <a:latin typeface="Times New Roman"/>
                          <a:ea typeface="Times New Roman"/>
                          <a:cs typeface="Times New Roman"/>
                        </a:rPr>
                        <a:t>Pushdown</a:t>
                      </a:r>
                      <a:r>
                        <a:rPr lang="en-US" sz="1600" spc="40" dirty="0">
                          <a:latin typeface="Times New Roman"/>
                          <a:ea typeface="Times New Roman"/>
                          <a:cs typeface="Times New Roman"/>
                        </a:rPr>
                        <a:t> </a:t>
                      </a:r>
                      <a:r>
                        <a:rPr lang="en-US" sz="1600" dirty="0">
                          <a:latin typeface="Times New Roman"/>
                          <a:ea typeface="Times New Roman"/>
                          <a:cs typeface="Times New Roman"/>
                        </a:rPr>
                        <a:t>Automata</a:t>
                      </a:r>
                      <a:r>
                        <a:rPr lang="en-US" sz="1600" spc="50" dirty="0">
                          <a:latin typeface="Times New Roman"/>
                          <a:ea typeface="Times New Roman"/>
                          <a:cs typeface="Times New Roman"/>
                        </a:rPr>
                        <a:t> </a:t>
                      </a:r>
                      <a:r>
                        <a:rPr lang="en-US" sz="1600" dirty="0">
                          <a:latin typeface="Times New Roman"/>
                          <a:ea typeface="Times New Roman"/>
                          <a:cs typeface="Times New Roman"/>
                        </a:rPr>
                        <a:t>(NPDA)-</a:t>
                      </a:r>
                      <a:r>
                        <a:rPr lang="en-US" sz="1600" spc="35" dirty="0">
                          <a:latin typeface="Times New Roman"/>
                          <a:ea typeface="Times New Roman"/>
                          <a:cs typeface="Times New Roman"/>
                        </a:rPr>
                        <a:t> </a:t>
                      </a:r>
                      <a:r>
                        <a:rPr lang="en-US" sz="1600" dirty="0">
                          <a:latin typeface="Times New Roman"/>
                          <a:ea typeface="Times New Roman"/>
                          <a:cs typeface="Times New Roman"/>
                        </a:rPr>
                        <a:t>Definition,</a:t>
                      </a:r>
                      <a:r>
                        <a:rPr lang="en-US" sz="1600" spc="40" dirty="0">
                          <a:latin typeface="Times New Roman"/>
                          <a:ea typeface="Times New Roman"/>
                          <a:cs typeface="Times New Roman"/>
                        </a:rPr>
                        <a:t> </a:t>
                      </a:r>
                      <a:r>
                        <a:rPr lang="en-US" sz="1600" dirty="0">
                          <a:latin typeface="Times New Roman"/>
                          <a:ea typeface="Times New Roman"/>
                          <a:cs typeface="Times New Roman"/>
                        </a:rPr>
                        <a:t>Moves,</a:t>
                      </a:r>
                      <a:r>
                        <a:rPr lang="en-US" sz="1600" spc="40" dirty="0">
                          <a:latin typeface="Times New Roman"/>
                          <a:ea typeface="Times New Roman"/>
                          <a:cs typeface="Times New Roman"/>
                        </a:rPr>
                        <a:t> </a:t>
                      </a:r>
                      <a:r>
                        <a:rPr lang="en-US" sz="1600" dirty="0">
                          <a:latin typeface="Times New Roman"/>
                          <a:ea typeface="Times New Roman"/>
                          <a:cs typeface="Times New Roman"/>
                        </a:rPr>
                        <a:t>Pushdown</a:t>
                      </a:r>
                      <a:r>
                        <a:rPr lang="en-US" sz="1600" spc="40" dirty="0">
                          <a:latin typeface="Times New Roman"/>
                          <a:ea typeface="Times New Roman"/>
                          <a:cs typeface="Times New Roman"/>
                        </a:rPr>
                        <a:t> </a:t>
                      </a:r>
                      <a:r>
                        <a:rPr lang="en-US" sz="1600" dirty="0">
                          <a:latin typeface="Times New Roman"/>
                          <a:ea typeface="Times New Roman"/>
                          <a:cs typeface="Times New Roman"/>
                        </a:rPr>
                        <a:t>Automata</a:t>
                      </a:r>
                      <a:r>
                        <a:rPr lang="en-US" sz="1600" spc="35" dirty="0">
                          <a:latin typeface="Times New Roman"/>
                          <a:ea typeface="Times New Roman"/>
                          <a:cs typeface="Times New Roman"/>
                        </a:rPr>
                        <a:t> </a:t>
                      </a:r>
                      <a:r>
                        <a:rPr lang="en-US" sz="1600" dirty="0">
                          <a:latin typeface="Times New Roman"/>
                          <a:ea typeface="Times New Roman"/>
                          <a:cs typeface="Times New Roman"/>
                        </a:rPr>
                        <a:t>and</a:t>
                      </a:r>
                      <a:r>
                        <a:rPr lang="en-US" sz="1600" spc="40" dirty="0">
                          <a:latin typeface="Times New Roman"/>
                          <a:ea typeface="Times New Roman"/>
                          <a:cs typeface="Times New Roman"/>
                        </a:rPr>
                        <a:t> </a:t>
                      </a:r>
                      <a:r>
                        <a:rPr lang="en-US" sz="1600" dirty="0">
                          <a:latin typeface="Times New Roman"/>
                          <a:ea typeface="Times New Roman"/>
                          <a:cs typeface="Times New Roman"/>
                        </a:rPr>
                        <a:t>Context</a:t>
                      </a:r>
                    </a:p>
                    <a:p>
                      <a:pPr marL="67945" marR="0">
                        <a:lnSpc>
                          <a:spcPts val="1375"/>
                        </a:lnSpc>
                        <a:spcBef>
                          <a:spcPts val="0"/>
                        </a:spcBef>
                        <a:spcAft>
                          <a:spcPts val="0"/>
                        </a:spcAft>
                      </a:pPr>
                      <a:r>
                        <a:rPr lang="en-US" sz="1600" dirty="0">
                          <a:latin typeface="Times New Roman"/>
                          <a:ea typeface="Times New Roman"/>
                          <a:cs typeface="Times New Roman"/>
                        </a:rPr>
                        <a:t>Free Language,</a:t>
                      </a:r>
                      <a:r>
                        <a:rPr lang="en-US" sz="1600" spc="-20" dirty="0">
                          <a:latin typeface="Times New Roman"/>
                          <a:ea typeface="Times New Roman"/>
                          <a:cs typeface="Times New Roman"/>
                        </a:rPr>
                        <a:t> </a:t>
                      </a:r>
                      <a:r>
                        <a:rPr lang="en-US" sz="1600" dirty="0">
                          <a:latin typeface="Times New Roman"/>
                          <a:ea typeface="Times New Roman"/>
                          <a:cs typeface="Times New Roman"/>
                        </a:rPr>
                        <a:t>Pushdown</a:t>
                      </a:r>
                      <a:r>
                        <a:rPr lang="en-US" sz="1600" spc="-15" dirty="0">
                          <a:latin typeface="Times New Roman"/>
                          <a:ea typeface="Times New Roman"/>
                          <a:cs typeface="Times New Roman"/>
                        </a:rPr>
                        <a:t> </a:t>
                      </a:r>
                      <a:r>
                        <a:rPr lang="en-US" sz="1600" dirty="0">
                          <a:latin typeface="Times New Roman"/>
                          <a:ea typeface="Times New Roman"/>
                          <a:cs typeface="Times New Roman"/>
                        </a:rPr>
                        <a:t>Automata</a:t>
                      </a:r>
                      <a:r>
                        <a:rPr lang="en-US" sz="1600" spc="-10" dirty="0">
                          <a:latin typeface="Times New Roman"/>
                          <a:ea typeface="Times New Roman"/>
                          <a:cs typeface="Times New Roman"/>
                        </a:rPr>
                        <a:t> </a:t>
                      </a:r>
                      <a:r>
                        <a:rPr lang="en-US" sz="1600" dirty="0">
                          <a:latin typeface="Times New Roman"/>
                          <a:ea typeface="Times New Roman"/>
                          <a:cs typeface="Times New Roman"/>
                        </a:rPr>
                        <a:t>and</a:t>
                      </a:r>
                      <a:r>
                        <a:rPr lang="en-US" sz="1600" spc="-10" dirty="0">
                          <a:latin typeface="Times New Roman"/>
                          <a:ea typeface="Times New Roman"/>
                          <a:cs typeface="Times New Roman"/>
                        </a:rPr>
                        <a:t> </a:t>
                      </a:r>
                      <a:r>
                        <a:rPr lang="en-US" sz="1600" dirty="0">
                          <a:latin typeface="Times New Roman"/>
                          <a:ea typeface="Times New Roman"/>
                          <a:cs typeface="Times New Roman"/>
                        </a:rPr>
                        <a:t>Context</a:t>
                      </a:r>
                      <a:r>
                        <a:rPr lang="en-US" sz="1600" spc="-15" dirty="0">
                          <a:latin typeface="Times New Roman"/>
                          <a:ea typeface="Times New Roman"/>
                          <a:cs typeface="Times New Roman"/>
                        </a:rPr>
                        <a:t> </a:t>
                      </a:r>
                      <a:r>
                        <a:rPr lang="en-US" sz="1600" dirty="0">
                          <a:latin typeface="Times New Roman"/>
                          <a:ea typeface="Times New Roman"/>
                          <a:cs typeface="Times New Roman"/>
                        </a:rPr>
                        <a:t>Free</a:t>
                      </a:r>
                      <a:r>
                        <a:rPr lang="en-US" sz="1600" spc="-10" dirty="0">
                          <a:latin typeface="Times New Roman"/>
                          <a:ea typeface="Times New Roman"/>
                          <a:cs typeface="Times New Roman"/>
                        </a:rPr>
                        <a:t> </a:t>
                      </a:r>
                      <a:r>
                        <a:rPr lang="en-US" sz="1600" dirty="0">
                          <a:latin typeface="Times New Roman"/>
                          <a:ea typeface="Times New Roman"/>
                          <a:cs typeface="Times New Roman"/>
                        </a:rPr>
                        <a:t>Grammar,</a:t>
                      </a:r>
                      <a:r>
                        <a:rPr lang="en-US" sz="1600" spc="-10" dirty="0">
                          <a:latin typeface="Times New Roman"/>
                          <a:ea typeface="Times New Roman"/>
                          <a:cs typeface="Times New Roman"/>
                        </a:rPr>
                        <a:t> </a:t>
                      </a:r>
                      <a:r>
                        <a:rPr lang="en-US" sz="1600" dirty="0">
                          <a:latin typeface="Times New Roman"/>
                          <a:ea typeface="Times New Roman"/>
                          <a:cs typeface="Times New Roman"/>
                        </a:rPr>
                        <a:t>Two</a:t>
                      </a:r>
                      <a:r>
                        <a:rPr lang="en-US" sz="1600" spc="-25" dirty="0">
                          <a:latin typeface="Times New Roman"/>
                          <a:ea typeface="Times New Roman"/>
                          <a:cs typeface="Times New Roman"/>
                        </a:rPr>
                        <a:t> </a:t>
                      </a:r>
                      <a:r>
                        <a:rPr lang="en-US" sz="1600" dirty="0">
                          <a:latin typeface="Times New Roman"/>
                          <a:ea typeface="Times New Roman"/>
                          <a:cs typeface="Times New Roman"/>
                        </a:rPr>
                        <a:t>stack</a:t>
                      </a:r>
                      <a:r>
                        <a:rPr lang="en-US" sz="1600" spc="-10" dirty="0">
                          <a:latin typeface="Times New Roman"/>
                          <a:ea typeface="Times New Roman"/>
                          <a:cs typeface="Times New Roman"/>
                        </a:rPr>
                        <a:t> </a:t>
                      </a:r>
                      <a:r>
                        <a:rPr lang="en-US" sz="1600" dirty="0">
                          <a:latin typeface="Times New Roman"/>
                          <a:ea typeface="Times New Roman"/>
                          <a:cs typeface="Times New Roman"/>
                        </a:rPr>
                        <a:t>Pushdown</a:t>
                      </a:r>
                      <a:r>
                        <a:rPr lang="en-US" sz="1600" spc="-10" dirty="0">
                          <a:latin typeface="Times New Roman"/>
                          <a:ea typeface="Times New Roman"/>
                          <a:cs typeface="Times New Roman"/>
                        </a:rPr>
                        <a:t> </a:t>
                      </a:r>
                      <a:r>
                        <a:rPr lang="en-US" sz="1600" dirty="0">
                          <a:latin typeface="Times New Roman"/>
                          <a:ea typeface="Times New Roman"/>
                          <a:cs typeface="Times New Roman"/>
                        </a:rPr>
                        <a:t>Automata.</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60300424"/>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DFCB8D35-E96F-4F35-82F6-A9BCB20E5984}" type="slidenum">
              <a:rPr lang="en-US"/>
              <a:pPr/>
              <a:t>50</a:t>
            </a:fld>
            <a:endParaRPr lang="en-US"/>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err="1" smtClean="0"/>
              <a:t>Kleen’s</a:t>
            </a:r>
            <a:r>
              <a:rPr lang="en-US" sz="2400" dirty="0" smtClean="0"/>
              <a:t> Theorem</a:t>
            </a:r>
          </a:p>
        </p:txBody>
      </p:sp>
      <p:sp>
        <p:nvSpPr>
          <p:cNvPr id="7" name="Date Placeholder 3"/>
          <p:cNvSpPr>
            <a:spLocks noGrp="1"/>
          </p:cNvSpPr>
          <p:nvPr>
            <p:ph type="dt" sz="half" idx="10"/>
          </p:nvPr>
        </p:nvSpPr>
        <p:spPr>
          <a:xfrm>
            <a:off x="701040" y="6508753"/>
            <a:ext cx="2453640" cy="365125"/>
          </a:xfrm>
        </p:spPr>
        <p:txBody>
          <a:bodyPr/>
          <a:lstStyle/>
          <a:p>
            <a:fld id="{46D572FF-EBB7-434F-8051-865084277F20}" type="datetime1">
              <a:rPr lang="en-US" smtClean="0"/>
              <a:pPr/>
              <a:t>3/24/2023</a:t>
            </a:fld>
            <a:endParaRPr lang="en-US" dirty="0"/>
          </a:p>
        </p:txBody>
      </p:sp>
      <p:sp>
        <p:nvSpPr>
          <p:cNvPr id="8" name="Footer Placeholder 4"/>
          <p:cNvSpPr>
            <a:spLocks noGrp="1"/>
          </p:cNvSpPr>
          <p:nvPr>
            <p:ph type="ftr" sz="quarter" idx="11"/>
          </p:nvPr>
        </p:nvSpPr>
        <p:spPr>
          <a:xfrm>
            <a:off x="3154680" y="6508753"/>
            <a:ext cx="4994910" cy="365125"/>
          </a:xfrm>
        </p:spPr>
        <p:txBody>
          <a:bodyPr/>
          <a:lstStyle/>
          <a:p>
            <a:r>
              <a:rPr lang="en-US" smtClean="0"/>
              <a:t>SHRUTI SINHA                          TAFL            Unit Number:2</a:t>
            </a:r>
            <a:endParaRPr lang="en-US" dirty="0"/>
          </a:p>
        </p:txBody>
      </p:sp>
      <p:sp>
        <p:nvSpPr>
          <p:cNvPr id="9"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pic>
        <p:nvPicPr>
          <p:cNvPr id="10" name="Picture 9" descr="Untitled.png"/>
          <p:cNvPicPr>
            <a:picLocks noChangeAspect="1"/>
          </p:cNvPicPr>
          <p:nvPr/>
        </p:nvPicPr>
        <p:blipFill>
          <a:blip r:embed="rId4"/>
          <a:stretch>
            <a:fillRect/>
          </a:stretch>
        </p:blipFill>
        <p:spPr>
          <a:xfrm>
            <a:off x="2057400" y="2590800"/>
            <a:ext cx="7086599" cy="3095759"/>
          </a:xfrm>
          <a:prstGeom prst="rect">
            <a:avLst/>
          </a:prstGeom>
        </p:spPr>
      </p:pic>
      <p:sp>
        <p:nvSpPr>
          <p:cNvPr id="12" name="Rectangle 11"/>
          <p:cNvSpPr/>
          <p:nvPr/>
        </p:nvSpPr>
        <p:spPr>
          <a:xfrm>
            <a:off x="1600200" y="1295400"/>
            <a:ext cx="7924800" cy="646331"/>
          </a:xfrm>
          <a:prstGeom prst="rect">
            <a:avLst/>
          </a:prstGeom>
        </p:spPr>
        <p:txBody>
          <a:bodyPr wrap="square">
            <a:spAutoFit/>
          </a:bodyPr>
          <a:lstStyle/>
          <a:p>
            <a:r>
              <a:rPr lang="en-US" dirty="0" err="1" smtClean="0"/>
              <a:t>Tranlations</a:t>
            </a:r>
            <a:r>
              <a:rPr lang="en-US" dirty="0" smtClean="0"/>
              <a:t> overview; DFA to NFA, NFA to regular expression (via generalized NFA), regular expression to DFA (via </a:t>
            </a:r>
            <a:r>
              <a:rPr lang="el-GR" dirty="0" smtClean="0"/>
              <a:t>ε-</a:t>
            </a:r>
            <a:r>
              <a:rPr lang="en-US" dirty="0" smtClean="0"/>
              <a:t>NFA)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
          </p:nvPr>
        </p:nvSpPr>
        <p:spPr>
          <a:xfrm>
            <a:off x="525780" y="1036638"/>
            <a:ext cx="9464040" cy="1401762"/>
          </a:xfrm>
        </p:spPr>
        <p:txBody>
          <a:bodyPr>
            <a:noAutofit/>
          </a:bodyPr>
          <a:lstStyle/>
          <a:p>
            <a:r>
              <a:rPr lang="en-US" sz="2100" b="0" dirty="0" smtClean="0"/>
              <a:t>Let </a:t>
            </a:r>
            <a:r>
              <a:rPr lang="en-US" sz="2100" dirty="0" smtClean="0"/>
              <a:t>P</a:t>
            </a:r>
            <a:r>
              <a:rPr lang="en-US" sz="2100" b="0" dirty="0" smtClean="0"/>
              <a:t> and </a:t>
            </a:r>
            <a:r>
              <a:rPr lang="en-US" sz="2100" dirty="0" smtClean="0"/>
              <a:t>Q</a:t>
            </a:r>
            <a:r>
              <a:rPr lang="en-US" sz="2100" b="0" dirty="0" smtClean="0"/>
              <a:t> be two regular expressions. If P does not contain Ɛ, then </a:t>
            </a:r>
          </a:p>
          <a:p>
            <a:r>
              <a:rPr lang="en-US" sz="2100" b="0" dirty="0" smtClean="0"/>
              <a:t>	</a:t>
            </a:r>
            <a:r>
              <a:rPr lang="en-US" sz="2100" dirty="0" smtClean="0"/>
              <a:t>R = Q + RP</a:t>
            </a:r>
            <a:r>
              <a:rPr lang="en-US" sz="2100" b="0" dirty="0" smtClean="0"/>
              <a:t> has a unique solution that is </a:t>
            </a:r>
          </a:p>
          <a:p>
            <a:r>
              <a:rPr lang="en-US" sz="2100" b="0" dirty="0" smtClean="0"/>
              <a:t>	</a:t>
            </a:r>
            <a:r>
              <a:rPr lang="en-US" sz="2100" dirty="0" smtClean="0"/>
              <a:t>R = QP*</a:t>
            </a:r>
          </a:p>
          <a:p>
            <a:endParaRPr lang="en-US" sz="2100" b="0" dirty="0"/>
          </a:p>
        </p:txBody>
      </p:sp>
      <p:sp>
        <p:nvSpPr>
          <p:cNvPr id="3" name="Content Placeholder 2"/>
          <p:cNvSpPr>
            <a:spLocks noGrp="1"/>
          </p:cNvSpPr>
          <p:nvPr>
            <p:ph sz="half" idx="2"/>
          </p:nvPr>
        </p:nvSpPr>
        <p:spPr>
          <a:xfrm>
            <a:off x="525780" y="2174875"/>
            <a:ext cx="3417570" cy="3951288"/>
          </a:xfrm>
          <a:ln w="3175">
            <a:solidFill>
              <a:srgbClr val="7BE5E5"/>
            </a:solidFill>
          </a:ln>
        </p:spPr>
        <p:txBody>
          <a:bodyPr>
            <a:normAutofit/>
          </a:bodyPr>
          <a:lstStyle/>
          <a:p>
            <a:pPr algn="just">
              <a:buNone/>
            </a:pPr>
            <a:r>
              <a:rPr lang="en-US" sz="2100" b="1" dirty="0" smtClean="0">
                <a:solidFill>
                  <a:srgbClr val="FF0000"/>
                </a:solidFill>
              </a:rPr>
              <a:t>Proof </a:t>
            </a:r>
          </a:p>
          <a:p>
            <a:pPr algn="just">
              <a:buNone/>
            </a:pPr>
            <a:r>
              <a:rPr lang="en-US" sz="2100" b="1" dirty="0" smtClean="0"/>
              <a:t> </a:t>
            </a:r>
            <a:r>
              <a:rPr lang="en-US" sz="2100" dirty="0" smtClean="0"/>
              <a:t>R=Q+RP</a:t>
            </a:r>
          </a:p>
          <a:p>
            <a:pPr algn="just">
              <a:buNone/>
            </a:pPr>
            <a:r>
              <a:rPr lang="en-US" sz="2100" dirty="0" smtClean="0"/>
              <a:t>	= Q+QP*P</a:t>
            </a:r>
          </a:p>
          <a:p>
            <a:pPr algn="just">
              <a:buNone/>
            </a:pPr>
            <a:r>
              <a:rPr lang="en-US" sz="2100" dirty="0" smtClean="0"/>
              <a:t>	= Q(Ɛ + P*P)</a:t>
            </a:r>
          </a:p>
          <a:p>
            <a:pPr algn="just">
              <a:buNone/>
            </a:pPr>
            <a:r>
              <a:rPr lang="en-US" sz="2100" dirty="0" smtClean="0"/>
              <a:t>	= QP*</a:t>
            </a:r>
          </a:p>
          <a:p>
            <a:pPr algn="just">
              <a:buNone/>
            </a:pPr>
            <a:r>
              <a:rPr lang="en-US" sz="2100" dirty="0" smtClean="0"/>
              <a:t>So, R = QP* is a solution.</a:t>
            </a:r>
            <a:endParaRPr lang="en-US" sz="2100" dirty="0"/>
          </a:p>
        </p:txBody>
      </p:sp>
      <p:sp>
        <p:nvSpPr>
          <p:cNvPr id="12" name="Content Placeholder 11"/>
          <p:cNvSpPr>
            <a:spLocks noGrp="1"/>
          </p:cNvSpPr>
          <p:nvPr>
            <p:ph sz="quarter" idx="4"/>
          </p:nvPr>
        </p:nvSpPr>
        <p:spPr>
          <a:xfrm>
            <a:off x="4293873" y="1752603"/>
            <a:ext cx="5695951" cy="4297363"/>
          </a:xfrm>
          <a:ln w="3175">
            <a:solidFill>
              <a:srgbClr val="7BE5E5"/>
            </a:solidFill>
          </a:ln>
        </p:spPr>
        <p:txBody>
          <a:bodyPr>
            <a:noAutofit/>
          </a:bodyPr>
          <a:lstStyle/>
          <a:p>
            <a:pPr algn="just">
              <a:buNone/>
            </a:pPr>
            <a:r>
              <a:rPr lang="en-US" sz="2100" dirty="0" smtClean="0"/>
              <a:t>R = Q+RP</a:t>
            </a:r>
          </a:p>
          <a:p>
            <a:pPr algn="just">
              <a:buNone/>
            </a:pPr>
            <a:r>
              <a:rPr lang="en-US" sz="2100" dirty="0" smtClean="0"/>
              <a:t>	= Q + (Q + RP)P</a:t>
            </a:r>
          </a:p>
          <a:p>
            <a:pPr algn="just">
              <a:buNone/>
            </a:pPr>
            <a:r>
              <a:rPr lang="en-US" sz="2100" dirty="0" smtClean="0"/>
              <a:t>	 = Q + QP + RP</a:t>
            </a:r>
            <a:r>
              <a:rPr lang="en-US" sz="2100" baseline="30000" dirty="0" smtClean="0"/>
              <a:t>2</a:t>
            </a:r>
          </a:p>
          <a:p>
            <a:pPr algn="just">
              <a:buNone/>
            </a:pPr>
            <a:r>
              <a:rPr lang="en-US" sz="2100" dirty="0" smtClean="0"/>
              <a:t>	= Q + QP + (Q + RP)PP</a:t>
            </a:r>
          </a:p>
          <a:p>
            <a:pPr algn="just">
              <a:buNone/>
            </a:pPr>
            <a:r>
              <a:rPr lang="en-US" sz="2100" dirty="0" smtClean="0"/>
              <a:t>	= Q + QP + QP</a:t>
            </a:r>
            <a:r>
              <a:rPr lang="en-US" sz="2100" baseline="30000" dirty="0" smtClean="0"/>
              <a:t>2 </a:t>
            </a:r>
            <a:r>
              <a:rPr lang="en-US" sz="2100" dirty="0" smtClean="0"/>
              <a:t>+ RP</a:t>
            </a:r>
            <a:r>
              <a:rPr lang="en-US" sz="2100" baseline="30000" dirty="0" smtClean="0"/>
              <a:t>3</a:t>
            </a:r>
          </a:p>
          <a:p>
            <a:pPr algn="just">
              <a:buNone/>
            </a:pPr>
            <a:r>
              <a:rPr lang="en-US" sz="2100" baseline="30000" dirty="0" smtClean="0"/>
              <a:t>	</a:t>
            </a:r>
            <a:r>
              <a:rPr lang="en-US" sz="2100" dirty="0" smtClean="0"/>
              <a:t>=…</a:t>
            </a:r>
          </a:p>
          <a:p>
            <a:pPr algn="just">
              <a:buNone/>
            </a:pPr>
            <a:r>
              <a:rPr lang="en-US" sz="2100" dirty="0" smtClean="0"/>
              <a:t>	=…</a:t>
            </a:r>
          </a:p>
          <a:p>
            <a:pPr algn="just">
              <a:buNone/>
            </a:pPr>
            <a:r>
              <a:rPr lang="en-US" sz="2100" baseline="30000" dirty="0" smtClean="0"/>
              <a:t>	</a:t>
            </a:r>
            <a:r>
              <a:rPr lang="en-US" sz="2100" dirty="0" smtClean="0"/>
              <a:t>= Q + QP + QP</a:t>
            </a:r>
            <a:r>
              <a:rPr lang="en-US" sz="2100" baseline="30000" dirty="0" smtClean="0"/>
              <a:t>2 </a:t>
            </a:r>
            <a:r>
              <a:rPr lang="en-US" sz="2100" dirty="0" smtClean="0"/>
              <a:t>+_ _ _ _ + </a:t>
            </a:r>
            <a:r>
              <a:rPr lang="en-US" sz="2100" dirty="0" err="1" smtClean="0"/>
              <a:t>QP</a:t>
            </a:r>
            <a:r>
              <a:rPr lang="en-US" sz="2100" baseline="30000" dirty="0" err="1" smtClean="0"/>
              <a:t>n</a:t>
            </a:r>
            <a:r>
              <a:rPr lang="en-US" sz="2100" dirty="0" smtClean="0"/>
              <a:t> + RP</a:t>
            </a:r>
            <a:r>
              <a:rPr lang="en-US" sz="2100" baseline="30000" dirty="0" smtClean="0"/>
              <a:t>n+1</a:t>
            </a:r>
            <a:r>
              <a:rPr lang="en-US" sz="2100" dirty="0" smtClean="0"/>
              <a:t> </a:t>
            </a:r>
          </a:p>
          <a:p>
            <a:pPr algn="just">
              <a:buNone/>
            </a:pPr>
            <a:r>
              <a:rPr lang="en-US" sz="2100" dirty="0" smtClean="0"/>
              <a:t>	= Q + QP + QP</a:t>
            </a:r>
            <a:r>
              <a:rPr lang="en-US" sz="2100" baseline="30000" dirty="0" smtClean="0"/>
              <a:t>2 </a:t>
            </a:r>
            <a:r>
              <a:rPr lang="en-US" sz="2100" dirty="0" smtClean="0"/>
              <a:t>+_ _ _ _ + </a:t>
            </a:r>
            <a:r>
              <a:rPr lang="en-US" sz="2100" dirty="0" err="1" smtClean="0"/>
              <a:t>QP</a:t>
            </a:r>
            <a:r>
              <a:rPr lang="en-US" sz="2100" baseline="30000" dirty="0" err="1" smtClean="0"/>
              <a:t>n</a:t>
            </a:r>
            <a:r>
              <a:rPr lang="en-US" sz="2100" dirty="0" smtClean="0"/>
              <a:t> + QP*P</a:t>
            </a:r>
            <a:r>
              <a:rPr lang="en-US" sz="2100" baseline="30000" dirty="0" smtClean="0"/>
              <a:t>n+1</a:t>
            </a:r>
          </a:p>
          <a:p>
            <a:pPr algn="just">
              <a:buNone/>
            </a:pPr>
            <a:r>
              <a:rPr lang="en-US" sz="2100" dirty="0" smtClean="0"/>
              <a:t>	=Q ( Ɛ+ P + P2 + _ _ _ _ + </a:t>
            </a:r>
            <a:r>
              <a:rPr lang="en-US" sz="2100" dirty="0" err="1" smtClean="0"/>
              <a:t>P</a:t>
            </a:r>
            <a:r>
              <a:rPr lang="en-US" sz="2100" baseline="30000" dirty="0" err="1" smtClean="0"/>
              <a:t>n</a:t>
            </a:r>
            <a:r>
              <a:rPr lang="en-US" sz="2100" dirty="0" smtClean="0"/>
              <a:t> + P*P</a:t>
            </a:r>
            <a:r>
              <a:rPr lang="en-US" sz="2100" baseline="30000" dirty="0" smtClean="0"/>
              <a:t>n+1</a:t>
            </a:r>
            <a:r>
              <a:rPr lang="en-US" sz="2100" dirty="0" smtClean="0"/>
              <a:t>)</a:t>
            </a:r>
          </a:p>
          <a:p>
            <a:pPr algn="just">
              <a:buNone/>
            </a:pPr>
            <a:r>
              <a:rPr lang="en-US" sz="2100" dirty="0" smtClean="0"/>
              <a:t>	=QP*</a:t>
            </a:r>
          </a:p>
          <a:p>
            <a:pPr algn="just">
              <a:buNone/>
            </a:pPr>
            <a:r>
              <a:rPr lang="en-US" sz="2100" dirty="0" smtClean="0"/>
              <a:t> 	Hence, R=QP* is a Unique Solution.</a:t>
            </a:r>
            <a:endParaRPr lang="en-US" sz="2100" dirty="0"/>
          </a:p>
        </p:txBody>
      </p:sp>
      <p:sp>
        <p:nvSpPr>
          <p:cNvPr id="4" name="Date Placeholder 3"/>
          <p:cNvSpPr>
            <a:spLocks noGrp="1"/>
          </p:cNvSpPr>
          <p:nvPr>
            <p:ph type="dt" sz="half" idx="10"/>
          </p:nvPr>
        </p:nvSpPr>
        <p:spPr/>
        <p:txBody>
          <a:bodyPr/>
          <a:lstStyle/>
          <a:p>
            <a:fld id="{9EED7DBB-9D4C-467E-9C76-DB043DC482BF}" type="datetime1">
              <a:rPr lang="en-US" smtClean="0"/>
              <a:pPr/>
              <a:t>3/24/2023</a:t>
            </a:fld>
            <a:endParaRPr lang="en-US"/>
          </a:p>
        </p:txBody>
      </p:sp>
      <p:sp>
        <p:nvSpPr>
          <p:cNvPr id="5" name="Footer Placeholder 4"/>
          <p:cNvSpPr>
            <a:spLocks noGrp="1"/>
          </p:cNvSpPr>
          <p:nvPr>
            <p:ph type="ftr" sz="quarter" idx="11"/>
          </p:nvPr>
        </p:nvSpPr>
        <p:spPr>
          <a:xfrm>
            <a:off x="2891790" y="6356353"/>
            <a:ext cx="517017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24000" y="4621"/>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Arden’s Theorem</a:t>
            </a:r>
          </a:p>
        </p:txBody>
      </p:sp>
    </p:spTree>
    <p:extLst>
      <p:ext uri="{BB962C8B-B14F-4D97-AF65-F5344CB8AC3E}">
        <p14:creationId xmlns:p14="http://schemas.microsoft.com/office/powerpoint/2010/main" val="236474738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6CEE80-01FE-4B8A-8154-496B6C6A06C4}" type="datetime1">
              <a:rPr lang="en-US" smtClean="0"/>
              <a:pPr/>
              <a:t>3/24/2023</a:t>
            </a:fld>
            <a:endParaRPr lang="en-US"/>
          </a:p>
        </p:txBody>
      </p:sp>
      <p:sp>
        <p:nvSpPr>
          <p:cNvPr id="5" name="Footer Placeholder 4"/>
          <p:cNvSpPr>
            <a:spLocks noGrp="1"/>
          </p:cNvSpPr>
          <p:nvPr>
            <p:ph type="ftr" sz="quarter" idx="11"/>
          </p:nvPr>
        </p:nvSpPr>
        <p:spPr>
          <a:xfrm>
            <a:off x="2891790" y="6356353"/>
            <a:ext cx="517017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 of Arden’s theorem</a:t>
            </a:r>
          </a:p>
        </p:txBody>
      </p:sp>
      <p:sp>
        <p:nvSpPr>
          <p:cNvPr id="184323" name="Rectangle 3"/>
          <p:cNvSpPr>
            <a:spLocks noChangeArrowheads="1"/>
          </p:cNvSpPr>
          <p:nvPr/>
        </p:nvSpPr>
        <p:spPr bwMode="auto">
          <a:xfrm>
            <a:off x="525782" y="1524001"/>
            <a:ext cx="5574456" cy="1015663"/>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inter-regular"/>
                <a:cs typeface="Arial" pitchFamily="34" charset="0"/>
              </a:rPr>
              <a:t>	Q1:</a:t>
            </a:r>
            <a:r>
              <a:rPr kumimoji="0" lang="en-US" sz="1200" b="0" i="0" u="none" strike="noStrike" cap="none" normalizeH="0" dirty="0" smtClean="0">
                <a:ln>
                  <a:noFill/>
                </a:ln>
                <a:solidFill>
                  <a:srgbClr val="333333"/>
                </a:solidFill>
                <a:effectLst/>
                <a:latin typeface="inter-regular"/>
                <a:cs typeface="Arial" pitchFamily="34" charset="0"/>
              </a:rPr>
              <a:t> </a:t>
            </a:r>
            <a:r>
              <a:rPr kumimoji="0" lang="en-US" sz="1200" b="0" i="0" u="none" strike="noStrike" cap="none" normalizeH="0" baseline="0" dirty="0" smtClean="0">
                <a:ln>
                  <a:noFill/>
                </a:ln>
                <a:solidFill>
                  <a:srgbClr val="333333"/>
                </a:solidFill>
                <a:effectLst/>
                <a:latin typeface="inter-regular"/>
                <a:cs typeface="Arial" pitchFamily="34" charset="0"/>
              </a:rPr>
              <a:t>Construct the regular expression for the given DFA</a:t>
            </a:r>
            <a:r>
              <a:rPr kumimoji="0" lang="en-US" sz="5500" b="0" i="0" u="none" strike="noStrike" cap="none" normalizeH="0" baseline="0" dirty="0" smtClean="0">
                <a:ln>
                  <a:noFill/>
                </a:ln>
                <a:solidFill>
                  <a:schemeClr val="tx1"/>
                </a:solidFill>
                <a:effectLst/>
                <a:latin typeface="Arial" pitchFamily="34" charset="0"/>
                <a:cs typeface="Arial" pitchFamily="34" charset="0"/>
              </a:rPr>
              <a:t/>
            </a:r>
            <a:br>
              <a:rPr kumimoji="0" lang="en-US" sz="55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Solution:</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84324" name="Picture 4" descr="Arden's Theorem"/>
          <p:cNvPicPr>
            <a:picLocks noChangeAspect="1" noChangeArrowheads="1"/>
          </p:cNvPicPr>
          <p:nvPr/>
        </p:nvPicPr>
        <p:blipFill>
          <a:blip r:embed="rId3"/>
          <a:srcRect/>
          <a:stretch>
            <a:fillRect/>
          </a:stretch>
        </p:blipFill>
        <p:spPr bwMode="auto">
          <a:xfrm>
            <a:off x="525780" y="2438400"/>
            <a:ext cx="4129564" cy="885826"/>
          </a:xfrm>
          <a:prstGeom prst="rect">
            <a:avLst/>
          </a:prstGeom>
          <a:noFill/>
        </p:spPr>
      </p:pic>
      <p:sp>
        <p:nvSpPr>
          <p:cNvPr id="184325" name="Rectangle 5"/>
          <p:cNvSpPr>
            <a:spLocks noChangeArrowheads="1"/>
          </p:cNvSpPr>
          <p:nvPr/>
        </p:nvSpPr>
        <p:spPr bwMode="auto">
          <a:xfrm>
            <a:off x="262891" y="3581401"/>
            <a:ext cx="9989820" cy="1844066"/>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inter-regular"/>
                <a:cs typeface="Arial" pitchFamily="34" charset="0"/>
              </a:rPr>
              <a:t>Let us write down the equations</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Arial Unicode MS" pitchFamily="34" charset="-128"/>
                <a:cs typeface="Arial" pitchFamily="34" charset="0"/>
              </a:rPr>
              <a:t>q1 = q1 0 + ε </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inter-regular"/>
                <a:cs typeface="Arial" pitchFamily="34" charset="0"/>
              </a:rPr>
              <a:t>Since q1 is the start state, so ε will be added, and the input 0 is coming to q1 from q1 hence we write</a:t>
            </a:r>
            <a:br>
              <a:rPr kumimoji="0" lang="en-US" b="0" i="0" u="none" strike="noStrike" cap="none" normalizeH="0" baseline="0" dirty="0" smtClean="0">
                <a:ln>
                  <a:noFill/>
                </a:ln>
                <a:solidFill>
                  <a:srgbClr val="333333"/>
                </a:solidFill>
                <a:effectLst/>
                <a:latin typeface="inter-regular"/>
                <a:cs typeface="Arial" pitchFamily="34" charset="0"/>
              </a:rPr>
            </a:br>
            <a:r>
              <a:rPr kumimoji="0" lang="en-US" b="0" i="0" u="none" strike="noStrike" cap="none" normalizeH="0" baseline="0" dirty="0" smtClean="0">
                <a:ln>
                  <a:noFill/>
                </a:ln>
                <a:solidFill>
                  <a:srgbClr val="333333"/>
                </a:solidFill>
                <a:effectLst/>
                <a:latin typeface="inter-regular"/>
                <a:cs typeface="Arial" pitchFamily="34" charset="0"/>
              </a:rPr>
              <a:t>State = source state of input × input coming to it</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latin typeface="inter-regular"/>
                <a:cs typeface="Arial" pitchFamily="34" charset="0"/>
              </a:rPr>
              <a:t>Similarly,</a:t>
            </a:r>
            <a:endParaRPr kumimoji="0" lang="en-US" sz="105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333333"/>
                </a:solidFill>
                <a:effectLst/>
                <a:latin typeface="Arial Unicode MS" pitchFamily="34" charset="-128"/>
                <a:cs typeface="Arial" pitchFamily="34" charset="0"/>
              </a:rPr>
              <a:t>q2 = q1 1 + q2 1 q3 = q2 0 + q3 (0+1)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5169265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64AC59-E411-4144-B642-9AE3F156A84F}" type="datetime1">
              <a:rPr lang="en-US" smtClean="0"/>
              <a:pPr/>
              <a:t>3/24/2023</a:t>
            </a:fld>
            <a:endParaRPr lang="en-US"/>
          </a:p>
        </p:txBody>
      </p:sp>
      <p:sp>
        <p:nvSpPr>
          <p:cNvPr id="5" name="Footer Placeholder 4"/>
          <p:cNvSpPr>
            <a:spLocks noGrp="1"/>
          </p:cNvSpPr>
          <p:nvPr>
            <p:ph type="ftr" sz="quarter" idx="11"/>
          </p:nvPr>
        </p:nvSpPr>
        <p:spPr>
          <a:xfrm>
            <a:off x="2891790" y="6356353"/>
            <a:ext cx="517017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 of Arden’s theorem</a:t>
            </a:r>
          </a:p>
        </p:txBody>
      </p:sp>
      <p:sp>
        <p:nvSpPr>
          <p:cNvPr id="184325" name="Rectangle 5"/>
          <p:cNvSpPr>
            <a:spLocks noChangeArrowheads="1"/>
          </p:cNvSpPr>
          <p:nvPr/>
        </p:nvSpPr>
        <p:spPr bwMode="auto">
          <a:xfrm>
            <a:off x="525780" y="1143001"/>
            <a:ext cx="9639300" cy="3413727"/>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algn="just"/>
            <a:r>
              <a:rPr lang="en-US" dirty="0" smtClean="0"/>
              <a:t>Since the final states are q1 and q2, we are interested in solving q1 and q2 only. Let us see q1 first</a:t>
            </a:r>
          </a:p>
          <a:p>
            <a:pPr algn="just"/>
            <a:r>
              <a:rPr lang="en-US" dirty="0" smtClean="0"/>
              <a:t>q1 = q1 0 + ε </a:t>
            </a:r>
          </a:p>
          <a:p>
            <a:pPr algn="just"/>
            <a:r>
              <a:rPr lang="en-US" dirty="0" smtClean="0"/>
              <a:t>We can re-write it as</a:t>
            </a:r>
          </a:p>
          <a:p>
            <a:pPr algn="just"/>
            <a:r>
              <a:rPr lang="en-US" dirty="0" smtClean="0"/>
              <a:t>q1 = ε + q1 0 </a:t>
            </a:r>
          </a:p>
          <a:p>
            <a:pPr algn="just"/>
            <a:r>
              <a:rPr lang="en-US" dirty="0" smtClean="0"/>
              <a:t>Which is similar to R = Q + RP, and gets reduced to R = OP*.</a:t>
            </a:r>
          </a:p>
          <a:p>
            <a:pPr algn="just"/>
            <a:r>
              <a:rPr lang="en-US" dirty="0" smtClean="0"/>
              <a:t>Assuming R = q1, Q = ε, P = 0</a:t>
            </a:r>
          </a:p>
          <a:p>
            <a:pPr algn="just"/>
            <a:r>
              <a:rPr lang="en-US" dirty="0" smtClean="0"/>
              <a:t>We get</a:t>
            </a:r>
          </a:p>
          <a:p>
            <a:pPr algn="just"/>
            <a:r>
              <a:rPr lang="en-US" dirty="0" smtClean="0"/>
              <a:t>q1 = ε.(0)* q1 = 0* (</a:t>
            </a:r>
            <a:r>
              <a:rPr lang="en-US" dirty="0" err="1" smtClean="0"/>
              <a:t>ε.R</a:t>
            </a:r>
            <a:r>
              <a:rPr lang="en-US" dirty="0" smtClean="0"/>
              <a:t>*= R*) </a:t>
            </a:r>
          </a:p>
          <a:p>
            <a:pPr algn="just"/>
            <a:r>
              <a:rPr lang="en-US" dirty="0" smtClean="0"/>
              <a:t>Substituting the value into q2, we will get</a:t>
            </a:r>
          </a:p>
          <a:p>
            <a:pPr algn="just"/>
            <a:r>
              <a:rPr lang="en-US" dirty="0" smtClean="0"/>
              <a:t>q2 = 0* 1 + q2 1 q2 = 0* 1 (1)* (R = Q + RP → Q P*) </a:t>
            </a:r>
          </a:p>
          <a:p>
            <a:pPr algn="just"/>
            <a:r>
              <a:rPr lang="en-US" dirty="0" smtClean="0"/>
              <a:t>The regular expression is given by</a:t>
            </a:r>
          </a:p>
          <a:p>
            <a:pPr algn="just"/>
            <a:r>
              <a:rPr lang="en-US" dirty="0" smtClean="0"/>
              <a:t>r = q1 + q2 = 0</a:t>
            </a:r>
            <a:r>
              <a:rPr lang="en-US" baseline="30000" dirty="0" smtClean="0"/>
              <a:t>*</a:t>
            </a:r>
            <a:r>
              <a:rPr lang="en-US" dirty="0" smtClean="0"/>
              <a:t> + 0</a:t>
            </a:r>
            <a:r>
              <a:rPr lang="en-US" baseline="30000" dirty="0" smtClean="0"/>
              <a:t>*</a:t>
            </a:r>
            <a:r>
              <a:rPr lang="en-US" dirty="0" smtClean="0"/>
              <a:t> 1.1</a:t>
            </a:r>
            <a:r>
              <a:rPr lang="en-US" baseline="30000" dirty="0" smtClean="0"/>
              <a:t>*</a:t>
            </a:r>
            <a:r>
              <a:rPr lang="en-US" dirty="0" smtClean="0"/>
              <a:t> r = 0</a:t>
            </a:r>
            <a:r>
              <a:rPr lang="en-US" baseline="30000" dirty="0" smtClean="0"/>
              <a:t>*</a:t>
            </a:r>
            <a:r>
              <a:rPr lang="en-US" dirty="0" smtClean="0"/>
              <a:t> + 0</a:t>
            </a:r>
            <a:r>
              <a:rPr lang="en-US" baseline="30000" dirty="0" smtClean="0"/>
              <a:t>*</a:t>
            </a:r>
            <a:r>
              <a:rPr lang="en-US" dirty="0" smtClean="0"/>
              <a:t> 1</a:t>
            </a:r>
            <a:r>
              <a:rPr lang="en-US" baseline="30000" dirty="0" smtClean="0"/>
              <a:t>+</a:t>
            </a:r>
            <a:r>
              <a:rPr lang="en-US" dirty="0" smtClean="0"/>
              <a:t> (1.1</a:t>
            </a:r>
            <a:r>
              <a:rPr lang="en-US" baseline="30000" dirty="0" smtClean="0"/>
              <a:t>*</a:t>
            </a:r>
            <a:r>
              <a:rPr lang="en-US" dirty="0" smtClean="0"/>
              <a:t> = 1</a:t>
            </a:r>
            <a:r>
              <a:rPr lang="en-US" baseline="30000" dirty="0" smtClean="0"/>
              <a:t>+</a:t>
            </a:r>
            <a:r>
              <a:rPr lang="en-US" dirty="0" smtClean="0"/>
              <a:t>) </a:t>
            </a:r>
          </a:p>
        </p:txBody>
      </p:sp>
    </p:spTree>
    <p:extLst>
      <p:ext uri="{BB962C8B-B14F-4D97-AF65-F5344CB8AC3E}">
        <p14:creationId xmlns:p14="http://schemas.microsoft.com/office/powerpoint/2010/main" val="246683834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3C1B0D-27CD-47C0-B477-F57447C1E9D3}" type="datetime1">
              <a:rPr lang="en-US" smtClean="0"/>
              <a:pPr/>
              <a:t>3/24/2023</a:t>
            </a:fld>
            <a:endParaRPr lang="en-US"/>
          </a:p>
        </p:txBody>
      </p:sp>
      <p:sp>
        <p:nvSpPr>
          <p:cNvPr id="5" name="Footer Placeholder 4"/>
          <p:cNvSpPr>
            <a:spLocks noGrp="1"/>
          </p:cNvSpPr>
          <p:nvPr>
            <p:ph type="ftr" sz="quarter" idx="11"/>
          </p:nvPr>
        </p:nvSpPr>
        <p:spPr>
          <a:xfrm>
            <a:off x="2891790" y="6356353"/>
            <a:ext cx="517017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 of Arden’s theorem</a:t>
            </a:r>
          </a:p>
        </p:txBody>
      </p:sp>
      <p:sp>
        <p:nvSpPr>
          <p:cNvPr id="184325" name="Rectangle 5"/>
          <p:cNvSpPr>
            <a:spLocks noChangeArrowheads="1"/>
          </p:cNvSpPr>
          <p:nvPr/>
        </p:nvSpPr>
        <p:spPr bwMode="auto">
          <a:xfrm>
            <a:off x="525780" y="1143003"/>
            <a:ext cx="9639300" cy="4798721"/>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algn="just" fontAlgn="base"/>
            <a:r>
              <a:rPr lang="en-US" dirty="0" smtClean="0"/>
              <a:t>Q2:Find regular expression for the following DFA using Arden’s Theorem- </a:t>
            </a:r>
          </a:p>
          <a:p>
            <a:pPr algn="just" fontAlgn="base"/>
            <a:r>
              <a:rPr lang="en-US" dirty="0" smtClean="0"/>
              <a:t> </a:t>
            </a:r>
          </a:p>
          <a:p>
            <a:pPr algn="just" fontAlgn="base"/>
            <a:r>
              <a:rPr lang="en-US" b="1" u="sng" dirty="0" smtClean="0"/>
              <a:t>Solution-</a:t>
            </a:r>
            <a:r>
              <a:rPr lang="en-US" dirty="0" smtClean="0"/>
              <a:t> </a:t>
            </a:r>
          </a:p>
          <a:p>
            <a:pPr algn="just" fontAlgn="base"/>
            <a:r>
              <a:rPr lang="en-US" b="1" u="sng" dirty="0" smtClean="0"/>
              <a:t>Step-01:</a:t>
            </a:r>
            <a:endParaRPr lang="en-US" b="1" dirty="0" smtClean="0"/>
          </a:p>
          <a:p>
            <a:pPr algn="just" fontAlgn="base"/>
            <a:r>
              <a:rPr lang="en-US" dirty="0" smtClean="0"/>
              <a:t> Form a equation for each state-</a:t>
            </a:r>
          </a:p>
          <a:p>
            <a:pPr algn="just" fontAlgn="base"/>
            <a:r>
              <a:rPr lang="en-US" dirty="0" smtClean="0"/>
              <a:t>q1 = ∈ ……(1)</a:t>
            </a:r>
          </a:p>
          <a:p>
            <a:pPr algn="just" fontAlgn="base"/>
            <a:r>
              <a:rPr lang="en-US" dirty="0" smtClean="0"/>
              <a:t>q2 = q1.a ……(2)</a:t>
            </a:r>
          </a:p>
          <a:p>
            <a:pPr algn="just" fontAlgn="base"/>
            <a:r>
              <a:rPr lang="en-US" dirty="0" smtClean="0"/>
              <a:t>q3 = q1.b + q2.a + q3.a …….(3)</a:t>
            </a:r>
          </a:p>
          <a:p>
            <a:pPr algn="just" fontAlgn="base"/>
            <a:r>
              <a:rPr lang="en-US" dirty="0" smtClean="0"/>
              <a:t> </a:t>
            </a:r>
          </a:p>
          <a:p>
            <a:pPr algn="just" fontAlgn="base"/>
            <a:r>
              <a:rPr lang="en-US" b="1" u="sng" dirty="0" smtClean="0"/>
              <a:t>Step-02:</a:t>
            </a:r>
            <a:endParaRPr lang="en-US" b="1" dirty="0" smtClean="0"/>
          </a:p>
          <a:p>
            <a:pPr algn="just" fontAlgn="base"/>
            <a:r>
              <a:rPr lang="en-US" dirty="0" smtClean="0"/>
              <a:t> </a:t>
            </a:r>
          </a:p>
          <a:p>
            <a:pPr algn="just" fontAlgn="base"/>
            <a:r>
              <a:rPr lang="en-US" dirty="0" smtClean="0"/>
              <a:t>Bring final state in the form R = Q + RP.</a:t>
            </a:r>
          </a:p>
          <a:p>
            <a:pPr algn="just" fontAlgn="base"/>
            <a:r>
              <a:rPr lang="en-US" dirty="0" smtClean="0"/>
              <a:t> </a:t>
            </a:r>
          </a:p>
          <a:p>
            <a:pPr algn="just" fontAlgn="base"/>
            <a:r>
              <a:rPr lang="en-US" dirty="0" smtClean="0"/>
              <a:t>Using (1) in (2), we get-</a:t>
            </a:r>
          </a:p>
          <a:p>
            <a:pPr algn="just" fontAlgn="base"/>
            <a:r>
              <a:rPr lang="en-US" dirty="0" smtClean="0"/>
              <a:t>q2 = ∈.a</a:t>
            </a:r>
          </a:p>
          <a:p>
            <a:pPr algn="just" fontAlgn="base"/>
            <a:r>
              <a:rPr lang="en-US" dirty="0" smtClean="0"/>
              <a:t>q2 = a …….(4)</a:t>
            </a:r>
          </a:p>
          <a:p>
            <a:pPr algn="just" fontAlgn="base"/>
            <a:r>
              <a:rPr lang="en-US" dirty="0" smtClean="0"/>
              <a:t> </a:t>
            </a:r>
          </a:p>
        </p:txBody>
      </p:sp>
    </p:spTree>
    <p:extLst>
      <p:ext uri="{BB962C8B-B14F-4D97-AF65-F5344CB8AC3E}">
        <p14:creationId xmlns:p14="http://schemas.microsoft.com/office/powerpoint/2010/main" val="125221352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9479C0-D1C1-41D3-9425-4F6E0E417C01}" type="datetime1">
              <a:rPr lang="en-US" smtClean="0"/>
              <a:pPr/>
              <a:t>3/24/2023</a:t>
            </a:fld>
            <a:endParaRPr lang="en-US"/>
          </a:p>
        </p:txBody>
      </p:sp>
      <p:sp>
        <p:nvSpPr>
          <p:cNvPr id="5" name="Footer Placeholder 4"/>
          <p:cNvSpPr>
            <a:spLocks noGrp="1"/>
          </p:cNvSpPr>
          <p:nvPr>
            <p:ph type="ftr" sz="quarter" idx="11"/>
          </p:nvPr>
        </p:nvSpPr>
        <p:spPr>
          <a:xfrm>
            <a:off x="2891790" y="6356353"/>
            <a:ext cx="517017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400" dirty="0" smtClean="0"/>
              <a:t>Example of Arden’s theorem</a:t>
            </a:r>
          </a:p>
        </p:txBody>
      </p:sp>
      <p:sp>
        <p:nvSpPr>
          <p:cNvPr id="184325" name="Rectangle 5"/>
          <p:cNvSpPr>
            <a:spLocks noChangeArrowheads="1"/>
          </p:cNvSpPr>
          <p:nvPr/>
        </p:nvSpPr>
        <p:spPr bwMode="auto">
          <a:xfrm>
            <a:off x="525780" y="1143000"/>
            <a:ext cx="9639300" cy="4891054"/>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fontAlgn="base"/>
            <a:r>
              <a:rPr lang="en-US" dirty="0" smtClean="0"/>
              <a:t>Using (1) and (4) in (3), we get-</a:t>
            </a:r>
          </a:p>
          <a:p>
            <a:pPr fontAlgn="base"/>
            <a:r>
              <a:rPr lang="en-US" dirty="0" smtClean="0"/>
              <a:t> </a:t>
            </a:r>
          </a:p>
          <a:p>
            <a:pPr fontAlgn="base"/>
            <a:r>
              <a:rPr lang="en-US" dirty="0" smtClean="0"/>
              <a:t>q3 = q1.b + q2.a + q3.a</a:t>
            </a:r>
          </a:p>
          <a:p>
            <a:pPr fontAlgn="base"/>
            <a:r>
              <a:rPr lang="en-US" dirty="0" smtClean="0"/>
              <a:t>q3 = ∈.b + </a:t>
            </a:r>
            <a:r>
              <a:rPr lang="en-US" dirty="0" err="1" smtClean="0"/>
              <a:t>a.a</a:t>
            </a:r>
            <a:r>
              <a:rPr lang="en-US" dirty="0" smtClean="0"/>
              <a:t> + q3.a</a:t>
            </a:r>
          </a:p>
          <a:p>
            <a:pPr fontAlgn="base"/>
            <a:r>
              <a:rPr lang="en-US" dirty="0" smtClean="0"/>
              <a:t>q3 = (b + </a:t>
            </a:r>
            <a:r>
              <a:rPr lang="en-US" dirty="0" err="1" smtClean="0"/>
              <a:t>a.a</a:t>
            </a:r>
            <a:r>
              <a:rPr lang="en-US" dirty="0" smtClean="0"/>
              <a:t>) + q3.a …….(5)</a:t>
            </a:r>
          </a:p>
          <a:p>
            <a:pPr fontAlgn="base"/>
            <a:r>
              <a:rPr lang="en-US" dirty="0" smtClean="0"/>
              <a:t> </a:t>
            </a:r>
          </a:p>
          <a:p>
            <a:pPr fontAlgn="base"/>
            <a:r>
              <a:rPr lang="en-US" dirty="0" smtClean="0"/>
              <a:t>Using Arden’s Theorem in (5), we get-</a:t>
            </a:r>
          </a:p>
          <a:p>
            <a:pPr fontAlgn="base"/>
            <a:r>
              <a:rPr lang="en-US" dirty="0" smtClean="0"/>
              <a:t>q3 = (b + </a:t>
            </a:r>
            <a:r>
              <a:rPr lang="en-US" dirty="0" err="1" smtClean="0"/>
              <a:t>a.a</a:t>
            </a:r>
            <a:r>
              <a:rPr lang="en-US" dirty="0" smtClean="0"/>
              <a:t>)a*</a:t>
            </a:r>
          </a:p>
          <a:p>
            <a:pPr fontAlgn="base"/>
            <a:r>
              <a:rPr lang="en-US" dirty="0" smtClean="0"/>
              <a:t> Thus, Regular Expression for the given DFA = (b + </a:t>
            </a:r>
            <a:r>
              <a:rPr lang="en-US" dirty="0" err="1" smtClean="0"/>
              <a:t>aa</a:t>
            </a:r>
            <a:r>
              <a:rPr lang="en-US" dirty="0" smtClean="0"/>
              <a:t>)a*</a:t>
            </a:r>
          </a:p>
          <a:p>
            <a:pPr fontAlgn="base"/>
            <a:endParaRPr lang="en-US" dirty="0" smtClean="0"/>
          </a:p>
          <a:p>
            <a:pPr fontAlgn="base"/>
            <a:r>
              <a:rPr lang="en-US" dirty="0" smtClean="0"/>
              <a:t>Q3: Find regular expression for the following DFA using Arden’s Theorem-</a:t>
            </a:r>
          </a:p>
          <a:p>
            <a:pPr fontAlgn="base"/>
            <a:r>
              <a:rPr lang="en-US" dirty="0" smtClean="0"/>
              <a:t> </a:t>
            </a:r>
          </a:p>
          <a:p>
            <a:pPr fontAlgn="base"/>
            <a:r>
              <a:rPr lang="en-US" dirty="0" smtClean="0"/>
              <a:t> </a:t>
            </a:r>
          </a:p>
          <a:p>
            <a:pPr fontAlgn="base"/>
            <a:endParaRPr lang="en-US" dirty="0" smtClean="0"/>
          </a:p>
          <a:p>
            <a:endParaRPr lang="en-US" dirty="0" smtClean="0"/>
          </a:p>
          <a:p>
            <a:r>
              <a:rPr lang="en-US" dirty="0" smtClean="0"/>
              <a:t/>
            </a:r>
            <a:br>
              <a:rPr lang="en-US" dirty="0" smtClean="0"/>
            </a:b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pic>
        <p:nvPicPr>
          <p:cNvPr id="257026" name="Picture 2" descr="https://www.gatevidyalay.com/wp-content/uploads/2019/12/DFA-to-Regular-Expression-Conversion-Ardens-Theorem-Problem-04.png"/>
          <p:cNvPicPr>
            <a:picLocks noChangeAspect="1" noChangeArrowheads="1"/>
          </p:cNvPicPr>
          <p:nvPr/>
        </p:nvPicPr>
        <p:blipFill>
          <a:blip r:embed="rId3"/>
          <a:srcRect/>
          <a:stretch>
            <a:fillRect/>
          </a:stretch>
        </p:blipFill>
        <p:spPr bwMode="auto">
          <a:xfrm>
            <a:off x="3242310" y="4191000"/>
            <a:ext cx="3603784" cy="2114550"/>
          </a:xfrm>
          <a:prstGeom prst="rect">
            <a:avLst/>
          </a:prstGeom>
          <a:noFill/>
        </p:spPr>
      </p:pic>
    </p:spTree>
    <p:extLst>
      <p:ext uri="{BB962C8B-B14F-4D97-AF65-F5344CB8AC3E}">
        <p14:creationId xmlns:p14="http://schemas.microsoft.com/office/powerpoint/2010/main" val="165852454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381A495-97F9-4EFC-A52E-9D085937E99D}" type="datetime1">
              <a:rPr lang="en-US" smtClean="0"/>
              <a:pPr/>
              <a:t>3/24/2023</a:t>
            </a:fld>
            <a:endParaRPr lang="en-US"/>
          </a:p>
        </p:txBody>
      </p:sp>
      <p:sp>
        <p:nvSpPr>
          <p:cNvPr id="5" name="Footer Placeholder 4"/>
          <p:cNvSpPr>
            <a:spLocks noGrp="1"/>
          </p:cNvSpPr>
          <p:nvPr>
            <p:ph type="ftr" sz="quarter" idx="11"/>
          </p:nvPr>
        </p:nvSpPr>
        <p:spPr>
          <a:xfrm>
            <a:off x="2891790" y="6356353"/>
            <a:ext cx="517017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2800" dirty="0" smtClean="0"/>
              <a:t>Example of Arden’s theorem</a:t>
            </a:r>
          </a:p>
        </p:txBody>
      </p:sp>
      <p:sp>
        <p:nvSpPr>
          <p:cNvPr id="184325" name="Rectangle 5"/>
          <p:cNvSpPr>
            <a:spLocks noChangeArrowheads="1"/>
          </p:cNvSpPr>
          <p:nvPr/>
        </p:nvSpPr>
        <p:spPr bwMode="auto">
          <a:xfrm>
            <a:off x="525780" y="914400"/>
            <a:ext cx="9639300" cy="5075720"/>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fontAlgn="base"/>
            <a:r>
              <a:rPr lang="en-US" b="1" u="sng" dirty="0" smtClean="0"/>
              <a:t>Step-01:</a:t>
            </a:r>
            <a:endParaRPr lang="en-US" b="1" dirty="0" smtClean="0"/>
          </a:p>
          <a:p>
            <a:pPr fontAlgn="base"/>
            <a:r>
              <a:rPr lang="en-US" dirty="0" smtClean="0"/>
              <a:t> Form a equation for each state-</a:t>
            </a:r>
          </a:p>
          <a:p>
            <a:pPr fontAlgn="base"/>
            <a:r>
              <a:rPr lang="en-US" dirty="0" smtClean="0"/>
              <a:t>q1 = ∈ + q1.a + q3.a ……(1)</a:t>
            </a:r>
          </a:p>
          <a:p>
            <a:pPr fontAlgn="base"/>
            <a:r>
              <a:rPr lang="en-US" dirty="0" smtClean="0"/>
              <a:t>q2 = q1.b + q2.b + q3.b ……(2)</a:t>
            </a:r>
          </a:p>
          <a:p>
            <a:pPr fontAlgn="base"/>
            <a:r>
              <a:rPr lang="en-US" dirty="0" smtClean="0"/>
              <a:t>q3 = q2.a …….(3)</a:t>
            </a:r>
          </a:p>
          <a:p>
            <a:pPr fontAlgn="base"/>
            <a:r>
              <a:rPr lang="en-US" dirty="0" smtClean="0"/>
              <a:t> </a:t>
            </a:r>
          </a:p>
          <a:p>
            <a:pPr fontAlgn="base"/>
            <a:r>
              <a:rPr lang="en-US" b="1" u="sng" dirty="0" smtClean="0"/>
              <a:t>Step-02:</a:t>
            </a:r>
            <a:endParaRPr lang="en-US" b="1" dirty="0" smtClean="0"/>
          </a:p>
          <a:p>
            <a:pPr fontAlgn="base"/>
            <a:r>
              <a:rPr lang="en-US" dirty="0" smtClean="0"/>
              <a:t> </a:t>
            </a:r>
          </a:p>
          <a:p>
            <a:pPr fontAlgn="base"/>
            <a:r>
              <a:rPr lang="en-US" dirty="0" smtClean="0"/>
              <a:t>Bring final state in the form R = Q + RP.</a:t>
            </a:r>
          </a:p>
          <a:p>
            <a:pPr fontAlgn="base"/>
            <a:r>
              <a:rPr lang="en-US" dirty="0" smtClean="0"/>
              <a:t> </a:t>
            </a:r>
          </a:p>
          <a:p>
            <a:pPr fontAlgn="base"/>
            <a:r>
              <a:rPr lang="en-US" dirty="0" smtClean="0"/>
              <a:t>Using (3) in (2), we get-</a:t>
            </a:r>
          </a:p>
          <a:p>
            <a:pPr fontAlgn="base"/>
            <a:r>
              <a:rPr lang="en-US" dirty="0" smtClean="0"/>
              <a:t>q2 = q1.b + q2.b + q2.a.b</a:t>
            </a:r>
          </a:p>
          <a:p>
            <a:pPr fontAlgn="base"/>
            <a:r>
              <a:rPr lang="en-US" dirty="0" smtClean="0"/>
              <a:t>q2 = q1.b + q2.(b + </a:t>
            </a:r>
            <a:r>
              <a:rPr lang="en-US" dirty="0" err="1" smtClean="0"/>
              <a:t>a.b</a:t>
            </a:r>
            <a:r>
              <a:rPr lang="en-US" dirty="0" smtClean="0"/>
              <a:t>) …….(4)</a:t>
            </a:r>
          </a:p>
          <a:p>
            <a:pPr fontAlgn="base"/>
            <a:endParaRPr lang="en-US" dirty="0" smtClean="0"/>
          </a:p>
          <a:p>
            <a:pPr fontAlgn="base"/>
            <a:r>
              <a:rPr lang="en-US" dirty="0" smtClean="0"/>
              <a:t>Using (3) in (2), we get-</a:t>
            </a:r>
          </a:p>
          <a:p>
            <a:pPr fontAlgn="base"/>
            <a:r>
              <a:rPr lang="en-US" dirty="0" smtClean="0"/>
              <a:t>q2 = q1.b + q2.b + q2.a.b</a:t>
            </a:r>
          </a:p>
          <a:p>
            <a:pPr fontAlgn="base"/>
            <a:r>
              <a:rPr lang="en-US" dirty="0" smtClean="0"/>
              <a:t>q2 = q1.b + q2.(b + </a:t>
            </a:r>
            <a:r>
              <a:rPr lang="en-US" dirty="0" err="1" smtClean="0"/>
              <a:t>a.b</a:t>
            </a:r>
            <a:r>
              <a:rPr lang="en-US" dirty="0" smtClean="0"/>
              <a:t>) …….(4)</a:t>
            </a:r>
          </a:p>
          <a:p>
            <a:pPr fontAlgn="base"/>
            <a:r>
              <a:rPr lang="en-US" dirty="0" smtClean="0"/>
              <a:t> </a:t>
            </a:r>
          </a:p>
        </p:txBody>
      </p:sp>
    </p:spTree>
    <p:extLst>
      <p:ext uri="{BB962C8B-B14F-4D97-AF65-F5344CB8AC3E}">
        <p14:creationId xmlns:p14="http://schemas.microsoft.com/office/powerpoint/2010/main" val="27720849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A48AA4-B005-40A3-BF1F-3B3DC2CA447E}" type="datetime1">
              <a:rPr lang="en-US" smtClean="0"/>
              <a:pPr/>
              <a:t>3/24/2023</a:t>
            </a:fld>
            <a:endParaRPr lang="en-US"/>
          </a:p>
        </p:txBody>
      </p:sp>
      <p:sp>
        <p:nvSpPr>
          <p:cNvPr id="5" name="Footer Placeholder 4"/>
          <p:cNvSpPr>
            <a:spLocks noGrp="1"/>
          </p:cNvSpPr>
          <p:nvPr>
            <p:ph type="ftr" sz="quarter" idx="11"/>
          </p:nvPr>
        </p:nvSpPr>
        <p:spPr>
          <a:xfrm>
            <a:off x="2891790" y="6356353"/>
            <a:ext cx="517017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Arden’s theorem</a:t>
            </a:r>
          </a:p>
        </p:txBody>
      </p:sp>
      <p:sp>
        <p:nvSpPr>
          <p:cNvPr id="184325" name="Rectangle 5"/>
          <p:cNvSpPr>
            <a:spLocks noChangeArrowheads="1"/>
          </p:cNvSpPr>
          <p:nvPr/>
        </p:nvSpPr>
        <p:spPr bwMode="auto">
          <a:xfrm>
            <a:off x="525780" y="1143003"/>
            <a:ext cx="9639300" cy="5168053"/>
          </a:xfrm>
          <a:prstGeom prst="rect">
            <a:avLst/>
          </a:prstGeom>
          <a:noFill/>
          <a:ln w="9525">
            <a:noFill/>
            <a:miter lim="800000"/>
            <a:headEnd/>
            <a:tailEnd/>
          </a:ln>
          <a:effectLst/>
        </p:spPr>
        <p:txBody>
          <a:bodyPr vert="horz" wrap="square" lIns="66654" tIns="44436" rIns="91440" bIns="44436" numCol="1" anchor="ctr" anchorCtr="0" compatLnSpc="1">
            <a:prstTxWarp prst="textNoShape">
              <a:avLst/>
            </a:prstTxWarp>
            <a:spAutoFit/>
          </a:bodyPr>
          <a:lstStyle/>
          <a:p>
            <a:pPr fontAlgn="base"/>
            <a:endParaRPr lang="en-US" dirty="0" smtClean="0"/>
          </a:p>
          <a:p>
            <a:pPr fontAlgn="base"/>
            <a:r>
              <a:rPr lang="en-US" dirty="0" smtClean="0"/>
              <a:t>Using (5) in (3), we get-</a:t>
            </a:r>
          </a:p>
          <a:p>
            <a:pPr fontAlgn="base"/>
            <a:r>
              <a:rPr lang="en-US" dirty="0" smtClean="0"/>
              <a:t>q3 = q1.b.(b + </a:t>
            </a:r>
            <a:r>
              <a:rPr lang="en-US" dirty="0" err="1" smtClean="0"/>
              <a:t>a.b</a:t>
            </a:r>
            <a:r>
              <a:rPr lang="en-US" dirty="0" smtClean="0"/>
              <a:t>)*.a …….(6)</a:t>
            </a:r>
          </a:p>
          <a:p>
            <a:pPr fontAlgn="base"/>
            <a:r>
              <a:rPr lang="en-US" dirty="0" smtClean="0"/>
              <a:t> </a:t>
            </a:r>
          </a:p>
          <a:p>
            <a:pPr fontAlgn="base"/>
            <a:r>
              <a:rPr lang="en-US" dirty="0" smtClean="0"/>
              <a:t>Using (6) in (1), we get-</a:t>
            </a:r>
          </a:p>
          <a:p>
            <a:pPr fontAlgn="base"/>
            <a:r>
              <a:rPr lang="en-US" dirty="0" smtClean="0"/>
              <a:t>q1 = ∈ + q1.a + q1.b.(b + </a:t>
            </a:r>
            <a:r>
              <a:rPr lang="en-US" dirty="0" err="1" smtClean="0"/>
              <a:t>a.b</a:t>
            </a:r>
            <a:r>
              <a:rPr lang="en-US" dirty="0" smtClean="0"/>
              <a:t>)*.</a:t>
            </a:r>
            <a:r>
              <a:rPr lang="en-US" dirty="0" err="1" smtClean="0"/>
              <a:t>a.a</a:t>
            </a:r>
            <a:endParaRPr lang="en-US" dirty="0" smtClean="0"/>
          </a:p>
          <a:p>
            <a:pPr fontAlgn="base"/>
            <a:r>
              <a:rPr lang="en-US" dirty="0" smtClean="0"/>
              <a:t>q1 = ∈ + q1.(a + b.(b + </a:t>
            </a:r>
            <a:r>
              <a:rPr lang="en-US" dirty="0" err="1" smtClean="0"/>
              <a:t>a.b</a:t>
            </a:r>
            <a:r>
              <a:rPr lang="en-US" dirty="0" smtClean="0"/>
              <a:t>)*.</a:t>
            </a:r>
            <a:r>
              <a:rPr lang="en-US" dirty="0" err="1" smtClean="0"/>
              <a:t>a.a</a:t>
            </a:r>
            <a:r>
              <a:rPr lang="en-US" dirty="0" smtClean="0"/>
              <a:t>) …….(7)</a:t>
            </a:r>
          </a:p>
          <a:p>
            <a:pPr fontAlgn="base"/>
            <a:r>
              <a:rPr lang="en-US" dirty="0" smtClean="0"/>
              <a:t> </a:t>
            </a:r>
          </a:p>
          <a:p>
            <a:pPr fontAlgn="base"/>
            <a:r>
              <a:rPr lang="en-US" dirty="0" smtClean="0"/>
              <a:t>Using Arden’s Theorem in (7), we get-</a:t>
            </a:r>
          </a:p>
          <a:p>
            <a:pPr fontAlgn="base"/>
            <a:r>
              <a:rPr lang="en-US" dirty="0" smtClean="0"/>
              <a:t>q1 = ∈.(a + b.(b + </a:t>
            </a:r>
            <a:r>
              <a:rPr lang="en-US" dirty="0" err="1" smtClean="0"/>
              <a:t>a.b</a:t>
            </a:r>
            <a:r>
              <a:rPr lang="en-US" dirty="0" smtClean="0"/>
              <a:t>)*.</a:t>
            </a:r>
            <a:r>
              <a:rPr lang="en-US" dirty="0" err="1" smtClean="0"/>
              <a:t>a.a</a:t>
            </a:r>
            <a:r>
              <a:rPr lang="en-US" dirty="0" smtClean="0"/>
              <a:t>)*</a:t>
            </a:r>
          </a:p>
          <a:p>
            <a:pPr fontAlgn="base"/>
            <a:r>
              <a:rPr lang="en-US" dirty="0" smtClean="0"/>
              <a:t>q1 = (a + b.(b + </a:t>
            </a:r>
            <a:r>
              <a:rPr lang="en-US" dirty="0" err="1" smtClean="0"/>
              <a:t>a.b</a:t>
            </a:r>
            <a:r>
              <a:rPr lang="en-US" dirty="0" smtClean="0"/>
              <a:t>)*.</a:t>
            </a:r>
            <a:r>
              <a:rPr lang="en-US" dirty="0" err="1" smtClean="0"/>
              <a:t>a.a</a:t>
            </a:r>
            <a:r>
              <a:rPr lang="en-US" dirty="0" smtClean="0"/>
              <a:t>)*</a:t>
            </a:r>
          </a:p>
          <a:p>
            <a:pPr fontAlgn="base"/>
            <a:r>
              <a:rPr lang="en-US" dirty="0" smtClean="0"/>
              <a:t> </a:t>
            </a:r>
          </a:p>
          <a:p>
            <a:pPr fontAlgn="base"/>
            <a:r>
              <a:rPr lang="en-US" dirty="0" smtClean="0"/>
              <a:t>Thus, Regular Expression for the given DFA = (a + b(b + </a:t>
            </a:r>
            <a:r>
              <a:rPr lang="en-US" dirty="0" err="1" smtClean="0"/>
              <a:t>ab</a:t>
            </a:r>
            <a:r>
              <a:rPr lang="en-US" dirty="0" smtClean="0"/>
              <a:t>)*</a:t>
            </a:r>
            <a:r>
              <a:rPr lang="en-US" dirty="0" err="1" smtClean="0"/>
              <a:t>aa</a:t>
            </a:r>
            <a:r>
              <a:rPr lang="en-US" dirty="0" smtClean="0"/>
              <a:t>)*</a:t>
            </a:r>
          </a:p>
          <a:p>
            <a:r>
              <a:rPr lang="en-US" dirty="0" smtClean="0"/>
              <a:t/>
            </a:r>
            <a:br>
              <a:rPr lang="en-US" dirty="0" smtClean="0"/>
            </a:br>
            <a:endParaRPr lang="en-US" dirty="0" smtClean="0"/>
          </a:p>
          <a:p>
            <a:endParaRPr lang="en-US" dirty="0" smtClean="0"/>
          </a:p>
          <a:p>
            <a:r>
              <a:rPr lang="en-US" dirty="0" smtClean="0"/>
              <a:t/>
            </a:r>
            <a:br>
              <a:rPr lang="en-US" dirty="0" smtClean="0"/>
            </a:b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54007219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altLang="en-US" sz="1800" b="1" dirty="0">
                <a:solidFill>
                  <a:srgbClr val="273239"/>
                </a:solidFill>
                <a:latin typeface="+mj-lt"/>
              </a:rPr>
              <a:t>Arden’s theorem</a:t>
            </a:r>
            <a:r>
              <a:rPr lang="en-US" altLang="en-US" sz="1800" dirty="0">
                <a:solidFill>
                  <a:srgbClr val="273239"/>
                </a:solidFill>
                <a:latin typeface="+mj-lt"/>
              </a:rPr>
              <a:t> state that: “If P and Q are two regular expressions </a:t>
            </a:r>
            <a:r>
              <a:rPr lang="en-US" altLang="en-US" sz="1800" dirty="0" smtClean="0">
                <a:solidFill>
                  <a:srgbClr val="273239"/>
                </a:solidFill>
                <a:latin typeface="+mj-lt"/>
              </a:rPr>
              <a:t>over, </a:t>
            </a:r>
            <a:r>
              <a:rPr lang="en-US" altLang="en-US" sz="1800" dirty="0">
                <a:solidFill>
                  <a:srgbClr val="273239"/>
                </a:solidFill>
                <a:latin typeface="+mj-lt"/>
              </a:rPr>
              <a:t>and if P does not contain </a:t>
            </a:r>
            <a:r>
              <a:rPr lang="en-US" altLang="en-US" sz="1800" dirty="0">
                <a:latin typeface="+mj-lt"/>
              </a:rPr>
              <a:t>      </a:t>
            </a:r>
            <a:r>
              <a:rPr lang="en-US" altLang="en-US" sz="1800" dirty="0">
                <a:solidFill>
                  <a:srgbClr val="273239"/>
                </a:solidFill>
                <a:latin typeface="+mj-lt"/>
              </a:rPr>
              <a:t>, then the following equation in R given by R = Q + RP has a unique solution i.e., R = QP*.”</a:t>
            </a:r>
            <a:r>
              <a:rPr lang="en-US" altLang="en-US" sz="1800" dirty="0">
                <a:latin typeface="+mj-lt"/>
              </a:rPr>
              <a:t> </a:t>
            </a:r>
          </a:p>
          <a:p>
            <a:pPr marL="0" indent="0" algn="just">
              <a:buNone/>
            </a:pPr>
            <a:r>
              <a:rPr lang="en-US" altLang="en-US" sz="1800" dirty="0">
                <a:solidFill>
                  <a:srgbClr val="273239"/>
                </a:solidFill>
              </a:rPr>
              <a:t>R = Q + RP ......(</a:t>
            </a:r>
            <a:r>
              <a:rPr lang="en-US" altLang="en-US" sz="1800" dirty="0" err="1">
                <a:solidFill>
                  <a:srgbClr val="273239"/>
                </a:solidFill>
              </a:rPr>
              <a:t>i</a:t>
            </a:r>
            <a:r>
              <a:rPr lang="en-US" altLang="en-US" sz="1800" dirty="0">
                <a:solidFill>
                  <a:srgbClr val="273239"/>
                </a:solidFill>
              </a:rPr>
              <a:t>)</a:t>
            </a:r>
            <a:r>
              <a:rPr lang="en-US" altLang="en-US" sz="1800" dirty="0"/>
              <a:t> </a:t>
            </a:r>
          </a:p>
          <a:p>
            <a:pPr marL="0" lvl="0" indent="0" algn="just" eaLnBrk="0" fontAlgn="base" hangingPunct="0">
              <a:spcBef>
                <a:spcPct val="0"/>
              </a:spcBef>
              <a:spcAft>
                <a:spcPct val="0"/>
              </a:spcAft>
              <a:buNone/>
            </a:pPr>
            <a:r>
              <a:rPr lang="en-US" altLang="en-US" sz="1800" dirty="0">
                <a:solidFill>
                  <a:srgbClr val="273239"/>
                </a:solidFill>
              </a:rPr>
              <a:t>Now, replacing R by R = QP*, we get,</a:t>
            </a:r>
          </a:p>
          <a:p>
            <a:pPr marL="0" lvl="0" indent="0" algn="just" eaLnBrk="0" fontAlgn="base" hangingPunct="0">
              <a:spcBef>
                <a:spcPct val="0"/>
              </a:spcBef>
              <a:spcAft>
                <a:spcPct val="0"/>
              </a:spcAft>
              <a:buNone/>
            </a:pPr>
            <a:r>
              <a:rPr lang="en-US" altLang="en-US" sz="1800" dirty="0">
                <a:solidFill>
                  <a:srgbClr val="273239"/>
                </a:solidFill>
              </a:rPr>
              <a:t>R = Q + QP*P </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Taking Q as common,</a:t>
            </a:r>
          </a:p>
          <a:p>
            <a:pPr marL="0" lvl="0" indent="0" algn="just" eaLnBrk="0" fontAlgn="base" hangingPunct="0">
              <a:spcBef>
                <a:spcPct val="0"/>
              </a:spcBef>
              <a:spcAft>
                <a:spcPct val="0"/>
              </a:spcAft>
              <a:buNone/>
            </a:pPr>
            <a:r>
              <a:rPr lang="en-US" altLang="en-US" sz="1800" dirty="0">
                <a:solidFill>
                  <a:srgbClr val="273239"/>
                </a:solidFill>
              </a:rPr>
              <a:t>R = Q(    + P*P) R = QP* </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(As we know that     + R*R = R*). Hence proved. </a:t>
            </a:r>
            <a:r>
              <a:rPr lang="en-US" altLang="en-US" sz="1800" i="1" dirty="0">
                <a:solidFill>
                  <a:srgbClr val="273239"/>
                </a:solidFill>
              </a:rPr>
              <a:t>Thus, R = QP* is the solution of the equation R = Q + RP.</a:t>
            </a:r>
            <a:r>
              <a:rPr lang="en-US" altLang="en-US" sz="1800" dirty="0">
                <a:solidFill>
                  <a:srgbClr val="273239"/>
                </a:solidFill>
              </a:rPr>
              <a:t> Now, we have to prove that this is the only solution to this equation. Let me take this equation again:</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R = Q + RP</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Now, replace R by R = Q + RP,</a:t>
            </a:r>
          </a:p>
          <a:p>
            <a:pPr marL="0" lvl="0" indent="0" algn="just" eaLnBrk="0" fontAlgn="base" hangingPunct="0">
              <a:spcBef>
                <a:spcPct val="0"/>
              </a:spcBef>
              <a:spcAft>
                <a:spcPct val="0"/>
              </a:spcAft>
              <a:buNone/>
            </a:pPr>
            <a:r>
              <a:rPr lang="en-US" altLang="en-US" sz="1800" dirty="0">
                <a:solidFill>
                  <a:srgbClr val="273239"/>
                </a:solidFill>
              </a:rPr>
              <a:t>R = Q + (Q + RP)P = Q + QP + R      </a:t>
            </a:r>
            <a:endParaRPr lang="en-US" altLang="en-US" sz="1800" dirty="0"/>
          </a:p>
          <a:p>
            <a:pPr marL="0" indent="0">
              <a:buNone/>
            </a:pPr>
            <a:endParaRPr lang="en-US" sz="1800" dirty="0"/>
          </a:p>
        </p:txBody>
      </p:sp>
      <p:sp>
        <p:nvSpPr>
          <p:cNvPr id="4" name="Date Placeholder 3"/>
          <p:cNvSpPr>
            <a:spLocks noGrp="1"/>
          </p:cNvSpPr>
          <p:nvPr>
            <p:ph type="dt" sz="half" idx="10"/>
          </p:nvPr>
        </p:nvSpPr>
        <p:spPr/>
        <p:txBody>
          <a:bodyPr/>
          <a:lstStyle/>
          <a:p>
            <a:fld id="{8C544CE8-5FDC-496F-B50E-7437658E8AD3}"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itle 1"/>
          <p:cNvSpPr txBox="1">
            <a:spLocks noGrp="1"/>
          </p:cNvSpPr>
          <p:nvPr>
            <p:ph type="title"/>
          </p:nvPr>
        </p:nvSpPr>
        <p:spPr>
          <a:xfrm>
            <a:off x="1752600" y="325238"/>
            <a:ext cx="8237220" cy="7159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smtClean="0">
                <a:solidFill>
                  <a:schemeClr val="tx1"/>
                </a:solidFill>
                <a:latin typeface="+mj-lt"/>
              </a:rPr>
              <a:t>Algebraic method using </a:t>
            </a:r>
            <a:r>
              <a:rPr lang="en-US" altLang="en-US" sz="2400" dirty="0">
                <a:solidFill>
                  <a:schemeClr val="tx1"/>
                </a:solidFill>
                <a:latin typeface="+mj-lt"/>
              </a:rPr>
              <a:t>Arden’s theorem</a:t>
            </a:r>
            <a:endParaRPr lang="en-US" sz="2400" dirty="0">
              <a:solidFill>
                <a:schemeClr val="tx1"/>
              </a:solidFill>
              <a:latin typeface="+mj-lt"/>
            </a:endParaRPr>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148020" y="274638"/>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5363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lgn="just" eaLnBrk="0" fontAlgn="base" hangingPunct="0">
              <a:spcBef>
                <a:spcPct val="0"/>
              </a:spcBef>
              <a:spcAft>
                <a:spcPct val="0"/>
              </a:spcAft>
              <a:buNone/>
            </a:pPr>
            <a:r>
              <a:rPr lang="en-US" altLang="en-US" sz="1800" dirty="0">
                <a:solidFill>
                  <a:srgbClr val="273239"/>
                </a:solidFill>
              </a:rPr>
              <a:t>Again, replace R by R = Q + RP:-</a:t>
            </a:r>
          </a:p>
          <a:p>
            <a:pPr marL="0" lvl="0" indent="0" algn="just" eaLnBrk="0" fontAlgn="base" hangingPunct="0">
              <a:spcBef>
                <a:spcPct val="0"/>
              </a:spcBef>
              <a:spcAft>
                <a:spcPct val="0"/>
              </a:spcAft>
              <a:buNone/>
            </a:pPr>
            <a:r>
              <a:rPr lang="en-US" altLang="en-US" sz="1800" dirty="0">
                <a:solidFill>
                  <a:srgbClr val="273239"/>
                </a:solidFill>
              </a:rPr>
              <a:t>R = Q + QP + (Q + RP)       = Q + QP + Q      + R      = ... = ... = Q + QP + Q      + .. + Q      + R           </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Now, replace R by R = QP*, we get,</a:t>
            </a:r>
          </a:p>
          <a:p>
            <a:pPr marL="0" lvl="0" indent="0" algn="just" eaLnBrk="0" fontAlgn="base" hangingPunct="0">
              <a:spcBef>
                <a:spcPct val="0"/>
              </a:spcBef>
              <a:spcAft>
                <a:spcPct val="0"/>
              </a:spcAft>
              <a:buNone/>
            </a:pPr>
            <a:r>
              <a:rPr lang="en-US" altLang="en-US" sz="1800" dirty="0">
                <a:solidFill>
                  <a:srgbClr val="273239"/>
                </a:solidFill>
              </a:rPr>
              <a:t>R = Q + QP + Q      + .. + Q      + QP*           </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Taking Q as common,</a:t>
            </a:r>
          </a:p>
          <a:p>
            <a:pPr marL="0" lvl="0" indent="0" algn="just" eaLnBrk="0" fontAlgn="base" hangingPunct="0">
              <a:spcBef>
                <a:spcPct val="0"/>
              </a:spcBef>
              <a:spcAft>
                <a:spcPct val="0"/>
              </a:spcAft>
              <a:buNone/>
            </a:pPr>
            <a:r>
              <a:rPr lang="en-US" altLang="en-US" sz="1800" dirty="0">
                <a:solidFill>
                  <a:srgbClr val="273239"/>
                </a:solidFill>
              </a:rPr>
              <a:t>R = Q(    + P +       + .. +       + P*          ) = QP* [As     + P +       + .. +       + P*           represent the closure of P] </a:t>
            </a:r>
            <a:endParaRPr lang="en-US" altLang="en-US" sz="1800" dirty="0"/>
          </a:p>
          <a:p>
            <a:pPr marL="0" lvl="0" indent="0" algn="just" eaLnBrk="0" fontAlgn="base" hangingPunct="0">
              <a:spcBef>
                <a:spcPct val="0"/>
              </a:spcBef>
              <a:spcAft>
                <a:spcPct val="0"/>
              </a:spcAft>
              <a:buNone/>
            </a:pPr>
            <a:r>
              <a:rPr lang="en-US" altLang="en-US" sz="1800" dirty="0">
                <a:solidFill>
                  <a:srgbClr val="273239"/>
                </a:solidFill>
              </a:rPr>
              <a:t>Hence proved.</a:t>
            </a:r>
          </a:p>
          <a:p>
            <a:pPr marL="0" lvl="0" indent="0" algn="just" eaLnBrk="0" fontAlgn="base" hangingPunct="0">
              <a:spcBef>
                <a:spcPct val="0"/>
              </a:spcBef>
              <a:spcAft>
                <a:spcPct val="0"/>
              </a:spcAft>
              <a:buNone/>
            </a:pPr>
            <a:r>
              <a:rPr lang="en-US" altLang="en-US" sz="1800" b="1" dirty="0">
                <a:solidFill>
                  <a:srgbClr val="273239"/>
                </a:solidFill>
              </a:rPr>
              <a:t>Thus, R = QP* is the unique solution of the equation R = Q + RP.</a:t>
            </a:r>
            <a:endParaRPr lang="en-US" altLang="en-US" sz="1800" dirty="0">
              <a:solidFill>
                <a:srgbClr val="273239"/>
              </a:solidFill>
            </a:endParaRPr>
          </a:p>
          <a:p>
            <a:pPr marL="0" indent="0">
              <a:buNone/>
            </a:pPr>
            <a:endParaRPr lang="en-US" sz="1800" dirty="0"/>
          </a:p>
        </p:txBody>
      </p:sp>
      <p:sp>
        <p:nvSpPr>
          <p:cNvPr id="4" name="Date Placeholder 3"/>
          <p:cNvSpPr>
            <a:spLocks noGrp="1"/>
          </p:cNvSpPr>
          <p:nvPr>
            <p:ph type="dt" sz="half" idx="10"/>
          </p:nvPr>
        </p:nvSpPr>
        <p:spPr/>
        <p:txBody>
          <a:bodyPr/>
          <a:lstStyle/>
          <a:p>
            <a:fld id="{8C544CE8-5FDC-496F-B50E-7437658E8AD3}"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itle 1"/>
          <p:cNvSpPr txBox="1">
            <a:spLocks noGrp="1"/>
          </p:cNvSpPr>
          <p:nvPr>
            <p:ph type="title"/>
          </p:nvPr>
        </p:nvSpPr>
        <p:spPr>
          <a:xfrm>
            <a:off x="1752600" y="325238"/>
            <a:ext cx="8237220" cy="7159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smtClean="0">
                <a:solidFill>
                  <a:schemeClr val="tx1"/>
                </a:solidFill>
                <a:latin typeface="+mj-lt"/>
              </a:rPr>
              <a:t>Algebraic method using </a:t>
            </a:r>
            <a:r>
              <a:rPr lang="en-US" altLang="en-US" sz="2400" dirty="0">
                <a:solidFill>
                  <a:schemeClr val="tx1"/>
                </a:solidFill>
                <a:latin typeface="+mj-lt"/>
              </a:rPr>
              <a:t>Arden’s theorem</a:t>
            </a:r>
            <a:endParaRPr lang="en-US" sz="2400" dirty="0">
              <a:solidFill>
                <a:schemeClr val="tx1"/>
              </a:solidFill>
              <a:latin typeface="+mj-lt"/>
            </a:endParaRPr>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148020" y="274638"/>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106631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D9EAF3-B579-4A1B-B7BF-C0A718A832C9}"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pic>
        <p:nvPicPr>
          <p:cNvPr id="7" name="Picture 6" descr="Logo, company name&#10;&#10;Description automatically generated">
            <a:extLst>
              <a:ext uri="{FF2B5EF4-FFF2-40B4-BE49-F238E27FC236}">
                <a16:creationId xmlns:a16="http://schemas.microsoft.com/office/drawing/2014/main" id="{755C6AED-E5AE-44C3-8722-88AF8388C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577340" cy="801666"/>
          </a:xfrm>
          <a:prstGeom prst="rect">
            <a:avLst/>
          </a:prstGeom>
        </p:spPr>
      </p:pic>
      <p:sp>
        <p:nvSpPr>
          <p:cNvPr id="9" name="Title 1">
            <a:extLst>
              <a:ext uri="{FF2B5EF4-FFF2-40B4-BE49-F238E27FC236}">
                <a16:creationId xmlns:a16="http://schemas.microsoft.com/office/drawing/2014/main" id="{18DAB13F-8E3E-4C7E-8317-A835E8677700}"/>
              </a:ext>
            </a:extLst>
          </p:cNvPr>
          <p:cNvSpPr txBox="1">
            <a:spLocks/>
          </p:cNvSpPr>
          <p:nvPr/>
        </p:nvSpPr>
        <p:spPr>
          <a:xfrm>
            <a:off x="1752602" y="-11514"/>
            <a:ext cx="8724442"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lang="en-US" sz="2400" b="1" dirty="0">
                <a:latin typeface="+mj-lt"/>
              </a:rPr>
              <a:t>Subject Syllabus</a:t>
            </a:r>
          </a:p>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latin typeface="+mj-lt"/>
              </a:rPr>
              <a:t> </a:t>
            </a:r>
          </a:p>
        </p:txBody>
      </p:sp>
      <p:graphicFrame>
        <p:nvGraphicFramePr>
          <p:cNvPr id="10" name="Table 9"/>
          <p:cNvGraphicFramePr>
            <a:graphicFrameLocks noGrp="1"/>
          </p:cNvGraphicFramePr>
          <p:nvPr/>
        </p:nvGraphicFramePr>
        <p:xfrm>
          <a:off x="838200" y="1371600"/>
          <a:ext cx="8610600" cy="3651197"/>
        </p:xfrm>
        <a:graphic>
          <a:graphicData uri="http://schemas.openxmlformats.org/drawingml/2006/table">
            <a:tbl>
              <a:tblPr/>
              <a:tblGrid>
                <a:gridCol w="1347047">
                  <a:extLst>
                    <a:ext uri="{9D8B030D-6E8A-4147-A177-3AD203B41FA5}">
                      <a16:colId xmlns:a16="http://schemas.microsoft.com/office/drawing/2014/main" val="20000"/>
                    </a:ext>
                  </a:extLst>
                </a:gridCol>
                <a:gridCol w="6247553">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tblGrid>
              <a:tr h="685800">
                <a:tc>
                  <a:txBody>
                    <a:bodyPr/>
                    <a:lstStyle/>
                    <a:p>
                      <a:pPr marL="67945" marR="0" algn="ctr">
                        <a:lnSpc>
                          <a:spcPts val="1600"/>
                        </a:lnSpc>
                        <a:spcBef>
                          <a:spcPts val="0"/>
                        </a:spcBef>
                        <a:spcAft>
                          <a:spcPts val="0"/>
                        </a:spcAft>
                      </a:pPr>
                      <a:r>
                        <a:rPr lang="en-US" sz="1600" b="1" dirty="0">
                          <a:latin typeface="Times New Roman" pitchFamily="18" charset="0"/>
                          <a:ea typeface="Times New Roman"/>
                          <a:cs typeface="Times New Roman" pitchFamily="18" charset="0"/>
                        </a:rPr>
                        <a:t>UNIT-V</a:t>
                      </a:r>
                      <a:endParaRPr lang="en-US" sz="1600" dirty="0">
                        <a:latin typeface="Times New Roman" pitchFamily="18" charset="0"/>
                        <a:ea typeface="Times New Roman"/>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6040" marR="0" algn="ctr">
                        <a:lnSpc>
                          <a:spcPts val="1600"/>
                        </a:lnSpc>
                        <a:spcBef>
                          <a:spcPts val="0"/>
                        </a:spcBef>
                        <a:spcAft>
                          <a:spcPts val="0"/>
                        </a:spcAft>
                      </a:pPr>
                      <a:r>
                        <a:rPr lang="en-US" sz="1600" b="1" dirty="0">
                          <a:latin typeface="Times New Roman" pitchFamily="18" charset="0"/>
                          <a:ea typeface="Times New Roman"/>
                          <a:cs typeface="Times New Roman" pitchFamily="18" charset="0"/>
                        </a:rPr>
                        <a:t>Turing</a:t>
                      </a:r>
                      <a:r>
                        <a:rPr lang="en-US" sz="1600" b="1" spc="-5" dirty="0">
                          <a:latin typeface="Times New Roman" pitchFamily="18" charset="0"/>
                          <a:ea typeface="Times New Roman"/>
                          <a:cs typeface="Times New Roman" pitchFamily="18" charset="0"/>
                        </a:rPr>
                        <a:t> </a:t>
                      </a:r>
                      <a:r>
                        <a:rPr lang="en-US" sz="1600" b="1" dirty="0">
                          <a:latin typeface="Times New Roman" pitchFamily="18" charset="0"/>
                          <a:ea typeface="Times New Roman"/>
                          <a:cs typeface="Times New Roman" pitchFamily="18" charset="0"/>
                        </a:rPr>
                        <a:t>Machine</a:t>
                      </a:r>
                      <a:r>
                        <a:rPr lang="en-US" sz="1600" b="1" spc="-20" dirty="0">
                          <a:latin typeface="Times New Roman" pitchFamily="18" charset="0"/>
                          <a:ea typeface="Times New Roman"/>
                          <a:cs typeface="Times New Roman" pitchFamily="18" charset="0"/>
                        </a:rPr>
                        <a:t> </a:t>
                      </a:r>
                      <a:r>
                        <a:rPr lang="en-US" sz="1600" b="1" dirty="0">
                          <a:latin typeface="Times New Roman" pitchFamily="18" charset="0"/>
                          <a:ea typeface="Times New Roman"/>
                          <a:cs typeface="Times New Roman" pitchFamily="18" charset="0"/>
                        </a:rPr>
                        <a:t>and</a:t>
                      </a:r>
                      <a:r>
                        <a:rPr lang="en-US" sz="1600" b="1" spc="-10" dirty="0">
                          <a:latin typeface="Times New Roman" pitchFamily="18" charset="0"/>
                          <a:ea typeface="Times New Roman"/>
                          <a:cs typeface="Times New Roman" pitchFamily="18" charset="0"/>
                        </a:rPr>
                        <a:t> </a:t>
                      </a:r>
                      <a:r>
                        <a:rPr lang="en-US" sz="1600" b="1" dirty="0" err="1">
                          <a:latin typeface="Times New Roman" pitchFamily="18" charset="0"/>
                          <a:ea typeface="Times New Roman"/>
                          <a:cs typeface="Times New Roman" pitchFamily="18" charset="0"/>
                        </a:rPr>
                        <a:t>Undecidability</a:t>
                      </a:r>
                      <a:endParaRPr lang="en-US" sz="1600" dirty="0">
                        <a:latin typeface="Times New Roman" pitchFamily="18" charset="0"/>
                        <a:ea typeface="Times New Roman"/>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9055" marR="60325" algn="ctr">
                        <a:lnSpc>
                          <a:spcPts val="1600"/>
                        </a:lnSpc>
                        <a:spcBef>
                          <a:spcPts val="0"/>
                        </a:spcBef>
                        <a:spcAft>
                          <a:spcPts val="0"/>
                        </a:spcAft>
                      </a:pPr>
                      <a:r>
                        <a:rPr lang="en-US" sz="1400" b="1">
                          <a:latin typeface="Times New Roman"/>
                          <a:ea typeface="Times New Roman"/>
                          <a:cs typeface="Times New Roman"/>
                        </a:rPr>
                        <a:t>8</a:t>
                      </a:r>
                      <a:r>
                        <a:rPr lang="en-US" sz="1400" b="1" spc="-5">
                          <a:latin typeface="Times New Roman"/>
                          <a:ea typeface="Times New Roman"/>
                          <a:cs typeface="Times New Roman"/>
                        </a:rPr>
                        <a:t> </a:t>
                      </a:r>
                      <a:r>
                        <a:rPr lang="en-US" sz="1400" b="1">
                          <a:latin typeface="Times New Roman"/>
                          <a:ea typeface="Times New Roman"/>
                          <a:cs typeface="Times New Roman"/>
                        </a:rPr>
                        <a:t>Hours</a:t>
                      </a:r>
                      <a:endParaRPr lang="en-US" sz="1100">
                        <a:latin typeface="Times New Roman"/>
                        <a:ea typeface="Times New Roman"/>
                        <a:cs typeface="Times New Roman"/>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965397">
                <a:tc gridSpan="3">
                  <a:txBody>
                    <a:bodyPr/>
                    <a:lstStyle/>
                    <a:p>
                      <a:pPr marL="67945" marR="0">
                        <a:lnSpc>
                          <a:spcPct val="115000"/>
                        </a:lnSpc>
                        <a:spcBef>
                          <a:spcPts val="0"/>
                        </a:spcBef>
                        <a:spcAft>
                          <a:spcPts val="0"/>
                        </a:spcAft>
                      </a:pPr>
                      <a:r>
                        <a:rPr lang="en-US" sz="1800" dirty="0">
                          <a:latin typeface="Times New Roman" pitchFamily="18" charset="0"/>
                          <a:ea typeface="Times New Roman"/>
                          <a:cs typeface="Times New Roman" pitchFamily="18" charset="0"/>
                        </a:rPr>
                        <a:t>Turing</a:t>
                      </a:r>
                      <a:r>
                        <a:rPr lang="en-US" sz="1800" spc="7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Machine</a:t>
                      </a:r>
                      <a:r>
                        <a:rPr lang="en-US" sz="1800" spc="7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Model,</a:t>
                      </a:r>
                      <a:r>
                        <a:rPr lang="en-US" sz="1800" spc="8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Representation</a:t>
                      </a:r>
                      <a:r>
                        <a:rPr lang="en-US" sz="1800" spc="8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of</a:t>
                      </a:r>
                      <a:r>
                        <a:rPr lang="en-US" sz="1800" spc="8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Turing</a:t>
                      </a:r>
                      <a:r>
                        <a:rPr lang="en-US" sz="1800" spc="7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Machines,</a:t>
                      </a:r>
                      <a:r>
                        <a:rPr lang="en-US" sz="1800" spc="11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Language</a:t>
                      </a:r>
                      <a:r>
                        <a:rPr lang="en-US" sz="1800" spc="9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Acceptability</a:t>
                      </a:r>
                      <a:r>
                        <a:rPr lang="en-US" sz="1800" spc="7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of</a:t>
                      </a:r>
                      <a:r>
                        <a:rPr lang="en-US" sz="1800" spc="8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Turing</a:t>
                      </a:r>
                      <a:r>
                        <a:rPr lang="en-US" sz="1800" spc="-28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Machines,</a:t>
                      </a:r>
                      <a:r>
                        <a:rPr lang="en-US" sz="1800" spc="38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Techniques</a:t>
                      </a:r>
                      <a:r>
                        <a:rPr lang="en-US" sz="1800" spc="38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for</a:t>
                      </a:r>
                      <a:r>
                        <a:rPr lang="en-US" sz="1800" spc="37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Turing</a:t>
                      </a:r>
                      <a:r>
                        <a:rPr lang="en-US" sz="1800" spc="37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Machine</a:t>
                      </a:r>
                      <a:r>
                        <a:rPr lang="en-US" sz="1800" spc="37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Construction,</a:t>
                      </a:r>
                      <a:r>
                        <a:rPr lang="en-US" sz="1800" spc="38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Variations</a:t>
                      </a:r>
                      <a:r>
                        <a:rPr lang="en-US" sz="1800" spc="38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of</a:t>
                      </a:r>
                      <a:r>
                        <a:rPr lang="en-US" sz="1800" spc="38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Turing</a:t>
                      </a:r>
                      <a:r>
                        <a:rPr lang="en-US" sz="1800" spc="36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Machine,</a:t>
                      </a:r>
                      <a:r>
                        <a:rPr lang="en-US" sz="1800" spc="38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Turing</a:t>
                      </a:r>
                    </a:p>
                    <a:p>
                      <a:r>
                        <a:rPr lang="en-US" sz="1800" dirty="0">
                          <a:latin typeface="Times New Roman" pitchFamily="18" charset="0"/>
                          <a:ea typeface="Times New Roman"/>
                          <a:cs typeface="Times New Roman" pitchFamily="18" charset="0"/>
                        </a:rPr>
                        <a:t>Machine</a:t>
                      </a:r>
                      <a:r>
                        <a:rPr lang="en-US" sz="1800" spc="18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as</a:t>
                      </a:r>
                      <a:r>
                        <a:rPr lang="en-US" sz="1800" spc="19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Computer</a:t>
                      </a:r>
                      <a:r>
                        <a:rPr lang="en-US" sz="1800" spc="18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of</a:t>
                      </a:r>
                      <a:r>
                        <a:rPr lang="en-US" sz="1800" spc="19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Integer</a:t>
                      </a:r>
                      <a:r>
                        <a:rPr lang="en-US" sz="1800" spc="19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Functions,</a:t>
                      </a:r>
                      <a:r>
                        <a:rPr lang="en-US" sz="1800" spc="19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Universal</a:t>
                      </a:r>
                      <a:r>
                        <a:rPr lang="en-US" sz="1800" spc="19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Turing</a:t>
                      </a:r>
                      <a:r>
                        <a:rPr lang="en-US" sz="1800" spc="18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machine,</a:t>
                      </a:r>
                      <a:r>
                        <a:rPr lang="en-US" sz="1800" spc="210"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Linear</a:t>
                      </a:r>
                      <a:r>
                        <a:rPr lang="en-US" sz="1800" spc="20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Bounded</a:t>
                      </a:r>
                      <a:r>
                        <a:rPr lang="en-US" sz="1800" spc="185" dirty="0">
                          <a:latin typeface="Times New Roman" pitchFamily="18" charset="0"/>
                          <a:ea typeface="Times New Roman"/>
                          <a:cs typeface="Times New Roman" pitchFamily="18" charset="0"/>
                        </a:rPr>
                        <a:t> </a:t>
                      </a:r>
                      <a:r>
                        <a:rPr lang="en-US" sz="1800" dirty="0">
                          <a:latin typeface="Times New Roman" pitchFamily="18" charset="0"/>
                          <a:ea typeface="Times New Roman"/>
                          <a:cs typeface="Times New Roman" pitchFamily="18" charset="0"/>
                        </a:rPr>
                        <a:t>Automata</a:t>
                      </a:r>
                      <a:r>
                        <a:rPr lang="en-US" sz="1800" dirty="0" smtClean="0">
                          <a:latin typeface="Times New Roman" pitchFamily="18" charset="0"/>
                          <a:ea typeface="Times New Roman"/>
                          <a:cs typeface="Times New Roman" pitchFamily="18" charset="0"/>
                        </a:rPr>
                        <a:t>,</a:t>
                      </a:r>
                      <a:r>
                        <a:rPr lang="en-US" sz="1800" kern="1200" dirty="0" smtClean="0">
                          <a:solidFill>
                            <a:schemeClr val="tx1"/>
                          </a:solidFill>
                          <a:latin typeface="Times New Roman" pitchFamily="18" charset="0"/>
                          <a:ea typeface="+mn-ea"/>
                          <a:cs typeface="Times New Roman" pitchFamily="18" charset="0"/>
                        </a:rPr>
                        <a:t> Church’s Thesis, Recursive and Recursively Enumerable language, Closure Properties of Recursive and Recursively Enumerable Languages, Non-Recursively Enumerable and Non-Recursive Languages,</a:t>
                      </a:r>
                    </a:p>
                    <a:p>
                      <a:r>
                        <a:rPr lang="en-US" sz="1800" kern="1200" dirty="0" err="1" smtClean="0">
                          <a:solidFill>
                            <a:schemeClr val="tx1"/>
                          </a:solidFill>
                          <a:latin typeface="Times New Roman" pitchFamily="18" charset="0"/>
                          <a:ea typeface="+mn-ea"/>
                          <a:cs typeface="Times New Roman" pitchFamily="18" charset="0"/>
                        </a:rPr>
                        <a:t>Undecidability</a:t>
                      </a:r>
                      <a:r>
                        <a:rPr lang="en-US" sz="1800" kern="1200" dirty="0" smtClean="0">
                          <a:solidFill>
                            <a:schemeClr val="tx1"/>
                          </a:solidFill>
                          <a:latin typeface="Times New Roman" pitchFamily="18" charset="0"/>
                          <a:ea typeface="+mn-ea"/>
                          <a:cs typeface="Times New Roman" pitchFamily="18" charset="0"/>
                        </a:rPr>
                        <a:t>, Halting Problem, </a:t>
                      </a:r>
                      <a:r>
                        <a:rPr lang="en-US" sz="1800" kern="1200" dirty="0" err="1" smtClean="0">
                          <a:solidFill>
                            <a:schemeClr val="tx1"/>
                          </a:solidFill>
                          <a:latin typeface="Times New Roman" pitchFamily="18" charset="0"/>
                          <a:ea typeface="+mn-ea"/>
                          <a:cs typeface="Times New Roman" pitchFamily="18" charset="0"/>
                        </a:rPr>
                        <a:t>Undecidability</a:t>
                      </a:r>
                      <a:r>
                        <a:rPr lang="en-US" sz="1800" kern="1200" dirty="0" smtClean="0">
                          <a:solidFill>
                            <a:schemeClr val="tx1"/>
                          </a:solidFill>
                          <a:latin typeface="Times New Roman" pitchFamily="18" charset="0"/>
                          <a:ea typeface="+mn-ea"/>
                          <a:cs typeface="Times New Roman" pitchFamily="18" charset="0"/>
                        </a:rPr>
                        <a:t> of Halting Problem, Post’s Correspondence Problem.</a:t>
                      </a:r>
                      <a:endParaRPr lang="en-US" sz="1800" dirty="0">
                        <a:latin typeface="Times New Roman" pitchFamily="18" charset="0"/>
                        <a:ea typeface="Times New Roman"/>
                        <a:cs typeface="Times New Roman"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175105" name="Rectangle 1"/>
          <p:cNvSpPr>
            <a:spLocks noChangeArrowheads="1"/>
          </p:cNvSpPr>
          <p:nvPr/>
        </p:nvSpPr>
        <p:spPr bwMode="auto">
          <a:xfrm>
            <a:off x="0" y="0"/>
            <a:ext cx="105156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t/>
            </a:r>
            <a:br>
              <a:rPr kumimoji="0" lang="en-US" sz="1200" b="0" i="0" u="none" strike="noStrike" cap="none" normalizeH="0" baseline="0" smtClean="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260300424"/>
      </p:ext>
    </p:extLst>
  </p:cSld>
  <p:clrMapOvr>
    <a:masterClrMapping/>
  </p:clrMapOvr>
  <p:transition spd="slow">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pPr>
            <a:r>
              <a:rPr lang="en-US" altLang="en-US" sz="1800" dirty="0">
                <a:solidFill>
                  <a:srgbClr val="273239"/>
                </a:solidFill>
                <a:latin typeface="+mj-lt"/>
              </a:rPr>
              <a:t>In this type of regular grammar, all the non-terminals on the right-hand side exist at the rightmost place, </a:t>
            </a:r>
            <a:r>
              <a:rPr lang="en-US" altLang="en-US" sz="1800" dirty="0" smtClean="0">
                <a:solidFill>
                  <a:srgbClr val="273239"/>
                </a:solidFill>
                <a:latin typeface="+mj-lt"/>
              </a:rPr>
              <a:t>i.e.; </a:t>
            </a:r>
            <a:r>
              <a:rPr lang="en-US" altLang="en-US" sz="1800" dirty="0">
                <a:solidFill>
                  <a:srgbClr val="273239"/>
                </a:solidFill>
                <a:latin typeface="+mj-lt"/>
              </a:rPr>
              <a:t>right ends</a:t>
            </a:r>
            <a:r>
              <a:rPr lang="en-US" altLang="en-US" sz="1800" dirty="0" smtClean="0">
                <a:solidFill>
                  <a:srgbClr val="273239"/>
                </a:solidFill>
                <a:latin typeface="+mj-lt"/>
              </a:rPr>
              <a:t>.</a:t>
            </a:r>
          </a:p>
          <a:p>
            <a:pPr marL="0" lvl="0" indent="0" eaLnBrk="0" fontAlgn="base" hangingPunct="0">
              <a:spcBef>
                <a:spcPct val="0"/>
              </a:spcBef>
              <a:spcAft>
                <a:spcPct val="0"/>
              </a:spcAft>
              <a:buNone/>
            </a:pPr>
            <a:endParaRPr lang="en-US" altLang="en-US" sz="1800" dirty="0">
              <a:latin typeface="+mj-lt"/>
            </a:endParaRPr>
          </a:p>
          <a:p>
            <a:pPr marL="0" lvl="0" indent="0" eaLnBrk="0" fontAlgn="base" hangingPunct="0">
              <a:spcBef>
                <a:spcPct val="0"/>
              </a:spcBef>
              <a:spcAft>
                <a:spcPct val="0"/>
              </a:spcAft>
              <a:buNone/>
            </a:pPr>
            <a:r>
              <a:rPr lang="en-US" altLang="en-US" sz="1800" b="1" dirty="0">
                <a:solidFill>
                  <a:srgbClr val="273239"/>
                </a:solidFill>
                <a:latin typeface="+mj-lt"/>
              </a:rPr>
              <a:t>Examples :</a:t>
            </a:r>
            <a:endParaRPr lang="en-US" altLang="en-US" sz="1800" dirty="0">
              <a:latin typeface="+mj-lt"/>
            </a:endParaRPr>
          </a:p>
          <a:p>
            <a:pPr marL="0" lvl="0" indent="0" eaLnBrk="0" fontAlgn="base" hangingPunct="0">
              <a:spcBef>
                <a:spcPct val="0"/>
              </a:spcBef>
              <a:spcAft>
                <a:spcPct val="0"/>
              </a:spcAft>
              <a:buNone/>
            </a:pPr>
            <a:r>
              <a:rPr lang="en-US" altLang="en-US" sz="1800" dirty="0">
                <a:solidFill>
                  <a:srgbClr val="273239"/>
                </a:solidFill>
                <a:latin typeface="+mj-lt"/>
              </a:rPr>
              <a:t>A ⇢ a, A ⇢ </a:t>
            </a:r>
            <a:r>
              <a:rPr lang="en-US" altLang="en-US" sz="1800" dirty="0" err="1">
                <a:solidFill>
                  <a:srgbClr val="273239"/>
                </a:solidFill>
                <a:latin typeface="+mj-lt"/>
              </a:rPr>
              <a:t>a</a:t>
            </a:r>
            <a:r>
              <a:rPr lang="en-US" altLang="en-US" sz="1800" b="1" dirty="0" err="1">
                <a:solidFill>
                  <a:srgbClr val="273239"/>
                </a:solidFill>
                <a:latin typeface="+mj-lt"/>
              </a:rPr>
              <a:t>B</a:t>
            </a:r>
            <a:r>
              <a:rPr lang="en-US" altLang="en-US" sz="1800" dirty="0">
                <a:solidFill>
                  <a:srgbClr val="273239"/>
                </a:solidFill>
                <a:latin typeface="+mj-lt"/>
              </a:rPr>
              <a:t>, A ⇢ ∈ where, A and B are non-terminals</a:t>
            </a:r>
            <a:r>
              <a:rPr lang="en-US" altLang="en-US" sz="1800" dirty="0" smtClean="0">
                <a:solidFill>
                  <a:srgbClr val="273239"/>
                </a:solidFill>
                <a:latin typeface="+mj-lt"/>
              </a:rPr>
              <a:t>,</a:t>
            </a:r>
          </a:p>
          <a:p>
            <a:pPr marL="0" lvl="0" indent="0" eaLnBrk="0" fontAlgn="base" hangingPunct="0">
              <a:spcBef>
                <a:spcPct val="0"/>
              </a:spcBef>
              <a:spcAft>
                <a:spcPct val="0"/>
              </a:spcAft>
              <a:buNone/>
            </a:pPr>
            <a:r>
              <a:rPr lang="en-US" altLang="en-US" sz="1800" dirty="0" smtClean="0">
                <a:solidFill>
                  <a:srgbClr val="273239"/>
                </a:solidFill>
                <a:latin typeface="+mj-lt"/>
              </a:rPr>
              <a:t>a </a:t>
            </a:r>
            <a:r>
              <a:rPr lang="en-US" altLang="en-US" sz="1800" dirty="0">
                <a:solidFill>
                  <a:srgbClr val="273239"/>
                </a:solidFill>
                <a:latin typeface="+mj-lt"/>
              </a:rPr>
              <a:t>is terminal, and ∈ is empty </a:t>
            </a:r>
            <a:r>
              <a:rPr lang="en-US" altLang="en-US" sz="1800" dirty="0" smtClean="0">
                <a:solidFill>
                  <a:srgbClr val="273239"/>
                </a:solidFill>
                <a:latin typeface="+mj-lt"/>
              </a:rPr>
              <a:t>string</a:t>
            </a:r>
          </a:p>
          <a:p>
            <a:pPr marL="0" lvl="0" indent="0" eaLnBrk="0" fontAlgn="base" hangingPunct="0">
              <a:spcBef>
                <a:spcPct val="0"/>
              </a:spcBef>
              <a:spcAft>
                <a:spcPct val="0"/>
              </a:spcAft>
              <a:buNone/>
            </a:pPr>
            <a:r>
              <a:rPr lang="en-US" altLang="en-US" sz="1800" dirty="0" smtClean="0">
                <a:solidFill>
                  <a:srgbClr val="273239"/>
                </a:solidFill>
                <a:latin typeface="+mj-lt"/>
              </a:rPr>
              <a:t>S </a:t>
            </a:r>
            <a:r>
              <a:rPr lang="en-US" altLang="en-US" sz="1800" dirty="0">
                <a:solidFill>
                  <a:srgbClr val="273239"/>
                </a:solidFill>
                <a:latin typeface="+mj-lt"/>
              </a:rPr>
              <a:t>⇢ 00</a:t>
            </a:r>
            <a:r>
              <a:rPr lang="en-US" altLang="en-US" sz="1800" b="1" dirty="0">
                <a:solidFill>
                  <a:srgbClr val="273239"/>
                </a:solidFill>
                <a:latin typeface="+mj-lt"/>
              </a:rPr>
              <a:t>B</a:t>
            </a:r>
            <a:r>
              <a:rPr lang="en-US" altLang="en-US" sz="1800" dirty="0">
                <a:solidFill>
                  <a:srgbClr val="273239"/>
                </a:solidFill>
                <a:latin typeface="+mj-lt"/>
              </a:rPr>
              <a:t> | 11</a:t>
            </a:r>
            <a:r>
              <a:rPr lang="en-US" altLang="en-US" sz="1800" b="1" dirty="0">
                <a:solidFill>
                  <a:srgbClr val="273239"/>
                </a:solidFill>
                <a:latin typeface="+mj-lt"/>
              </a:rPr>
              <a:t>S</a:t>
            </a:r>
            <a:r>
              <a:rPr lang="en-US" altLang="en-US" sz="1800" dirty="0">
                <a:solidFill>
                  <a:srgbClr val="273239"/>
                </a:solidFill>
                <a:latin typeface="+mj-lt"/>
              </a:rPr>
              <a:t> B ⇢ 0</a:t>
            </a:r>
            <a:r>
              <a:rPr lang="en-US" altLang="en-US" sz="1800" b="1" dirty="0">
                <a:solidFill>
                  <a:srgbClr val="273239"/>
                </a:solidFill>
                <a:latin typeface="+mj-lt"/>
              </a:rPr>
              <a:t>B </a:t>
            </a:r>
            <a:r>
              <a:rPr lang="en-US" altLang="en-US" sz="1800" dirty="0">
                <a:solidFill>
                  <a:srgbClr val="273239"/>
                </a:solidFill>
                <a:latin typeface="+mj-lt"/>
              </a:rPr>
              <a:t>| 1</a:t>
            </a:r>
            <a:r>
              <a:rPr lang="en-US" altLang="en-US" sz="1800" b="1" dirty="0">
                <a:solidFill>
                  <a:srgbClr val="273239"/>
                </a:solidFill>
                <a:latin typeface="+mj-lt"/>
              </a:rPr>
              <a:t>B </a:t>
            </a:r>
            <a:r>
              <a:rPr lang="en-US" altLang="en-US" sz="1800" dirty="0">
                <a:solidFill>
                  <a:srgbClr val="273239"/>
                </a:solidFill>
                <a:latin typeface="+mj-lt"/>
              </a:rPr>
              <a:t>| 0 | 1 </a:t>
            </a:r>
            <a:endParaRPr lang="en-US" altLang="en-US" sz="1800" dirty="0" smtClean="0">
              <a:solidFill>
                <a:srgbClr val="273239"/>
              </a:solidFill>
              <a:latin typeface="+mj-lt"/>
            </a:endParaRPr>
          </a:p>
          <a:p>
            <a:pPr marL="0" lvl="0" indent="0" eaLnBrk="0" fontAlgn="base" hangingPunct="0">
              <a:spcBef>
                <a:spcPct val="0"/>
              </a:spcBef>
              <a:spcAft>
                <a:spcPct val="0"/>
              </a:spcAft>
              <a:buNone/>
            </a:pPr>
            <a:r>
              <a:rPr lang="en-US" altLang="en-US" sz="1800" dirty="0" smtClean="0">
                <a:solidFill>
                  <a:srgbClr val="273239"/>
                </a:solidFill>
                <a:latin typeface="+mj-lt"/>
              </a:rPr>
              <a:t>where</a:t>
            </a:r>
            <a:r>
              <a:rPr lang="en-US" altLang="en-US" sz="1800" dirty="0">
                <a:solidFill>
                  <a:srgbClr val="273239"/>
                </a:solidFill>
                <a:latin typeface="+mj-lt"/>
              </a:rPr>
              <a:t>, S and B are non-terminals, and 0 and 1 are terminals</a:t>
            </a:r>
            <a:r>
              <a:rPr lang="en-US" altLang="en-US" sz="1800" dirty="0">
                <a:latin typeface="+mj-lt"/>
              </a:rPr>
              <a:t> </a:t>
            </a:r>
          </a:p>
          <a:p>
            <a:pPr marL="0" indent="0">
              <a:buNone/>
            </a:pPr>
            <a:endParaRPr lang="en-US" sz="1800" dirty="0"/>
          </a:p>
        </p:txBody>
      </p:sp>
      <p:sp>
        <p:nvSpPr>
          <p:cNvPr id="4" name="Date Placeholder 3"/>
          <p:cNvSpPr>
            <a:spLocks noGrp="1"/>
          </p:cNvSpPr>
          <p:nvPr>
            <p:ph type="dt" sz="half" idx="10"/>
          </p:nvPr>
        </p:nvSpPr>
        <p:spPr/>
        <p:txBody>
          <a:bodyPr/>
          <a:lstStyle/>
          <a:p>
            <a:fld id="{8C544CE8-5FDC-496F-B50E-7437658E8AD3}"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itle 1"/>
          <p:cNvSpPr txBox="1">
            <a:spLocks noGrp="1"/>
          </p:cNvSpPr>
          <p:nvPr>
            <p:ph type="title"/>
          </p:nvPr>
        </p:nvSpPr>
        <p:spPr>
          <a:xfrm>
            <a:off x="1752600" y="325238"/>
            <a:ext cx="8237220" cy="7159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smtClean="0">
                <a:solidFill>
                  <a:schemeClr val="tx1"/>
                </a:solidFill>
                <a:latin typeface="+mj-lt"/>
              </a:rPr>
              <a:t>Regular grammar Right linear </a:t>
            </a:r>
            <a:endParaRPr lang="en-US" sz="2400" dirty="0">
              <a:solidFill>
                <a:schemeClr val="tx1"/>
              </a:solidFill>
              <a:latin typeface="+mj-lt"/>
            </a:endParaRPr>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148020" y="274638"/>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440247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eaLnBrk="0" fontAlgn="base" hangingPunct="0">
              <a:spcBef>
                <a:spcPct val="0"/>
              </a:spcBef>
              <a:spcAft>
                <a:spcPct val="0"/>
              </a:spcAft>
              <a:buNone/>
            </a:pPr>
            <a:r>
              <a:rPr lang="en-US" altLang="en-US" sz="1800" dirty="0">
                <a:solidFill>
                  <a:srgbClr val="273239"/>
                </a:solidFill>
              </a:rPr>
              <a:t>In this type of regular grammar, all the non-terminals on the left-hand side exist at the leftmost place, </a:t>
            </a:r>
            <a:r>
              <a:rPr lang="en-US" altLang="en-US" sz="1800" dirty="0" smtClean="0">
                <a:solidFill>
                  <a:srgbClr val="273239"/>
                </a:solidFill>
              </a:rPr>
              <a:t>i.e.; </a:t>
            </a:r>
            <a:r>
              <a:rPr lang="en-US" altLang="en-US" sz="1800" dirty="0">
                <a:solidFill>
                  <a:srgbClr val="273239"/>
                </a:solidFill>
              </a:rPr>
              <a:t>left ends</a:t>
            </a:r>
            <a:r>
              <a:rPr lang="en-US" altLang="en-US" sz="1800" dirty="0" smtClean="0">
                <a:solidFill>
                  <a:srgbClr val="273239"/>
                </a:solidFill>
              </a:rPr>
              <a:t>.</a:t>
            </a:r>
          </a:p>
          <a:p>
            <a:pPr marL="0" lvl="0" indent="0" eaLnBrk="0" fontAlgn="base" hangingPunct="0">
              <a:spcBef>
                <a:spcPct val="0"/>
              </a:spcBef>
              <a:spcAft>
                <a:spcPct val="0"/>
              </a:spcAft>
              <a:buNone/>
            </a:pPr>
            <a:endParaRPr lang="en-US" altLang="en-US" sz="1800" b="1" dirty="0">
              <a:solidFill>
                <a:srgbClr val="273239"/>
              </a:solidFill>
            </a:endParaRPr>
          </a:p>
          <a:p>
            <a:pPr marL="0" lvl="0" indent="0" eaLnBrk="0" fontAlgn="base" hangingPunct="0">
              <a:spcBef>
                <a:spcPct val="0"/>
              </a:spcBef>
              <a:spcAft>
                <a:spcPct val="0"/>
              </a:spcAft>
              <a:buNone/>
            </a:pPr>
            <a:r>
              <a:rPr lang="en-US" altLang="en-US" sz="1800" b="1" dirty="0">
                <a:solidFill>
                  <a:srgbClr val="273239"/>
                </a:solidFill>
              </a:rPr>
              <a:t>Examples :</a:t>
            </a:r>
          </a:p>
          <a:p>
            <a:pPr marL="0" lvl="0" indent="0" eaLnBrk="0" fontAlgn="base" hangingPunct="0">
              <a:spcBef>
                <a:spcPct val="0"/>
              </a:spcBef>
              <a:spcAft>
                <a:spcPct val="0"/>
              </a:spcAft>
              <a:buNone/>
            </a:pPr>
            <a:r>
              <a:rPr lang="en-US" altLang="en-US" sz="1800" dirty="0">
                <a:solidFill>
                  <a:srgbClr val="273239"/>
                </a:solidFill>
              </a:rPr>
              <a:t>A ⇢ a, A ⇢ </a:t>
            </a:r>
            <a:r>
              <a:rPr lang="en-US" altLang="en-US" sz="1800" b="1" dirty="0">
                <a:solidFill>
                  <a:srgbClr val="273239"/>
                </a:solidFill>
              </a:rPr>
              <a:t>B</a:t>
            </a:r>
            <a:r>
              <a:rPr lang="en-US" altLang="en-US" sz="1800" dirty="0">
                <a:solidFill>
                  <a:srgbClr val="273239"/>
                </a:solidFill>
              </a:rPr>
              <a:t>a, A ⇢ ∈ where, A and B are non-terminals, </a:t>
            </a:r>
            <a:endParaRPr lang="en-US" altLang="en-US" sz="1800" dirty="0" smtClean="0">
              <a:solidFill>
                <a:srgbClr val="273239"/>
              </a:solidFill>
            </a:endParaRPr>
          </a:p>
          <a:p>
            <a:pPr marL="0" lvl="0" indent="0" eaLnBrk="0" fontAlgn="base" hangingPunct="0">
              <a:spcBef>
                <a:spcPct val="0"/>
              </a:spcBef>
              <a:spcAft>
                <a:spcPct val="0"/>
              </a:spcAft>
              <a:buNone/>
            </a:pPr>
            <a:r>
              <a:rPr lang="en-US" altLang="en-US" sz="1800" dirty="0" smtClean="0">
                <a:solidFill>
                  <a:srgbClr val="273239"/>
                </a:solidFill>
              </a:rPr>
              <a:t>a </a:t>
            </a:r>
            <a:r>
              <a:rPr lang="en-US" altLang="en-US" sz="1800" dirty="0">
                <a:solidFill>
                  <a:srgbClr val="273239"/>
                </a:solidFill>
              </a:rPr>
              <a:t>is terminal, and ∈ is empty </a:t>
            </a:r>
            <a:r>
              <a:rPr lang="en-US" altLang="en-US" sz="1800" dirty="0" smtClean="0">
                <a:solidFill>
                  <a:srgbClr val="273239"/>
                </a:solidFill>
              </a:rPr>
              <a:t>string</a:t>
            </a:r>
          </a:p>
          <a:p>
            <a:pPr marL="0" lvl="0" indent="0" eaLnBrk="0" fontAlgn="base" hangingPunct="0">
              <a:spcBef>
                <a:spcPct val="0"/>
              </a:spcBef>
              <a:spcAft>
                <a:spcPct val="0"/>
              </a:spcAft>
              <a:buNone/>
            </a:pPr>
            <a:r>
              <a:rPr lang="en-US" altLang="en-US" sz="1800" dirty="0" smtClean="0">
                <a:solidFill>
                  <a:srgbClr val="273239"/>
                </a:solidFill>
              </a:rPr>
              <a:t>S </a:t>
            </a:r>
            <a:r>
              <a:rPr lang="en-US" altLang="en-US" sz="1800" dirty="0">
                <a:solidFill>
                  <a:srgbClr val="273239"/>
                </a:solidFill>
              </a:rPr>
              <a:t>⇢ </a:t>
            </a:r>
            <a:r>
              <a:rPr lang="en-US" altLang="en-US" sz="1800" b="1" dirty="0">
                <a:solidFill>
                  <a:srgbClr val="273239"/>
                </a:solidFill>
              </a:rPr>
              <a:t>B</a:t>
            </a:r>
            <a:r>
              <a:rPr lang="en-US" altLang="en-US" sz="1800" dirty="0">
                <a:solidFill>
                  <a:srgbClr val="273239"/>
                </a:solidFill>
              </a:rPr>
              <a:t>00 | </a:t>
            </a:r>
            <a:r>
              <a:rPr lang="en-US" altLang="en-US" sz="1800" b="1" dirty="0">
                <a:solidFill>
                  <a:srgbClr val="273239"/>
                </a:solidFill>
              </a:rPr>
              <a:t>S</a:t>
            </a:r>
            <a:r>
              <a:rPr lang="en-US" altLang="en-US" sz="1800" dirty="0">
                <a:solidFill>
                  <a:srgbClr val="273239"/>
                </a:solidFill>
              </a:rPr>
              <a:t>11 B ⇢ </a:t>
            </a:r>
            <a:r>
              <a:rPr lang="en-US" altLang="en-US" sz="1800" b="1" dirty="0">
                <a:solidFill>
                  <a:srgbClr val="273239"/>
                </a:solidFill>
              </a:rPr>
              <a:t>B</a:t>
            </a:r>
            <a:r>
              <a:rPr lang="en-US" altLang="en-US" sz="1800" dirty="0">
                <a:solidFill>
                  <a:srgbClr val="273239"/>
                </a:solidFill>
              </a:rPr>
              <a:t>0 | </a:t>
            </a:r>
            <a:r>
              <a:rPr lang="en-US" altLang="en-US" sz="1800" b="1" dirty="0">
                <a:solidFill>
                  <a:srgbClr val="273239"/>
                </a:solidFill>
              </a:rPr>
              <a:t>B</a:t>
            </a:r>
            <a:r>
              <a:rPr lang="en-US" altLang="en-US" sz="1800" dirty="0">
                <a:solidFill>
                  <a:srgbClr val="273239"/>
                </a:solidFill>
              </a:rPr>
              <a:t>1 | 0 | 1 where S and B are non-terminals, and 0 and 1 are terminals</a:t>
            </a:r>
            <a:r>
              <a:rPr lang="en-US" altLang="en-US" sz="1800" dirty="0"/>
              <a:t> </a:t>
            </a:r>
          </a:p>
          <a:p>
            <a:pPr marL="0" indent="0">
              <a:buNone/>
            </a:pPr>
            <a:endParaRPr lang="en-US" sz="1800" dirty="0"/>
          </a:p>
        </p:txBody>
      </p:sp>
      <p:sp>
        <p:nvSpPr>
          <p:cNvPr id="4" name="Date Placeholder 3"/>
          <p:cNvSpPr>
            <a:spLocks noGrp="1"/>
          </p:cNvSpPr>
          <p:nvPr>
            <p:ph type="dt" sz="half" idx="10"/>
          </p:nvPr>
        </p:nvSpPr>
        <p:spPr/>
        <p:txBody>
          <a:bodyPr/>
          <a:lstStyle/>
          <a:p>
            <a:fld id="{8C544CE8-5FDC-496F-B50E-7437658E8AD3}"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itle 1"/>
          <p:cNvSpPr txBox="1">
            <a:spLocks noGrp="1"/>
          </p:cNvSpPr>
          <p:nvPr>
            <p:ph type="title"/>
          </p:nvPr>
        </p:nvSpPr>
        <p:spPr>
          <a:xfrm>
            <a:off x="1752600" y="325238"/>
            <a:ext cx="8237220" cy="7159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smtClean="0">
                <a:solidFill>
                  <a:schemeClr val="tx1"/>
                </a:solidFill>
                <a:latin typeface="+mj-lt"/>
              </a:rPr>
              <a:t>Regular grammar Left linear </a:t>
            </a:r>
            <a:endParaRPr lang="en-US" sz="2400" dirty="0">
              <a:solidFill>
                <a:schemeClr val="tx1"/>
              </a:solidFill>
              <a:latin typeface="+mj-lt"/>
            </a:endParaRPr>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148020" y="274638"/>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125915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lgn="just" eaLnBrk="0" fontAlgn="base" hangingPunct="0">
              <a:spcBef>
                <a:spcPct val="0"/>
              </a:spcBef>
              <a:spcAft>
                <a:spcPct val="0"/>
              </a:spcAft>
              <a:buNone/>
            </a:pPr>
            <a:r>
              <a:rPr lang="en-US" altLang="en-US" sz="2000" b="1" dirty="0">
                <a:solidFill>
                  <a:srgbClr val="000000"/>
                </a:solidFill>
              </a:rPr>
              <a:t>Algorithm for </a:t>
            </a:r>
            <a:r>
              <a:rPr lang="en-US" altLang="en-US" sz="2000" b="1" dirty="0" smtClean="0">
                <a:solidFill>
                  <a:srgbClr val="000000"/>
                </a:solidFill>
              </a:rPr>
              <a:t>conversion</a:t>
            </a:r>
          </a:p>
          <a:p>
            <a:pPr marL="0" lvl="0" indent="0" algn="just" eaLnBrk="0" fontAlgn="base" hangingPunct="0">
              <a:spcBef>
                <a:spcPct val="0"/>
              </a:spcBef>
              <a:spcAft>
                <a:spcPct val="0"/>
              </a:spcAft>
              <a:buNone/>
            </a:pPr>
            <a:endParaRPr lang="en-US" altLang="en-US" sz="2000" b="1" dirty="0">
              <a:solidFill>
                <a:srgbClr val="000000"/>
              </a:solidFill>
            </a:endParaRPr>
          </a:p>
          <a:p>
            <a:pPr marL="0" lvl="0" indent="0" algn="just" eaLnBrk="0" fontAlgn="base" hangingPunct="0">
              <a:spcBef>
                <a:spcPct val="0"/>
              </a:spcBef>
              <a:spcAft>
                <a:spcPct val="0"/>
              </a:spcAft>
              <a:buNone/>
            </a:pPr>
            <a:r>
              <a:rPr lang="en-US" altLang="en-US" sz="1800" dirty="0">
                <a:solidFill>
                  <a:srgbClr val="000000"/>
                </a:solidFill>
              </a:rPr>
              <a:t>The algorithm to convert the finite automata (FA) to the right linear grammar is as follows </a:t>
            </a:r>
            <a:r>
              <a:rPr lang="en-US" altLang="en-US" sz="1800" dirty="0" smtClean="0">
                <a:solidFill>
                  <a:srgbClr val="000000"/>
                </a:solidFill>
              </a:rPr>
              <a:t>−</a:t>
            </a:r>
          </a:p>
          <a:p>
            <a:pPr marL="0" lvl="0" indent="0" algn="just" eaLnBrk="0" fontAlgn="base" hangingPunct="0">
              <a:spcBef>
                <a:spcPct val="0"/>
              </a:spcBef>
              <a:spcAft>
                <a:spcPct val="0"/>
              </a:spcAft>
              <a:buNone/>
            </a:pP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Step 1 − Begin the process from the start state.</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Step 2 − Repeat the process for each state.</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Step 3 − Write the production as the output followed by the state on which the transition is going.</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Step 4 − And at last, add € (epsilon) to end the derivation.</a:t>
            </a:r>
          </a:p>
          <a:p>
            <a:pPr marL="0" lvl="0" indent="0" algn="just" eaLnBrk="0" fontAlgn="base" hangingPunct="0">
              <a:spcBef>
                <a:spcPct val="0"/>
              </a:spcBef>
              <a:spcAft>
                <a:spcPct val="0"/>
              </a:spcAft>
              <a:buNone/>
            </a:pPr>
            <a:endParaRPr lang="en-US" altLang="en-US" sz="1800" dirty="0" smtClean="0">
              <a:solidFill>
                <a:srgbClr val="000000"/>
              </a:solidFill>
            </a:endParaRPr>
          </a:p>
        </p:txBody>
      </p:sp>
      <p:sp>
        <p:nvSpPr>
          <p:cNvPr id="4" name="Date Placeholder 3"/>
          <p:cNvSpPr>
            <a:spLocks noGrp="1"/>
          </p:cNvSpPr>
          <p:nvPr>
            <p:ph type="dt" sz="half" idx="10"/>
          </p:nvPr>
        </p:nvSpPr>
        <p:spPr/>
        <p:txBody>
          <a:bodyPr/>
          <a:lstStyle/>
          <a:p>
            <a:fld id="{8C544CE8-5FDC-496F-B50E-7437658E8AD3}"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itle 1"/>
          <p:cNvSpPr txBox="1">
            <a:spLocks noGrp="1"/>
          </p:cNvSpPr>
          <p:nvPr>
            <p:ph type="title"/>
          </p:nvPr>
        </p:nvSpPr>
        <p:spPr>
          <a:xfrm>
            <a:off x="1752600" y="325238"/>
            <a:ext cx="8237220" cy="7159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smtClean="0">
                <a:solidFill>
                  <a:schemeClr val="tx1"/>
                </a:solidFill>
                <a:latin typeface="+mj-lt"/>
              </a:rPr>
              <a:t>Conversion of regular FA into Regular Grammar</a:t>
            </a:r>
            <a:endParaRPr lang="en-US" sz="2400" dirty="0">
              <a:solidFill>
                <a:schemeClr val="tx1"/>
              </a:solidFill>
              <a:latin typeface="+mj-lt"/>
            </a:endParaRPr>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148020" y="274638"/>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6930022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lgn="just" eaLnBrk="0" fontAlgn="base" hangingPunct="0">
              <a:spcBef>
                <a:spcPct val="0"/>
              </a:spcBef>
              <a:spcAft>
                <a:spcPct val="0"/>
              </a:spcAft>
              <a:buNone/>
            </a:pPr>
            <a:r>
              <a:rPr lang="en-US" altLang="en-US" sz="1800" b="1" dirty="0" smtClean="0">
                <a:solidFill>
                  <a:srgbClr val="000000"/>
                </a:solidFill>
              </a:rPr>
              <a:t>Example:</a:t>
            </a:r>
            <a:endParaRPr lang="en-US" altLang="en-US" sz="1800" b="1" dirty="0">
              <a:solidFill>
                <a:srgbClr val="000000"/>
              </a:solidFill>
            </a:endParaRPr>
          </a:p>
          <a:p>
            <a:pPr marL="0" lvl="0" indent="0" algn="just" eaLnBrk="0" fontAlgn="base" hangingPunct="0">
              <a:spcBef>
                <a:spcPct val="0"/>
              </a:spcBef>
              <a:spcAft>
                <a:spcPct val="0"/>
              </a:spcAft>
              <a:buNone/>
            </a:pPr>
            <a:r>
              <a:rPr lang="en-US" altLang="en-US" sz="1800" dirty="0">
                <a:solidFill>
                  <a:srgbClr val="000000"/>
                </a:solidFill>
              </a:rPr>
              <a:t>Let’s consider a Finite automaton (FA) as given below </a:t>
            </a:r>
            <a:r>
              <a:rPr lang="en-US" altLang="en-US" sz="1800" dirty="0" smtClean="0">
                <a:solidFill>
                  <a:srgbClr val="000000"/>
                </a:solidFill>
              </a:rPr>
              <a:t>−</a:t>
            </a:r>
          </a:p>
          <a:p>
            <a:pPr marL="0" lvl="0" indent="0" algn="just" eaLnBrk="0" fontAlgn="base" hangingPunct="0">
              <a:spcBef>
                <a:spcPct val="0"/>
              </a:spcBef>
              <a:spcAft>
                <a:spcPct val="0"/>
              </a:spcAft>
              <a:buNone/>
            </a:pP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endParaRPr lang="en-US" altLang="en-US" sz="1800" dirty="0" smtClean="0">
              <a:solidFill>
                <a:srgbClr val="000000"/>
              </a:solidFill>
            </a:endParaRPr>
          </a:p>
          <a:p>
            <a:pPr marL="0" lvl="0" indent="0" algn="just" eaLnBrk="0" fontAlgn="base" hangingPunct="0">
              <a:spcBef>
                <a:spcPct val="0"/>
              </a:spcBef>
              <a:spcAft>
                <a:spcPct val="0"/>
              </a:spcAft>
              <a:buNone/>
            </a:pPr>
            <a:endParaRPr lang="en-US" altLang="en-US" sz="1800" dirty="0">
              <a:solidFill>
                <a:srgbClr val="000000"/>
              </a:solidFill>
            </a:endParaRPr>
          </a:p>
          <a:p>
            <a:pPr marL="0" lvl="0" indent="0" algn="just" eaLnBrk="0" fontAlgn="base" hangingPunct="0">
              <a:spcBef>
                <a:spcPct val="0"/>
              </a:spcBef>
              <a:spcAft>
                <a:spcPct val="0"/>
              </a:spcAft>
              <a:buNone/>
            </a:pP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Pick the start state A and output is on symbol ‘a’ going to state 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A→aB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Now we will pick state B and then we will go on each output</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i.e</a:t>
            </a:r>
            <a:r>
              <a:rPr lang="en-US" altLang="en-US" sz="1800" dirty="0">
                <a:solidFill>
                  <a:srgbClr val="000000"/>
                </a:solidFill>
              </a:rPr>
              <a:t> </a:t>
            </a:r>
            <a:r>
              <a:rPr lang="en-US" altLang="en-US" sz="1800" dirty="0" err="1">
                <a:solidFill>
                  <a:srgbClr val="000000"/>
                </a:solidFill>
              </a:rPr>
              <a:t>B→aB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B→bB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B→ε</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Therefore,</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Final right linear grammar is as follows −</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A→aB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B→aB</a:t>
            </a:r>
            <a:r>
              <a:rPr lang="en-US" altLang="en-US" sz="1800" dirty="0">
                <a:solidFill>
                  <a:srgbClr val="000000"/>
                </a:solidFill>
              </a:rPr>
              <a:t>/</a:t>
            </a:r>
            <a:r>
              <a:rPr lang="en-US" altLang="en-US" sz="1800" dirty="0" err="1">
                <a:solidFill>
                  <a:srgbClr val="000000"/>
                </a:solidFill>
              </a:rPr>
              <a:t>bB</a:t>
            </a:r>
            <a:r>
              <a:rPr lang="en-US" altLang="en-US" sz="1800" dirty="0">
                <a:solidFill>
                  <a:srgbClr val="000000"/>
                </a:solidFill>
              </a:rPr>
              <a:t>/ε</a:t>
            </a:r>
          </a:p>
          <a:p>
            <a:pPr marL="0" indent="0" algn="just">
              <a:buNone/>
            </a:pPr>
            <a:endParaRPr lang="en-US" sz="1800" dirty="0"/>
          </a:p>
          <a:p>
            <a:pPr marL="0" lvl="0" indent="0" algn="just" eaLnBrk="0" fontAlgn="base" hangingPunct="0">
              <a:spcBef>
                <a:spcPct val="0"/>
              </a:spcBef>
              <a:spcAft>
                <a:spcPct val="0"/>
              </a:spcAft>
              <a:buNone/>
            </a:pPr>
            <a:endParaRPr lang="en-US" altLang="en-US" sz="1800" dirty="0" smtClean="0">
              <a:solidFill>
                <a:srgbClr val="000000"/>
              </a:solidFill>
            </a:endParaRPr>
          </a:p>
        </p:txBody>
      </p:sp>
      <p:sp>
        <p:nvSpPr>
          <p:cNvPr id="4" name="Date Placeholder 3"/>
          <p:cNvSpPr>
            <a:spLocks noGrp="1"/>
          </p:cNvSpPr>
          <p:nvPr>
            <p:ph type="dt" sz="half" idx="10"/>
          </p:nvPr>
        </p:nvSpPr>
        <p:spPr/>
        <p:txBody>
          <a:bodyPr/>
          <a:lstStyle/>
          <a:p>
            <a:fld id="{8C544CE8-5FDC-496F-B50E-7437658E8AD3}"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itle 1"/>
          <p:cNvSpPr txBox="1">
            <a:spLocks noGrp="1"/>
          </p:cNvSpPr>
          <p:nvPr>
            <p:ph type="title"/>
          </p:nvPr>
        </p:nvSpPr>
        <p:spPr>
          <a:xfrm>
            <a:off x="1752600" y="325238"/>
            <a:ext cx="8237220" cy="7159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smtClean="0">
                <a:solidFill>
                  <a:schemeClr val="tx1"/>
                </a:solidFill>
                <a:latin typeface="+mj-lt"/>
              </a:rPr>
              <a:t>Conversion of regular FA into Regular Grammar</a:t>
            </a:r>
            <a:endParaRPr lang="en-US" sz="2400" dirty="0">
              <a:solidFill>
                <a:schemeClr val="tx1"/>
              </a:solidFill>
              <a:latin typeface="+mj-lt"/>
            </a:endParaRPr>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148020" y="274638"/>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194" name="Picture 2" descr="https://www.tutorialspoint.com/assets/questions/media/53160/finite_automat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5821" y="2209800"/>
            <a:ext cx="2417763" cy="93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80346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sz="2000" b="1" dirty="0" smtClean="0"/>
              <a:t>Algorithm </a:t>
            </a:r>
          </a:p>
          <a:p>
            <a:pPr marL="0" indent="0">
              <a:buNone/>
            </a:pPr>
            <a:r>
              <a:rPr lang="en-US" sz="1800" dirty="0" smtClean="0"/>
              <a:t>The </a:t>
            </a:r>
            <a:r>
              <a:rPr lang="en-US" sz="1800" dirty="0"/>
              <a:t>algorithm to convert the finite automata (FA) to the right linear grammar is as follows </a:t>
            </a:r>
            <a:r>
              <a:rPr lang="en-US" sz="1800" dirty="0" smtClean="0"/>
              <a:t>−</a:t>
            </a:r>
          </a:p>
          <a:p>
            <a:pPr marL="0" indent="0">
              <a:buNone/>
            </a:pPr>
            <a:endParaRPr lang="en-US" sz="1800" dirty="0"/>
          </a:p>
          <a:p>
            <a:pPr marL="0" indent="0">
              <a:buNone/>
            </a:pPr>
            <a:r>
              <a:rPr lang="en-US" sz="1800" dirty="0"/>
              <a:t>Step 1 − Begin the process from the start state.</a:t>
            </a:r>
          </a:p>
          <a:p>
            <a:pPr marL="0" indent="0">
              <a:buNone/>
            </a:pPr>
            <a:r>
              <a:rPr lang="en-US" sz="1800" dirty="0"/>
              <a:t>Step 2 − Repeat the process for each state.</a:t>
            </a:r>
          </a:p>
          <a:p>
            <a:pPr marL="0" indent="0">
              <a:buNone/>
            </a:pPr>
            <a:r>
              <a:rPr lang="en-US" sz="1800" dirty="0"/>
              <a:t>Step 3 − Write the production as the output followed by the state on which the transition is going.</a:t>
            </a:r>
          </a:p>
          <a:p>
            <a:pPr marL="0" indent="0">
              <a:buNone/>
            </a:pPr>
            <a:r>
              <a:rPr lang="en-US" sz="1800" dirty="0"/>
              <a:t>Step 4 − And at last, add € (epsilon) to end the derivation</a:t>
            </a:r>
          </a:p>
          <a:p>
            <a:pPr marL="0" indent="0" algn="just" eaLnBrk="0" fontAlgn="base" hangingPunct="0">
              <a:spcBef>
                <a:spcPct val="0"/>
              </a:spcBef>
              <a:spcAft>
                <a:spcPct val="0"/>
              </a:spcAft>
              <a:buNone/>
            </a:pPr>
            <a:endParaRPr lang="en-US" altLang="en-US" sz="1800" dirty="0" smtClean="0">
              <a:solidFill>
                <a:srgbClr val="000000"/>
              </a:solidFill>
            </a:endParaRPr>
          </a:p>
        </p:txBody>
      </p:sp>
      <p:sp>
        <p:nvSpPr>
          <p:cNvPr id="4" name="Date Placeholder 3"/>
          <p:cNvSpPr>
            <a:spLocks noGrp="1"/>
          </p:cNvSpPr>
          <p:nvPr>
            <p:ph type="dt" sz="half" idx="10"/>
          </p:nvPr>
        </p:nvSpPr>
        <p:spPr/>
        <p:txBody>
          <a:bodyPr/>
          <a:lstStyle/>
          <a:p>
            <a:fld id="{8C544CE8-5FDC-496F-B50E-7437658E8AD3}"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itle 1"/>
          <p:cNvSpPr txBox="1">
            <a:spLocks noGrp="1"/>
          </p:cNvSpPr>
          <p:nvPr>
            <p:ph type="title"/>
          </p:nvPr>
        </p:nvSpPr>
        <p:spPr>
          <a:xfrm>
            <a:off x="1752600" y="325238"/>
            <a:ext cx="8237220" cy="7159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smtClean="0">
                <a:solidFill>
                  <a:schemeClr val="tx1"/>
                </a:solidFill>
                <a:latin typeface="+mj-lt"/>
              </a:rPr>
              <a:t>Conversion of regular </a:t>
            </a:r>
            <a:r>
              <a:rPr lang="en-US" sz="2400" dirty="0" smtClean="0">
                <a:solidFill>
                  <a:schemeClr val="tx1"/>
                </a:solidFill>
              </a:rPr>
              <a:t>Grammar</a:t>
            </a:r>
            <a:r>
              <a:rPr lang="en-US" sz="2400" dirty="0" smtClean="0">
                <a:solidFill>
                  <a:schemeClr val="tx1"/>
                </a:solidFill>
                <a:latin typeface="+mj-lt"/>
              </a:rPr>
              <a:t> into FA</a:t>
            </a:r>
            <a:endParaRPr lang="en-US" sz="2400" dirty="0">
              <a:solidFill>
                <a:schemeClr val="tx1"/>
              </a:solidFill>
              <a:latin typeface="+mj-lt"/>
            </a:endParaRPr>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148020" y="274638"/>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541804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lgn="just" eaLnBrk="0" fontAlgn="base" hangingPunct="0">
              <a:spcBef>
                <a:spcPct val="0"/>
              </a:spcBef>
              <a:spcAft>
                <a:spcPct val="0"/>
              </a:spcAft>
              <a:buNone/>
            </a:pPr>
            <a:r>
              <a:rPr lang="en-US" altLang="en-US" sz="2000" b="1" dirty="0" smtClean="0">
                <a:solidFill>
                  <a:srgbClr val="000000"/>
                </a:solidFill>
              </a:rPr>
              <a:t>Example </a:t>
            </a:r>
            <a:r>
              <a:rPr lang="en-US" altLang="en-US" sz="2000" b="1" dirty="0">
                <a:solidFill>
                  <a:srgbClr val="000000"/>
                </a:solidFill>
              </a:rPr>
              <a:t>1</a:t>
            </a:r>
          </a:p>
          <a:p>
            <a:pPr marL="0" lvl="0" indent="0" algn="just" eaLnBrk="0" fontAlgn="base" hangingPunct="0">
              <a:spcBef>
                <a:spcPct val="0"/>
              </a:spcBef>
              <a:spcAft>
                <a:spcPct val="0"/>
              </a:spcAft>
              <a:buNone/>
            </a:pPr>
            <a:r>
              <a:rPr lang="en-US" altLang="en-US" sz="1800" dirty="0">
                <a:solidFill>
                  <a:srgbClr val="000000"/>
                </a:solidFill>
              </a:rPr>
              <a:t>Let’s consider a Finite automaton (FA) as given below </a:t>
            </a:r>
            <a:r>
              <a:rPr lang="en-US" altLang="en-US" sz="1800" dirty="0" smtClean="0">
                <a:solidFill>
                  <a:srgbClr val="000000"/>
                </a:solidFill>
              </a:rPr>
              <a:t>−</a:t>
            </a:r>
          </a:p>
          <a:p>
            <a:pPr marL="0" lvl="0" indent="0" algn="just" eaLnBrk="0" fontAlgn="base" hangingPunct="0">
              <a:spcBef>
                <a:spcPct val="0"/>
              </a:spcBef>
              <a:spcAft>
                <a:spcPct val="0"/>
              </a:spcAft>
              <a:buNone/>
            </a:pPr>
            <a:endParaRPr lang="en-US" altLang="en-US" sz="1800" dirty="0">
              <a:solidFill>
                <a:srgbClr val="000000"/>
              </a:solidFill>
            </a:endParaRPr>
          </a:p>
          <a:p>
            <a:pPr marL="0" lvl="0" indent="0" algn="just" eaLnBrk="0" fontAlgn="base" hangingPunct="0">
              <a:spcBef>
                <a:spcPct val="0"/>
              </a:spcBef>
              <a:spcAft>
                <a:spcPct val="0"/>
              </a:spcAft>
              <a:buNone/>
            </a:pP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Pick the start state A and output is on symbol ‘a’ going to state 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A→aB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Now we will pick state B and then we will go on each output</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i.e</a:t>
            </a:r>
            <a:r>
              <a:rPr lang="en-US" altLang="en-US" sz="1800" dirty="0">
                <a:solidFill>
                  <a:srgbClr val="000000"/>
                </a:solidFill>
              </a:rPr>
              <a:t> </a:t>
            </a:r>
            <a:r>
              <a:rPr lang="en-US" altLang="en-US" sz="1800" dirty="0" err="1">
                <a:solidFill>
                  <a:srgbClr val="000000"/>
                </a:solidFill>
              </a:rPr>
              <a:t>B→aB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B→bB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B→ε</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Therefore,</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Final right linear grammar is as follows −</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A→aB</a:t>
            </a:r>
            <a:endParaRPr lang="en-US" altLang="en-US" sz="1800" dirty="0"/>
          </a:p>
          <a:p>
            <a:pPr marL="0" lvl="0" indent="0" algn="just" eaLnBrk="0" fontAlgn="base" hangingPunct="0">
              <a:spcBef>
                <a:spcPct val="0"/>
              </a:spcBef>
              <a:spcAft>
                <a:spcPct val="0"/>
              </a:spcAft>
              <a:buNone/>
            </a:pPr>
            <a:r>
              <a:rPr lang="en-US" altLang="en-US" sz="1800" dirty="0">
                <a:solidFill>
                  <a:srgbClr val="000000"/>
                </a:solidFill>
              </a:rPr>
              <a:t>      </a:t>
            </a:r>
            <a:r>
              <a:rPr lang="en-US" altLang="en-US" sz="1800" dirty="0" err="1">
                <a:solidFill>
                  <a:srgbClr val="000000"/>
                </a:solidFill>
              </a:rPr>
              <a:t>B→aB</a:t>
            </a:r>
            <a:r>
              <a:rPr lang="en-US" altLang="en-US" sz="1800" dirty="0">
                <a:solidFill>
                  <a:srgbClr val="000000"/>
                </a:solidFill>
              </a:rPr>
              <a:t>/</a:t>
            </a:r>
            <a:r>
              <a:rPr lang="en-US" altLang="en-US" sz="1800" dirty="0" err="1">
                <a:solidFill>
                  <a:srgbClr val="000000"/>
                </a:solidFill>
              </a:rPr>
              <a:t>bB</a:t>
            </a:r>
            <a:r>
              <a:rPr lang="en-US" altLang="en-US" sz="1800" dirty="0">
                <a:solidFill>
                  <a:srgbClr val="000000"/>
                </a:solidFill>
              </a:rPr>
              <a:t>/ε</a:t>
            </a:r>
          </a:p>
          <a:p>
            <a:pPr marL="0" indent="0" algn="just" eaLnBrk="0" fontAlgn="base" hangingPunct="0">
              <a:spcBef>
                <a:spcPct val="0"/>
              </a:spcBef>
              <a:spcAft>
                <a:spcPct val="0"/>
              </a:spcAft>
              <a:buNone/>
            </a:pPr>
            <a:endParaRPr lang="en-US" altLang="en-US" sz="1800" dirty="0" smtClean="0">
              <a:solidFill>
                <a:srgbClr val="000000"/>
              </a:solidFill>
            </a:endParaRPr>
          </a:p>
        </p:txBody>
      </p:sp>
      <p:sp>
        <p:nvSpPr>
          <p:cNvPr id="4" name="Date Placeholder 3"/>
          <p:cNvSpPr>
            <a:spLocks noGrp="1"/>
          </p:cNvSpPr>
          <p:nvPr>
            <p:ph type="dt" sz="half" idx="10"/>
          </p:nvPr>
        </p:nvSpPr>
        <p:spPr/>
        <p:txBody>
          <a:bodyPr/>
          <a:lstStyle/>
          <a:p>
            <a:fld id="{8C544CE8-5FDC-496F-B50E-7437658E8AD3}" type="datetime1">
              <a:rPr lang="en-US" smtClean="0"/>
              <a:pPr/>
              <a:t>3/24/2023</a:t>
            </a:fld>
            <a:endParaRPr lang="en-US"/>
          </a:p>
        </p:txBody>
      </p:sp>
      <p:sp>
        <p:nvSpPr>
          <p:cNvPr id="5" name="Footer Placeholder 4"/>
          <p:cNvSpPr>
            <a:spLocks noGrp="1"/>
          </p:cNvSpPr>
          <p:nvPr>
            <p:ph type="ftr" sz="quarter" idx="11"/>
          </p:nvPr>
        </p:nvSpPr>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AutoShape 2" descr="$\sum_   "/>
          <p:cNvSpPr>
            <a:spLocks noChangeAspect="1" noChangeArrowheads="1"/>
          </p:cNvSpPr>
          <p:nvPr/>
        </p:nvSpPr>
        <p:spPr bwMode="auto">
          <a:xfrm>
            <a:off x="5013325" y="106363"/>
            <a:ext cx="2476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3" descr="$\epsilon_   "/>
          <p:cNvSpPr>
            <a:spLocks noChangeAspect="1" noChangeArrowheads="1"/>
          </p:cNvSpPr>
          <p:nvPr/>
        </p:nvSpPr>
        <p:spPr bwMode="auto">
          <a:xfrm>
            <a:off x="7140575" y="106363"/>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itle 1"/>
          <p:cNvSpPr txBox="1">
            <a:spLocks noGrp="1"/>
          </p:cNvSpPr>
          <p:nvPr>
            <p:ph type="title"/>
          </p:nvPr>
        </p:nvSpPr>
        <p:spPr>
          <a:xfrm>
            <a:off x="1752600" y="325238"/>
            <a:ext cx="8237220" cy="7159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smtClean="0">
                <a:solidFill>
                  <a:schemeClr val="tx1"/>
                </a:solidFill>
                <a:latin typeface="+mj-lt"/>
              </a:rPr>
              <a:t>Conversion of regular </a:t>
            </a:r>
            <a:r>
              <a:rPr lang="en-US" sz="2400" dirty="0" smtClean="0">
                <a:solidFill>
                  <a:schemeClr val="tx1"/>
                </a:solidFill>
              </a:rPr>
              <a:t>Grammar</a:t>
            </a:r>
            <a:r>
              <a:rPr lang="en-US" sz="2400" dirty="0" smtClean="0">
                <a:solidFill>
                  <a:schemeClr val="tx1"/>
                </a:solidFill>
                <a:latin typeface="+mj-lt"/>
              </a:rPr>
              <a:t> into FA</a:t>
            </a:r>
            <a:endParaRPr lang="en-US" sz="2400" dirty="0">
              <a:solidFill>
                <a:schemeClr val="tx1"/>
              </a:solidFill>
              <a:latin typeface="+mj-lt"/>
            </a:endParaRPr>
          </a:p>
        </p:txBody>
      </p:sp>
      <p:pic>
        <p:nvPicPr>
          <p:cNvPr id="11" name="Picture 2" descr="E:\NIET\Project\xLogo11.png.pagespeed.ic.pydHLuCQEZ.png"/>
          <p:cNvPicPr>
            <a:picLocks noChangeAspect="1" noChangeArrowheads="1"/>
          </p:cNvPicPr>
          <p:nvPr/>
        </p:nvPicPr>
        <p:blipFill>
          <a:blip r:embed="rId2"/>
          <a:srcRect/>
          <a:stretch>
            <a:fillRect/>
          </a:stretch>
        </p:blipFill>
        <p:spPr bwMode="auto">
          <a:xfrm>
            <a:off x="148020" y="274638"/>
            <a:ext cx="1664970" cy="817163"/>
          </a:xfrm>
          <a:prstGeom prst="rect">
            <a:avLst/>
          </a:prstGeom>
          <a:noFill/>
        </p:spPr>
      </p:pic>
      <p:sp>
        <p:nvSpPr>
          <p:cNvPr id="12" name="Rectangle 4"/>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5"/>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6"/>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smtClean="0">
              <a:ln>
                <a:noFill/>
              </a:ln>
              <a:solidFill>
                <a:srgbClr val="273239"/>
              </a:solidFill>
              <a:effectLst/>
              <a:latin typeface="Consolas" panose="020B0609020204030204" pitchFamily="49" charset="0"/>
            </a:endParaRPr>
          </a:p>
        </p:txBody>
      </p:sp>
      <p:sp>
        <p:nvSpPr>
          <p:cNvPr id="15" name="AutoShape 7" descr="$\epsilon_"/>
          <p:cNvSpPr>
            <a:spLocks noChangeAspect="1" noChangeArrowheads="1"/>
          </p:cNvSpPr>
          <p:nvPr/>
        </p:nvSpPr>
        <p:spPr bwMode="auto">
          <a:xfrm>
            <a:off x="588963" y="-858838"/>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8" descr="$\epsilon_   "/>
          <p:cNvSpPr>
            <a:spLocks noChangeAspect="1" noChangeArrowheads="1"/>
          </p:cNvSpPr>
          <p:nvPr/>
        </p:nvSpPr>
        <p:spPr bwMode="auto">
          <a:xfrm>
            <a:off x="1244600" y="-67627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9" descr="P^2"/>
          <p:cNvSpPr>
            <a:spLocks noChangeAspect="1" noChangeArrowheads="1"/>
          </p:cNvSpPr>
          <p:nvPr/>
        </p:nvSpPr>
        <p:spPr bwMode="auto">
          <a:xfrm>
            <a:off x="2608263" y="-128588"/>
            <a:ext cx="28575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10" descr="P^2"/>
          <p:cNvSpPr>
            <a:spLocks noChangeAspect="1" noChangeArrowheads="1"/>
          </p:cNvSpPr>
          <p:nvPr/>
        </p:nvSpPr>
        <p:spPr bwMode="auto">
          <a:xfrm>
            <a:off x="19351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11" descr="P^2"/>
          <p:cNvSpPr>
            <a:spLocks noChangeAspect="1" noChangeArrowheads="1"/>
          </p:cNvSpPr>
          <p:nvPr/>
        </p:nvSpPr>
        <p:spPr bwMode="auto">
          <a:xfrm>
            <a:off x="3463925"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AutoShape 12" descr="P^3"/>
          <p:cNvSpPr>
            <a:spLocks noChangeAspect="1" noChangeArrowheads="1"/>
          </p:cNvSpPr>
          <p:nvPr/>
        </p:nvSpPr>
        <p:spPr bwMode="auto">
          <a:xfrm>
            <a:off x="4235450"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13" descr="P^2"/>
          <p:cNvSpPr>
            <a:spLocks noChangeAspect="1" noChangeArrowheads="1"/>
          </p:cNvSpPr>
          <p:nvPr/>
        </p:nvSpPr>
        <p:spPr bwMode="auto">
          <a:xfrm>
            <a:off x="6773863" y="266700"/>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AutoShape 14" descr="P^n"/>
          <p:cNvSpPr>
            <a:spLocks noChangeAspect="1" noChangeArrowheads="1"/>
          </p:cNvSpPr>
          <p:nvPr/>
        </p:nvSpPr>
        <p:spPr bwMode="auto">
          <a:xfrm>
            <a:off x="7966075" y="266700"/>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AutoShape 15" descr="P^{(n+1)}"/>
          <p:cNvSpPr>
            <a:spLocks noChangeAspect="1" noChangeArrowheads="1"/>
          </p:cNvSpPr>
          <p:nvPr/>
        </p:nvSpPr>
        <p:spPr bwMode="auto">
          <a:xfrm>
            <a:off x="8715375" y="266700"/>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AutoShape 16" descr="P^2"/>
          <p:cNvSpPr>
            <a:spLocks noChangeAspect="1" noChangeArrowheads="1"/>
          </p:cNvSpPr>
          <p:nvPr/>
        </p:nvSpPr>
        <p:spPr bwMode="auto">
          <a:xfrm>
            <a:off x="1262063" y="677863"/>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AutoShape 17" descr="P^n"/>
          <p:cNvSpPr>
            <a:spLocks noChangeAspect="1" noChangeArrowheads="1"/>
          </p:cNvSpPr>
          <p:nvPr/>
        </p:nvSpPr>
        <p:spPr bwMode="auto">
          <a:xfrm>
            <a:off x="2454275" y="677863"/>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AutoShape 18" descr="P^{(n+1)}"/>
          <p:cNvSpPr>
            <a:spLocks noChangeAspect="1" noChangeArrowheads="1"/>
          </p:cNvSpPr>
          <p:nvPr/>
        </p:nvSpPr>
        <p:spPr bwMode="auto">
          <a:xfrm>
            <a:off x="3371850" y="677863"/>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AutoShape 19" descr="$\epsilon_"/>
          <p:cNvSpPr>
            <a:spLocks noChangeAspect="1" noChangeArrowheads="1"/>
          </p:cNvSpPr>
          <p:nvPr/>
        </p:nvSpPr>
        <p:spPr bwMode="auto">
          <a:xfrm>
            <a:off x="588963"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AutoShape 20" descr="P^2"/>
          <p:cNvSpPr>
            <a:spLocks noChangeAspect="1" noChangeArrowheads="1"/>
          </p:cNvSpPr>
          <p:nvPr/>
        </p:nvSpPr>
        <p:spPr bwMode="auto">
          <a:xfrm>
            <a:off x="1395413"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AutoShape 21" descr="P^n"/>
          <p:cNvSpPr>
            <a:spLocks noChangeAspect="1" noChangeArrowheads="1"/>
          </p:cNvSpPr>
          <p:nvPr/>
        </p:nvSpPr>
        <p:spPr bwMode="auto">
          <a:xfrm>
            <a:off x="2503488"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AutoShape 22" descr="P^{(n+1)}"/>
          <p:cNvSpPr>
            <a:spLocks noChangeAspect="1" noChangeArrowheads="1"/>
          </p:cNvSpPr>
          <p:nvPr/>
        </p:nvSpPr>
        <p:spPr bwMode="auto">
          <a:xfrm>
            <a:off x="3336925"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AutoShape 23" descr="$\epsilon_"/>
          <p:cNvSpPr>
            <a:spLocks noChangeAspect="1" noChangeArrowheads="1"/>
          </p:cNvSpPr>
          <p:nvPr/>
        </p:nvSpPr>
        <p:spPr bwMode="auto">
          <a:xfrm>
            <a:off x="5208588" y="1089025"/>
            <a:ext cx="85725" cy="1143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AutoShape 24" descr="P^2"/>
          <p:cNvSpPr>
            <a:spLocks noChangeAspect="1" noChangeArrowheads="1"/>
          </p:cNvSpPr>
          <p:nvPr/>
        </p:nvSpPr>
        <p:spPr bwMode="auto">
          <a:xfrm>
            <a:off x="6015038" y="1089025"/>
            <a:ext cx="285750" cy="2286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AutoShape 25" descr="P^n"/>
          <p:cNvSpPr>
            <a:spLocks noChangeAspect="1" noChangeArrowheads="1"/>
          </p:cNvSpPr>
          <p:nvPr/>
        </p:nvSpPr>
        <p:spPr bwMode="auto">
          <a:xfrm>
            <a:off x="7123113" y="1089025"/>
            <a:ext cx="30480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AutoShape 26" descr="P^{(n+1)}"/>
          <p:cNvSpPr>
            <a:spLocks noChangeAspect="1" noChangeArrowheads="1"/>
          </p:cNvSpPr>
          <p:nvPr/>
        </p:nvSpPr>
        <p:spPr bwMode="auto">
          <a:xfrm>
            <a:off x="7956550" y="1089025"/>
            <a:ext cx="685800" cy="238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5" name="Rectangle 1"/>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9218" name="Picture 2" descr="https://www.tutorialspoint.com/assets/questions/media/53160/finite_automat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974" y="2438400"/>
            <a:ext cx="2659351" cy="857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45004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C9450DAC-BCE2-4DFC-A733-A5D8CA37096D}" type="slidenum">
              <a:rPr lang="en-US"/>
              <a:pPr/>
              <a:t>66</a:t>
            </a:fld>
            <a:endParaRPr lang="en-US"/>
          </a:p>
        </p:txBody>
      </p:sp>
      <p:sp>
        <p:nvSpPr>
          <p:cNvPr id="23555" name="Rectangle 3"/>
          <p:cNvSpPr>
            <a:spLocks noGrp="1" noChangeArrowheads="1"/>
          </p:cNvSpPr>
          <p:nvPr>
            <p:ph type="body" idx="1"/>
          </p:nvPr>
        </p:nvSpPr>
        <p:spPr/>
        <p:txBody>
          <a:bodyPr/>
          <a:lstStyle/>
          <a:p>
            <a:r>
              <a:rPr lang="en-US"/>
              <a:t>Proof is an induction on the number of operators (+, concatenation, *) in the RE.</a:t>
            </a:r>
          </a:p>
          <a:p>
            <a:r>
              <a:rPr lang="en-US"/>
              <a:t>We always construct an automaton of a special form (next slide).</a:t>
            </a:r>
          </a:p>
        </p:txBody>
      </p:sp>
      <p:pic>
        <p:nvPicPr>
          <p:cNvPr id="6"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7"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Converting a RE to an </a:t>
            </a:r>
            <a:r>
              <a:rPr lang="en-US" sz="3200" dirty="0" smtClean="0">
                <a:latin typeface="Lucida Sans Unicode" pitchFamily="34" charset="0"/>
              </a:rPr>
              <a:t>ε</a:t>
            </a:r>
            <a:r>
              <a:rPr lang="en-US" sz="3200" dirty="0" smtClean="0"/>
              <a:t>-NFA</a:t>
            </a:r>
          </a:p>
        </p:txBody>
      </p:sp>
      <p:sp>
        <p:nvSpPr>
          <p:cNvPr id="8" name="Date Placeholder 3"/>
          <p:cNvSpPr>
            <a:spLocks noGrp="1"/>
          </p:cNvSpPr>
          <p:nvPr>
            <p:ph type="dt" sz="half" idx="10"/>
          </p:nvPr>
        </p:nvSpPr>
        <p:spPr>
          <a:xfrm>
            <a:off x="701040" y="6508753"/>
            <a:ext cx="2453640" cy="365125"/>
          </a:xfrm>
        </p:spPr>
        <p:txBody>
          <a:bodyPr/>
          <a:lstStyle/>
          <a:p>
            <a:fld id="{587917FB-E246-4F5C-8851-8962A4384C37}" type="datetime1">
              <a:rPr lang="en-US" smtClean="0"/>
              <a:pPr/>
              <a:t>3/24/2023</a:t>
            </a:fld>
            <a:endParaRPr lang="en-US" dirty="0"/>
          </a:p>
        </p:txBody>
      </p:sp>
      <p:sp>
        <p:nvSpPr>
          <p:cNvPr id="9" name="Footer Placeholder 4"/>
          <p:cNvSpPr>
            <a:spLocks noGrp="1"/>
          </p:cNvSpPr>
          <p:nvPr>
            <p:ph type="ftr" sz="quarter" idx="11"/>
          </p:nvPr>
        </p:nvSpPr>
        <p:spPr>
          <a:xfrm>
            <a:off x="3154680" y="6508753"/>
            <a:ext cx="4994910" cy="365125"/>
          </a:xfrm>
        </p:spPr>
        <p:txBody>
          <a:bodyPr/>
          <a:lstStyle/>
          <a:p>
            <a:r>
              <a:rPr lang="en-US" smtClean="0"/>
              <a:t>SHRUTI SINHA                          TAFL            Unit Number:2</a:t>
            </a:r>
            <a:endParaRPr lang="en-US" dirty="0"/>
          </a:p>
        </p:txBody>
      </p:sp>
      <p:sp>
        <p:nvSpPr>
          <p:cNvPr id="10"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4"/>
          <p:cNvSpPr>
            <a:spLocks noGrp="1"/>
          </p:cNvSpPr>
          <p:nvPr>
            <p:ph type="sldNum" sz="quarter" idx="12"/>
          </p:nvPr>
        </p:nvSpPr>
        <p:spPr/>
        <p:txBody>
          <a:bodyPr/>
          <a:lstStyle/>
          <a:p>
            <a:fld id="{E042F587-C69F-4371-B5A2-CC87010CFE39}" type="slidenum">
              <a:rPr lang="en-US"/>
              <a:pPr/>
              <a:t>67</a:t>
            </a:fld>
            <a:endParaRPr lang="en-US"/>
          </a:p>
        </p:txBody>
      </p:sp>
      <p:sp>
        <p:nvSpPr>
          <p:cNvPr id="25603" name="Oval 3"/>
          <p:cNvSpPr>
            <a:spLocks noChangeArrowheads="1"/>
          </p:cNvSpPr>
          <p:nvPr/>
        </p:nvSpPr>
        <p:spPr bwMode="auto">
          <a:xfrm>
            <a:off x="2190750" y="3733800"/>
            <a:ext cx="525780" cy="457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25604" name="Oval 4"/>
          <p:cNvSpPr>
            <a:spLocks noChangeArrowheads="1"/>
          </p:cNvSpPr>
          <p:nvPr/>
        </p:nvSpPr>
        <p:spPr bwMode="auto">
          <a:xfrm>
            <a:off x="6484620" y="3733800"/>
            <a:ext cx="525780" cy="457200"/>
          </a:xfrm>
          <a:prstGeom prst="ellipse">
            <a:avLst/>
          </a:prstGeom>
          <a:solidFill>
            <a:srgbClr val="CC99FF">
              <a:alpha val="50000"/>
            </a:srgbClr>
          </a:solidFill>
          <a:ln w="9525">
            <a:solidFill>
              <a:schemeClr val="tx1"/>
            </a:solidFill>
            <a:round/>
            <a:headEnd/>
            <a:tailEnd/>
          </a:ln>
          <a:effectLst/>
        </p:spPr>
        <p:txBody>
          <a:bodyPr wrap="none" anchor="ctr"/>
          <a:lstStyle/>
          <a:p>
            <a:endParaRPr lang="en-US"/>
          </a:p>
        </p:txBody>
      </p:sp>
      <p:sp>
        <p:nvSpPr>
          <p:cNvPr id="25605" name="Line 5"/>
          <p:cNvSpPr>
            <a:spLocks noChangeShapeType="1"/>
          </p:cNvSpPr>
          <p:nvPr/>
        </p:nvSpPr>
        <p:spPr bwMode="auto">
          <a:xfrm>
            <a:off x="1577340" y="3962400"/>
            <a:ext cx="613410" cy="0"/>
          </a:xfrm>
          <a:prstGeom prst="line">
            <a:avLst/>
          </a:prstGeom>
          <a:noFill/>
          <a:ln w="9525">
            <a:solidFill>
              <a:schemeClr val="tx1"/>
            </a:solidFill>
            <a:round/>
            <a:headEnd/>
            <a:tailEnd type="triangle" w="med" len="med"/>
          </a:ln>
          <a:effectLst/>
        </p:spPr>
        <p:txBody>
          <a:bodyPr/>
          <a:lstStyle/>
          <a:p>
            <a:endParaRPr lang="en-US"/>
          </a:p>
        </p:txBody>
      </p:sp>
      <p:sp>
        <p:nvSpPr>
          <p:cNvPr id="25606" name="Line 6"/>
          <p:cNvSpPr>
            <a:spLocks noChangeShapeType="1"/>
          </p:cNvSpPr>
          <p:nvPr/>
        </p:nvSpPr>
        <p:spPr bwMode="auto">
          <a:xfrm>
            <a:off x="7010400" y="3962400"/>
            <a:ext cx="613410" cy="0"/>
          </a:xfrm>
          <a:prstGeom prst="line">
            <a:avLst/>
          </a:prstGeom>
          <a:noFill/>
          <a:ln w="9525">
            <a:solidFill>
              <a:schemeClr val="tx1"/>
            </a:solidFill>
            <a:round/>
            <a:headEnd/>
            <a:tailEnd type="triangle" w="med" len="med"/>
          </a:ln>
          <a:effectLst/>
        </p:spPr>
        <p:txBody>
          <a:bodyPr/>
          <a:lstStyle/>
          <a:p>
            <a:endParaRPr lang="en-US"/>
          </a:p>
        </p:txBody>
      </p:sp>
      <p:sp>
        <p:nvSpPr>
          <p:cNvPr id="25607" name="Oval 7"/>
          <p:cNvSpPr>
            <a:spLocks noChangeArrowheads="1"/>
          </p:cNvSpPr>
          <p:nvPr/>
        </p:nvSpPr>
        <p:spPr bwMode="auto">
          <a:xfrm>
            <a:off x="2891790" y="2971800"/>
            <a:ext cx="3417570" cy="1981200"/>
          </a:xfrm>
          <a:prstGeom prst="ellipse">
            <a:avLst/>
          </a:prstGeom>
          <a:solidFill>
            <a:srgbClr val="FFFF00">
              <a:alpha val="50000"/>
            </a:srgbClr>
          </a:solidFill>
          <a:ln w="9525">
            <a:solidFill>
              <a:schemeClr val="tx1"/>
            </a:solidFill>
            <a:round/>
            <a:headEnd/>
            <a:tailEnd/>
          </a:ln>
          <a:effectLst/>
        </p:spPr>
        <p:txBody>
          <a:bodyPr wrap="none" anchor="ctr"/>
          <a:lstStyle/>
          <a:p>
            <a:pPr algn="ctr"/>
            <a:r>
              <a:rPr lang="en-US"/>
              <a:t>No arcs from outside,</a:t>
            </a:r>
          </a:p>
          <a:p>
            <a:pPr algn="ctr"/>
            <a:r>
              <a:rPr lang="en-US"/>
              <a:t>no arcs leaving</a:t>
            </a:r>
          </a:p>
        </p:txBody>
      </p:sp>
      <p:sp>
        <p:nvSpPr>
          <p:cNvPr id="25608" name="Line 8"/>
          <p:cNvSpPr>
            <a:spLocks noChangeShapeType="1"/>
          </p:cNvSpPr>
          <p:nvPr/>
        </p:nvSpPr>
        <p:spPr bwMode="auto">
          <a:xfrm>
            <a:off x="2628900" y="4114800"/>
            <a:ext cx="613410" cy="152400"/>
          </a:xfrm>
          <a:prstGeom prst="line">
            <a:avLst/>
          </a:prstGeom>
          <a:noFill/>
          <a:ln w="9525">
            <a:solidFill>
              <a:schemeClr val="tx1"/>
            </a:solidFill>
            <a:round/>
            <a:headEnd/>
            <a:tailEnd type="triangle" w="med" len="med"/>
          </a:ln>
          <a:effectLst/>
        </p:spPr>
        <p:txBody>
          <a:bodyPr/>
          <a:lstStyle/>
          <a:p>
            <a:endParaRPr lang="en-US"/>
          </a:p>
        </p:txBody>
      </p:sp>
      <p:sp>
        <p:nvSpPr>
          <p:cNvPr id="25609" name="Line 9"/>
          <p:cNvSpPr>
            <a:spLocks noChangeShapeType="1"/>
          </p:cNvSpPr>
          <p:nvPr/>
        </p:nvSpPr>
        <p:spPr bwMode="auto">
          <a:xfrm flipV="1">
            <a:off x="2628900" y="3581400"/>
            <a:ext cx="1051560" cy="228600"/>
          </a:xfrm>
          <a:prstGeom prst="line">
            <a:avLst/>
          </a:prstGeom>
          <a:noFill/>
          <a:ln w="9525">
            <a:solidFill>
              <a:schemeClr val="tx1"/>
            </a:solidFill>
            <a:round/>
            <a:headEnd/>
            <a:tailEnd type="triangle" w="med" len="med"/>
          </a:ln>
          <a:effectLst/>
        </p:spPr>
        <p:txBody>
          <a:bodyPr/>
          <a:lstStyle/>
          <a:p>
            <a:endParaRPr lang="en-US"/>
          </a:p>
        </p:txBody>
      </p:sp>
      <p:sp>
        <p:nvSpPr>
          <p:cNvPr id="25610" name="Line 10"/>
          <p:cNvSpPr>
            <a:spLocks noChangeShapeType="1"/>
          </p:cNvSpPr>
          <p:nvPr/>
        </p:nvSpPr>
        <p:spPr bwMode="auto">
          <a:xfrm>
            <a:off x="5257800" y="3429000"/>
            <a:ext cx="1314450" cy="457200"/>
          </a:xfrm>
          <a:prstGeom prst="line">
            <a:avLst/>
          </a:prstGeom>
          <a:noFill/>
          <a:ln w="9525">
            <a:solidFill>
              <a:schemeClr val="tx1"/>
            </a:solidFill>
            <a:round/>
            <a:headEnd/>
            <a:tailEnd type="triangle" w="med" len="med"/>
          </a:ln>
          <a:effectLst/>
        </p:spPr>
        <p:txBody>
          <a:bodyPr/>
          <a:lstStyle/>
          <a:p>
            <a:endParaRPr lang="en-US"/>
          </a:p>
        </p:txBody>
      </p:sp>
      <p:sp>
        <p:nvSpPr>
          <p:cNvPr id="25611" name="Line 11"/>
          <p:cNvSpPr>
            <a:spLocks noChangeShapeType="1"/>
          </p:cNvSpPr>
          <p:nvPr/>
        </p:nvSpPr>
        <p:spPr bwMode="auto">
          <a:xfrm flipV="1">
            <a:off x="5433060" y="4114800"/>
            <a:ext cx="1139190" cy="457200"/>
          </a:xfrm>
          <a:prstGeom prst="line">
            <a:avLst/>
          </a:prstGeom>
          <a:noFill/>
          <a:ln w="9525">
            <a:solidFill>
              <a:schemeClr val="tx1"/>
            </a:solidFill>
            <a:round/>
            <a:headEnd/>
            <a:tailEnd type="triangle" w="med" len="med"/>
          </a:ln>
          <a:effectLst/>
        </p:spPr>
        <p:txBody>
          <a:bodyPr/>
          <a:lstStyle/>
          <a:p>
            <a:endParaRPr lang="en-US"/>
          </a:p>
        </p:txBody>
      </p:sp>
      <p:sp>
        <p:nvSpPr>
          <p:cNvPr id="25612" name="Text Box 12"/>
          <p:cNvSpPr txBox="1">
            <a:spLocks noChangeArrowheads="1"/>
          </p:cNvSpPr>
          <p:nvPr/>
        </p:nvSpPr>
        <p:spPr bwMode="auto">
          <a:xfrm>
            <a:off x="350520" y="4038603"/>
            <a:ext cx="1421736" cy="1200329"/>
          </a:xfrm>
          <a:prstGeom prst="rect">
            <a:avLst/>
          </a:prstGeom>
          <a:noFill/>
          <a:ln w="9525">
            <a:noFill/>
            <a:miter lim="800000"/>
            <a:headEnd/>
            <a:tailEnd/>
          </a:ln>
          <a:effectLst/>
        </p:spPr>
        <p:txBody>
          <a:bodyPr wrap="none">
            <a:spAutoFit/>
          </a:bodyPr>
          <a:lstStyle/>
          <a:p>
            <a:r>
              <a:rPr lang="en-US"/>
              <a:t>Start state:</a:t>
            </a:r>
          </a:p>
          <a:p>
            <a:r>
              <a:rPr lang="en-US"/>
              <a:t>Only state</a:t>
            </a:r>
          </a:p>
          <a:p>
            <a:r>
              <a:rPr lang="en-US"/>
              <a:t>with external</a:t>
            </a:r>
          </a:p>
          <a:p>
            <a:r>
              <a:rPr lang="en-US"/>
              <a:t>predecessors</a:t>
            </a:r>
          </a:p>
        </p:txBody>
      </p:sp>
      <p:sp>
        <p:nvSpPr>
          <p:cNvPr id="25613" name="Text Box 13"/>
          <p:cNvSpPr txBox="1">
            <a:spLocks noChangeArrowheads="1"/>
          </p:cNvSpPr>
          <p:nvPr/>
        </p:nvSpPr>
        <p:spPr bwMode="auto">
          <a:xfrm>
            <a:off x="7079773" y="4071941"/>
            <a:ext cx="1421736" cy="1200329"/>
          </a:xfrm>
          <a:prstGeom prst="rect">
            <a:avLst/>
          </a:prstGeom>
          <a:noFill/>
          <a:ln w="9525">
            <a:noFill/>
            <a:miter lim="800000"/>
            <a:headEnd/>
            <a:tailEnd/>
          </a:ln>
          <a:effectLst/>
        </p:spPr>
        <p:txBody>
          <a:bodyPr wrap="none">
            <a:spAutoFit/>
          </a:bodyPr>
          <a:lstStyle/>
          <a:p>
            <a:r>
              <a:rPr lang="en-US"/>
              <a:t>“Final” state:</a:t>
            </a:r>
          </a:p>
          <a:p>
            <a:r>
              <a:rPr lang="en-US"/>
              <a:t>Only state</a:t>
            </a:r>
          </a:p>
          <a:p>
            <a:r>
              <a:rPr lang="en-US"/>
              <a:t>with external</a:t>
            </a:r>
          </a:p>
          <a:p>
            <a:r>
              <a:rPr lang="en-US"/>
              <a:t>successors</a:t>
            </a:r>
          </a:p>
        </p:txBody>
      </p:sp>
      <p:pic>
        <p:nvPicPr>
          <p:cNvPr id="1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Form of </a:t>
            </a:r>
            <a:r>
              <a:rPr lang="en-US" sz="3200" dirty="0" smtClean="0">
                <a:latin typeface="Lucida Sans Unicode" pitchFamily="34" charset="0"/>
              </a:rPr>
              <a:t>ε</a:t>
            </a:r>
            <a:r>
              <a:rPr lang="en-US" sz="3200" dirty="0" smtClean="0"/>
              <a:t>-NFA’s Constructed</a:t>
            </a:r>
          </a:p>
        </p:txBody>
      </p:sp>
      <p:sp>
        <p:nvSpPr>
          <p:cNvPr id="17" name="Date Placeholder 3"/>
          <p:cNvSpPr>
            <a:spLocks noGrp="1"/>
          </p:cNvSpPr>
          <p:nvPr>
            <p:ph type="dt" sz="half" idx="10"/>
          </p:nvPr>
        </p:nvSpPr>
        <p:spPr>
          <a:xfrm>
            <a:off x="701040" y="6508753"/>
            <a:ext cx="2453640" cy="365125"/>
          </a:xfrm>
        </p:spPr>
        <p:txBody>
          <a:bodyPr/>
          <a:lstStyle/>
          <a:p>
            <a:fld id="{A71E9A2D-ACDA-4CFD-AEB8-46ED11C92EC7}" type="datetime1">
              <a:rPr lang="en-US" smtClean="0"/>
              <a:pPr/>
              <a:t>3/24/2023</a:t>
            </a:fld>
            <a:endParaRPr lang="en-US" dirty="0"/>
          </a:p>
        </p:txBody>
      </p:sp>
      <p:sp>
        <p:nvSpPr>
          <p:cNvPr id="18" name="Footer Placeholder 4"/>
          <p:cNvSpPr>
            <a:spLocks noGrp="1"/>
          </p:cNvSpPr>
          <p:nvPr>
            <p:ph type="ftr" sz="quarter" idx="11"/>
          </p:nvPr>
        </p:nvSpPr>
        <p:spPr>
          <a:xfrm>
            <a:off x="3154680" y="6508753"/>
            <a:ext cx="4994910" cy="365125"/>
          </a:xfrm>
        </p:spPr>
        <p:txBody>
          <a:bodyPr/>
          <a:lstStyle/>
          <a:p>
            <a:r>
              <a:rPr lang="en-US" smtClean="0"/>
              <a:t>SHRUTI SINHA                          TAFL            Unit Number:2</a:t>
            </a:r>
            <a:endParaRPr lang="en-US" dirty="0"/>
          </a:p>
        </p:txBody>
      </p:sp>
      <p:sp>
        <p:nvSpPr>
          <p:cNvPr id="19"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6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6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2" grpId="0" autoUpdateAnimBg="0"/>
      <p:bldP spid="25613"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2"/>
          </p:nvPr>
        </p:nvSpPr>
        <p:spPr/>
        <p:txBody>
          <a:bodyPr/>
          <a:lstStyle/>
          <a:p>
            <a:fld id="{89C297AE-8E84-4C85-8C03-4B9A3C50347D}" type="slidenum">
              <a:rPr lang="en-US"/>
              <a:pPr/>
              <a:t>68</a:t>
            </a:fld>
            <a:endParaRPr lang="en-US"/>
          </a:p>
        </p:txBody>
      </p:sp>
      <p:sp>
        <p:nvSpPr>
          <p:cNvPr id="27651" name="Rectangle 3"/>
          <p:cNvSpPr>
            <a:spLocks noGrp="1" noChangeArrowheads="1"/>
          </p:cNvSpPr>
          <p:nvPr>
            <p:ph type="body" idx="1"/>
          </p:nvPr>
        </p:nvSpPr>
        <p:spPr/>
        <p:txBody>
          <a:bodyPr/>
          <a:lstStyle/>
          <a:p>
            <a:r>
              <a:rPr lang="en-US"/>
              <a:t>Symbol </a:t>
            </a:r>
            <a:r>
              <a:rPr lang="en-US" b="1"/>
              <a:t>a</a:t>
            </a:r>
            <a:r>
              <a:rPr lang="en-US"/>
              <a:t>:</a:t>
            </a:r>
          </a:p>
          <a:p>
            <a:endParaRPr lang="en-US"/>
          </a:p>
          <a:p>
            <a:r>
              <a:rPr lang="en-US">
                <a:latin typeface="Lucida Sans Unicode" pitchFamily="34" charset="0"/>
              </a:rPr>
              <a:t>ε</a:t>
            </a:r>
            <a:r>
              <a:rPr lang="en-US"/>
              <a:t>:</a:t>
            </a:r>
          </a:p>
          <a:p>
            <a:endParaRPr lang="en-US"/>
          </a:p>
          <a:p>
            <a:r>
              <a:rPr lang="en-US" sz="2400">
                <a:latin typeface="Lucida Sans Unicode" pitchFamily="34" charset="0"/>
              </a:rPr>
              <a:t>∅</a:t>
            </a:r>
            <a:r>
              <a:rPr lang="en-US"/>
              <a:t>:</a:t>
            </a:r>
          </a:p>
        </p:txBody>
      </p:sp>
      <p:grpSp>
        <p:nvGrpSpPr>
          <p:cNvPr id="2" name="Group 8"/>
          <p:cNvGrpSpPr>
            <a:grpSpLocks/>
          </p:cNvGrpSpPr>
          <p:nvPr/>
        </p:nvGrpSpPr>
        <p:grpSpPr bwMode="auto">
          <a:xfrm>
            <a:off x="5783580" y="1828800"/>
            <a:ext cx="2453640" cy="762000"/>
            <a:chOff x="3168" y="1248"/>
            <a:chExt cx="1344" cy="480"/>
          </a:xfrm>
        </p:grpSpPr>
        <p:sp>
          <p:nvSpPr>
            <p:cNvPr id="27652" name="Oval 4"/>
            <p:cNvSpPr>
              <a:spLocks noChangeArrowheads="1"/>
            </p:cNvSpPr>
            <p:nvPr/>
          </p:nvSpPr>
          <p:spPr bwMode="auto">
            <a:xfrm>
              <a:off x="3168" y="1419"/>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53" name="Oval 5"/>
            <p:cNvSpPr>
              <a:spLocks noChangeArrowheads="1"/>
            </p:cNvSpPr>
            <p:nvPr/>
          </p:nvSpPr>
          <p:spPr bwMode="auto">
            <a:xfrm>
              <a:off x="4224" y="1440"/>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54" name="Line 6"/>
            <p:cNvSpPr>
              <a:spLocks noChangeShapeType="1"/>
            </p:cNvSpPr>
            <p:nvPr/>
          </p:nvSpPr>
          <p:spPr bwMode="auto">
            <a:xfrm>
              <a:off x="3456" y="1563"/>
              <a:ext cx="768" cy="0"/>
            </a:xfrm>
            <a:prstGeom prst="line">
              <a:avLst/>
            </a:prstGeom>
            <a:noFill/>
            <a:ln w="9525">
              <a:solidFill>
                <a:schemeClr val="tx1"/>
              </a:solidFill>
              <a:round/>
              <a:headEnd/>
              <a:tailEnd type="triangle" w="med" len="med"/>
            </a:ln>
            <a:effectLst/>
          </p:spPr>
          <p:txBody>
            <a:bodyPr/>
            <a:lstStyle/>
            <a:p>
              <a:endParaRPr lang="en-US"/>
            </a:p>
          </p:txBody>
        </p:sp>
        <p:sp>
          <p:nvSpPr>
            <p:cNvPr id="27655" name="Text Box 7"/>
            <p:cNvSpPr txBox="1">
              <a:spLocks noChangeArrowheads="1"/>
            </p:cNvSpPr>
            <p:nvPr/>
          </p:nvSpPr>
          <p:spPr bwMode="auto">
            <a:xfrm>
              <a:off x="3648" y="1248"/>
              <a:ext cx="162" cy="233"/>
            </a:xfrm>
            <a:prstGeom prst="rect">
              <a:avLst/>
            </a:prstGeom>
            <a:noFill/>
            <a:ln w="9525">
              <a:noFill/>
              <a:miter lim="800000"/>
              <a:headEnd/>
              <a:tailEnd/>
            </a:ln>
            <a:effectLst/>
          </p:spPr>
          <p:txBody>
            <a:bodyPr wrap="none">
              <a:spAutoFit/>
            </a:bodyPr>
            <a:lstStyle/>
            <a:p>
              <a:r>
                <a:rPr lang="en-US"/>
                <a:t>a</a:t>
              </a:r>
            </a:p>
          </p:txBody>
        </p:sp>
      </p:grpSp>
      <p:grpSp>
        <p:nvGrpSpPr>
          <p:cNvPr id="3" name="Group 24"/>
          <p:cNvGrpSpPr>
            <a:grpSpLocks/>
          </p:cNvGrpSpPr>
          <p:nvPr/>
        </p:nvGrpSpPr>
        <p:grpSpPr bwMode="auto">
          <a:xfrm>
            <a:off x="5783580" y="4373566"/>
            <a:ext cx="2453640" cy="503237"/>
            <a:chOff x="3168" y="2755"/>
            <a:chExt cx="1344" cy="317"/>
          </a:xfrm>
        </p:grpSpPr>
        <p:sp>
          <p:nvSpPr>
            <p:cNvPr id="27658" name="Oval 10"/>
            <p:cNvSpPr>
              <a:spLocks noChangeArrowheads="1"/>
            </p:cNvSpPr>
            <p:nvPr/>
          </p:nvSpPr>
          <p:spPr bwMode="auto">
            <a:xfrm>
              <a:off x="3168" y="2755"/>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59" name="Oval 11"/>
            <p:cNvSpPr>
              <a:spLocks noChangeArrowheads="1"/>
            </p:cNvSpPr>
            <p:nvPr/>
          </p:nvSpPr>
          <p:spPr bwMode="auto">
            <a:xfrm>
              <a:off x="4224" y="2784"/>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grpSp>
      <p:grpSp>
        <p:nvGrpSpPr>
          <p:cNvPr id="4" name="Group 19"/>
          <p:cNvGrpSpPr>
            <a:grpSpLocks/>
          </p:cNvGrpSpPr>
          <p:nvPr/>
        </p:nvGrpSpPr>
        <p:grpSpPr bwMode="auto">
          <a:xfrm>
            <a:off x="5783580" y="2895600"/>
            <a:ext cx="2453640" cy="808038"/>
            <a:chOff x="3168" y="1219"/>
            <a:chExt cx="1344" cy="509"/>
          </a:xfrm>
        </p:grpSpPr>
        <p:sp>
          <p:nvSpPr>
            <p:cNvPr id="27668" name="Oval 20"/>
            <p:cNvSpPr>
              <a:spLocks noChangeArrowheads="1"/>
            </p:cNvSpPr>
            <p:nvPr/>
          </p:nvSpPr>
          <p:spPr bwMode="auto">
            <a:xfrm>
              <a:off x="3168" y="1419"/>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69" name="Oval 21"/>
            <p:cNvSpPr>
              <a:spLocks noChangeArrowheads="1"/>
            </p:cNvSpPr>
            <p:nvPr/>
          </p:nvSpPr>
          <p:spPr bwMode="auto">
            <a:xfrm>
              <a:off x="4224" y="1440"/>
              <a:ext cx="288" cy="288"/>
            </a:xfrm>
            <a:prstGeom prst="ellipse">
              <a:avLst/>
            </a:prstGeom>
            <a:solidFill>
              <a:srgbClr val="FF99CC">
                <a:alpha val="50000"/>
              </a:srgbClr>
            </a:solidFill>
            <a:ln w="9525">
              <a:solidFill>
                <a:schemeClr val="tx1"/>
              </a:solidFill>
              <a:round/>
              <a:headEnd/>
              <a:tailEnd/>
            </a:ln>
            <a:effectLst/>
          </p:spPr>
          <p:txBody>
            <a:bodyPr wrap="none" anchor="ctr"/>
            <a:lstStyle/>
            <a:p>
              <a:endParaRPr lang="en-US"/>
            </a:p>
          </p:txBody>
        </p:sp>
        <p:sp>
          <p:nvSpPr>
            <p:cNvPr id="27670" name="Line 22"/>
            <p:cNvSpPr>
              <a:spLocks noChangeShapeType="1"/>
            </p:cNvSpPr>
            <p:nvPr/>
          </p:nvSpPr>
          <p:spPr bwMode="auto">
            <a:xfrm>
              <a:off x="3456" y="1563"/>
              <a:ext cx="768" cy="0"/>
            </a:xfrm>
            <a:prstGeom prst="line">
              <a:avLst/>
            </a:prstGeom>
            <a:noFill/>
            <a:ln w="9525">
              <a:solidFill>
                <a:schemeClr val="tx1"/>
              </a:solidFill>
              <a:round/>
              <a:headEnd/>
              <a:tailEnd type="triangle" w="med" len="med"/>
            </a:ln>
            <a:effectLst/>
          </p:spPr>
          <p:txBody>
            <a:bodyPr/>
            <a:lstStyle/>
            <a:p>
              <a:endParaRPr lang="en-US"/>
            </a:p>
          </p:txBody>
        </p:sp>
        <p:sp>
          <p:nvSpPr>
            <p:cNvPr id="27671" name="Text Box 23"/>
            <p:cNvSpPr txBox="1">
              <a:spLocks noChangeArrowheads="1"/>
            </p:cNvSpPr>
            <p:nvPr/>
          </p:nvSpPr>
          <p:spPr bwMode="auto">
            <a:xfrm>
              <a:off x="3648" y="1219"/>
              <a:ext cx="220" cy="368"/>
            </a:xfrm>
            <a:prstGeom prst="rect">
              <a:avLst/>
            </a:prstGeom>
            <a:noFill/>
            <a:ln w="9525">
              <a:noFill/>
              <a:miter lim="800000"/>
              <a:headEnd/>
              <a:tailEnd/>
            </a:ln>
            <a:effectLst/>
          </p:spPr>
          <p:txBody>
            <a:bodyPr wrap="none">
              <a:spAutoFit/>
            </a:bodyPr>
            <a:lstStyle/>
            <a:p>
              <a:r>
                <a:rPr lang="en-US" sz="3200">
                  <a:latin typeface="Lucida Sans Unicode" pitchFamily="34" charset="0"/>
                </a:rPr>
                <a:t>ε</a:t>
              </a:r>
            </a:p>
          </p:txBody>
        </p:sp>
      </p:grpSp>
      <p:pic>
        <p:nvPicPr>
          <p:cNvPr id="1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9"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smtClean="0"/>
              <a:t>RE to </a:t>
            </a:r>
            <a:r>
              <a:rPr lang="en-US" sz="3200" smtClean="0">
                <a:latin typeface="Lucida Sans Unicode" pitchFamily="34" charset="0"/>
              </a:rPr>
              <a:t>ε</a:t>
            </a:r>
            <a:r>
              <a:rPr lang="en-US" sz="3200" smtClean="0"/>
              <a:t>-NFA: </a:t>
            </a:r>
            <a:r>
              <a:rPr lang="en-US" sz="3200" smtClean="0">
                <a:solidFill>
                  <a:srgbClr val="3366FF"/>
                </a:solidFill>
              </a:rPr>
              <a:t>Basis</a:t>
            </a:r>
            <a:endParaRPr lang="en-US" sz="3200" dirty="0" smtClean="0"/>
          </a:p>
        </p:txBody>
      </p:sp>
      <p:sp>
        <p:nvSpPr>
          <p:cNvPr id="20" name="Date Placeholder 3"/>
          <p:cNvSpPr>
            <a:spLocks noGrp="1"/>
          </p:cNvSpPr>
          <p:nvPr>
            <p:ph type="dt" sz="half" idx="10"/>
          </p:nvPr>
        </p:nvSpPr>
        <p:spPr>
          <a:xfrm>
            <a:off x="701040" y="6508753"/>
            <a:ext cx="2453640" cy="365125"/>
          </a:xfrm>
        </p:spPr>
        <p:txBody>
          <a:bodyPr/>
          <a:lstStyle/>
          <a:p>
            <a:fld id="{777A51AF-8C2D-4DF0-A9B6-EFB2F53798CE}" type="datetime1">
              <a:rPr lang="en-US" smtClean="0"/>
              <a:pPr/>
              <a:t>3/24/2023</a:t>
            </a:fld>
            <a:endParaRPr lang="en-US" dirty="0"/>
          </a:p>
        </p:txBody>
      </p:sp>
      <p:sp>
        <p:nvSpPr>
          <p:cNvPr id="21" name="Footer Placeholder 4"/>
          <p:cNvSpPr>
            <a:spLocks noGrp="1"/>
          </p:cNvSpPr>
          <p:nvPr>
            <p:ph type="ftr" sz="quarter" idx="11"/>
          </p:nvPr>
        </p:nvSpPr>
        <p:spPr>
          <a:xfrm>
            <a:off x="3154680" y="6508753"/>
            <a:ext cx="4994910" cy="365125"/>
          </a:xfrm>
        </p:spPr>
        <p:txBody>
          <a:bodyPr/>
          <a:lstStyle/>
          <a:p>
            <a:r>
              <a:rPr lang="en-US" smtClean="0"/>
              <a:t>SHRUTI SINHA                          TAFL            Unit Number:2</a:t>
            </a:r>
            <a:endParaRPr lang="en-US" dirty="0"/>
          </a:p>
        </p:txBody>
      </p:sp>
      <p:sp>
        <p:nvSpPr>
          <p:cNvPr id="22"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4"/>
          <p:cNvSpPr>
            <a:spLocks noGrp="1"/>
          </p:cNvSpPr>
          <p:nvPr>
            <p:ph type="sldNum" sz="quarter" idx="12"/>
          </p:nvPr>
        </p:nvSpPr>
        <p:spPr/>
        <p:txBody>
          <a:bodyPr/>
          <a:lstStyle/>
          <a:p>
            <a:fld id="{8613677A-1A5B-4F48-8C8E-9679FC075367}" type="slidenum">
              <a:rPr lang="en-US"/>
              <a:pPr/>
              <a:t>69</a:t>
            </a:fld>
            <a:endParaRPr lang="en-US"/>
          </a:p>
        </p:txBody>
      </p:sp>
      <p:grpSp>
        <p:nvGrpSpPr>
          <p:cNvPr id="2" name="Group 6"/>
          <p:cNvGrpSpPr>
            <a:grpSpLocks/>
          </p:cNvGrpSpPr>
          <p:nvPr/>
        </p:nvGrpSpPr>
        <p:grpSpPr bwMode="auto">
          <a:xfrm>
            <a:off x="3329940" y="2362200"/>
            <a:ext cx="3417570" cy="1371600"/>
            <a:chOff x="1824" y="1488"/>
            <a:chExt cx="1872" cy="864"/>
          </a:xfrm>
        </p:grpSpPr>
        <p:sp>
          <p:nvSpPr>
            <p:cNvPr id="29699" name="Oval 3"/>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1</a:t>
              </a:r>
            </a:p>
          </p:txBody>
        </p:sp>
        <p:sp>
          <p:nvSpPr>
            <p:cNvPr id="29700" name="Oval 4"/>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1" name="Oval 5"/>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3" name="Group 7"/>
          <p:cNvGrpSpPr>
            <a:grpSpLocks/>
          </p:cNvGrpSpPr>
          <p:nvPr/>
        </p:nvGrpSpPr>
        <p:grpSpPr bwMode="auto">
          <a:xfrm>
            <a:off x="3329940" y="4191000"/>
            <a:ext cx="3417570" cy="1371600"/>
            <a:chOff x="1824" y="1488"/>
            <a:chExt cx="1872" cy="864"/>
          </a:xfrm>
        </p:grpSpPr>
        <p:sp>
          <p:nvSpPr>
            <p:cNvPr id="29704" name="Oval 8"/>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2</a:t>
              </a:r>
            </a:p>
          </p:txBody>
        </p:sp>
        <p:sp>
          <p:nvSpPr>
            <p:cNvPr id="29705" name="Oval 9"/>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6" name="Oval 10"/>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4" name="Group 20"/>
          <p:cNvGrpSpPr>
            <a:grpSpLocks/>
          </p:cNvGrpSpPr>
          <p:nvPr/>
        </p:nvGrpSpPr>
        <p:grpSpPr bwMode="auto">
          <a:xfrm>
            <a:off x="1507967" y="2286002"/>
            <a:ext cx="7010400" cy="4089401"/>
            <a:chOff x="826" y="1440"/>
            <a:chExt cx="3840" cy="2576"/>
          </a:xfrm>
        </p:grpSpPr>
        <p:sp>
          <p:nvSpPr>
            <p:cNvPr id="29714" name="Oval 18"/>
            <p:cNvSpPr>
              <a:spLocks noChangeArrowheads="1"/>
            </p:cNvSpPr>
            <p:nvPr/>
          </p:nvSpPr>
          <p:spPr bwMode="auto">
            <a:xfrm>
              <a:off x="826" y="1440"/>
              <a:ext cx="3840" cy="2112"/>
            </a:xfrm>
            <a:prstGeom prst="ellipse">
              <a:avLst/>
            </a:prstGeom>
            <a:noFill/>
            <a:ln w="9525">
              <a:solidFill>
                <a:schemeClr val="tx1"/>
              </a:solidFill>
              <a:round/>
              <a:headEnd/>
              <a:tailEnd/>
            </a:ln>
            <a:effectLst/>
          </p:spPr>
          <p:txBody>
            <a:bodyPr wrap="none" anchor="ctr"/>
            <a:lstStyle/>
            <a:p>
              <a:endParaRPr lang="en-US"/>
            </a:p>
          </p:txBody>
        </p:sp>
        <p:sp>
          <p:nvSpPr>
            <p:cNvPr id="29715" name="Text Box 19"/>
            <p:cNvSpPr txBox="1">
              <a:spLocks noChangeArrowheads="1"/>
            </p:cNvSpPr>
            <p:nvPr/>
          </p:nvSpPr>
          <p:spPr bwMode="auto">
            <a:xfrm>
              <a:off x="2208" y="3648"/>
              <a:ext cx="737" cy="368"/>
            </a:xfrm>
            <a:prstGeom prst="rect">
              <a:avLst/>
            </a:prstGeom>
            <a:noFill/>
            <a:ln w="9525">
              <a:noFill/>
              <a:miter lim="800000"/>
              <a:headEnd/>
              <a:tailEnd/>
            </a:ln>
            <a:effectLst/>
          </p:spPr>
          <p:txBody>
            <a:bodyPr wrap="none">
              <a:spAutoFit/>
            </a:bodyPr>
            <a:lstStyle/>
            <a:p>
              <a:r>
                <a:rPr lang="en-US"/>
                <a:t>For E</a:t>
              </a:r>
              <a:r>
                <a:rPr lang="en-US" baseline="-25000"/>
                <a:t>1</a:t>
              </a:r>
              <a:r>
                <a:rPr lang="en-US"/>
                <a:t> </a:t>
              </a:r>
              <a:r>
                <a:rPr lang="en-US" sz="3200">
                  <a:sym typeface="Symbol" pitchFamily="18" charset="2"/>
                </a:rPr>
                <a:t></a:t>
              </a:r>
              <a:r>
                <a:rPr lang="en-US"/>
                <a:t> E</a:t>
              </a:r>
              <a:r>
                <a:rPr lang="en-US" baseline="-25000"/>
                <a:t>2</a:t>
              </a:r>
            </a:p>
          </p:txBody>
        </p:sp>
      </p:grpSp>
      <p:grpSp>
        <p:nvGrpSpPr>
          <p:cNvPr id="5" name="Group 25"/>
          <p:cNvGrpSpPr>
            <a:grpSpLocks/>
          </p:cNvGrpSpPr>
          <p:nvPr/>
        </p:nvGrpSpPr>
        <p:grpSpPr bwMode="auto">
          <a:xfrm>
            <a:off x="1664970" y="3048000"/>
            <a:ext cx="6747510" cy="1752600"/>
            <a:chOff x="912" y="1920"/>
            <a:chExt cx="3696" cy="1104"/>
          </a:xfrm>
        </p:grpSpPr>
        <p:grpSp>
          <p:nvGrpSpPr>
            <p:cNvPr id="6" name="Group 17"/>
            <p:cNvGrpSpPr>
              <a:grpSpLocks/>
            </p:cNvGrpSpPr>
            <p:nvPr/>
          </p:nvGrpSpPr>
          <p:grpSpPr bwMode="auto">
            <a:xfrm>
              <a:off x="912" y="1920"/>
              <a:ext cx="3696" cy="1104"/>
              <a:chOff x="912" y="1920"/>
              <a:chExt cx="3696" cy="1104"/>
            </a:xfrm>
          </p:grpSpPr>
          <p:sp>
            <p:nvSpPr>
              <p:cNvPr id="29707" name="Oval 11"/>
              <p:cNvSpPr>
                <a:spLocks noChangeArrowheads="1"/>
              </p:cNvSpPr>
              <p:nvPr/>
            </p:nvSpPr>
            <p:spPr bwMode="auto">
              <a:xfrm>
                <a:off x="912" y="2352"/>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8" name="Oval 12"/>
              <p:cNvSpPr>
                <a:spLocks noChangeArrowheads="1"/>
              </p:cNvSpPr>
              <p:nvPr/>
            </p:nvSpPr>
            <p:spPr bwMode="auto">
              <a:xfrm>
                <a:off x="4320" y="2400"/>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29709" name="Line 13"/>
              <p:cNvSpPr>
                <a:spLocks noChangeShapeType="1"/>
              </p:cNvSpPr>
              <p:nvPr/>
            </p:nvSpPr>
            <p:spPr bwMode="auto">
              <a:xfrm flipV="1">
                <a:off x="1152" y="1920"/>
                <a:ext cx="720" cy="480"/>
              </a:xfrm>
              <a:prstGeom prst="line">
                <a:avLst/>
              </a:prstGeom>
              <a:noFill/>
              <a:ln w="9525">
                <a:solidFill>
                  <a:schemeClr val="tx1"/>
                </a:solidFill>
                <a:round/>
                <a:headEnd/>
                <a:tailEnd type="triangle" w="med" len="med"/>
              </a:ln>
              <a:effectLst/>
            </p:spPr>
            <p:txBody>
              <a:bodyPr/>
              <a:lstStyle/>
              <a:p>
                <a:endParaRPr lang="en-US"/>
              </a:p>
            </p:txBody>
          </p:sp>
          <p:sp>
            <p:nvSpPr>
              <p:cNvPr id="29710" name="Line 14"/>
              <p:cNvSpPr>
                <a:spLocks noChangeShapeType="1"/>
              </p:cNvSpPr>
              <p:nvPr/>
            </p:nvSpPr>
            <p:spPr bwMode="auto">
              <a:xfrm>
                <a:off x="1152" y="2592"/>
                <a:ext cx="720" cy="432"/>
              </a:xfrm>
              <a:prstGeom prst="line">
                <a:avLst/>
              </a:prstGeom>
              <a:noFill/>
              <a:ln w="9525">
                <a:solidFill>
                  <a:schemeClr val="tx1"/>
                </a:solidFill>
                <a:round/>
                <a:headEnd/>
                <a:tailEnd type="triangle" w="med" len="med"/>
              </a:ln>
              <a:effectLst/>
            </p:spPr>
            <p:txBody>
              <a:bodyPr/>
              <a:lstStyle/>
              <a:p>
                <a:endParaRPr lang="en-US"/>
              </a:p>
            </p:txBody>
          </p:sp>
          <p:sp>
            <p:nvSpPr>
              <p:cNvPr id="29711" name="Line 15"/>
              <p:cNvSpPr>
                <a:spLocks noChangeShapeType="1"/>
              </p:cNvSpPr>
              <p:nvPr/>
            </p:nvSpPr>
            <p:spPr bwMode="auto">
              <a:xfrm>
                <a:off x="3600" y="1920"/>
                <a:ext cx="768" cy="528"/>
              </a:xfrm>
              <a:prstGeom prst="line">
                <a:avLst/>
              </a:prstGeom>
              <a:noFill/>
              <a:ln w="9525">
                <a:solidFill>
                  <a:schemeClr val="tx1"/>
                </a:solidFill>
                <a:round/>
                <a:headEnd/>
                <a:tailEnd type="triangle" w="med" len="med"/>
              </a:ln>
              <a:effectLst/>
            </p:spPr>
            <p:txBody>
              <a:bodyPr/>
              <a:lstStyle/>
              <a:p>
                <a:endParaRPr lang="en-US"/>
              </a:p>
            </p:txBody>
          </p:sp>
          <p:sp>
            <p:nvSpPr>
              <p:cNvPr id="29712" name="Line 16"/>
              <p:cNvSpPr>
                <a:spLocks noChangeShapeType="1"/>
              </p:cNvSpPr>
              <p:nvPr/>
            </p:nvSpPr>
            <p:spPr bwMode="auto">
              <a:xfrm flipV="1">
                <a:off x="3600" y="2640"/>
                <a:ext cx="768" cy="384"/>
              </a:xfrm>
              <a:prstGeom prst="line">
                <a:avLst/>
              </a:prstGeom>
              <a:noFill/>
              <a:ln w="9525">
                <a:solidFill>
                  <a:schemeClr val="tx1"/>
                </a:solidFill>
                <a:round/>
                <a:headEnd/>
                <a:tailEnd type="triangle" w="med" len="med"/>
              </a:ln>
              <a:effectLst/>
            </p:spPr>
            <p:txBody>
              <a:bodyPr/>
              <a:lstStyle/>
              <a:p>
                <a:endParaRPr lang="en-US"/>
              </a:p>
            </p:txBody>
          </p:sp>
        </p:grpSp>
        <p:sp>
          <p:nvSpPr>
            <p:cNvPr id="29717" name="Text Box 21"/>
            <p:cNvSpPr txBox="1">
              <a:spLocks noChangeArrowheads="1"/>
            </p:cNvSpPr>
            <p:nvPr/>
          </p:nvSpPr>
          <p:spPr bwMode="auto">
            <a:xfrm>
              <a:off x="1344" y="1920"/>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29718" name="Text Box 22"/>
            <p:cNvSpPr txBox="1">
              <a:spLocks noChangeArrowheads="1"/>
            </p:cNvSpPr>
            <p:nvPr/>
          </p:nvSpPr>
          <p:spPr bwMode="auto">
            <a:xfrm>
              <a:off x="1344" y="2784"/>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29719" name="Text Box 23"/>
            <p:cNvSpPr txBox="1">
              <a:spLocks noChangeArrowheads="1"/>
            </p:cNvSpPr>
            <p:nvPr/>
          </p:nvSpPr>
          <p:spPr bwMode="auto">
            <a:xfrm>
              <a:off x="3936" y="2784"/>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29720" name="Text Box 24"/>
            <p:cNvSpPr txBox="1">
              <a:spLocks noChangeArrowheads="1"/>
            </p:cNvSpPr>
            <p:nvPr/>
          </p:nvSpPr>
          <p:spPr bwMode="auto">
            <a:xfrm>
              <a:off x="3936" y="1920"/>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grpSp>
      <p:pic>
        <p:nvPicPr>
          <p:cNvPr id="27"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8"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 to </a:t>
            </a:r>
            <a:r>
              <a:rPr lang="en-US" sz="3200" dirty="0" smtClean="0">
                <a:latin typeface="Lucida Sans Unicode" pitchFamily="34" charset="0"/>
              </a:rPr>
              <a:t>ε</a:t>
            </a:r>
            <a:r>
              <a:rPr lang="en-US" sz="3200" dirty="0" smtClean="0"/>
              <a:t>-NFA: </a:t>
            </a:r>
            <a:r>
              <a:rPr lang="en-US" sz="3200" dirty="0" smtClean="0">
                <a:solidFill>
                  <a:srgbClr val="3366FF"/>
                </a:solidFill>
              </a:rPr>
              <a:t>Induction 1</a:t>
            </a:r>
            <a:r>
              <a:rPr lang="en-US" sz="3200" dirty="0" smtClean="0"/>
              <a:t> – Union</a:t>
            </a:r>
          </a:p>
        </p:txBody>
      </p:sp>
      <p:sp>
        <p:nvSpPr>
          <p:cNvPr id="7" name="Date Placeholder 6"/>
          <p:cNvSpPr>
            <a:spLocks noGrp="1"/>
          </p:cNvSpPr>
          <p:nvPr>
            <p:ph type="dt" sz="half" idx="10"/>
          </p:nvPr>
        </p:nvSpPr>
        <p:spPr/>
        <p:txBody>
          <a:bodyPr/>
          <a:lstStyle/>
          <a:p>
            <a:fld id="{7D85DBC6-E32B-42A0-958E-D313ADE2880A}" type="datetime1">
              <a:rPr lang="en-US" smtClean="0"/>
              <a:pPr/>
              <a:t>3/24/2023</a:t>
            </a:fld>
            <a:endParaRPr lang="en-US"/>
          </a:p>
        </p:txBody>
      </p:sp>
      <p:sp>
        <p:nvSpPr>
          <p:cNvPr id="8" name="Footer Placeholder 7"/>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F091857-1BBD-425C-B4B7-F07869556AD7}" type="datetime1">
              <a:rPr lang="en-US" smtClean="0"/>
              <a:pPr/>
              <a:t>3/24/2023</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0" name="Footer Placeholder 9"/>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11" name="Content Placeholder 10"/>
          <p:cNvSpPr>
            <a:spLocks noGrp="1"/>
          </p:cNvSpPr>
          <p:nvPr>
            <p:ph idx="1"/>
          </p:nvPr>
        </p:nvSpPr>
        <p:spPr/>
        <p:txBody>
          <a:bodyPr>
            <a:normAutofit/>
          </a:bodyPr>
          <a:lstStyle/>
          <a:p>
            <a:pPr fontAlgn="t"/>
            <a:r>
              <a:rPr lang="en-US" sz="2400" b="1" dirty="0" smtClean="0"/>
              <a:t>UNIT II</a:t>
            </a:r>
          </a:p>
          <a:p>
            <a:pPr fontAlgn="t"/>
            <a:r>
              <a:rPr lang="en-US" sz="2400" b="1" dirty="0" smtClean="0"/>
              <a:t>Regular Language and Finite Automata</a:t>
            </a:r>
            <a:endParaRPr lang="en-US" sz="2400" dirty="0" smtClean="0"/>
          </a:p>
          <a:p>
            <a:pPr fontAlgn="t"/>
            <a:endParaRPr lang="en-US" sz="2400" dirty="0" smtClean="0"/>
          </a:p>
          <a:p>
            <a:pPr fontAlgn="t"/>
            <a:r>
              <a:rPr lang="en-US" sz="1900" dirty="0" smtClean="0"/>
              <a:t>Regular Expressions, Transition Graph, </a:t>
            </a:r>
            <a:r>
              <a:rPr lang="en-US" sz="1900" dirty="0" err="1" smtClean="0"/>
              <a:t>Kleen’s</a:t>
            </a:r>
            <a:r>
              <a:rPr lang="en-US" sz="1900" dirty="0" smtClean="0"/>
              <a:t> Theorem, Finite Automata and Regular Expression- Arden’s theorem, Algebraic Method Using Arden’s Theorem, Regular Grammars-Right Linear and Left Linear grammars, Conversion of FA into Regular grammar and Regular grammar into FA, Regular and Non-Regular Languages- Closure properties of Regular Languages, Pigeonhole Principle, Pumping Lemma, Application of Pumping Lemma.</a:t>
            </a:r>
          </a:p>
          <a:p>
            <a:pPr fontAlgn="t"/>
            <a:r>
              <a:rPr lang="en-US" sz="1900" dirty="0" smtClean="0"/>
              <a:t>Decidability- Decision properties, Finite Automata and Regular Languages, Simulation of Transition</a:t>
            </a:r>
          </a:p>
          <a:p>
            <a:pPr fontAlgn="t"/>
            <a:r>
              <a:rPr lang="en-US" sz="1900" dirty="0" smtClean="0"/>
              <a:t>Graph and Regular language.</a:t>
            </a:r>
          </a:p>
          <a:p>
            <a:pPr algn="just">
              <a:buNone/>
            </a:pPr>
            <a:endParaRPr lang="en-US" sz="2200" dirty="0"/>
          </a:p>
        </p:txBody>
      </p:sp>
      <p:sp>
        <p:nvSpPr>
          <p:cNvPr id="13" name="Title 1"/>
          <p:cNvSpPr txBox="1">
            <a:spLocks/>
          </p:cNvSpPr>
          <p:nvPr/>
        </p:nvSpPr>
        <p:spPr>
          <a:xfrm>
            <a:off x="1577340" y="4"/>
            <a:ext cx="893826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n-US" sz="3200" dirty="0" smtClean="0"/>
              <a:t>		</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Syllabus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fld id="{07D1DFCC-6FF0-4D79-9031-27768A4EB28F}" type="slidenum">
              <a:rPr lang="en-US"/>
              <a:pPr/>
              <a:t>70</a:t>
            </a:fld>
            <a:endParaRPr lang="en-US"/>
          </a:p>
        </p:txBody>
      </p:sp>
      <p:grpSp>
        <p:nvGrpSpPr>
          <p:cNvPr id="2" name="Group 3"/>
          <p:cNvGrpSpPr>
            <a:grpSpLocks/>
          </p:cNvGrpSpPr>
          <p:nvPr/>
        </p:nvGrpSpPr>
        <p:grpSpPr bwMode="auto">
          <a:xfrm>
            <a:off x="1051560" y="2971800"/>
            <a:ext cx="3417570" cy="1371600"/>
            <a:chOff x="1824" y="1488"/>
            <a:chExt cx="1872" cy="864"/>
          </a:xfrm>
        </p:grpSpPr>
        <p:sp>
          <p:nvSpPr>
            <p:cNvPr id="31748" name="Oval 4"/>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1</a:t>
              </a:r>
            </a:p>
          </p:txBody>
        </p:sp>
        <p:sp>
          <p:nvSpPr>
            <p:cNvPr id="31749" name="Oval 5"/>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1750" name="Oval 6"/>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3" name="Group 7"/>
          <p:cNvGrpSpPr>
            <a:grpSpLocks/>
          </p:cNvGrpSpPr>
          <p:nvPr/>
        </p:nvGrpSpPr>
        <p:grpSpPr bwMode="auto">
          <a:xfrm>
            <a:off x="6309360" y="2971800"/>
            <a:ext cx="3417570" cy="1371600"/>
            <a:chOff x="1824" y="1488"/>
            <a:chExt cx="1872" cy="864"/>
          </a:xfrm>
        </p:grpSpPr>
        <p:sp>
          <p:nvSpPr>
            <p:cNvPr id="31752" name="Oval 8"/>
            <p:cNvSpPr>
              <a:spLocks noChangeArrowheads="1"/>
            </p:cNvSpPr>
            <p:nvPr/>
          </p:nvSpPr>
          <p:spPr bwMode="auto">
            <a:xfrm>
              <a:off x="1824" y="148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r>
                <a:rPr lang="en-US" baseline="-25000"/>
                <a:t>2</a:t>
              </a:r>
            </a:p>
          </p:txBody>
        </p:sp>
        <p:sp>
          <p:nvSpPr>
            <p:cNvPr id="31753" name="Oval 9"/>
            <p:cNvSpPr>
              <a:spLocks noChangeArrowheads="1"/>
            </p:cNvSpPr>
            <p:nvPr/>
          </p:nvSpPr>
          <p:spPr bwMode="auto">
            <a:xfrm>
              <a:off x="331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1754" name="Oval 10"/>
            <p:cNvSpPr>
              <a:spLocks noChangeArrowheads="1"/>
            </p:cNvSpPr>
            <p:nvPr/>
          </p:nvSpPr>
          <p:spPr bwMode="auto">
            <a:xfrm>
              <a:off x="1872" y="177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4" name="Group 23"/>
          <p:cNvGrpSpPr>
            <a:grpSpLocks/>
          </p:cNvGrpSpPr>
          <p:nvPr/>
        </p:nvGrpSpPr>
        <p:grpSpPr bwMode="auto">
          <a:xfrm>
            <a:off x="701040" y="2514600"/>
            <a:ext cx="9376410" cy="2960688"/>
            <a:chOff x="384" y="1584"/>
            <a:chExt cx="5136" cy="1865"/>
          </a:xfrm>
        </p:grpSpPr>
        <p:sp>
          <p:nvSpPr>
            <p:cNvPr id="31763" name="Oval 19"/>
            <p:cNvSpPr>
              <a:spLocks noChangeArrowheads="1"/>
            </p:cNvSpPr>
            <p:nvPr/>
          </p:nvSpPr>
          <p:spPr bwMode="auto">
            <a:xfrm>
              <a:off x="384" y="1584"/>
              <a:ext cx="5136" cy="1440"/>
            </a:xfrm>
            <a:prstGeom prst="ellipse">
              <a:avLst/>
            </a:prstGeom>
            <a:noFill/>
            <a:ln w="9525">
              <a:solidFill>
                <a:schemeClr val="tx1"/>
              </a:solidFill>
              <a:round/>
              <a:headEnd/>
              <a:tailEnd/>
            </a:ln>
            <a:effectLst/>
          </p:spPr>
          <p:txBody>
            <a:bodyPr wrap="none" anchor="ctr"/>
            <a:lstStyle/>
            <a:p>
              <a:endParaRPr lang="en-US"/>
            </a:p>
          </p:txBody>
        </p:sp>
        <p:sp>
          <p:nvSpPr>
            <p:cNvPr id="31764" name="Text Box 20"/>
            <p:cNvSpPr txBox="1">
              <a:spLocks noChangeArrowheads="1"/>
            </p:cNvSpPr>
            <p:nvPr/>
          </p:nvSpPr>
          <p:spPr bwMode="auto">
            <a:xfrm>
              <a:off x="2352" y="3216"/>
              <a:ext cx="506" cy="233"/>
            </a:xfrm>
            <a:prstGeom prst="rect">
              <a:avLst/>
            </a:prstGeom>
            <a:noFill/>
            <a:ln w="9525">
              <a:noFill/>
              <a:miter lim="800000"/>
              <a:headEnd/>
              <a:tailEnd/>
            </a:ln>
            <a:effectLst/>
          </p:spPr>
          <p:txBody>
            <a:bodyPr wrap="none">
              <a:spAutoFit/>
            </a:bodyPr>
            <a:lstStyle/>
            <a:p>
              <a:r>
                <a:rPr lang="en-US"/>
                <a:t>For E</a:t>
              </a:r>
              <a:r>
                <a:rPr lang="en-US" baseline="-25000"/>
                <a:t>1</a:t>
              </a:r>
              <a:r>
                <a:rPr lang="en-US"/>
                <a:t>E</a:t>
              </a:r>
              <a:r>
                <a:rPr lang="en-US" baseline="-25000"/>
                <a:t>2</a:t>
              </a:r>
            </a:p>
          </p:txBody>
        </p:sp>
      </p:grpSp>
      <p:grpSp>
        <p:nvGrpSpPr>
          <p:cNvPr id="5" name="Group 26"/>
          <p:cNvGrpSpPr>
            <a:grpSpLocks/>
          </p:cNvGrpSpPr>
          <p:nvPr/>
        </p:nvGrpSpPr>
        <p:grpSpPr bwMode="auto">
          <a:xfrm>
            <a:off x="4293870" y="3200400"/>
            <a:ext cx="2103120" cy="457200"/>
            <a:chOff x="2352" y="2016"/>
            <a:chExt cx="1152" cy="288"/>
          </a:xfrm>
        </p:grpSpPr>
        <p:sp>
          <p:nvSpPr>
            <p:cNvPr id="31765" name="Line 21"/>
            <p:cNvSpPr>
              <a:spLocks noChangeShapeType="1"/>
            </p:cNvSpPr>
            <p:nvPr/>
          </p:nvSpPr>
          <p:spPr bwMode="auto">
            <a:xfrm>
              <a:off x="2352" y="2304"/>
              <a:ext cx="1152" cy="0"/>
            </a:xfrm>
            <a:prstGeom prst="line">
              <a:avLst/>
            </a:prstGeom>
            <a:noFill/>
            <a:ln w="9525">
              <a:solidFill>
                <a:schemeClr val="tx1"/>
              </a:solidFill>
              <a:round/>
              <a:headEnd/>
              <a:tailEnd type="triangle" w="med" len="med"/>
            </a:ln>
            <a:effectLst/>
          </p:spPr>
          <p:txBody>
            <a:bodyPr/>
            <a:lstStyle/>
            <a:p>
              <a:endParaRPr lang="en-US"/>
            </a:p>
          </p:txBody>
        </p:sp>
        <p:sp>
          <p:nvSpPr>
            <p:cNvPr id="31768" name="Text Box 24"/>
            <p:cNvSpPr txBox="1">
              <a:spLocks noChangeArrowheads="1"/>
            </p:cNvSpPr>
            <p:nvPr/>
          </p:nvSpPr>
          <p:spPr bwMode="auto">
            <a:xfrm>
              <a:off x="2832" y="2016"/>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grpSp>
      <p:pic>
        <p:nvPicPr>
          <p:cNvPr id="1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9"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 to </a:t>
            </a:r>
            <a:r>
              <a:rPr lang="en-US" sz="3200" dirty="0" smtClean="0">
                <a:latin typeface="Lucida Sans Unicode" pitchFamily="34" charset="0"/>
              </a:rPr>
              <a:t>ε</a:t>
            </a:r>
            <a:r>
              <a:rPr lang="en-US" sz="3200" dirty="0" smtClean="0"/>
              <a:t>-NFA: </a:t>
            </a:r>
            <a:r>
              <a:rPr lang="en-US" sz="3200" dirty="0" smtClean="0">
                <a:solidFill>
                  <a:srgbClr val="3366FF"/>
                </a:solidFill>
              </a:rPr>
              <a:t>Induction 2</a:t>
            </a:r>
            <a:r>
              <a:rPr lang="en-US" sz="3200" dirty="0" smtClean="0"/>
              <a:t> – Concatenation</a:t>
            </a:r>
          </a:p>
        </p:txBody>
      </p:sp>
      <p:sp>
        <p:nvSpPr>
          <p:cNvPr id="6" name="Date Placeholder 5"/>
          <p:cNvSpPr>
            <a:spLocks noGrp="1"/>
          </p:cNvSpPr>
          <p:nvPr>
            <p:ph type="dt" sz="half" idx="10"/>
          </p:nvPr>
        </p:nvSpPr>
        <p:spPr/>
        <p:txBody>
          <a:bodyPr/>
          <a:lstStyle/>
          <a:p>
            <a:fld id="{F77D336B-F851-42C5-A7B2-D88366DE8E8A}" type="datetime1">
              <a:rPr lang="en-US" smtClean="0"/>
              <a:pPr/>
              <a:t>3/24/2023</a:t>
            </a:fld>
            <a:endParaRPr lang="en-US"/>
          </a:p>
        </p:txBody>
      </p:sp>
      <p:sp>
        <p:nvSpPr>
          <p:cNvPr id="7" name="Footer Placeholder 6"/>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4"/>
          <p:cNvSpPr>
            <a:spLocks noGrp="1"/>
          </p:cNvSpPr>
          <p:nvPr>
            <p:ph type="sldNum" sz="quarter" idx="12"/>
          </p:nvPr>
        </p:nvSpPr>
        <p:spPr/>
        <p:txBody>
          <a:bodyPr/>
          <a:lstStyle/>
          <a:p>
            <a:fld id="{5EDB845F-8F80-4209-9E74-E5611B052AC6}" type="slidenum">
              <a:rPr lang="en-US"/>
              <a:pPr/>
              <a:t>71</a:t>
            </a:fld>
            <a:endParaRPr lang="en-US"/>
          </a:p>
        </p:txBody>
      </p:sp>
      <p:grpSp>
        <p:nvGrpSpPr>
          <p:cNvPr id="2" name="Group 22"/>
          <p:cNvGrpSpPr>
            <a:grpSpLocks/>
          </p:cNvGrpSpPr>
          <p:nvPr/>
        </p:nvGrpSpPr>
        <p:grpSpPr bwMode="auto">
          <a:xfrm>
            <a:off x="3067050" y="2743200"/>
            <a:ext cx="3417570" cy="1371600"/>
            <a:chOff x="1680" y="1728"/>
            <a:chExt cx="1872" cy="864"/>
          </a:xfrm>
        </p:grpSpPr>
        <p:sp>
          <p:nvSpPr>
            <p:cNvPr id="33796" name="Oval 4"/>
            <p:cNvSpPr>
              <a:spLocks noChangeArrowheads="1"/>
            </p:cNvSpPr>
            <p:nvPr/>
          </p:nvSpPr>
          <p:spPr bwMode="auto">
            <a:xfrm>
              <a:off x="1680" y="1728"/>
              <a:ext cx="1872" cy="864"/>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For E</a:t>
              </a:r>
              <a:endParaRPr lang="en-US" baseline="-25000"/>
            </a:p>
          </p:txBody>
        </p:sp>
        <p:sp>
          <p:nvSpPr>
            <p:cNvPr id="33797" name="Oval 5"/>
            <p:cNvSpPr>
              <a:spLocks noChangeArrowheads="1"/>
            </p:cNvSpPr>
            <p:nvPr/>
          </p:nvSpPr>
          <p:spPr bwMode="auto">
            <a:xfrm>
              <a:off x="3168"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3798" name="Oval 6"/>
            <p:cNvSpPr>
              <a:spLocks noChangeArrowheads="1"/>
            </p:cNvSpPr>
            <p:nvPr/>
          </p:nvSpPr>
          <p:spPr bwMode="auto">
            <a:xfrm>
              <a:off x="1728"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grpSp>
      <p:grpSp>
        <p:nvGrpSpPr>
          <p:cNvPr id="3" name="Group 27"/>
          <p:cNvGrpSpPr>
            <a:grpSpLocks/>
          </p:cNvGrpSpPr>
          <p:nvPr/>
        </p:nvGrpSpPr>
        <p:grpSpPr bwMode="auto">
          <a:xfrm>
            <a:off x="701040" y="1676400"/>
            <a:ext cx="8149590" cy="4256088"/>
            <a:chOff x="384" y="1056"/>
            <a:chExt cx="4464" cy="2681"/>
          </a:xfrm>
        </p:grpSpPr>
        <p:sp>
          <p:nvSpPr>
            <p:cNvPr id="33804" name="Oval 12"/>
            <p:cNvSpPr>
              <a:spLocks noChangeArrowheads="1"/>
            </p:cNvSpPr>
            <p:nvPr/>
          </p:nvSpPr>
          <p:spPr bwMode="auto">
            <a:xfrm>
              <a:off x="384" y="1056"/>
              <a:ext cx="4464" cy="2160"/>
            </a:xfrm>
            <a:prstGeom prst="ellipse">
              <a:avLst/>
            </a:prstGeom>
            <a:noFill/>
            <a:ln w="9525">
              <a:solidFill>
                <a:schemeClr val="tx1"/>
              </a:solidFill>
              <a:round/>
              <a:headEnd/>
              <a:tailEnd/>
            </a:ln>
            <a:effectLst/>
          </p:spPr>
          <p:txBody>
            <a:bodyPr wrap="none" anchor="ctr"/>
            <a:lstStyle/>
            <a:p>
              <a:endParaRPr lang="en-US"/>
            </a:p>
          </p:txBody>
        </p:sp>
        <p:sp>
          <p:nvSpPr>
            <p:cNvPr id="33805" name="Text Box 13"/>
            <p:cNvSpPr txBox="1">
              <a:spLocks noChangeArrowheads="1"/>
            </p:cNvSpPr>
            <p:nvPr/>
          </p:nvSpPr>
          <p:spPr bwMode="auto">
            <a:xfrm>
              <a:off x="2256" y="3504"/>
              <a:ext cx="422" cy="233"/>
            </a:xfrm>
            <a:prstGeom prst="rect">
              <a:avLst/>
            </a:prstGeom>
            <a:noFill/>
            <a:ln w="9525">
              <a:noFill/>
              <a:miter lim="800000"/>
              <a:headEnd/>
              <a:tailEnd/>
            </a:ln>
            <a:effectLst/>
          </p:spPr>
          <p:txBody>
            <a:bodyPr wrap="none">
              <a:spAutoFit/>
            </a:bodyPr>
            <a:lstStyle/>
            <a:p>
              <a:r>
                <a:rPr lang="en-US"/>
                <a:t>For E*</a:t>
              </a:r>
              <a:endParaRPr lang="en-US" baseline="-25000"/>
            </a:p>
          </p:txBody>
        </p:sp>
      </p:grpSp>
      <p:grpSp>
        <p:nvGrpSpPr>
          <p:cNvPr id="4" name="Group 26"/>
          <p:cNvGrpSpPr>
            <a:grpSpLocks/>
          </p:cNvGrpSpPr>
          <p:nvPr/>
        </p:nvGrpSpPr>
        <p:grpSpPr bwMode="auto">
          <a:xfrm>
            <a:off x="1139190" y="1752600"/>
            <a:ext cx="7010400" cy="3189288"/>
            <a:chOff x="624" y="1104"/>
            <a:chExt cx="3840" cy="2009"/>
          </a:xfrm>
        </p:grpSpPr>
        <p:sp>
          <p:nvSpPr>
            <p:cNvPr id="33801" name="Oval 9"/>
            <p:cNvSpPr>
              <a:spLocks noChangeArrowheads="1"/>
            </p:cNvSpPr>
            <p:nvPr/>
          </p:nvSpPr>
          <p:spPr bwMode="auto">
            <a:xfrm>
              <a:off x="4176"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3802" name="Oval 10"/>
            <p:cNvSpPr>
              <a:spLocks noChangeArrowheads="1"/>
            </p:cNvSpPr>
            <p:nvPr/>
          </p:nvSpPr>
          <p:spPr bwMode="auto">
            <a:xfrm>
              <a:off x="624" y="2016"/>
              <a:ext cx="288" cy="288"/>
            </a:xfrm>
            <a:prstGeom prst="ellipse">
              <a:avLst/>
            </a:prstGeom>
            <a:solidFill>
              <a:srgbClr val="FFFF99">
                <a:alpha val="50000"/>
              </a:srgbClr>
            </a:solidFill>
            <a:ln w="9525">
              <a:solidFill>
                <a:schemeClr val="tx1"/>
              </a:solidFill>
              <a:round/>
              <a:headEnd/>
              <a:tailEnd/>
            </a:ln>
            <a:effectLst/>
          </p:spPr>
          <p:txBody>
            <a:bodyPr wrap="none" anchor="ctr"/>
            <a:lstStyle/>
            <a:p>
              <a:endParaRPr lang="en-US"/>
            </a:p>
          </p:txBody>
        </p:sp>
        <p:sp>
          <p:nvSpPr>
            <p:cNvPr id="33807" name="Line 15"/>
            <p:cNvSpPr>
              <a:spLocks noChangeShapeType="1"/>
            </p:cNvSpPr>
            <p:nvPr/>
          </p:nvSpPr>
          <p:spPr bwMode="auto">
            <a:xfrm>
              <a:off x="912" y="2160"/>
              <a:ext cx="768" cy="0"/>
            </a:xfrm>
            <a:prstGeom prst="line">
              <a:avLst/>
            </a:prstGeom>
            <a:noFill/>
            <a:ln w="9525">
              <a:solidFill>
                <a:schemeClr val="tx1"/>
              </a:solidFill>
              <a:round/>
              <a:headEnd/>
              <a:tailEnd type="triangle" w="med" len="med"/>
            </a:ln>
            <a:effectLst/>
          </p:spPr>
          <p:txBody>
            <a:bodyPr/>
            <a:lstStyle/>
            <a:p>
              <a:endParaRPr lang="en-US"/>
            </a:p>
          </p:txBody>
        </p:sp>
        <p:sp>
          <p:nvSpPr>
            <p:cNvPr id="33808" name="Line 16"/>
            <p:cNvSpPr>
              <a:spLocks noChangeShapeType="1"/>
            </p:cNvSpPr>
            <p:nvPr/>
          </p:nvSpPr>
          <p:spPr bwMode="auto">
            <a:xfrm>
              <a:off x="3456" y="2160"/>
              <a:ext cx="720" cy="0"/>
            </a:xfrm>
            <a:prstGeom prst="line">
              <a:avLst/>
            </a:prstGeom>
            <a:noFill/>
            <a:ln w="9525">
              <a:solidFill>
                <a:schemeClr val="tx1"/>
              </a:solidFill>
              <a:round/>
              <a:headEnd/>
              <a:tailEnd type="triangle" w="med" len="med"/>
            </a:ln>
            <a:effectLst/>
          </p:spPr>
          <p:txBody>
            <a:bodyPr/>
            <a:lstStyle/>
            <a:p>
              <a:endParaRPr lang="en-US"/>
            </a:p>
          </p:txBody>
        </p:sp>
        <p:cxnSp>
          <p:nvCxnSpPr>
            <p:cNvPr id="33810" name="AutoShape 18"/>
            <p:cNvCxnSpPr>
              <a:cxnSpLocks noChangeShapeType="1"/>
            </p:cNvCxnSpPr>
            <p:nvPr/>
          </p:nvCxnSpPr>
          <p:spPr bwMode="auto">
            <a:xfrm rot="16200000" flipH="1" flipV="1">
              <a:off x="2543" y="1297"/>
              <a:ext cx="1" cy="1440"/>
            </a:xfrm>
            <a:prstGeom prst="curvedConnector3">
              <a:avLst>
                <a:gd name="adj1" fmla="val -63900005"/>
              </a:avLst>
            </a:prstGeom>
            <a:noFill/>
            <a:ln w="9525">
              <a:solidFill>
                <a:schemeClr val="tx1"/>
              </a:solidFill>
              <a:round/>
              <a:headEnd/>
              <a:tailEnd type="triangle" w="med" len="med"/>
            </a:ln>
            <a:effectLst/>
          </p:spPr>
        </p:cxnSp>
        <p:cxnSp>
          <p:nvCxnSpPr>
            <p:cNvPr id="33811" name="AutoShape 19"/>
            <p:cNvCxnSpPr>
              <a:cxnSpLocks noChangeShapeType="1"/>
            </p:cNvCxnSpPr>
            <p:nvPr/>
          </p:nvCxnSpPr>
          <p:spPr bwMode="auto">
            <a:xfrm rot="16200000" flipH="1">
              <a:off x="2543" y="529"/>
              <a:ext cx="1" cy="3552"/>
            </a:xfrm>
            <a:prstGeom prst="curvedConnector3">
              <a:avLst>
                <a:gd name="adj1" fmla="val 54899995"/>
              </a:avLst>
            </a:prstGeom>
            <a:noFill/>
            <a:ln w="9525">
              <a:solidFill>
                <a:schemeClr val="tx1"/>
              </a:solidFill>
              <a:round/>
              <a:headEnd/>
              <a:tailEnd type="triangle" w="med" len="med"/>
            </a:ln>
            <a:effectLst/>
          </p:spPr>
        </p:cxnSp>
        <p:sp>
          <p:nvSpPr>
            <p:cNvPr id="33812" name="Text Box 20"/>
            <p:cNvSpPr txBox="1">
              <a:spLocks noChangeArrowheads="1"/>
            </p:cNvSpPr>
            <p:nvPr/>
          </p:nvSpPr>
          <p:spPr bwMode="auto">
            <a:xfrm>
              <a:off x="2496" y="1104"/>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33813" name="Text Box 21"/>
            <p:cNvSpPr txBox="1">
              <a:spLocks noChangeArrowheads="1"/>
            </p:cNvSpPr>
            <p:nvPr/>
          </p:nvSpPr>
          <p:spPr bwMode="auto">
            <a:xfrm>
              <a:off x="2544" y="2880"/>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33816" name="Text Box 24"/>
            <p:cNvSpPr txBox="1">
              <a:spLocks noChangeArrowheads="1"/>
            </p:cNvSpPr>
            <p:nvPr/>
          </p:nvSpPr>
          <p:spPr bwMode="auto">
            <a:xfrm>
              <a:off x="3696" y="1872"/>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sp>
          <p:nvSpPr>
            <p:cNvPr id="33817" name="Text Box 25"/>
            <p:cNvSpPr txBox="1">
              <a:spLocks noChangeArrowheads="1"/>
            </p:cNvSpPr>
            <p:nvPr/>
          </p:nvSpPr>
          <p:spPr bwMode="auto">
            <a:xfrm>
              <a:off x="1152" y="1872"/>
              <a:ext cx="168" cy="233"/>
            </a:xfrm>
            <a:prstGeom prst="rect">
              <a:avLst/>
            </a:prstGeom>
            <a:noFill/>
            <a:ln w="9525">
              <a:noFill/>
              <a:miter lim="800000"/>
              <a:headEnd/>
              <a:tailEnd/>
            </a:ln>
            <a:effectLst/>
          </p:spPr>
          <p:txBody>
            <a:bodyPr wrap="none">
              <a:spAutoFit/>
            </a:bodyPr>
            <a:lstStyle/>
            <a:p>
              <a:r>
                <a:rPr lang="en-US">
                  <a:solidFill>
                    <a:schemeClr val="tx2"/>
                  </a:solidFill>
                  <a:latin typeface="Lucida Sans Unicode" pitchFamily="34" charset="0"/>
                </a:rPr>
                <a:t>ε</a:t>
              </a:r>
            </a:p>
          </p:txBody>
        </p:sp>
      </p:grpSp>
      <p:pic>
        <p:nvPicPr>
          <p:cNvPr id="22"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3"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 to </a:t>
            </a:r>
            <a:r>
              <a:rPr lang="en-US" sz="3200" dirty="0" smtClean="0">
                <a:latin typeface="Lucida Sans Unicode" pitchFamily="34" charset="0"/>
              </a:rPr>
              <a:t>ε</a:t>
            </a:r>
            <a:r>
              <a:rPr lang="en-US" sz="3200" dirty="0" smtClean="0"/>
              <a:t>-NFA: </a:t>
            </a:r>
            <a:r>
              <a:rPr lang="en-US" sz="3200" dirty="0" smtClean="0">
                <a:solidFill>
                  <a:srgbClr val="3366FF"/>
                </a:solidFill>
              </a:rPr>
              <a:t>Induction 3</a:t>
            </a:r>
            <a:r>
              <a:rPr lang="en-US" sz="3200" dirty="0" smtClean="0"/>
              <a:t> – Closure</a:t>
            </a:r>
          </a:p>
        </p:txBody>
      </p:sp>
      <p:sp>
        <p:nvSpPr>
          <p:cNvPr id="5" name="Date Placeholder 4"/>
          <p:cNvSpPr>
            <a:spLocks noGrp="1"/>
          </p:cNvSpPr>
          <p:nvPr>
            <p:ph type="dt" sz="half" idx="10"/>
          </p:nvPr>
        </p:nvSpPr>
        <p:spPr/>
        <p:txBody>
          <a:bodyPr/>
          <a:lstStyle/>
          <a:p>
            <a:fld id="{DD6EEE1F-1376-4712-A061-A5E9562D28DC}" type="datetime1">
              <a:rPr lang="en-US" smtClean="0"/>
              <a:pPr/>
              <a:t>3/24/2023</a:t>
            </a:fld>
            <a:endParaRPr lang="en-US"/>
          </a:p>
        </p:txBody>
      </p:sp>
      <p:sp>
        <p:nvSpPr>
          <p:cNvPr id="6" name="Footer Placeholder 5"/>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7564D80-FB73-47B5-9197-26126E307D7F}" type="slidenum">
              <a:rPr lang="en-US"/>
              <a:pPr/>
              <a:t>72</a:t>
            </a:fld>
            <a:endParaRPr lang="en-US"/>
          </a:p>
        </p:txBody>
      </p:sp>
      <p:sp>
        <p:nvSpPr>
          <p:cNvPr id="35843" name="Rectangle 3"/>
          <p:cNvSpPr>
            <a:spLocks noGrp="1" noChangeArrowheads="1"/>
          </p:cNvSpPr>
          <p:nvPr>
            <p:ph type="body" idx="1"/>
          </p:nvPr>
        </p:nvSpPr>
        <p:spPr>
          <a:xfrm>
            <a:off x="788670" y="1981200"/>
            <a:ext cx="8938260" cy="4495800"/>
          </a:xfrm>
        </p:spPr>
        <p:txBody>
          <a:bodyPr/>
          <a:lstStyle/>
          <a:p>
            <a:r>
              <a:rPr lang="en-US"/>
              <a:t>A strange sort of induction.</a:t>
            </a:r>
          </a:p>
          <a:p>
            <a:r>
              <a:rPr lang="en-US"/>
              <a:t>States of the DFA are assumed to be 1,2,…,n.</a:t>
            </a:r>
          </a:p>
          <a:p>
            <a:r>
              <a:rPr lang="en-US"/>
              <a:t>We construct RE’s for the labels of restricted sets of paths.</a:t>
            </a:r>
          </a:p>
          <a:p>
            <a:pPr lvl="1"/>
            <a:r>
              <a:rPr lang="en-US">
                <a:solidFill>
                  <a:srgbClr val="3366FF"/>
                </a:solidFill>
              </a:rPr>
              <a:t>Basis</a:t>
            </a:r>
            <a:r>
              <a:rPr lang="en-US"/>
              <a:t>: single arcs or no arc at all.</a:t>
            </a:r>
          </a:p>
          <a:p>
            <a:pPr lvl="1"/>
            <a:r>
              <a:rPr lang="en-US">
                <a:solidFill>
                  <a:srgbClr val="3366FF"/>
                </a:solidFill>
              </a:rPr>
              <a:t>Induction</a:t>
            </a:r>
            <a:r>
              <a:rPr lang="en-US"/>
              <a:t>: paths that are allowed to traverse next state in order.</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DFA-to-RE</a:t>
            </a:r>
          </a:p>
        </p:txBody>
      </p:sp>
      <p:sp>
        <p:nvSpPr>
          <p:cNvPr id="7" name="Date Placeholder 3"/>
          <p:cNvSpPr>
            <a:spLocks noGrp="1"/>
          </p:cNvSpPr>
          <p:nvPr>
            <p:ph type="dt" sz="half" idx="10"/>
          </p:nvPr>
        </p:nvSpPr>
        <p:spPr>
          <a:xfrm>
            <a:off x="701040" y="6508753"/>
            <a:ext cx="2453640" cy="365125"/>
          </a:xfrm>
        </p:spPr>
        <p:txBody>
          <a:bodyPr/>
          <a:lstStyle/>
          <a:p>
            <a:fld id="{C1A5041B-0F50-4E52-AE35-0C25EEDE5E34}" type="datetime1">
              <a:rPr lang="en-US" smtClean="0"/>
              <a:pPr/>
              <a:t>3/24/2023</a:t>
            </a:fld>
            <a:endParaRPr lang="en-US" dirty="0"/>
          </a:p>
        </p:txBody>
      </p:sp>
      <p:sp>
        <p:nvSpPr>
          <p:cNvPr id="8" name="Footer Placeholder 4"/>
          <p:cNvSpPr>
            <a:spLocks noGrp="1"/>
          </p:cNvSpPr>
          <p:nvPr>
            <p:ph type="ftr" sz="quarter" idx="11"/>
          </p:nvPr>
        </p:nvSpPr>
        <p:spPr>
          <a:xfrm>
            <a:off x="3154680" y="6508753"/>
            <a:ext cx="4994910" cy="365125"/>
          </a:xfrm>
        </p:spPr>
        <p:txBody>
          <a:bodyPr/>
          <a:lstStyle/>
          <a:p>
            <a:r>
              <a:rPr lang="en-US" smtClean="0"/>
              <a:t>SHRUTI SINHA                          TAFL            Unit Number:2</a:t>
            </a:r>
            <a:endParaRPr lang="en-US" dirty="0"/>
          </a:p>
        </p:txBody>
      </p:sp>
      <p:sp>
        <p:nvSpPr>
          <p:cNvPr id="9"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E6F55B9A-9F94-4C10-87A3-0648081785B8}" type="slidenum">
              <a:rPr lang="en-US"/>
              <a:pPr/>
              <a:t>73</a:t>
            </a:fld>
            <a:endParaRPr lang="en-US"/>
          </a:p>
        </p:txBody>
      </p:sp>
      <p:sp>
        <p:nvSpPr>
          <p:cNvPr id="36867" name="Rectangle 3"/>
          <p:cNvSpPr>
            <a:spLocks noGrp="1" noChangeArrowheads="1"/>
          </p:cNvSpPr>
          <p:nvPr>
            <p:ph type="body" idx="1"/>
          </p:nvPr>
        </p:nvSpPr>
        <p:spPr/>
        <p:txBody>
          <a:bodyPr/>
          <a:lstStyle/>
          <a:p>
            <a:r>
              <a:rPr lang="en-US"/>
              <a:t>A k-path is a path through the graph of the DFA that goes </a:t>
            </a:r>
            <a:r>
              <a:rPr lang="en-US">
                <a:solidFill>
                  <a:srgbClr val="33CC33"/>
                </a:solidFill>
              </a:rPr>
              <a:t>though</a:t>
            </a:r>
            <a:r>
              <a:rPr lang="en-US"/>
              <a:t> no state numbered higher than k.</a:t>
            </a:r>
          </a:p>
          <a:p>
            <a:r>
              <a:rPr lang="en-US"/>
              <a:t>Endpoints are not restricted; they can be any state.</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k-Paths</a:t>
            </a:r>
          </a:p>
        </p:txBody>
      </p:sp>
      <p:sp>
        <p:nvSpPr>
          <p:cNvPr id="2" name="Date Placeholder 1"/>
          <p:cNvSpPr>
            <a:spLocks noGrp="1"/>
          </p:cNvSpPr>
          <p:nvPr>
            <p:ph type="dt" sz="half" idx="10"/>
          </p:nvPr>
        </p:nvSpPr>
        <p:spPr/>
        <p:txBody>
          <a:bodyPr/>
          <a:lstStyle/>
          <a:p>
            <a:fld id="{3D0AB438-D8E8-4117-817D-FD14AD412DE2}" type="datetime1">
              <a:rPr lang="en-US" smtClean="0"/>
              <a:pPr/>
              <a:t>3/24/2023</a:t>
            </a:fld>
            <a:endParaRPr lang="en-US"/>
          </a:p>
        </p:txBody>
      </p:sp>
      <p:sp>
        <p:nvSpPr>
          <p:cNvPr id="3" name="Footer Placeholder 2"/>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C6E714AB-B97A-445A-AB6B-4E1E803849E6}" type="slidenum">
              <a:rPr lang="en-US"/>
              <a:pPr/>
              <a:t>74</a:t>
            </a:fld>
            <a:endParaRPr lang="en-US"/>
          </a:p>
        </p:txBody>
      </p:sp>
      <p:grpSp>
        <p:nvGrpSpPr>
          <p:cNvPr id="2" name="Group 18"/>
          <p:cNvGrpSpPr>
            <a:grpSpLocks/>
          </p:cNvGrpSpPr>
          <p:nvPr/>
        </p:nvGrpSpPr>
        <p:grpSpPr bwMode="auto">
          <a:xfrm>
            <a:off x="1577340" y="1752600"/>
            <a:ext cx="2453640" cy="2286000"/>
            <a:chOff x="864" y="1104"/>
            <a:chExt cx="1344" cy="1440"/>
          </a:xfrm>
        </p:grpSpPr>
        <p:sp>
          <p:nvSpPr>
            <p:cNvPr id="39939" name="Oval 3"/>
            <p:cNvSpPr>
              <a:spLocks noChangeArrowheads="1"/>
            </p:cNvSpPr>
            <p:nvPr/>
          </p:nvSpPr>
          <p:spPr bwMode="auto">
            <a:xfrm>
              <a:off x="864"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1</a:t>
              </a:r>
            </a:p>
          </p:txBody>
        </p:sp>
        <p:sp>
          <p:nvSpPr>
            <p:cNvPr id="39940" name="Oval 4"/>
            <p:cNvSpPr>
              <a:spLocks noChangeArrowheads="1"/>
            </p:cNvSpPr>
            <p:nvPr/>
          </p:nvSpPr>
          <p:spPr bwMode="auto">
            <a:xfrm>
              <a:off x="1344" y="225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3</a:t>
              </a:r>
            </a:p>
          </p:txBody>
        </p:sp>
        <p:sp>
          <p:nvSpPr>
            <p:cNvPr id="39941" name="Oval 5"/>
            <p:cNvSpPr>
              <a:spLocks noChangeArrowheads="1"/>
            </p:cNvSpPr>
            <p:nvPr/>
          </p:nvSpPr>
          <p:spPr bwMode="auto">
            <a:xfrm>
              <a:off x="1920"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2</a:t>
              </a:r>
            </a:p>
          </p:txBody>
        </p:sp>
        <p:sp>
          <p:nvSpPr>
            <p:cNvPr id="39942" name="Line 6"/>
            <p:cNvSpPr>
              <a:spLocks noChangeShapeType="1"/>
            </p:cNvSpPr>
            <p:nvPr/>
          </p:nvSpPr>
          <p:spPr bwMode="auto">
            <a:xfrm>
              <a:off x="1158" y="1653"/>
              <a:ext cx="768" cy="0"/>
            </a:xfrm>
            <a:prstGeom prst="line">
              <a:avLst/>
            </a:prstGeom>
            <a:noFill/>
            <a:ln w="9525">
              <a:solidFill>
                <a:schemeClr val="tx1"/>
              </a:solidFill>
              <a:round/>
              <a:headEnd/>
              <a:tailEnd type="triangle" w="med" len="med"/>
            </a:ln>
            <a:effectLst/>
          </p:spPr>
          <p:txBody>
            <a:bodyPr/>
            <a:lstStyle/>
            <a:p>
              <a:endParaRPr lang="en-US"/>
            </a:p>
          </p:txBody>
        </p:sp>
        <p:sp>
          <p:nvSpPr>
            <p:cNvPr id="39943" name="Line 7"/>
            <p:cNvSpPr>
              <a:spLocks noChangeShapeType="1"/>
            </p:cNvSpPr>
            <p:nvPr/>
          </p:nvSpPr>
          <p:spPr bwMode="auto">
            <a:xfrm flipH="1">
              <a:off x="1590" y="1797"/>
              <a:ext cx="432" cy="480"/>
            </a:xfrm>
            <a:prstGeom prst="line">
              <a:avLst/>
            </a:prstGeom>
            <a:noFill/>
            <a:ln w="9525">
              <a:solidFill>
                <a:schemeClr val="tx1"/>
              </a:solidFill>
              <a:round/>
              <a:headEnd/>
              <a:tailEnd type="triangle" w="med" len="med"/>
            </a:ln>
            <a:effectLst/>
          </p:spPr>
          <p:txBody>
            <a:bodyPr/>
            <a:lstStyle/>
            <a:p>
              <a:endParaRPr lang="en-US"/>
            </a:p>
          </p:txBody>
        </p:sp>
        <p:sp>
          <p:nvSpPr>
            <p:cNvPr id="39944" name="Line 8"/>
            <p:cNvSpPr>
              <a:spLocks noChangeShapeType="1"/>
            </p:cNvSpPr>
            <p:nvPr/>
          </p:nvSpPr>
          <p:spPr bwMode="auto">
            <a:xfrm flipH="1" flipV="1">
              <a:off x="1062" y="1797"/>
              <a:ext cx="336" cy="480"/>
            </a:xfrm>
            <a:prstGeom prst="line">
              <a:avLst/>
            </a:prstGeom>
            <a:noFill/>
            <a:ln w="9525">
              <a:solidFill>
                <a:schemeClr val="tx1"/>
              </a:solidFill>
              <a:round/>
              <a:headEnd/>
              <a:tailEnd type="triangle" w="med" len="med"/>
            </a:ln>
            <a:effectLst/>
          </p:spPr>
          <p:txBody>
            <a:bodyPr/>
            <a:lstStyle/>
            <a:p>
              <a:endParaRPr lang="en-US"/>
            </a:p>
          </p:txBody>
        </p:sp>
        <p:cxnSp>
          <p:nvCxnSpPr>
            <p:cNvPr id="39945" name="AutoShape 9"/>
            <p:cNvCxnSpPr>
              <a:cxnSpLocks noChangeShapeType="1"/>
            </p:cNvCxnSpPr>
            <p:nvPr/>
          </p:nvCxnSpPr>
          <p:spPr bwMode="auto">
            <a:xfrm rot="16200000" flipH="1" flipV="1">
              <a:off x="1535" y="982"/>
              <a:ext cx="1" cy="1056"/>
            </a:xfrm>
            <a:prstGeom prst="curvedConnector3">
              <a:avLst>
                <a:gd name="adj1" fmla="val -14400000"/>
              </a:avLst>
            </a:prstGeom>
            <a:noFill/>
            <a:ln w="9525">
              <a:solidFill>
                <a:schemeClr val="tx1"/>
              </a:solidFill>
              <a:round/>
              <a:headEnd/>
              <a:tailEnd type="triangle" w="med" len="med"/>
            </a:ln>
            <a:effectLst/>
          </p:spPr>
        </p:cxnSp>
        <p:cxnSp>
          <p:nvCxnSpPr>
            <p:cNvPr id="39946" name="AutoShape 10"/>
            <p:cNvCxnSpPr>
              <a:cxnSpLocks noChangeShapeType="1"/>
            </p:cNvCxnSpPr>
            <p:nvPr/>
          </p:nvCxnSpPr>
          <p:spPr bwMode="auto">
            <a:xfrm rot="16200000" flipH="1">
              <a:off x="822" y="1839"/>
              <a:ext cx="618" cy="438"/>
            </a:xfrm>
            <a:prstGeom prst="curvedConnector2">
              <a:avLst/>
            </a:prstGeom>
            <a:noFill/>
            <a:ln w="9525">
              <a:solidFill>
                <a:schemeClr val="tx1"/>
              </a:solidFill>
              <a:round/>
              <a:headEnd/>
              <a:tailEnd type="triangle" w="med" len="med"/>
            </a:ln>
            <a:effectLst/>
          </p:spPr>
        </p:cxnSp>
        <p:cxnSp>
          <p:nvCxnSpPr>
            <p:cNvPr id="39947" name="AutoShape 11"/>
            <p:cNvCxnSpPr>
              <a:cxnSpLocks noChangeShapeType="1"/>
            </p:cNvCxnSpPr>
            <p:nvPr/>
          </p:nvCxnSpPr>
          <p:spPr bwMode="auto">
            <a:xfrm flipV="1">
              <a:off x="1632" y="1755"/>
              <a:ext cx="534" cy="618"/>
            </a:xfrm>
            <a:prstGeom prst="curvedConnector2">
              <a:avLst/>
            </a:prstGeom>
            <a:noFill/>
            <a:ln w="9525">
              <a:solidFill>
                <a:schemeClr val="tx1"/>
              </a:solidFill>
              <a:round/>
              <a:headEnd/>
              <a:tailEnd type="triangle" w="med" len="med"/>
            </a:ln>
            <a:effectLst/>
          </p:spPr>
        </p:cxnSp>
        <p:sp>
          <p:nvSpPr>
            <p:cNvPr id="39948" name="Text Box 12"/>
            <p:cNvSpPr txBox="1">
              <a:spLocks noChangeArrowheads="1"/>
            </p:cNvSpPr>
            <p:nvPr/>
          </p:nvSpPr>
          <p:spPr bwMode="auto">
            <a:xfrm>
              <a:off x="1392" y="1680"/>
              <a:ext cx="165" cy="233"/>
            </a:xfrm>
            <a:prstGeom prst="rect">
              <a:avLst/>
            </a:prstGeom>
            <a:noFill/>
            <a:ln w="9525">
              <a:noFill/>
              <a:miter lim="800000"/>
              <a:headEnd/>
              <a:tailEnd/>
            </a:ln>
            <a:effectLst/>
          </p:spPr>
          <p:txBody>
            <a:bodyPr wrap="none">
              <a:spAutoFit/>
            </a:bodyPr>
            <a:lstStyle/>
            <a:p>
              <a:r>
                <a:rPr lang="en-US"/>
                <a:t>0</a:t>
              </a:r>
            </a:p>
          </p:txBody>
        </p:sp>
        <p:sp>
          <p:nvSpPr>
            <p:cNvPr id="39949" name="Text Box 13"/>
            <p:cNvSpPr txBox="1">
              <a:spLocks noChangeArrowheads="1"/>
            </p:cNvSpPr>
            <p:nvPr/>
          </p:nvSpPr>
          <p:spPr bwMode="auto">
            <a:xfrm>
              <a:off x="1584" y="1872"/>
              <a:ext cx="165" cy="233"/>
            </a:xfrm>
            <a:prstGeom prst="rect">
              <a:avLst/>
            </a:prstGeom>
            <a:noFill/>
            <a:ln w="9525">
              <a:noFill/>
              <a:miter lim="800000"/>
              <a:headEnd/>
              <a:tailEnd/>
            </a:ln>
            <a:effectLst/>
          </p:spPr>
          <p:txBody>
            <a:bodyPr wrap="none">
              <a:spAutoFit/>
            </a:bodyPr>
            <a:lstStyle/>
            <a:p>
              <a:r>
                <a:rPr lang="en-US"/>
                <a:t>0</a:t>
              </a:r>
            </a:p>
          </p:txBody>
        </p:sp>
        <p:sp>
          <p:nvSpPr>
            <p:cNvPr id="39950" name="Text Box 14"/>
            <p:cNvSpPr txBox="1">
              <a:spLocks noChangeArrowheads="1"/>
            </p:cNvSpPr>
            <p:nvPr/>
          </p:nvSpPr>
          <p:spPr bwMode="auto">
            <a:xfrm>
              <a:off x="1200" y="1872"/>
              <a:ext cx="165" cy="233"/>
            </a:xfrm>
            <a:prstGeom prst="rect">
              <a:avLst/>
            </a:prstGeom>
            <a:noFill/>
            <a:ln w="9525">
              <a:noFill/>
              <a:miter lim="800000"/>
              <a:headEnd/>
              <a:tailEnd/>
            </a:ln>
            <a:effectLst/>
          </p:spPr>
          <p:txBody>
            <a:bodyPr wrap="none">
              <a:spAutoFit/>
            </a:bodyPr>
            <a:lstStyle/>
            <a:p>
              <a:r>
                <a:rPr lang="en-US"/>
                <a:t>0</a:t>
              </a:r>
            </a:p>
          </p:txBody>
        </p:sp>
        <p:sp>
          <p:nvSpPr>
            <p:cNvPr id="39951" name="Text Box 15"/>
            <p:cNvSpPr txBox="1">
              <a:spLocks noChangeArrowheads="1"/>
            </p:cNvSpPr>
            <p:nvPr/>
          </p:nvSpPr>
          <p:spPr bwMode="auto">
            <a:xfrm>
              <a:off x="1440" y="1104"/>
              <a:ext cx="165" cy="233"/>
            </a:xfrm>
            <a:prstGeom prst="rect">
              <a:avLst/>
            </a:prstGeom>
            <a:noFill/>
            <a:ln w="9525">
              <a:noFill/>
              <a:miter lim="800000"/>
              <a:headEnd/>
              <a:tailEnd/>
            </a:ln>
            <a:effectLst/>
          </p:spPr>
          <p:txBody>
            <a:bodyPr wrap="none">
              <a:spAutoFit/>
            </a:bodyPr>
            <a:lstStyle/>
            <a:p>
              <a:r>
                <a:rPr lang="en-US"/>
                <a:t>1</a:t>
              </a:r>
            </a:p>
          </p:txBody>
        </p:sp>
        <p:sp>
          <p:nvSpPr>
            <p:cNvPr id="39952" name="Text Box 16"/>
            <p:cNvSpPr txBox="1">
              <a:spLocks noChangeArrowheads="1"/>
            </p:cNvSpPr>
            <p:nvPr/>
          </p:nvSpPr>
          <p:spPr bwMode="auto">
            <a:xfrm>
              <a:off x="864" y="2112"/>
              <a:ext cx="165" cy="233"/>
            </a:xfrm>
            <a:prstGeom prst="rect">
              <a:avLst/>
            </a:prstGeom>
            <a:noFill/>
            <a:ln w="9525">
              <a:noFill/>
              <a:miter lim="800000"/>
              <a:headEnd/>
              <a:tailEnd/>
            </a:ln>
            <a:effectLst/>
          </p:spPr>
          <p:txBody>
            <a:bodyPr wrap="none">
              <a:spAutoFit/>
            </a:bodyPr>
            <a:lstStyle/>
            <a:p>
              <a:r>
                <a:rPr lang="en-US"/>
                <a:t>1</a:t>
              </a:r>
            </a:p>
          </p:txBody>
        </p:sp>
        <p:sp>
          <p:nvSpPr>
            <p:cNvPr id="39953" name="Text Box 17"/>
            <p:cNvSpPr txBox="1">
              <a:spLocks noChangeArrowheads="1"/>
            </p:cNvSpPr>
            <p:nvPr/>
          </p:nvSpPr>
          <p:spPr bwMode="auto">
            <a:xfrm>
              <a:off x="1968" y="2091"/>
              <a:ext cx="165" cy="233"/>
            </a:xfrm>
            <a:prstGeom prst="rect">
              <a:avLst/>
            </a:prstGeom>
            <a:noFill/>
            <a:ln w="9525">
              <a:noFill/>
              <a:miter lim="800000"/>
              <a:headEnd/>
              <a:tailEnd/>
            </a:ln>
            <a:effectLst/>
          </p:spPr>
          <p:txBody>
            <a:bodyPr wrap="none">
              <a:spAutoFit/>
            </a:bodyPr>
            <a:lstStyle/>
            <a:p>
              <a:r>
                <a:rPr lang="en-US"/>
                <a:t>1</a:t>
              </a:r>
            </a:p>
          </p:txBody>
        </p:sp>
      </p:grpSp>
      <p:sp>
        <p:nvSpPr>
          <p:cNvPr id="39955" name="Text Box 19"/>
          <p:cNvSpPr txBox="1">
            <a:spLocks noChangeArrowheads="1"/>
          </p:cNvSpPr>
          <p:nvPr/>
        </p:nvSpPr>
        <p:spPr bwMode="auto">
          <a:xfrm>
            <a:off x="5414804" y="2166942"/>
            <a:ext cx="2048894" cy="646331"/>
          </a:xfrm>
          <a:prstGeom prst="rect">
            <a:avLst/>
          </a:prstGeom>
          <a:noFill/>
          <a:ln w="9525">
            <a:noFill/>
            <a:miter lim="800000"/>
            <a:headEnd/>
            <a:tailEnd/>
          </a:ln>
          <a:effectLst/>
        </p:spPr>
        <p:txBody>
          <a:bodyPr wrap="none">
            <a:spAutoFit/>
          </a:bodyPr>
          <a:lstStyle/>
          <a:p>
            <a:r>
              <a:rPr lang="en-US"/>
              <a:t>0-paths from 2 to 3:</a:t>
            </a:r>
          </a:p>
          <a:p>
            <a:r>
              <a:rPr lang="en-US"/>
              <a:t>RE for labels = </a:t>
            </a:r>
            <a:r>
              <a:rPr lang="en-US" b="1"/>
              <a:t>0</a:t>
            </a:r>
            <a:r>
              <a:rPr lang="en-US"/>
              <a:t>.</a:t>
            </a:r>
          </a:p>
        </p:txBody>
      </p:sp>
      <p:sp>
        <p:nvSpPr>
          <p:cNvPr id="39956" name="Text Box 20"/>
          <p:cNvSpPr txBox="1">
            <a:spLocks noChangeArrowheads="1"/>
          </p:cNvSpPr>
          <p:nvPr/>
        </p:nvSpPr>
        <p:spPr bwMode="auto">
          <a:xfrm>
            <a:off x="5345431" y="3276601"/>
            <a:ext cx="2084160" cy="646331"/>
          </a:xfrm>
          <a:prstGeom prst="rect">
            <a:avLst/>
          </a:prstGeom>
          <a:noFill/>
          <a:ln w="9525">
            <a:noFill/>
            <a:miter lim="800000"/>
            <a:headEnd/>
            <a:tailEnd/>
          </a:ln>
          <a:effectLst/>
        </p:spPr>
        <p:txBody>
          <a:bodyPr wrap="none">
            <a:spAutoFit/>
          </a:bodyPr>
          <a:lstStyle/>
          <a:p>
            <a:r>
              <a:rPr lang="en-US"/>
              <a:t>1-paths from 2 to 3:</a:t>
            </a:r>
          </a:p>
          <a:p>
            <a:r>
              <a:rPr lang="en-US"/>
              <a:t>RE for labels = </a:t>
            </a:r>
            <a:r>
              <a:rPr lang="en-US" b="1"/>
              <a:t>0</a:t>
            </a:r>
            <a:r>
              <a:rPr lang="en-US"/>
              <a:t>+</a:t>
            </a:r>
            <a:r>
              <a:rPr lang="en-US" b="1"/>
              <a:t>11</a:t>
            </a:r>
            <a:r>
              <a:rPr lang="en-US"/>
              <a:t>.</a:t>
            </a:r>
          </a:p>
        </p:txBody>
      </p:sp>
      <p:sp>
        <p:nvSpPr>
          <p:cNvPr id="39957" name="Text Box 21"/>
          <p:cNvSpPr txBox="1">
            <a:spLocks noChangeArrowheads="1"/>
          </p:cNvSpPr>
          <p:nvPr/>
        </p:nvSpPr>
        <p:spPr bwMode="auto">
          <a:xfrm>
            <a:off x="5433060" y="4343400"/>
            <a:ext cx="2048894" cy="923330"/>
          </a:xfrm>
          <a:prstGeom prst="rect">
            <a:avLst/>
          </a:prstGeom>
          <a:noFill/>
          <a:ln w="9525">
            <a:noFill/>
            <a:miter lim="800000"/>
            <a:headEnd/>
            <a:tailEnd/>
          </a:ln>
          <a:effectLst/>
        </p:spPr>
        <p:txBody>
          <a:bodyPr wrap="none">
            <a:spAutoFit/>
          </a:bodyPr>
          <a:lstStyle/>
          <a:p>
            <a:r>
              <a:rPr lang="en-US"/>
              <a:t>2-paths from 2 to 3:</a:t>
            </a:r>
          </a:p>
          <a:p>
            <a:r>
              <a:rPr lang="en-US"/>
              <a:t>RE for labels =</a:t>
            </a:r>
          </a:p>
          <a:p>
            <a:r>
              <a:rPr lang="en-US"/>
              <a:t>(</a:t>
            </a:r>
            <a:r>
              <a:rPr lang="en-US" b="1"/>
              <a:t>10</a:t>
            </a:r>
            <a:r>
              <a:rPr lang="en-US"/>
              <a:t>)*</a:t>
            </a:r>
            <a:r>
              <a:rPr lang="en-US" b="1"/>
              <a:t>0</a:t>
            </a:r>
            <a:r>
              <a:rPr lang="en-US"/>
              <a:t>+</a:t>
            </a:r>
            <a:r>
              <a:rPr lang="en-US" b="1"/>
              <a:t>1</a:t>
            </a:r>
            <a:r>
              <a:rPr lang="en-US"/>
              <a:t>(</a:t>
            </a:r>
            <a:r>
              <a:rPr lang="en-US" b="1"/>
              <a:t>01</a:t>
            </a:r>
            <a:r>
              <a:rPr lang="en-US"/>
              <a:t>)*</a:t>
            </a:r>
            <a:r>
              <a:rPr lang="en-US" b="1"/>
              <a:t>1</a:t>
            </a:r>
          </a:p>
        </p:txBody>
      </p:sp>
      <p:sp>
        <p:nvSpPr>
          <p:cNvPr id="39958" name="Text Box 22"/>
          <p:cNvSpPr txBox="1">
            <a:spLocks noChangeArrowheads="1"/>
          </p:cNvSpPr>
          <p:nvPr/>
        </p:nvSpPr>
        <p:spPr bwMode="auto">
          <a:xfrm>
            <a:off x="5433060" y="5791203"/>
            <a:ext cx="2048894" cy="646331"/>
          </a:xfrm>
          <a:prstGeom prst="rect">
            <a:avLst/>
          </a:prstGeom>
          <a:noFill/>
          <a:ln w="9525">
            <a:noFill/>
            <a:miter lim="800000"/>
            <a:headEnd/>
            <a:tailEnd/>
          </a:ln>
          <a:effectLst/>
        </p:spPr>
        <p:txBody>
          <a:bodyPr wrap="none">
            <a:spAutoFit/>
          </a:bodyPr>
          <a:lstStyle/>
          <a:p>
            <a:r>
              <a:rPr lang="en-US"/>
              <a:t>3-paths from 2 to 3:</a:t>
            </a:r>
          </a:p>
          <a:p>
            <a:r>
              <a:rPr lang="en-US"/>
              <a:t>RE for labels = ??</a:t>
            </a:r>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solidFill>
                  <a:srgbClr val="33CC33"/>
                </a:solidFill>
              </a:rPr>
              <a:t>Example</a:t>
            </a:r>
            <a:r>
              <a:rPr lang="en-US" sz="3200" dirty="0" smtClean="0"/>
              <a:t>: k-Paths</a:t>
            </a:r>
          </a:p>
        </p:txBody>
      </p:sp>
      <p:sp>
        <p:nvSpPr>
          <p:cNvPr id="3" name="Date Placeholder 2"/>
          <p:cNvSpPr>
            <a:spLocks noGrp="1"/>
          </p:cNvSpPr>
          <p:nvPr>
            <p:ph type="dt" sz="half" idx="10"/>
          </p:nvPr>
        </p:nvSpPr>
        <p:spPr/>
        <p:txBody>
          <a:bodyPr/>
          <a:lstStyle/>
          <a:p>
            <a:fld id="{1580DD90-2714-43BF-9127-64005EF0A87D}" type="datetime1">
              <a:rPr lang="en-US" smtClean="0"/>
              <a:pPr/>
              <a:t>3/24/2023</a:t>
            </a:fld>
            <a:endParaRPr lang="en-US"/>
          </a:p>
        </p:txBody>
      </p:sp>
      <p:sp>
        <p:nvSpPr>
          <p:cNvPr id="4" name="Footer Placeholder 3"/>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F90713E1-CF25-45AD-816A-C8AD9A2547E3}" type="slidenum">
              <a:rPr lang="en-US"/>
              <a:pPr/>
              <a:t>75</a:t>
            </a:fld>
            <a:endParaRPr lang="en-US"/>
          </a:p>
        </p:txBody>
      </p:sp>
      <p:sp>
        <p:nvSpPr>
          <p:cNvPr id="41987" name="Rectangle 3"/>
          <p:cNvSpPr>
            <a:spLocks noGrp="1" noChangeArrowheads="1"/>
          </p:cNvSpPr>
          <p:nvPr>
            <p:ph type="body" idx="1"/>
          </p:nvPr>
        </p:nvSpPr>
        <p:spPr/>
        <p:txBody>
          <a:bodyPr/>
          <a:lstStyle/>
          <a:p>
            <a:r>
              <a:rPr lang="en-US"/>
              <a:t>Let R</a:t>
            </a:r>
            <a:r>
              <a:rPr lang="en-US" baseline="-25000"/>
              <a:t>ij</a:t>
            </a:r>
            <a:r>
              <a:rPr lang="en-US" baseline="30000"/>
              <a:t>k</a:t>
            </a:r>
            <a:r>
              <a:rPr lang="en-US"/>
              <a:t> be the regular expression for the set of labels of k-paths from state i to state j.</a:t>
            </a:r>
          </a:p>
          <a:p>
            <a:r>
              <a:rPr lang="en-US">
                <a:solidFill>
                  <a:srgbClr val="3366FF"/>
                </a:solidFill>
              </a:rPr>
              <a:t>Basis</a:t>
            </a:r>
            <a:r>
              <a:rPr lang="en-US"/>
              <a:t>: k=0. R</a:t>
            </a:r>
            <a:r>
              <a:rPr lang="en-US" baseline="-25000"/>
              <a:t>ij</a:t>
            </a:r>
            <a:r>
              <a:rPr lang="en-US" baseline="30000"/>
              <a:t>0</a:t>
            </a:r>
            <a:r>
              <a:rPr lang="en-US"/>
              <a:t> = sum of labels of arc from i to j.</a:t>
            </a:r>
          </a:p>
          <a:p>
            <a:pPr lvl="1"/>
            <a:r>
              <a:rPr lang="en-US" sz="2000">
                <a:latin typeface="Lucida Sans Unicode" pitchFamily="34" charset="0"/>
              </a:rPr>
              <a:t>∅</a:t>
            </a:r>
            <a:r>
              <a:rPr lang="en-US"/>
              <a:t> if no such arc.</a:t>
            </a:r>
          </a:p>
          <a:p>
            <a:pPr lvl="1"/>
            <a:r>
              <a:rPr lang="en-US"/>
              <a:t>But add </a:t>
            </a:r>
            <a:r>
              <a:rPr lang="en-US">
                <a:latin typeface="Lucida Sans Unicode" pitchFamily="34" charset="0"/>
              </a:rPr>
              <a:t>ε</a:t>
            </a:r>
            <a:r>
              <a:rPr lang="en-US"/>
              <a:t> if i=j.</a:t>
            </a:r>
          </a:p>
        </p:txBody>
      </p:sp>
      <p:pic>
        <p:nvPicPr>
          <p:cNvPr id="5"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6"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k-Path Induction</a:t>
            </a:r>
          </a:p>
        </p:txBody>
      </p:sp>
      <p:sp>
        <p:nvSpPr>
          <p:cNvPr id="2" name="Date Placeholder 1"/>
          <p:cNvSpPr>
            <a:spLocks noGrp="1"/>
          </p:cNvSpPr>
          <p:nvPr>
            <p:ph type="dt" sz="half" idx="10"/>
          </p:nvPr>
        </p:nvSpPr>
        <p:spPr/>
        <p:txBody>
          <a:bodyPr/>
          <a:lstStyle/>
          <a:p>
            <a:fld id="{F30B1DB5-0A63-4302-8270-44AC866885D8}" type="datetime1">
              <a:rPr lang="en-US" smtClean="0"/>
              <a:pPr/>
              <a:t>3/24/2023</a:t>
            </a:fld>
            <a:endParaRPr lang="en-US"/>
          </a:p>
        </p:txBody>
      </p:sp>
      <p:sp>
        <p:nvSpPr>
          <p:cNvPr id="3" name="Footer Placeholder 2"/>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Slide Number Placeholder 5"/>
          <p:cNvSpPr>
            <a:spLocks noGrp="1"/>
          </p:cNvSpPr>
          <p:nvPr>
            <p:ph type="sldNum" sz="quarter" idx="12"/>
          </p:nvPr>
        </p:nvSpPr>
        <p:spPr/>
        <p:txBody>
          <a:bodyPr/>
          <a:lstStyle/>
          <a:p>
            <a:fld id="{B2748603-4600-473E-9745-BEE24A234C8B}" type="slidenum">
              <a:rPr lang="en-US"/>
              <a:pPr/>
              <a:t>76</a:t>
            </a:fld>
            <a:endParaRPr lang="en-US"/>
          </a:p>
        </p:txBody>
      </p:sp>
      <p:sp>
        <p:nvSpPr>
          <p:cNvPr id="44035" name="Rectangle 3"/>
          <p:cNvSpPr>
            <a:spLocks noGrp="1" noChangeArrowheads="1"/>
          </p:cNvSpPr>
          <p:nvPr>
            <p:ph type="body" idx="1"/>
          </p:nvPr>
        </p:nvSpPr>
        <p:spPr>
          <a:xfrm>
            <a:off x="788670" y="2667000"/>
            <a:ext cx="8938260" cy="3429000"/>
          </a:xfrm>
        </p:spPr>
        <p:txBody>
          <a:bodyPr/>
          <a:lstStyle/>
          <a:p>
            <a:r>
              <a:rPr lang="en-US"/>
              <a:t>R</a:t>
            </a:r>
            <a:r>
              <a:rPr lang="en-US" baseline="-25000"/>
              <a:t>12</a:t>
            </a:r>
            <a:r>
              <a:rPr lang="en-US" baseline="30000"/>
              <a:t>0</a:t>
            </a:r>
            <a:r>
              <a:rPr lang="en-US"/>
              <a:t> = </a:t>
            </a:r>
            <a:r>
              <a:rPr lang="en-US" b="1"/>
              <a:t>0</a:t>
            </a:r>
            <a:r>
              <a:rPr lang="en-US"/>
              <a:t>.</a:t>
            </a:r>
          </a:p>
          <a:p>
            <a:r>
              <a:rPr lang="en-US"/>
              <a:t>R</a:t>
            </a:r>
            <a:r>
              <a:rPr lang="en-US" baseline="-25000"/>
              <a:t>11</a:t>
            </a:r>
            <a:r>
              <a:rPr lang="en-US" baseline="30000"/>
              <a:t>0</a:t>
            </a:r>
            <a:r>
              <a:rPr lang="en-US"/>
              <a:t> = </a:t>
            </a:r>
            <a:r>
              <a:rPr lang="en-US" sz="2400">
                <a:latin typeface="Lucida Sans Unicode" pitchFamily="34" charset="0"/>
              </a:rPr>
              <a:t>∅</a:t>
            </a:r>
            <a:r>
              <a:rPr lang="en-US"/>
              <a:t> + </a:t>
            </a:r>
            <a:r>
              <a:rPr lang="en-US">
                <a:latin typeface="Lucida Sans Unicode" pitchFamily="34" charset="0"/>
              </a:rPr>
              <a:t>ε</a:t>
            </a:r>
            <a:r>
              <a:rPr lang="en-US"/>
              <a:t> = </a:t>
            </a:r>
            <a:r>
              <a:rPr lang="en-US">
                <a:latin typeface="Lucida Sans Unicode" pitchFamily="34" charset="0"/>
              </a:rPr>
              <a:t>ε</a:t>
            </a:r>
            <a:r>
              <a:rPr lang="en-US"/>
              <a:t>.</a:t>
            </a:r>
          </a:p>
        </p:txBody>
      </p:sp>
      <p:grpSp>
        <p:nvGrpSpPr>
          <p:cNvPr id="2" name="Group 4"/>
          <p:cNvGrpSpPr>
            <a:grpSpLocks/>
          </p:cNvGrpSpPr>
          <p:nvPr/>
        </p:nvGrpSpPr>
        <p:grpSpPr bwMode="auto">
          <a:xfrm>
            <a:off x="7273290" y="228600"/>
            <a:ext cx="2453640" cy="2286000"/>
            <a:chOff x="864" y="1104"/>
            <a:chExt cx="1344" cy="1440"/>
          </a:xfrm>
        </p:grpSpPr>
        <p:sp>
          <p:nvSpPr>
            <p:cNvPr id="44037" name="Oval 5"/>
            <p:cNvSpPr>
              <a:spLocks noChangeArrowheads="1"/>
            </p:cNvSpPr>
            <p:nvPr/>
          </p:nvSpPr>
          <p:spPr bwMode="auto">
            <a:xfrm>
              <a:off x="864"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1</a:t>
              </a:r>
            </a:p>
          </p:txBody>
        </p:sp>
        <p:sp>
          <p:nvSpPr>
            <p:cNvPr id="44038" name="Oval 6"/>
            <p:cNvSpPr>
              <a:spLocks noChangeArrowheads="1"/>
            </p:cNvSpPr>
            <p:nvPr/>
          </p:nvSpPr>
          <p:spPr bwMode="auto">
            <a:xfrm>
              <a:off x="1344" y="225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3</a:t>
              </a:r>
            </a:p>
          </p:txBody>
        </p:sp>
        <p:sp>
          <p:nvSpPr>
            <p:cNvPr id="44039" name="Oval 7"/>
            <p:cNvSpPr>
              <a:spLocks noChangeArrowheads="1"/>
            </p:cNvSpPr>
            <p:nvPr/>
          </p:nvSpPr>
          <p:spPr bwMode="auto">
            <a:xfrm>
              <a:off x="1920" y="1536"/>
              <a:ext cx="288" cy="288"/>
            </a:xfrm>
            <a:prstGeom prst="ellipse">
              <a:avLst/>
            </a:prstGeom>
            <a:solidFill>
              <a:srgbClr val="CC99FF">
                <a:alpha val="50000"/>
              </a:srgbClr>
            </a:solidFill>
            <a:ln w="9525">
              <a:solidFill>
                <a:schemeClr val="tx1"/>
              </a:solidFill>
              <a:round/>
              <a:headEnd/>
              <a:tailEnd/>
            </a:ln>
            <a:effectLst/>
          </p:spPr>
          <p:txBody>
            <a:bodyPr wrap="none" anchor="ctr"/>
            <a:lstStyle/>
            <a:p>
              <a:pPr algn="ctr"/>
              <a:r>
                <a:rPr lang="en-US"/>
                <a:t>2</a:t>
              </a:r>
            </a:p>
          </p:txBody>
        </p:sp>
        <p:sp>
          <p:nvSpPr>
            <p:cNvPr id="44040" name="Line 8"/>
            <p:cNvSpPr>
              <a:spLocks noChangeShapeType="1"/>
            </p:cNvSpPr>
            <p:nvPr/>
          </p:nvSpPr>
          <p:spPr bwMode="auto">
            <a:xfrm>
              <a:off x="1158" y="1653"/>
              <a:ext cx="768" cy="0"/>
            </a:xfrm>
            <a:prstGeom prst="line">
              <a:avLst/>
            </a:prstGeom>
            <a:noFill/>
            <a:ln w="9525">
              <a:solidFill>
                <a:schemeClr val="tx1"/>
              </a:solidFill>
              <a:round/>
              <a:headEnd/>
              <a:tailEnd type="triangle" w="med" len="med"/>
            </a:ln>
            <a:effectLst/>
          </p:spPr>
          <p:txBody>
            <a:bodyPr/>
            <a:lstStyle/>
            <a:p>
              <a:endParaRPr lang="en-US"/>
            </a:p>
          </p:txBody>
        </p:sp>
        <p:sp>
          <p:nvSpPr>
            <p:cNvPr id="44041" name="Line 9"/>
            <p:cNvSpPr>
              <a:spLocks noChangeShapeType="1"/>
            </p:cNvSpPr>
            <p:nvPr/>
          </p:nvSpPr>
          <p:spPr bwMode="auto">
            <a:xfrm flipH="1">
              <a:off x="1590" y="1797"/>
              <a:ext cx="432" cy="480"/>
            </a:xfrm>
            <a:prstGeom prst="line">
              <a:avLst/>
            </a:prstGeom>
            <a:noFill/>
            <a:ln w="9525">
              <a:solidFill>
                <a:schemeClr val="tx1"/>
              </a:solidFill>
              <a:round/>
              <a:headEnd/>
              <a:tailEnd type="triangle" w="med" len="med"/>
            </a:ln>
            <a:effectLst/>
          </p:spPr>
          <p:txBody>
            <a:bodyPr/>
            <a:lstStyle/>
            <a:p>
              <a:endParaRPr lang="en-US"/>
            </a:p>
          </p:txBody>
        </p:sp>
        <p:sp>
          <p:nvSpPr>
            <p:cNvPr id="44042" name="Line 10"/>
            <p:cNvSpPr>
              <a:spLocks noChangeShapeType="1"/>
            </p:cNvSpPr>
            <p:nvPr/>
          </p:nvSpPr>
          <p:spPr bwMode="auto">
            <a:xfrm flipH="1" flipV="1">
              <a:off x="1062" y="1797"/>
              <a:ext cx="336" cy="480"/>
            </a:xfrm>
            <a:prstGeom prst="line">
              <a:avLst/>
            </a:prstGeom>
            <a:noFill/>
            <a:ln w="9525">
              <a:solidFill>
                <a:schemeClr val="tx1"/>
              </a:solidFill>
              <a:round/>
              <a:headEnd/>
              <a:tailEnd type="triangle" w="med" len="med"/>
            </a:ln>
            <a:effectLst/>
          </p:spPr>
          <p:txBody>
            <a:bodyPr/>
            <a:lstStyle/>
            <a:p>
              <a:endParaRPr lang="en-US"/>
            </a:p>
          </p:txBody>
        </p:sp>
        <p:cxnSp>
          <p:nvCxnSpPr>
            <p:cNvPr id="44043" name="AutoShape 11"/>
            <p:cNvCxnSpPr>
              <a:cxnSpLocks noChangeShapeType="1"/>
            </p:cNvCxnSpPr>
            <p:nvPr/>
          </p:nvCxnSpPr>
          <p:spPr bwMode="auto">
            <a:xfrm rot="16200000" flipH="1" flipV="1">
              <a:off x="1535" y="982"/>
              <a:ext cx="1" cy="1056"/>
            </a:xfrm>
            <a:prstGeom prst="curvedConnector3">
              <a:avLst>
                <a:gd name="adj1" fmla="val -14400000"/>
              </a:avLst>
            </a:prstGeom>
            <a:noFill/>
            <a:ln w="9525">
              <a:solidFill>
                <a:schemeClr val="tx1"/>
              </a:solidFill>
              <a:round/>
              <a:headEnd/>
              <a:tailEnd type="triangle" w="med" len="med"/>
            </a:ln>
            <a:effectLst/>
          </p:spPr>
        </p:cxnSp>
        <p:cxnSp>
          <p:nvCxnSpPr>
            <p:cNvPr id="44044" name="AutoShape 12"/>
            <p:cNvCxnSpPr>
              <a:cxnSpLocks noChangeShapeType="1"/>
            </p:cNvCxnSpPr>
            <p:nvPr/>
          </p:nvCxnSpPr>
          <p:spPr bwMode="auto">
            <a:xfrm rot="16200000" flipH="1">
              <a:off x="822" y="1839"/>
              <a:ext cx="618" cy="438"/>
            </a:xfrm>
            <a:prstGeom prst="curvedConnector2">
              <a:avLst/>
            </a:prstGeom>
            <a:noFill/>
            <a:ln w="9525">
              <a:solidFill>
                <a:schemeClr val="tx1"/>
              </a:solidFill>
              <a:round/>
              <a:headEnd/>
              <a:tailEnd type="triangle" w="med" len="med"/>
            </a:ln>
            <a:effectLst/>
          </p:spPr>
        </p:cxnSp>
        <p:cxnSp>
          <p:nvCxnSpPr>
            <p:cNvPr id="44045" name="AutoShape 13"/>
            <p:cNvCxnSpPr>
              <a:cxnSpLocks noChangeShapeType="1"/>
            </p:cNvCxnSpPr>
            <p:nvPr/>
          </p:nvCxnSpPr>
          <p:spPr bwMode="auto">
            <a:xfrm flipV="1">
              <a:off x="1632" y="1755"/>
              <a:ext cx="534" cy="618"/>
            </a:xfrm>
            <a:prstGeom prst="curvedConnector2">
              <a:avLst/>
            </a:prstGeom>
            <a:noFill/>
            <a:ln w="9525">
              <a:solidFill>
                <a:schemeClr val="tx1"/>
              </a:solidFill>
              <a:round/>
              <a:headEnd/>
              <a:tailEnd type="triangle" w="med" len="med"/>
            </a:ln>
            <a:effectLst/>
          </p:spPr>
        </p:cxnSp>
        <p:sp>
          <p:nvSpPr>
            <p:cNvPr id="44046" name="Text Box 14"/>
            <p:cNvSpPr txBox="1">
              <a:spLocks noChangeArrowheads="1"/>
            </p:cNvSpPr>
            <p:nvPr/>
          </p:nvSpPr>
          <p:spPr bwMode="auto">
            <a:xfrm>
              <a:off x="1392" y="1680"/>
              <a:ext cx="165" cy="233"/>
            </a:xfrm>
            <a:prstGeom prst="rect">
              <a:avLst/>
            </a:prstGeom>
            <a:noFill/>
            <a:ln w="9525">
              <a:noFill/>
              <a:miter lim="800000"/>
              <a:headEnd/>
              <a:tailEnd/>
            </a:ln>
            <a:effectLst/>
          </p:spPr>
          <p:txBody>
            <a:bodyPr wrap="none">
              <a:spAutoFit/>
            </a:bodyPr>
            <a:lstStyle/>
            <a:p>
              <a:r>
                <a:rPr lang="en-US"/>
                <a:t>0</a:t>
              </a:r>
            </a:p>
          </p:txBody>
        </p:sp>
        <p:sp>
          <p:nvSpPr>
            <p:cNvPr id="44047" name="Text Box 15"/>
            <p:cNvSpPr txBox="1">
              <a:spLocks noChangeArrowheads="1"/>
            </p:cNvSpPr>
            <p:nvPr/>
          </p:nvSpPr>
          <p:spPr bwMode="auto">
            <a:xfrm>
              <a:off x="1584" y="1872"/>
              <a:ext cx="165" cy="233"/>
            </a:xfrm>
            <a:prstGeom prst="rect">
              <a:avLst/>
            </a:prstGeom>
            <a:noFill/>
            <a:ln w="9525">
              <a:noFill/>
              <a:miter lim="800000"/>
              <a:headEnd/>
              <a:tailEnd/>
            </a:ln>
            <a:effectLst/>
          </p:spPr>
          <p:txBody>
            <a:bodyPr wrap="none">
              <a:spAutoFit/>
            </a:bodyPr>
            <a:lstStyle/>
            <a:p>
              <a:r>
                <a:rPr lang="en-US"/>
                <a:t>0</a:t>
              </a:r>
            </a:p>
          </p:txBody>
        </p:sp>
        <p:sp>
          <p:nvSpPr>
            <p:cNvPr id="44048" name="Text Box 16"/>
            <p:cNvSpPr txBox="1">
              <a:spLocks noChangeArrowheads="1"/>
            </p:cNvSpPr>
            <p:nvPr/>
          </p:nvSpPr>
          <p:spPr bwMode="auto">
            <a:xfrm>
              <a:off x="1200" y="1872"/>
              <a:ext cx="165" cy="233"/>
            </a:xfrm>
            <a:prstGeom prst="rect">
              <a:avLst/>
            </a:prstGeom>
            <a:noFill/>
            <a:ln w="9525">
              <a:noFill/>
              <a:miter lim="800000"/>
              <a:headEnd/>
              <a:tailEnd/>
            </a:ln>
            <a:effectLst/>
          </p:spPr>
          <p:txBody>
            <a:bodyPr wrap="none">
              <a:spAutoFit/>
            </a:bodyPr>
            <a:lstStyle/>
            <a:p>
              <a:r>
                <a:rPr lang="en-US"/>
                <a:t>0</a:t>
              </a:r>
            </a:p>
          </p:txBody>
        </p:sp>
        <p:sp>
          <p:nvSpPr>
            <p:cNvPr id="44049" name="Text Box 17"/>
            <p:cNvSpPr txBox="1">
              <a:spLocks noChangeArrowheads="1"/>
            </p:cNvSpPr>
            <p:nvPr/>
          </p:nvSpPr>
          <p:spPr bwMode="auto">
            <a:xfrm>
              <a:off x="1440" y="1104"/>
              <a:ext cx="165" cy="233"/>
            </a:xfrm>
            <a:prstGeom prst="rect">
              <a:avLst/>
            </a:prstGeom>
            <a:noFill/>
            <a:ln w="9525">
              <a:noFill/>
              <a:miter lim="800000"/>
              <a:headEnd/>
              <a:tailEnd/>
            </a:ln>
            <a:effectLst/>
          </p:spPr>
          <p:txBody>
            <a:bodyPr wrap="none">
              <a:spAutoFit/>
            </a:bodyPr>
            <a:lstStyle/>
            <a:p>
              <a:r>
                <a:rPr lang="en-US"/>
                <a:t>1</a:t>
              </a:r>
            </a:p>
          </p:txBody>
        </p:sp>
        <p:sp>
          <p:nvSpPr>
            <p:cNvPr id="44050" name="Text Box 18"/>
            <p:cNvSpPr txBox="1">
              <a:spLocks noChangeArrowheads="1"/>
            </p:cNvSpPr>
            <p:nvPr/>
          </p:nvSpPr>
          <p:spPr bwMode="auto">
            <a:xfrm>
              <a:off x="864" y="2112"/>
              <a:ext cx="165" cy="233"/>
            </a:xfrm>
            <a:prstGeom prst="rect">
              <a:avLst/>
            </a:prstGeom>
            <a:noFill/>
            <a:ln w="9525">
              <a:noFill/>
              <a:miter lim="800000"/>
              <a:headEnd/>
              <a:tailEnd/>
            </a:ln>
            <a:effectLst/>
          </p:spPr>
          <p:txBody>
            <a:bodyPr wrap="none">
              <a:spAutoFit/>
            </a:bodyPr>
            <a:lstStyle/>
            <a:p>
              <a:r>
                <a:rPr lang="en-US"/>
                <a:t>1</a:t>
              </a:r>
            </a:p>
          </p:txBody>
        </p:sp>
        <p:sp>
          <p:nvSpPr>
            <p:cNvPr id="44051" name="Text Box 19"/>
            <p:cNvSpPr txBox="1">
              <a:spLocks noChangeArrowheads="1"/>
            </p:cNvSpPr>
            <p:nvPr/>
          </p:nvSpPr>
          <p:spPr bwMode="auto">
            <a:xfrm>
              <a:off x="1968" y="2091"/>
              <a:ext cx="165" cy="233"/>
            </a:xfrm>
            <a:prstGeom prst="rect">
              <a:avLst/>
            </a:prstGeom>
            <a:noFill/>
            <a:ln w="9525">
              <a:noFill/>
              <a:miter lim="800000"/>
              <a:headEnd/>
              <a:tailEnd/>
            </a:ln>
            <a:effectLst/>
          </p:spPr>
          <p:txBody>
            <a:bodyPr wrap="none">
              <a:spAutoFit/>
            </a:bodyPr>
            <a:lstStyle/>
            <a:p>
              <a:r>
                <a:rPr lang="en-US"/>
                <a:t>1</a:t>
              </a:r>
            </a:p>
          </p:txBody>
        </p:sp>
      </p:grpSp>
      <p:pic>
        <p:nvPicPr>
          <p:cNvPr id="21"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solidFill>
                  <a:srgbClr val="33CC33"/>
                </a:solidFill>
              </a:rPr>
              <a:t>Example</a:t>
            </a:r>
            <a:r>
              <a:rPr lang="en-US" sz="3200" dirty="0" smtClean="0"/>
              <a:t>: Basis</a:t>
            </a:r>
          </a:p>
        </p:txBody>
      </p:sp>
      <p:sp>
        <p:nvSpPr>
          <p:cNvPr id="23" name="Date Placeholder 3"/>
          <p:cNvSpPr>
            <a:spLocks noGrp="1"/>
          </p:cNvSpPr>
          <p:nvPr>
            <p:ph type="dt" sz="half" idx="10"/>
          </p:nvPr>
        </p:nvSpPr>
        <p:spPr>
          <a:xfrm>
            <a:off x="701040" y="6508753"/>
            <a:ext cx="2453640" cy="365125"/>
          </a:xfrm>
        </p:spPr>
        <p:txBody>
          <a:bodyPr/>
          <a:lstStyle/>
          <a:p>
            <a:fld id="{2332B4AB-06BB-4E64-B182-81E754C55C16}" type="datetime1">
              <a:rPr lang="en-US" smtClean="0"/>
              <a:pPr/>
              <a:t>3/24/2023</a:t>
            </a:fld>
            <a:endParaRPr lang="en-US" dirty="0"/>
          </a:p>
        </p:txBody>
      </p:sp>
      <p:sp>
        <p:nvSpPr>
          <p:cNvPr id="24" name="Footer Placeholder 4"/>
          <p:cNvSpPr>
            <a:spLocks noGrp="1"/>
          </p:cNvSpPr>
          <p:nvPr>
            <p:ph type="ftr" sz="quarter" idx="11"/>
          </p:nvPr>
        </p:nvSpPr>
        <p:spPr>
          <a:xfrm>
            <a:off x="3154680" y="6508753"/>
            <a:ext cx="4994910" cy="365125"/>
          </a:xfrm>
        </p:spPr>
        <p:txBody>
          <a:bodyPr/>
          <a:lstStyle/>
          <a:p>
            <a:r>
              <a:rPr lang="en-US" smtClean="0"/>
              <a:t>SHRUTI SINHA                          TAFL            Unit Number:2</a:t>
            </a:r>
            <a:endParaRPr lang="en-US" dirty="0"/>
          </a:p>
        </p:txBody>
      </p:sp>
      <p:sp>
        <p:nvSpPr>
          <p:cNvPr id="25"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0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FE7249B0-B5E3-49EA-823C-613EF90315B6}" type="slidenum">
              <a:rPr lang="en-US"/>
              <a:pPr/>
              <a:t>77</a:t>
            </a:fld>
            <a:endParaRPr lang="en-US"/>
          </a:p>
        </p:txBody>
      </p:sp>
      <p:sp>
        <p:nvSpPr>
          <p:cNvPr id="45059" name="Rectangle 3"/>
          <p:cNvSpPr>
            <a:spLocks noGrp="1" noChangeArrowheads="1"/>
          </p:cNvSpPr>
          <p:nvPr>
            <p:ph type="body" idx="1"/>
          </p:nvPr>
        </p:nvSpPr>
        <p:spPr/>
        <p:txBody>
          <a:bodyPr/>
          <a:lstStyle/>
          <a:p>
            <a:pPr marL="609600" indent="-609600"/>
            <a:r>
              <a:rPr lang="en-US"/>
              <a:t>A k-path from i to j either:</a:t>
            </a:r>
          </a:p>
          <a:p>
            <a:pPr marL="990600" lvl="1" indent="-533400">
              <a:buFont typeface="Monotype Sorts" pitchFamily="2" charset="2"/>
              <a:buAutoNum type="arabicPeriod"/>
            </a:pPr>
            <a:r>
              <a:rPr lang="en-US"/>
              <a:t>Never goes through state k, or</a:t>
            </a:r>
          </a:p>
          <a:p>
            <a:pPr marL="990600" lvl="1" indent="-533400">
              <a:buFont typeface="Monotype Sorts" pitchFamily="2" charset="2"/>
              <a:buAutoNum type="arabicPeriod"/>
            </a:pPr>
            <a:r>
              <a:rPr lang="en-US"/>
              <a:t>Goes through k one or more times.</a:t>
            </a:r>
          </a:p>
          <a:p>
            <a:pPr marL="609600" indent="-609600">
              <a:buFont typeface="Monotype Sorts" pitchFamily="2" charset="2"/>
              <a:buNone/>
            </a:pPr>
            <a:r>
              <a:rPr lang="en-US"/>
              <a:t>R</a:t>
            </a:r>
            <a:r>
              <a:rPr lang="en-US" baseline="-25000"/>
              <a:t>ij</a:t>
            </a:r>
            <a:r>
              <a:rPr lang="en-US" baseline="30000"/>
              <a:t>k</a:t>
            </a:r>
            <a:r>
              <a:rPr lang="en-US"/>
              <a:t> = R</a:t>
            </a:r>
            <a:r>
              <a:rPr lang="en-US" baseline="-25000"/>
              <a:t>ij</a:t>
            </a:r>
            <a:r>
              <a:rPr lang="en-US" baseline="30000"/>
              <a:t>k-1</a:t>
            </a:r>
            <a:r>
              <a:rPr lang="en-US"/>
              <a:t> + R</a:t>
            </a:r>
            <a:r>
              <a:rPr lang="en-US" baseline="-25000"/>
              <a:t>ik</a:t>
            </a:r>
            <a:r>
              <a:rPr lang="en-US" baseline="30000"/>
              <a:t>k-1</a:t>
            </a:r>
            <a:r>
              <a:rPr lang="en-US"/>
              <a:t>(R</a:t>
            </a:r>
            <a:r>
              <a:rPr lang="en-US" baseline="-25000"/>
              <a:t>kk</a:t>
            </a:r>
            <a:r>
              <a:rPr lang="en-US" baseline="30000"/>
              <a:t>k-1</a:t>
            </a:r>
            <a:r>
              <a:rPr lang="en-US"/>
              <a:t>)* R</a:t>
            </a:r>
            <a:r>
              <a:rPr lang="en-US" baseline="-25000"/>
              <a:t>kj</a:t>
            </a:r>
            <a:r>
              <a:rPr lang="en-US" baseline="30000"/>
              <a:t>k-1</a:t>
            </a:r>
            <a:r>
              <a:rPr lang="en-US"/>
              <a:t>.</a:t>
            </a:r>
          </a:p>
        </p:txBody>
      </p:sp>
      <p:grpSp>
        <p:nvGrpSpPr>
          <p:cNvPr id="2" name="Group 6"/>
          <p:cNvGrpSpPr>
            <a:grpSpLocks/>
          </p:cNvGrpSpPr>
          <p:nvPr/>
        </p:nvGrpSpPr>
        <p:grpSpPr bwMode="auto">
          <a:xfrm>
            <a:off x="788671" y="4191001"/>
            <a:ext cx="1489710" cy="1331912"/>
            <a:chOff x="432" y="2640"/>
            <a:chExt cx="816" cy="839"/>
          </a:xfrm>
        </p:grpSpPr>
        <p:sp>
          <p:nvSpPr>
            <p:cNvPr id="45060" name="Text Box 4"/>
            <p:cNvSpPr txBox="1">
              <a:spLocks noChangeArrowheads="1"/>
            </p:cNvSpPr>
            <p:nvPr/>
          </p:nvSpPr>
          <p:spPr bwMode="auto">
            <a:xfrm>
              <a:off x="432" y="3072"/>
              <a:ext cx="653" cy="407"/>
            </a:xfrm>
            <a:prstGeom prst="rect">
              <a:avLst/>
            </a:prstGeom>
            <a:noFill/>
            <a:ln w="9525">
              <a:noFill/>
              <a:miter lim="800000"/>
              <a:headEnd/>
              <a:tailEnd/>
            </a:ln>
            <a:effectLst/>
          </p:spPr>
          <p:txBody>
            <a:bodyPr wrap="none">
              <a:spAutoFit/>
            </a:bodyPr>
            <a:lstStyle/>
            <a:p>
              <a:r>
                <a:rPr lang="en-US"/>
                <a:t>Doesn’t go</a:t>
              </a:r>
            </a:p>
            <a:p>
              <a:r>
                <a:rPr lang="en-US"/>
                <a:t>through k</a:t>
              </a:r>
            </a:p>
          </p:txBody>
        </p:sp>
        <p:sp>
          <p:nvSpPr>
            <p:cNvPr id="45061" name="Line 5"/>
            <p:cNvSpPr>
              <a:spLocks noChangeShapeType="1"/>
            </p:cNvSpPr>
            <p:nvPr/>
          </p:nvSpPr>
          <p:spPr bwMode="auto">
            <a:xfrm flipV="1">
              <a:off x="1104" y="2640"/>
              <a:ext cx="144" cy="384"/>
            </a:xfrm>
            <a:prstGeom prst="line">
              <a:avLst/>
            </a:prstGeom>
            <a:noFill/>
            <a:ln w="9525">
              <a:solidFill>
                <a:schemeClr val="tx1"/>
              </a:solidFill>
              <a:round/>
              <a:headEnd/>
              <a:tailEnd type="triangle" w="med" len="med"/>
            </a:ln>
            <a:effectLst/>
          </p:spPr>
          <p:txBody>
            <a:bodyPr/>
            <a:lstStyle/>
            <a:p>
              <a:endParaRPr lang="en-US"/>
            </a:p>
          </p:txBody>
        </p:sp>
      </p:grpSp>
      <p:grpSp>
        <p:nvGrpSpPr>
          <p:cNvPr id="3" name="Group 11"/>
          <p:cNvGrpSpPr>
            <a:grpSpLocks/>
          </p:cNvGrpSpPr>
          <p:nvPr/>
        </p:nvGrpSpPr>
        <p:grpSpPr bwMode="auto">
          <a:xfrm>
            <a:off x="2804161" y="4191003"/>
            <a:ext cx="1162924" cy="1228725"/>
            <a:chOff x="1536" y="2640"/>
            <a:chExt cx="637" cy="774"/>
          </a:xfrm>
        </p:grpSpPr>
        <p:sp>
          <p:nvSpPr>
            <p:cNvPr id="45063" name="Text Box 7"/>
            <p:cNvSpPr txBox="1">
              <a:spLocks noChangeArrowheads="1"/>
            </p:cNvSpPr>
            <p:nvPr/>
          </p:nvSpPr>
          <p:spPr bwMode="auto">
            <a:xfrm>
              <a:off x="1536" y="2832"/>
              <a:ext cx="637" cy="582"/>
            </a:xfrm>
            <a:prstGeom prst="rect">
              <a:avLst/>
            </a:prstGeom>
            <a:noFill/>
            <a:ln w="9525">
              <a:noFill/>
              <a:miter lim="800000"/>
              <a:headEnd/>
              <a:tailEnd/>
            </a:ln>
            <a:effectLst/>
          </p:spPr>
          <p:txBody>
            <a:bodyPr wrap="none">
              <a:spAutoFit/>
            </a:bodyPr>
            <a:lstStyle/>
            <a:p>
              <a:r>
                <a:rPr lang="en-US"/>
                <a:t>Goes from</a:t>
              </a:r>
            </a:p>
            <a:p>
              <a:r>
                <a:rPr lang="en-US"/>
                <a:t>i to k the</a:t>
              </a:r>
            </a:p>
            <a:p>
              <a:r>
                <a:rPr lang="en-US"/>
                <a:t>first time</a:t>
              </a:r>
            </a:p>
          </p:txBody>
        </p:sp>
        <p:sp>
          <p:nvSpPr>
            <p:cNvPr id="45066" name="Line 10"/>
            <p:cNvSpPr>
              <a:spLocks noChangeShapeType="1"/>
            </p:cNvSpPr>
            <p:nvPr/>
          </p:nvSpPr>
          <p:spPr bwMode="auto">
            <a:xfrm flipV="1">
              <a:off x="2064" y="2640"/>
              <a:ext cx="48" cy="192"/>
            </a:xfrm>
            <a:prstGeom prst="line">
              <a:avLst/>
            </a:prstGeom>
            <a:noFill/>
            <a:ln w="9525">
              <a:solidFill>
                <a:schemeClr val="tx1"/>
              </a:solidFill>
              <a:round/>
              <a:headEnd/>
              <a:tailEnd type="triangle" w="med" len="med"/>
            </a:ln>
            <a:effectLst/>
          </p:spPr>
          <p:txBody>
            <a:bodyPr/>
            <a:lstStyle/>
            <a:p>
              <a:endParaRPr lang="en-US"/>
            </a:p>
          </p:txBody>
        </p:sp>
      </p:grpSp>
      <p:grpSp>
        <p:nvGrpSpPr>
          <p:cNvPr id="4" name="Group 13"/>
          <p:cNvGrpSpPr>
            <a:grpSpLocks/>
          </p:cNvGrpSpPr>
          <p:nvPr/>
        </p:nvGrpSpPr>
        <p:grpSpPr bwMode="auto">
          <a:xfrm>
            <a:off x="4556760" y="4191003"/>
            <a:ext cx="1256030" cy="1838325"/>
            <a:chOff x="2496" y="2640"/>
            <a:chExt cx="688" cy="1158"/>
          </a:xfrm>
        </p:grpSpPr>
        <p:sp>
          <p:nvSpPr>
            <p:cNvPr id="45064" name="Text Box 8"/>
            <p:cNvSpPr txBox="1">
              <a:spLocks noChangeArrowheads="1"/>
            </p:cNvSpPr>
            <p:nvPr/>
          </p:nvSpPr>
          <p:spPr bwMode="auto">
            <a:xfrm>
              <a:off x="2496" y="3216"/>
              <a:ext cx="688" cy="582"/>
            </a:xfrm>
            <a:prstGeom prst="rect">
              <a:avLst/>
            </a:prstGeom>
            <a:noFill/>
            <a:ln w="9525">
              <a:noFill/>
              <a:miter lim="800000"/>
              <a:headEnd/>
              <a:tailEnd/>
            </a:ln>
            <a:effectLst/>
          </p:spPr>
          <p:txBody>
            <a:bodyPr wrap="none">
              <a:spAutoFit/>
            </a:bodyPr>
            <a:lstStyle/>
            <a:p>
              <a:r>
                <a:rPr lang="en-US"/>
                <a:t>Zero or</a:t>
              </a:r>
            </a:p>
            <a:p>
              <a:r>
                <a:rPr lang="en-US"/>
                <a:t>more times</a:t>
              </a:r>
            </a:p>
            <a:p>
              <a:r>
                <a:rPr lang="en-US"/>
                <a:t>from k to k</a:t>
              </a:r>
            </a:p>
          </p:txBody>
        </p:sp>
        <p:sp>
          <p:nvSpPr>
            <p:cNvPr id="45068" name="Line 12"/>
            <p:cNvSpPr>
              <a:spLocks noChangeShapeType="1"/>
            </p:cNvSpPr>
            <p:nvPr/>
          </p:nvSpPr>
          <p:spPr bwMode="auto">
            <a:xfrm flipV="1">
              <a:off x="2976" y="2640"/>
              <a:ext cx="0" cy="528"/>
            </a:xfrm>
            <a:prstGeom prst="line">
              <a:avLst/>
            </a:prstGeom>
            <a:noFill/>
            <a:ln w="9525">
              <a:solidFill>
                <a:schemeClr val="tx1"/>
              </a:solidFill>
              <a:round/>
              <a:headEnd/>
              <a:tailEnd type="triangle" w="med" len="med"/>
            </a:ln>
            <a:effectLst/>
          </p:spPr>
          <p:txBody>
            <a:bodyPr/>
            <a:lstStyle/>
            <a:p>
              <a:endParaRPr lang="en-US"/>
            </a:p>
          </p:txBody>
        </p:sp>
      </p:grpSp>
      <p:grpSp>
        <p:nvGrpSpPr>
          <p:cNvPr id="5" name="Group 15"/>
          <p:cNvGrpSpPr>
            <a:grpSpLocks/>
          </p:cNvGrpSpPr>
          <p:nvPr/>
        </p:nvGrpSpPr>
        <p:grpSpPr bwMode="auto">
          <a:xfrm>
            <a:off x="6659883" y="4191001"/>
            <a:ext cx="1219518" cy="1103312"/>
            <a:chOff x="3648" y="2640"/>
            <a:chExt cx="668" cy="695"/>
          </a:xfrm>
        </p:grpSpPr>
        <p:sp>
          <p:nvSpPr>
            <p:cNvPr id="45065" name="Text Box 9"/>
            <p:cNvSpPr txBox="1">
              <a:spLocks noChangeArrowheads="1"/>
            </p:cNvSpPr>
            <p:nvPr/>
          </p:nvSpPr>
          <p:spPr bwMode="auto">
            <a:xfrm>
              <a:off x="3648" y="2928"/>
              <a:ext cx="668" cy="407"/>
            </a:xfrm>
            <a:prstGeom prst="rect">
              <a:avLst/>
            </a:prstGeom>
            <a:noFill/>
            <a:ln w="9525">
              <a:noFill/>
              <a:miter lim="800000"/>
              <a:headEnd/>
              <a:tailEnd/>
            </a:ln>
            <a:effectLst/>
          </p:spPr>
          <p:txBody>
            <a:bodyPr wrap="none">
              <a:spAutoFit/>
            </a:bodyPr>
            <a:lstStyle/>
            <a:p>
              <a:r>
                <a:rPr lang="en-US"/>
                <a:t>Then, from</a:t>
              </a:r>
            </a:p>
            <a:p>
              <a:r>
                <a:rPr lang="en-US"/>
                <a:t>k to j</a:t>
              </a:r>
            </a:p>
          </p:txBody>
        </p:sp>
        <p:sp>
          <p:nvSpPr>
            <p:cNvPr id="45070" name="Line 14"/>
            <p:cNvSpPr>
              <a:spLocks noChangeShapeType="1"/>
            </p:cNvSpPr>
            <p:nvPr/>
          </p:nvSpPr>
          <p:spPr bwMode="auto">
            <a:xfrm flipH="1" flipV="1">
              <a:off x="3888" y="2640"/>
              <a:ext cx="192" cy="240"/>
            </a:xfrm>
            <a:prstGeom prst="line">
              <a:avLst/>
            </a:prstGeom>
            <a:noFill/>
            <a:ln w="9525">
              <a:solidFill>
                <a:schemeClr val="tx1"/>
              </a:solidFill>
              <a:round/>
              <a:headEnd/>
              <a:tailEnd type="triangle" w="med" len="med"/>
            </a:ln>
            <a:effectLst/>
          </p:spPr>
          <p:txBody>
            <a:bodyPr/>
            <a:lstStyle/>
            <a:p>
              <a:endParaRPr lang="en-US"/>
            </a:p>
          </p:txBody>
        </p:sp>
      </p:grpSp>
      <p:pic>
        <p:nvPicPr>
          <p:cNvPr id="17"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18"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k-Path </a:t>
            </a:r>
            <a:r>
              <a:rPr lang="en-US" sz="3200" dirty="0" smtClean="0">
                <a:solidFill>
                  <a:srgbClr val="3366FF"/>
                </a:solidFill>
              </a:rPr>
              <a:t>Inductive Case</a:t>
            </a:r>
            <a:endParaRPr lang="en-US" sz="3200" dirty="0" smtClean="0"/>
          </a:p>
        </p:txBody>
      </p:sp>
      <p:sp>
        <p:nvSpPr>
          <p:cNvPr id="6" name="Date Placeholder 5"/>
          <p:cNvSpPr>
            <a:spLocks noGrp="1"/>
          </p:cNvSpPr>
          <p:nvPr>
            <p:ph type="dt" sz="half" idx="10"/>
          </p:nvPr>
        </p:nvSpPr>
        <p:spPr/>
        <p:txBody>
          <a:bodyPr/>
          <a:lstStyle/>
          <a:p>
            <a:fld id="{303FF864-9996-4D73-95D7-7B9E29FE0B6E}" type="datetime1">
              <a:rPr lang="en-US" smtClean="0"/>
              <a:pPr/>
              <a:t>3/24/2023</a:t>
            </a:fld>
            <a:endParaRPr lang="en-US"/>
          </a:p>
        </p:txBody>
      </p:sp>
      <p:sp>
        <p:nvSpPr>
          <p:cNvPr id="7" name="Footer Placeholder 6"/>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78</a:t>
            </a:fld>
            <a:endParaRPr lang="en-US"/>
          </a:p>
        </p:txBody>
      </p:sp>
      <p:sp>
        <p:nvSpPr>
          <p:cNvPr id="48131" name="Rectangle 3"/>
          <p:cNvSpPr>
            <a:spLocks noChangeArrowheads="1"/>
          </p:cNvSpPr>
          <p:nvPr/>
        </p:nvSpPr>
        <p:spPr bwMode="auto">
          <a:xfrm>
            <a:off x="1577340" y="3810000"/>
            <a:ext cx="6396990" cy="22860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t>States &lt; k</a:t>
            </a:r>
          </a:p>
        </p:txBody>
      </p:sp>
      <p:sp>
        <p:nvSpPr>
          <p:cNvPr id="48132" name="Oval 4"/>
          <p:cNvSpPr>
            <a:spLocks noChangeArrowheads="1"/>
          </p:cNvSpPr>
          <p:nvPr/>
        </p:nvSpPr>
        <p:spPr bwMode="auto">
          <a:xfrm>
            <a:off x="4556760" y="3200400"/>
            <a:ext cx="525780" cy="4572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k</a:t>
            </a:r>
          </a:p>
        </p:txBody>
      </p:sp>
      <p:sp>
        <p:nvSpPr>
          <p:cNvPr id="48133" name="Oval 5"/>
          <p:cNvSpPr>
            <a:spLocks noChangeArrowheads="1"/>
          </p:cNvSpPr>
          <p:nvPr/>
        </p:nvSpPr>
        <p:spPr bwMode="auto">
          <a:xfrm>
            <a:off x="876300" y="2362200"/>
            <a:ext cx="525780" cy="4572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i</a:t>
            </a:r>
          </a:p>
        </p:txBody>
      </p:sp>
      <p:sp>
        <p:nvSpPr>
          <p:cNvPr id="48134" name="Oval 6"/>
          <p:cNvSpPr>
            <a:spLocks noChangeArrowheads="1"/>
          </p:cNvSpPr>
          <p:nvPr/>
        </p:nvSpPr>
        <p:spPr bwMode="auto">
          <a:xfrm>
            <a:off x="8237220" y="2743200"/>
            <a:ext cx="525780" cy="457200"/>
          </a:xfrm>
          <a:prstGeom prst="ellipse">
            <a:avLst/>
          </a:prstGeom>
          <a:solidFill>
            <a:schemeClr val="accent1">
              <a:alpha val="50000"/>
            </a:schemeClr>
          </a:solidFill>
          <a:ln w="9525">
            <a:solidFill>
              <a:schemeClr val="tx1"/>
            </a:solidFill>
            <a:round/>
            <a:headEnd/>
            <a:tailEnd/>
          </a:ln>
          <a:effectLst/>
        </p:spPr>
        <p:txBody>
          <a:bodyPr wrap="none" anchor="ctr"/>
          <a:lstStyle/>
          <a:p>
            <a:pPr algn="ctr"/>
            <a:r>
              <a:rPr lang="en-US"/>
              <a:t>j</a:t>
            </a:r>
          </a:p>
        </p:txBody>
      </p:sp>
      <p:sp>
        <p:nvSpPr>
          <p:cNvPr id="48142" name="Freeform 14"/>
          <p:cNvSpPr>
            <a:spLocks/>
          </p:cNvSpPr>
          <p:nvPr/>
        </p:nvSpPr>
        <p:spPr bwMode="auto">
          <a:xfrm>
            <a:off x="1226820" y="2819400"/>
            <a:ext cx="7098030" cy="3048000"/>
          </a:xfrm>
          <a:custGeom>
            <a:avLst/>
            <a:gdLst/>
            <a:ahLst/>
            <a:cxnLst>
              <a:cxn ang="0">
                <a:pos x="0" y="0"/>
              </a:cxn>
              <a:cxn ang="0">
                <a:pos x="384" y="1104"/>
              </a:cxn>
              <a:cxn ang="0">
                <a:pos x="1536" y="1824"/>
              </a:cxn>
              <a:cxn ang="0">
                <a:pos x="2688" y="1680"/>
              </a:cxn>
              <a:cxn ang="0">
                <a:pos x="3456" y="912"/>
              </a:cxn>
              <a:cxn ang="0">
                <a:pos x="3888" y="192"/>
              </a:cxn>
            </a:cxnLst>
            <a:rect l="0" t="0" r="r" b="b"/>
            <a:pathLst>
              <a:path w="3888" h="1920">
                <a:moveTo>
                  <a:pt x="0" y="0"/>
                </a:moveTo>
                <a:cubicBezTo>
                  <a:pt x="64" y="400"/>
                  <a:pt x="128" y="800"/>
                  <a:pt x="384" y="1104"/>
                </a:cubicBezTo>
                <a:cubicBezTo>
                  <a:pt x="640" y="1408"/>
                  <a:pt x="1152" y="1728"/>
                  <a:pt x="1536" y="1824"/>
                </a:cubicBezTo>
                <a:cubicBezTo>
                  <a:pt x="1920" y="1920"/>
                  <a:pt x="2368" y="1832"/>
                  <a:pt x="2688" y="1680"/>
                </a:cubicBezTo>
                <a:cubicBezTo>
                  <a:pt x="3008" y="1528"/>
                  <a:pt x="3256" y="1160"/>
                  <a:pt x="3456" y="912"/>
                </a:cubicBezTo>
                <a:cubicBezTo>
                  <a:pt x="3656" y="664"/>
                  <a:pt x="3772" y="428"/>
                  <a:pt x="3888" y="192"/>
                </a:cubicBezTo>
              </a:path>
            </a:pathLst>
          </a:custGeom>
          <a:noFill/>
          <a:ln w="9525">
            <a:solidFill>
              <a:schemeClr val="tx1"/>
            </a:solidFill>
            <a:round/>
            <a:headEnd/>
            <a:tailEnd/>
          </a:ln>
          <a:effectLst/>
        </p:spPr>
        <p:txBody>
          <a:bodyPr/>
          <a:lstStyle/>
          <a:p>
            <a:endParaRPr lang="en-US"/>
          </a:p>
        </p:txBody>
      </p:sp>
      <p:sp>
        <p:nvSpPr>
          <p:cNvPr id="48145" name="Freeform 17"/>
          <p:cNvSpPr>
            <a:spLocks/>
          </p:cNvSpPr>
          <p:nvPr/>
        </p:nvSpPr>
        <p:spPr bwMode="auto">
          <a:xfrm>
            <a:off x="1314450" y="2743200"/>
            <a:ext cx="3242310" cy="1993900"/>
          </a:xfrm>
          <a:custGeom>
            <a:avLst/>
            <a:gdLst/>
            <a:ahLst/>
            <a:cxnLst>
              <a:cxn ang="0">
                <a:pos x="0" y="0"/>
              </a:cxn>
              <a:cxn ang="0">
                <a:pos x="384" y="912"/>
              </a:cxn>
              <a:cxn ang="0">
                <a:pos x="960" y="1248"/>
              </a:cxn>
              <a:cxn ang="0">
                <a:pos x="1440" y="960"/>
              </a:cxn>
              <a:cxn ang="0">
                <a:pos x="1776" y="480"/>
              </a:cxn>
            </a:cxnLst>
            <a:rect l="0" t="0" r="r" b="b"/>
            <a:pathLst>
              <a:path w="1776" h="1256">
                <a:moveTo>
                  <a:pt x="0" y="0"/>
                </a:moveTo>
                <a:cubicBezTo>
                  <a:pt x="112" y="352"/>
                  <a:pt x="224" y="704"/>
                  <a:pt x="384" y="912"/>
                </a:cubicBezTo>
                <a:cubicBezTo>
                  <a:pt x="544" y="1120"/>
                  <a:pt x="784" y="1240"/>
                  <a:pt x="960" y="1248"/>
                </a:cubicBezTo>
                <a:cubicBezTo>
                  <a:pt x="1136" y="1256"/>
                  <a:pt x="1304" y="1088"/>
                  <a:pt x="1440" y="960"/>
                </a:cubicBezTo>
                <a:cubicBezTo>
                  <a:pt x="1576" y="832"/>
                  <a:pt x="1676" y="656"/>
                  <a:pt x="1776" y="480"/>
                </a:cubicBezTo>
              </a:path>
            </a:pathLst>
          </a:custGeom>
          <a:noFill/>
          <a:ln w="9525">
            <a:solidFill>
              <a:schemeClr val="tx1"/>
            </a:solidFill>
            <a:round/>
            <a:headEnd/>
            <a:tailEnd/>
          </a:ln>
          <a:effectLst/>
        </p:spPr>
        <p:txBody>
          <a:bodyPr/>
          <a:lstStyle/>
          <a:p>
            <a:endParaRPr lang="en-US"/>
          </a:p>
        </p:txBody>
      </p:sp>
      <p:sp>
        <p:nvSpPr>
          <p:cNvPr id="48146" name="Freeform 18"/>
          <p:cNvSpPr>
            <a:spLocks/>
          </p:cNvSpPr>
          <p:nvPr/>
        </p:nvSpPr>
        <p:spPr bwMode="auto">
          <a:xfrm>
            <a:off x="4177031" y="3581401"/>
            <a:ext cx="1007745" cy="1282700"/>
          </a:xfrm>
          <a:custGeom>
            <a:avLst/>
            <a:gdLst/>
            <a:ahLst/>
            <a:cxnLst>
              <a:cxn ang="0">
                <a:pos x="256" y="0"/>
              </a:cxn>
              <a:cxn ang="0">
                <a:pos x="16" y="480"/>
              </a:cxn>
              <a:cxn ang="0">
                <a:pos x="160" y="720"/>
              </a:cxn>
              <a:cxn ang="0">
                <a:pos x="448" y="768"/>
              </a:cxn>
              <a:cxn ang="0">
                <a:pos x="544" y="480"/>
              </a:cxn>
              <a:cxn ang="0">
                <a:pos x="400" y="48"/>
              </a:cxn>
            </a:cxnLst>
            <a:rect l="0" t="0" r="r" b="b"/>
            <a:pathLst>
              <a:path w="552" h="808">
                <a:moveTo>
                  <a:pt x="256" y="0"/>
                </a:moveTo>
                <a:cubicBezTo>
                  <a:pt x="144" y="180"/>
                  <a:pt x="32" y="360"/>
                  <a:pt x="16" y="480"/>
                </a:cubicBezTo>
                <a:cubicBezTo>
                  <a:pt x="0" y="600"/>
                  <a:pt x="88" y="672"/>
                  <a:pt x="160" y="720"/>
                </a:cubicBezTo>
                <a:cubicBezTo>
                  <a:pt x="232" y="768"/>
                  <a:pt x="384" y="808"/>
                  <a:pt x="448" y="768"/>
                </a:cubicBezTo>
                <a:cubicBezTo>
                  <a:pt x="512" y="728"/>
                  <a:pt x="552" y="600"/>
                  <a:pt x="544" y="480"/>
                </a:cubicBezTo>
                <a:cubicBezTo>
                  <a:pt x="536" y="360"/>
                  <a:pt x="468" y="204"/>
                  <a:pt x="400" y="48"/>
                </a:cubicBezTo>
              </a:path>
            </a:pathLst>
          </a:custGeom>
          <a:noFill/>
          <a:ln w="9525">
            <a:solidFill>
              <a:schemeClr val="tx1"/>
            </a:solidFill>
            <a:round/>
            <a:headEnd/>
            <a:tailEnd/>
          </a:ln>
          <a:effectLst/>
        </p:spPr>
        <p:txBody>
          <a:bodyPr/>
          <a:lstStyle/>
          <a:p>
            <a:endParaRPr lang="en-US"/>
          </a:p>
        </p:txBody>
      </p:sp>
      <p:sp>
        <p:nvSpPr>
          <p:cNvPr id="48147" name="Freeform 19"/>
          <p:cNvSpPr>
            <a:spLocks/>
          </p:cNvSpPr>
          <p:nvPr/>
        </p:nvSpPr>
        <p:spPr bwMode="auto">
          <a:xfrm>
            <a:off x="4994910" y="3048000"/>
            <a:ext cx="3242310" cy="1727200"/>
          </a:xfrm>
          <a:custGeom>
            <a:avLst/>
            <a:gdLst/>
            <a:ahLst/>
            <a:cxnLst>
              <a:cxn ang="0">
                <a:pos x="0" y="336"/>
              </a:cxn>
              <a:cxn ang="0">
                <a:pos x="240" y="672"/>
              </a:cxn>
              <a:cxn ang="0">
                <a:pos x="720" y="1056"/>
              </a:cxn>
              <a:cxn ang="0">
                <a:pos x="1104" y="864"/>
              </a:cxn>
              <a:cxn ang="0">
                <a:pos x="1776" y="0"/>
              </a:cxn>
            </a:cxnLst>
            <a:rect l="0" t="0" r="r" b="b"/>
            <a:pathLst>
              <a:path w="1776" h="1088">
                <a:moveTo>
                  <a:pt x="0" y="336"/>
                </a:moveTo>
                <a:cubicBezTo>
                  <a:pt x="60" y="444"/>
                  <a:pt x="120" y="552"/>
                  <a:pt x="240" y="672"/>
                </a:cubicBezTo>
                <a:cubicBezTo>
                  <a:pt x="360" y="792"/>
                  <a:pt x="576" y="1024"/>
                  <a:pt x="720" y="1056"/>
                </a:cubicBezTo>
                <a:cubicBezTo>
                  <a:pt x="864" y="1088"/>
                  <a:pt x="928" y="1040"/>
                  <a:pt x="1104" y="864"/>
                </a:cubicBezTo>
                <a:cubicBezTo>
                  <a:pt x="1280" y="688"/>
                  <a:pt x="1528" y="344"/>
                  <a:pt x="1776" y="0"/>
                </a:cubicBezTo>
              </a:path>
            </a:pathLst>
          </a:custGeom>
          <a:noFill/>
          <a:ln w="9525">
            <a:solidFill>
              <a:schemeClr val="tx1"/>
            </a:solidFill>
            <a:round/>
            <a:headEnd/>
            <a:tailEnd/>
          </a:ln>
          <a:effectLst/>
        </p:spPr>
        <p:txBody>
          <a:bodyPr/>
          <a:lstStyle/>
          <a:p>
            <a:endParaRPr lang="en-US"/>
          </a:p>
        </p:txBody>
      </p:sp>
      <p:grpSp>
        <p:nvGrpSpPr>
          <p:cNvPr id="2" name="Group 28"/>
          <p:cNvGrpSpPr>
            <a:grpSpLocks/>
          </p:cNvGrpSpPr>
          <p:nvPr/>
        </p:nvGrpSpPr>
        <p:grpSpPr bwMode="auto">
          <a:xfrm>
            <a:off x="1927862" y="2057403"/>
            <a:ext cx="1633934" cy="2709863"/>
            <a:chOff x="1056" y="1296"/>
            <a:chExt cx="895" cy="1707"/>
          </a:xfrm>
        </p:grpSpPr>
        <p:sp>
          <p:nvSpPr>
            <p:cNvPr id="48148" name="Text Box 20"/>
            <p:cNvSpPr txBox="1">
              <a:spLocks noChangeArrowheads="1"/>
            </p:cNvSpPr>
            <p:nvPr/>
          </p:nvSpPr>
          <p:spPr bwMode="auto">
            <a:xfrm>
              <a:off x="1056" y="1296"/>
              <a:ext cx="895" cy="407"/>
            </a:xfrm>
            <a:prstGeom prst="rect">
              <a:avLst/>
            </a:prstGeom>
            <a:noFill/>
            <a:ln w="9525">
              <a:noFill/>
              <a:miter lim="800000"/>
              <a:headEnd/>
              <a:tailEnd/>
            </a:ln>
            <a:effectLst/>
          </p:spPr>
          <p:txBody>
            <a:bodyPr wrap="none">
              <a:spAutoFit/>
            </a:bodyPr>
            <a:lstStyle/>
            <a:p>
              <a:r>
                <a:rPr lang="en-US"/>
                <a:t>Paths not going</a:t>
              </a:r>
            </a:p>
            <a:p>
              <a:r>
                <a:rPr lang="en-US"/>
                <a:t>through k</a:t>
              </a:r>
            </a:p>
          </p:txBody>
        </p:sp>
        <p:sp>
          <p:nvSpPr>
            <p:cNvPr id="48149" name="Line 21"/>
            <p:cNvSpPr>
              <a:spLocks noChangeShapeType="1"/>
            </p:cNvSpPr>
            <p:nvPr/>
          </p:nvSpPr>
          <p:spPr bwMode="auto">
            <a:xfrm flipH="1">
              <a:off x="1152" y="1851"/>
              <a:ext cx="192" cy="1152"/>
            </a:xfrm>
            <a:prstGeom prst="line">
              <a:avLst/>
            </a:prstGeom>
            <a:noFill/>
            <a:ln w="25400">
              <a:solidFill>
                <a:srgbClr val="FF0000"/>
              </a:solidFill>
              <a:prstDash val="sysDot"/>
              <a:round/>
              <a:headEnd/>
              <a:tailEnd type="triangle" w="med" len="med"/>
            </a:ln>
            <a:effectLst/>
          </p:spPr>
          <p:txBody>
            <a:bodyPr/>
            <a:lstStyle/>
            <a:p>
              <a:endParaRPr lang="en-US"/>
            </a:p>
          </p:txBody>
        </p:sp>
      </p:grpSp>
      <p:grpSp>
        <p:nvGrpSpPr>
          <p:cNvPr id="3" name="Group 31"/>
          <p:cNvGrpSpPr>
            <a:grpSpLocks/>
          </p:cNvGrpSpPr>
          <p:nvPr/>
        </p:nvGrpSpPr>
        <p:grpSpPr bwMode="auto">
          <a:xfrm>
            <a:off x="7098032" y="4310062"/>
            <a:ext cx="2583259" cy="679450"/>
            <a:chOff x="3888" y="2715"/>
            <a:chExt cx="1415" cy="428"/>
          </a:xfrm>
        </p:grpSpPr>
        <p:sp>
          <p:nvSpPr>
            <p:cNvPr id="48152" name="Text Box 24"/>
            <p:cNvSpPr txBox="1">
              <a:spLocks noChangeArrowheads="1"/>
            </p:cNvSpPr>
            <p:nvPr/>
          </p:nvSpPr>
          <p:spPr bwMode="auto">
            <a:xfrm>
              <a:off x="4848" y="2736"/>
              <a:ext cx="455" cy="407"/>
            </a:xfrm>
            <a:prstGeom prst="rect">
              <a:avLst/>
            </a:prstGeom>
            <a:noFill/>
            <a:ln w="9525">
              <a:noFill/>
              <a:miter lim="800000"/>
              <a:headEnd/>
              <a:tailEnd/>
            </a:ln>
            <a:effectLst/>
          </p:spPr>
          <p:txBody>
            <a:bodyPr wrap="none">
              <a:spAutoFit/>
            </a:bodyPr>
            <a:lstStyle/>
            <a:p>
              <a:r>
                <a:rPr lang="en-US"/>
                <a:t>From k</a:t>
              </a:r>
            </a:p>
            <a:p>
              <a:r>
                <a:rPr lang="en-US"/>
                <a:t>to j</a:t>
              </a:r>
            </a:p>
          </p:txBody>
        </p:sp>
        <p:sp>
          <p:nvSpPr>
            <p:cNvPr id="48153" name="Line 25"/>
            <p:cNvSpPr>
              <a:spLocks noChangeShapeType="1"/>
            </p:cNvSpPr>
            <p:nvPr/>
          </p:nvSpPr>
          <p:spPr bwMode="auto">
            <a:xfrm flipH="1" flipV="1">
              <a:off x="3888" y="2715"/>
              <a:ext cx="912" cy="192"/>
            </a:xfrm>
            <a:prstGeom prst="line">
              <a:avLst/>
            </a:prstGeom>
            <a:noFill/>
            <a:ln w="25400">
              <a:solidFill>
                <a:srgbClr val="FF0000"/>
              </a:solidFill>
              <a:prstDash val="sysDot"/>
              <a:round/>
              <a:headEnd/>
              <a:tailEnd type="triangle" w="med" len="med"/>
            </a:ln>
            <a:effectLst/>
          </p:spPr>
          <p:txBody>
            <a:bodyPr/>
            <a:lstStyle/>
            <a:p>
              <a:endParaRPr lang="en-US"/>
            </a:p>
          </p:txBody>
        </p:sp>
      </p:grpSp>
      <p:grpSp>
        <p:nvGrpSpPr>
          <p:cNvPr id="4" name="Group 30"/>
          <p:cNvGrpSpPr>
            <a:grpSpLocks/>
          </p:cNvGrpSpPr>
          <p:nvPr/>
        </p:nvGrpSpPr>
        <p:grpSpPr bwMode="auto">
          <a:xfrm>
            <a:off x="5170174" y="2438400"/>
            <a:ext cx="1783636" cy="2133600"/>
            <a:chOff x="2832" y="1536"/>
            <a:chExt cx="977" cy="1344"/>
          </a:xfrm>
        </p:grpSpPr>
        <p:sp>
          <p:nvSpPr>
            <p:cNvPr id="48151" name="Text Box 23"/>
            <p:cNvSpPr txBox="1">
              <a:spLocks noChangeArrowheads="1"/>
            </p:cNvSpPr>
            <p:nvPr/>
          </p:nvSpPr>
          <p:spPr bwMode="auto">
            <a:xfrm>
              <a:off x="3024" y="1536"/>
              <a:ext cx="785" cy="407"/>
            </a:xfrm>
            <a:prstGeom prst="rect">
              <a:avLst/>
            </a:prstGeom>
            <a:noFill/>
            <a:ln w="9525">
              <a:noFill/>
              <a:miter lim="800000"/>
              <a:headEnd/>
              <a:tailEnd/>
            </a:ln>
            <a:effectLst/>
          </p:spPr>
          <p:txBody>
            <a:bodyPr wrap="none">
              <a:spAutoFit/>
            </a:bodyPr>
            <a:lstStyle/>
            <a:p>
              <a:r>
                <a:rPr lang="en-US"/>
                <a:t>From k to k</a:t>
              </a:r>
            </a:p>
            <a:p>
              <a:r>
                <a:rPr lang="en-US"/>
                <a:t>Several times</a:t>
              </a:r>
            </a:p>
          </p:txBody>
        </p:sp>
        <p:sp>
          <p:nvSpPr>
            <p:cNvPr id="48154" name="Line 26"/>
            <p:cNvSpPr>
              <a:spLocks noChangeShapeType="1"/>
            </p:cNvSpPr>
            <p:nvPr/>
          </p:nvSpPr>
          <p:spPr bwMode="auto">
            <a:xfrm flipH="1">
              <a:off x="2832" y="2064"/>
              <a:ext cx="576" cy="816"/>
            </a:xfrm>
            <a:prstGeom prst="line">
              <a:avLst/>
            </a:prstGeom>
            <a:noFill/>
            <a:ln w="25400">
              <a:solidFill>
                <a:srgbClr val="FF0000"/>
              </a:solidFill>
              <a:prstDash val="sysDot"/>
              <a:round/>
              <a:headEnd/>
              <a:tailEnd type="triangle" w="med" len="med"/>
            </a:ln>
            <a:effectLst/>
          </p:spPr>
          <p:txBody>
            <a:bodyPr/>
            <a:lstStyle/>
            <a:p>
              <a:endParaRPr lang="en-US"/>
            </a:p>
          </p:txBody>
        </p:sp>
      </p:grpSp>
      <p:grpSp>
        <p:nvGrpSpPr>
          <p:cNvPr id="5" name="Group 29"/>
          <p:cNvGrpSpPr>
            <a:grpSpLocks/>
          </p:cNvGrpSpPr>
          <p:nvPr/>
        </p:nvGrpSpPr>
        <p:grpSpPr bwMode="auto">
          <a:xfrm>
            <a:off x="3242308" y="1676403"/>
            <a:ext cx="2501107" cy="3014663"/>
            <a:chOff x="1776" y="1008"/>
            <a:chExt cx="1370" cy="1899"/>
          </a:xfrm>
        </p:grpSpPr>
        <p:sp>
          <p:nvSpPr>
            <p:cNvPr id="48150" name="Text Box 22"/>
            <p:cNvSpPr txBox="1">
              <a:spLocks noChangeArrowheads="1"/>
            </p:cNvSpPr>
            <p:nvPr/>
          </p:nvSpPr>
          <p:spPr bwMode="auto">
            <a:xfrm>
              <a:off x="2592" y="1008"/>
              <a:ext cx="554" cy="233"/>
            </a:xfrm>
            <a:prstGeom prst="rect">
              <a:avLst/>
            </a:prstGeom>
            <a:noFill/>
            <a:ln w="9525">
              <a:noFill/>
              <a:miter lim="800000"/>
              <a:headEnd/>
              <a:tailEnd/>
            </a:ln>
            <a:effectLst/>
          </p:spPr>
          <p:txBody>
            <a:bodyPr wrap="none">
              <a:spAutoFit/>
            </a:bodyPr>
            <a:lstStyle/>
            <a:p>
              <a:r>
                <a:rPr lang="en-US"/>
                <a:t>Path to k</a:t>
              </a:r>
            </a:p>
          </p:txBody>
        </p:sp>
        <p:sp>
          <p:nvSpPr>
            <p:cNvPr id="48155" name="Line 27"/>
            <p:cNvSpPr>
              <a:spLocks noChangeShapeType="1"/>
            </p:cNvSpPr>
            <p:nvPr/>
          </p:nvSpPr>
          <p:spPr bwMode="auto">
            <a:xfrm flipH="1">
              <a:off x="1776" y="1275"/>
              <a:ext cx="1008" cy="1632"/>
            </a:xfrm>
            <a:prstGeom prst="line">
              <a:avLst/>
            </a:prstGeom>
            <a:noFill/>
            <a:ln w="25400">
              <a:solidFill>
                <a:srgbClr val="FF0000"/>
              </a:solidFill>
              <a:prstDash val="sysDot"/>
              <a:round/>
              <a:headEnd/>
              <a:tailEnd type="triangle" w="med" len="med"/>
            </a:ln>
            <a:effectLst/>
          </p:spPr>
          <p:txBody>
            <a:bodyPr/>
            <a:lstStyle/>
            <a:p>
              <a:endParaRPr lang="en-US"/>
            </a:p>
          </p:txBody>
        </p:sp>
      </p:gr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Illustration of </a:t>
            </a:r>
            <a:r>
              <a:rPr lang="en-US" sz="3200" dirty="0" smtClean="0">
                <a:solidFill>
                  <a:srgbClr val="3366FF"/>
                </a:solidFill>
              </a:rPr>
              <a:t>Induction</a:t>
            </a:r>
            <a:endParaRPr lang="en-US" sz="3200" dirty="0" smtClean="0"/>
          </a:p>
        </p:txBody>
      </p:sp>
      <p:sp>
        <p:nvSpPr>
          <p:cNvPr id="6" name="Date Placeholder 5"/>
          <p:cNvSpPr>
            <a:spLocks noGrp="1"/>
          </p:cNvSpPr>
          <p:nvPr>
            <p:ph type="dt" sz="half" idx="10"/>
          </p:nvPr>
        </p:nvSpPr>
        <p:spPr/>
        <p:txBody>
          <a:bodyPr/>
          <a:lstStyle/>
          <a:p>
            <a:fld id="{7150FF95-4C8B-4998-A466-FAC0223D3A1E}" type="datetime1">
              <a:rPr lang="en-US" smtClean="0"/>
              <a:pPr/>
              <a:t>3/24/2023</a:t>
            </a:fld>
            <a:endParaRPr lang="en-US"/>
          </a:p>
        </p:txBody>
      </p:sp>
      <p:sp>
        <p:nvSpPr>
          <p:cNvPr id="7" name="Footer Placeholder 6"/>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79</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sp>
        <p:nvSpPr>
          <p:cNvPr id="73738" name="Rectangle 10"/>
          <p:cNvSpPr>
            <a:spLocks noChangeArrowheads="1"/>
          </p:cNvSpPr>
          <p:nvPr/>
        </p:nvSpPr>
        <p:spPr bwMode="auto">
          <a:xfrm>
            <a:off x="1226824" y="3733803"/>
            <a:ext cx="697627" cy="1846659"/>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4800" b="0" i="0" u="none" strike="noStrike" cap="none" normalizeH="0" baseline="0" dirty="0" smtClean="0">
                <a:ln>
                  <a:noFill/>
                </a:ln>
                <a:solidFill>
                  <a:schemeClr val="tx1"/>
                </a:solidFill>
                <a:effectLst/>
                <a:latin typeface="Arial" pitchFamily="34" charset="0"/>
                <a:cs typeface="Arial" pitchFamily="34" charset="0"/>
              </a:rPr>
              <a:t/>
            </a:r>
            <a:br>
              <a:rPr kumimoji="0" lang="en-US" sz="4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Step 2:</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0800" b="0" i="0" u="none" strike="noStrike" cap="none" normalizeH="0" baseline="0" dirty="0" smtClean="0">
                <a:ln>
                  <a:noFill/>
                </a:ln>
                <a:solidFill>
                  <a:schemeClr val="tx1"/>
                </a:solidFill>
                <a:effectLst/>
                <a:latin typeface="Arial" pitchFamily="34" charset="0"/>
                <a:cs typeface="Arial" pitchFamily="34" charset="0"/>
              </a:rPr>
              <a:t/>
            </a:r>
            <a:br>
              <a:rPr kumimoji="0" lang="en-US" sz="10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3739" name="Picture 11" descr="Conversion of RE to FA"/>
          <p:cNvPicPr>
            <a:picLocks noChangeAspect="1" noChangeArrowheads="1"/>
          </p:cNvPicPr>
          <p:nvPr/>
        </p:nvPicPr>
        <p:blipFill>
          <a:blip r:embed="rId4"/>
          <a:srcRect/>
          <a:stretch>
            <a:fillRect/>
          </a:stretch>
        </p:blipFill>
        <p:spPr bwMode="auto">
          <a:xfrm>
            <a:off x="2366012" y="2286003"/>
            <a:ext cx="3308034" cy="762001"/>
          </a:xfrm>
          <a:prstGeom prst="rect">
            <a:avLst/>
          </a:prstGeom>
          <a:noFill/>
        </p:spPr>
      </p:pic>
      <p:pic>
        <p:nvPicPr>
          <p:cNvPr id="73740" name="Picture 12" descr="Conversion of RE to FA"/>
          <p:cNvPicPr>
            <a:picLocks noChangeAspect="1" noChangeArrowheads="1"/>
          </p:cNvPicPr>
          <p:nvPr/>
        </p:nvPicPr>
        <p:blipFill>
          <a:blip r:embed="rId5"/>
          <a:srcRect/>
          <a:stretch>
            <a:fillRect/>
          </a:stretch>
        </p:blipFill>
        <p:spPr bwMode="auto">
          <a:xfrm>
            <a:off x="2804161" y="4114800"/>
            <a:ext cx="4020027" cy="1714500"/>
          </a:xfrm>
          <a:prstGeom prst="rect">
            <a:avLst/>
          </a:prstGeom>
          <a:noFill/>
        </p:spPr>
      </p:pic>
      <p:sp>
        <p:nvSpPr>
          <p:cNvPr id="38" name="Rectangle 37"/>
          <p:cNvSpPr/>
          <p:nvPr/>
        </p:nvSpPr>
        <p:spPr>
          <a:xfrm>
            <a:off x="613410" y="990603"/>
            <a:ext cx="8324850" cy="1200329"/>
          </a:xfrm>
          <a:prstGeom prst="rect">
            <a:avLst/>
          </a:prstGeom>
        </p:spPr>
        <p:txBody>
          <a:bodyPr wrap="square">
            <a:spAutoFit/>
          </a:bodyPr>
          <a:lstStyle/>
          <a:p>
            <a:pPr lvl="0" fontAlgn="base">
              <a:spcBef>
                <a:spcPct val="0"/>
              </a:spcBef>
              <a:spcAft>
                <a:spcPct val="0"/>
              </a:spcAft>
            </a:pPr>
            <a:r>
              <a:rPr lang="en-US" dirty="0" smtClean="0">
                <a:solidFill>
                  <a:srgbClr val="333333"/>
                </a:solidFill>
                <a:latin typeface="inter-regular"/>
                <a:cs typeface="Arial" pitchFamily="34" charset="0"/>
              </a:rPr>
              <a:t>Design a FA from given regular expression 10 + (0 + 11)0* 1.</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solidFill>
                  <a:srgbClr val="333333"/>
                </a:solidFill>
                <a:latin typeface="inter-bold"/>
                <a:cs typeface="Arial" pitchFamily="34" charset="0"/>
              </a:rPr>
              <a:t>Solution:</a:t>
            </a:r>
            <a:r>
              <a:rPr lang="en-US" dirty="0" smtClean="0">
                <a:solidFill>
                  <a:srgbClr val="333333"/>
                </a:solidFill>
                <a:latin typeface="inter-regular"/>
                <a:cs typeface="Arial" pitchFamily="34" charset="0"/>
              </a:rPr>
              <a:t> First we will construct the transition diagram for a given regular expression.</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solidFill>
                  <a:srgbClr val="333333"/>
                </a:solidFill>
                <a:latin typeface="inter-bold"/>
                <a:cs typeface="Arial" pitchFamily="34" charset="0"/>
              </a:rPr>
              <a:t>Step 1:</a:t>
            </a:r>
            <a:endParaRPr lang="en-US" sz="1050" dirty="0" smtClean="0">
              <a:latin typeface="Arial" pitchFamily="34" charset="0"/>
              <a:cs typeface="Arial" pitchFamily="34" charset="0"/>
            </a:endParaRPr>
          </a:p>
        </p:txBody>
      </p:sp>
      <p:sp>
        <p:nvSpPr>
          <p:cNvPr id="2" name="Date Placeholder 1"/>
          <p:cNvSpPr>
            <a:spLocks noGrp="1"/>
          </p:cNvSpPr>
          <p:nvPr>
            <p:ph type="dt" sz="half" idx="10"/>
          </p:nvPr>
        </p:nvSpPr>
        <p:spPr/>
        <p:txBody>
          <a:bodyPr/>
          <a:lstStyle/>
          <a:p>
            <a:fld id="{05391A35-2FB5-482E-A7E6-587DF09D475C}" type="datetime1">
              <a:rPr lang="en-US" smtClean="0"/>
              <a:pPr/>
              <a:t>3/24/2023</a:t>
            </a:fld>
            <a:endParaRPr lang="en-US"/>
          </a:p>
        </p:txBody>
      </p:sp>
      <p:sp>
        <p:nvSpPr>
          <p:cNvPr id="3" name="Footer Placeholder 2"/>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 y="1265240"/>
            <a:ext cx="9464040" cy="4525963"/>
          </a:xfrm>
        </p:spPr>
        <p:txBody>
          <a:bodyPr>
            <a:noAutofit/>
          </a:bodyPr>
          <a:lstStyle/>
          <a:p>
            <a:pPr algn="just">
              <a:lnSpc>
                <a:spcPct val="150000"/>
              </a:lnSpc>
            </a:pPr>
            <a:r>
              <a:rPr lang="en-US" sz="1800" dirty="0">
                <a:cs typeface="Times New Roman" panose="02020603050405020304" pitchFamily="18" charset="0"/>
              </a:rPr>
              <a:t>It can compute man-made problems as well as natural phenomena. </a:t>
            </a:r>
          </a:p>
          <a:p>
            <a:pPr algn="just">
              <a:lnSpc>
                <a:spcPct val="150000"/>
              </a:lnSpc>
            </a:pPr>
            <a:endParaRPr lang="en-US" sz="1800" dirty="0">
              <a:cs typeface="Times New Roman" panose="02020603050405020304" pitchFamily="18" charset="0"/>
            </a:endParaRPr>
          </a:p>
          <a:p>
            <a:pPr algn="just">
              <a:lnSpc>
                <a:spcPct val="150000"/>
              </a:lnSpc>
            </a:pPr>
            <a:r>
              <a:rPr lang="en-US" sz="1800" dirty="0">
                <a:cs typeface="Times New Roman" panose="02020603050405020304" pitchFamily="18" charset="0"/>
              </a:rPr>
              <a:t>Automata theory has a lot of applications in real life as well, such that: Lambda calculus, Combinatory logic, Markov algorithm, and Register, Natural Language Processing ,Compiler Design and Lexical analysis and Semantic analysis. Also, the concept of Formal languages and automata theory can overlap with other subjects as well.</a:t>
            </a:r>
          </a:p>
          <a:p>
            <a:pPr algn="just">
              <a:lnSpc>
                <a:spcPct val="150000"/>
              </a:lnSpc>
            </a:pPr>
            <a:endParaRPr lang="en-US" sz="2000" dirty="0">
              <a:latin typeface="+mj-lt"/>
            </a:endParaRPr>
          </a:p>
        </p:txBody>
      </p:sp>
      <p:sp>
        <p:nvSpPr>
          <p:cNvPr id="4" name="Date Placeholder 3"/>
          <p:cNvSpPr>
            <a:spLocks noGrp="1"/>
          </p:cNvSpPr>
          <p:nvPr>
            <p:ph type="dt" sz="half" idx="10"/>
          </p:nvPr>
        </p:nvSpPr>
        <p:spPr/>
        <p:txBody>
          <a:bodyPr/>
          <a:lstStyle/>
          <a:p>
            <a:fld id="{15FEB1C9-7F7A-4854-BE35-DD823846049D}"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752600" y="3"/>
            <a:ext cx="8763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a:latin typeface="+mj-lt"/>
            </a:endParaRPr>
          </a:p>
          <a:p>
            <a:pPr algn="ctr">
              <a:spcBef>
                <a:spcPct val="0"/>
              </a:spcBef>
              <a:defRPr/>
            </a:pPr>
            <a:r>
              <a:rPr kumimoji="0" lang="en-US" sz="3200" i="0" u="none" strike="noStrike" kern="1200" cap="none" spc="0" normalizeH="0" baseline="0" noProof="0" dirty="0">
                <a:ln>
                  <a:noFill/>
                </a:ln>
                <a:solidFill>
                  <a:schemeClr val="dk1"/>
                </a:solidFill>
                <a:effectLst/>
                <a:uLnTx/>
                <a:uFillTx/>
                <a:latin typeface="+mj-lt"/>
                <a:ea typeface="+mn-ea"/>
                <a:cs typeface="+mn-cs"/>
              </a:rPr>
              <a:t> </a:t>
            </a:r>
            <a:r>
              <a:rPr lang="en-US" sz="2400" b="1" dirty="0">
                <a:latin typeface="Times New Roman" pitchFamily="18" charset="0"/>
                <a:cs typeface="Times New Roman" pitchFamily="18" charset="0"/>
              </a:rPr>
              <a:t>Branch Wise Applications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3200" i="0" u="none" strike="noStrike" kern="1200" cap="none" spc="0" normalizeH="0" baseline="0" noProof="0" dirty="0">
              <a:ln>
                <a:noFill/>
              </a:ln>
              <a:solidFill>
                <a:schemeClr val="dk1"/>
              </a:solidFill>
              <a:effectLst/>
              <a:uLnTx/>
              <a:uFillTx/>
              <a:latin typeface="+mj-lt"/>
              <a:ea typeface="+mn-ea"/>
              <a:cs typeface="+mn-cs"/>
            </a:endParaRPr>
          </a:p>
        </p:txBody>
      </p:sp>
      <p:pic>
        <p:nvPicPr>
          <p:cNvPr id="9" name="Picture 8" descr="Logo11.png"/>
          <p:cNvPicPr>
            <a:picLocks noChangeAspect="1"/>
          </p:cNvPicPr>
          <p:nvPr/>
        </p:nvPicPr>
        <p:blipFill>
          <a:blip r:embed="rId2"/>
          <a:stretch>
            <a:fillRect/>
          </a:stretch>
        </p:blipFill>
        <p:spPr>
          <a:xfrm>
            <a:off x="2" y="36838"/>
            <a:ext cx="1555434" cy="725162"/>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80</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sp>
        <p:nvSpPr>
          <p:cNvPr id="174081" name="Rectangle 1"/>
          <p:cNvSpPr>
            <a:spLocks noChangeArrowheads="1"/>
          </p:cNvSpPr>
          <p:nvPr/>
        </p:nvSpPr>
        <p:spPr bwMode="auto">
          <a:xfrm>
            <a:off x="3" y="825582"/>
            <a:ext cx="1010582" cy="5293757"/>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1400" b="1" dirty="0" smtClean="0">
                <a:solidFill>
                  <a:srgbClr val="333333"/>
                </a:solidFill>
                <a:latin typeface="inter-bold"/>
                <a:cs typeface="Arial" pitchFamily="34" charset="0"/>
              </a:rPr>
              <a:t>Step 3:</a:t>
            </a:r>
            <a:endParaRPr lang="en-US" sz="1400" dirty="0" smtClean="0">
              <a:latin typeface="Arial" pitchFamily="34"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500" b="0" i="0" u="none" strike="noStrike" cap="none" normalizeH="0" baseline="0" dirty="0" smtClean="0">
                <a:ln>
                  <a:noFill/>
                </a:ln>
                <a:solidFill>
                  <a:schemeClr val="tx1"/>
                </a:solidFill>
                <a:effectLst/>
                <a:latin typeface="Arial" pitchFamily="34" charset="0"/>
                <a:cs typeface="Arial" pitchFamily="34" charset="0"/>
              </a:rPr>
              <a:t/>
            </a:r>
            <a:br>
              <a:rPr kumimoji="0" lang="en-US" sz="135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Step 4:</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Step 5:</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59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4082" name="Picture 2" descr="Conversion of RE to FA"/>
          <p:cNvPicPr>
            <a:picLocks noChangeAspect="1" noChangeArrowheads="1"/>
          </p:cNvPicPr>
          <p:nvPr/>
        </p:nvPicPr>
        <p:blipFill>
          <a:blip r:embed="rId4"/>
          <a:srcRect/>
          <a:stretch>
            <a:fillRect/>
          </a:stretch>
        </p:blipFill>
        <p:spPr bwMode="auto">
          <a:xfrm>
            <a:off x="963930" y="990600"/>
            <a:ext cx="3210515" cy="1371600"/>
          </a:xfrm>
          <a:prstGeom prst="rect">
            <a:avLst/>
          </a:prstGeom>
          <a:noFill/>
        </p:spPr>
      </p:pic>
      <p:pic>
        <p:nvPicPr>
          <p:cNvPr id="174083" name="Picture 3" descr="Conversion of RE to FA"/>
          <p:cNvPicPr>
            <a:picLocks noChangeAspect="1" noChangeArrowheads="1"/>
          </p:cNvPicPr>
          <p:nvPr/>
        </p:nvPicPr>
        <p:blipFill>
          <a:blip r:embed="rId5"/>
          <a:srcRect/>
          <a:stretch>
            <a:fillRect/>
          </a:stretch>
        </p:blipFill>
        <p:spPr bwMode="auto">
          <a:xfrm>
            <a:off x="1139191" y="2667000"/>
            <a:ext cx="3596874" cy="1752600"/>
          </a:xfrm>
          <a:prstGeom prst="rect">
            <a:avLst/>
          </a:prstGeom>
          <a:noFill/>
        </p:spPr>
      </p:pic>
      <p:pic>
        <p:nvPicPr>
          <p:cNvPr id="174084" name="Picture 4" descr="Conversion of RE to FA"/>
          <p:cNvPicPr>
            <a:picLocks noChangeAspect="1" noChangeArrowheads="1"/>
          </p:cNvPicPr>
          <p:nvPr/>
        </p:nvPicPr>
        <p:blipFill>
          <a:blip r:embed="rId6"/>
          <a:srcRect/>
          <a:stretch>
            <a:fillRect/>
          </a:stretch>
        </p:blipFill>
        <p:spPr bwMode="auto">
          <a:xfrm>
            <a:off x="1752600" y="4648200"/>
            <a:ext cx="3154353" cy="1905000"/>
          </a:xfrm>
          <a:prstGeom prst="rect">
            <a:avLst/>
          </a:prstGeom>
          <a:noFill/>
        </p:spPr>
      </p:pic>
      <p:sp>
        <p:nvSpPr>
          <p:cNvPr id="174085" name="Rectangle 5"/>
          <p:cNvSpPr>
            <a:spLocks noChangeArrowheads="1"/>
          </p:cNvSpPr>
          <p:nvPr/>
        </p:nvSpPr>
        <p:spPr bwMode="auto">
          <a:xfrm>
            <a:off x="3" y="2"/>
            <a:ext cx="2035237"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inter-regular"/>
                <a:cs typeface="Arial" pitchFamily="34" charset="0"/>
              </a:rPr>
              <a:t>The equivalent DFA will be: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0" name="Date Placeholder 3"/>
          <p:cNvSpPr>
            <a:spLocks noGrp="1"/>
          </p:cNvSpPr>
          <p:nvPr>
            <p:ph type="dt" sz="half" idx="10"/>
          </p:nvPr>
        </p:nvSpPr>
        <p:spPr>
          <a:xfrm>
            <a:off x="701040" y="6508753"/>
            <a:ext cx="2453640" cy="365125"/>
          </a:xfrm>
        </p:spPr>
        <p:txBody>
          <a:bodyPr/>
          <a:lstStyle/>
          <a:p>
            <a:fld id="{9684F6D4-453D-4BAB-85DB-FFD7E383B0B1}" type="datetime1">
              <a:rPr lang="en-US" smtClean="0"/>
              <a:pPr/>
              <a:t>3/24/2023</a:t>
            </a:fld>
            <a:endParaRPr lang="en-US" dirty="0"/>
          </a:p>
        </p:txBody>
      </p:sp>
      <p:sp>
        <p:nvSpPr>
          <p:cNvPr id="11" name="Footer Placeholder 4"/>
          <p:cNvSpPr>
            <a:spLocks noGrp="1"/>
          </p:cNvSpPr>
          <p:nvPr>
            <p:ph type="ftr" sz="quarter" idx="11"/>
          </p:nvPr>
        </p:nvSpPr>
        <p:spPr>
          <a:xfrm>
            <a:off x="3154680" y="6508753"/>
            <a:ext cx="4994910" cy="365125"/>
          </a:xfrm>
        </p:spPr>
        <p:txBody>
          <a:bodyPr/>
          <a:lstStyle/>
          <a:p>
            <a:r>
              <a:rPr lang="en-US" smtClean="0"/>
              <a:t>SHRUTI SINHA                          TAFL            Unit Number:2</a:t>
            </a:r>
            <a:endParaRPr lang="en-US" dirty="0"/>
          </a:p>
        </p:txBody>
      </p:sp>
      <p:sp>
        <p:nvSpPr>
          <p:cNvPr id="12"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81</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graphicFrame>
        <p:nvGraphicFramePr>
          <p:cNvPr id="14" name="Table 13"/>
          <p:cNvGraphicFramePr>
            <a:graphicFrameLocks noGrp="1"/>
          </p:cNvGraphicFramePr>
          <p:nvPr/>
        </p:nvGraphicFramePr>
        <p:xfrm>
          <a:off x="3154680" y="1066800"/>
          <a:ext cx="7010400" cy="2319844"/>
        </p:xfrm>
        <a:graphic>
          <a:graphicData uri="http://schemas.openxmlformats.org/drawingml/2006/table">
            <a:tbl>
              <a:tblPr/>
              <a:tblGrid>
                <a:gridCol w="2336800">
                  <a:extLst>
                    <a:ext uri="{9D8B030D-6E8A-4147-A177-3AD203B41FA5}">
                      <a16:colId xmlns:a16="http://schemas.microsoft.com/office/drawing/2014/main" val="20000"/>
                    </a:ext>
                  </a:extLst>
                </a:gridCol>
                <a:gridCol w="2336800">
                  <a:extLst>
                    <a:ext uri="{9D8B030D-6E8A-4147-A177-3AD203B41FA5}">
                      <a16:colId xmlns:a16="http://schemas.microsoft.com/office/drawing/2014/main" val="20001"/>
                    </a:ext>
                  </a:extLst>
                </a:gridCol>
                <a:gridCol w="2336800">
                  <a:extLst>
                    <a:ext uri="{9D8B030D-6E8A-4147-A177-3AD203B41FA5}">
                      <a16:colId xmlns:a16="http://schemas.microsoft.com/office/drawing/2014/main" val="20002"/>
                    </a:ext>
                  </a:extLst>
                </a:gridCol>
              </a:tblGrid>
              <a:tr h="441564">
                <a:tc>
                  <a:txBody>
                    <a:bodyPr/>
                    <a:lstStyle/>
                    <a:p>
                      <a:pPr algn="l" fontAlgn="t"/>
                      <a:r>
                        <a:rPr lang="en-US" sz="1600" dirty="0">
                          <a:solidFill>
                            <a:srgbClr val="000000"/>
                          </a:solidFill>
                          <a:latin typeface="times new roman"/>
                        </a:rPr>
                        <a:t>State</a:t>
                      </a:r>
                    </a:p>
                  </a:txBody>
                  <a:tcPr marL="113692" marR="113692" marT="98862" marB="98862">
                    <a:lnL w="9525" cap="flat" cmpd="sng" algn="ctr">
                      <a:solidFill>
                        <a:srgbClr val="209BDA"/>
                      </a:solidFill>
                      <a:prstDash val="solid"/>
                      <a:round/>
                      <a:headEnd type="none" w="med" len="med"/>
                      <a:tailEnd type="none" w="med" len="med"/>
                    </a:lnL>
                    <a:lnR w="9525" cap="flat" cmpd="sng" algn="ctr">
                      <a:solidFill>
                        <a:srgbClr val="209BDA"/>
                      </a:solidFill>
                      <a:prstDash val="solid"/>
                      <a:round/>
                      <a:headEnd type="none" w="med" len="med"/>
                      <a:tailEnd type="none" w="med" len="med"/>
                    </a:lnR>
                    <a:lnT w="9525" cap="flat" cmpd="sng" algn="ctr">
                      <a:solidFill>
                        <a:srgbClr val="209B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latin typeface="times new roman"/>
                        </a:rPr>
                        <a:t>0</a:t>
                      </a:r>
                    </a:p>
                  </a:txBody>
                  <a:tcPr marL="113692" marR="113692" marT="98862" marB="98862">
                    <a:lnL w="9525" cap="flat" cmpd="sng" algn="ctr">
                      <a:solidFill>
                        <a:srgbClr val="209BDA"/>
                      </a:solidFill>
                      <a:prstDash val="solid"/>
                      <a:round/>
                      <a:headEnd type="none" w="med" len="med"/>
                      <a:tailEnd type="none" w="med" len="med"/>
                    </a:lnL>
                    <a:lnR w="9525" cap="flat" cmpd="sng" algn="ctr">
                      <a:solidFill>
                        <a:srgbClr val="209BDA"/>
                      </a:solidFill>
                      <a:prstDash val="solid"/>
                      <a:round/>
                      <a:headEnd type="none" w="med" len="med"/>
                      <a:tailEnd type="none" w="med" len="med"/>
                    </a:lnR>
                    <a:lnT w="9525" cap="flat" cmpd="sng" algn="ctr">
                      <a:solidFill>
                        <a:srgbClr val="209B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dirty="0">
                          <a:solidFill>
                            <a:srgbClr val="000000"/>
                          </a:solidFill>
                          <a:latin typeface="times new roman"/>
                        </a:rPr>
                        <a:t>1</a:t>
                      </a:r>
                    </a:p>
                  </a:txBody>
                  <a:tcPr marL="113692" marR="113692" marT="98862" marB="98862">
                    <a:lnL w="9525" cap="flat" cmpd="sng" algn="ctr">
                      <a:solidFill>
                        <a:srgbClr val="209BDA"/>
                      </a:solidFill>
                      <a:prstDash val="solid"/>
                      <a:round/>
                      <a:headEnd type="none" w="med" len="med"/>
                      <a:tailEnd type="none" w="med" len="med"/>
                    </a:lnL>
                    <a:lnR w="9525" cap="flat" cmpd="sng" algn="ctr">
                      <a:solidFill>
                        <a:srgbClr val="209BDA"/>
                      </a:solidFill>
                      <a:prstDash val="solid"/>
                      <a:round/>
                      <a:headEnd type="none" w="med" len="med"/>
                      <a:tailEnd type="none" w="med" len="med"/>
                    </a:lnR>
                    <a:lnT w="9525" cap="flat" cmpd="sng" algn="ctr">
                      <a:solidFill>
                        <a:srgbClr val="209BD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75656">
                <a:tc>
                  <a:txBody>
                    <a:bodyPr/>
                    <a:lstStyle/>
                    <a:p>
                      <a:pPr algn="just" fontAlgn="t"/>
                      <a:r>
                        <a:rPr lang="en-US" sz="1600">
                          <a:solidFill>
                            <a:srgbClr val="333333"/>
                          </a:solidFill>
                          <a:latin typeface="inter-regular"/>
                        </a:rPr>
                        <a:t>→q0</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{q1, q2}</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5656">
                <a:tc>
                  <a:txBody>
                    <a:bodyPr/>
                    <a:lstStyle/>
                    <a:p>
                      <a:pPr algn="just" fontAlgn="t"/>
                      <a:r>
                        <a:rPr lang="en-US" sz="1600">
                          <a:solidFill>
                            <a:srgbClr val="333333"/>
                          </a:solidFill>
                          <a:latin typeface="inter-regular"/>
                        </a:rPr>
                        <a:t>q1</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75656">
                <a:tc>
                  <a:txBody>
                    <a:bodyPr/>
                    <a:lstStyle/>
                    <a:p>
                      <a:pPr algn="just" fontAlgn="t"/>
                      <a:r>
                        <a:rPr lang="en-US" sz="1600">
                          <a:solidFill>
                            <a:srgbClr val="333333"/>
                          </a:solidFill>
                          <a:latin typeface="inter-regular"/>
                        </a:rPr>
                        <a:t>q2</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5656">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75656">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dirty="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graphicFrame>
        <p:nvGraphicFramePr>
          <p:cNvPr id="15" name="Table 14"/>
          <p:cNvGraphicFramePr>
            <a:graphicFrameLocks noGrp="1"/>
          </p:cNvGraphicFramePr>
          <p:nvPr/>
        </p:nvGraphicFramePr>
        <p:xfrm>
          <a:off x="3154680" y="3657600"/>
          <a:ext cx="7010400" cy="2695500"/>
        </p:xfrm>
        <a:graphic>
          <a:graphicData uri="http://schemas.openxmlformats.org/drawingml/2006/table">
            <a:tbl>
              <a:tblPr/>
              <a:tblGrid>
                <a:gridCol w="2336800">
                  <a:extLst>
                    <a:ext uri="{9D8B030D-6E8A-4147-A177-3AD203B41FA5}">
                      <a16:colId xmlns:a16="http://schemas.microsoft.com/office/drawing/2014/main" val="20000"/>
                    </a:ext>
                  </a:extLst>
                </a:gridCol>
                <a:gridCol w="2336800">
                  <a:extLst>
                    <a:ext uri="{9D8B030D-6E8A-4147-A177-3AD203B41FA5}">
                      <a16:colId xmlns:a16="http://schemas.microsoft.com/office/drawing/2014/main" val="20001"/>
                    </a:ext>
                  </a:extLst>
                </a:gridCol>
                <a:gridCol w="2336800">
                  <a:extLst>
                    <a:ext uri="{9D8B030D-6E8A-4147-A177-3AD203B41FA5}">
                      <a16:colId xmlns:a16="http://schemas.microsoft.com/office/drawing/2014/main" val="20002"/>
                    </a:ext>
                  </a:extLst>
                </a:gridCol>
              </a:tblGrid>
              <a:tr h="441564">
                <a:tc>
                  <a:txBody>
                    <a:bodyPr/>
                    <a:lstStyle/>
                    <a:p>
                      <a:pPr algn="l" fontAlgn="t"/>
                      <a:r>
                        <a:rPr lang="en-US" sz="1600">
                          <a:solidFill>
                            <a:srgbClr val="000000"/>
                          </a:solidFill>
                          <a:latin typeface="times new roman"/>
                        </a:rPr>
                        <a:t>State</a:t>
                      </a:r>
                    </a:p>
                  </a:txBody>
                  <a:tcPr marL="113692" marR="113692" marT="98862" marB="98862">
                    <a:lnL w="9525" cap="flat" cmpd="sng" algn="ctr">
                      <a:solidFill>
                        <a:srgbClr val="D071DB"/>
                      </a:solidFill>
                      <a:prstDash val="solid"/>
                      <a:round/>
                      <a:headEnd type="none" w="med" len="med"/>
                      <a:tailEnd type="none" w="med" len="med"/>
                    </a:lnL>
                    <a:lnR w="9525" cap="flat" cmpd="sng" algn="ctr">
                      <a:solidFill>
                        <a:srgbClr val="D071DB"/>
                      </a:solidFill>
                      <a:prstDash val="solid"/>
                      <a:round/>
                      <a:headEnd type="none" w="med" len="med"/>
                      <a:tailEnd type="none" w="med" len="med"/>
                    </a:lnR>
                    <a:lnT w="9525" cap="flat" cmpd="sng" algn="ctr">
                      <a:solidFill>
                        <a:srgbClr val="D071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latin typeface="times new roman"/>
                        </a:rPr>
                        <a:t>0</a:t>
                      </a:r>
                    </a:p>
                  </a:txBody>
                  <a:tcPr marL="113692" marR="113692" marT="98862" marB="98862">
                    <a:lnL w="9525" cap="flat" cmpd="sng" algn="ctr">
                      <a:solidFill>
                        <a:srgbClr val="D071DB"/>
                      </a:solidFill>
                      <a:prstDash val="solid"/>
                      <a:round/>
                      <a:headEnd type="none" w="med" len="med"/>
                      <a:tailEnd type="none" w="med" len="med"/>
                    </a:lnL>
                    <a:lnR w="9525" cap="flat" cmpd="sng" algn="ctr">
                      <a:solidFill>
                        <a:srgbClr val="D071DB"/>
                      </a:solidFill>
                      <a:prstDash val="solid"/>
                      <a:round/>
                      <a:headEnd type="none" w="med" len="med"/>
                      <a:tailEnd type="none" w="med" len="med"/>
                    </a:lnR>
                    <a:lnT w="9525" cap="flat" cmpd="sng" algn="ctr">
                      <a:solidFill>
                        <a:srgbClr val="D071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600">
                          <a:solidFill>
                            <a:srgbClr val="000000"/>
                          </a:solidFill>
                          <a:latin typeface="times new roman"/>
                        </a:rPr>
                        <a:t>1</a:t>
                      </a:r>
                    </a:p>
                  </a:txBody>
                  <a:tcPr marL="113692" marR="113692" marT="98862" marB="98862">
                    <a:lnL w="9525" cap="flat" cmpd="sng" algn="ctr">
                      <a:solidFill>
                        <a:srgbClr val="D071DB"/>
                      </a:solidFill>
                      <a:prstDash val="solid"/>
                      <a:round/>
                      <a:headEnd type="none" w="med" len="med"/>
                      <a:tailEnd type="none" w="med" len="med"/>
                    </a:lnL>
                    <a:lnR w="9525" cap="flat" cmpd="sng" algn="ctr">
                      <a:solidFill>
                        <a:srgbClr val="D071DB"/>
                      </a:solidFill>
                      <a:prstDash val="solid"/>
                      <a:round/>
                      <a:headEnd type="none" w="med" len="med"/>
                      <a:tailEnd type="none" w="med" len="med"/>
                    </a:lnR>
                    <a:lnT w="9525" cap="flat" cmpd="sng" algn="ctr">
                      <a:solidFill>
                        <a:srgbClr val="D071DB"/>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75656">
                <a:tc>
                  <a:txBody>
                    <a:bodyPr/>
                    <a:lstStyle/>
                    <a:p>
                      <a:pPr algn="just" fontAlgn="t"/>
                      <a:r>
                        <a:rPr lang="en-US" sz="1600">
                          <a:solidFill>
                            <a:srgbClr val="333333"/>
                          </a:solidFill>
                          <a:latin typeface="inter-regular"/>
                        </a:rPr>
                        <a:t>→[q0]</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[q1, q2]</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5656">
                <a:tc>
                  <a:txBody>
                    <a:bodyPr/>
                    <a:lstStyle/>
                    <a:p>
                      <a:pPr algn="just" fontAlgn="t"/>
                      <a:r>
                        <a:rPr lang="en-US" sz="1600">
                          <a:solidFill>
                            <a:srgbClr val="333333"/>
                          </a:solidFill>
                          <a:latin typeface="inter-regular"/>
                        </a:rPr>
                        <a:t>[q1]</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75656">
                <a:tc>
                  <a:txBody>
                    <a:bodyPr/>
                    <a:lstStyle/>
                    <a:p>
                      <a:pPr algn="just" fontAlgn="t"/>
                      <a:r>
                        <a:rPr lang="en-US" sz="1600">
                          <a:solidFill>
                            <a:srgbClr val="333333"/>
                          </a:solidFill>
                          <a:latin typeface="inter-regular"/>
                        </a:rPr>
                        <a:t>[q2]</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75656">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[q3]</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75656">
                <a:tc>
                  <a:txBody>
                    <a:bodyPr/>
                    <a:lstStyle/>
                    <a:p>
                      <a:pPr algn="just" fontAlgn="t"/>
                      <a:r>
                        <a:rPr lang="en-US" sz="1600">
                          <a:solidFill>
                            <a:srgbClr val="333333"/>
                          </a:solidFill>
                          <a:latin typeface="inter-regular"/>
                        </a:rPr>
                        <a:t>[q1, q2]</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375656">
                <a:tc>
                  <a:txBody>
                    <a:bodyPr/>
                    <a:lstStyle/>
                    <a:p>
                      <a:pPr algn="just" fontAlgn="t"/>
                      <a:r>
                        <a:rPr lang="en-US" sz="1600">
                          <a:solidFill>
                            <a:srgbClr val="333333"/>
                          </a:solidFill>
                          <a:latin typeface="inter-regular"/>
                        </a:rPr>
                        <a:t>*[qf]</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l-GR" sz="1600" dirty="0">
                          <a:solidFill>
                            <a:srgbClr val="333333"/>
                          </a:solidFill>
                          <a:latin typeface="inter-regular"/>
                        </a:rPr>
                        <a:t>ϕ</a:t>
                      </a:r>
                    </a:p>
                  </a:txBody>
                  <a:tcPr marL="75794" marR="75794" marT="65908" marB="65908">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
        <p:nvSpPr>
          <p:cNvPr id="174085" name="Rectangle 5"/>
          <p:cNvSpPr>
            <a:spLocks noChangeArrowheads="1"/>
          </p:cNvSpPr>
          <p:nvPr/>
        </p:nvSpPr>
        <p:spPr bwMode="auto">
          <a:xfrm>
            <a:off x="3" y="2"/>
            <a:ext cx="2035237" cy="83099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smtClean="0">
                <a:ln>
                  <a:noFill/>
                </a:ln>
                <a:solidFill>
                  <a:srgbClr val="333333"/>
                </a:solidFill>
                <a:effectLst/>
                <a:latin typeface="inter-regular"/>
                <a:cs typeface="Arial" pitchFamily="34" charset="0"/>
              </a:rPr>
              <a:t>The equivalent DFA will be:</a:t>
            </a:r>
            <a:endParaRPr kumimoji="0" lang="en-US" sz="8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6" name="Rectangle 15"/>
          <p:cNvSpPr/>
          <p:nvPr/>
        </p:nvSpPr>
        <p:spPr>
          <a:xfrm>
            <a:off x="438150" y="1371601"/>
            <a:ext cx="2278380" cy="2031325"/>
          </a:xfrm>
          <a:prstGeom prst="rect">
            <a:avLst/>
          </a:prstGeom>
        </p:spPr>
        <p:txBody>
          <a:bodyPr wrap="square">
            <a:spAutoFit/>
          </a:bodyPr>
          <a:lstStyle/>
          <a:p>
            <a:r>
              <a:rPr lang="en-US" dirty="0" smtClean="0"/>
              <a:t>Now we have got NFA without ε. Now we will convert it into required DFA for that, we will first write a transition table for this NFA.</a:t>
            </a:r>
            <a:endParaRPr lang="en-US" dirty="0"/>
          </a:p>
        </p:txBody>
      </p:sp>
      <p:sp>
        <p:nvSpPr>
          <p:cNvPr id="2" name="Date Placeholder 1"/>
          <p:cNvSpPr>
            <a:spLocks noGrp="1"/>
          </p:cNvSpPr>
          <p:nvPr>
            <p:ph type="dt" sz="half" idx="10"/>
          </p:nvPr>
        </p:nvSpPr>
        <p:spPr/>
        <p:txBody>
          <a:bodyPr/>
          <a:lstStyle/>
          <a:p>
            <a:fld id="{C36AC11D-5B29-479E-BCE2-AA9EA3C9EEB8}" type="datetime1">
              <a:rPr lang="en-US" smtClean="0"/>
              <a:pPr/>
              <a:t>3/24/2023</a:t>
            </a:fld>
            <a:endParaRPr lang="en-US"/>
          </a:p>
        </p:txBody>
      </p:sp>
      <p:sp>
        <p:nvSpPr>
          <p:cNvPr id="3" name="Footer Placeholder 2"/>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82</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sp>
        <p:nvSpPr>
          <p:cNvPr id="174085" name="Rectangle 5"/>
          <p:cNvSpPr>
            <a:spLocks noChangeArrowheads="1"/>
          </p:cNvSpPr>
          <p:nvPr/>
        </p:nvSpPr>
        <p:spPr bwMode="auto">
          <a:xfrm>
            <a:off x="4" y="3"/>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6129" name="Rectangle 1"/>
          <p:cNvSpPr>
            <a:spLocks noChangeArrowheads="1"/>
          </p:cNvSpPr>
          <p:nvPr/>
        </p:nvSpPr>
        <p:spPr bwMode="auto">
          <a:xfrm>
            <a:off x="1402080" y="1219203"/>
            <a:ext cx="8237220" cy="4139595"/>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333333"/>
                </a:solidFill>
                <a:effectLst/>
                <a:latin typeface="inter-regular"/>
                <a:cs typeface="Arial" pitchFamily="34" charset="0"/>
              </a:rPr>
              <a:t>Design a NFA from given regular expression 1 (1* 01* 01*)*.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33333"/>
                </a:solidFill>
                <a:effectLst/>
                <a:latin typeface="inter-bold"/>
                <a:cs typeface="Arial" pitchFamily="34" charset="0"/>
              </a:rPr>
              <a:t>Solution:</a:t>
            </a:r>
            <a:r>
              <a:rPr kumimoji="0" lang="en-US" sz="1400" b="0" i="0" u="none" strike="noStrike" cap="none" normalizeH="0" baseline="0" dirty="0" smtClean="0">
                <a:ln>
                  <a:noFill/>
                </a:ln>
                <a:solidFill>
                  <a:srgbClr val="333333"/>
                </a:solidFill>
                <a:effectLst/>
                <a:latin typeface="inter-regular"/>
                <a:cs typeface="Arial" pitchFamily="34" charset="0"/>
              </a:rPr>
              <a:t> The NFA for the given regular expression is as follows:</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333333"/>
                </a:solidFill>
                <a:effectLst/>
                <a:latin typeface="inter-bold"/>
                <a:cs typeface="Arial" pitchFamily="34" charset="0"/>
              </a:rPr>
              <a:t>Step 1:</a:t>
            </a:r>
            <a:endParaRPr kumimoji="0" lang="en-US" sz="9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5100" b="0" i="0" u="none" strike="noStrike" cap="none" normalizeH="0" baseline="0" dirty="0" smtClean="0">
                <a:ln>
                  <a:noFill/>
                </a:ln>
                <a:solidFill>
                  <a:schemeClr val="tx1"/>
                </a:solidFill>
                <a:effectLst/>
                <a:latin typeface="Arial" pitchFamily="34" charset="0"/>
                <a:cs typeface="Arial" pitchFamily="34" charset="0"/>
              </a:rPr>
              <a:t/>
            </a:r>
            <a:br>
              <a:rPr kumimoji="0" lang="en-US" sz="5100" b="0" i="0" u="none" strike="noStrike" cap="none" normalizeH="0" baseline="0" dirty="0" smtClean="0">
                <a:ln>
                  <a:noFill/>
                </a:ln>
                <a:solidFill>
                  <a:schemeClr val="tx1"/>
                </a:solidFill>
                <a:effectLst/>
                <a:latin typeface="Arial" pitchFamily="34" charset="0"/>
                <a:cs typeface="Arial" pitchFamily="34" charset="0"/>
              </a:rPr>
            </a:br>
            <a:endParaRPr kumimoji="0" lang="en-US" sz="51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5100" dirty="0" smtClean="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smtClean="0">
                <a:ln>
                  <a:noFill/>
                </a:ln>
                <a:solidFill>
                  <a:srgbClr val="333333"/>
                </a:solidFill>
                <a:effectLst/>
                <a:latin typeface="inter-bold"/>
                <a:cs typeface="Arial" pitchFamily="34" charset="0"/>
              </a:rPr>
              <a:t>Step 2:</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7100" b="0" i="0" u="none" strike="noStrike" cap="none" normalizeH="0" baseline="0" dirty="0" smtClean="0">
                <a:ln>
                  <a:noFill/>
                </a:ln>
                <a:solidFill>
                  <a:schemeClr val="tx1"/>
                </a:solidFill>
                <a:effectLst/>
                <a:latin typeface="Arial" pitchFamily="34" charset="0"/>
                <a:cs typeface="Arial" pitchFamily="34"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76130" name="Picture 2" descr="Conversion of RE to FA"/>
          <p:cNvPicPr>
            <a:picLocks noChangeAspect="1" noChangeArrowheads="1"/>
          </p:cNvPicPr>
          <p:nvPr/>
        </p:nvPicPr>
        <p:blipFill>
          <a:blip r:embed="rId4"/>
          <a:srcRect/>
          <a:stretch>
            <a:fillRect/>
          </a:stretch>
        </p:blipFill>
        <p:spPr bwMode="auto">
          <a:xfrm>
            <a:off x="1226821" y="1828803"/>
            <a:ext cx="3559969" cy="819151"/>
          </a:xfrm>
          <a:prstGeom prst="rect">
            <a:avLst/>
          </a:prstGeom>
          <a:noFill/>
        </p:spPr>
      </p:pic>
      <p:pic>
        <p:nvPicPr>
          <p:cNvPr id="176131" name="Picture 3" descr="Conversion of RE to FA"/>
          <p:cNvPicPr>
            <a:picLocks noChangeAspect="1" noChangeArrowheads="1"/>
          </p:cNvPicPr>
          <p:nvPr/>
        </p:nvPicPr>
        <p:blipFill>
          <a:blip r:embed="rId5"/>
          <a:srcRect/>
          <a:stretch>
            <a:fillRect/>
          </a:stretch>
        </p:blipFill>
        <p:spPr bwMode="auto">
          <a:xfrm>
            <a:off x="1489714" y="3657603"/>
            <a:ext cx="3976212" cy="1133475"/>
          </a:xfrm>
          <a:prstGeom prst="rect">
            <a:avLst/>
          </a:prstGeom>
          <a:noFill/>
        </p:spPr>
      </p:pic>
      <p:sp>
        <p:nvSpPr>
          <p:cNvPr id="2" name="Date Placeholder 1"/>
          <p:cNvSpPr>
            <a:spLocks noGrp="1"/>
          </p:cNvSpPr>
          <p:nvPr>
            <p:ph type="dt" sz="half" idx="10"/>
          </p:nvPr>
        </p:nvSpPr>
        <p:spPr/>
        <p:txBody>
          <a:bodyPr/>
          <a:lstStyle/>
          <a:p>
            <a:fld id="{5BD357CF-156E-41D6-A65B-A29BAF366CF6}" type="datetime1">
              <a:rPr lang="en-US" smtClean="0"/>
              <a:pPr/>
              <a:t>3/24/2023</a:t>
            </a:fld>
            <a:endParaRPr lang="en-US"/>
          </a:p>
        </p:txBody>
      </p:sp>
      <p:sp>
        <p:nvSpPr>
          <p:cNvPr id="3" name="Footer Placeholder 2"/>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83</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sp>
        <p:nvSpPr>
          <p:cNvPr id="174085" name="Rectangle 5"/>
          <p:cNvSpPr>
            <a:spLocks noChangeArrowheads="1"/>
          </p:cNvSpPr>
          <p:nvPr/>
        </p:nvSpPr>
        <p:spPr bwMode="auto">
          <a:xfrm>
            <a:off x="4" y="3"/>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6129" name="Rectangle 1"/>
          <p:cNvSpPr>
            <a:spLocks noChangeArrowheads="1"/>
          </p:cNvSpPr>
          <p:nvPr/>
        </p:nvSpPr>
        <p:spPr bwMode="auto">
          <a:xfrm>
            <a:off x="1402080" y="1219200"/>
            <a:ext cx="823722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0225" name="Rectangle 1"/>
          <p:cNvSpPr>
            <a:spLocks noChangeArrowheads="1"/>
          </p:cNvSpPr>
          <p:nvPr/>
        </p:nvSpPr>
        <p:spPr bwMode="auto">
          <a:xfrm>
            <a:off x="1664973" y="1371600"/>
            <a:ext cx="954107"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b="1" dirty="0" smtClean="0">
                <a:solidFill>
                  <a:srgbClr val="333333"/>
                </a:solidFill>
                <a:latin typeface="inter-bold"/>
                <a:cs typeface="Arial" pitchFamily="34" charset="0"/>
              </a:rPr>
              <a:t>Step 3:</a:t>
            </a:r>
            <a:endParaRPr lang="en-US" sz="1050" dirty="0" smtClean="0">
              <a:latin typeface="Arial" pitchFamily="34" charset="0"/>
              <a:cs typeface="Arial" pitchFamily="34" charset="0"/>
            </a:endParaRPr>
          </a:p>
        </p:txBody>
      </p:sp>
      <p:pic>
        <p:nvPicPr>
          <p:cNvPr id="180226" name="Picture 2" descr="Conversion of RE to FA"/>
          <p:cNvPicPr>
            <a:picLocks noChangeAspect="1" noChangeArrowheads="1"/>
          </p:cNvPicPr>
          <p:nvPr/>
        </p:nvPicPr>
        <p:blipFill>
          <a:blip r:embed="rId4"/>
          <a:srcRect/>
          <a:stretch>
            <a:fillRect/>
          </a:stretch>
        </p:blipFill>
        <p:spPr bwMode="auto">
          <a:xfrm>
            <a:off x="1402082" y="1828800"/>
            <a:ext cx="5115402" cy="1343026"/>
          </a:xfrm>
          <a:prstGeom prst="rect">
            <a:avLst/>
          </a:prstGeom>
          <a:noFill/>
        </p:spPr>
      </p:pic>
      <p:sp>
        <p:nvSpPr>
          <p:cNvPr id="180227" name="Rectangle 3"/>
          <p:cNvSpPr>
            <a:spLocks noChangeArrowheads="1"/>
          </p:cNvSpPr>
          <p:nvPr/>
        </p:nvSpPr>
        <p:spPr bwMode="auto">
          <a:xfrm>
            <a:off x="4" y="3"/>
            <a:ext cx="184731" cy="646331"/>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p:nvPr/>
        </p:nvSpPr>
        <p:spPr>
          <a:xfrm>
            <a:off x="438150" y="3581403"/>
            <a:ext cx="9639300" cy="1200329"/>
          </a:xfrm>
          <a:prstGeom prst="rect">
            <a:avLst/>
          </a:prstGeom>
        </p:spPr>
        <p:txBody>
          <a:bodyPr wrap="square">
            <a:spAutoFit/>
          </a:bodyPr>
          <a:lstStyle/>
          <a:p>
            <a:pPr lvl="0" eaLnBrk="0" fontAlgn="base" hangingPunct="0">
              <a:spcBef>
                <a:spcPct val="0"/>
              </a:spcBef>
              <a:spcAft>
                <a:spcPct val="0"/>
              </a:spcAft>
            </a:pPr>
            <a:r>
              <a:rPr lang="en-US" dirty="0" smtClean="0">
                <a:solidFill>
                  <a:srgbClr val="333333"/>
                </a:solidFill>
                <a:latin typeface="inter-regular"/>
                <a:cs typeface="Arial" pitchFamily="34" charset="0"/>
              </a:rPr>
              <a:t>Construct the FA for regular expression 0*1 + 10.</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solidFill>
                  <a:srgbClr val="333333"/>
                </a:solidFill>
                <a:latin typeface="inter-bold"/>
                <a:cs typeface="Arial" pitchFamily="34" charset="0"/>
              </a:rPr>
              <a:t>Solution:</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dirty="0" smtClean="0">
                <a:solidFill>
                  <a:srgbClr val="333333"/>
                </a:solidFill>
                <a:latin typeface="inter-regular"/>
                <a:cs typeface="Arial" pitchFamily="34" charset="0"/>
              </a:rPr>
              <a:t>We will first construct FA for R = 0*1 + 10 as follows:</a:t>
            </a:r>
            <a:endParaRPr lang="en-US" sz="1050" dirty="0" smtClean="0">
              <a:latin typeface="Arial" pitchFamily="34" charset="0"/>
              <a:cs typeface="Arial" pitchFamily="34" charset="0"/>
            </a:endParaRPr>
          </a:p>
          <a:p>
            <a:pPr lvl="0" eaLnBrk="0" fontAlgn="base" hangingPunct="0">
              <a:spcBef>
                <a:spcPct val="0"/>
              </a:spcBef>
              <a:spcAft>
                <a:spcPct val="0"/>
              </a:spcAft>
            </a:pPr>
            <a:r>
              <a:rPr lang="en-US" b="1" dirty="0" smtClean="0">
                <a:solidFill>
                  <a:srgbClr val="333333"/>
                </a:solidFill>
                <a:latin typeface="inter-bold"/>
                <a:cs typeface="Arial" pitchFamily="34" charset="0"/>
              </a:rPr>
              <a:t>Step 1:</a:t>
            </a:r>
            <a:endParaRPr lang="en-US" sz="1050" dirty="0" smtClean="0">
              <a:latin typeface="Arial" pitchFamily="34" charset="0"/>
              <a:cs typeface="Arial" pitchFamily="34" charset="0"/>
            </a:endParaRPr>
          </a:p>
        </p:txBody>
      </p:sp>
      <p:pic>
        <p:nvPicPr>
          <p:cNvPr id="180229" name="Picture 5" descr="Conversion of RE to FA"/>
          <p:cNvPicPr>
            <a:picLocks noChangeAspect="1" noChangeArrowheads="1"/>
          </p:cNvPicPr>
          <p:nvPr/>
        </p:nvPicPr>
        <p:blipFill>
          <a:blip r:embed="rId5"/>
          <a:srcRect/>
          <a:stretch>
            <a:fillRect/>
          </a:stretch>
        </p:blipFill>
        <p:spPr bwMode="auto">
          <a:xfrm>
            <a:off x="1664972" y="4876800"/>
            <a:ext cx="5586414" cy="876300"/>
          </a:xfrm>
          <a:prstGeom prst="rect">
            <a:avLst/>
          </a:prstGeom>
          <a:noFill/>
        </p:spPr>
      </p:pic>
      <p:sp>
        <p:nvSpPr>
          <p:cNvPr id="2" name="Date Placeholder 1"/>
          <p:cNvSpPr>
            <a:spLocks noGrp="1"/>
          </p:cNvSpPr>
          <p:nvPr>
            <p:ph type="dt" sz="half" idx="10"/>
          </p:nvPr>
        </p:nvSpPr>
        <p:spPr/>
        <p:txBody>
          <a:bodyPr/>
          <a:lstStyle/>
          <a:p>
            <a:fld id="{C2DE2BE1-655F-48F3-9E26-7B3610806CEE}" type="datetime1">
              <a:rPr lang="en-US" smtClean="0"/>
              <a:pPr/>
              <a:t>3/24/2023</a:t>
            </a:fld>
            <a:endParaRPr lang="en-US"/>
          </a:p>
        </p:txBody>
      </p:sp>
      <p:sp>
        <p:nvSpPr>
          <p:cNvPr id="3" name="Footer Placeholder 2"/>
          <p:cNvSpPr>
            <a:spLocks noGrp="1"/>
          </p:cNvSpPr>
          <p:nvPr>
            <p:ph type="ftr" sz="quarter" idx="11"/>
          </p:nvPr>
        </p:nvSpPr>
        <p:spPr/>
        <p:txBody>
          <a:bodyPr/>
          <a:lstStyle/>
          <a:p>
            <a:r>
              <a:rPr lang="en-US" smtClean="0"/>
              <a:t>SHRUTI SINHA                          TAFL            Unit Number:2</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4"/>
          <p:cNvSpPr>
            <a:spLocks noGrp="1"/>
          </p:cNvSpPr>
          <p:nvPr>
            <p:ph type="sldNum" sz="quarter" idx="12"/>
          </p:nvPr>
        </p:nvSpPr>
        <p:spPr/>
        <p:txBody>
          <a:bodyPr/>
          <a:lstStyle/>
          <a:p>
            <a:fld id="{0019B84F-BC69-4809-AD9B-6DFA85293D42}" type="slidenum">
              <a:rPr lang="en-US"/>
              <a:pPr/>
              <a:t>84</a:t>
            </a:fld>
            <a:endParaRPr lang="en-US"/>
          </a:p>
        </p:txBody>
      </p:sp>
      <p:pic>
        <p:nvPicPr>
          <p:cNvPr id="24"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25"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Example of RE to NFA</a:t>
            </a:r>
          </a:p>
        </p:txBody>
      </p:sp>
      <p:sp>
        <p:nvSpPr>
          <p:cNvPr id="174085" name="Rectangle 5"/>
          <p:cNvSpPr>
            <a:spLocks noChangeArrowheads="1"/>
          </p:cNvSpPr>
          <p:nvPr/>
        </p:nvSpPr>
        <p:spPr bwMode="auto">
          <a:xfrm>
            <a:off x="4" y="3"/>
            <a:ext cx="184731"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76129" name="Rectangle 1"/>
          <p:cNvSpPr>
            <a:spLocks noChangeArrowheads="1"/>
          </p:cNvSpPr>
          <p:nvPr/>
        </p:nvSpPr>
        <p:spPr bwMode="auto">
          <a:xfrm>
            <a:off x="1402080" y="1219200"/>
            <a:ext cx="8237220" cy="36933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80225" name="Rectangle 1"/>
          <p:cNvSpPr>
            <a:spLocks noChangeArrowheads="1"/>
          </p:cNvSpPr>
          <p:nvPr/>
        </p:nvSpPr>
        <p:spPr bwMode="auto">
          <a:xfrm>
            <a:off x="1664973" y="1371600"/>
            <a:ext cx="954107" cy="369332"/>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lvl="0" fontAlgn="base">
              <a:spcBef>
                <a:spcPct val="0"/>
              </a:spcBef>
              <a:spcAft>
                <a:spcPct val="0"/>
              </a:spcAft>
            </a:pPr>
            <a:r>
              <a:rPr lang="en-US" b="1" dirty="0" smtClean="0">
                <a:solidFill>
                  <a:srgbClr val="333333"/>
                </a:solidFill>
                <a:latin typeface="inter-bold"/>
                <a:cs typeface="Arial" pitchFamily="34" charset="0"/>
              </a:rPr>
              <a:t>Step 2:</a:t>
            </a:r>
            <a:endParaRPr lang="en-US" sz="1050" dirty="0" smtClean="0">
              <a:latin typeface="Arial" pitchFamily="34" charset="0"/>
              <a:cs typeface="Arial" pitchFamily="34" charset="0"/>
            </a:endParaRPr>
          </a:p>
        </p:txBody>
      </p:sp>
      <p:sp>
        <p:nvSpPr>
          <p:cNvPr id="180227" name="Rectangle 3"/>
          <p:cNvSpPr>
            <a:spLocks noChangeArrowheads="1"/>
          </p:cNvSpPr>
          <p:nvPr/>
        </p:nvSpPr>
        <p:spPr bwMode="auto">
          <a:xfrm>
            <a:off x="4" y="3"/>
            <a:ext cx="184731" cy="646331"/>
          </a:xfrm>
          <a:prstGeom prst="rect">
            <a:avLst/>
          </a:prstGeom>
          <a:solidFill>
            <a:srgbClr val="FFFFFF"/>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
            </a:r>
            <a:br>
              <a:rPr kumimoji="0" lang="en-US" sz="1800" b="0" i="0" u="none" strike="noStrike" cap="none" normalizeH="0" baseline="0" dirty="0" smtClean="0">
                <a:ln>
                  <a:noFill/>
                </a:ln>
                <a:solidFill>
                  <a:schemeClr val="tx1"/>
                </a:solidFill>
                <a:effectLst/>
                <a:latin typeface="Arial" pitchFamily="34" charset="0"/>
                <a:cs typeface="Arial" pitchFamily="34" charset="0"/>
              </a:rPr>
            </a:b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82274" name="Picture 2" descr="Conversion of RE to FA"/>
          <p:cNvPicPr>
            <a:picLocks noChangeAspect="1" noChangeArrowheads="1"/>
          </p:cNvPicPr>
          <p:nvPr/>
        </p:nvPicPr>
        <p:blipFill>
          <a:blip r:embed="rId4"/>
          <a:srcRect/>
          <a:stretch>
            <a:fillRect/>
          </a:stretch>
        </p:blipFill>
        <p:spPr bwMode="auto">
          <a:xfrm>
            <a:off x="3680462" y="1295403"/>
            <a:ext cx="3174450" cy="790575"/>
          </a:xfrm>
          <a:prstGeom prst="rect">
            <a:avLst/>
          </a:prstGeom>
          <a:noFill/>
        </p:spPr>
      </p:pic>
      <p:pic>
        <p:nvPicPr>
          <p:cNvPr id="182275" name="Picture 3" descr="Conversion of RE to FA"/>
          <p:cNvPicPr>
            <a:picLocks noChangeAspect="1" noChangeArrowheads="1"/>
          </p:cNvPicPr>
          <p:nvPr/>
        </p:nvPicPr>
        <p:blipFill>
          <a:blip r:embed="rId5"/>
          <a:srcRect/>
          <a:stretch>
            <a:fillRect/>
          </a:stretch>
        </p:blipFill>
        <p:spPr bwMode="auto">
          <a:xfrm>
            <a:off x="5345430" y="2362200"/>
            <a:ext cx="4907280" cy="1695450"/>
          </a:xfrm>
          <a:prstGeom prst="rect">
            <a:avLst/>
          </a:prstGeom>
          <a:noFill/>
        </p:spPr>
      </p:pic>
      <p:sp>
        <p:nvSpPr>
          <p:cNvPr id="15" name="Rectangle 14"/>
          <p:cNvSpPr/>
          <p:nvPr/>
        </p:nvSpPr>
        <p:spPr>
          <a:xfrm>
            <a:off x="1752603" y="2743200"/>
            <a:ext cx="954107" cy="369332"/>
          </a:xfrm>
          <a:prstGeom prst="rect">
            <a:avLst/>
          </a:prstGeom>
        </p:spPr>
        <p:txBody>
          <a:bodyPr wrap="none">
            <a:spAutoFit/>
          </a:bodyPr>
          <a:lstStyle/>
          <a:p>
            <a:pPr lvl="0" eaLnBrk="0" fontAlgn="base" hangingPunct="0">
              <a:spcBef>
                <a:spcPct val="0"/>
              </a:spcBef>
              <a:spcAft>
                <a:spcPct val="0"/>
              </a:spcAft>
            </a:pPr>
            <a:r>
              <a:rPr lang="en-US" b="1" dirty="0" smtClean="0">
                <a:solidFill>
                  <a:srgbClr val="333333"/>
                </a:solidFill>
                <a:latin typeface="inter-bold"/>
                <a:cs typeface="Arial" pitchFamily="34" charset="0"/>
              </a:rPr>
              <a:t>Step 3:</a:t>
            </a:r>
            <a:endParaRPr lang="en-US" sz="1050" dirty="0" smtClean="0">
              <a:latin typeface="Arial" pitchFamily="34" charset="0"/>
              <a:cs typeface="Arial" pitchFamily="34" charset="0"/>
            </a:endParaRPr>
          </a:p>
        </p:txBody>
      </p:sp>
      <p:pic>
        <p:nvPicPr>
          <p:cNvPr id="182277" name="Picture 5" descr="Conversion of RE to FA"/>
          <p:cNvPicPr>
            <a:picLocks noChangeAspect="1" noChangeArrowheads="1"/>
          </p:cNvPicPr>
          <p:nvPr/>
        </p:nvPicPr>
        <p:blipFill>
          <a:blip r:embed="rId6"/>
          <a:srcRect/>
          <a:stretch>
            <a:fillRect/>
          </a:stretch>
        </p:blipFill>
        <p:spPr bwMode="auto">
          <a:xfrm>
            <a:off x="1840231" y="4267200"/>
            <a:ext cx="2514659" cy="2057400"/>
          </a:xfrm>
          <a:prstGeom prst="rect">
            <a:avLst/>
          </a:prstGeom>
          <a:noFill/>
        </p:spPr>
      </p:pic>
      <p:sp>
        <p:nvSpPr>
          <p:cNvPr id="17" name="Rectangle 16"/>
          <p:cNvSpPr/>
          <p:nvPr/>
        </p:nvSpPr>
        <p:spPr>
          <a:xfrm>
            <a:off x="350523" y="4800600"/>
            <a:ext cx="954107" cy="369332"/>
          </a:xfrm>
          <a:prstGeom prst="rect">
            <a:avLst/>
          </a:prstGeom>
        </p:spPr>
        <p:txBody>
          <a:bodyPr wrap="none">
            <a:spAutoFit/>
          </a:bodyPr>
          <a:lstStyle/>
          <a:p>
            <a:pPr lvl="0" eaLnBrk="0" fontAlgn="base" hangingPunct="0">
              <a:spcBef>
                <a:spcPct val="0"/>
              </a:spcBef>
              <a:spcAft>
                <a:spcPct val="0"/>
              </a:spcAft>
            </a:pPr>
            <a:r>
              <a:rPr lang="en-US" b="1" dirty="0" smtClean="0">
                <a:solidFill>
                  <a:srgbClr val="333333"/>
                </a:solidFill>
                <a:latin typeface="inter-bold"/>
                <a:cs typeface="Arial" pitchFamily="34" charset="0"/>
              </a:rPr>
              <a:t>Step 4:</a:t>
            </a:r>
            <a:endParaRPr lang="en-US" sz="1050" dirty="0" smtClean="0">
              <a:latin typeface="Arial" pitchFamily="34" charset="0"/>
              <a:cs typeface="Arial" pitchFamily="34" charset="0"/>
            </a:endParaRPr>
          </a:p>
        </p:txBody>
      </p:sp>
      <p:sp>
        <p:nvSpPr>
          <p:cNvPr id="14" name="Date Placeholder 3"/>
          <p:cNvSpPr>
            <a:spLocks noGrp="1"/>
          </p:cNvSpPr>
          <p:nvPr>
            <p:ph type="dt" sz="half" idx="10"/>
          </p:nvPr>
        </p:nvSpPr>
        <p:spPr>
          <a:xfrm>
            <a:off x="701040" y="6508753"/>
            <a:ext cx="2453640" cy="365125"/>
          </a:xfrm>
        </p:spPr>
        <p:txBody>
          <a:bodyPr/>
          <a:lstStyle/>
          <a:p>
            <a:fld id="{3E36A537-B7E4-469A-B23C-79523B9BA81F}" type="datetime1">
              <a:rPr lang="en-US" smtClean="0"/>
              <a:pPr/>
              <a:t>3/24/2023</a:t>
            </a:fld>
            <a:endParaRPr lang="en-US" dirty="0"/>
          </a:p>
        </p:txBody>
      </p:sp>
      <p:sp>
        <p:nvSpPr>
          <p:cNvPr id="16" name="Footer Placeholder 4"/>
          <p:cNvSpPr>
            <a:spLocks noGrp="1"/>
          </p:cNvSpPr>
          <p:nvPr>
            <p:ph type="ftr" sz="quarter" idx="11"/>
          </p:nvPr>
        </p:nvSpPr>
        <p:spPr>
          <a:xfrm>
            <a:off x="3154680" y="6508753"/>
            <a:ext cx="4994910" cy="365125"/>
          </a:xfrm>
        </p:spPr>
        <p:txBody>
          <a:bodyPr/>
          <a:lstStyle/>
          <a:p>
            <a:r>
              <a:rPr lang="en-US" smtClean="0"/>
              <a:t>SHRUTI SINHA                          TAFL            Unit Number:2</a:t>
            </a:r>
            <a:endParaRPr lang="en-US" dirty="0"/>
          </a:p>
        </p:txBody>
      </p:sp>
      <p:sp>
        <p:nvSpPr>
          <p:cNvPr id="18"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1117913" y="1501758"/>
            <a:ext cx="9464040" cy="503238"/>
          </a:xfrm>
        </p:spPr>
        <p:txBody>
          <a:bodyPr>
            <a:normAutofit/>
          </a:bodyPr>
          <a:lstStyle/>
          <a:p>
            <a:pPr algn="l"/>
            <a:r>
              <a:rPr lang="en-US" sz="2200" dirty="0" smtClean="0">
                <a:latin typeface="+mn-lt"/>
              </a:rPr>
              <a:t>Construct an NFA for a*b*c*.</a:t>
            </a:r>
            <a:endParaRPr lang="en-US" sz="2200" dirty="0">
              <a:latin typeface="+mn-lt"/>
            </a:endParaRPr>
          </a:p>
        </p:txBody>
      </p:sp>
      <p:sp>
        <p:nvSpPr>
          <p:cNvPr id="4" name="Date Placeholder 3"/>
          <p:cNvSpPr>
            <a:spLocks noGrp="1"/>
          </p:cNvSpPr>
          <p:nvPr>
            <p:ph type="dt" sz="half" idx="10"/>
          </p:nvPr>
        </p:nvSpPr>
        <p:spPr/>
        <p:txBody>
          <a:bodyPr/>
          <a:lstStyle/>
          <a:p>
            <a:fld id="{821DF805-FD04-45C6-A467-32D9D938D9D3}" type="datetime1">
              <a:rPr lang="en-US" smtClean="0"/>
              <a:pPr/>
              <a:t>3/24/2023</a:t>
            </a:fld>
            <a:endParaRPr lang="en-US" dirty="0"/>
          </a:p>
        </p:txBody>
      </p:sp>
      <p:sp>
        <p:nvSpPr>
          <p:cNvPr id="5" name="Footer Placeholder 4"/>
          <p:cNvSpPr>
            <a:spLocks noGrp="1"/>
          </p:cNvSpPr>
          <p:nvPr>
            <p:ph type="ftr" sz="quarter" idx="11"/>
          </p:nvPr>
        </p:nvSpPr>
        <p:spPr>
          <a:xfrm>
            <a:off x="2891790" y="6356353"/>
            <a:ext cx="499491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 to NFA</a:t>
            </a:r>
          </a:p>
        </p:txBody>
      </p:sp>
      <p:grpSp>
        <p:nvGrpSpPr>
          <p:cNvPr id="2" name="Group 81"/>
          <p:cNvGrpSpPr/>
          <p:nvPr/>
        </p:nvGrpSpPr>
        <p:grpSpPr>
          <a:xfrm>
            <a:off x="855025" y="2101853"/>
            <a:ext cx="7371715" cy="1828800"/>
            <a:chOff x="699052" y="1676400"/>
            <a:chExt cx="6410187" cy="1828800"/>
          </a:xfrm>
        </p:grpSpPr>
        <p:sp>
          <p:nvSpPr>
            <p:cNvPr id="26" name="Oval 25"/>
            <p:cNvSpPr/>
            <p:nvPr/>
          </p:nvSpPr>
          <p:spPr>
            <a:xfrm>
              <a:off x="6019800" y="2474942"/>
              <a:ext cx="1089439" cy="103025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q2</a:t>
              </a:r>
              <a:endParaRPr lang="en-US" sz="2000" dirty="0">
                <a:solidFill>
                  <a:srgbClr val="FF0000"/>
                </a:solidFill>
              </a:endParaRPr>
            </a:p>
          </p:txBody>
        </p:sp>
        <p:sp>
          <p:nvSpPr>
            <p:cNvPr id="28" name="TextBox 27"/>
            <p:cNvSpPr txBox="1"/>
            <p:nvPr/>
          </p:nvSpPr>
          <p:spPr>
            <a:xfrm>
              <a:off x="719589" y="1764268"/>
              <a:ext cx="423412"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32" name="Oval 31"/>
            <p:cNvSpPr/>
            <p:nvPr/>
          </p:nvSpPr>
          <p:spPr>
            <a:xfrm>
              <a:off x="927650" y="2590800"/>
              <a:ext cx="990600" cy="8743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q0</a:t>
              </a:r>
              <a:endParaRPr lang="en-US" sz="2000" dirty="0">
                <a:solidFill>
                  <a:srgbClr val="FF0000"/>
                </a:solidFill>
              </a:endParaRPr>
            </a:p>
          </p:txBody>
        </p:sp>
        <p:sp>
          <p:nvSpPr>
            <p:cNvPr id="33" name="Oval 32"/>
            <p:cNvSpPr/>
            <p:nvPr/>
          </p:nvSpPr>
          <p:spPr>
            <a:xfrm>
              <a:off x="3429000" y="2514600"/>
              <a:ext cx="937039" cy="9505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q1</a:t>
              </a:r>
              <a:endParaRPr lang="en-US" sz="2000" dirty="0">
                <a:solidFill>
                  <a:srgbClr val="FF0000"/>
                </a:solidFill>
              </a:endParaRPr>
            </a:p>
          </p:txBody>
        </p:sp>
        <p:cxnSp>
          <p:nvCxnSpPr>
            <p:cNvPr id="34" name="Straight Arrow Connector 33"/>
            <p:cNvCxnSpPr>
              <a:endCxn id="32" idx="2"/>
            </p:cNvCxnSpPr>
            <p:nvPr/>
          </p:nvCxnSpPr>
          <p:spPr>
            <a:xfrm flipV="1">
              <a:off x="699052" y="3027978"/>
              <a:ext cx="228598" cy="2085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32" idx="1"/>
              <a:endCxn id="32" idx="0"/>
            </p:cNvCxnSpPr>
            <p:nvPr/>
          </p:nvCxnSpPr>
          <p:spPr>
            <a:xfrm rot="5400000" flipH="1" flipV="1">
              <a:off x="1183812" y="2479708"/>
              <a:ext cx="128046" cy="350230"/>
            </a:xfrm>
            <a:prstGeom prst="curvedConnector3">
              <a:avLst>
                <a:gd name="adj1" fmla="val 278530"/>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6118639" y="2560796"/>
              <a:ext cx="907866" cy="85854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3" idx="6"/>
              <a:endCxn id="26" idx="2"/>
            </p:cNvCxnSpPr>
            <p:nvPr/>
          </p:nvCxnSpPr>
          <p:spPr>
            <a:xfrm>
              <a:off x="4366039" y="2989878"/>
              <a:ext cx="1653761" cy="193"/>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6"/>
              <a:endCxn id="33" idx="2"/>
            </p:cNvCxnSpPr>
            <p:nvPr/>
          </p:nvCxnSpPr>
          <p:spPr>
            <a:xfrm flipV="1">
              <a:off x="1918250" y="2989878"/>
              <a:ext cx="1510750" cy="38100"/>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366527" y="2666415"/>
              <a:ext cx="423412" cy="369332"/>
            </a:xfrm>
            <a:prstGeom prst="rect">
              <a:avLst/>
            </a:prstGeom>
            <a:noFill/>
          </p:spPr>
          <p:txBody>
            <a:bodyPr wrap="square" rtlCol="0">
              <a:spAutoFit/>
            </a:bodyPr>
            <a:lstStyle/>
            <a:p>
              <a:r>
                <a:rPr lang="en-US" dirty="0" smtClean="0">
                  <a:solidFill>
                    <a:srgbClr val="FF0000"/>
                  </a:solidFill>
                </a:rPr>
                <a:t>Ɛ</a:t>
              </a:r>
              <a:endParaRPr lang="en-US" dirty="0">
                <a:solidFill>
                  <a:srgbClr val="FF0000"/>
                </a:solidFill>
              </a:endParaRPr>
            </a:p>
          </p:txBody>
        </p:sp>
        <p:sp>
          <p:nvSpPr>
            <p:cNvPr id="49" name="TextBox 48"/>
            <p:cNvSpPr txBox="1"/>
            <p:nvPr/>
          </p:nvSpPr>
          <p:spPr>
            <a:xfrm>
              <a:off x="5334000" y="2654399"/>
              <a:ext cx="423412" cy="369332"/>
            </a:xfrm>
            <a:prstGeom prst="rect">
              <a:avLst/>
            </a:prstGeom>
            <a:noFill/>
          </p:spPr>
          <p:txBody>
            <a:bodyPr wrap="square" rtlCol="0">
              <a:spAutoFit/>
            </a:bodyPr>
            <a:lstStyle/>
            <a:p>
              <a:r>
                <a:rPr lang="en-US" dirty="0" smtClean="0">
                  <a:solidFill>
                    <a:srgbClr val="FF0000"/>
                  </a:solidFill>
                </a:rPr>
                <a:t>Ɛ</a:t>
              </a:r>
              <a:endParaRPr lang="en-US" dirty="0">
                <a:solidFill>
                  <a:srgbClr val="FF0000"/>
                </a:solidFill>
              </a:endParaRPr>
            </a:p>
          </p:txBody>
        </p:sp>
        <p:cxnSp>
          <p:nvCxnSpPr>
            <p:cNvPr id="50" name="Curved Connector 49"/>
            <p:cNvCxnSpPr>
              <a:stCxn id="33" idx="1"/>
              <a:endCxn id="33" idx="0"/>
            </p:cNvCxnSpPr>
            <p:nvPr/>
          </p:nvCxnSpPr>
          <p:spPr>
            <a:xfrm rot="5400000" flipH="1" flipV="1">
              <a:off x="3662271" y="2418556"/>
              <a:ext cx="139205" cy="331294"/>
            </a:xfrm>
            <a:prstGeom prst="curvedConnector3">
              <a:avLst>
                <a:gd name="adj1" fmla="val 518492"/>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7" name="Curved Connector 66"/>
            <p:cNvCxnSpPr>
              <a:stCxn id="26" idx="1"/>
              <a:endCxn id="26" idx="0"/>
            </p:cNvCxnSpPr>
            <p:nvPr/>
          </p:nvCxnSpPr>
          <p:spPr>
            <a:xfrm rot="5400000" flipH="1" flipV="1">
              <a:off x="6296493" y="2357794"/>
              <a:ext cx="150878" cy="385175"/>
            </a:xfrm>
            <a:prstGeom prst="curvedConnector3">
              <a:avLst>
                <a:gd name="adj1" fmla="val 456789"/>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386589" y="1676400"/>
              <a:ext cx="423412"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sp>
          <p:nvSpPr>
            <p:cNvPr id="78" name="TextBox 77"/>
            <p:cNvSpPr txBox="1"/>
            <p:nvPr/>
          </p:nvSpPr>
          <p:spPr>
            <a:xfrm>
              <a:off x="6477000" y="1676400"/>
              <a:ext cx="423412" cy="369332"/>
            </a:xfrm>
            <a:prstGeom prst="rect">
              <a:avLst/>
            </a:prstGeom>
            <a:noFill/>
          </p:spPr>
          <p:txBody>
            <a:bodyPr wrap="square" rtlCol="0">
              <a:spAutoFit/>
            </a:bodyPr>
            <a:lstStyle/>
            <a:p>
              <a:r>
                <a:rPr lang="en-US" dirty="0" smtClean="0">
                  <a:solidFill>
                    <a:srgbClr val="FF0000"/>
                  </a:solidFill>
                </a:rPr>
                <a:t>c</a:t>
              </a:r>
              <a:endParaRPr lang="en-US" dirty="0">
                <a:solidFill>
                  <a:srgbClr val="FF0000"/>
                </a:solidFill>
              </a:endParaRPr>
            </a:p>
          </p:txBody>
        </p:sp>
      </p:grpSp>
      <mc:AlternateContent xmlns:mc="http://schemas.openxmlformats.org/markup-compatibility/2006" xmlns:p14="http://schemas.microsoft.com/office/powerpoint/2010/main">
        <mc:Choice Requires="p14">
          <p:contentPart p14:bwMode="auto" r:id="rId3">
            <p14:nvContentPartPr>
              <p14:cNvPr id="183330" name="Ink 34"/>
              <p14:cNvContentPartPr>
                <a14:cpLocks xmlns:a14="http://schemas.microsoft.com/office/drawing/2010/main" noRot="1" noChangeAspect="1" noEditPoints="1" noChangeArrowheads="1" noChangeShapeType="1"/>
              </p14:cNvContentPartPr>
              <p14:nvPr/>
            </p14:nvContentPartPr>
            <p14:xfrm>
              <a:off x="104038400" y="105219500"/>
              <a:ext cx="0" cy="0"/>
            </p14:xfrm>
          </p:contentPart>
        </mc:Choice>
        <mc:Fallback xmlns="">
          <p:pic>
            <p:nvPicPr>
              <p:cNvPr id="183330" name="Ink 34"/>
              <p:cNvPicPr>
                <a:picLocks noRot="1" noChangeAspect="1" noEditPoints="1" noChangeArrowheads="1" noChangeShapeType="1"/>
              </p:cNvPicPr>
              <p:nvPr/>
            </p:nvPicPr>
            <p:blipFill>
              <a:blip r:embed="rId4"/>
              <a:stretch>
                <a:fillRect/>
              </a:stretch>
            </p:blipFill>
            <p:spPr>
              <a:xfrm>
                <a:off x="119644160" y="105219500"/>
                <a:ext cx="0" cy="0"/>
              </a:xfrm>
              <a:prstGeom prst="rect">
                <a:avLst/>
              </a:prstGeom>
            </p:spPr>
          </p:pic>
        </mc:Fallback>
      </mc:AlternateContent>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788670" y="1066800"/>
            <a:ext cx="9464040" cy="503238"/>
          </a:xfrm>
        </p:spPr>
        <p:txBody>
          <a:bodyPr>
            <a:normAutofit/>
          </a:bodyPr>
          <a:lstStyle/>
          <a:p>
            <a:pPr algn="l"/>
            <a:r>
              <a:rPr lang="en-US" sz="2200" dirty="0" smtClean="0">
                <a:latin typeface="+mn-lt"/>
              </a:rPr>
              <a:t>Construct an NFA for a(</a:t>
            </a:r>
            <a:r>
              <a:rPr lang="en-US" sz="2200" dirty="0" err="1" smtClean="0">
                <a:latin typeface="+mn-lt"/>
              </a:rPr>
              <a:t>a+b</a:t>
            </a:r>
            <a:r>
              <a:rPr lang="en-US" sz="2200" dirty="0" smtClean="0">
                <a:latin typeface="+mn-lt"/>
              </a:rPr>
              <a:t>)*b.</a:t>
            </a:r>
            <a:endParaRPr lang="en-US" sz="2200" dirty="0">
              <a:latin typeface="+mn-lt"/>
            </a:endParaRPr>
          </a:p>
        </p:txBody>
      </p:sp>
      <p:sp>
        <p:nvSpPr>
          <p:cNvPr id="4" name="Date Placeholder 3"/>
          <p:cNvSpPr>
            <a:spLocks noGrp="1"/>
          </p:cNvSpPr>
          <p:nvPr>
            <p:ph type="dt" sz="half" idx="10"/>
          </p:nvPr>
        </p:nvSpPr>
        <p:spPr/>
        <p:txBody>
          <a:bodyPr/>
          <a:lstStyle/>
          <a:p>
            <a:fld id="{6132D9FE-262E-4807-A2BC-37354074327D}" type="datetime1">
              <a:rPr lang="en-US" smtClean="0"/>
              <a:pPr/>
              <a:t>3/24/2023</a:t>
            </a:fld>
            <a:endParaRPr lang="en-US" dirty="0"/>
          </a:p>
        </p:txBody>
      </p:sp>
      <p:sp>
        <p:nvSpPr>
          <p:cNvPr id="5" name="Footer Placeholder 4"/>
          <p:cNvSpPr>
            <a:spLocks noGrp="1"/>
          </p:cNvSpPr>
          <p:nvPr>
            <p:ph type="ftr" sz="quarter" idx="11"/>
          </p:nvPr>
        </p:nvSpPr>
        <p:spPr>
          <a:xfrm>
            <a:off x="2891790" y="6356353"/>
            <a:ext cx="499491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Expression to NFA</a:t>
            </a:r>
          </a:p>
        </p:txBody>
      </p:sp>
      <p:cxnSp>
        <p:nvCxnSpPr>
          <p:cNvPr id="34" name="Straight Arrow Connector 33"/>
          <p:cNvCxnSpPr/>
          <p:nvPr/>
        </p:nvCxnSpPr>
        <p:spPr>
          <a:xfrm flipV="1">
            <a:off x="876303" y="2980158"/>
            <a:ext cx="262889" cy="2085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72"/>
          <p:cNvGrpSpPr/>
          <p:nvPr/>
        </p:nvGrpSpPr>
        <p:grpSpPr>
          <a:xfrm>
            <a:off x="1139189" y="1676403"/>
            <a:ext cx="8526145" cy="1548487"/>
            <a:chOff x="990598" y="1676400"/>
            <a:chExt cx="7414039" cy="1548487"/>
          </a:xfrm>
        </p:grpSpPr>
        <p:sp>
          <p:nvSpPr>
            <p:cNvPr id="26" name="Oval 25"/>
            <p:cNvSpPr/>
            <p:nvPr/>
          </p:nvSpPr>
          <p:spPr>
            <a:xfrm>
              <a:off x="7566437" y="2426732"/>
              <a:ext cx="8382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q4</a:t>
              </a:r>
              <a:endParaRPr lang="en-US" sz="2000" dirty="0">
                <a:solidFill>
                  <a:srgbClr val="FF0000"/>
                </a:solidFill>
              </a:endParaRPr>
            </a:p>
          </p:txBody>
        </p:sp>
        <p:sp>
          <p:nvSpPr>
            <p:cNvPr id="28" name="TextBox 27"/>
            <p:cNvSpPr txBox="1"/>
            <p:nvPr/>
          </p:nvSpPr>
          <p:spPr>
            <a:xfrm>
              <a:off x="1885225" y="2462669"/>
              <a:ext cx="423412" cy="430887"/>
            </a:xfrm>
            <a:prstGeom prst="rect">
              <a:avLst/>
            </a:prstGeom>
            <a:noFill/>
          </p:spPr>
          <p:txBody>
            <a:bodyPr wrap="square" rtlCol="0">
              <a:spAutoFit/>
            </a:bodyPr>
            <a:lstStyle/>
            <a:p>
              <a:r>
                <a:rPr lang="en-US" sz="2200" dirty="0" smtClean="0">
                  <a:solidFill>
                    <a:srgbClr val="FF0000"/>
                  </a:solidFill>
                </a:rPr>
                <a:t>a</a:t>
              </a:r>
              <a:endParaRPr lang="en-US" sz="2200" dirty="0">
                <a:solidFill>
                  <a:srgbClr val="FF0000"/>
                </a:solidFill>
              </a:endParaRPr>
            </a:p>
          </p:txBody>
        </p:sp>
        <p:sp>
          <p:nvSpPr>
            <p:cNvPr id="32" name="Oval 31"/>
            <p:cNvSpPr/>
            <p:nvPr/>
          </p:nvSpPr>
          <p:spPr>
            <a:xfrm>
              <a:off x="990598" y="2502932"/>
              <a:ext cx="708439" cy="7219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q0</a:t>
              </a:r>
              <a:endParaRPr lang="en-US" sz="2000" dirty="0">
                <a:solidFill>
                  <a:srgbClr val="FF0000"/>
                </a:solidFill>
              </a:endParaRPr>
            </a:p>
          </p:txBody>
        </p:sp>
        <p:sp>
          <p:nvSpPr>
            <p:cNvPr id="33" name="Oval 32"/>
            <p:cNvSpPr/>
            <p:nvPr/>
          </p:nvSpPr>
          <p:spPr>
            <a:xfrm>
              <a:off x="4038598" y="2502932"/>
              <a:ext cx="708439"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q2</a:t>
              </a:r>
              <a:endParaRPr lang="en-US" sz="2000" dirty="0">
                <a:solidFill>
                  <a:srgbClr val="FF0000"/>
                </a:solidFill>
              </a:endParaRPr>
            </a:p>
          </p:txBody>
        </p:sp>
        <p:sp>
          <p:nvSpPr>
            <p:cNvPr id="39" name="Oval 38"/>
            <p:cNvSpPr/>
            <p:nvPr/>
          </p:nvSpPr>
          <p:spPr>
            <a:xfrm>
              <a:off x="7642637" y="2472928"/>
              <a:ext cx="685800" cy="66804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33" idx="6"/>
              <a:endCxn id="25" idx="2"/>
            </p:cNvCxnSpPr>
            <p:nvPr/>
          </p:nvCxnSpPr>
          <p:spPr>
            <a:xfrm flipV="1">
              <a:off x="4747037" y="2827755"/>
              <a:ext cx="1066800" cy="180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32" idx="6"/>
              <a:endCxn id="24" idx="2"/>
            </p:cNvCxnSpPr>
            <p:nvPr/>
          </p:nvCxnSpPr>
          <p:spPr>
            <a:xfrm flipV="1">
              <a:off x="1699037" y="2845832"/>
              <a:ext cx="685801" cy="1807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333025" y="2462669"/>
              <a:ext cx="423412" cy="430887"/>
            </a:xfrm>
            <a:prstGeom prst="rect">
              <a:avLst/>
            </a:prstGeom>
            <a:noFill/>
          </p:spPr>
          <p:txBody>
            <a:bodyPr wrap="square" rtlCol="0">
              <a:spAutoFit/>
            </a:bodyPr>
            <a:lstStyle/>
            <a:p>
              <a:r>
                <a:rPr lang="en-US" sz="2200" dirty="0" smtClean="0">
                  <a:solidFill>
                    <a:srgbClr val="FF0000"/>
                  </a:solidFill>
                </a:rPr>
                <a:t>Ɛ</a:t>
              </a:r>
              <a:endParaRPr lang="en-US" sz="2200" dirty="0">
                <a:solidFill>
                  <a:srgbClr val="FF0000"/>
                </a:solidFill>
              </a:endParaRPr>
            </a:p>
          </p:txBody>
        </p:sp>
        <p:sp>
          <p:nvSpPr>
            <p:cNvPr id="49" name="TextBox 48"/>
            <p:cNvSpPr txBox="1"/>
            <p:nvPr/>
          </p:nvSpPr>
          <p:spPr>
            <a:xfrm>
              <a:off x="5051837" y="2462669"/>
              <a:ext cx="423412" cy="430887"/>
            </a:xfrm>
            <a:prstGeom prst="rect">
              <a:avLst/>
            </a:prstGeom>
            <a:noFill/>
          </p:spPr>
          <p:txBody>
            <a:bodyPr wrap="square" rtlCol="0">
              <a:spAutoFit/>
            </a:bodyPr>
            <a:lstStyle/>
            <a:p>
              <a:r>
                <a:rPr lang="en-US" sz="2200" dirty="0" smtClean="0">
                  <a:solidFill>
                    <a:srgbClr val="FF0000"/>
                  </a:solidFill>
                </a:rPr>
                <a:t>Ɛ</a:t>
              </a:r>
              <a:endParaRPr lang="en-US" sz="2200" dirty="0">
                <a:solidFill>
                  <a:srgbClr val="FF0000"/>
                </a:solidFill>
              </a:endParaRPr>
            </a:p>
          </p:txBody>
        </p:sp>
        <p:cxnSp>
          <p:nvCxnSpPr>
            <p:cNvPr id="50" name="Curved Connector 49"/>
            <p:cNvCxnSpPr>
              <a:stCxn id="33" idx="1"/>
              <a:endCxn id="33" idx="7"/>
            </p:cNvCxnSpPr>
            <p:nvPr/>
          </p:nvCxnSpPr>
          <p:spPr>
            <a:xfrm rot="5400000" flipH="1" flipV="1">
              <a:off x="4392817" y="2352895"/>
              <a:ext cx="1588" cy="500941"/>
            </a:xfrm>
            <a:prstGeom prst="curvedConnector3">
              <a:avLst>
                <a:gd name="adj1" fmla="val 43938490"/>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832637" y="1676400"/>
              <a:ext cx="609600" cy="430887"/>
            </a:xfrm>
            <a:prstGeom prst="rect">
              <a:avLst/>
            </a:prstGeom>
            <a:noFill/>
          </p:spPr>
          <p:txBody>
            <a:bodyPr wrap="square" rtlCol="0">
              <a:spAutoFit/>
            </a:bodyPr>
            <a:lstStyle/>
            <a:p>
              <a:r>
                <a:rPr lang="en-US" sz="2200" dirty="0" err="1" smtClean="0">
                  <a:solidFill>
                    <a:srgbClr val="FF0000"/>
                  </a:solidFill>
                </a:rPr>
                <a:t>a,b</a:t>
              </a:r>
              <a:endParaRPr lang="en-US" sz="2200" dirty="0">
                <a:solidFill>
                  <a:srgbClr val="FF0000"/>
                </a:solidFill>
              </a:endParaRPr>
            </a:p>
          </p:txBody>
        </p:sp>
        <p:sp>
          <p:nvSpPr>
            <p:cNvPr id="24" name="Oval 23"/>
            <p:cNvSpPr/>
            <p:nvPr/>
          </p:nvSpPr>
          <p:spPr>
            <a:xfrm>
              <a:off x="2384838" y="2502932"/>
              <a:ext cx="685799"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q1</a:t>
              </a:r>
              <a:endParaRPr lang="en-US" sz="2000" dirty="0">
                <a:solidFill>
                  <a:srgbClr val="FF0000"/>
                </a:solidFill>
              </a:endParaRPr>
            </a:p>
          </p:txBody>
        </p:sp>
        <p:sp>
          <p:nvSpPr>
            <p:cNvPr id="25" name="Oval 24"/>
            <p:cNvSpPr/>
            <p:nvPr/>
          </p:nvSpPr>
          <p:spPr>
            <a:xfrm>
              <a:off x="5813837" y="2466777"/>
              <a:ext cx="784639" cy="7219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q3</a:t>
              </a:r>
              <a:endParaRPr lang="en-US" sz="2000" dirty="0">
                <a:solidFill>
                  <a:srgbClr val="FF0000"/>
                </a:solidFill>
              </a:endParaRPr>
            </a:p>
          </p:txBody>
        </p:sp>
        <p:cxnSp>
          <p:nvCxnSpPr>
            <p:cNvPr id="35" name="Straight Arrow Connector 34"/>
            <p:cNvCxnSpPr>
              <a:stCxn id="25" idx="6"/>
              <a:endCxn id="26" idx="2"/>
            </p:cNvCxnSpPr>
            <p:nvPr/>
          </p:nvCxnSpPr>
          <p:spPr>
            <a:xfrm flipV="1">
              <a:off x="6598476" y="2807732"/>
              <a:ext cx="967961" cy="20023"/>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24" idx="6"/>
              <a:endCxn id="33" idx="2"/>
            </p:cNvCxnSpPr>
            <p:nvPr/>
          </p:nvCxnSpPr>
          <p:spPr>
            <a:xfrm>
              <a:off x="3070637" y="2845832"/>
              <a:ext cx="967961" cy="158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6838225" y="2438400"/>
              <a:ext cx="423412" cy="430887"/>
            </a:xfrm>
            <a:prstGeom prst="rect">
              <a:avLst/>
            </a:prstGeom>
            <a:noFill/>
          </p:spPr>
          <p:txBody>
            <a:bodyPr wrap="square" rtlCol="0">
              <a:spAutoFit/>
            </a:bodyPr>
            <a:lstStyle/>
            <a:p>
              <a:r>
                <a:rPr lang="en-US" sz="2200" dirty="0" smtClean="0">
                  <a:solidFill>
                    <a:srgbClr val="FF0000"/>
                  </a:solidFill>
                </a:rPr>
                <a:t>b</a:t>
              </a:r>
              <a:endParaRPr lang="en-US" sz="2200" dirty="0">
                <a:solidFill>
                  <a:srgbClr val="FF0000"/>
                </a:solidFill>
              </a:endParaRPr>
            </a:p>
          </p:txBody>
        </p:sp>
      </p:grpSp>
      <p:sp>
        <p:nvSpPr>
          <p:cNvPr id="79" name="Title 18"/>
          <p:cNvSpPr txBox="1">
            <a:spLocks/>
          </p:cNvSpPr>
          <p:nvPr/>
        </p:nvSpPr>
        <p:spPr>
          <a:xfrm>
            <a:off x="963930" y="1554162"/>
            <a:ext cx="1226820" cy="503238"/>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solidFill>
                  <a:schemeClr val="tx1"/>
                </a:solidFill>
                <a:effectLst/>
                <a:uLnTx/>
                <a:uFillTx/>
                <a:latin typeface="+mn-lt"/>
                <a:ea typeface="+mj-ea"/>
                <a:cs typeface="+mj-cs"/>
              </a:rPr>
              <a:t>Ɛ-NFA</a:t>
            </a:r>
            <a:endParaRPr kumimoji="0" lang="en-US" sz="2200" b="1" i="0" u="none" strike="noStrike" kern="1200" cap="none" spc="0" normalizeH="0" baseline="0" noProof="0" dirty="0">
              <a:ln>
                <a:noFill/>
              </a:ln>
              <a:solidFill>
                <a:schemeClr val="tx1"/>
              </a:solidFill>
              <a:effectLst/>
              <a:uLnTx/>
              <a:uFillTx/>
              <a:latin typeface="+mn-lt"/>
              <a:ea typeface="+mj-ea"/>
              <a:cs typeface="+mj-cs"/>
            </a:endParaRPr>
          </a:p>
        </p:txBody>
      </p:sp>
      <p:grpSp>
        <p:nvGrpSpPr>
          <p:cNvPr id="3" name="Group 80"/>
          <p:cNvGrpSpPr/>
          <p:nvPr/>
        </p:nvGrpSpPr>
        <p:grpSpPr>
          <a:xfrm>
            <a:off x="1051560" y="3763962"/>
            <a:ext cx="8789033" cy="1722438"/>
            <a:chOff x="914400" y="3535362"/>
            <a:chExt cx="7642637" cy="1722438"/>
          </a:xfrm>
        </p:grpSpPr>
        <p:sp>
          <p:nvSpPr>
            <p:cNvPr id="55" name="Oval 54"/>
            <p:cNvSpPr/>
            <p:nvPr/>
          </p:nvSpPr>
          <p:spPr>
            <a:xfrm>
              <a:off x="7718837" y="4459645"/>
              <a:ext cx="8382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q4</a:t>
              </a:r>
              <a:endParaRPr lang="en-US" sz="2000" dirty="0">
                <a:solidFill>
                  <a:srgbClr val="FF0000"/>
                </a:solidFill>
              </a:endParaRPr>
            </a:p>
          </p:txBody>
        </p:sp>
        <p:sp>
          <p:nvSpPr>
            <p:cNvPr id="56" name="TextBox 55"/>
            <p:cNvSpPr txBox="1"/>
            <p:nvPr/>
          </p:nvSpPr>
          <p:spPr>
            <a:xfrm>
              <a:off x="2929388" y="4495800"/>
              <a:ext cx="423412" cy="430887"/>
            </a:xfrm>
            <a:prstGeom prst="rect">
              <a:avLst/>
            </a:prstGeom>
            <a:noFill/>
          </p:spPr>
          <p:txBody>
            <a:bodyPr wrap="square" rtlCol="0">
              <a:spAutoFit/>
            </a:bodyPr>
            <a:lstStyle/>
            <a:p>
              <a:r>
                <a:rPr lang="en-US" sz="2200" dirty="0" smtClean="0">
                  <a:solidFill>
                    <a:srgbClr val="FF0000"/>
                  </a:solidFill>
                </a:rPr>
                <a:t>a</a:t>
              </a:r>
              <a:endParaRPr lang="en-US" sz="2200" dirty="0">
                <a:solidFill>
                  <a:srgbClr val="FF0000"/>
                </a:solidFill>
              </a:endParaRPr>
            </a:p>
          </p:txBody>
        </p:sp>
        <p:sp>
          <p:nvSpPr>
            <p:cNvPr id="57" name="Oval 56"/>
            <p:cNvSpPr/>
            <p:nvPr/>
          </p:nvSpPr>
          <p:spPr>
            <a:xfrm>
              <a:off x="1142998" y="4535845"/>
              <a:ext cx="708439" cy="721955"/>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q0</a:t>
              </a:r>
              <a:endParaRPr lang="en-US" sz="2000" dirty="0">
                <a:solidFill>
                  <a:srgbClr val="FF0000"/>
                </a:solidFill>
              </a:endParaRPr>
            </a:p>
          </p:txBody>
        </p:sp>
        <p:sp>
          <p:nvSpPr>
            <p:cNvPr id="58" name="Oval 57"/>
            <p:cNvSpPr/>
            <p:nvPr/>
          </p:nvSpPr>
          <p:spPr>
            <a:xfrm>
              <a:off x="4190998" y="4535845"/>
              <a:ext cx="708439" cy="6858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q2</a:t>
              </a:r>
              <a:endParaRPr lang="en-US" sz="2000" dirty="0">
                <a:solidFill>
                  <a:srgbClr val="FF0000"/>
                </a:solidFill>
              </a:endParaRPr>
            </a:p>
          </p:txBody>
        </p:sp>
        <p:cxnSp>
          <p:nvCxnSpPr>
            <p:cNvPr id="59" name="Straight Arrow Connector 58"/>
            <p:cNvCxnSpPr/>
            <p:nvPr/>
          </p:nvCxnSpPr>
          <p:spPr>
            <a:xfrm flipV="1">
              <a:off x="914400" y="5013068"/>
              <a:ext cx="228598" cy="208577"/>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7795037" y="4505841"/>
              <a:ext cx="685800" cy="668048"/>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Arrow Connector 60"/>
            <p:cNvCxnSpPr>
              <a:stCxn id="58" idx="6"/>
              <a:endCxn id="55" idx="2"/>
            </p:cNvCxnSpPr>
            <p:nvPr/>
          </p:nvCxnSpPr>
          <p:spPr>
            <a:xfrm flipV="1">
              <a:off x="4899437" y="4840645"/>
              <a:ext cx="2819400" cy="38100"/>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57" idx="6"/>
              <a:endCxn id="58" idx="2"/>
            </p:cNvCxnSpPr>
            <p:nvPr/>
          </p:nvCxnSpPr>
          <p:spPr>
            <a:xfrm flipV="1">
              <a:off x="1851437" y="4878745"/>
              <a:ext cx="2339561" cy="1807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5" name="Curved Connector 64"/>
            <p:cNvCxnSpPr>
              <a:stCxn id="58" idx="1"/>
              <a:endCxn id="58" idx="7"/>
            </p:cNvCxnSpPr>
            <p:nvPr/>
          </p:nvCxnSpPr>
          <p:spPr>
            <a:xfrm rot="5400000" flipH="1" flipV="1">
              <a:off x="4545217" y="4385808"/>
              <a:ext cx="1588" cy="500941"/>
            </a:xfrm>
            <a:prstGeom prst="curvedConnector3">
              <a:avLst>
                <a:gd name="adj1" fmla="val 43938490"/>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985037" y="3709313"/>
              <a:ext cx="609600" cy="430887"/>
            </a:xfrm>
            <a:prstGeom prst="rect">
              <a:avLst/>
            </a:prstGeom>
            <a:noFill/>
          </p:spPr>
          <p:txBody>
            <a:bodyPr wrap="square" rtlCol="0">
              <a:spAutoFit/>
            </a:bodyPr>
            <a:lstStyle/>
            <a:p>
              <a:r>
                <a:rPr lang="en-US" sz="2200" dirty="0" err="1" smtClean="0">
                  <a:solidFill>
                    <a:srgbClr val="FF0000"/>
                  </a:solidFill>
                </a:rPr>
                <a:t>a,b</a:t>
              </a:r>
              <a:endParaRPr lang="en-US" sz="2200" dirty="0">
                <a:solidFill>
                  <a:srgbClr val="FF0000"/>
                </a:solidFill>
              </a:endParaRPr>
            </a:p>
          </p:txBody>
        </p:sp>
        <p:sp>
          <p:nvSpPr>
            <p:cNvPr id="72" name="TextBox 71"/>
            <p:cNvSpPr txBox="1"/>
            <p:nvPr/>
          </p:nvSpPr>
          <p:spPr>
            <a:xfrm>
              <a:off x="6205988" y="4495800"/>
              <a:ext cx="423412" cy="430887"/>
            </a:xfrm>
            <a:prstGeom prst="rect">
              <a:avLst/>
            </a:prstGeom>
            <a:noFill/>
          </p:spPr>
          <p:txBody>
            <a:bodyPr wrap="square" rtlCol="0">
              <a:spAutoFit/>
            </a:bodyPr>
            <a:lstStyle/>
            <a:p>
              <a:r>
                <a:rPr lang="en-US" sz="2200" dirty="0" smtClean="0">
                  <a:solidFill>
                    <a:srgbClr val="FF0000"/>
                  </a:solidFill>
                </a:rPr>
                <a:t>b</a:t>
              </a:r>
              <a:endParaRPr lang="en-US" sz="2200" dirty="0">
                <a:solidFill>
                  <a:srgbClr val="FF0000"/>
                </a:solidFill>
              </a:endParaRPr>
            </a:p>
          </p:txBody>
        </p:sp>
        <p:sp>
          <p:nvSpPr>
            <p:cNvPr id="80" name="Title 18"/>
            <p:cNvSpPr txBox="1">
              <a:spLocks/>
            </p:cNvSpPr>
            <p:nvPr/>
          </p:nvSpPr>
          <p:spPr>
            <a:xfrm>
              <a:off x="990600" y="3535362"/>
              <a:ext cx="914400" cy="503238"/>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200" b="1" i="0" u="none" strike="noStrike" kern="1200" cap="none" spc="0" normalizeH="0" baseline="0" noProof="0" dirty="0" smtClean="0">
                  <a:ln>
                    <a:noFill/>
                  </a:ln>
                  <a:solidFill>
                    <a:schemeClr val="tx1"/>
                  </a:solidFill>
                  <a:effectLst/>
                  <a:uLnTx/>
                  <a:uFillTx/>
                  <a:latin typeface="+mn-lt"/>
                  <a:ea typeface="+mj-ea"/>
                  <a:cs typeface="+mj-cs"/>
                </a:rPr>
                <a:t>NFA</a:t>
              </a:r>
              <a:endParaRPr kumimoji="0" lang="en-US" sz="2200" b="1" i="0" u="none" strike="noStrike" kern="1200" cap="none" spc="0" normalizeH="0" baseline="0" noProof="0" dirty="0">
                <a:ln>
                  <a:noFill/>
                </a:ln>
                <a:solidFill>
                  <a:schemeClr val="tx1"/>
                </a:solidFill>
                <a:effectLst/>
                <a:uLnTx/>
                <a:uFillTx/>
                <a:latin typeface="+mn-lt"/>
                <a:ea typeface="+mj-ea"/>
                <a:cs typeface="+mj-cs"/>
              </a:endParaRPr>
            </a:p>
          </p:txBody>
        </p:sp>
      </p:gr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A2F10E-643B-4F62-ABC6-40A416FEF476}" type="datetime1">
              <a:rPr lang="en-US" smtClean="0"/>
              <a:pPr/>
              <a:t>3/24/2023</a:t>
            </a:fld>
            <a:endParaRPr lang="en-US"/>
          </a:p>
        </p:txBody>
      </p:sp>
      <p:sp>
        <p:nvSpPr>
          <p:cNvPr id="5" name="Footer Placeholder 4"/>
          <p:cNvSpPr>
            <a:spLocks noGrp="1"/>
          </p:cNvSpPr>
          <p:nvPr>
            <p:ph type="ftr" sz="quarter" idx="11"/>
          </p:nvPr>
        </p:nvSpPr>
        <p:spPr>
          <a:xfrm>
            <a:off x="2891790" y="6356353"/>
            <a:ext cx="517017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DFA to Regular Expression</a:t>
            </a:r>
          </a:p>
        </p:txBody>
      </p:sp>
      <p:sp>
        <p:nvSpPr>
          <p:cNvPr id="14" name="Content Placeholder 13"/>
          <p:cNvSpPr>
            <a:spLocks noGrp="1"/>
          </p:cNvSpPr>
          <p:nvPr>
            <p:ph sz="quarter" idx="4"/>
          </p:nvPr>
        </p:nvSpPr>
        <p:spPr>
          <a:xfrm>
            <a:off x="525781" y="4572000"/>
            <a:ext cx="4648042" cy="1600200"/>
          </a:xfrm>
        </p:spPr>
        <p:txBody>
          <a:bodyPr>
            <a:normAutofit/>
          </a:bodyPr>
          <a:lstStyle/>
          <a:p>
            <a:pPr>
              <a:buNone/>
            </a:pPr>
            <a:r>
              <a:rPr lang="en-US" sz="2000" dirty="0" smtClean="0"/>
              <a:t>q</a:t>
            </a:r>
            <a:r>
              <a:rPr lang="en-US" sz="2000" baseline="-25000" dirty="0" smtClean="0"/>
              <a:t>0</a:t>
            </a:r>
            <a:r>
              <a:rPr lang="en-US" sz="2000" dirty="0" smtClean="0"/>
              <a:t> = q</a:t>
            </a:r>
            <a:r>
              <a:rPr lang="en-US" sz="2000" baseline="-25000" dirty="0" smtClean="0"/>
              <a:t>0</a:t>
            </a:r>
            <a:r>
              <a:rPr lang="en-US" sz="2000" dirty="0" smtClean="0"/>
              <a:t>a + q</a:t>
            </a:r>
            <a:r>
              <a:rPr lang="en-US" sz="2000" baseline="-25000" dirty="0" smtClean="0"/>
              <a:t>2</a:t>
            </a:r>
            <a:r>
              <a:rPr lang="en-US" sz="2000" dirty="0" smtClean="0"/>
              <a:t>a + ε </a:t>
            </a:r>
          </a:p>
          <a:p>
            <a:pPr>
              <a:lnSpc>
                <a:spcPct val="150000"/>
              </a:lnSpc>
              <a:spcBef>
                <a:spcPts val="0"/>
              </a:spcBef>
              <a:buNone/>
            </a:pPr>
            <a:r>
              <a:rPr lang="en-US" sz="2000" dirty="0" smtClean="0"/>
              <a:t>q</a:t>
            </a:r>
            <a:r>
              <a:rPr lang="en-US" sz="2000" baseline="-25000" dirty="0" smtClean="0"/>
              <a:t>1</a:t>
            </a:r>
            <a:r>
              <a:rPr lang="en-US" sz="2000" dirty="0" smtClean="0"/>
              <a:t> = q</a:t>
            </a:r>
            <a:r>
              <a:rPr lang="en-US" sz="2000" baseline="-25000" dirty="0" smtClean="0"/>
              <a:t>0</a:t>
            </a:r>
            <a:r>
              <a:rPr lang="en-US" sz="2000" dirty="0" smtClean="0"/>
              <a:t>b + q</a:t>
            </a:r>
            <a:r>
              <a:rPr lang="en-US" sz="2000" baseline="-25000" dirty="0" smtClean="0"/>
              <a:t>1</a:t>
            </a:r>
            <a:r>
              <a:rPr lang="en-US" sz="2000" dirty="0" smtClean="0"/>
              <a:t>b + q</a:t>
            </a:r>
            <a:r>
              <a:rPr lang="en-US" sz="2000" baseline="-25000" dirty="0" smtClean="0"/>
              <a:t>2</a:t>
            </a:r>
            <a:r>
              <a:rPr lang="en-US" sz="2000" dirty="0" smtClean="0"/>
              <a:t>b</a:t>
            </a:r>
          </a:p>
          <a:p>
            <a:pPr>
              <a:buNone/>
            </a:pPr>
            <a:r>
              <a:rPr lang="en-US" sz="2000" dirty="0" smtClean="0"/>
              <a:t>q</a:t>
            </a:r>
            <a:r>
              <a:rPr lang="en-US" sz="2000" baseline="-25000" dirty="0" smtClean="0"/>
              <a:t>2</a:t>
            </a:r>
            <a:r>
              <a:rPr lang="en-US" sz="2000" dirty="0" smtClean="0"/>
              <a:t> = q</a:t>
            </a:r>
            <a:r>
              <a:rPr lang="en-US" sz="2000" baseline="-25000" dirty="0" smtClean="0"/>
              <a:t>1</a:t>
            </a:r>
            <a:r>
              <a:rPr lang="en-US" sz="2000" dirty="0" smtClean="0"/>
              <a:t>a</a:t>
            </a:r>
          </a:p>
          <a:p>
            <a:endParaRPr lang="en-US" sz="2000" dirty="0"/>
          </a:p>
        </p:txBody>
      </p:sp>
      <p:grpSp>
        <p:nvGrpSpPr>
          <p:cNvPr id="78" name="Group 77"/>
          <p:cNvGrpSpPr/>
          <p:nvPr/>
        </p:nvGrpSpPr>
        <p:grpSpPr>
          <a:xfrm>
            <a:off x="946580" y="762000"/>
            <a:ext cx="3743797" cy="3558064"/>
            <a:chOff x="823111" y="1383268"/>
            <a:chExt cx="3255475" cy="3558064"/>
          </a:xfrm>
        </p:grpSpPr>
        <p:sp>
          <p:nvSpPr>
            <p:cNvPr id="16" name="Oval 15"/>
            <p:cNvSpPr/>
            <p:nvPr/>
          </p:nvSpPr>
          <p:spPr>
            <a:xfrm>
              <a:off x="1981200" y="3914468"/>
              <a:ext cx="878186" cy="809932"/>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q0</a:t>
              </a:r>
              <a:endParaRPr lang="en-US" sz="2000" dirty="0">
                <a:solidFill>
                  <a:srgbClr val="FF0000"/>
                </a:solidFill>
              </a:endParaRPr>
            </a:p>
          </p:txBody>
        </p:sp>
        <p:sp>
          <p:nvSpPr>
            <p:cNvPr id="17" name="TextBox 16"/>
            <p:cNvSpPr txBox="1"/>
            <p:nvPr/>
          </p:nvSpPr>
          <p:spPr>
            <a:xfrm>
              <a:off x="954092" y="1383268"/>
              <a:ext cx="341308"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sp>
          <p:nvSpPr>
            <p:cNvPr id="20" name="Oval 19"/>
            <p:cNvSpPr/>
            <p:nvPr/>
          </p:nvSpPr>
          <p:spPr>
            <a:xfrm>
              <a:off x="823111" y="2133600"/>
              <a:ext cx="878186" cy="809932"/>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q1</a:t>
              </a:r>
              <a:endParaRPr lang="en-US" sz="2000" dirty="0">
                <a:solidFill>
                  <a:srgbClr val="FF0000"/>
                </a:solidFill>
              </a:endParaRPr>
            </a:p>
          </p:txBody>
        </p:sp>
        <p:sp>
          <p:nvSpPr>
            <p:cNvPr id="21" name="Oval 20"/>
            <p:cNvSpPr/>
            <p:nvPr/>
          </p:nvSpPr>
          <p:spPr>
            <a:xfrm>
              <a:off x="3200400" y="2133600"/>
              <a:ext cx="878186" cy="809932"/>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rgbClr val="FF0000"/>
                  </a:solidFill>
                </a:rPr>
                <a:t>q2</a:t>
              </a:r>
              <a:endParaRPr lang="en-US" sz="2000" dirty="0">
                <a:solidFill>
                  <a:srgbClr val="FF0000"/>
                </a:solidFill>
              </a:endParaRPr>
            </a:p>
          </p:txBody>
        </p:sp>
        <p:cxnSp>
          <p:nvCxnSpPr>
            <p:cNvPr id="23" name="Straight Arrow Connector 22"/>
            <p:cNvCxnSpPr>
              <a:endCxn id="16" idx="3"/>
            </p:cNvCxnSpPr>
            <p:nvPr/>
          </p:nvCxnSpPr>
          <p:spPr>
            <a:xfrm flipV="1">
              <a:off x="1792586" y="4605788"/>
              <a:ext cx="317221" cy="271012"/>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21" idx="3"/>
              <a:endCxn id="20" idx="5"/>
            </p:cNvCxnSpPr>
            <p:nvPr/>
          </p:nvCxnSpPr>
          <p:spPr>
            <a:xfrm rot="5400000">
              <a:off x="2450849" y="1946762"/>
              <a:ext cx="1588" cy="1756317"/>
            </a:xfrm>
            <a:prstGeom prst="curvedConnector3">
              <a:avLst>
                <a:gd name="adj1" fmla="val 21864736"/>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362200" y="2831068"/>
              <a:ext cx="381000"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cxnSp>
          <p:nvCxnSpPr>
            <p:cNvPr id="32" name="Curved Connector 31"/>
            <p:cNvCxnSpPr>
              <a:stCxn id="20" idx="1"/>
              <a:endCxn id="20" idx="0"/>
            </p:cNvCxnSpPr>
            <p:nvPr/>
          </p:nvCxnSpPr>
          <p:spPr>
            <a:xfrm rot="5400000" flipH="1" flipV="1">
              <a:off x="1047655" y="2037663"/>
              <a:ext cx="118612" cy="310486"/>
            </a:xfrm>
            <a:prstGeom prst="curvedConnector3">
              <a:avLst>
                <a:gd name="adj1" fmla="val 441939"/>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3" name="Curved Connector 32"/>
            <p:cNvCxnSpPr>
              <a:stCxn id="16" idx="6"/>
              <a:endCxn id="16" idx="5"/>
            </p:cNvCxnSpPr>
            <p:nvPr/>
          </p:nvCxnSpPr>
          <p:spPr>
            <a:xfrm flipH="1">
              <a:off x="2730779" y="4319434"/>
              <a:ext cx="128607" cy="286354"/>
            </a:xfrm>
            <a:prstGeom prst="curvedConnector4">
              <a:avLst>
                <a:gd name="adj1" fmla="val -177751"/>
                <a:gd name="adj2" fmla="val 221253"/>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2054382" y="3981962"/>
              <a:ext cx="731822" cy="674943"/>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p:cNvCxnSpPr>
              <a:stCxn id="16" idx="2"/>
              <a:endCxn id="20" idx="4"/>
            </p:cNvCxnSpPr>
            <p:nvPr/>
          </p:nvCxnSpPr>
          <p:spPr>
            <a:xfrm rot="10800000">
              <a:off x="1262204" y="2943532"/>
              <a:ext cx="718996" cy="1375902"/>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1" idx="4"/>
              <a:endCxn id="16" idx="7"/>
            </p:cNvCxnSpPr>
            <p:nvPr/>
          </p:nvCxnSpPr>
          <p:spPr>
            <a:xfrm rot="5400000">
              <a:off x="2640362" y="3033949"/>
              <a:ext cx="1089548" cy="908714"/>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20" idx="6"/>
              <a:endCxn id="21" idx="2"/>
            </p:cNvCxnSpPr>
            <p:nvPr/>
          </p:nvCxnSpPr>
          <p:spPr>
            <a:xfrm>
              <a:off x="1701297" y="2538566"/>
              <a:ext cx="1499103" cy="1588"/>
            </a:xfrm>
            <a:prstGeom prst="straightConnector1">
              <a:avLst/>
            </a:prstGeom>
            <a:ln w="2540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2362200" y="2221468"/>
              <a:ext cx="341308"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71" name="TextBox 70"/>
            <p:cNvSpPr txBox="1"/>
            <p:nvPr/>
          </p:nvSpPr>
          <p:spPr>
            <a:xfrm>
              <a:off x="1524000" y="3276600"/>
              <a:ext cx="341308" cy="369332"/>
            </a:xfrm>
            <a:prstGeom prst="rect">
              <a:avLst/>
            </a:prstGeom>
            <a:noFill/>
          </p:spPr>
          <p:txBody>
            <a:bodyPr wrap="square" rtlCol="0">
              <a:spAutoFit/>
            </a:bodyPr>
            <a:lstStyle/>
            <a:p>
              <a:r>
                <a:rPr lang="en-US" dirty="0" smtClean="0">
                  <a:solidFill>
                    <a:srgbClr val="FF0000"/>
                  </a:solidFill>
                </a:rPr>
                <a:t>b</a:t>
              </a:r>
              <a:endParaRPr lang="en-US" dirty="0">
                <a:solidFill>
                  <a:srgbClr val="FF0000"/>
                </a:solidFill>
              </a:endParaRPr>
            </a:p>
          </p:txBody>
        </p:sp>
        <p:sp>
          <p:nvSpPr>
            <p:cNvPr id="72" name="TextBox 71"/>
            <p:cNvSpPr txBox="1"/>
            <p:nvPr/>
          </p:nvSpPr>
          <p:spPr>
            <a:xfrm>
              <a:off x="3124201" y="3440668"/>
              <a:ext cx="341308"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sp>
          <p:nvSpPr>
            <p:cNvPr id="77" name="TextBox 76"/>
            <p:cNvSpPr txBox="1"/>
            <p:nvPr/>
          </p:nvSpPr>
          <p:spPr>
            <a:xfrm>
              <a:off x="3048001" y="4572000"/>
              <a:ext cx="341308" cy="369332"/>
            </a:xfrm>
            <a:prstGeom prst="rect">
              <a:avLst/>
            </a:prstGeom>
            <a:noFill/>
          </p:spPr>
          <p:txBody>
            <a:bodyPr wrap="square" rtlCol="0">
              <a:spAutoFit/>
            </a:bodyPr>
            <a:lstStyle/>
            <a:p>
              <a:r>
                <a:rPr lang="en-US" dirty="0" smtClean="0">
                  <a:solidFill>
                    <a:srgbClr val="FF0000"/>
                  </a:solidFill>
                </a:rPr>
                <a:t>a</a:t>
              </a:r>
              <a:endParaRPr lang="en-US" dirty="0">
                <a:solidFill>
                  <a:srgbClr val="FF0000"/>
                </a:solidFill>
              </a:endParaRPr>
            </a:p>
          </p:txBody>
        </p:sp>
      </p:grpSp>
      <p:sp>
        <p:nvSpPr>
          <p:cNvPr id="79" name="TextBox 78"/>
          <p:cNvSpPr txBox="1"/>
          <p:nvPr/>
        </p:nvSpPr>
        <p:spPr>
          <a:xfrm>
            <a:off x="4819650" y="1143003"/>
            <a:ext cx="6659880" cy="5447645"/>
          </a:xfrm>
          <a:prstGeom prst="rect">
            <a:avLst/>
          </a:prstGeom>
          <a:noFill/>
        </p:spPr>
        <p:txBody>
          <a:bodyPr wrap="square" rtlCol="0">
            <a:spAutoFit/>
          </a:bodyPr>
          <a:lstStyle/>
          <a:p>
            <a:pPr>
              <a:lnSpc>
                <a:spcPct val="150000"/>
              </a:lnSpc>
            </a:pPr>
            <a:r>
              <a:rPr lang="en-US" sz="2000" dirty="0" smtClean="0"/>
              <a:t>q</a:t>
            </a:r>
            <a:r>
              <a:rPr lang="en-US" sz="2000" baseline="-25000" dirty="0" smtClean="0"/>
              <a:t>1</a:t>
            </a:r>
            <a:r>
              <a:rPr lang="en-US" sz="2000" dirty="0" smtClean="0"/>
              <a:t> = q</a:t>
            </a:r>
            <a:r>
              <a:rPr lang="en-US" sz="2000" baseline="-25000" dirty="0" smtClean="0"/>
              <a:t>0</a:t>
            </a:r>
            <a:r>
              <a:rPr lang="en-US" sz="2000" dirty="0" smtClean="0"/>
              <a:t>b + q</a:t>
            </a:r>
            <a:r>
              <a:rPr lang="en-US" sz="2000" baseline="-25000" dirty="0" smtClean="0"/>
              <a:t>1</a:t>
            </a:r>
            <a:r>
              <a:rPr lang="en-US" sz="2000" dirty="0" smtClean="0"/>
              <a:t>b + q</a:t>
            </a:r>
            <a:r>
              <a:rPr lang="en-US" sz="2000" baseline="-25000" dirty="0" smtClean="0"/>
              <a:t>2</a:t>
            </a:r>
            <a:r>
              <a:rPr lang="en-US" sz="2000" dirty="0" smtClean="0"/>
              <a:t>b</a:t>
            </a:r>
          </a:p>
          <a:p>
            <a:pPr>
              <a:lnSpc>
                <a:spcPct val="150000"/>
              </a:lnSpc>
            </a:pPr>
            <a:r>
              <a:rPr lang="en-US" sz="2000" dirty="0" smtClean="0"/>
              <a:t>= q</a:t>
            </a:r>
            <a:r>
              <a:rPr lang="en-US" sz="2000" baseline="-25000" dirty="0" smtClean="0"/>
              <a:t>0</a:t>
            </a:r>
            <a:r>
              <a:rPr lang="en-US" sz="2000" dirty="0" smtClean="0"/>
              <a:t>b + q</a:t>
            </a:r>
            <a:r>
              <a:rPr lang="en-US" sz="2000" baseline="-25000" dirty="0" smtClean="0"/>
              <a:t>1</a:t>
            </a:r>
            <a:r>
              <a:rPr lang="en-US" sz="2000" dirty="0" smtClean="0"/>
              <a:t>b + (q</a:t>
            </a:r>
            <a:r>
              <a:rPr lang="en-US" sz="2000" baseline="-25000" dirty="0" smtClean="0"/>
              <a:t>1</a:t>
            </a:r>
            <a:r>
              <a:rPr lang="en-US" sz="2000" dirty="0" smtClean="0"/>
              <a:t>a)b   </a:t>
            </a:r>
            <a:r>
              <a:rPr lang="en-US" sz="2000" dirty="0" smtClean="0">
                <a:solidFill>
                  <a:schemeClr val="tx2">
                    <a:lumMod val="60000"/>
                    <a:lumOff val="40000"/>
                  </a:schemeClr>
                </a:solidFill>
              </a:rPr>
              <a:t>(Substituting value of q</a:t>
            </a:r>
            <a:r>
              <a:rPr lang="en-US" sz="2000" baseline="-25000" dirty="0" smtClean="0">
                <a:solidFill>
                  <a:schemeClr val="tx2">
                    <a:lumMod val="60000"/>
                    <a:lumOff val="40000"/>
                  </a:schemeClr>
                </a:solidFill>
              </a:rPr>
              <a:t>2</a:t>
            </a:r>
            <a:r>
              <a:rPr lang="en-US" sz="2000" dirty="0" smtClean="0">
                <a:solidFill>
                  <a:schemeClr val="tx2">
                    <a:lumMod val="60000"/>
                    <a:lumOff val="40000"/>
                  </a:schemeClr>
                </a:solidFill>
              </a:rPr>
              <a:t>)</a:t>
            </a:r>
          </a:p>
          <a:p>
            <a:pPr>
              <a:lnSpc>
                <a:spcPct val="150000"/>
              </a:lnSpc>
            </a:pPr>
            <a:r>
              <a:rPr lang="en-US" sz="2000" dirty="0" smtClean="0"/>
              <a:t>= q</a:t>
            </a:r>
            <a:r>
              <a:rPr lang="en-US" sz="2000" baseline="-25000" dirty="0" smtClean="0"/>
              <a:t>0</a:t>
            </a:r>
            <a:r>
              <a:rPr lang="en-US" sz="2000" dirty="0" smtClean="0"/>
              <a:t>b + q</a:t>
            </a:r>
            <a:r>
              <a:rPr lang="en-US" sz="2000" baseline="-25000" dirty="0" smtClean="0"/>
              <a:t>1</a:t>
            </a:r>
            <a:r>
              <a:rPr lang="en-US" sz="2000" dirty="0" smtClean="0"/>
              <a:t>(b + </a:t>
            </a:r>
            <a:r>
              <a:rPr lang="en-US" sz="2000" dirty="0" err="1" smtClean="0"/>
              <a:t>ab</a:t>
            </a:r>
            <a:r>
              <a:rPr lang="en-US" sz="2000" dirty="0" smtClean="0"/>
              <a:t>)</a:t>
            </a:r>
          </a:p>
          <a:p>
            <a:pPr>
              <a:lnSpc>
                <a:spcPct val="150000"/>
              </a:lnSpc>
            </a:pPr>
            <a:r>
              <a:rPr lang="en-US" sz="2000" dirty="0" smtClean="0"/>
              <a:t>= q</a:t>
            </a:r>
            <a:r>
              <a:rPr lang="en-US" sz="2000" baseline="-25000" dirty="0" smtClean="0"/>
              <a:t>0</a:t>
            </a:r>
            <a:r>
              <a:rPr lang="en-US" sz="2000" dirty="0" smtClean="0"/>
              <a:t>b (b + </a:t>
            </a:r>
            <a:r>
              <a:rPr lang="en-US" sz="2000" dirty="0" err="1" smtClean="0"/>
              <a:t>ab</a:t>
            </a:r>
            <a:r>
              <a:rPr lang="en-US" sz="2000" dirty="0" smtClean="0"/>
              <a:t>)*     </a:t>
            </a:r>
            <a:r>
              <a:rPr lang="en-US" sz="2000" dirty="0" smtClean="0">
                <a:solidFill>
                  <a:schemeClr val="tx2">
                    <a:lumMod val="60000"/>
                    <a:lumOff val="40000"/>
                  </a:schemeClr>
                </a:solidFill>
              </a:rPr>
              <a:t>(Applying Arden’s Theorem)</a:t>
            </a:r>
          </a:p>
          <a:p>
            <a:pPr>
              <a:lnSpc>
                <a:spcPct val="150000"/>
              </a:lnSpc>
            </a:pPr>
            <a:endParaRPr lang="en-US" sz="2000" dirty="0" smtClean="0"/>
          </a:p>
          <a:p>
            <a:pPr>
              <a:lnSpc>
                <a:spcPct val="150000"/>
              </a:lnSpc>
            </a:pPr>
            <a:r>
              <a:rPr lang="en-US" sz="2000" dirty="0" smtClean="0"/>
              <a:t>q</a:t>
            </a:r>
            <a:r>
              <a:rPr lang="en-US" sz="2000" baseline="-25000" dirty="0" smtClean="0"/>
              <a:t>0</a:t>
            </a:r>
            <a:r>
              <a:rPr lang="en-US" sz="2000" dirty="0" smtClean="0"/>
              <a:t> = q</a:t>
            </a:r>
            <a:r>
              <a:rPr lang="en-US" sz="2000" baseline="-25000" dirty="0" smtClean="0"/>
              <a:t>0</a:t>
            </a:r>
            <a:r>
              <a:rPr lang="en-US" sz="2000" dirty="0" smtClean="0"/>
              <a:t>a + q</a:t>
            </a:r>
            <a:r>
              <a:rPr lang="en-US" sz="2000" baseline="-25000" dirty="0" smtClean="0"/>
              <a:t>2</a:t>
            </a:r>
            <a:r>
              <a:rPr lang="en-US" sz="2000" dirty="0" smtClean="0"/>
              <a:t>a + </a:t>
            </a:r>
            <a:r>
              <a:rPr lang="el-GR" sz="2000" dirty="0" smtClean="0"/>
              <a:t>ε</a:t>
            </a:r>
          </a:p>
          <a:p>
            <a:pPr>
              <a:lnSpc>
                <a:spcPct val="150000"/>
              </a:lnSpc>
            </a:pPr>
            <a:r>
              <a:rPr lang="el-GR" sz="2000" dirty="0" smtClean="0"/>
              <a:t>= </a:t>
            </a:r>
            <a:r>
              <a:rPr lang="en-US" sz="2000" dirty="0" smtClean="0"/>
              <a:t>q</a:t>
            </a:r>
            <a:r>
              <a:rPr lang="en-US" sz="2000" baseline="-25000" dirty="0" smtClean="0"/>
              <a:t>0</a:t>
            </a:r>
            <a:r>
              <a:rPr lang="en-US" sz="2000" dirty="0" smtClean="0"/>
              <a:t>a + q</a:t>
            </a:r>
            <a:r>
              <a:rPr lang="en-US" sz="2000" baseline="-25000" dirty="0" smtClean="0"/>
              <a:t>1</a:t>
            </a:r>
            <a:r>
              <a:rPr lang="en-US" sz="2000" dirty="0" smtClean="0"/>
              <a:t>aa + </a:t>
            </a:r>
            <a:r>
              <a:rPr lang="el-GR" sz="2000" dirty="0" smtClean="0"/>
              <a:t>ε</a:t>
            </a:r>
            <a:r>
              <a:rPr lang="en-US" sz="2000" dirty="0" smtClean="0"/>
              <a:t>    </a:t>
            </a:r>
            <a:r>
              <a:rPr lang="el-GR" sz="2000" dirty="0" smtClean="0"/>
              <a:t> </a:t>
            </a:r>
            <a:r>
              <a:rPr lang="el-GR" sz="2000" dirty="0" smtClean="0">
                <a:solidFill>
                  <a:schemeClr val="tx2">
                    <a:lumMod val="60000"/>
                    <a:lumOff val="40000"/>
                  </a:schemeClr>
                </a:solidFill>
              </a:rPr>
              <a:t>(</a:t>
            </a:r>
            <a:r>
              <a:rPr lang="en-US" sz="2000" dirty="0" smtClean="0">
                <a:solidFill>
                  <a:schemeClr val="tx2">
                    <a:lumMod val="60000"/>
                    <a:lumOff val="40000"/>
                  </a:schemeClr>
                </a:solidFill>
              </a:rPr>
              <a:t>Substituting value of q</a:t>
            </a:r>
            <a:r>
              <a:rPr lang="en-US" sz="2000" baseline="-25000" dirty="0" smtClean="0">
                <a:solidFill>
                  <a:schemeClr val="tx2">
                    <a:lumMod val="60000"/>
                    <a:lumOff val="40000"/>
                  </a:schemeClr>
                </a:solidFill>
              </a:rPr>
              <a:t>2</a:t>
            </a:r>
            <a:r>
              <a:rPr lang="en-US" sz="2000" dirty="0" smtClean="0">
                <a:solidFill>
                  <a:schemeClr val="tx2">
                    <a:lumMod val="60000"/>
                    <a:lumOff val="40000"/>
                  </a:schemeClr>
                </a:solidFill>
              </a:rPr>
              <a:t>)</a:t>
            </a:r>
          </a:p>
          <a:p>
            <a:pPr>
              <a:lnSpc>
                <a:spcPct val="150000"/>
              </a:lnSpc>
            </a:pPr>
            <a:r>
              <a:rPr lang="en-US" sz="2000" dirty="0" smtClean="0"/>
              <a:t>= q</a:t>
            </a:r>
            <a:r>
              <a:rPr lang="en-US" sz="2000" baseline="-25000" dirty="0" smtClean="0"/>
              <a:t>0</a:t>
            </a:r>
            <a:r>
              <a:rPr lang="en-US" sz="2000" dirty="0" smtClean="0"/>
              <a:t>a + q</a:t>
            </a:r>
            <a:r>
              <a:rPr lang="en-US" sz="2000" baseline="-25000" dirty="0" smtClean="0"/>
              <a:t>0</a:t>
            </a:r>
            <a:r>
              <a:rPr lang="en-US" sz="2000" dirty="0" smtClean="0"/>
              <a:t>b(b + </a:t>
            </a:r>
            <a:r>
              <a:rPr lang="en-US" sz="2000" dirty="0" err="1" smtClean="0"/>
              <a:t>ab</a:t>
            </a:r>
            <a:r>
              <a:rPr lang="en-US" sz="2000" dirty="0" smtClean="0"/>
              <a:t>*)</a:t>
            </a:r>
            <a:r>
              <a:rPr lang="en-US" sz="2000" dirty="0" err="1" smtClean="0"/>
              <a:t>aa</a:t>
            </a:r>
            <a:r>
              <a:rPr lang="en-US" sz="2000" dirty="0" smtClean="0"/>
              <a:t> + </a:t>
            </a:r>
            <a:r>
              <a:rPr lang="el-GR" sz="2000" dirty="0" smtClean="0"/>
              <a:t>ε</a:t>
            </a:r>
            <a:r>
              <a:rPr lang="en-US" sz="2000" dirty="0" smtClean="0"/>
              <a:t> </a:t>
            </a:r>
            <a:r>
              <a:rPr lang="el-GR" sz="2000" dirty="0" smtClean="0"/>
              <a:t> </a:t>
            </a:r>
            <a:r>
              <a:rPr lang="el-GR" sz="1600" dirty="0" smtClean="0">
                <a:solidFill>
                  <a:schemeClr val="tx2">
                    <a:lumMod val="60000"/>
                    <a:lumOff val="40000"/>
                  </a:schemeClr>
                </a:solidFill>
              </a:rPr>
              <a:t>(</a:t>
            </a:r>
            <a:r>
              <a:rPr lang="en-US" sz="1600" dirty="0" smtClean="0">
                <a:solidFill>
                  <a:schemeClr val="tx2">
                    <a:lumMod val="60000"/>
                    <a:lumOff val="40000"/>
                  </a:schemeClr>
                </a:solidFill>
              </a:rPr>
              <a:t>Substituting value of q</a:t>
            </a:r>
            <a:r>
              <a:rPr lang="en-US" sz="1600" baseline="-25000" dirty="0" smtClean="0">
                <a:solidFill>
                  <a:schemeClr val="tx2">
                    <a:lumMod val="60000"/>
                    <a:lumOff val="40000"/>
                  </a:schemeClr>
                </a:solidFill>
              </a:rPr>
              <a:t>1</a:t>
            </a:r>
            <a:r>
              <a:rPr lang="en-US" sz="1600" dirty="0" smtClean="0">
                <a:solidFill>
                  <a:schemeClr val="tx2">
                    <a:lumMod val="60000"/>
                    <a:lumOff val="40000"/>
                  </a:schemeClr>
                </a:solidFill>
              </a:rPr>
              <a:t>)</a:t>
            </a:r>
          </a:p>
          <a:p>
            <a:pPr>
              <a:lnSpc>
                <a:spcPct val="150000"/>
              </a:lnSpc>
            </a:pPr>
            <a:r>
              <a:rPr lang="en-US" sz="2000" dirty="0" smtClean="0"/>
              <a:t>= q</a:t>
            </a:r>
            <a:r>
              <a:rPr lang="en-US" sz="2000" baseline="-25000" dirty="0" smtClean="0"/>
              <a:t>0</a:t>
            </a:r>
            <a:r>
              <a:rPr lang="en-US" sz="2000" dirty="0" smtClean="0"/>
              <a:t>(a + b(b + </a:t>
            </a:r>
            <a:r>
              <a:rPr lang="en-US" sz="2000" dirty="0" err="1" smtClean="0"/>
              <a:t>ab</a:t>
            </a:r>
            <a:r>
              <a:rPr lang="en-US" sz="2000" dirty="0" smtClean="0"/>
              <a:t>)*</a:t>
            </a:r>
            <a:r>
              <a:rPr lang="en-US" sz="2000" dirty="0" err="1" smtClean="0"/>
              <a:t>aa</a:t>
            </a:r>
            <a:r>
              <a:rPr lang="en-US" sz="2000" dirty="0" smtClean="0"/>
              <a:t>) + </a:t>
            </a:r>
            <a:r>
              <a:rPr lang="el-GR" sz="2000" dirty="0" smtClean="0"/>
              <a:t>ε</a:t>
            </a:r>
          </a:p>
          <a:p>
            <a:pPr>
              <a:lnSpc>
                <a:spcPct val="150000"/>
              </a:lnSpc>
            </a:pPr>
            <a:r>
              <a:rPr lang="el-GR" sz="2000" dirty="0" smtClean="0"/>
              <a:t>= ε (</a:t>
            </a:r>
            <a:r>
              <a:rPr lang="en-US" sz="2000" dirty="0" smtClean="0"/>
              <a:t>a+ b(b + </a:t>
            </a:r>
            <a:r>
              <a:rPr lang="en-US" sz="2000" dirty="0" err="1" smtClean="0"/>
              <a:t>ab</a:t>
            </a:r>
            <a:r>
              <a:rPr lang="en-US" sz="2000" dirty="0" smtClean="0"/>
              <a:t>)*</a:t>
            </a:r>
            <a:r>
              <a:rPr lang="en-US" sz="2000" dirty="0" err="1" smtClean="0"/>
              <a:t>aa</a:t>
            </a:r>
            <a:r>
              <a:rPr lang="en-US" sz="2000" dirty="0" smtClean="0"/>
              <a:t>)*</a:t>
            </a:r>
          </a:p>
          <a:p>
            <a:pPr>
              <a:lnSpc>
                <a:spcPct val="150000"/>
              </a:lnSpc>
            </a:pPr>
            <a:r>
              <a:rPr lang="en-US" sz="2000" dirty="0" smtClean="0"/>
              <a:t>= (a + b(b + </a:t>
            </a:r>
            <a:r>
              <a:rPr lang="en-US" sz="2000" dirty="0" err="1" smtClean="0"/>
              <a:t>ab</a:t>
            </a:r>
            <a:r>
              <a:rPr lang="en-US" sz="2000" dirty="0" smtClean="0"/>
              <a:t>)*</a:t>
            </a:r>
            <a:r>
              <a:rPr lang="en-US" sz="2000" dirty="0" err="1" smtClean="0"/>
              <a:t>aa</a:t>
            </a:r>
            <a:r>
              <a:rPr lang="en-US" sz="2000" dirty="0" smtClean="0"/>
              <a:t>)*</a:t>
            </a:r>
          </a:p>
          <a:p>
            <a:endParaRPr lang="en-US" dirty="0"/>
          </a:p>
        </p:txBody>
      </p:sp>
      <p:sp>
        <p:nvSpPr>
          <p:cNvPr id="28" name="Date Placeholder 3"/>
          <p:cNvSpPr txBox="1">
            <a:spLocks/>
          </p:cNvSpPr>
          <p:nvPr/>
        </p:nvSpPr>
        <p:spPr>
          <a:xfrm>
            <a:off x="701040" y="6508753"/>
            <a:ext cx="245364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8C0C31DB-7BC4-4BE4-BF4B-9D1BEDBCDE3F}" type="datetime1">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3/24/2023</a:t>
            </a:fld>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9" name="Footer Placeholder 4"/>
          <p:cNvSpPr txBox="1">
            <a:spLocks/>
          </p:cNvSpPr>
          <p:nvPr/>
        </p:nvSpPr>
        <p:spPr>
          <a:xfrm>
            <a:off x="3154680" y="6508753"/>
            <a:ext cx="499491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i-FI" sz="1200" b="0" i="0" u="none" strike="noStrike" kern="1200" cap="none" spc="0" normalizeH="0" baseline="0" noProof="0" smtClean="0">
                <a:ln>
                  <a:noFill/>
                </a:ln>
                <a:solidFill>
                  <a:schemeClr val="tx1">
                    <a:tint val="75000"/>
                  </a:schemeClr>
                </a:solidFill>
                <a:effectLst/>
                <a:uLnTx/>
                <a:uFillTx/>
                <a:latin typeface="+mn-lt"/>
                <a:ea typeface="+mn-ea"/>
                <a:cs typeface="+mn-cs"/>
              </a:rPr>
              <a:t>Dileep Kumar Kushwaha             ACSE0404 (TOAFL)                  Unit II</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1" name="Slide Number Placeholder 5"/>
          <p:cNvSpPr txBox="1">
            <a:spLocks/>
          </p:cNvSpPr>
          <p:nvPr/>
        </p:nvSpPr>
        <p:spPr>
          <a:xfrm>
            <a:off x="7711440" y="6508753"/>
            <a:ext cx="245364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lnSpc>
                <a:spcPct val="150000"/>
              </a:lnSpc>
              <a:spcBef>
                <a:spcPts val="0"/>
              </a:spcBef>
              <a:buNone/>
            </a:pPr>
            <a:endParaRPr lang="en-US" sz="2400" b="1" dirty="0" smtClean="0"/>
          </a:p>
          <a:p>
            <a:pPr algn="just">
              <a:lnSpc>
                <a:spcPct val="150000"/>
              </a:lnSpc>
              <a:spcBef>
                <a:spcPts val="0"/>
              </a:spcBef>
              <a:buNone/>
            </a:pPr>
            <a:r>
              <a:rPr lang="en-US" sz="2200" dirty="0" smtClean="0"/>
              <a:t>We learnt:</a:t>
            </a:r>
          </a:p>
          <a:p>
            <a:pPr algn="just">
              <a:lnSpc>
                <a:spcPct val="150000"/>
              </a:lnSpc>
              <a:spcBef>
                <a:spcPts val="0"/>
              </a:spcBef>
            </a:pPr>
            <a:r>
              <a:rPr lang="en-US" sz="2200" dirty="0" smtClean="0"/>
              <a:t>Regular Expressions, </a:t>
            </a:r>
          </a:p>
          <a:p>
            <a:pPr algn="just">
              <a:lnSpc>
                <a:spcPct val="150000"/>
              </a:lnSpc>
              <a:spcBef>
                <a:spcPts val="0"/>
              </a:spcBef>
            </a:pPr>
            <a:r>
              <a:rPr lang="en-US" sz="2200" dirty="0" smtClean="0"/>
              <a:t>Transition Graph, </a:t>
            </a:r>
          </a:p>
          <a:p>
            <a:pPr algn="just">
              <a:lnSpc>
                <a:spcPct val="150000"/>
              </a:lnSpc>
              <a:spcBef>
                <a:spcPts val="0"/>
              </a:spcBef>
            </a:pPr>
            <a:r>
              <a:rPr lang="en-US" sz="2200" dirty="0" err="1" smtClean="0"/>
              <a:t>Kleen’s</a:t>
            </a:r>
            <a:r>
              <a:rPr lang="en-US" sz="2200" dirty="0" smtClean="0"/>
              <a:t> Theorem, </a:t>
            </a:r>
          </a:p>
          <a:p>
            <a:pPr algn="just">
              <a:lnSpc>
                <a:spcPct val="150000"/>
              </a:lnSpc>
              <a:spcBef>
                <a:spcPts val="0"/>
              </a:spcBef>
            </a:pPr>
            <a:r>
              <a:rPr lang="en-US" sz="2200" dirty="0" smtClean="0"/>
              <a:t>Finite Automata and Regular Expression- Arden’s theorem, </a:t>
            </a:r>
          </a:p>
          <a:p>
            <a:pPr algn="just">
              <a:lnSpc>
                <a:spcPct val="150000"/>
              </a:lnSpc>
              <a:spcBef>
                <a:spcPts val="0"/>
              </a:spcBef>
            </a:pPr>
            <a:r>
              <a:rPr lang="en-US" sz="2200" dirty="0" smtClean="0"/>
              <a:t>Algebraic Method Using Arden’s Theorem,</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F326E830-DF59-4BA8-89D7-097390E5A3B2}"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Recap</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Objective of the Topic</a:t>
            </a:r>
            <a:endParaRPr lang="en-US" sz="2400" b="1" dirty="0" smtClean="0"/>
          </a:p>
          <a:p>
            <a:pPr algn="just">
              <a:lnSpc>
                <a:spcPct val="150000"/>
              </a:lnSpc>
              <a:spcBef>
                <a:spcPts val="0"/>
              </a:spcBef>
              <a:buNone/>
            </a:pPr>
            <a:r>
              <a:rPr lang="en-US" sz="2200" dirty="0" smtClean="0"/>
              <a:t>The objective of the topic is to make the student able to:</a:t>
            </a:r>
          </a:p>
          <a:p>
            <a:pPr indent="114300" algn="just">
              <a:lnSpc>
                <a:spcPct val="150000"/>
              </a:lnSpc>
              <a:spcBef>
                <a:spcPts val="0"/>
              </a:spcBef>
            </a:pPr>
            <a:r>
              <a:rPr lang="en-US" sz="2200" dirty="0" smtClean="0"/>
              <a:t>	Differentiate between regular and non-regular languages.</a:t>
            </a:r>
          </a:p>
          <a:p>
            <a:pPr indent="114300" algn="just">
              <a:lnSpc>
                <a:spcPct val="150000"/>
              </a:lnSpc>
              <a:spcBef>
                <a:spcPts val="0"/>
              </a:spcBef>
            </a:pPr>
            <a:r>
              <a:rPr lang="en-US" sz="2200" dirty="0" smtClean="0"/>
              <a:t>	Generate language from FA/ RE</a:t>
            </a:r>
          </a:p>
          <a:p>
            <a:pPr indent="114300" algn="just">
              <a:lnSpc>
                <a:spcPct val="150000"/>
              </a:lnSpc>
              <a:spcBef>
                <a:spcPts val="0"/>
              </a:spcBef>
            </a:pPr>
            <a:r>
              <a:rPr lang="en-US" sz="2200" dirty="0" smtClean="0"/>
              <a:t>	Learn the closure properties of regular languages.</a:t>
            </a:r>
          </a:p>
          <a:p>
            <a:pPr indent="571500" algn="just">
              <a:lnSpc>
                <a:spcPct val="150000"/>
              </a:lnSpc>
              <a:spcBef>
                <a:spcPts val="0"/>
              </a:spcBef>
            </a:pPr>
            <a:r>
              <a:rPr lang="en-US" sz="2200" dirty="0" smtClean="0"/>
              <a:t> Convert FA to RE and vice-versa.</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97ADB8BB-01B7-443B-8E91-D62526409D6D}" type="datetime1">
              <a:rPr lang="en-US" smtClean="0"/>
              <a:pPr/>
              <a:t>3/24/2023</a:t>
            </a:fld>
            <a:endParaRPr lang="en-US"/>
          </a:p>
        </p:txBody>
      </p:sp>
      <p:sp>
        <p:nvSpPr>
          <p:cNvPr id="5" name="Footer Placeholder 4"/>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and Non-regular Languages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0" y="1143003"/>
            <a:ext cx="9464040" cy="4525963"/>
          </a:xfrm>
        </p:spPr>
        <p:txBody>
          <a:bodyPr>
            <a:normAutofit/>
          </a:bodyPr>
          <a:lstStyle/>
          <a:p>
            <a:pPr algn="just"/>
            <a:r>
              <a:rPr lang="en-US" sz="1800" dirty="0">
                <a:latin typeface="Times New Roman" pitchFamily="18" charset="0"/>
                <a:cs typeface="Times New Roman" pitchFamily="18" charset="0"/>
              </a:rPr>
              <a:t>Introduce concepts in automata theory and theory of computation</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Identify different formal language classes and their relationships and PDAs.</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Applying the Concept of Turing Machine and LBAs.</a:t>
            </a:r>
          </a:p>
          <a:p>
            <a:pPr marL="0" indent="0" algn="just">
              <a:buNone/>
            </a:pPr>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Prove or disprove theorems in automata theory using its properties </a:t>
            </a:r>
          </a:p>
          <a:p>
            <a:pPr algn="just"/>
            <a:endParaRPr lang="en-US" sz="1800" dirty="0">
              <a:latin typeface="Times New Roman" pitchFamily="18" charset="0"/>
              <a:cs typeface="Times New Roman" pitchFamily="18" charset="0"/>
            </a:endParaRPr>
          </a:p>
          <a:p>
            <a:pPr algn="just"/>
            <a:r>
              <a:rPr lang="en-US" sz="1800" dirty="0">
                <a:latin typeface="Times New Roman" pitchFamily="18" charset="0"/>
                <a:cs typeface="Times New Roman" pitchFamily="18" charset="0"/>
              </a:rPr>
              <a:t>Determine the decidability and intractability of computational problems and complexity theory.</a:t>
            </a:r>
          </a:p>
          <a:p>
            <a:pPr marL="0" indent="0" algn="just">
              <a:buNone/>
            </a:pPr>
            <a:endParaRPr lang="en-US" sz="2200" dirty="0"/>
          </a:p>
        </p:txBody>
      </p:sp>
      <p:sp>
        <p:nvSpPr>
          <p:cNvPr id="6" name="Date Placeholder 5"/>
          <p:cNvSpPr>
            <a:spLocks noGrp="1"/>
          </p:cNvSpPr>
          <p:nvPr>
            <p:ph type="dt" sz="half" idx="10"/>
          </p:nvPr>
        </p:nvSpPr>
        <p:spPr/>
        <p:txBody>
          <a:bodyPr/>
          <a:lstStyle/>
          <a:p>
            <a:fld id="{19961BEF-5B59-4BB0-90F9-155E206F63F0}" type="datetime1">
              <a:rPr lang="en-US" smtClean="0"/>
              <a:pPr/>
              <a:t>3/24/2023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9</a:t>
            </a:fld>
            <a:endParaRPr lang="en-US" dirty="0"/>
          </a:p>
        </p:txBody>
      </p:sp>
      <p:sp>
        <p:nvSpPr>
          <p:cNvPr id="8" name="Title 1"/>
          <p:cNvSpPr txBox="1">
            <a:spLocks/>
          </p:cNvSpPr>
          <p:nvPr/>
        </p:nvSpPr>
        <p:spPr>
          <a:xfrm>
            <a:off x="1577340" y="4"/>
            <a:ext cx="893826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Course Objective </a:t>
            </a:r>
          </a:p>
        </p:txBody>
      </p:sp>
      <p:sp>
        <p:nvSpPr>
          <p:cNvPr id="11" name="Footer Placeholder 12"/>
          <p:cNvSpPr txBox="1">
            <a:spLocks/>
          </p:cNvSpPr>
          <p:nvPr/>
        </p:nvSpPr>
        <p:spPr>
          <a:xfrm>
            <a:off x="2628900" y="6248403"/>
            <a:ext cx="578358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Footer Placeholder 9"/>
          <p:cNvSpPr>
            <a:spLocks noGrp="1"/>
          </p:cNvSpPr>
          <p:nvPr>
            <p:ph type="ftr" sz="quarter" idx="11"/>
          </p:nvPr>
        </p:nvSpPr>
        <p:spPr/>
        <p:txBody>
          <a:bodyPr/>
          <a:lstStyle/>
          <a:p>
            <a:r>
              <a:rPr lang="en-US" smtClean="0"/>
              <a:t>SHRUTI SINHA                          TAFL            Unit Number:2</a:t>
            </a:r>
            <a:endParaRPr lang="en-US" dirty="0"/>
          </a:p>
        </p:txBody>
      </p:sp>
      <p:pic>
        <p:nvPicPr>
          <p:cNvPr id="12" name="Picture 11" descr="Logo, company name&#10;&#10;Description automatically generated">
            <a:extLst>
              <a:ext uri="{FF2B5EF4-FFF2-40B4-BE49-F238E27FC236}">
                <a16:creationId xmlns:a16="http://schemas.microsoft.com/office/drawing/2014/main" id="{D6323D2C-6E83-42A8-9147-8B1641836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577340" cy="801666"/>
          </a:xfrm>
          <a:prstGeom prst="rect">
            <a:avLst/>
          </a:prstGeom>
        </p:spPr>
      </p:pic>
    </p:spTree>
    <p:extLst>
      <p:ext uri="{BB962C8B-B14F-4D97-AF65-F5344CB8AC3E}">
        <p14:creationId xmlns:p14="http://schemas.microsoft.com/office/powerpoint/2010/main" val="388426146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buNone/>
            </a:pPr>
            <a:endParaRPr lang="en-US" sz="2400" b="1" dirty="0" smtClean="0"/>
          </a:p>
          <a:p>
            <a:pPr algn="just">
              <a:lnSpc>
                <a:spcPct val="150000"/>
              </a:lnSpc>
              <a:spcBef>
                <a:spcPts val="0"/>
              </a:spcBef>
              <a:buNone/>
            </a:pPr>
            <a:r>
              <a:rPr lang="en-US" sz="2800" b="1" dirty="0" smtClean="0"/>
              <a:t>Topic mapping with Course Outcome</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FBA29FED-FDE2-4EEA-8389-028142708273}" type="datetime1">
              <a:rPr lang="en-US" smtClean="0"/>
              <a:pPr/>
              <a:t>3/24/2023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and Non-regular Languages</a:t>
            </a:r>
          </a:p>
        </p:txBody>
      </p:sp>
      <p:graphicFrame>
        <p:nvGraphicFramePr>
          <p:cNvPr id="9" name="Content Placeholder 11"/>
          <p:cNvGraphicFramePr>
            <a:graphicFrameLocks/>
          </p:cNvGraphicFramePr>
          <p:nvPr/>
        </p:nvGraphicFramePr>
        <p:xfrm>
          <a:off x="701044" y="2514603"/>
          <a:ext cx="8500114" cy="2129409"/>
        </p:xfrm>
        <a:graphic>
          <a:graphicData uri="http://schemas.openxmlformats.org/drawingml/2006/table">
            <a:tbl>
              <a:tblPr/>
              <a:tblGrid>
                <a:gridCol w="2541270">
                  <a:extLst>
                    <a:ext uri="{9D8B030D-6E8A-4147-A177-3AD203B41FA5}">
                      <a16:colId xmlns:a16="http://schemas.microsoft.com/office/drawing/2014/main" val="20000"/>
                    </a:ext>
                  </a:extLst>
                </a:gridCol>
                <a:gridCol w="977564">
                  <a:extLst>
                    <a:ext uri="{9D8B030D-6E8A-4147-A177-3AD203B41FA5}">
                      <a16:colId xmlns:a16="http://schemas.microsoft.com/office/drawing/2014/main" val="20001"/>
                    </a:ext>
                  </a:extLst>
                </a:gridCol>
                <a:gridCol w="1245320">
                  <a:extLst>
                    <a:ext uri="{9D8B030D-6E8A-4147-A177-3AD203B41FA5}">
                      <a16:colId xmlns:a16="http://schemas.microsoft.com/office/drawing/2014/main" val="20002"/>
                    </a:ext>
                  </a:extLst>
                </a:gridCol>
                <a:gridCol w="1245320">
                  <a:extLst>
                    <a:ext uri="{9D8B030D-6E8A-4147-A177-3AD203B41FA5}">
                      <a16:colId xmlns:a16="http://schemas.microsoft.com/office/drawing/2014/main" val="20003"/>
                    </a:ext>
                  </a:extLst>
                </a:gridCol>
                <a:gridCol w="1245320">
                  <a:extLst>
                    <a:ext uri="{9D8B030D-6E8A-4147-A177-3AD203B41FA5}">
                      <a16:colId xmlns:a16="http://schemas.microsoft.com/office/drawing/2014/main" val="20004"/>
                    </a:ext>
                  </a:extLst>
                </a:gridCol>
                <a:gridCol w="1245320">
                  <a:extLst>
                    <a:ext uri="{9D8B030D-6E8A-4147-A177-3AD203B41FA5}">
                      <a16:colId xmlns:a16="http://schemas.microsoft.com/office/drawing/2014/main" val="20005"/>
                    </a:ext>
                  </a:extLst>
                </a:gridCol>
              </a:tblGrid>
              <a:tr h="709803">
                <a:tc>
                  <a:txBody>
                    <a:bodyPr/>
                    <a:lstStyle/>
                    <a:p>
                      <a:pPr marL="0" marR="0" algn="ctr">
                        <a:lnSpc>
                          <a:spcPct val="115000"/>
                        </a:lnSpc>
                        <a:spcBef>
                          <a:spcPts val="0"/>
                        </a:spcBef>
                        <a:spcAft>
                          <a:spcPts val="0"/>
                        </a:spcAft>
                      </a:pPr>
                      <a:r>
                        <a:rPr lang="en-US" sz="2000" b="1" dirty="0" smtClean="0">
                          <a:latin typeface="Calibri"/>
                          <a:ea typeface="Calibri"/>
                          <a:cs typeface="Times New Roman"/>
                        </a:rPr>
                        <a:t>Topic</a:t>
                      </a:r>
                      <a:endParaRPr lang="en-US" sz="2000" b="1"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CO1</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CO2</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smtClean="0">
                          <a:latin typeface="Times New Roman"/>
                          <a:ea typeface="Calibri"/>
                          <a:cs typeface="Times New Roman"/>
                        </a:rPr>
                        <a:t>CO3</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O4</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a:t>
                      </a:r>
                      <a:r>
                        <a:rPr lang="en-US" sz="2000" b="1" dirty="0" smtClean="0">
                          <a:latin typeface="Times New Roman"/>
                          <a:ea typeface="Calibri"/>
                          <a:cs typeface="Times New Roman"/>
                        </a:rPr>
                        <a:t>O5</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419606">
                <a:tc>
                  <a:txBody>
                    <a:bodyPr/>
                    <a:lstStyle/>
                    <a:p>
                      <a:pPr marL="0" marR="0" algn="ctr">
                        <a:lnSpc>
                          <a:spcPct val="115000"/>
                        </a:lnSpc>
                        <a:spcBef>
                          <a:spcPts val="0"/>
                        </a:spcBef>
                        <a:spcAft>
                          <a:spcPts val="0"/>
                        </a:spcAft>
                      </a:pPr>
                      <a:r>
                        <a:rPr lang="en-US" sz="2000" b="1" kern="1200" dirty="0" smtClean="0">
                          <a:latin typeface="Calibri"/>
                          <a:ea typeface="Times New Roman"/>
                          <a:cs typeface="Times New Roman"/>
                        </a:rPr>
                        <a:t>Regular and Non –regular Languages</a:t>
                      </a:r>
                      <a:endParaRPr lang="en-US" sz="2000" dirty="0">
                        <a:latin typeface="Calibri"/>
                        <a:ea typeface="Times New Roman"/>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solidFill>
                            <a:srgbClr val="000000"/>
                          </a:solidFill>
                          <a:latin typeface="Times New Roman"/>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3</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smtClean="0">
                          <a:latin typeface="Calibri"/>
                          <a:ea typeface="Calibri"/>
                          <a:cs typeface="Times New Roman"/>
                        </a:rPr>
                        <a:t>-</a:t>
                      </a:r>
                      <a:endParaRPr lang="en-US" sz="2000" dirty="0">
                        <a:latin typeface="Calibri"/>
                        <a:ea typeface="Calibri"/>
                        <a:cs typeface="Times New Roman"/>
                      </a:endParaRPr>
                    </a:p>
                  </a:txBody>
                  <a:tcPr marL="78867" marR="78867"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bl>
          </a:graphicData>
        </a:graphic>
      </p:graphicFrame>
      <p:sp>
        <p:nvSpPr>
          <p:cNvPr id="11" name="Footer Placeholder 9"/>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1143003"/>
            <a:ext cx="9464040" cy="4525963"/>
          </a:xfrm>
        </p:spPr>
        <p:txBody>
          <a:bodyPr>
            <a:normAutofit/>
          </a:bodyPr>
          <a:lstStyle/>
          <a:p>
            <a:pPr algn="just">
              <a:buNone/>
            </a:pPr>
            <a:endParaRPr lang="en-US" sz="2400" b="1" dirty="0" smtClean="0"/>
          </a:p>
          <a:p>
            <a:pPr algn="just">
              <a:lnSpc>
                <a:spcPct val="150000"/>
              </a:lnSpc>
              <a:spcBef>
                <a:spcPts val="0"/>
              </a:spcBef>
            </a:pPr>
            <a:r>
              <a:rPr lang="en-US" sz="2200" dirty="0" smtClean="0"/>
              <a:t>Regular languages are accepted by Finite automata.</a:t>
            </a:r>
          </a:p>
          <a:p>
            <a:pPr algn="just">
              <a:lnSpc>
                <a:spcPct val="150000"/>
              </a:lnSpc>
              <a:spcBef>
                <a:spcPts val="0"/>
              </a:spcBef>
            </a:pPr>
            <a:r>
              <a:rPr lang="en-US" sz="2200" dirty="0" smtClean="0"/>
              <a:t>They are generated by Regular grammar.</a:t>
            </a:r>
          </a:p>
          <a:p>
            <a:pPr algn="just">
              <a:lnSpc>
                <a:spcPct val="150000"/>
              </a:lnSpc>
              <a:spcBef>
                <a:spcPts val="0"/>
              </a:spcBef>
            </a:pPr>
            <a:r>
              <a:rPr lang="en-US" sz="2200" dirty="0" smtClean="0"/>
              <a:t>Regular language can also be expressed in the form of regular expression.</a:t>
            </a:r>
          </a:p>
          <a:p>
            <a:pPr algn="just">
              <a:buNone/>
            </a:pPr>
            <a:r>
              <a:rPr lang="en-US" sz="2200" dirty="0" smtClean="0"/>
              <a:t>	</a:t>
            </a:r>
          </a:p>
          <a:p>
            <a:pPr algn="just">
              <a:buNone/>
            </a:pPr>
            <a:endParaRPr lang="en-US" sz="2400" b="1" dirty="0" smtClean="0"/>
          </a:p>
        </p:txBody>
      </p:sp>
      <p:sp>
        <p:nvSpPr>
          <p:cNvPr id="4" name="Date Placeholder 3"/>
          <p:cNvSpPr>
            <a:spLocks noGrp="1"/>
          </p:cNvSpPr>
          <p:nvPr>
            <p:ph type="dt" sz="half" idx="10"/>
          </p:nvPr>
        </p:nvSpPr>
        <p:spPr/>
        <p:txBody>
          <a:bodyPr/>
          <a:lstStyle/>
          <a:p>
            <a:fld id="{E22C8CA0-301A-40A4-A00B-18C798246565}" type="datetime1">
              <a:rPr lang="en-US" smtClean="0"/>
              <a:pPr/>
              <a:t>3/24/2023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22"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Regular and Non-regular Languages</a:t>
            </a:r>
          </a:p>
        </p:txBody>
      </p:sp>
      <p:sp>
        <p:nvSpPr>
          <p:cNvPr id="11" name="Footer Placeholder 9"/>
          <p:cNvSpPr>
            <a:spLocks noGrp="1"/>
          </p:cNvSpPr>
          <p:nvPr>
            <p:ph type="ftr" sz="quarter" idx="11"/>
          </p:nvPr>
        </p:nvSpPr>
        <p:spPr>
          <a:xfrm>
            <a:off x="2891790" y="6356353"/>
            <a:ext cx="5783580" cy="365125"/>
          </a:xfrm>
        </p:spPr>
        <p:txBody>
          <a:bodyPr/>
          <a:lstStyle/>
          <a:p>
            <a:r>
              <a:rPr lang="en-US" smtClean="0"/>
              <a:t>SHRUTI SINHA                          TAFL            Unit Number:2</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525780" y="1219203"/>
            <a:ext cx="9464040" cy="4906963"/>
          </a:xfrm>
        </p:spPr>
        <p:txBody>
          <a:bodyPr>
            <a:normAutofit fontScale="85000" lnSpcReduction="10000"/>
          </a:bodyPr>
          <a:lstStyle/>
          <a:p>
            <a:pPr>
              <a:lnSpc>
                <a:spcPct val="150000"/>
              </a:lnSpc>
              <a:spcBef>
                <a:spcPts val="0"/>
              </a:spcBef>
            </a:pPr>
            <a:r>
              <a:rPr lang="en-US" dirty="0" smtClean="0"/>
              <a:t>Regular languages are closed under:</a:t>
            </a:r>
          </a:p>
          <a:p>
            <a:pPr marL="800100">
              <a:lnSpc>
                <a:spcPct val="150000"/>
              </a:lnSpc>
              <a:spcBef>
                <a:spcPts val="0"/>
              </a:spcBef>
            </a:pPr>
            <a:r>
              <a:rPr lang="en-US" sz="2600" dirty="0" smtClean="0"/>
              <a:t>Complement</a:t>
            </a:r>
          </a:p>
          <a:p>
            <a:pPr marL="800100">
              <a:lnSpc>
                <a:spcPct val="150000"/>
              </a:lnSpc>
              <a:spcBef>
                <a:spcPts val="0"/>
              </a:spcBef>
            </a:pPr>
            <a:r>
              <a:rPr lang="en-US" sz="2600" dirty="0" smtClean="0"/>
              <a:t>Concatenation</a:t>
            </a:r>
          </a:p>
          <a:p>
            <a:pPr marL="800100">
              <a:lnSpc>
                <a:spcPct val="150000"/>
              </a:lnSpc>
              <a:spcBef>
                <a:spcPts val="0"/>
              </a:spcBef>
            </a:pPr>
            <a:r>
              <a:rPr lang="en-US" sz="2600" dirty="0" smtClean="0"/>
              <a:t>Union</a:t>
            </a:r>
          </a:p>
          <a:p>
            <a:pPr marL="800100">
              <a:lnSpc>
                <a:spcPct val="150000"/>
              </a:lnSpc>
              <a:spcBef>
                <a:spcPts val="0"/>
              </a:spcBef>
            </a:pPr>
            <a:r>
              <a:rPr lang="en-US" sz="2600" dirty="0" smtClean="0"/>
              <a:t>Intersection</a:t>
            </a:r>
          </a:p>
          <a:p>
            <a:pPr marL="800100">
              <a:lnSpc>
                <a:spcPct val="150000"/>
              </a:lnSpc>
              <a:spcBef>
                <a:spcPts val="0"/>
              </a:spcBef>
            </a:pPr>
            <a:r>
              <a:rPr lang="en-US" sz="2600" dirty="0" smtClean="0"/>
              <a:t>Reverse</a:t>
            </a:r>
          </a:p>
          <a:p>
            <a:pPr marL="800100">
              <a:lnSpc>
                <a:spcPct val="150000"/>
              </a:lnSpc>
              <a:spcBef>
                <a:spcPts val="0"/>
              </a:spcBef>
            </a:pPr>
            <a:r>
              <a:rPr lang="en-US" sz="2600" dirty="0" smtClean="0"/>
              <a:t>Difference</a:t>
            </a:r>
          </a:p>
          <a:p>
            <a:pPr marL="800100">
              <a:lnSpc>
                <a:spcPct val="150000"/>
              </a:lnSpc>
              <a:spcBef>
                <a:spcPts val="0"/>
              </a:spcBef>
            </a:pPr>
            <a:r>
              <a:rPr lang="en-US" sz="2600" dirty="0" err="1" smtClean="0"/>
              <a:t>Kleene</a:t>
            </a:r>
            <a:r>
              <a:rPr lang="en-US" sz="2600" dirty="0" smtClean="0"/>
              <a:t> closure</a:t>
            </a:r>
          </a:p>
          <a:p>
            <a:pPr marL="800100">
              <a:lnSpc>
                <a:spcPct val="150000"/>
              </a:lnSpc>
              <a:spcBef>
                <a:spcPts val="0"/>
              </a:spcBef>
            </a:pPr>
            <a:r>
              <a:rPr lang="en-US" sz="2600" dirty="0" smtClean="0"/>
              <a:t>Homomorphism</a:t>
            </a:r>
          </a:p>
          <a:p>
            <a:pPr marL="800100">
              <a:lnSpc>
                <a:spcPct val="150000"/>
              </a:lnSpc>
              <a:spcBef>
                <a:spcPts val="0"/>
              </a:spcBef>
            </a:pPr>
            <a:r>
              <a:rPr lang="en-US" sz="2600" dirty="0" smtClean="0"/>
              <a:t>Inverse homomorphism</a:t>
            </a:r>
          </a:p>
          <a:p>
            <a:pPr>
              <a:buNone/>
            </a:pPr>
            <a:endParaRPr lang="en-US" dirty="0"/>
          </a:p>
        </p:txBody>
      </p:sp>
      <p:sp>
        <p:nvSpPr>
          <p:cNvPr id="4" name="Date Placeholder 3"/>
          <p:cNvSpPr>
            <a:spLocks noGrp="1"/>
          </p:cNvSpPr>
          <p:nvPr>
            <p:ph type="dt" sz="half" idx="10"/>
          </p:nvPr>
        </p:nvSpPr>
        <p:spPr/>
        <p:txBody>
          <a:bodyPr/>
          <a:lstStyle/>
          <a:p>
            <a:fld id="{357F9467-0527-40CA-909F-3212BEB4A3BE}" type="datetime1">
              <a:rPr lang="en-US" smtClean="0"/>
              <a:pPr/>
              <a:t>3/24/2023</a:t>
            </a:fld>
            <a:endParaRPr lang="en-US" dirty="0"/>
          </a:p>
        </p:txBody>
      </p:sp>
      <p:sp>
        <p:nvSpPr>
          <p:cNvPr id="5" name="Footer Placeholder 4"/>
          <p:cNvSpPr>
            <a:spLocks noGrp="1"/>
          </p:cNvSpPr>
          <p:nvPr>
            <p:ph type="ftr" sz="quarter" idx="11"/>
          </p:nvPr>
        </p:nvSpPr>
        <p:spPr>
          <a:xfrm>
            <a:off x="280416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525780" y="1219203"/>
            <a:ext cx="9464040" cy="4906963"/>
          </a:xfrm>
        </p:spPr>
        <p:txBody>
          <a:bodyPr>
            <a:normAutofit/>
          </a:bodyPr>
          <a:lstStyle/>
          <a:p>
            <a:pPr marL="457200" indent="-457200">
              <a:lnSpc>
                <a:spcPct val="150000"/>
              </a:lnSpc>
              <a:spcBef>
                <a:spcPts val="0"/>
              </a:spcBef>
              <a:buNone/>
            </a:pPr>
            <a:r>
              <a:rPr lang="en-US" sz="2400" b="1" dirty="0" smtClean="0"/>
              <a:t>Complement:</a:t>
            </a:r>
            <a:r>
              <a:rPr lang="en-US" sz="2000" dirty="0" smtClean="0"/>
              <a:t> </a:t>
            </a:r>
            <a:r>
              <a:rPr lang="en-US" sz="2200" dirty="0" smtClean="0"/>
              <a:t>If L is a regular language then L’ is also a regular language.</a:t>
            </a:r>
          </a:p>
          <a:p>
            <a:pPr marL="457200" indent="-457200">
              <a:lnSpc>
                <a:spcPct val="150000"/>
              </a:lnSpc>
              <a:spcBef>
                <a:spcPts val="0"/>
              </a:spcBef>
              <a:buNone/>
            </a:pPr>
            <a:r>
              <a:rPr lang="en-US" sz="2000" dirty="0" smtClean="0"/>
              <a:t> </a:t>
            </a:r>
          </a:p>
          <a:p>
            <a:pPr marL="457200" indent="-457200">
              <a:lnSpc>
                <a:spcPct val="150000"/>
              </a:lnSpc>
              <a:spcBef>
                <a:spcPts val="0"/>
              </a:spcBef>
              <a:buNone/>
            </a:pPr>
            <a:r>
              <a:rPr lang="en-US" sz="2400" b="1" dirty="0" smtClean="0"/>
              <a:t>Proof</a:t>
            </a:r>
          </a:p>
          <a:p>
            <a:pPr>
              <a:lnSpc>
                <a:spcPct val="150000"/>
              </a:lnSpc>
              <a:spcBef>
                <a:spcPts val="0"/>
              </a:spcBef>
              <a:buNone/>
            </a:pPr>
            <a:r>
              <a:rPr lang="en-US" sz="2200" dirty="0" smtClean="0"/>
              <a:t>Let D(L) = (Q, Σ, δ,q0, F) be a DFA that accepts L. </a:t>
            </a:r>
          </a:p>
          <a:p>
            <a:pPr>
              <a:lnSpc>
                <a:spcPct val="150000"/>
              </a:lnSpc>
              <a:spcBef>
                <a:spcPts val="0"/>
              </a:spcBef>
              <a:buNone/>
            </a:pPr>
            <a:r>
              <a:rPr lang="en-US" sz="2200" dirty="0" smtClean="0"/>
              <a:t>Then we can construct a DFA D(L’) = (Q, Σ, δ,q0, Q-F) that accepts L’.</a:t>
            </a:r>
          </a:p>
          <a:p>
            <a:pPr>
              <a:lnSpc>
                <a:spcPct val="150000"/>
              </a:lnSpc>
              <a:spcBef>
                <a:spcPts val="0"/>
              </a:spcBef>
              <a:buNone/>
            </a:pPr>
            <a:r>
              <a:rPr lang="en-US" sz="2200" dirty="0" smtClean="0"/>
              <a:t>Make final state non final and vice-versa.</a:t>
            </a:r>
          </a:p>
          <a:p>
            <a:pPr>
              <a:buNone/>
            </a:pPr>
            <a:r>
              <a:rPr lang="en-US" dirty="0" smtClean="0"/>
              <a:t> </a:t>
            </a:r>
            <a:endParaRPr lang="en-US" dirty="0"/>
          </a:p>
        </p:txBody>
      </p:sp>
      <p:sp>
        <p:nvSpPr>
          <p:cNvPr id="4" name="Date Placeholder 3"/>
          <p:cNvSpPr>
            <a:spLocks noGrp="1"/>
          </p:cNvSpPr>
          <p:nvPr>
            <p:ph type="dt" sz="half" idx="10"/>
          </p:nvPr>
        </p:nvSpPr>
        <p:spPr/>
        <p:txBody>
          <a:bodyPr/>
          <a:lstStyle/>
          <a:p>
            <a:fld id="{4A5C96F3-B3EC-419D-AA28-255EEC8C79A6}" type="datetime1">
              <a:rPr lang="en-US" smtClean="0"/>
              <a:pPr/>
              <a:t>3/24/2023</a:t>
            </a:fld>
            <a:endParaRPr lang="en-US" dirty="0"/>
          </a:p>
        </p:txBody>
      </p:sp>
      <p:sp>
        <p:nvSpPr>
          <p:cNvPr id="5" name="Footer Placeholder 4"/>
          <p:cNvSpPr>
            <a:spLocks noGrp="1"/>
          </p:cNvSpPr>
          <p:nvPr>
            <p:ph type="ftr" sz="quarter" idx="11"/>
          </p:nvPr>
        </p:nvSpPr>
        <p:spPr>
          <a:xfrm>
            <a:off x="280416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525780" y="1219203"/>
            <a:ext cx="9464040" cy="4906963"/>
          </a:xfrm>
        </p:spPr>
        <p:txBody>
          <a:bodyPr>
            <a:normAutofit/>
          </a:bodyPr>
          <a:lstStyle/>
          <a:p>
            <a:pPr marL="457200" indent="-457200">
              <a:lnSpc>
                <a:spcPct val="150000"/>
              </a:lnSpc>
              <a:spcBef>
                <a:spcPts val="0"/>
              </a:spcBef>
              <a:buNone/>
            </a:pPr>
            <a:r>
              <a:rPr lang="en-US" sz="2400" b="1" dirty="0" smtClean="0"/>
              <a:t>Concatenation:</a:t>
            </a:r>
            <a:r>
              <a:rPr lang="en-US" sz="2000" dirty="0" smtClean="0"/>
              <a:t> </a:t>
            </a:r>
            <a:r>
              <a:rPr lang="en-US" sz="2200" dirty="0" smtClean="0"/>
              <a:t>If L1 and L2 are regular languages then L1</a:t>
            </a:r>
            <a:r>
              <a:rPr lang="en-US" sz="3600" baseline="14000" dirty="0" smtClean="0"/>
              <a:t>.</a:t>
            </a:r>
            <a:r>
              <a:rPr lang="en-US" sz="2200" dirty="0" smtClean="0"/>
              <a:t>L2 is also a regular language.</a:t>
            </a:r>
          </a:p>
          <a:p>
            <a:pPr marL="457200" indent="-457200">
              <a:lnSpc>
                <a:spcPct val="150000"/>
              </a:lnSpc>
              <a:spcBef>
                <a:spcPts val="0"/>
              </a:spcBef>
              <a:buNone/>
            </a:pPr>
            <a:r>
              <a:rPr lang="en-US" sz="2000" dirty="0" smtClean="0"/>
              <a:t> </a:t>
            </a:r>
            <a:r>
              <a:rPr lang="en-US" sz="2400" b="1" dirty="0" smtClean="0"/>
              <a:t>Proof: </a:t>
            </a:r>
            <a:r>
              <a:rPr lang="en-US" sz="2200" dirty="0" smtClean="0">
                <a:solidFill>
                  <a:prstClr val="black"/>
                </a:solidFill>
              </a:rPr>
              <a:t>Construct NFA for </a:t>
            </a:r>
            <a:r>
              <a:rPr lang="en-US" sz="2200" dirty="0" smtClean="0"/>
              <a:t>L1</a:t>
            </a:r>
            <a:r>
              <a:rPr lang="en-US" sz="2200" baseline="14000" dirty="0" smtClean="0"/>
              <a:t>.</a:t>
            </a:r>
            <a:r>
              <a:rPr lang="en-US" sz="2200" dirty="0" smtClean="0"/>
              <a:t>L2</a:t>
            </a:r>
            <a:r>
              <a:rPr lang="en-US" sz="2200" dirty="0" smtClean="0">
                <a:solidFill>
                  <a:prstClr val="black"/>
                </a:solidFill>
              </a:rPr>
              <a:t> as follows:</a:t>
            </a:r>
            <a:endParaRPr lang="en-US" sz="2200" b="1"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fld id="{B0A634BB-FE3B-4641-98B8-EE7F9BC0E9BB}" type="datetime1">
              <a:rPr lang="en-US" smtClean="0"/>
              <a:pPr/>
              <a:t>3/24/2023</a:t>
            </a:fld>
            <a:endParaRPr lang="en-US" dirty="0"/>
          </a:p>
        </p:txBody>
      </p:sp>
      <p:sp>
        <p:nvSpPr>
          <p:cNvPr id="5" name="Footer Placeholder 4"/>
          <p:cNvSpPr>
            <a:spLocks noGrp="1"/>
          </p:cNvSpPr>
          <p:nvPr>
            <p:ph type="ftr" sz="quarter" idx="11"/>
          </p:nvPr>
        </p:nvSpPr>
        <p:spPr>
          <a:xfrm>
            <a:off x="280416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pic>
        <p:nvPicPr>
          <p:cNvPr id="25" name="Picture 24" descr="P1.bmp"/>
          <p:cNvPicPr>
            <a:picLocks noChangeAspect="1"/>
          </p:cNvPicPr>
          <p:nvPr/>
        </p:nvPicPr>
        <p:blipFill>
          <a:blip r:embed="rId3"/>
          <a:stretch>
            <a:fillRect/>
          </a:stretch>
        </p:blipFill>
        <p:spPr>
          <a:xfrm>
            <a:off x="1593773" y="3419478"/>
            <a:ext cx="7328059" cy="1152525"/>
          </a:xfrm>
          <a:prstGeom prst="rect">
            <a:avLst/>
          </a:prstGeom>
        </p:spPr>
      </p:pic>
      <p:grpSp>
        <p:nvGrpSpPr>
          <p:cNvPr id="35" name="Group 34"/>
          <p:cNvGrpSpPr/>
          <p:nvPr/>
        </p:nvGrpSpPr>
        <p:grpSpPr>
          <a:xfrm>
            <a:off x="2103120" y="3135871"/>
            <a:ext cx="6747510" cy="2400419"/>
            <a:chOff x="1828800" y="3135868"/>
            <a:chExt cx="5867400" cy="2400419"/>
          </a:xfrm>
        </p:grpSpPr>
        <p:sp>
          <p:nvSpPr>
            <p:cNvPr id="26" name="Rectangle 25"/>
            <p:cNvSpPr/>
            <p:nvPr/>
          </p:nvSpPr>
          <p:spPr>
            <a:xfrm>
              <a:off x="1828800" y="3505200"/>
              <a:ext cx="2514600" cy="11430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5181600" y="3505200"/>
              <a:ext cx="2514600" cy="11430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2667000" y="3135868"/>
              <a:ext cx="838200" cy="400110"/>
            </a:xfrm>
            <a:prstGeom prst="rect">
              <a:avLst/>
            </a:prstGeom>
            <a:noFill/>
          </p:spPr>
          <p:txBody>
            <a:bodyPr wrap="square" rtlCol="0">
              <a:spAutoFit/>
            </a:bodyPr>
            <a:lstStyle/>
            <a:p>
              <a:r>
                <a:rPr lang="en-US" sz="2000" b="1" dirty="0" smtClean="0"/>
                <a:t>D(L1)</a:t>
              </a:r>
              <a:endParaRPr lang="en-US" sz="2000" b="1" dirty="0"/>
            </a:p>
          </p:txBody>
        </p:sp>
        <p:sp>
          <p:nvSpPr>
            <p:cNvPr id="29" name="TextBox 28"/>
            <p:cNvSpPr txBox="1"/>
            <p:nvPr/>
          </p:nvSpPr>
          <p:spPr>
            <a:xfrm>
              <a:off x="6096000" y="3135868"/>
              <a:ext cx="838200" cy="400110"/>
            </a:xfrm>
            <a:prstGeom prst="rect">
              <a:avLst/>
            </a:prstGeom>
            <a:noFill/>
          </p:spPr>
          <p:txBody>
            <a:bodyPr wrap="square" rtlCol="0">
              <a:spAutoFit/>
            </a:bodyPr>
            <a:lstStyle/>
            <a:p>
              <a:r>
                <a:rPr lang="en-US" sz="2000" b="1" dirty="0" smtClean="0"/>
                <a:t>D(L2)</a:t>
              </a:r>
              <a:endParaRPr lang="en-US" sz="2000" b="1" dirty="0"/>
            </a:p>
          </p:txBody>
        </p:sp>
        <p:sp>
          <p:nvSpPr>
            <p:cNvPr id="30" name="TextBox 29"/>
            <p:cNvSpPr txBox="1"/>
            <p:nvPr/>
          </p:nvSpPr>
          <p:spPr>
            <a:xfrm>
              <a:off x="4648200" y="3714690"/>
              <a:ext cx="228600" cy="400110"/>
            </a:xfrm>
            <a:prstGeom prst="rect">
              <a:avLst/>
            </a:prstGeom>
            <a:noFill/>
          </p:spPr>
          <p:txBody>
            <a:bodyPr wrap="square" rtlCol="0">
              <a:spAutoFit/>
            </a:bodyPr>
            <a:lstStyle/>
            <a:p>
              <a:r>
                <a:rPr lang="en-US" sz="2000" b="1" dirty="0" smtClean="0"/>
                <a:t>Ɛ</a:t>
              </a:r>
              <a:endParaRPr lang="en-US" sz="2000" b="1" dirty="0"/>
            </a:p>
          </p:txBody>
        </p:sp>
        <p:sp>
          <p:nvSpPr>
            <p:cNvPr id="32" name="TextBox 31"/>
            <p:cNvSpPr txBox="1"/>
            <p:nvPr/>
          </p:nvSpPr>
          <p:spPr>
            <a:xfrm>
              <a:off x="3429000" y="5105400"/>
              <a:ext cx="2590800" cy="430887"/>
            </a:xfrm>
            <a:prstGeom prst="rect">
              <a:avLst/>
            </a:prstGeom>
            <a:noFill/>
          </p:spPr>
          <p:txBody>
            <a:bodyPr wrap="square" rtlCol="0">
              <a:spAutoFit/>
            </a:bodyPr>
            <a:lstStyle/>
            <a:p>
              <a:r>
                <a:rPr lang="en-US" sz="2200" b="1" dirty="0" smtClean="0">
                  <a:solidFill>
                    <a:srgbClr val="00B050"/>
                  </a:solidFill>
                </a:rPr>
                <a:t>Make it Non-final</a:t>
              </a:r>
              <a:endParaRPr lang="en-US" sz="2200" b="1" dirty="0">
                <a:solidFill>
                  <a:srgbClr val="00B050"/>
                </a:solidFill>
              </a:endParaRPr>
            </a:p>
          </p:txBody>
        </p:sp>
        <p:cxnSp>
          <p:nvCxnSpPr>
            <p:cNvPr id="34" name="Straight Arrow Connector 33"/>
            <p:cNvCxnSpPr/>
            <p:nvPr/>
          </p:nvCxnSpPr>
          <p:spPr>
            <a:xfrm rot="16200000" flipV="1">
              <a:off x="3810000" y="4648200"/>
              <a:ext cx="685800" cy="228600"/>
            </a:xfrm>
            <a:prstGeom prst="straightConnector1">
              <a:avLst/>
            </a:prstGeom>
            <a:ln w="3175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525780" y="1219203"/>
            <a:ext cx="9464040" cy="4906963"/>
          </a:xfrm>
        </p:spPr>
        <p:txBody>
          <a:bodyPr>
            <a:normAutofit/>
          </a:bodyPr>
          <a:lstStyle/>
          <a:p>
            <a:pPr marL="457200" indent="-457200">
              <a:lnSpc>
                <a:spcPct val="150000"/>
              </a:lnSpc>
              <a:spcBef>
                <a:spcPts val="0"/>
              </a:spcBef>
              <a:buNone/>
            </a:pPr>
            <a:r>
              <a:rPr lang="en-US" sz="2400" b="1" dirty="0" smtClean="0"/>
              <a:t>Union:</a:t>
            </a:r>
            <a:r>
              <a:rPr lang="en-US" sz="2000" dirty="0" smtClean="0"/>
              <a:t> </a:t>
            </a:r>
            <a:r>
              <a:rPr lang="en-US" sz="2200" dirty="0" smtClean="0"/>
              <a:t>If L1 and L2 are regular languages then L1 </a:t>
            </a:r>
            <a:r>
              <a:rPr lang="en-US" sz="2200" dirty="0" smtClean="0">
                <a:sym typeface="Symbol"/>
              </a:rPr>
              <a:t> </a:t>
            </a:r>
            <a:r>
              <a:rPr lang="en-US" sz="2200" dirty="0" smtClean="0"/>
              <a:t>L2 is also a regular language.</a:t>
            </a:r>
          </a:p>
          <a:p>
            <a:pPr marL="457200" indent="-457200">
              <a:lnSpc>
                <a:spcPct val="150000"/>
              </a:lnSpc>
              <a:spcBef>
                <a:spcPts val="0"/>
              </a:spcBef>
              <a:buNone/>
            </a:pPr>
            <a:r>
              <a:rPr lang="en-US" sz="2000" dirty="0" smtClean="0"/>
              <a:t> </a:t>
            </a:r>
            <a:r>
              <a:rPr lang="en-US" sz="2400" b="1" dirty="0" smtClean="0"/>
              <a:t>Proof:  </a:t>
            </a:r>
            <a:r>
              <a:rPr lang="en-US" sz="2200" dirty="0" smtClean="0"/>
              <a:t>Construct NFA for L1 </a:t>
            </a:r>
            <a:r>
              <a:rPr lang="en-US" sz="2200" dirty="0" smtClean="0">
                <a:sym typeface="Symbol"/>
              </a:rPr>
              <a:t> </a:t>
            </a:r>
            <a:r>
              <a:rPr lang="en-US" sz="2200" dirty="0" smtClean="0"/>
              <a:t>L2 as follows:</a:t>
            </a:r>
            <a:endParaRPr lang="en-US" sz="2200" b="1"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fld id="{A979B97D-283D-4F78-83E5-84BB8C6F44A9}" type="datetime1">
              <a:rPr lang="en-US" smtClean="0"/>
              <a:pPr/>
              <a:t>3/24/2023</a:t>
            </a:fld>
            <a:endParaRPr lang="en-US" dirty="0"/>
          </a:p>
        </p:txBody>
      </p:sp>
      <p:sp>
        <p:nvSpPr>
          <p:cNvPr id="5" name="Footer Placeholder 4"/>
          <p:cNvSpPr>
            <a:spLocks noGrp="1"/>
          </p:cNvSpPr>
          <p:nvPr>
            <p:ph type="ftr" sz="quarter" idx="11"/>
          </p:nvPr>
        </p:nvSpPr>
        <p:spPr>
          <a:xfrm>
            <a:off x="280416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grpSp>
        <p:nvGrpSpPr>
          <p:cNvPr id="51" name="Group 50"/>
          <p:cNvGrpSpPr/>
          <p:nvPr/>
        </p:nvGrpSpPr>
        <p:grpSpPr>
          <a:xfrm>
            <a:off x="1730692" y="3028890"/>
            <a:ext cx="5980749" cy="2990910"/>
            <a:chOff x="914400" y="2571690"/>
            <a:chExt cx="5200650" cy="2990910"/>
          </a:xfrm>
        </p:grpSpPr>
        <p:pic>
          <p:nvPicPr>
            <p:cNvPr id="17" name="Picture 16" descr="P2.bmp"/>
            <p:cNvPicPr>
              <a:picLocks noChangeAspect="1"/>
            </p:cNvPicPr>
            <p:nvPr/>
          </p:nvPicPr>
          <p:blipFill>
            <a:blip r:embed="rId3"/>
            <a:stretch>
              <a:fillRect/>
            </a:stretch>
          </p:blipFill>
          <p:spPr>
            <a:xfrm>
              <a:off x="3257550" y="2938462"/>
              <a:ext cx="2628900" cy="981075"/>
            </a:xfrm>
            <a:prstGeom prst="rect">
              <a:avLst/>
            </a:prstGeom>
          </p:spPr>
        </p:pic>
        <p:sp>
          <p:nvSpPr>
            <p:cNvPr id="20" name="Rectangle 19"/>
            <p:cNvSpPr/>
            <p:nvPr/>
          </p:nvSpPr>
          <p:spPr>
            <a:xfrm>
              <a:off x="3276600" y="2971800"/>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P2.bmp"/>
            <p:cNvPicPr>
              <a:picLocks noChangeAspect="1"/>
            </p:cNvPicPr>
            <p:nvPr/>
          </p:nvPicPr>
          <p:blipFill>
            <a:blip r:embed="rId3"/>
            <a:stretch>
              <a:fillRect/>
            </a:stretch>
          </p:blipFill>
          <p:spPr>
            <a:xfrm>
              <a:off x="3276600" y="4581525"/>
              <a:ext cx="2628900" cy="981075"/>
            </a:xfrm>
            <a:prstGeom prst="rect">
              <a:avLst/>
            </a:prstGeom>
          </p:spPr>
        </p:pic>
        <p:sp>
          <p:nvSpPr>
            <p:cNvPr id="24" name="Rectangle 23"/>
            <p:cNvSpPr/>
            <p:nvPr/>
          </p:nvSpPr>
          <p:spPr>
            <a:xfrm>
              <a:off x="3295650" y="4572000"/>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1447800" y="3886200"/>
              <a:ext cx="83820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endCxn id="33" idx="2"/>
            </p:cNvCxnSpPr>
            <p:nvPr/>
          </p:nvCxnSpPr>
          <p:spPr>
            <a:xfrm flipV="1">
              <a:off x="914400" y="4267200"/>
              <a:ext cx="5334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33" idx="5"/>
            </p:cNvCxnSpPr>
            <p:nvPr/>
          </p:nvCxnSpPr>
          <p:spPr>
            <a:xfrm rot="16200000" flipH="1">
              <a:off x="2664128" y="4035728"/>
              <a:ext cx="568792" cy="1570552"/>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7"/>
            </p:cNvCxnSpPr>
            <p:nvPr/>
          </p:nvCxnSpPr>
          <p:spPr>
            <a:xfrm rot="5400000" flipH="1" flipV="1">
              <a:off x="2702228" y="2966220"/>
              <a:ext cx="492592" cy="1570552"/>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514600" y="3440668"/>
              <a:ext cx="381000" cy="369332"/>
            </a:xfrm>
            <a:prstGeom prst="rect">
              <a:avLst/>
            </a:prstGeom>
            <a:noFill/>
          </p:spPr>
          <p:txBody>
            <a:bodyPr wrap="square" rtlCol="0">
              <a:spAutoFit/>
            </a:bodyPr>
            <a:lstStyle/>
            <a:p>
              <a:r>
                <a:rPr lang="en-US" b="1" dirty="0" smtClean="0">
                  <a:solidFill>
                    <a:srgbClr val="FF0000"/>
                  </a:solidFill>
                </a:rPr>
                <a:t>Ɛ</a:t>
              </a:r>
              <a:endParaRPr lang="en-US" b="1" dirty="0">
                <a:solidFill>
                  <a:srgbClr val="FF0000"/>
                </a:solidFill>
              </a:endParaRPr>
            </a:p>
          </p:txBody>
        </p:sp>
        <p:sp>
          <p:nvSpPr>
            <p:cNvPr id="48" name="TextBox 47"/>
            <p:cNvSpPr txBox="1"/>
            <p:nvPr/>
          </p:nvSpPr>
          <p:spPr>
            <a:xfrm>
              <a:off x="2590800" y="4343400"/>
              <a:ext cx="381000" cy="369332"/>
            </a:xfrm>
            <a:prstGeom prst="rect">
              <a:avLst/>
            </a:prstGeom>
            <a:noFill/>
          </p:spPr>
          <p:txBody>
            <a:bodyPr wrap="square" rtlCol="0">
              <a:spAutoFit/>
            </a:bodyPr>
            <a:lstStyle/>
            <a:p>
              <a:r>
                <a:rPr lang="en-US" b="1" dirty="0" smtClean="0">
                  <a:solidFill>
                    <a:srgbClr val="FF0000"/>
                  </a:solidFill>
                </a:rPr>
                <a:t>Ɛ</a:t>
              </a:r>
              <a:endParaRPr lang="en-US" b="1" dirty="0">
                <a:solidFill>
                  <a:srgbClr val="FF0000"/>
                </a:solidFill>
              </a:endParaRPr>
            </a:p>
          </p:txBody>
        </p:sp>
        <p:sp>
          <p:nvSpPr>
            <p:cNvPr id="49" name="TextBox 48"/>
            <p:cNvSpPr txBox="1"/>
            <p:nvPr/>
          </p:nvSpPr>
          <p:spPr>
            <a:xfrm>
              <a:off x="4191000" y="2571690"/>
              <a:ext cx="838200" cy="400110"/>
            </a:xfrm>
            <a:prstGeom prst="rect">
              <a:avLst/>
            </a:prstGeom>
            <a:noFill/>
          </p:spPr>
          <p:txBody>
            <a:bodyPr wrap="square" rtlCol="0">
              <a:spAutoFit/>
            </a:bodyPr>
            <a:lstStyle/>
            <a:p>
              <a:r>
                <a:rPr lang="en-US" sz="2000" b="1" dirty="0" smtClean="0"/>
                <a:t>D(L1)</a:t>
              </a:r>
              <a:endParaRPr lang="en-US" sz="2000" b="1" dirty="0"/>
            </a:p>
          </p:txBody>
        </p:sp>
        <p:sp>
          <p:nvSpPr>
            <p:cNvPr id="50" name="TextBox 49"/>
            <p:cNvSpPr txBox="1"/>
            <p:nvPr/>
          </p:nvSpPr>
          <p:spPr>
            <a:xfrm>
              <a:off x="4343400" y="4191000"/>
              <a:ext cx="838200" cy="400110"/>
            </a:xfrm>
            <a:prstGeom prst="rect">
              <a:avLst/>
            </a:prstGeom>
            <a:noFill/>
          </p:spPr>
          <p:txBody>
            <a:bodyPr wrap="square" rtlCol="0">
              <a:spAutoFit/>
            </a:bodyPr>
            <a:lstStyle/>
            <a:p>
              <a:r>
                <a:rPr lang="en-US" sz="2000" b="1" dirty="0" smtClean="0"/>
                <a:t>D(L2)</a:t>
              </a:r>
              <a:endParaRPr lang="en-US" sz="2000" b="1" dirty="0"/>
            </a:p>
          </p:txBody>
        </p:sp>
      </p:gr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525780" y="1219203"/>
            <a:ext cx="9464040" cy="4906963"/>
          </a:xfrm>
        </p:spPr>
        <p:txBody>
          <a:bodyPr>
            <a:normAutofit fontScale="92500" lnSpcReduction="10000"/>
          </a:bodyPr>
          <a:lstStyle/>
          <a:p>
            <a:pPr marL="457200" indent="-457200">
              <a:lnSpc>
                <a:spcPct val="150000"/>
              </a:lnSpc>
              <a:spcBef>
                <a:spcPts val="0"/>
              </a:spcBef>
              <a:buNone/>
            </a:pPr>
            <a:r>
              <a:rPr lang="en-US" sz="2600" b="1" dirty="0" smtClean="0"/>
              <a:t>Intersection:</a:t>
            </a:r>
            <a:r>
              <a:rPr lang="en-US" sz="2000" dirty="0" smtClean="0"/>
              <a:t> </a:t>
            </a:r>
            <a:r>
              <a:rPr lang="en-US" sz="2400" dirty="0" smtClean="0"/>
              <a:t>If L1 and L2 are regular languages then L1 </a:t>
            </a:r>
            <a:r>
              <a:rPr lang="en-US" sz="2400" dirty="0" smtClean="0">
                <a:sym typeface="Symbol"/>
              </a:rPr>
              <a:t> </a:t>
            </a:r>
            <a:r>
              <a:rPr lang="en-US" sz="2400" dirty="0" smtClean="0"/>
              <a:t>L2 is also a regular language.</a:t>
            </a:r>
          </a:p>
          <a:p>
            <a:pPr marL="457200" indent="-457200">
              <a:lnSpc>
                <a:spcPct val="150000"/>
              </a:lnSpc>
              <a:spcBef>
                <a:spcPts val="0"/>
              </a:spcBef>
              <a:buNone/>
            </a:pPr>
            <a:r>
              <a:rPr lang="en-US" sz="2000" dirty="0" smtClean="0"/>
              <a:t> </a:t>
            </a:r>
            <a:r>
              <a:rPr lang="en-US" sz="2400" b="1" dirty="0" smtClean="0"/>
              <a:t>Proof:  </a:t>
            </a:r>
            <a:r>
              <a:rPr lang="en-US" sz="2400" dirty="0" smtClean="0"/>
              <a:t>Using </a:t>
            </a:r>
            <a:r>
              <a:rPr lang="en-US" sz="2400" dirty="0" err="1" smtClean="0"/>
              <a:t>DeMorgan’s</a:t>
            </a:r>
            <a:r>
              <a:rPr lang="en-US" sz="2400" dirty="0" smtClean="0"/>
              <a:t> law:</a:t>
            </a:r>
          </a:p>
          <a:p>
            <a:pPr marL="457200" indent="-457200">
              <a:lnSpc>
                <a:spcPct val="150000"/>
              </a:lnSpc>
              <a:spcBef>
                <a:spcPts val="0"/>
              </a:spcBef>
              <a:buNone/>
            </a:pPr>
            <a:r>
              <a:rPr lang="en-US" sz="2400" dirty="0" smtClean="0"/>
              <a:t>	L1 and L2 are Regular.</a:t>
            </a:r>
          </a:p>
          <a:p>
            <a:pPr marL="457200" indent="-457200">
              <a:lnSpc>
                <a:spcPct val="150000"/>
              </a:lnSpc>
              <a:spcBef>
                <a:spcPts val="0"/>
              </a:spcBef>
              <a:buNone/>
            </a:pPr>
            <a:r>
              <a:rPr lang="en-US" sz="2400" dirty="0" smtClean="0"/>
              <a:t>	L1’ and L2’ are Regular.</a:t>
            </a:r>
          </a:p>
          <a:p>
            <a:pPr marL="457200" indent="-457200">
              <a:lnSpc>
                <a:spcPct val="150000"/>
              </a:lnSpc>
              <a:spcBef>
                <a:spcPts val="0"/>
              </a:spcBef>
              <a:buNone/>
            </a:pPr>
            <a:r>
              <a:rPr lang="en-US" sz="2400" dirty="0" smtClean="0"/>
              <a:t>	L1’ </a:t>
            </a:r>
            <a:r>
              <a:rPr lang="en-US" sz="2400" dirty="0" smtClean="0">
                <a:sym typeface="Symbol"/>
              </a:rPr>
              <a:t> L2’ is Regular.</a:t>
            </a:r>
          </a:p>
          <a:p>
            <a:pPr marL="457200" indent="-457200">
              <a:lnSpc>
                <a:spcPct val="150000"/>
              </a:lnSpc>
              <a:spcBef>
                <a:spcPts val="0"/>
              </a:spcBef>
              <a:buNone/>
            </a:pPr>
            <a:r>
              <a:rPr lang="en-US" sz="2400" dirty="0" smtClean="0">
                <a:sym typeface="Symbol"/>
              </a:rPr>
              <a:t>			is Regular.</a:t>
            </a:r>
            <a:endParaRPr lang="en-US" sz="2400" dirty="0" smtClean="0"/>
          </a:p>
          <a:p>
            <a:pPr marL="457200" indent="-457200">
              <a:lnSpc>
                <a:spcPct val="150000"/>
              </a:lnSpc>
              <a:spcBef>
                <a:spcPts val="0"/>
              </a:spcBef>
              <a:buNone/>
            </a:pPr>
            <a:r>
              <a:rPr lang="en-US" sz="2400" dirty="0" smtClean="0"/>
              <a:t> 	 L1 </a:t>
            </a:r>
            <a:r>
              <a:rPr lang="en-US" sz="2400" dirty="0" smtClean="0">
                <a:sym typeface="Symbol"/>
              </a:rPr>
              <a:t> </a:t>
            </a:r>
            <a:r>
              <a:rPr lang="en-US" sz="2400" dirty="0" smtClean="0"/>
              <a:t>L2 is Regular.</a:t>
            </a:r>
          </a:p>
          <a:p>
            <a:pPr marL="457200" indent="-457200">
              <a:lnSpc>
                <a:spcPct val="150000"/>
              </a:lnSpc>
              <a:spcBef>
                <a:spcPts val="0"/>
              </a:spcBef>
              <a:buNone/>
            </a:pPr>
            <a:r>
              <a:rPr lang="en-US" sz="2200" b="1" dirty="0" smtClean="0"/>
              <a:t>		</a:t>
            </a:r>
          </a:p>
          <a:p>
            <a:pPr>
              <a:buNone/>
            </a:pPr>
            <a:r>
              <a:rPr lang="en-US" dirty="0" smtClean="0"/>
              <a:t> </a:t>
            </a:r>
            <a:endParaRPr lang="en-US" dirty="0"/>
          </a:p>
        </p:txBody>
      </p:sp>
      <p:sp>
        <p:nvSpPr>
          <p:cNvPr id="4" name="Date Placeholder 3"/>
          <p:cNvSpPr>
            <a:spLocks noGrp="1"/>
          </p:cNvSpPr>
          <p:nvPr>
            <p:ph type="dt" sz="half" idx="10"/>
          </p:nvPr>
        </p:nvSpPr>
        <p:spPr/>
        <p:txBody>
          <a:bodyPr/>
          <a:lstStyle/>
          <a:p>
            <a:fld id="{989BF47F-4A28-4081-BCAA-CA5AC3AE6C24}" type="datetime1">
              <a:rPr lang="en-US" smtClean="0"/>
              <a:pPr/>
              <a:t>3/24/2023</a:t>
            </a:fld>
            <a:endParaRPr lang="en-US" dirty="0"/>
          </a:p>
        </p:txBody>
      </p:sp>
      <p:sp>
        <p:nvSpPr>
          <p:cNvPr id="5" name="Footer Placeholder 4"/>
          <p:cNvSpPr>
            <a:spLocks noGrp="1"/>
          </p:cNvSpPr>
          <p:nvPr>
            <p:ph type="ftr" sz="quarter" idx="11"/>
          </p:nvPr>
        </p:nvSpPr>
        <p:spPr>
          <a:xfrm>
            <a:off x="280416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graphicFrame>
        <p:nvGraphicFramePr>
          <p:cNvPr id="21" name="Object 20"/>
          <p:cNvGraphicFramePr>
            <a:graphicFrameLocks noChangeAspect="1"/>
          </p:cNvGraphicFramePr>
          <p:nvPr/>
        </p:nvGraphicFramePr>
        <p:xfrm>
          <a:off x="4973001" y="2176462"/>
          <a:ext cx="3176589" cy="566738"/>
        </p:xfrm>
        <a:graphic>
          <a:graphicData uri="http://schemas.openxmlformats.org/presentationml/2006/ole">
            <mc:AlternateContent xmlns:mc="http://schemas.openxmlformats.org/markup-compatibility/2006">
              <mc:Choice xmlns:v="urn:schemas-microsoft-com:vml" Requires="v">
                <p:oleObj spid="_x0000_s1059" name="Equation" r:id="rId4" imgW="799753" imgH="215806" progId="Equation.3">
                  <p:embed/>
                </p:oleObj>
              </mc:Choice>
              <mc:Fallback>
                <p:oleObj name="Equation" r:id="rId4" imgW="799753" imgH="215806" progId="Equation.3">
                  <p:embed/>
                  <p:pic>
                    <p:nvPicPr>
                      <p:cNvPr id="0" name="Picture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3001" y="2176462"/>
                        <a:ext cx="3176589"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4"/>
          <p:cNvGraphicFramePr>
            <a:graphicFrameLocks noChangeAspect="1"/>
          </p:cNvGraphicFramePr>
          <p:nvPr/>
        </p:nvGraphicFramePr>
        <p:xfrm>
          <a:off x="1051562" y="4081462"/>
          <a:ext cx="1462325" cy="566738"/>
        </p:xfrm>
        <a:graphic>
          <a:graphicData uri="http://schemas.openxmlformats.org/presentationml/2006/ole">
            <mc:AlternateContent xmlns:mc="http://schemas.openxmlformats.org/markup-compatibility/2006">
              <mc:Choice xmlns:v="urn:schemas-microsoft-com:vml" Requires="v">
                <p:oleObj spid="_x0000_s1060" name="Equation" r:id="rId6" imgW="368140" imgH="215806" progId="Equation.3">
                  <p:embed/>
                </p:oleObj>
              </mc:Choice>
              <mc:Fallback>
                <p:oleObj name="Equation" r:id="rId6" imgW="368140" imgH="215806" progId="Equation.3">
                  <p:embed/>
                  <p:pic>
                    <p:nvPicPr>
                      <p:cNvPr id="0" name="Picture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1562" y="4081462"/>
                        <a:ext cx="1462325" cy="566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525780" y="1219203"/>
            <a:ext cx="9464040" cy="4906963"/>
          </a:xfrm>
        </p:spPr>
        <p:txBody>
          <a:bodyPr>
            <a:normAutofit/>
          </a:bodyPr>
          <a:lstStyle/>
          <a:p>
            <a:pPr marL="457200" indent="-457200">
              <a:lnSpc>
                <a:spcPct val="150000"/>
              </a:lnSpc>
              <a:spcBef>
                <a:spcPts val="0"/>
              </a:spcBef>
              <a:buNone/>
            </a:pPr>
            <a:r>
              <a:rPr lang="en-US" sz="2400" b="1" dirty="0" smtClean="0"/>
              <a:t>Reverse:</a:t>
            </a:r>
            <a:r>
              <a:rPr lang="en-US" sz="2000" dirty="0" smtClean="0"/>
              <a:t> </a:t>
            </a:r>
            <a:r>
              <a:rPr lang="en-US" sz="2200" dirty="0" smtClean="0"/>
              <a:t>If L is regular language then L</a:t>
            </a:r>
            <a:r>
              <a:rPr lang="en-US" sz="2200" baseline="30000" dirty="0" smtClean="0"/>
              <a:t>R</a:t>
            </a:r>
            <a:r>
              <a:rPr lang="en-US" sz="2200" dirty="0" smtClean="0"/>
              <a:t> is also a regular language.</a:t>
            </a:r>
          </a:p>
          <a:p>
            <a:pPr marL="457200" indent="-457200">
              <a:lnSpc>
                <a:spcPct val="150000"/>
              </a:lnSpc>
              <a:spcBef>
                <a:spcPts val="0"/>
              </a:spcBef>
              <a:buNone/>
            </a:pPr>
            <a:r>
              <a:rPr lang="en-US" sz="2000" dirty="0" smtClean="0"/>
              <a:t> </a:t>
            </a:r>
            <a:r>
              <a:rPr lang="en-US" sz="2400" b="1" dirty="0" smtClean="0"/>
              <a:t>Proof: </a:t>
            </a:r>
            <a:r>
              <a:rPr lang="en-US" sz="2200" dirty="0" smtClean="0"/>
              <a:t>Construct NFA for L</a:t>
            </a:r>
            <a:r>
              <a:rPr lang="en-US" sz="2200" baseline="30000" dirty="0" smtClean="0"/>
              <a:t>R</a:t>
            </a:r>
            <a:r>
              <a:rPr lang="en-US" sz="2200" dirty="0" smtClean="0"/>
              <a:t> as follows:</a:t>
            </a:r>
          </a:p>
          <a:p>
            <a:pPr marL="457200" indent="457200">
              <a:lnSpc>
                <a:spcPct val="150000"/>
              </a:lnSpc>
              <a:spcBef>
                <a:spcPts val="0"/>
              </a:spcBef>
            </a:pPr>
            <a:r>
              <a:rPr lang="en-US" sz="2200" dirty="0" smtClean="0"/>
              <a:t>Reverse all transitions</a:t>
            </a:r>
          </a:p>
          <a:p>
            <a:pPr marL="457200" indent="457200">
              <a:lnSpc>
                <a:spcPct val="150000"/>
              </a:lnSpc>
              <a:spcBef>
                <a:spcPts val="0"/>
              </a:spcBef>
            </a:pPr>
            <a:r>
              <a:rPr lang="en-US" sz="2200" dirty="0" smtClean="0"/>
              <a:t>Make the initial state final and final state initial.</a:t>
            </a:r>
          </a:p>
          <a:p>
            <a:pPr marL="457200" indent="-457200">
              <a:lnSpc>
                <a:spcPct val="150000"/>
              </a:lnSpc>
              <a:spcBef>
                <a:spcPts val="0"/>
              </a:spcBef>
              <a:buNone/>
            </a:pPr>
            <a:endParaRPr lang="en-US" sz="2400" b="1"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fld id="{51AC1C7B-49D9-4CD0-8C29-E542CC0C22C9}" type="datetime1">
              <a:rPr lang="en-US" smtClean="0"/>
              <a:pPr/>
              <a:t>3/24/2023</a:t>
            </a:fld>
            <a:endParaRPr lang="en-US" dirty="0"/>
          </a:p>
        </p:txBody>
      </p:sp>
      <p:sp>
        <p:nvSpPr>
          <p:cNvPr id="5" name="Footer Placeholder 4"/>
          <p:cNvSpPr>
            <a:spLocks noGrp="1"/>
          </p:cNvSpPr>
          <p:nvPr>
            <p:ph type="ftr" sz="quarter" idx="11"/>
          </p:nvPr>
        </p:nvSpPr>
        <p:spPr>
          <a:xfrm>
            <a:off x="280416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grpSp>
        <p:nvGrpSpPr>
          <p:cNvPr id="56" name="Group 55"/>
          <p:cNvGrpSpPr/>
          <p:nvPr/>
        </p:nvGrpSpPr>
        <p:grpSpPr>
          <a:xfrm>
            <a:off x="624365" y="3581400"/>
            <a:ext cx="9266874" cy="1524000"/>
            <a:chOff x="542925" y="2971800"/>
            <a:chExt cx="8058150" cy="1524000"/>
          </a:xfrm>
        </p:grpSpPr>
        <p:pic>
          <p:nvPicPr>
            <p:cNvPr id="52" name="Picture 51" descr="p3.bmp"/>
            <p:cNvPicPr>
              <a:picLocks noChangeAspect="1"/>
            </p:cNvPicPr>
            <p:nvPr/>
          </p:nvPicPr>
          <p:blipFill>
            <a:blip r:embed="rId3"/>
            <a:stretch>
              <a:fillRect/>
            </a:stretch>
          </p:blipFill>
          <p:spPr>
            <a:xfrm>
              <a:off x="542925" y="3400425"/>
              <a:ext cx="8058150" cy="1095375"/>
            </a:xfrm>
            <a:prstGeom prst="rect">
              <a:avLst/>
            </a:prstGeom>
          </p:spPr>
        </p:pic>
        <p:grpSp>
          <p:nvGrpSpPr>
            <p:cNvPr id="55" name="Group 54"/>
            <p:cNvGrpSpPr/>
            <p:nvPr/>
          </p:nvGrpSpPr>
          <p:grpSpPr>
            <a:xfrm>
              <a:off x="914400" y="2971800"/>
              <a:ext cx="7467600" cy="1419225"/>
              <a:chOff x="914400" y="2971800"/>
              <a:chExt cx="7467600" cy="1419225"/>
            </a:xfrm>
          </p:grpSpPr>
          <p:sp>
            <p:nvSpPr>
              <p:cNvPr id="49" name="TextBox 48"/>
              <p:cNvSpPr txBox="1"/>
              <p:nvPr/>
            </p:nvSpPr>
            <p:spPr>
              <a:xfrm>
                <a:off x="1752600" y="2971800"/>
                <a:ext cx="838200" cy="430887"/>
              </a:xfrm>
              <a:prstGeom prst="rect">
                <a:avLst/>
              </a:prstGeom>
              <a:noFill/>
            </p:spPr>
            <p:txBody>
              <a:bodyPr wrap="square" rtlCol="0">
                <a:spAutoFit/>
              </a:bodyPr>
              <a:lstStyle/>
              <a:p>
                <a:r>
                  <a:rPr lang="en-US" sz="2200" b="1" dirty="0" smtClean="0"/>
                  <a:t>D(L)</a:t>
                </a:r>
                <a:endParaRPr lang="en-US" sz="2200" b="1" dirty="0"/>
              </a:p>
            </p:txBody>
          </p:sp>
          <p:sp>
            <p:nvSpPr>
              <p:cNvPr id="20" name="Rectangle 19"/>
              <p:cNvSpPr/>
              <p:nvPr/>
            </p:nvSpPr>
            <p:spPr>
              <a:xfrm>
                <a:off x="914400" y="3476625"/>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562600" y="3476625"/>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53200" y="2998113"/>
                <a:ext cx="838200" cy="430887"/>
              </a:xfrm>
              <a:prstGeom prst="rect">
                <a:avLst/>
              </a:prstGeom>
              <a:noFill/>
            </p:spPr>
            <p:txBody>
              <a:bodyPr wrap="square" rtlCol="0">
                <a:spAutoFit/>
              </a:bodyPr>
              <a:lstStyle/>
              <a:p>
                <a:r>
                  <a:rPr lang="en-US" sz="2200" b="1" dirty="0" smtClean="0"/>
                  <a:t>D(L</a:t>
                </a:r>
                <a:r>
                  <a:rPr lang="en-US" sz="2200" b="1" baseline="30000" dirty="0" smtClean="0"/>
                  <a:t>R</a:t>
                </a:r>
                <a:r>
                  <a:rPr lang="en-US" sz="2200" b="1" dirty="0" smtClean="0"/>
                  <a:t>)</a:t>
                </a:r>
                <a:endParaRPr lang="en-US" sz="2200" b="1" dirty="0"/>
              </a:p>
            </p:txBody>
          </p:sp>
        </p:grpSp>
      </p:gr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525780" y="1219203"/>
            <a:ext cx="9464040" cy="4906963"/>
          </a:xfrm>
        </p:spPr>
        <p:txBody>
          <a:bodyPr>
            <a:normAutofit/>
          </a:bodyPr>
          <a:lstStyle/>
          <a:p>
            <a:pPr marL="457200" indent="-457200">
              <a:lnSpc>
                <a:spcPct val="150000"/>
              </a:lnSpc>
              <a:spcBef>
                <a:spcPts val="0"/>
              </a:spcBef>
              <a:buNone/>
            </a:pPr>
            <a:r>
              <a:rPr lang="en-US" sz="2600" b="1" dirty="0" smtClean="0"/>
              <a:t>Difference:</a:t>
            </a:r>
            <a:r>
              <a:rPr lang="en-US" sz="2000" dirty="0" smtClean="0"/>
              <a:t> </a:t>
            </a:r>
            <a:r>
              <a:rPr lang="en-US" sz="2400" dirty="0" smtClean="0"/>
              <a:t>If L1 and L2 are regular languages then L1 - L2 is also a regular language.</a:t>
            </a:r>
          </a:p>
          <a:p>
            <a:pPr marL="457200" indent="-457200">
              <a:lnSpc>
                <a:spcPct val="150000"/>
              </a:lnSpc>
              <a:spcBef>
                <a:spcPts val="0"/>
              </a:spcBef>
              <a:buNone/>
            </a:pPr>
            <a:r>
              <a:rPr lang="en-US" sz="2000" dirty="0" smtClean="0"/>
              <a:t> </a:t>
            </a:r>
            <a:r>
              <a:rPr lang="en-US" sz="2400" b="1" dirty="0" smtClean="0"/>
              <a:t>Proof:</a:t>
            </a:r>
          </a:p>
          <a:p>
            <a:pPr marL="457200" indent="-457200">
              <a:lnSpc>
                <a:spcPct val="150000"/>
              </a:lnSpc>
              <a:spcBef>
                <a:spcPts val="0"/>
              </a:spcBef>
              <a:buNone/>
            </a:pPr>
            <a:r>
              <a:rPr lang="en-US" sz="2400" b="1" dirty="0" smtClean="0"/>
              <a:t>		</a:t>
            </a:r>
            <a:r>
              <a:rPr lang="en-US" sz="2200" dirty="0" smtClean="0"/>
              <a:t>L1 and L2 are Regular.</a:t>
            </a:r>
          </a:p>
          <a:p>
            <a:pPr marL="457200" indent="-457200">
              <a:lnSpc>
                <a:spcPct val="150000"/>
              </a:lnSpc>
              <a:spcBef>
                <a:spcPts val="0"/>
              </a:spcBef>
              <a:buNone/>
            </a:pPr>
            <a:r>
              <a:rPr lang="en-US" sz="2200" dirty="0" smtClean="0"/>
              <a:t>		L1’ is Regular.</a:t>
            </a:r>
          </a:p>
          <a:p>
            <a:pPr marL="457200" indent="-457200">
              <a:lnSpc>
                <a:spcPct val="150000"/>
              </a:lnSpc>
              <a:spcBef>
                <a:spcPts val="0"/>
              </a:spcBef>
              <a:buNone/>
            </a:pPr>
            <a:r>
              <a:rPr lang="en-US" sz="2200" dirty="0" smtClean="0"/>
              <a:t>			         is Regular.</a:t>
            </a:r>
          </a:p>
          <a:p>
            <a:pPr>
              <a:buNone/>
            </a:pPr>
            <a:r>
              <a:rPr lang="en-US" dirty="0" smtClean="0"/>
              <a:t> </a:t>
            </a:r>
            <a:endParaRPr lang="en-US" dirty="0"/>
          </a:p>
        </p:txBody>
      </p:sp>
      <p:sp>
        <p:nvSpPr>
          <p:cNvPr id="4" name="Date Placeholder 3"/>
          <p:cNvSpPr>
            <a:spLocks noGrp="1"/>
          </p:cNvSpPr>
          <p:nvPr>
            <p:ph type="dt" sz="half" idx="10"/>
          </p:nvPr>
        </p:nvSpPr>
        <p:spPr/>
        <p:txBody>
          <a:bodyPr/>
          <a:lstStyle/>
          <a:p>
            <a:fld id="{D37D33C1-D83C-4F2C-BD7D-9C71657E22A5}" type="datetime1">
              <a:rPr lang="en-US" smtClean="0"/>
              <a:pPr/>
              <a:t>3/24/2023</a:t>
            </a:fld>
            <a:endParaRPr lang="en-US" dirty="0"/>
          </a:p>
        </p:txBody>
      </p:sp>
      <p:sp>
        <p:nvSpPr>
          <p:cNvPr id="5" name="Footer Placeholder 4"/>
          <p:cNvSpPr>
            <a:spLocks noGrp="1"/>
          </p:cNvSpPr>
          <p:nvPr>
            <p:ph type="ftr" sz="quarter" idx="11"/>
          </p:nvPr>
        </p:nvSpPr>
        <p:spPr>
          <a:xfrm>
            <a:off x="280416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graphicFrame>
        <p:nvGraphicFramePr>
          <p:cNvPr id="21" name="Object 20"/>
          <p:cNvGraphicFramePr>
            <a:graphicFrameLocks noChangeAspect="1"/>
          </p:cNvGraphicFramePr>
          <p:nvPr/>
        </p:nvGraphicFramePr>
        <p:xfrm>
          <a:off x="1752603" y="2362203"/>
          <a:ext cx="3788172" cy="600075"/>
        </p:xfrm>
        <a:graphic>
          <a:graphicData uri="http://schemas.openxmlformats.org/presentationml/2006/ole">
            <mc:AlternateContent xmlns:mc="http://schemas.openxmlformats.org/markup-compatibility/2006">
              <mc:Choice xmlns:v="urn:schemas-microsoft-com:vml" Requires="v">
                <p:oleObj spid="_x0000_s2099" name="Equation" r:id="rId4" imgW="952087" imgH="228501" progId="Equation.3">
                  <p:embed/>
                </p:oleObj>
              </mc:Choice>
              <mc:Fallback>
                <p:oleObj name="Equation" r:id="rId4" imgW="952087" imgH="228501" progId="Equation.3">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52603" y="2362203"/>
                        <a:ext cx="3788172"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2"/>
          <p:cNvGraphicFramePr>
            <a:graphicFrameLocks noChangeAspect="1"/>
          </p:cNvGraphicFramePr>
          <p:nvPr/>
        </p:nvGraphicFramePr>
        <p:xfrm>
          <a:off x="5590065" y="2305050"/>
          <a:ext cx="2121377" cy="666750"/>
        </p:xfrm>
        <a:graphic>
          <a:graphicData uri="http://schemas.openxmlformats.org/presentationml/2006/ole">
            <mc:AlternateContent xmlns:mc="http://schemas.openxmlformats.org/markup-compatibility/2006">
              <mc:Choice xmlns:v="urn:schemas-microsoft-com:vml" Requires="v">
                <p:oleObj spid="_x0000_s2100" name="Equation" r:id="rId6" imgW="533169" imgH="253890" progId="Equation.3">
                  <p:embed/>
                </p:oleObj>
              </mc:Choice>
              <mc:Fallback>
                <p:oleObj name="Equation" r:id="rId6" imgW="533169" imgH="253890" progId="Equation.3">
                  <p:embed/>
                  <p:pic>
                    <p:nvPicPr>
                      <p:cNvPr id="0" name="Picture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90065" y="2305050"/>
                        <a:ext cx="2121377"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2"/>
          <p:cNvGraphicFramePr>
            <a:graphicFrameLocks noChangeAspect="1"/>
          </p:cNvGraphicFramePr>
          <p:nvPr/>
        </p:nvGraphicFramePr>
        <p:xfrm>
          <a:off x="1577342" y="3905250"/>
          <a:ext cx="1666796" cy="666750"/>
        </p:xfrm>
        <a:graphic>
          <a:graphicData uri="http://schemas.openxmlformats.org/presentationml/2006/ole">
            <mc:AlternateContent xmlns:mc="http://schemas.openxmlformats.org/markup-compatibility/2006">
              <mc:Choice xmlns:v="urn:schemas-microsoft-com:vml" Requires="v">
                <p:oleObj spid="_x0000_s2101" name="Equation" r:id="rId8" imgW="418918" imgH="253890" progId="Equation.3">
                  <p:embed/>
                </p:oleObj>
              </mc:Choice>
              <mc:Fallback>
                <p:oleObj name="Equation" r:id="rId8" imgW="418918" imgH="253890" progId="Equation.3">
                  <p:embed/>
                  <p:pic>
                    <p:nvPicPr>
                      <p:cNvPr id="0" name="Picture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77342" y="3905250"/>
                        <a:ext cx="1666796"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ontent Placeholder 44"/>
          <p:cNvSpPr>
            <a:spLocks noGrp="1"/>
          </p:cNvSpPr>
          <p:nvPr>
            <p:ph idx="1"/>
          </p:nvPr>
        </p:nvSpPr>
        <p:spPr>
          <a:xfrm>
            <a:off x="350520" y="1219203"/>
            <a:ext cx="9902190" cy="4906963"/>
          </a:xfrm>
        </p:spPr>
        <p:txBody>
          <a:bodyPr>
            <a:normAutofit/>
          </a:bodyPr>
          <a:lstStyle/>
          <a:p>
            <a:pPr marL="457200" indent="-457200">
              <a:lnSpc>
                <a:spcPct val="150000"/>
              </a:lnSpc>
              <a:spcBef>
                <a:spcPts val="0"/>
              </a:spcBef>
              <a:buNone/>
            </a:pPr>
            <a:r>
              <a:rPr lang="en-US" sz="2200" b="1" dirty="0" err="1" smtClean="0"/>
              <a:t>Kleene</a:t>
            </a:r>
            <a:r>
              <a:rPr lang="en-US" sz="2200" b="1" dirty="0" smtClean="0"/>
              <a:t> Closure:</a:t>
            </a:r>
            <a:r>
              <a:rPr lang="en-US" sz="2200" dirty="0" smtClean="0"/>
              <a:t> If L is regular language then L* is also a regular language.</a:t>
            </a:r>
          </a:p>
          <a:p>
            <a:pPr marL="457200" indent="-457200">
              <a:lnSpc>
                <a:spcPct val="150000"/>
              </a:lnSpc>
              <a:spcBef>
                <a:spcPts val="0"/>
              </a:spcBef>
              <a:buNone/>
            </a:pPr>
            <a:r>
              <a:rPr lang="en-US" sz="2200" dirty="0" smtClean="0"/>
              <a:t> </a:t>
            </a:r>
            <a:r>
              <a:rPr lang="en-US" sz="2200" b="1" dirty="0" smtClean="0"/>
              <a:t>Proof: </a:t>
            </a:r>
            <a:r>
              <a:rPr lang="en-US" sz="2200" dirty="0" smtClean="0"/>
              <a:t>Construct NFA for L* as follows:</a:t>
            </a:r>
          </a:p>
          <a:p>
            <a:pPr marL="457200" indent="-457200">
              <a:lnSpc>
                <a:spcPct val="150000"/>
              </a:lnSpc>
              <a:spcBef>
                <a:spcPts val="0"/>
              </a:spcBef>
              <a:buNone/>
            </a:pPr>
            <a:endParaRPr lang="en-US" sz="2200" b="1" dirty="0" smtClean="0"/>
          </a:p>
          <a:p>
            <a:pPr>
              <a:buNone/>
            </a:pPr>
            <a:r>
              <a:rPr lang="en-US" sz="2200" dirty="0" smtClean="0"/>
              <a:t> </a:t>
            </a:r>
            <a:endParaRPr lang="en-US" sz="2200" dirty="0"/>
          </a:p>
        </p:txBody>
      </p:sp>
      <p:sp>
        <p:nvSpPr>
          <p:cNvPr id="4" name="Date Placeholder 3"/>
          <p:cNvSpPr>
            <a:spLocks noGrp="1"/>
          </p:cNvSpPr>
          <p:nvPr>
            <p:ph type="dt" sz="half" idx="10"/>
          </p:nvPr>
        </p:nvSpPr>
        <p:spPr/>
        <p:txBody>
          <a:bodyPr/>
          <a:lstStyle/>
          <a:p>
            <a:fld id="{B566658A-9755-41CE-89BF-C3BFBA513DEC}" type="datetime1">
              <a:rPr lang="en-US" smtClean="0"/>
              <a:pPr/>
              <a:t>3/24/2023</a:t>
            </a:fld>
            <a:endParaRPr lang="en-US" dirty="0"/>
          </a:p>
        </p:txBody>
      </p:sp>
      <p:sp>
        <p:nvSpPr>
          <p:cNvPr id="5" name="Footer Placeholder 4"/>
          <p:cNvSpPr>
            <a:spLocks noGrp="1"/>
          </p:cNvSpPr>
          <p:nvPr>
            <p:ph type="ftr" sz="quarter" idx="11"/>
          </p:nvPr>
        </p:nvSpPr>
        <p:spPr>
          <a:xfrm>
            <a:off x="2804160" y="6356353"/>
            <a:ext cx="5082540" cy="365125"/>
          </a:xfrm>
        </p:spPr>
        <p:txBody>
          <a:bodyPr/>
          <a:lstStyle/>
          <a:p>
            <a:r>
              <a:rPr lang="en-US" smtClean="0"/>
              <a:t>SHRUTI SINHA                          TAFL            Unit Number:2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3"/>
            <a:ext cx="1664970" cy="817163"/>
          </a:xfrm>
          <a:prstGeom prst="rect">
            <a:avLst/>
          </a:prstGeom>
          <a:noFill/>
        </p:spPr>
      </p:pic>
      <p:sp>
        <p:nvSpPr>
          <p:cNvPr id="31" name="Title 1"/>
          <p:cNvSpPr txBox="1">
            <a:spLocks/>
          </p:cNvSpPr>
          <p:nvPr/>
        </p:nvSpPr>
        <p:spPr>
          <a:xfrm>
            <a:off x="1577340" y="0"/>
            <a:ext cx="893826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spcBef>
                <a:spcPct val="0"/>
              </a:spcBef>
              <a:defRPr/>
            </a:pPr>
            <a:r>
              <a:rPr lang="en-US" sz="3200" dirty="0" smtClean="0"/>
              <a:t>Closure Properties of Regular Languages</a:t>
            </a:r>
          </a:p>
        </p:txBody>
      </p:sp>
      <p:sp>
        <p:nvSpPr>
          <p:cNvPr id="33" name="Oval 32"/>
          <p:cNvSpPr/>
          <p:nvPr/>
        </p:nvSpPr>
        <p:spPr>
          <a:xfrm>
            <a:off x="2628900" y="3516868"/>
            <a:ext cx="963930" cy="7620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50"/>
          <p:cNvGrpSpPr/>
          <p:nvPr/>
        </p:nvGrpSpPr>
        <p:grpSpPr>
          <a:xfrm>
            <a:off x="2015490" y="2971803"/>
            <a:ext cx="5958840" cy="2202597"/>
            <a:chOff x="1752600" y="2971800"/>
            <a:chExt cx="5181600" cy="2202597"/>
          </a:xfrm>
        </p:grpSpPr>
        <p:pic>
          <p:nvPicPr>
            <p:cNvPr id="17" name="Picture 16" descr="P2.bmp"/>
            <p:cNvPicPr>
              <a:picLocks noChangeAspect="1"/>
            </p:cNvPicPr>
            <p:nvPr/>
          </p:nvPicPr>
          <p:blipFill>
            <a:blip r:embed="rId3"/>
            <a:stretch>
              <a:fillRect/>
            </a:stretch>
          </p:blipFill>
          <p:spPr>
            <a:xfrm>
              <a:off x="4095750" y="3407330"/>
              <a:ext cx="2628900" cy="981075"/>
            </a:xfrm>
            <a:prstGeom prst="rect">
              <a:avLst/>
            </a:prstGeom>
          </p:spPr>
        </p:pic>
        <p:sp>
          <p:nvSpPr>
            <p:cNvPr id="20" name="Rectangle 19"/>
            <p:cNvSpPr/>
            <p:nvPr/>
          </p:nvSpPr>
          <p:spPr>
            <a:xfrm>
              <a:off x="4114800" y="3440668"/>
              <a:ext cx="2819400" cy="914400"/>
            </a:xfrm>
            <a:prstGeom prst="rect">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p:cNvCxnSpPr>
              <a:endCxn id="33" idx="2"/>
            </p:cNvCxnSpPr>
            <p:nvPr/>
          </p:nvCxnSpPr>
          <p:spPr>
            <a:xfrm flipV="1">
              <a:off x="1752600" y="3897868"/>
              <a:ext cx="533400" cy="304800"/>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6"/>
            </p:cNvCxnSpPr>
            <p:nvPr/>
          </p:nvCxnSpPr>
          <p:spPr>
            <a:xfrm>
              <a:off x="3124200" y="3897868"/>
              <a:ext cx="1371600" cy="1588"/>
            </a:xfrm>
            <a:prstGeom prst="straightConnector1">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3429000" y="3524310"/>
              <a:ext cx="381000" cy="430887"/>
            </a:xfrm>
            <a:prstGeom prst="rect">
              <a:avLst/>
            </a:prstGeom>
            <a:noFill/>
          </p:spPr>
          <p:txBody>
            <a:bodyPr wrap="square" rtlCol="0">
              <a:spAutoFit/>
            </a:bodyPr>
            <a:lstStyle/>
            <a:p>
              <a:r>
                <a:rPr lang="en-US" sz="2200" b="1" dirty="0" smtClean="0">
                  <a:solidFill>
                    <a:srgbClr val="FF0000"/>
                  </a:solidFill>
                </a:rPr>
                <a:t>Ɛ</a:t>
              </a:r>
              <a:endParaRPr lang="en-US" sz="2200" b="1" dirty="0">
                <a:solidFill>
                  <a:srgbClr val="FF0000"/>
                </a:solidFill>
              </a:endParaRPr>
            </a:p>
          </p:txBody>
        </p:sp>
        <p:sp>
          <p:nvSpPr>
            <p:cNvPr id="48" name="TextBox 47"/>
            <p:cNvSpPr txBox="1"/>
            <p:nvPr/>
          </p:nvSpPr>
          <p:spPr>
            <a:xfrm>
              <a:off x="4572000" y="4743510"/>
              <a:ext cx="381000" cy="430887"/>
            </a:xfrm>
            <a:prstGeom prst="rect">
              <a:avLst/>
            </a:prstGeom>
            <a:noFill/>
          </p:spPr>
          <p:txBody>
            <a:bodyPr wrap="square" rtlCol="0">
              <a:spAutoFit/>
            </a:bodyPr>
            <a:lstStyle/>
            <a:p>
              <a:r>
                <a:rPr lang="en-US" sz="2200" b="1" dirty="0" smtClean="0">
                  <a:solidFill>
                    <a:srgbClr val="FF0000"/>
                  </a:solidFill>
                </a:rPr>
                <a:t>Ɛ</a:t>
              </a:r>
              <a:endParaRPr lang="en-US" sz="2200" b="1" dirty="0">
                <a:solidFill>
                  <a:srgbClr val="FF0000"/>
                </a:solidFill>
              </a:endParaRPr>
            </a:p>
          </p:txBody>
        </p:sp>
        <p:sp>
          <p:nvSpPr>
            <p:cNvPr id="49" name="TextBox 48"/>
            <p:cNvSpPr txBox="1"/>
            <p:nvPr/>
          </p:nvSpPr>
          <p:spPr>
            <a:xfrm>
              <a:off x="5029200" y="2971800"/>
              <a:ext cx="838200" cy="430887"/>
            </a:xfrm>
            <a:prstGeom prst="rect">
              <a:avLst/>
            </a:prstGeom>
            <a:noFill/>
          </p:spPr>
          <p:txBody>
            <a:bodyPr wrap="square" rtlCol="0">
              <a:spAutoFit/>
            </a:bodyPr>
            <a:lstStyle/>
            <a:p>
              <a:r>
                <a:rPr lang="en-US" sz="2200" b="1" dirty="0" smtClean="0"/>
                <a:t>D(L)</a:t>
              </a:r>
              <a:endParaRPr lang="en-US" sz="2200" b="1" dirty="0"/>
            </a:p>
          </p:txBody>
        </p:sp>
        <p:sp>
          <p:nvSpPr>
            <p:cNvPr id="25" name="Oval 24"/>
            <p:cNvSpPr/>
            <p:nvPr/>
          </p:nvSpPr>
          <p:spPr>
            <a:xfrm>
              <a:off x="2362200" y="3593068"/>
              <a:ext cx="685800" cy="609600"/>
            </a:xfrm>
            <a:prstGeom prst="ellipse">
              <a:avLst/>
            </a:prstGeom>
            <a:noFill/>
            <a:ln>
              <a:solidFill>
                <a:srgbClr val="7BE5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hape 26"/>
            <p:cNvCxnSpPr>
              <a:endCxn id="33" idx="4"/>
            </p:cNvCxnSpPr>
            <p:nvPr/>
          </p:nvCxnSpPr>
          <p:spPr>
            <a:xfrm rot="10800000" flipV="1">
              <a:off x="2705100" y="4267200"/>
              <a:ext cx="3771900" cy="11668"/>
            </a:xfrm>
            <a:prstGeom prst="curvedConnector4">
              <a:avLst>
                <a:gd name="adj1" fmla="val 1824"/>
                <a:gd name="adj2" fmla="val 7241620"/>
              </a:avLst>
            </a:prstGeom>
            <a:ln w="31750">
              <a:solidFill>
                <a:srgbClr val="7BE5E5"/>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17875</TotalTime>
  <Words>7416</Words>
  <Application>Microsoft Office PowerPoint</Application>
  <PresentationFormat>Custom</PresentationFormat>
  <Paragraphs>2040</Paragraphs>
  <Slides>135</Slides>
  <Notes>38</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135</vt:i4>
      </vt:variant>
    </vt:vector>
  </HeadingPairs>
  <TitlesOfParts>
    <vt:vector size="150" baseType="lpstr">
      <vt:lpstr>Arial</vt:lpstr>
      <vt:lpstr>Arial Unicode MS</vt:lpstr>
      <vt:lpstr>Calibri</vt:lpstr>
      <vt:lpstr>Cambria Math</vt:lpstr>
      <vt:lpstr>Consolas</vt:lpstr>
      <vt:lpstr>inter-bold</vt:lpstr>
      <vt:lpstr>inter-regular</vt:lpstr>
      <vt:lpstr>Lucida Sans Unicode</vt:lpstr>
      <vt:lpstr>Monotype Sorts</vt:lpstr>
      <vt:lpstr>Symbol</vt:lpstr>
      <vt:lpstr>times new roman</vt:lpstr>
      <vt:lpstr>times new roman</vt:lpstr>
      <vt:lpstr>Wingdings</vt:lpstr>
      <vt:lpstr>Office Theme</vt:lpstr>
      <vt:lpstr>Equation</vt:lpstr>
      <vt:lpstr>PowerPoint Presentation</vt:lpstr>
      <vt:lpstr>PowerPoint Presentation</vt:lpstr>
      <vt:lpstr>Evaluation Scheme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Algebraic method using Arden’s theorem</vt:lpstr>
      <vt:lpstr>Algebraic method using Arden’s theorem</vt:lpstr>
      <vt:lpstr>Regular grammar Right linear </vt:lpstr>
      <vt:lpstr>Regular grammar Left linear </vt:lpstr>
      <vt:lpstr>Conversion of regular FA into Regular Grammar</vt:lpstr>
      <vt:lpstr>Conversion of regular FA into Regular Grammar</vt:lpstr>
      <vt:lpstr>Conversion of regular Grammar into FA</vt:lpstr>
      <vt:lpstr>Conversion of regular Grammar into 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Construct an NFA for a*b*c*.</vt:lpstr>
      <vt:lpstr>Construct an NFA for a(a+b)*b.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rohit</cp:lastModifiedBy>
  <cp:revision>383</cp:revision>
  <dcterms:created xsi:type="dcterms:W3CDTF">2006-08-16T00:00:00Z</dcterms:created>
  <dcterms:modified xsi:type="dcterms:W3CDTF">2023-03-25T06:57:52Z</dcterms:modified>
</cp:coreProperties>
</file>