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handoutMasterIdLst>
    <p:handoutMasterId r:id="rId138"/>
  </p:handoutMasterIdLst>
  <p:sldIdLst>
    <p:sldId id="256" r:id="rId2"/>
    <p:sldId id="726" r:id="rId3"/>
    <p:sldId id="727" r:id="rId4"/>
    <p:sldId id="579" r:id="rId5"/>
    <p:sldId id="294" r:id="rId6"/>
    <p:sldId id="295" r:id="rId7"/>
    <p:sldId id="575" r:id="rId8"/>
    <p:sldId id="844" r:id="rId9"/>
    <p:sldId id="580" r:id="rId10"/>
    <p:sldId id="581" r:id="rId11"/>
    <p:sldId id="582" r:id="rId12"/>
    <p:sldId id="728" r:id="rId13"/>
    <p:sldId id="583" r:id="rId14"/>
    <p:sldId id="719" r:id="rId15"/>
    <p:sldId id="731" r:id="rId16"/>
    <p:sldId id="732" r:id="rId17"/>
    <p:sldId id="733" r:id="rId18"/>
    <p:sldId id="734" r:id="rId19"/>
    <p:sldId id="735" r:id="rId20"/>
    <p:sldId id="736" r:id="rId21"/>
    <p:sldId id="737" r:id="rId22"/>
    <p:sldId id="738" r:id="rId23"/>
    <p:sldId id="739" r:id="rId24"/>
    <p:sldId id="740" r:id="rId25"/>
    <p:sldId id="741" r:id="rId26"/>
    <p:sldId id="742" r:id="rId27"/>
    <p:sldId id="743" r:id="rId28"/>
    <p:sldId id="744" r:id="rId29"/>
    <p:sldId id="745" r:id="rId30"/>
    <p:sldId id="752" r:id="rId31"/>
    <p:sldId id="746" r:id="rId32"/>
    <p:sldId id="747" r:id="rId33"/>
    <p:sldId id="753" r:id="rId34"/>
    <p:sldId id="748" r:id="rId35"/>
    <p:sldId id="749" r:id="rId36"/>
    <p:sldId id="750" r:id="rId37"/>
    <p:sldId id="751" r:id="rId38"/>
    <p:sldId id="730" r:id="rId39"/>
    <p:sldId id="721" r:id="rId40"/>
    <p:sldId id="504" r:id="rId41"/>
    <p:sldId id="299" r:id="rId42"/>
    <p:sldId id="258" r:id="rId43"/>
    <p:sldId id="729" r:id="rId44"/>
    <p:sldId id="578" r:id="rId45"/>
    <p:sldId id="268" r:id="rId46"/>
    <p:sldId id="269" r:id="rId47"/>
    <p:sldId id="301" r:id="rId48"/>
    <p:sldId id="506" r:id="rId49"/>
    <p:sldId id="508" r:id="rId50"/>
    <p:sldId id="509" r:id="rId51"/>
    <p:sldId id="511" r:id="rId52"/>
    <p:sldId id="510" r:id="rId53"/>
    <p:sldId id="512" r:id="rId54"/>
    <p:sldId id="513" r:id="rId55"/>
    <p:sldId id="514" r:id="rId56"/>
    <p:sldId id="754" r:id="rId57"/>
    <p:sldId id="755" r:id="rId58"/>
    <p:sldId id="515" r:id="rId59"/>
    <p:sldId id="518" r:id="rId60"/>
    <p:sldId id="519" r:id="rId61"/>
    <p:sldId id="758" r:id="rId62"/>
    <p:sldId id="759" r:id="rId63"/>
    <p:sldId id="756" r:id="rId64"/>
    <p:sldId id="757" r:id="rId65"/>
    <p:sldId id="760" r:id="rId66"/>
    <p:sldId id="761" r:id="rId67"/>
    <p:sldId id="762" r:id="rId68"/>
    <p:sldId id="767" r:id="rId69"/>
    <p:sldId id="520" r:id="rId70"/>
    <p:sldId id="521" r:id="rId71"/>
    <p:sldId id="763" r:id="rId72"/>
    <p:sldId id="764" r:id="rId73"/>
    <p:sldId id="765" r:id="rId74"/>
    <p:sldId id="522" r:id="rId75"/>
    <p:sldId id="523" r:id="rId76"/>
    <p:sldId id="766" r:id="rId77"/>
    <p:sldId id="524" r:id="rId78"/>
    <p:sldId id="525" r:id="rId79"/>
    <p:sldId id="720" r:id="rId80"/>
    <p:sldId id="706" r:id="rId81"/>
    <p:sldId id="708" r:id="rId82"/>
    <p:sldId id="725" r:id="rId83"/>
    <p:sldId id="768" r:id="rId84"/>
    <p:sldId id="769" r:id="rId85"/>
    <p:sldId id="770" r:id="rId86"/>
    <p:sldId id="771" r:id="rId87"/>
    <p:sldId id="772" r:id="rId88"/>
    <p:sldId id="773" r:id="rId89"/>
    <p:sldId id="774" r:id="rId90"/>
    <p:sldId id="775" r:id="rId91"/>
    <p:sldId id="776" r:id="rId92"/>
    <p:sldId id="777" r:id="rId93"/>
    <p:sldId id="778" r:id="rId94"/>
    <p:sldId id="779" r:id="rId95"/>
    <p:sldId id="780" r:id="rId96"/>
    <p:sldId id="782" r:id="rId97"/>
    <p:sldId id="784" r:id="rId98"/>
    <p:sldId id="785" r:id="rId99"/>
    <p:sldId id="787" r:id="rId100"/>
    <p:sldId id="833" r:id="rId101"/>
    <p:sldId id="834" r:id="rId102"/>
    <p:sldId id="835" r:id="rId103"/>
    <p:sldId id="836" r:id="rId104"/>
    <p:sldId id="837" r:id="rId105"/>
    <p:sldId id="838" r:id="rId106"/>
    <p:sldId id="839" r:id="rId107"/>
    <p:sldId id="840" r:id="rId108"/>
    <p:sldId id="841" r:id="rId109"/>
    <p:sldId id="842" r:id="rId110"/>
    <p:sldId id="843" r:id="rId111"/>
    <p:sldId id="796" r:id="rId112"/>
    <p:sldId id="797" r:id="rId113"/>
    <p:sldId id="798" r:id="rId114"/>
    <p:sldId id="799" r:id="rId115"/>
    <p:sldId id="800" r:id="rId116"/>
    <p:sldId id="801" r:id="rId117"/>
    <p:sldId id="802" r:id="rId118"/>
    <p:sldId id="803" r:id="rId119"/>
    <p:sldId id="824" r:id="rId120"/>
    <p:sldId id="829" r:id="rId121"/>
    <p:sldId id="830" r:id="rId122"/>
    <p:sldId id="831" r:id="rId123"/>
    <p:sldId id="816" r:id="rId124"/>
    <p:sldId id="817" r:id="rId125"/>
    <p:sldId id="825" r:id="rId126"/>
    <p:sldId id="826" r:id="rId127"/>
    <p:sldId id="827" r:id="rId128"/>
    <p:sldId id="818" r:id="rId129"/>
    <p:sldId id="819" r:id="rId130"/>
    <p:sldId id="828" r:id="rId131"/>
    <p:sldId id="820" r:id="rId132"/>
    <p:sldId id="821" r:id="rId133"/>
    <p:sldId id="822" r:id="rId134"/>
    <p:sldId id="823" r:id="rId135"/>
    <p:sldId id="573"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1" autoAdjust="0"/>
    <p:restoredTop sz="94646"/>
  </p:normalViewPr>
  <p:slideViewPr>
    <p:cSldViewPr>
      <p:cViewPr varScale="1">
        <p:scale>
          <a:sx n="80" d="100"/>
          <a:sy n="80" d="100"/>
        </p:scale>
        <p:origin x="1392" y="62"/>
      </p:cViewPr>
      <p:guideLst>
        <p:guide orient="horz" pos="2160"/>
        <p:guide pos="2880"/>
      </p:guideLst>
    </p:cSldViewPr>
  </p:slideViewPr>
  <p:outlineViewPr>
    <p:cViewPr>
      <p:scale>
        <a:sx n="33" d="100"/>
        <a:sy n="33" d="100"/>
      </p:scale>
      <p:origin x="0" y="-6416"/>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la naaz" userId="3845f1178daa12ef" providerId="LiveId" clId="{B700B494-D8E7-4AF9-AE05-599E4CC0F592}"/>
    <pc:docChg chg="custSel delSld modSld">
      <pc:chgData name="ghazala naaz" userId="3845f1178daa12ef" providerId="LiveId" clId="{B700B494-D8E7-4AF9-AE05-599E4CC0F592}" dt="2022-02-04T05:48:43.102" v="1285" actId="14100"/>
      <pc:docMkLst>
        <pc:docMk/>
      </pc:docMkLst>
      <pc:sldChg chg="modSp mod">
        <pc:chgData name="ghazala naaz" userId="3845f1178daa12ef" providerId="LiveId" clId="{B700B494-D8E7-4AF9-AE05-599E4CC0F592}" dt="2022-02-04T05:43:26.498" v="1118" actId="20577"/>
        <pc:sldMkLst>
          <pc:docMk/>
          <pc:sldMk cId="0" sldId="256"/>
        </pc:sldMkLst>
        <pc:spChg chg="mod">
          <ac:chgData name="ghazala naaz" userId="3845f1178daa12ef" providerId="LiveId" clId="{B700B494-D8E7-4AF9-AE05-599E4CC0F592}" dt="2022-02-04T04:46:42.680" v="10" actId="20577"/>
          <ac:spMkLst>
            <pc:docMk/>
            <pc:sldMk cId="0" sldId="256"/>
            <ac:spMk id="3" creationId="{00000000-0000-0000-0000-000000000000}"/>
          </ac:spMkLst>
        </pc:spChg>
        <pc:spChg chg="mod">
          <ac:chgData name="ghazala naaz" userId="3845f1178daa12ef" providerId="LiveId" clId="{B700B494-D8E7-4AF9-AE05-599E4CC0F592}" dt="2022-02-04T05:43:26.498" v="1118" actId="20577"/>
          <ac:spMkLst>
            <pc:docMk/>
            <pc:sldMk cId="0" sldId="256"/>
            <ac:spMk id="15" creationId="{00000000-0000-0000-0000-000000000000}"/>
          </ac:spMkLst>
        </pc:spChg>
      </pc:sldChg>
      <pc:sldChg chg="modSp mod">
        <pc:chgData name="ghazala naaz" userId="3845f1178daa12ef" providerId="LiveId" clId="{B700B494-D8E7-4AF9-AE05-599E4CC0F592}" dt="2022-02-04T05:10:50.405" v="403" actId="33524"/>
        <pc:sldMkLst>
          <pc:docMk/>
          <pc:sldMk cId="2027065666" sldId="510"/>
        </pc:sldMkLst>
        <pc:spChg chg="mod">
          <ac:chgData name="ghazala naaz" userId="3845f1178daa12ef" providerId="LiveId" clId="{B700B494-D8E7-4AF9-AE05-599E4CC0F592}" dt="2022-02-04T05:10:50.405" v="403" actId="33524"/>
          <ac:spMkLst>
            <pc:docMk/>
            <pc:sldMk cId="2027065666" sldId="510"/>
            <ac:spMk id="2" creationId="{00000000-0000-0000-0000-000000000000}"/>
          </ac:spMkLst>
        </pc:spChg>
      </pc:sldChg>
      <pc:sldChg chg="modSp mod">
        <pc:chgData name="ghazala naaz" userId="3845f1178daa12ef" providerId="LiveId" clId="{B700B494-D8E7-4AF9-AE05-599E4CC0F592}" dt="2022-02-04T05:13:11.040" v="457" actId="20577"/>
        <pc:sldMkLst>
          <pc:docMk/>
          <pc:sldMk cId="3324301248" sldId="513"/>
        </pc:sldMkLst>
        <pc:spChg chg="mod">
          <ac:chgData name="ghazala naaz" userId="3845f1178daa12ef" providerId="LiveId" clId="{B700B494-D8E7-4AF9-AE05-599E4CC0F592}" dt="2022-02-04T05:13:11.040" v="457" actId="20577"/>
          <ac:spMkLst>
            <pc:docMk/>
            <pc:sldMk cId="3324301248" sldId="513"/>
            <ac:spMk id="7" creationId="{00000000-0000-0000-0000-000000000000}"/>
          </ac:spMkLst>
        </pc:spChg>
      </pc:sldChg>
      <pc:sldChg chg="modSp mod">
        <pc:chgData name="ghazala naaz" userId="3845f1178daa12ef" providerId="LiveId" clId="{B700B494-D8E7-4AF9-AE05-599E4CC0F592}" dt="2022-02-04T05:13:33.928" v="459" actId="20577"/>
        <pc:sldMkLst>
          <pc:docMk/>
          <pc:sldMk cId="2153026369" sldId="514"/>
        </pc:sldMkLst>
        <pc:spChg chg="mod">
          <ac:chgData name="ghazala naaz" userId="3845f1178daa12ef" providerId="LiveId" clId="{B700B494-D8E7-4AF9-AE05-599E4CC0F592}" dt="2022-02-04T05:13:33.928" v="459" actId="20577"/>
          <ac:spMkLst>
            <pc:docMk/>
            <pc:sldMk cId="2153026369" sldId="514"/>
            <ac:spMk id="7" creationId="{00000000-0000-0000-0000-000000000000}"/>
          </ac:spMkLst>
        </pc:spChg>
      </pc:sldChg>
      <pc:sldChg chg="modSp mod">
        <pc:chgData name="ghazala naaz" userId="3845f1178daa12ef" providerId="LiveId" clId="{B700B494-D8E7-4AF9-AE05-599E4CC0F592}" dt="2022-02-04T05:19:14.680" v="566" actId="20577"/>
        <pc:sldMkLst>
          <pc:docMk/>
          <pc:sldMk cId="278538894" sldId="522"/>
        </pc:sldMkLst>
        <pc:spChg chg="mod">
          <ac:chgData name="ghazala naaz" userId="3845f1178daa12ef" providerId="LiveId" clId="{B700B494-D8E7-4AF9-AE05-599E4CC0F592}" dt="2022-02-04T05:19:14.680" v="566" actId="20577"/>
          <ac:spMkLst>
            <pc:docMk/>
            <pc:sldMk cId="278538894" sldId="522"/>
            <ac:spMk id="2" creationId="{0CCEA5EC-086C-F946-B2F1-78EED52F60BC}"/>
          </ac:spMkLst>
        </pc:spChg>
      </pc:sldChg>
      <pc:sldChg chg="modSp mod">
        <pc:chgData name="ghazala naaz" userId="3845f1178daa12ef" providerId="LiveId" clId="{B700B494-D8E7-4AF9-AE05-599E4CC0F592}" dt="2022-02-04T04:49:01.670" v="70" actId="20577"/>
        <pc:sldMkLst>
          <pc:docMk/>
          <pc:sldMk cId="1780024399" sldId="575"/>
        </pc:sldMkLst>
        <pc:spChg chg="mod">
          <ac:chgData name="ghazala naaz" userId="3845f1178daa12ef" providerId="LiveId" clId="{B700B494-D8E7-4AF9-AE05-599E4CC0F592}" dt="2022-02-04T04:49:01.670" v="70" actId="20577"/>
          <ac:spMkLst>
            <pc:docMk/>
            <pc:sldMk cId="1780024399" sldId="575"/>
            <ac:spMk id="3" creationId="{00000000-0000-0000-0000-000000000000}"/>
          </ac:spMkLst>
        </pc:spChg>
      </pc:sldChg>
      <pc:sldChg chg="modSp mod">
        <pc:chgData name="ghazala naaz" userId="3845f1178daa12ef" providerId="LiveId" clId="{B700B494-D8E7-4AF9-AE05-599E4CC0F592}" dt="2022-02-04T04:49:27.736" v="71" actId="33524"/>
        <pc:sldMkLst>
          <pc:docMk/>
          <pc:sldMk cId="4146116521" sldId="580"/>
        </pc:sldMkLst>
        <pc:spChg chg="mod">
          <ac:chgData name="ghazala naaz" userId="3845f1178daa12ef" providerId="LiveId" clId="{B700B494-D8E7-4AF9-AE05-599E4CC0F592}" dt="2022-02-04T04:49:27.736" v="71" actId="33524"/>
          <ac:spMkLst>
            <pc:docMk/>
            <pc:sldMk cId="4146116521" sldId="580"/>
            <ac:spMk id="11" creationId="{00000000-0000-0000-0000-000000000000}"/>
          </ac:spMkLst>
        </pc:spChg>
      </pc:sldChg>
      <pc:sldChg chg="modSp mod">
        <pc:chgData name="ghazala naaz" userId="3845f1178daa12ef" providerId="LiveId" clId="{B700B494-D8E7-4AF9-AE05-599E4CC0F592}" dt="2022-02-04T05:43:46.772" v="1121" actId="20577"/>
        <pc:sldMkLst>
          <pc:docMk/>
          <pc:sldMk cId="2219479536" sldId="719"/>
        </pc:sldMkLst>
        <pc:spChg chg="mod">
          <ac:chgData name="ghazala naaz" userId="3845f1178daa12ef" providerId="LiveId" clId="{B700B494-D8E7-4AF9-AE05-599E4CC0F592}" dt="2022-02-04T04:50:11.630" v="81" actId="20577"/>
          <ac:spMkLst>
            <pc:docMk/>
            <pc:sldMk cId="2219479536" sldId="719"/>
            <ac:spMk id="14" creationId="{00000000-0000-0000-0000-000000000000}"/>
          </ac:spMkLst>
        </pc:spChg>
        <pc:spChg chg="mod">
          <ac:chgData name="ghazala naaz" userId="3845f1178daa12ef" providerId="LiveId" clId="{B700B494-D8E7-4AF9-AE05-599E4CC0F592}" dt="2022-02-04T05:43:46.772" v="1121" actId="20577"/>
          <ac:spMkLst>
            <pc:docMk/>
            <pc:sldMk cId="2219479536" sldId="719"/>
            <ac:spMk id="15" creationId="{00000000-0000-0000-0000-000000000000}"/>
          </ac:spMkLst>
        </pc:spChg>
      </pc:sldChg>
      <pc:sldChg chg="modSp mod">
        <pc:chgData name="ghazala naaz" userId="3845f1178daa12ef" providerId="LiveId" clId="{B700B494-D8E7-4AF9-AE05-599E4CC0F592}" dt="2022-02-04T05:44:06.957" v="1124" actId="20577"/>
        <pc:sldMkLst>
          <pc:docMk/>
          <pc:sldMk cId="1350925044" sldId="730"/>
        </pc:sldMkLst>
        <pc:spChg chg="mod">
          <ac:chgData name="ghazala naaz" userId="3845f1178daa12ef" providerId="LiveId" clId="{B700B494-D8E7-4AF9-AE05-599E4CC0F592}" dt="2022-02-04T05:00:57.161" v="401" actId="20577"/>
          <ac:spMkLst>
            <pc:docMk/>
            <pc:sldMk cId="1350925044" sldId="730"/>
            <ac:spMk id="14" creationId="{00000000-0000-0000-0000-000000000000}"/>
          </ac:spMkLst>
        </pc:spChg>
        <pc:spChg chg="mod">
          <ac:chgData name="ghazala naaz" userId="3845f1178daa12ef" providerId="LiveId" clId="{B700B494-D8E7-4AF9-AE05-599E4CC0F592}" dt="2022-02-04T05:44:06.957" v="1124" actId="20577"/>
          <ac:spMkLst>
            <pc:docMk/>
            <pc:sldMk cId="1350925044" sldId="730"/>
            <ac:spMk id="15" creationId="{00000000-0000-0000-0000-000000000000}"/>
          </ac:spMkLst>
        </pc:spChg>
      </pc:sldChg>
      <pc:sldChg chg="modSp mod">
        <pc:chgData name="ghazala naaz" userId="3845f1178daa12ef" providerId="LiveId" clId="{B700B494-D8E7-4AF9-AE05-599E4CC0F592}" dt="2022-02-04T04:53:46.537" v="172" actId="20577"/>
        <pc:sldMkLst>
          <pc:docMk/>
          <pc:sldMk cId="4084220791" sldId="731"/>
        </pc:sldMkLst>
        <pc:spChg chg="mod">
          <ac:chgData name="ghazala naaz" userId="3845f1178daa12ef" providerId="LiveId" clId="{B700B494-D8E7-4AF9-AE05-599E4CC0F592}" dt="2022-02-04T04:53:46.537" v="172" actId="20577"/>
          <ac:spMkLst>
            <pc:docMk/>
            <pc:sldMk cId="4084220791" sldId="731"/>
            <ac:spMk id="3" creationId="{00000000-0000-0000-0000-000000000000}"/>
          </ac:spMkLst>
        </pc:spChg>
      </pc:sldChg>
      <pc:sldChg chg="modSp mod">
        <pc:chgData name="ghazala naaz" userId="3845f1178daa12ef" providerId="LiveId" clId="{B700B494-D8E7-4AF9-AE05-599E4CC0F592}" dt="2022-02-04T05:00:24.579" v="390" actId="20577"/>
        <pc:sldMkLst>
          <pc:docMk/>
          <pc:sldMk cId="2342129519" sldId="732"/>
        </pc:sldMkLst>
        <pc:spChg chg="mod">
          <ac:chgData name="ghazala naaz" userId="3845f1178daa12ef" providerId="LiveId" clId="{B700B494-D8E7-4AF9-AE05-599E4CC0F592}" dt="2022-02-04T05:00:24.579" v="390" actId="20577"/>
          <ac:spMkLst>
            <pc:docMk/>
            <pc:sldMk cId="2342129519" sldId="732"/>
            <ac:spMk id="3" creationId="{00000000-0000-0000-0000-000000000000}"/>
          </ac:spMkLst>
        </pc:spChg>
      </pc:sldChg>
      <pc:sldChg chg="modSp mod">
        <pc:chgData name="ghazala naaz" userId="3845f1178daa12ef" providerId="LiveId" clId="{B700B494-D8E7-4AF9-AE05-599E4CC0F592}" dt="2022-02-04T04:54:17.371" v="182" actId="20577"/>
        <pc:sldMkLst>
          <pc:docMk/>
          <pc:sldMk cId="1648295275" sldId="733"/>
        </pc:sldMkLst>
        <pc:spChg chg="mod">
          <ac:chgData name="ghazala naaz" userId="3845f1178daa12ef" providerId="LiveId" clId="{B700B494-D8E7-4AF9-AE05-599E4CC0F592}" dt="2022-02-04T04:54:17.371" v="182" actId="20577"/>
          <ac:spMkLst>
            <pc:docMk/>
            <pc:sldMk cId="1648295275" sldId="733"/>
            <ac:spMk id="3" creationId="{00000000-0000-0000-0000-000000000000}"/>
          </ac:spMkLst>
        </pc:spChg>
      </pc:sldChg>
      <pc:sldChg chg="modSp mod">
        <pc:chgData name="ghazala naaz" userId="3845f1178daa12ef" providerId="LiveId" clId="{B700B494-D8E7-4AF9-AE05-599E4CC0F592}" dt="2022-02-04T04:51:49.503" v="83" actId="33524"/>
        <pc:sldMkLst>
          <pc:docMk/>
          <pc:sldMk cId="165993847" sldId="739"/>
        </pc:sldMkLst>
        <pc:graphicFrameChg chg="modGraphic">
          <ac:chgData name="ghazala naaz" userId="3845f1178daa12ef" providerId="LiveId" clId="{B700B494-D8E7-4AF9-AE05-599E4CC0F592}" dt="2022-02-04T04:51:49.503" v="83" actId="33524"/>
          <ac:graphicFrameMkLst>
            <pc:docMk/>
            <pc:sldMk cId="165993847" sldId="739"/>
            <ac:graphicFrameMk id="11" creationId="{43AC14AD-576F-F742-9F8F-E01493B16CFA}"/>
          </ac:graphicFrameMkLst>
        </pc:graphicFrameChg>
      </pc:sldChg>
      <pc:sldChg chg="modSp mod">
        <pc:chgData name="ghazala naaz" userId="3845f1178daa12ef" providerId="LiveId" clId="{B700B494-D8E7-4AF9-AE05-599E4CC0F592}" dt="2022-02-04T04:58:50.038" v="360" actId="20577"/>
        <pc:sldMkLst>
          <pc:docMk/>
          <pc:sldMk cId="3494326516" sldId="746"/>
        </pc:sldMkLst>
        <pc:spChg chg="mod">
          <ac:chgData name="ghazala naaz" userId="3845f1178daa12ef" providerId="LiveId" clId="{B700B494-D8E7-4AF9-AE05-599E4CC0F592}" dt="2022-02-04T04:58:50.038" v="360" actId="20577"/>
          <ac:spMkLst>
            <pc:docMk/>
            <pc:sldMk cId="3494326516" sldId="746"/>
            <ac:spMk id="13" creationId="{6CAE7A72-8113-FA42-A4BC-59A0E687AB2B}"/>
          </ac:spMkLst>
        </pc:spChg>
      </pc:sldChg>
      <pc:sldChg chg="modSp mod">
        <pc:chgData name="ghazala naaz" userId="3845f1178daa12ef" providerId="LiveId" clId="{B700B494-D8E7-4AF9-AE05-599E4CC0F592}" dt="2022-02-04T05:00:03.128" v="389" actId="20577"/>
        <pc:sldMkLst>
          <pc:docMk/>
          <pc:sldMk cId="2017316513" sldId="751"/>
        </pc:sldMkLst>
        <pc:spChg chg="mod">
          <ac:chgData name="ghazala naaz" userId="3845f1178daa12ef" providerId="LiveId" clId="{B700B494-D8E7-4AF9-AE05-599E4CC0F592}" dt="2022-02-04T05:00:03.128" v="389" actId="20577"/>
          <ac:spMkLst>
            <pc:docMk/>
            <pc:sldMk cId="2017316513" sldId="751"/>
            <ac:spMk id="3" creationId="{6F836FD7-7CB2-4B5F-81D5-8D8D2ACA0EEE}"/>
          </ac:spMkLst>
        </pc:spChg>
      </pc:sldChg>
      <pc:sldChg chg="modSp mod">
        <pc:chgData name="ghazala naaz" userId="3845f1178daa12ef" providerId="LiveId" clId="{B700B494-D8E7-4AF9-AE05-599E4CC0F592}" dt="2022-02-04T05:14:50.328" v="460" actId="313"/>
        <pc:sldMkLst>
          <pc:docMk/>
          <pc:sldMk cId="1050296084" sldId="759"/>
        </pc:sldMkLst>
        <pc:spChg chg="mod">
          <ac:chgData name="ghazala naaz" userId="3845f1178daa12ef" providerId="LiveId" clId="{B700B494-D8E7-4AF9-AE05-599E4CC0F592}" dt="2022-02-04T05:14:50.328" v="460" actId="313"/>
          <ac:spMkLst>
            <pc:docMk/>
            <pc:sldMk cId="1050296084" sldId="759"/>
            <ac:spMk id="13" creationId="{1A88A190-1DF8-47E9-96F7-06486BDF1369}"/>
          </ac:spMkLst>
        </pc:spChg>
      </pc:sldChg>
      <pc:sldChg chg="modSp mod">
        <pc:chgData name="ghazala naaz" userId="3845f1178daa12ef" providerId="LiveId" clId="{B700B494-D8E7-4AF9-AE05-599E4CC0F592}" dt="2022-02-04T05:15:51.058" v="464" actId="20577"/>
        <pc:sldMkLst>
          <pc:docMk/>
          <pc:sldMk cId="129469837" sldId="763"/>
        </pc:sldMkLst>
        <pc:spChg chg="mod">
          <ac:chgData name="ghazala naaz" userId="3845f1178daa12ef" providerId="LiveId" clId="{B700B494-D8E7-4AF9-AE05-599E4CC0F592}" dt="2022-02-04T05:15:51.058" v="464" actId="20577"/>
          <ac:spMkLst>
            <pc:docMk/>
            <pc:sldMk cId="129469837" sldId="763"/>
            <ac:spMk id="3" creationId="{00000000-0000-0000-0000-000000000000}"/>
          </ac:spMkLst>
        </pc:spChg>
      </pc:sldChg>
      <pc:sldChg chg="modSp mod">
        <pc:chgData name="ghazala naaz" userId="3845f1178daa12ef" providerId="LiveId" clId="{B700B494-D8E7-4AF9-AE05-599E4CC0F592}" dt="2022-02-04T05:16:05.756" v="468" actId="20577"/>
        <pc:sldMkLst>
          <pc:docMk/>
          <pc:sldMk cId="3248329875" sldId="765"/>
        </pc:sldMkLst>
        <pc:spChg chg="mod">
          <ac:chgData name="ghazala naaz" userId="3845f1178daa12ef" providerId="LiveId" clId="{B700B494-D8E7-4AF9-AE05-599E4CC0F592}" dt="2022-02-04T05:16:05.756" v="468" actId="20577"/>
          <ac:spMkLst>
            <pc:docMk/>
            <pc:sldMk cId="3248329875" sldId="765"/>
            <ac:spMk id="3" creationId="{00000000-0000-0000-0000-000000000000}"/>
          </ac:spMkLst>
        </pc:spChg>
      </pc:sldChg>
      <pc:sldChg chg="modSp mod">
        <pc:chgData name="ghazala naaz" userId="3845f1178daa12ef" providerId="LiveId" clId="{B700B494-D8E7-4AF9-AE05-599E4CC0F592}" dt="2022-02-04T05:43:06.273" v="1115" actId="20577"/>
        <pc:sldMkLst>
          <pc:docMk/>
          <pc:sldMk cId="1629965436" sldId="768"/>
        </pc:sldMkLst>
        <pc:spChg chg="mod">
          <ac:chgData name="ghazala naaz" userId="3845f1178daa12ef" providerId="LiveId" clId="{B700B494-D8E7-4AF9-AE05-599E4CC0F592}" dt="2022-02-04T05:20:21.795" v="576" actId="20577"/>
          <ac:spMkLst>
            <pc:docMk/>
            <pc:sldMk cId="1629965436" sldId="768"/>
            <ac:spMk id="14" creationId="{00000000-0000-0000-0000-000000000000}"/>
          </ac:spMkLst>
        </pc:spChg>
        <pc:spChg chg="mod">
          <ac:chgData name="ghazala naaz" userId="3845f1178daa12ef" providerId="LiveId" clId="{B700B494-D8E7-4AF9-AE05-599E4CC0F592}" dt="2022-02-04T05:43:06.273" v="1115" actId="20577"/>
          <ac:spMkLst>
            <pc:docMk/>
            <pc:sldMk cId="1629965436" sldId="768"/>
            <ac:spMk id="15" creationId="{00000000-0000-0000-0000-000000000000}"/>
          </ac:spMkLst>
        </pc:spChg>
      </pc:sldChg>
      <pc:sldChg chg="modSp mod">
        <pc:chgData name="ghazala naaz" userId="3845f1178daa12ef" providerId="LiveId" clId="{B700B494-D8E7-4AF9-AE05-599E4CC0F592}" dt="2022-02-04T05:21:11.114" v="582" actId="20577"/>
        <pc:sldMkLst>
          <pc:docMk/>
          <pc:sldMk cId="665038989" sldId="771"/>
        </pc:sldMkLst>
        <pc:spChg chg="mod">
          <ac:chgData name="ghazala naaz" userId="3845f1178daa12ef" providerId="LiveId" clId="{B700B494-D8E7-4AF9-AE05-599E4CC0F592}" dt="2022-02-04T05:21:11.114" v="582" actId="20577"/>
          <ac:spMkLst>
            <pc:docMk/>
            <pc:sldMk cId="665038989" sldId="771"/>
            <ac:spMk id="3" creationId="{00000000-0000-0000-0000-000000000000}"/>
          </ac:spMkLst>
        </pc:spChg>
      </pc:sldChg>
      <pc:sldChg chg="modSp mod">
        <pc:chgData name="ghazala naaz" userId="3845f1178daa12ef" providerId="LiveId" clId="{B700B494-D8E7-4AF9-AE05-599E4CC0F592}" dt="2022-02-04T05:22:06.510" v="628" actId="20577"/>
        <pc:sldMkLst>
          <pc:docMk/>
          <pc:sldMk cId="3968119300" sldId="772"/>
        </pc:sldMkLst>
        <pc:spChg chg="mod">
          <ac:chgData name="ghazala naaz" userId="3845f1178daa12ef" providerId="LiveId" clId="{B700B494-D8E7-4AF9-AE05-599E4CC0F592}" dt="2022-02-04T05:22:06.510" v="628" actId="20577"/>
          <ac:spMkLst>
            <pc:docMk/>
            <pc:sldMk cId="3968119300" sldId="772"/>
            <ac:spMk id="3" creationId="{00000000-0000-0000-0000-000000000000}"/>
          </ac:spMkLst>
        </pc:spChg>
      </pc:sldChg>
      <pc:sldChg chg="modSp mod">
        <pc:chgData name="ghazala naaz" userId="3845f1178daa12ef" providerId="LiveId" clId="{B700B494-D8E7-4AF9-AE05-599E4CC0F592}" dt="2022-02-04T05:23:53.841" v="688" actId="20577"/>
        <pc:sldMkLst>
          <pc:docMk/>
          <pc:sldMk cId="1330372520" sldId="776"/>
        </pc:sldMkLst>
        <pc:spChg chg="mod">
          <ac:chgData name="ghazala naaz" userId="3845f1178daa12ef" providerId="LiveId" clId="{B700B494-D8E7-4AF9-AE05-599E4CC0F592}" dt="2022-02-04T05:23:53.841" v="688" actId="20577"/>
          <ac:spMkLst>
            <pc:docMk/>
            <pc:sldMk cId="1330372520" sldId="776"/>
            <ac:spMk id="3" creationId="{00000000-0000-0000-0000-000000000000}"/>
          </ac:spMkLst>
        </pc:spChg>
      </pc:sldChg>
      <pc:sldChg chg="modSp mod">
        <pc:chgData name="ghazala naaz" userId="3845f1178daa12ef" providerId="LiveId" clId="{B700B494-D8E7-4AF9-AE05-599E4CC0F592}" dt="2022-02-04T05:24:42.554" v="701" actId="20577"/>
        <pc:sldMkLst>
          <pc:docMk/>
          <pc:sldMk cId="571381193" sldId="777"/>
        </pc:sldMkLst>
        <pc:spChg chg="mod">
          <ac:chgData name="ghazala naaz" userId="3845f1178daa12ef" providerId="LiveId" clId="{B700B494-D8E7-4AF9-AE05-599E4CC0F592}" dt="2022-02-04T05:24:42.554" v="701" actId="20577"/>
          <ac:spMkLst>
            <pc:docMk/>
            <pc:sldMk cId="571381193" sldId="777"/>
            <ac:spMk id="3" creationId="{00000000-0000-0000-0000-000000000000}"/>
          </ac:spMkLst>
        </pc:spChg>
      </pc:sldChg>
      <pc:sldChg chg="modSp mod">
        <pc:chgData name="ghazala naaz" userId="3845f1178daa12ef" providerId="LiveId" clId="{B700B494-D8E7-4AF9-AE05-599E4CC0F592}" dt="2022-02-04T05:26:08.832" v="723" actId="20577"/>
        <pc:sldMkLst>
          <pc:docMk/>
          <pc:sldMk cId="3474797315" sldId="779"/>
        </pc:sldMkLst>
        <pc:spChg chg="mod">
          <ac:chgData name="ghazala naaz" userId="3845f1178daa12ef" providerId="LiveId" clId="{B700B494-D8E7-4AF9-AE05-599E4CC0F592}" dt="2022-02-04T05:26:08.832" v="723" actId="20577"/>
          <ac:spMkLst>
            <pc:docMk/>
            <pc:sldMk cId="3474797315" sldId="779"/>
            <ac:spMk id="3" creationId="{00000000-0000-0000-0000-000000000000}"/>
          </ac:spMkLst>
        </pc:spChg>
      </pc:sldChg>
      <pc:sldChg chg="modSp mod">
        <pc:chgData name="ghazala naaz" userId="3845f1178daa12ef" providerId="LiveId" clId="{B700B494-D8E7-4AF9-AE05-599E4CC0F592}" dt="2022-02-04T05:27:22.601" v="771" actId="20577"/>
        <pc:sldMkLst>
          <pc:docMk/>
          <pc:sldMk cId="1443790933" sldId="780"/>
        </pc:sldMkLst>
        <pc:spChg chg="mod">
          <ac:chgData name="ghazala naaz" userId="3845f1178daa12ef" providerId="LiveId" clId="{B700B494-D8E7-4AF9-AE05-599E4CC0F592}" dt="2022-02-04T05:27:22.601" v="771" actId="20577"/>
          <ac:spMkLst>
            <pc:docMk/>
            <pc:sldMk cId="1443790933" sldId="780"/>
            <ac:spMk id="3" creationId="{00000000-0000-0000-0000-000000000000}"/>
          </ac:spMkLst>
        </pc:spChg>
        <pc:spChg chg="mod">
          <ac:chgData name="ghazala naaz" userId="3845f1178daa12ef" providerId="LiveId" clId="{B700B494-D8E7-4AF9-AE05-599E4CC0F592}" dt="2022-02-04T05:26:42.589" v="730" actId="20577"/>
          <ac:spMkLst>
            <pc:docMk/>
            <pc:sldMk cId="1443790933" sldId="780"/>
            <ac:spMk id="7" creationId="{00000000-0000-0000-0000-000000000000}"/>
          </ac:spMkLst>
        </pc:spChg>
      </pc:sldChg>
      <pc:sldChg chg="del">
        <pc:chgData name="ghazala naaz" userId="3845f1178daa12ef" providerId="LiveId" clId="{B700B494-D8E7-4AF9-AE05-599E4CC0F592}" dt="2022-02-04T05:30:34.826" v="772" actId="2696"/>
        <pc:sldMkLst>
          <pc:docMk/>
          <pc:sldMk cId="0" sldId="781"/>
        </pc:sldMkLst>
      </pc:sldChg>
      <pc:sldChg chg="modSp mod">
        <pc:chgData name="ghazala naaz" userId="3845f1178daa12ef" providerId="LiveId" clId="{B700B494-D8E7-4AF9-AE05-599E4CC0F592}" dt="2022-02-04T05:31:05.795" v="773" actId="33524"/>
        <pc:sldMkLst>
          <pc:docMk/>
          <pc:sldMk cId="551597633" sldId="785"/>
        </pc:sldMkLst>
        <pc:spChg chg="mod">
          <ac:chgData name="ghazala naaz" userId="3845f1178daa12ef" providerId="LiveId" clId="{B700B494-D8E7-4AF9-AE05-599E4CC0F592}" dt="2022-02-04T05:31:05.795" v="773" actId="33524"/>
          <ac:spMkLst>
            <pc:docMk/>
            <pc:sldMk cId="551597633" sldId="785"/>
            <ac:spMk id="3" creationId="{00000000-0000-0000-0000-000000000000}"/>
          </ac:spMkLst>
        </pc:spChg>
      </pc:sldChg>
      <pc:sldChg chg="modSp mod">
        <pc:chgData name="ghazala naaz" userId="3845f1178daa12ef" providerId="LiveId" clId="{B700B494-D8E7-4AF9-AE05-599E4CC0F592}" dt="2022-02-04T05:45:20.710" v="1129" actId="20577"/>
        <pc:sldMkLst>
          <pc:docMk/>
          <pc:sldMk cId="1516500944" sldId="796"/>
        </pc:sldMkLst>
        <pc:spChg chg="mod">
          <ac:chgData name="ghazala naaz" userId="3845f1178daa12ef" providerId="LiveId" clId="{B700B494-D8E7-4AF9-AE05-599E4CC0F592}" dt="2022-02-04T05:40:36.783" v="1094" actId="20577"/>
          <ac:spMkLst>
            <pc:docMk/>
            <pc:sldMk cId="1516500944" sldId="796"/>
            <ac:spMk id="14" creationId="{00000000-0000-0000-0000-000000000000}"/>
          </ac:spMkLst>
        </pc:spChg>
        <pc:spChg chg="mod">
          <ac:chgData name="ghazala naaz" userId="3845f1178daa12ef" providerId="LiveId" clId="{B700B494-D8E7-4AF9-AE05-599E4CC0F592}" dt="2022-02-04T05:45:20.710" v="1129" actId="20577"/>
          <ac:spMkLst>
            <pc:docMk/>
            <pc:sldMk cId="1516500944" sldId="796"/>
            <ac:spMk id="15" creationId="{00000000-0000-0000-0000-000000000000}"/>
          </ac:spMkLst>
        </pc:spChg>
      </pc:sldChg>
      <pc:sldChg chg="modSp mod">
        <pc:chgData name="ghazala naaz" userId="3845f1178daa12ef" providerId="LiveId" clId="{B700B494-D8E7-4AF9-AE05-599E4CC0F592}" dt="2022-02-04T05:48:43.102" v="1285" actId="14100"/>
        <pc:sldMkLst>
          <pc:docMk/>
          <pc:sldMk cId="3530716779" sldId="799"/>
        </pc:sldMkLst>
        <pc:spChg chg="mod">
          <ac:chgData name="ghazala naaz" userId="3845f1178daa12ef" providerId="LiveId" clId="{B700B494-D8E7-4AF9-AE05-599E4CC0F592}" dt="2022-02-04T05:48:43.102" v="1285" actId="14100"/>
          <ac:spMkLst>
            <pc:docMk/>
            <pc:sldMk cId="3530716779" sldId="799"/>
            <ac:spMk id="3" creationId="{00000000-0000-0000-0000-000000000000}"/>
          </ac:spMkLst>
        </pc:spChg>
      </pc:sldChg>
      <pc:sldChg chg="modSp mod">
        <pc:chgData name="ghazala naaz" userId="3845f1178daa12ef" providerId="LiveId" clId="{B700B494-D8E7-4AF9-AE05-599E4CC0F592}" dt="2022-02-04T05:36:22.732" v="910" actId="20577"/>
        <pc:sldMkLst>
          <pc:docMk/>
          <pc:sldMk cId="4015965680" sldId="836"/>
        </pc:sldMkLst>
        <pc:spChg chg="mod">
          <ac:chgData name="ghazala naaz" userId="3845f1178daa12ef" providerId="LiveId" clId="{B700B494-D8E7-4AF9-AE05-599E4CC0F592}" dt="2022-02-04T05:33:56.390" v="840" actId="27636"/>
          <ac:spMkLst>
            <pc:docMk/>
            <pc:sldMk cId="4015965680" sldId="836"/>
            <ac:spMk id="3" creationId="{00000000-0000-0000-0000-000000000000}"/>
          </ac:spMkLst>
        </pc:spChg>
        <pc:spChg chg="mod">
          <ac:chgData name="ghazala naaz" userId="3845f1178daa12ef" providerId="LiveId" clId="{B700B494-D8E7-4AF9-AE05-599E4CC0F592}" dt="2022-02-04T05:36:22.732" v="910" actId="20577"/>
          <ac:spMkLst>
            <pc:docMk/>
            <pc:sldMk cId="4015965680" sldId="836"/>
            <ac:spMk id="4" creationId="{00000000-0000-0000-0000-000000000000}"/>
          </ac:spMkLst>
        </pc:spChg>
      </pc:sldChg>
      <pc:sldChg chg="modSp mod">
        <pc:chgData name="ghazala naaz" userId="3845f1178daa12ef" providerId="LiveId" clId="{B700B494-D8E7-4AF9-AE05-599E4CC0F592}" dt="2022-02-04T05:39:22.038" v="1025" actId="20577"/>
        <pc:sldMkLst>
          <pc:docMk/>
          <pc:sldMk cId="1701222311" sldId="840"/>
        </pc:sldMkLst>
        <pc:spChg chg="mod">
          <ac:chgData name="ghazala naaz" userId="3845f1178daa12ef" providerId="LiveId" clId="{B700B494-D8E7-4AF9-AE05-599E4CC0F592}" dt="2022-02-04T05:39:22.038" v="1025" actId="20577"/>
          <ac:spMkLst>
            <pc:docMk/>
            <pc:sldMk cId="1701222311" sldId="840"/>
            <ac:spMk id="3" creationId="{00000000-0000-0000-0000-000000000000}"/>
          </ac:spMkLst>
        </pc:spChg>
      </pc:sldChg>
      <pc:sldChg chg="modSp mod">
        <pc:chgData name="ghazala naaz" userId="3845f1178daa12ef" providerId="LiveId" clId="{B700B494-D8E7-4AF9-AE05-599E4CC0F592}" dt="2022-02-04T05:40:11.208" v="1084" actId="20577"/>
        <pc:sldMkLst>
          <pc:docMk/>
          <pc:sldMk cId="78929696" sldId="842"/>
        </pc:sldMkLst>
        <pc:spChg chg="mod">
          <ac:chgData name="ghazala naaz" userId="3845f1178daa12ef" providerId="LiveId" clId="{B700B494-D8E7-4AF9-AE05-599E4CC0F592}" dt="2022-02-04T05:40:11.208" v="1084" actId="20577"/>
          <ac:spMkLst>
            <pc:docMk/>
            <pc:sldMk cId="78929696" sldId="842"/>
            <ac:spMk id="2" creationId="{66B3388D-184F-46A0-8F44-46AE297F81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3766467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56287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904424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69286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2583564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421142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4054846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2676114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1398644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65373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dirty="0"/>
          </a:p>
        </p:txBody>
      </p:sp>
      <p:sp>
        <p:nvSpPr>
          <p:cNvPr id="5" name="Header Placeholder 4"/>
          <p:cNvSpPr>
            <a:spLocks noGrp="1"/>
          </p:cNvSpPr>
          <p:nvPr>
            <p:ph type="hdr" sz="quarter" idx="11"/>
          </p:nvPr>
        </p:nvSpPr>
        <p:spPr/>
        <p:txBody>
          <a:bodyPr/>
          <a:lstStyle/>
          <a:p>
            <a:r>
              <a:rPr lang="en-US"/>
              <a:t>CO1</a:t>
            </a:r>
            <a:endParaRPr lang="en-US" dirty="0"/>
          </a:p>
        </p:txBody>
      </p:sp>
    </p:spTree>
    <p:extLst>
      <p:ext uri="{BB962C8B-B14F-4D97-AF65-F5344CB8AC3E}">
        <p14:creationId xmlns:p14="http://schemas.microsoft.com/office/powerpoint/2010/main" val="307651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776222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1943946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extLst>
      <p:ext uri="{BB962C8B-B14F-4D97-AF65-F5344CB8AC3E}">
        <p14:creationId xmlns:p14="http://schemas.microsoft.com/office/powerpoint/2010/main" val="47071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val="2972235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val="653737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val="776222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val="1943946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96</a:t>
            </a:fld>
            <a:endParaRPr lang="en-US"/>
          </a:p>
        </p:txBody>
      </p:sp>
    </p:spTree>
    <p:extLst>
      <p:ext uri="{BB962C8B-B14F-4D97-AF65-F5344CB8AC3E}">
        <p14:creationId xmlns:p14="http://schemas.microsoft.com/office/powerpoint/2010/main" val="4707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val="1929847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val="98279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dirty="0"/>
          </a:p>
        </p:txBody>
      </p:sp>
      <p:sp>
        <p:nvSpPr>
          <p:cNvPr id="5" name="Header Placeholder 4"/>
          <p:cNvSpPr>
            <a:spLocks noGrp="1"/>
          </p:cNvSpPr>
          <p:nvPr>
            <p:ph type="hdr" sz="quarter" idx="11"/>
          </p:nvPr>
        </p:nvSpPr>
        <p:spPr/>
        <p:txBody>
          <a:bodyPr/>
          <a:lstStyle/>
          <a:p>
            <a:r>
              <a:rPr lang="en-US"/>
              <a:t>CO1</a:t>
            </a:r>
            <a:endParaRPr lang="en-US" dirty="0"/>
          </a:p>
        </p:txBody>
      </p:sp>
    </p:spTree>
    <p:extLst>
      <p:ext uri="{BB962C8B-B14F-4D97-AF65-F5344CB8AC3E}">
        <p14:creationId xmlns:p14="http://schemas.microsoft.com/office/powerpoint/2010/main" val="3337218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113</a:t>
            </a:fld>
            <a:endParaRPr lang="en-US"/>
          </a:p>
        </p:txBody>
      </p:sp>
    </p:spTree>
    <p:extLst>
      <p:ext uri="{BB962C8B-B14F-4D97-AF65-F5344CB8AC3E}">
        <p14:creationId xmlns:p14="http://schemas.microsoft.com/office/powerpoint/2010/main" val="397708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114</a:t>
            </a:fld>
            <a:endParaRPr lang="en-US"/>
          </a:p>
        </p:txBody>
      </p:sp>
    </p:spTree>
    <p:extLst>
      <p:ext uri="{BB962C8B-B14F-4D97-AF65-F5344CB8AC3E}">
        <p14:creationId xmlns:p14="http://schemas.microsoft.com/office/powerpoint/2010/main" val="340433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297223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414503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416637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val="260631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extLst>
      <p:ext uri="{BB962C8B-B14F-4D97-AF65-F5344CB8AC3E}">
        <p14:creationId xmlns:p14="http://schemas.microsoft.com/office/powerpoint/2010/main" val="211974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241263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8B6AEA-C120-4367-901C-9CCE322828A2}" type="datetime1">
              <a:rPr lang="en-US" smtClean="0"/>
              <a:t>2/4/2022</a:t>
            </a:fld>
            <a:endParaRPr lang="en-US"/>
          </a:p>
        </p:txBody>
      </p:sp>
      <p:sp>
        <p:nvSpPr>
          <p:cNvPr id="5" name="Footer Placeholder 4"/>
          <p:cNvSpPr>
            <a:spLocks noGrp="1"/>
          </p:cNvSpPr>
          <p:nvPr>
            <p:ph type="ftr" sz="quarter" idx="11"/>
          </p:nvPr>
        </p:nvSpPr>
        <p:spPr/>
        <p:txBody>
          <a:bodyPr/>
          <a:lstStyle/>
          <a:p>
            <a:r>
              <a:rPr lang="pt-BR"/>
              <a:t>BTech I Sem UNIT-4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260374-085C-49F2-9DBA-0A461390262D}" type="datetime1">
              <a:rPr lang="en-US" smtClean="0"/>
              <a:t>2/4/2022</a:t>
            </a:fld>
            <a:endParaRPr lang="en-US"/>
          </a:p>
        </p:txBody>
      </p:sp>
      <p:sp>
        <p:nvSpPr>
          <p:cNvPr id="5" name="Footer Placeholder 4"/>
          <p:cNvSpPr>
            <a:spLocks noGrp="1"/>
          </p:cNvSpPr>
          <p:nvPr>
            <p:ph type="ftr" sz="quarter" idx="11"/>
          </p:nvPr>
        </p:nvSpPr>
        <p:spPr/>
        <p:txBody>
          <a:bodyPr/>
          <a:lstStyle/>
          <a:p>
            <a:r>
              <a:rPr lang="pt-BR"/>
              <a:t>BTech I Sem UNIT-4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C30FCB-4785-454A-B8F3-BAA0D67FF635}" type="datetime1">
              <a:rPr lang="en-US" smtClean="0"/>
              <a:t>2/4/2022</a:t>
            </a:fld>
            <a:endParaRPr lang="en-US"/>
          </a:p>
        </p:txBody>
      </p:sp>
      <p:sp>
        <p:nvSpPr>
          <p:cNvPr id="5" name="Footer Placeholder 4"/>
          <p:cNvSpPr>
            <a:spLocks noGrp="1"/>
          </p:cNvSpPr>
          <p:nvPr>
            <p:ph type="ftr" sz="quarter" idx="11"/>
          </p:nvPr>
        </p:nvSpPr>
        <p:spPr/>
        <p:txBody>
          <a:bodyPr/>
          <a:lstStyle/>
          <a:p>
            <a:r>
              <a:rPr lang="pt-BR"/>
              <a:t>BTech I Sem UNIT-4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84865-0118-49D0-B80E-B743549D219F}" type="datetime1">
              <a:rPr lang="en-US" smtClean="0"/>
              <a:t>2/4/2022</a:t>
            </a:fld>
            <a:endParaRPr lang="en-US"/>
          </a:p>
        </p:txBody>
      </p:sp>
      <p:sp>
        <p:nvSpPr>
          <p:cNvPr id="5" name="Footer Placeholder 4"/>
          <p:cNvSpPr>
            <a:spLocks noGrp="1"/>
          </p:cNvSpPr>
          <p:nvPr>
            <p:ph type="ftr" sz="quarter" idx="11"/>
          </p:nvPr>
        </p:nvSpPr>
        <p:spPr/>
        <p:txBody>
          <a:bodyPr/>
          <a:lstStyle/>
          <a:p>
            <a:r>
              <a:rPr lang="pt-BR"/>
              <a:t>BTech I Sem UNIT-4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C3D2D-8FD1-41DD-9660-68A14A50E508}" type="datetime1">
              <a:rPr lang="en-US" smtClean="0"/>
              <a:t>2/4/2022</a:t>
            </a:fld>
            <a:endParaRPr lang="en-US"/>
          </a:p>
        </p:txBody>
      </p:sp>
      <p:sp>
        <p:nvSpPr>
          <p:cNvPr id="5" name="Footer Placeholder 4"/>
          <p:cNvSpPr>
            <a:spLocks noGrp="1"/>
          </p:cNvSpPr>
          <p:nvPr>
            <p:ph type="ftr" sz="quarter" idx="11"/>
          </p:nvPr>
        </p:nvSpPr>
        <p:spPr/>
        <p:txBody>
          <a:bodyPr/>
          <a:lstStyle/>
          <a:p>
            <a:r>
              <a:rPr lang="pt-BR"/>
              <a:t>BTech I Sem UNIT-4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FECFA4-6A06-4F50-A3AF-38469703A60B}" type="datetime1">
              <a:rPr lang="en-US" smtClean="0"/>
              <a:t>2/4/2022</a:t>
            </a:fld>
            <a:endParaRPr lang="en-US"/>
          </a:p>
        </p:txBody>
      </p:sp>
      <p:sp>
        <p:nvSpPr>
          <p:cNvPr id="6" name="Footer Placeholder 5"/>
          <p:cNvSpPr>
            <a:spLocks noGrp="1"/>
          </p:cNvSpPr>
          <p:nvPr>
            <p:ph type="ftr" sz="quarter" idx="11"/>
          </p:nvPr>
        </p:nvSpPr>
        <p:spPr/>
        <p:txBody>
          <a:bodyPr/>
          <a:lstStyle/>
          <a:p>
            <a:r>
              <a:rPr lang="pt-BR"/>
              <a:t>BTech I Sem UNIT-4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EA8181-0527-4194-A635-95C404EFD04F}" type="datetime1">
              <a:rPr lang="en-US" smtClean="0"/>
              <a:t>2/4/2022</a:t>
            </a:fld>
            <a:endParaRPr lang="en-US"/>
          </a:p>
        </p:txBody>
      </p:sp>
      <p:sp>
        <p:nvSpPr>
          <p:cNvPr id="8" name="Footer Placeholder 7"/>
          <p:cNvSpPr>
            <a:spLocks noGrp="1"/>
          </p:cNvSpPr>
          <p:nvPr>
            <p:ph type="ftr" sz="quarter" idx="11"/>
          </p:nvPr>
        </p:nvSpPr>
        <p:spPr/>
        <p:txBody>
          <a:bodyPr/>
          <a:lstStyle/>
          <a:p>
            <a:r>
              <a:rPr lang="pt-BR"/>
              <a:t>BTech I Sem UNIT-4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0A3B14-2240-444E-B3D4-A3558C289EBA}" type="datetime1">
              <a:rPr lang="en-US" smtClean="0"/>
              <a:t>2/4/2022</a:t>
            </a:fld>
            <a:endParaRPr lang="en-US"/>
          </a:p>
        </p:txBody>
      </p:sp>
      <p:sp>
        <p:nvSpPr>
          <p:cNvPr id="4" name="Footer Placeholder 3"/>
          <p:cNvSpPr>
            <a:spLocks noGrp="1"/>
          </p:cNvSpPr>
          <p:nvPr>
            <p:ph type="ftr" sz="quarter" idx="11"/>
          </p:nvPr>
        </p:nvSpPr>
        <p:spPr/>
        <p:txBody>
          <a:bodyPr/>
          <a:lstStyle/>
          <a:p>
            <a:r>
              <a:rPr lang="pt-BR"/>
              <a:t>BTech I Sem UNIT-4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A3D50-DED1-492A-8E45-4B4534E38A10}" type="datetime1">
              <a:rPr lang="en-US" smtClean="0"/>
              <a:t>2/4/2022</a:t>
            </a:fld>
            <a:endParaRPr lang="en-US"/>
          </a:p>
        </p:txBody>
      </p:sp>
      <p:sp>
        <p:nvSpPr>
          <p:cNvPr id="3" name="Footer Placeholder 2"/>
          <p:cNvSpPr>
            <a:spLocks noGrp="1"/>
          </p:cNvSpPr>
          <p:nvPr>
            <p:ph type="ftr" sz="quarter" idx="11"/>
          </p:nvPr>
        </p:nvSpPr>
        <p:spPr/>
        <p:txBody>
          <a:bodyPr/>
          <a:lstStyle/>
          <a:p>
            <a:r>
              <a:rPr lang="pt-BR"/>
              <a:t>BTech I Sem UNIT-4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6BBB6-FCA3-4433-9880-746E30B68E04}" type="datetime1">
              <a:rPr lang="en-US" smtClean="0"/>
              <a:t>2/4/2022</a:t>
            </a:fld>
            <a:endParaRPr lang="en-US"/>
          </a:p>
        </p:txBody>
      </p:sp>
      <p:sp>
        <p:nvSpPr>
          <p:cNvPr id="6" name="Footer Placeholder 5"/>
          <p:cNvSpPr>
            <a:spLocks noGrp="1"/>
          </p:cNvSpPr>
          <p:nvPr>
            <p:ph type="ftr" sz="quarter" idx="11"/>
          </p:nvPr>
        </p:nvSpPr>
        <p:spPr/>
        <p:txBody>
          <a:bodyPr/>
          <a:lstStyle/>
          <a:p>
            <a:r>
              <a:rPr lang="pt-BR"/>
              <a:t>BTech I Sem UNIT-4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2AEDE1-B5B8-4FE0-BF44-D1413B51EBA8}" type="datetime1">
              <a:rPr lang="en-US" smtClean="0"/>
              <a:t>2/4/2022</a:t>
            </a:fld>
            <a:endParaRPr lang="en-US"/>
          </a:p>
        </p:txBody>
      </p:sp>
      <p:sp>
        <p:nvSpPr>
          <p:cNvPr id="6" name="Footer Placeholder 5"/>
          <p:cNvSpPr>
            <a:spLocks noGrp="1"/>
          </p:cNvSpPr>
          <p:nvPr>
            <p:ph type="ftr" sz="quarter" idx="11"/>
          </p:nvPr>
        </p:nvSpPr>
        <p:spPr/>
        <p:txBody>
          <a:bodyPr/>
          <a:lstStyle/>
          <a:p>
            <a:r>
              <a:rPr lang="pt-BR"/>
              <a:t>BTech I Sem UNIT-4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E1EBA-378E-4022-8B52-755082C3CD48}" type="datetime1">
              <a:rPr lang="en-US" smtClean="0"/>
              <a:t>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BTech I Sem UNIT-4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nptel.ac.in/courses/109/107/109107172/" TargetMode="External"/><Relationship Id="rId2" Type="http://schemas.openxmlformats.org/officeDocument/2006/relationships/hyperlink" Target="https://www.youtube.com/watch?v=b4GnUdkEAWo"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youtube.com/watch?v=cqHPhH2bFWM" TargetMode="External"/><Relationship Id="rId4" Type="http://schemas.openxmlformats.org/officeDocument/2006/relationships/hyperlink" Target="https://www.youtube.com/watch?v=I9wygIVAxqg"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www.youtube.com/watch?v=nRExogs31_g" TargetMode="External"/><Relationship Id="rId2" Type="http://schemas.openxmlformats.org/officeDocument/2006/relationships/hyperlink" Target="https://www.youtube.com/watch?v=vcTfcefoC3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q2SDdz1i8U" TargetMode="External"/><Relationship Id="rId2" Type="http://schemas.openxmlformats.org/officeDocument/2006/relationships/hyperlink" Target="https://www.youtube.com/watch?v=TW-1aan4nFs"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youtube.com/watch?v=Xp2PVO3do34"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owll.massey.ac.nz/referencing/apa-interactive.php"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owll.massey.ac.nz/referencing/apa-interactive.php"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0X3iqxWr47s" TargetMode="External"/><Relationship Id="rId2" Type="http://schemas.openxmlformats.org/officeDocument/2006/relationships/hyperlink" Target="https://www.youtube.com/watch?v=wxzmhb7s294&amp;t=1s"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78324"/>
            <a:ext cx="6400800" cy="1304526"/>
          </a:xfrm>
        </p:spPr>
        <p:style>
          <a:lnRef idx="2">
            <a:schemeClr val="accent5"/>
          </a:lnRef>
          <a:fillRef idx="1">
            <a:schemeClr val="lt1"/>
          </a:fillRef>
          <a:effectRef idx="0">
            <a:schemeClr val="accent5"/>
          </a:effectRef>
          <a:fontRef idx="minor">
            <a:schemeClr val="dk1"/>
          </a:fontRef>
        </p:style>
        <p:txBody>
          <a:bodyPr anchor="ctr">
            <a:normAutofit/>
          </a:bodyPr>
          <a:lstStyle/>
          <a:p>
            <a:pPr>
              <a:defRPr/>
            </a:pPr>
            <a:r>
              <a:rPr lang="en-US" sz="2800" b="1" dirty="0">
                <a:solidFill>
                  <a:schemeClr val="tx1"/>
                </a:solidFill>
              </a:rPr>
              <a:t>Technical Communication</a:t>
            </a:r>
          </a:p>
          <a:p>
            <a:pPr>
              <a:defRPr/>
            </a:pPr>
            <a:r>
              <a:rPr lang="en-US" sz="2800" b="1" dirty="0">
                <a:solidFill>
                  <a:schemeClr val="tx1"/>
                </a:solidFill>
              </a:rPr>
              <a:t>AASL 0401</a:t>
            </a:r>
          </a:p>
        </p:txBody>
      </p:sp>
      <p:sp>
        <p:nvSpPr>
          <p:cNvPr id="6" name="Subtitle 2"/>
          <p:cNvSpPr txBox="1">
            <a:spLocks/>
          </p:cNvSpPr>
          <p:nvPr/>
        </p:nvSpPr>
        <p:spPr>
          <a:xfrm>
            <a:off x="5410200" y="3962400"/>
            <a:ext cx="3429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(Asst.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4</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0" y="378904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algn="ctr">
              <a:spcBef>
                <a:spcPct val="20000"/>
              </a:spcBef>
              <a:defRPr/>
            </a:pPr>
            <a:r>
              <a:rPr lang="en-US" sz="2600" b="1" dirty="0">
                <a:solidFill>
                  <a:schemeClr val="tx1"/>
                </a:solidFill>
              </a:rPr>
              <a:t>Manuscript Preparation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  IV Semester</a:t>
            </a:r>
          </a:p>
        </p:txBody>
      </p:sp>
      <p:pic>
        <p:nvPicPr>
          <p:cNvPr id="16"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8" name="Date Placeholder 17"/>
          <p:cNvSpPr>
            <a:spLocks noGrp="1"/>
          </p:cNvSpPr>
          <p:nvPr>
            <p:ph type="dt" sz="half" idx="10"/>
          </p:nvPr>
        </p:nvSpPr>
        <p:spPr/>
        <p:txBody>
          <a:bodyPr/>
          <a:lstStyle/>
          <a:p>
            <a:fld id="{01F081AE-A469-4AE0-8335-86D6B1215B95}" type="datetime1">
              <a:rPr lang="en-US" smtClean="0"/>
              <a:t>2/4/2022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1</a:t>
            </a:fld>
            <a:endParaRPr lang="en-US"/>
          </a:p>
        </p:txBody>
      </p:sp>
      <p:sp>
        <p:nvSpPr>
          <p:cNvPr id="20" name="Footer Placeholder 19"/>
          <p:cNvSpPr>
            <a:spLocks noGrp="1"/>
          </p:cNvSpPr>
          <p:nvPr>
            <p:ph type="ftr" sz="quarter" idx="11"/>
          </p:nvPr>
        </p:nvSpPr>
        <p:spPr>
          <a:xfrm>
            <a:off x="3124200" y="6356350"/>
            <a:ext cx="4040088" cy="365125"/>
          </a:xfrm>
        </p:spPr>
        <p:txBody>
          <a:bodyPr/>
          <a:lstStyle/>
          <a:p>
            <a:r>
              <a:rPr lang="pt-BR"/>
              <a:t>BTech I Sem UNIT-4           </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Program Outcomes (PO)</a:t>
            </a:r>
            <a:endParaRPr kumimoji="0" lang="en-US" sz="3400" b="1" i="0" u="none" strike="noStrike" kern="1200" cap="none" spc="0" normalizeH="0" baseline="0" noProof="0" dirty="0">
              <a:ln>
                <a:noFill/>
              </a:ln>
              <a:solidFill>
                <a:schemeClr val="dk1"/>
              </a:solidFill>
              <a:effectLst/>
              <a:uLnTx/>
              <a:uFillTx/>
            </a:endParaRPr>
          </a:p>
        </p:txBody>
      </p:sp>
      <p:sp>
        <p:nvSpPr>
          <p:cNvPr id="10" name="Rectangle 9"/>
          <p:cNvSpPr/>
          <p:nvPr/>
        </p:nvSpPr>
        <p:spPr>
          <a:xfrm>
            <a:off x="323528" y="1124744"/>
            <a:ext cx="8610600" cy="3046988"/>
          </a:xfrm>
          <a:prstGeom prst="rect">
            <a:avLst/>
          </a:prstGeom>
        </p:spPr>
        <p:txBody>
          <a:bodyPr wrap="square">
            <a:spAutoFit/>
          </a:bodyPr>
          <a:lstStyle/>
          <a:p>
            <a:r>
              <a:rPr lang="en-US" sz="2400" b="1" dirty="0"/>
              <a:t>PO5</a:t>
            </a:r>
            <a:r>
              <a:rPr lang="en-US" sz="2400" dirty="0"/>
              <a:t>: To improve the students communication skills to make them sound in presentations.</a:t>
            </a:r>
          </a:p>
          <a:p>
            <a:r>
              <a:rPr lang="en-US" sz="2400" b="1" dirty="0"/>
              <a:t>PO6</a:t>
            </a:r>
            <a:r>
              <a:rPr lang="en-US" sz="2400" dirty="0"/>
              <a:t>: To prepare the students for higher studies in computer applications.</a:t>
            </a:r>
          </a:p>
          <a:p>
            <a:r>
              <a:rPr lang="en-US" sz="2400" b="1" dirty="0"/>
              <a:t>PO7</a:t>
            </a:r>
            <a:r>
              <a:rPr lang="en-US" sz="2400" dirty="0"/>
              <a:t>: To develop high valued computer professionals</a:t>
            </a:r>
          </a:p>
          <a:p>
            <a:r>
              <a:rPr lang="en-US" sz="2400" b="1" dirty="0"/>
              <a:t>PO8</a:t>
            </a:r>
            <a:r>
              <a:rPr lang="en-US" sz="2400" dirty="0"/>
              <a:t>: To make the students capable to adapt with the pace of rapidly growing technologies</a:t>
            </a:r>
          </a:p>
          <a:p>
            <a:r>
              <a:rPr lang="en-US" sz="2400" dirty="0"/>
              <a:t> </a:t>
            </a:r>
          </a:p>
        </p:txBody>
      </p:sp>
      <p:sp>
        <p:nvSpPr>
          <p:cNvPr id="12" name="Date Placeholder 11"/>
          <p:cNvSpPr>
            <a:spLocks noGrp="1"/>
          </p:cNvSpPr>
          <p:nvPr>
            <p:ph type="dt" sz="half" idx="10"/>
          </p:nvPr>
        </p:nvSpPr>
        <p:spPr/>
        <p:txBody>
          <a:bodyPr/>
          <a:lstStyle/>
          <a:p>
            <a:fld id="{893D6B99-2A50-471C-A9E7-432323D0A445}"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10</a:t>
            </a:fld>
            <a:endParaRPr lang="en-US"/>
          </a:p>
        </p:txBody>
      </p:sp>
      <p:sp>
        <p:nvSpPr>
          <p:cNvPr id="15" name="Footer Placeholder 14"/>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2579954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984" y="1233487"/>
            <a:ext cx="8029574" cy="4292503"/>
          </a:xfrm>
        </p:spPr>
        <p:txBody>
          <a:bodyPr>
            <a:normAutofit/>
          </a:bodyPr>
          <a:lstStyle/>
          <a:p>
            <a:r>
              <a:rPr lang="en-US" sz="1500" dirty="0">
                <a:hlinkClick r:id="rId2"/>
              </a:rPr>
              <a:t>https://www.youtube.com/watch?v=b4GnUdkEAWo</a:t>
            </a:r>
            <a:endParaRPr lang="en-US" sz="1500" dirty="0"/>
          </a:p>
          <a:p>
            <a:r>
              <a:rPr lang="en-US" sz="1500" dirty="0">
                <a:hlinkClick r:id="rId3"/>
              </a:rPr>
              <a:t>https://nptel.ac.in/courses/109/107/109107172/</a:t>
            </a:r>
            <a:endParaRPr lang="en-US" sz="1500" dirty="0"/>
          </a:p>
          <a:p>
            <a:r>
              <a:rPr lang="en-US" sz="1500" dirty="0">
                <a:hlinkClick r:id="rId4"/>
              </a:rPr>
              <a:t>https://www.youtube.com/watch?v=I9wygIVAxqg</a:t>
            </a:r>
            <a:endParaRPr lang="en-US" sz="1500" dirty="0"/>
          </a:p>
          <a:p>
            <a:r>
              <a:rPr lang="en-US" sz="1500" dirty="0">
                <a:hlinkClick r:id="rId5"/>
              </a:rPr>
              <a:t>https://www.youtube.com/watch?v=cqHPhH2bFWM</a:t>
            </a:r>
            <a:endParaRPr lang="en-US" sz="1500" dirty="0"/>
          </a:p>
          <a:p>
            <a:pPr marL="0" indent="0">
              <a:buNone/>
            </a:pPr>
            <a:endParaRPr lang="en-US" sz="1500" dirty="0"/>
          </a:p>
          <a:p>
            <a:endParaRPr lang="en-US" sz="1500" dirty="0"/>
          </a:p>
        </p:txBody>
      </p:sp>
      <p:sp>
        <p:nvSpPr>
          <p:cNvPr id="7" name="Title 1"/>
          <p:cNvSpPr txBox="1">
            <a:spLocks/>
          </p:cNvSpPr>
          <p:nvPr/>
        </p:nvSpPr>
        <p:spPr>
          <a:xfrm>
            <a:off x="1385455" y="0"/>
            <a:ext cx="7758546" cy="8001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sp>
        <p:nvSpPr>
          <p:cNvPr id="10" name="Date Placeholder 9"/>
          <p:cNvSpPr>
            <a:spLocks noGrp="1"/>
          </p:cNvSpPr>
          <p:nvPr>
            <p:ph type="dt" sz="half" idx="10"/>
          </p:nvPr>
        </p:nvSpPr>
        <p:spPr/>
        <p:txBody>
          <a:bodyPr/>
          <a:lstStyle/>
          <a:p>
            <a:fld id="{2AB9C4F9-58E7-4245-BAA0-C34342A7F705}"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100</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7372046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143000"/>
            <a:ext cx="8488680" cy="3962400"/>
          </a:xfrm>
        </p:spPr>
        <p:txBody>
          <a:bodyPr>
            <a:noAutofit/>
          </a:bodyPr>
          <a:lstStyle/>
          <a:p>
            <a:pPr marL="457200" indent="-457200">
              <a:buFont typeface="+mj-lt"/>
              <a:buAutoNum type="arabicPeriod"/>
            </a:pPr>
            <a:r>
              <a:rPr lang="en-US" sz="2200" dirty="0"/>
              <a:t>The types of writing style is/are</a:t>
            </a:r>
          </a:p>
          <a:p>
            <a:pPr marL="971550" lvl="1" indent="-514350">
              <a:buFont typeface="+mj-lt"/>
              <a:buAutoNum type="alphaUcPeriod"/>
            </a:pPr>
            <a:r>
              <a:rPr lang="en-US" sz="2200" dirty="0"/>
              <a:t>Narrative  B. Descriptive   C.  Persuasive Style D. All of these</a:t>
            </a:r>
          </a:p>
          <a:p>
            <a:pPr marL="457200" indent="-457200">
              <a:buFont typeface="+mj-lt"/>
              <a:buAutoNum type="arabicPeriod"/>
            </a:pPr>
            <a:r>
              <a:rPr lang="en-US" sz="2200" dirty="0"/>
              <a:t>What type of writing tells a story with a beginning, middle and end?</a:t>
            </a:r>
          </a:p>
          <a:p>
            <a:pPr lvl="1" indent="-342900">
              <a:buFont typeface="+mj-lt"/>
              <a:buAutoNum type="alphaUcPeriod"/>
            </a:pPr>
            <a:r>
              <a:rPr lang="en-US" sz="1800" dirty="0"/>
              <a:t>Narrative	B. Expository	C. Descriptive	D. None of these</a:t>
            </a:r>
          </a:p>
          <a:p>
            <a:pPr>
              <a:buFont typeface="+mj-lt"/>
              <a:buAutoNum type="arabicPeriod"/>
            </a:pPr>
            <a:r>
              <a:rPr lang="en-US" sz="2200" dirty="0"/>
              <a:t>What type of essay gives facts, explains, ideas, directions or terms?</a:t>
            </a:r>
          </a:p>
          <a:p>
            <a:pPr marL="800100" lvl="1" indent="-342900">
              <a:buFont typeface="+mj-lt"/>
              <a:buAutoNum type="alphaUcPeriod"/>
            </a:pPr>
            <a:r>
              <a:rPr lang="en-US" sz="1800" dirty="0"/>
              <a:t>Descriptive	B. Narrative	C. Expository	D. Persuasive</a:t>
            </a:r>
          </a:p>
          <a:p>
            <a:pPr marL="400050">
              <a:buFont typeface="+mj-lt"/>
              <a:buAutoNum type="arabicPeriod"/>
            </a:pPr>
            <a:r>
              <a:rPr lang="en-US" sz="2200" dirty="0"/>
              <a:t>________is not one of the 7 C’s of effective communication skills.</a:t>
            </a:r>
          </a:p>
          <a:p>
            <a:pPr marL="857250" lvl="1" indent="-342900">
              <a:buFont typeface="+mj-lt"/>
              <a:buAutoNum type="alphaUcPeriod"/>
            </a:pPr>
            <a:r>
              <a:rPr lang="en-US" sz="1800" dirty="0"/>
              <a:t>Conciseness	B. Correct	C. Character  	D. Clarity</a:t>
            </a:r>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101</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6484811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143000"/>
            <a:ext cx="8488680" cy="3962400"/>
          </a:xfrm>
        </p:spPr>
        <p:txBody>
          <a:bodyPr>
            <a:noAutofit/>
          </a:bodyPr>
          <a:lstStyle/>
          <a:p>
            <a:pPr marL="457200" indent="-457200">
              <a:buFont typeface="+mj-lt"/>
              <a:buAutoNum type="arabicPeriod"/>
            </a:pPr>
            <a:r>
              <a:rPr lang="en-US" sz="2200" dirty="0"/>
              <a:t>The types of writing style is/are</a:t>
            </a:r>
          </a:p>
          <a:p>
            <a:pPr marL="971550" lvl="1" indent="-514350">
              <a:buFont typeface="+mj-lt"/>
              <a:buAutoNum type="alphaUcPeriod"/>
            </a:pPr>
            <a:r>
              <a:rPr lang="en-US" sz="2200" dirty="0"/>
              <a:t>Narrative  B. Descriptive   C.  Persuasive Style D. </a:t>
            </a:r>
            <a:r>
              <a:rPr lang="en-US" sz="2200" b="1" dirty="0"/>
              <a:t>All of these</a:t>
            </a:r>
          </a:p>
          <a:p>
            <a:pPr marL="457200" indent="-457200">
              <a:buFont typeface="+mj-lt"/>
              <a:buAutoNum type="arabicPeriod"/>
            </a:pPr>
            <a:r>
              <a:rPr lang="en-US" sz="2200" dirty="0"/>
              <a:t>What type of writing tells a story with a beginning, middle and end?</a:t>
            </a:r>
          </a:p>
          <a:p>
            <a:pPr lvl="1" indent="-342900">
              <a:buFont typeface="+mj-lt"/>
              <a:buAutoNum type="alphaUcPeriod"/>
            </a:pPr>
            <a:r>
              <a:rPr lang="en-US" sz="1800" b="1" dirty="0"/>
              <a:t>Narrative</a:t>
            </a:r>
            <a:r>
              <a:rPr lang="en-US" sz="1800" dirty="0"/>
              <a:t>	B. Expository	C. Descriptive	D. None of these</a:t>
            </a:r>
          </a:p>
          <a:p>
            <a:pPr>
              <a:buFont typeface="+mj-lt"/>
              <a:buAutoNum type="arabicPeriod"/>
            </a:pPr>
            <a:r>
              <a:rPr lang="en-US" sz="2200" dirty="0"/>
              <a:t>What type of essay gives facts, explains, ideas, directions or terms?</a:t>
            </a:r>
          </a:p>
          <a:p>
            <a:pPr marL="800100" lvl="1" indent="-342900">
              <a:buFont typeface="+mj-lt"/>
              <a:buAutoNum type="alphaUcPeriod"/>
            </a:pPr>
            <a:r>
              <a:rPr lang="en-US" sz="1800" dirty="0"/>
              <a:t>Descriptive	B. Narrative	C. </a:t>
            </a:r>
            <a:r>
              <a:rPr lang="en-US" sz="1800" b="1" dirty="0"/>
              <a:t>Expository</a:t>
            </a:r>
            <a:r>
              <a:rPr lang="en-US" sz="1800" dirty="0"/>
              <a:t>	D. Persuasive</a:t>
            </a:r>
          </a:p>
          <a:p>
            <a:pPr marL="400050">
              <a:buFont typeface="+mj-lt"/>
              <a:buAutoNum type="arabicPeriod"/>
            </a:pPr>
            <a:r>
              <a:rPr lang="en-US" sz="2200" dirty="0"/>
              <a:t>________is not one of the 7 C’s of effective communication skills.</a:t>
            </a:r>
          </a:p>
          <a:p>
            <a:pPr marL="857250" lvl="1" indent="-342900">
              <a:buFont typeface="+mj-lt"/>
              <a:buAutoNum type="alphaUcPeriod"/>
            </a:pPr>
            <a:r>
              <a:rPr lang="en-US" sz="1800" dirty="0"/>
              <a:t>Conciseness	B. Correct	C. </a:t>
            </a:r>
            <a:r>
              <a:rPr lang="en-US" sz="1800" b="1" dirty="0"/>
              <a:t>Character</a:t>
            </a:r>
            <a:r>
              <a:rPr lang="en-US" sz="1800" dirty="0"/>
              <a:t>  	D. Clarity</a:t>
            </a:r>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 Answers</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102</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3436142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685800" lvl="2" indent="0">
              <a:buNone/>
            </a:pPr>
            <a:endParaRPr lang="en-US" dirty="0"/>
          </a:p>
          <a:p>
            <a:pPr marL="685800" lvl="2" indent="0">
              <a:buNone/>
            </a:pPr>
            <a:br>
              <a:rPr lang="en-US" dirty="0"/>
            </a:br>
            <a:endParaRPr lang="en-US" dirty="0"/>
          </a:p>
          <a:p>
            <a:pPr marL="685800" lvl="2" indent="0">
              <a:buNone/>
            </a:pPr>
            <a:endParaRPr lang="en-US" dirty="0"/>
          </a:p>
        </p:txBody>
      </p:sp>
      <p:sp>
        <p:nvSpPr>
          <p:cNvPr id="4" name="Content Placeholder 3"/>
          <p:cNvSpPr>
            <a:spLocks noGrp="1"/>
          </p:cNvSpPr>
          <p:nvPr>
            <p:ph sz="half" idx="2"/>
          </p:nvPr>
        </p:nvSpPr>
        <p:spPr>
          <a:xfrm>
            <a:off x="781050" y="1059597"/>
            <a:ext cx="7905750" cy="4731603"/>
          </a:xfrm>
        </p:spPr>
        <p:txBody>
          <a:bodyPr>
            <a:normAutofit fontScale="70000" lnSpcReduction="20000"/>
          </a:bodyPr>
          <a:lstStyle/>
          <a:p>
            <a:pPr marL="514350" indent="-514350">
              <a:buFont typeface="+mj-lt"/>
              <a:buAutoNum type="arabicPeriod"/>
            </a:pPr>
            <a:r>
              <a:rPr lang="en-US" dirty="0"/>
              <a:t>What is writing style? What are the various types of writing styles? Discuss any one writing style.</a:t>
            </a:r>
          </a:p>
          <a:p>
            <a:pPr marL="514350" indent="-514350">
              <a:buFont typeface="+mj-lt"/>
              <a:buAutoNum type="arabicPeriod"/>
            </a:pPr>
            <a:r>
              <a:rPr lang="en-US" dirty="0"/>
              <a:t>Write a paragraph to demonstrate any one of these writing styles:</a:t>
            </a:r>
          </a:p>
          <a:p>
            <a:pPr lvl="1"/>
            <a:r>
              <a:rPr lang="en-US" dirty="0"/>
              <a:t>Narrative Style, Descriptive Style, Expository Style, Persuasive Style</a:t>
            </a:r>
          </a:p>
          <a:p>
            <a:pPr marL="514350" indent="-514350">
              <a:buFont typeface="+mj-lt"/>
              <a:buAutoNum type="arabicPeriod"/>
            </a:pPr>
            <a:r>
              <a:rPr lang="en-US" dirty="0"/>
              <a:t>Discuss the importance of writing style and its process.</a:t>
            </a:r>
          </a:p>
          <a:p>
            <a:pPr marL="514350" indent="-514350">
              <a:buFont typeface="+mj-lt"/>
              <a:buAutoNum type="arabicPeriod"/>
            </a:pPr>
            <a:r>
              <a:rPr lang="en-US" dirty="0"/>
              <a:t>What is an abbreviation? Support with few examples.</a:t>
            </a:r>
          </a:p>
          <a:p>
            <a:pPr marL="514350" indent="-514350">
              <a:buFont typeface="+mj-lt"/>
              <a:buAutoNum type="arabicPeriod"/>
            </a:pPr>
            <a:r>
              <a:rPr lang="en-US" dirty="0">
                <a:solidFill>
                  <a:schemeClr val="dk1"/>
                </a:solidFill>
              </a:rPr>
              <a:t>What is a jargon? </a:t>
            </a:r>
            <a:r>
              <a:rPr lang="en-US" dirty="0"/>
              <a:t>Support with few examples.</a:t>
            </a:r>
          </a:p>
          <a:p>
            <a:pPr marL="514350" indent="-514350">
              <a:buFont typeface="+mj-lt"/>
              <a:buAutoNum type="arabicPeriod"/>
            </a:pPr>
            <a:r>
              <a:rPr lang="en-US" dirty="0"/>
              <a:t>What is the difference between an acronym and an abbreviation?</a:t>
            </a:r>
          </a:p>
          <a:p>
            <a:pPr marL="514350" indent="-514350">
              <a:buFont typeface="+mj-lt"/>
              <a:buAutoNum type="arabicPeriod"/>
            </a:pPr>
            <a:endParaRPr lang="en-US" dirty="0"/>
          </a:p>
          <a:p>
            <a:pPr marL="0" indent="0">
              <a:buNone/>
            </a:pPr>
            <a:endParaRPr lang="en-US" dirty="0">
              <a:solidFill>
                <a:schemeClr val="dk1"/>
              </a:solidFill>
            </a:endParaRPr>
          </a:p>
          <a:p>
            <a:pPr marL="514350" indent="-514350">
              <a:buFont typeface="+mj-lt"/>
              <a:buAutoNum type="arabicPeriod"/>
            </a:pPr>
            <a:endParaRPr lang="en-US" dirty="0"/>
          </a:p>
          <a:p>
            <a:pPr marL="0" indent="0">
              <a:buNone/>
            </a:pPr>
            <a:endParaRPr lang="en-US" dirty="0"/>
          </a:p>
          <a:p>
            <a:pPr marL="914400" lvl="1" indent="-514350">
              <a:buFont typeface="+mj-lt"/>
              <a:buAutoNum type="arabicPeriod"/>
            </a:pPr>
            <a:endParaRPr lang="en-US" dirty="0"/>
          </a:p>
          <a:p>
            <a:pPr marL="0" indent="0">
              <a:buNone/>
            </a:pPr>
            <a:r>
              <a:rPr lang="en-US" dirty="0"/>
              <a:t> </a:t>
            </a:r>
          </a:p>
        </p:txBody>
      </p:sp>
      <p:sp>
        <p:nvSpPr>
          <p:cNvPr id="10" name="Date Placeholder 9"/>
          <p:cNvSpPr>
            <a:spLocks noGrp="1"/>
          </p:cNvSpPr>
          <p:nvPr>
            <p:ph type="dt" sz="half" idx="10"/>
          </p:nvPr>
        </p:nvSpPr>
        <p:spPr/>
        <p:txBody>
          <a:bodyPr/>
          <a:lstStyle/>
          <a:p>
            <a:fld id="{F059F97F-E042-4B0B-A395-0C7DC88A41B1}" type="datetime1">
              <a:rPr lang="en-US" smtClean="0"/>
              <a:t>2/4/2022</a:t>
            </a:fld>
            <a:endParaRPr lang="en-US"/>
          </a:p>
        </p:txBody>
      </p:sp>
      <p:sp>
        <p:nvSpPr>
          <p:cNvPr id="12" name="Footer Placeholder 11"/>
          <p:cNvSpPr>
            <a:spLocks noGrp="1"/>
          </p:cNvSpPr>
          <p:nvPr>
            <p:ph type="ftr" sz="quarter" idx="11"/>
          </p:nvPr>
        </p:nvSpPr>
        <p:spPr/>
        <p:txBody>
          <a:bodyPr/>
          <a:lstStyle/>
          <a:p>
            <a:r>
              <a:rPr lang="pt-BR"/>
              <a:t>BTech I Sem UNIT-4           </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Weekly Assignment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015965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75049"/>
            <a:ext cx="8915400" cy="4521477"/>
          </a:xfrm>
        </p:spPr>
        <p:txBody>
          <a:bodyPr>
            <a:noAutofit/>
          </a:bodyPr>
          <a:lstStyle/>
          <a:p>
            <a:pPr marL="457200" indent="-457200">
              <a:buFont typeface="+mj-lt"/>
              <a:buAutoNum type="arabicPeriod"/>
            </a:pPr>
            <a:r>
              <a:rPr lang="en-US" sz="2200" dirty="0"/>
              <a:t>Special words or expressions that are used by a particular profession or group is</a:t>
            </a:r>
          </a:p>
          <a:p>
            <a:pPr marL="857250" lvl="1" indent="-457200">
              <a:buFont typeface="+mj-lt"/>
              <a:buAutoNum type="alphaUcPeriod"/>
            </a:pPr>
            <a:r>
              <a:rPr lang="en-US" sz="1800" dirty="0"/>
              <a:t>Topic	B. Jargon		C. Conversation	D. specific style</a:t>
            </a:r>
          </a:p>
          <a:p>
            <a:pPr marL="457200" indent="-457200">
              <a:buFont typeface="+mj-lt"/>
              <a:buAutoNum type="arabicPeriod"/>
            </a:pPr>
            <a:r>
              <a:rPr lang="en-US" sz="2200" dirty="0"/>
              <a:t>Which one of these is not a part of style?</a:t>
            </a:r>
          </a:p>
          <a:p>
            <a:pPr marL="857250" lvl="1" indent="-457200">
              <a:buFont typeface="+mj-lt"/>
              <a:buAutoNum type="alphaUcPeriod"/>
            </a:pPr>
            <a:r>
              <a:rPr lang="en-US" sz="1800" dirty="0"/>
              <a:t>Tone	B. Theme		C. Word choice	D. Language</a:t>
            </a:r>
          </a:p>
          <a:p>
            <a:pPr marL="457200" indent="-457200">
              <a:buFont typeface="+mj-lt"/>
              <a:buAutoNum type="arabicPeriod"/>
            </a:pPr>
            <a:r>
              <a:rPr lang="en-US" sz="2200" dirty="0"/>
              <a:t>What is expository writing?</a:t>
            </a:r>
          </a:p>
          <a:p>
            <a:pPr marL="857250" lvl="1" indent="-457200">
              <a:buFont typeface="+mj-lt"/>
              <a:buAutoNum type="alphaUcPeriod"/>
            </a:pPr>
            <a:r>
              <a:rPr lang="en-US" sz="1800" dirty="0"/>
              <a:t>Writing style in which you describe	B. Writing style in which you inform	</a:t>
            </a:r>
          </a:p>
          <a:p>
            <a:pPr marL="857250" lvl="1" indent="-457200">
              <a:buFont typeface="+mj-lt"/>
              <a:buAutoNum type="alphaUcPeriod"/>
            </a:pPr>
            <a:r>
              <a:rPr lang="en-US" sz="1800" dirty="0"/>
              <a:t>Writing style in you educate		D. Writing style in which you tell a narrative</a:t>
            </a:r>
          </a:p>
          <a:p>
            <a:pPr marL="457200" indent="-457200">
              <a:buFont typeface="+mj-lt"/>
              <a:buAutoNum type="arabicPeriod"/>
            </a:pPr>
            <a:r>
              <a:rPr lang="en-US" sz="2200" dirty="0"/>
              <a:t>As a writer, what should you avoid?</a:t>
            </a:r>
          </a:p>
          <a:p>
            <a:pPr marL="857250" lvl="1" indent="-457200">
              <a:buFont typeface="+mj-lt"/>
              <a:buAutoNum type="alphaUcPeriod"/>
            </a:pPr>
            <a:r>
              <a:rPr lang="en-US" sz="1800" dirty="0"/>
              <a:t>Clarity of thoughts	B. Abstract language &amp; over explanation</a:t>
            </a:r>
          </a:p>
          <a:p>
            <a:pPr marL="400050" lvl="1" indent="0">
              <a:buNone/>
            </a:pPr>
            <a:r>
              <a:rPr lang="en-US" sz="1800" dirty="0"/>
              <a:t>C. Developing points	D. Concise statements</a:t>
            </a:r>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104</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354659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75049"/>
            <a:ext cx="8915400" cy="4521477"/>
          </a:xfrm>
        </p:spPr>
        <p:txBody>
          <a:bodyPr>
            <a:noAutofit/>
          </a:bodyPr>
          <a:lstStyle/>
          <a:p>
            <a:pPr marL="457200" indent="-457200">
              <a:buFont typeface="+mj-lt"/>
              <a:buAutoNum type="arabicPeriod"/>
            </a:pPr>
            <a:r>
              <a:rPr lang="en-US" sz="2200" dirty="0"/>
              <a:t>Special words or expressions that are used by a particular profession or group is</a:t>
            </a:r>
          </a:p>
          <a:p>
            <a:pPr marL="857250" lvl="1" indent="-457200">
              <a:buFont typeface="+mj-lt"/>
              <a:buAutoNum type="alphaUcPeriod"/>
            </a:pPr>
            <a:r>
              <a:rPr lang="en-US" sz="1800" dirty="0"/>
              <a:t>Topic	B. </a:t>
            </a:r>
            <a:r>
              <a:rPr lang="en-US" sz="1800" b="1" dirty="0"/>
              <a:t>Jargon</a:t>
            </a:r>
            <a:r>
              <a:rPr lang="en-US" sz="1800" dirty="0"/>
              <a:t>		C. Conversation	D. specific style</a:t>
            </a:r>
          </a:p>
          <a:p>
            <a:pPr marL="457200" indent="-457200">
              <a:buFont typeface="+mj-lt"/>
              <a:buAutoNum type="arabicPeriod"/>
            </a:pPr>
            <a:r>
              <a:rPr lang="en-US" sz="2200" dirty="0"/>
              <a:t>Which one of these is not a part of style?</a:t>
            </a:r>
          </a:p>
          <a:p>
            <a:pPr marL="857250" lvl="1" indent="-457200">
              <a:buFont typeface="+mj-lt"/>
              <a:buAutoNum type="alphaUcPeriod"/>
            </a:pPr>
            <a:r>
              <a:rPr lang="en-US" sz="1800" dirty="0"/>
              <a:t>Tone	B. </a:t>
            </a:r>
            <a:r>
              <a:rPr lang="en-US" sz="1800" b="1" dirty="0"/>
              <a:t>Theme</a:t>
            </a:r>
            <a:r>
              <a:rPr lang="en-US" sz="1800" dirty="0"/>
              <a:t>		C. Word choice	D. Language</a:t>
            </a:r>
          </a:p>
          <a:p>
            <a:pPr marL="457200" indent="-457200">
              <a:buFont typeface="+mj-lt"/>
              <a:buAutoNum type="arabicPeriod"/>
            </a:pPr>
            <a:r>
              <a:rPr lang="en-US" sz="2200" dirty="0"/>
              <a:t>What is expository writing?</a:t>
            </a:r>
          </a:p>
          <a:p>
            <a:pPr marL="857250" lvl="1" indent="-457200">
              <a:buFont typeface="+mj-lt"/>
              <a:buAutoNum type="alphaUcPeriod"/>
            </a:pPr>
            <a:r>
              <a:rPr lang="en-US" sz="1800" dirty="0"/>
              <a:t>Writing style in which you describe	B. </a:t>
            </a:r>
            <a:r>
              <a:rPr lang="en-US" sz="1800" b="1" dirty="0"/>
              <a:t>Writing style in which you inform</a:t>
            </a:r>
            <a:r>
              <a:rPr lang="en-US" sz="1800" dirty="0"/>
              <a:t>	</a:t>
            </a:r>
          </a:p>
          <a:p>
            <a:pPr marL="857250" lvl="1" indent="-457200">
              <a:buFont typeface="+mj-lt"/>
              <a:buAutoNum type="alphaUcPeriod"/>
            </a:pPr>
            <a:r>
              <a:rPr lang="en-US" sz="1800" dirty="0"/>
              <a:t>Writing style in you educate		D. Writing style in which you tell a narrative</a:t>
            </a:r>
          </a:p>
          <a:p>
            <a:pPr marL="457200" indent="-457200">
              <a:buFont typeface="+mj-lt"/>
              <a:buAutoNum type="arabicPeriod"/>
            </a:pPr>
            <a:r>
              <a:rPr lang="en-US" sz="2200" dirty="0"/>
              <a:t>As a writer, what should you avoid?</a:t>
            </a:r>
          </a:p>
          <a:p>
            <a:pPr marL="857250" lvl="1" indent="-457200">
              <a:buFont typeface="+mj-lt"/>
              <a:buAutoNum type="alphaUcPeriod"/>
            </a:pPr>
            <a:r>
              <a:rPr lang="en-US" sz="1800" dirty="0"/>
              <a:t>Clarity of thoughts	B. </a:t>
            </a:r>
            <a:r>
              <a:rPr lang="en-US" sz="1800" b="1" dirty="0"/>
              <a:t>Abstract language &amp; over explanation</a:t>
            </a:r>
          </a:p>
          <a:p>
            <a:pPr marL="400050" lvl="1" indent="0">
              <a:buNone/>
            </a:pPr>
            <a:r>
              <a:rPr lang="en-US" sz="1800" dirty="0"/>
              <a:t>C. Developing points	D. Concise statements</a:t>
            </a:r>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 Answers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105</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893764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88265"/>
            <a:ext cx="7972425" cy="5733210"/>
          </a:xfrm>
        </p:spPr>
        <p:txBody>
          <a:bodyPr>
            <a:noAutofit/>
          </a:bodyPr>
          <a:lstStyle/>
          <a:p>
            <a:r>
              <a:rPr lang="en-US" sz="2200" dirty="0"/>
              <a:t>No questions were asked from this topic</a:t>
            </a:r>
          </a:p>
          <a:p>
            <a:r>
              <a:rPr lang="en-US" sz="2200" dirty="0"/>
              <a:t>It’s a new topic</a:t>
            </a:r>
          </a:p>
        </p:txBody>
      </p:sp>
      <p:sp>
        <p:nvSpPr>
          <p:cNvPr id="7" name="Title 1"/>
          <p:cNvSpPr txBox="1">
            <a:spLocks/>
          </p:cNvSpPr>
          <p:nvPr/>
        </p:nvSpPr>
        <p:spPr>
          <a:xfrm>
            <a:off x="1316312" y="1"/>
            <a:ext cx="7827687"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sp>
        <p:nvSpPr>
          <p:cNvPr id="10" name="Date Placeholder 9"/>
          <p:cNvSpPr>
            <a:spLocks noGrp="1"/>
          </p:cNvSpPr>
          <p:nvPr>
            <p:ph type="dt" sz="half" idx="10"/>
          </p:nvPr>
        </p:nvSpPr>
        <p:spPr/>
        <p:txBody>
          <a:bodyPr/>
          <a:lstStyle/>
          <a:p>
            <a:fld id="{E237734F-B9D8-44BE-8F24-BB007BEA6627}"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106</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7879525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14012"/>
            <a:ext cx="7924800" cy="4700987"/>
          </a:xfrm>
        </p:spPr>
        <p:txBody>
          <a:bodyPr>
            <a:noAutofit/>
          </a:bodyPr>
          <a:lstStyle/>
          <a:p>
            <a:pPr marL="457200" indent="-457200" algn="just">
              <a:buFont typeface="+mj-lt"/>
              <a:buAutoNum type="arabicPeriod"/>
            </a:pPr>
            <a:r>
              <a:rPr lang="en-US" sz="2400" dirty="0"/>
              <a:t>What are the various types of writing style? Write a paragraph in the persuasive style. </a:t>
            </a:r>
          </a:p>
          <a:p>
            <a:pPr marL="457200" indent="-457200" algn="just">
              <a:buFont typeface="+mj-lt"/>
              <a:buAutoNum type="arabicPeriod"/>
            </a:pPr>
            <a:r>
              <a:rPr lang="en-US" sz="2400" dirty="0"/>
              <a:t>What is expository writing style? Discuss.</a:t>
            </a:r>
          </a:p>
          <a:p>
            <a:pPr marL="457200" indent="-457200" algn="just">
              <a:buFont typeface="+mj-lt"/>
              <a:buAutoNum type="arabicPeriod"/>
            </a:pPr>
            <a:r>
              <a:rPr lang="en-US" sz="2400" dirty="0"/>
              <a:t>What is the importance of effective writing? What are the various type of writing styles? </a:t>
            </a:r>
          </a:p>
          <a:p>
            <a:pPr marL="457200" indent="-457200" algn="just">
              <a:buFont typeface="+mj-lt"/>
              <a:buAutoNum type="arabicPeriod"/>
            </a:pPr>
            <a:r>
              <a:rPr lang="en-US" sz="2400" dirty="0"/>
              <a:t>What are jargons? Give ten examples of jargons used in different professions.</a:t>
            </a:r>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200" dirty="0"/>
          </a:p>
        </p:txBody>
      </p:sp>
      <p:sp>
        <p:nvSpPr>
          <p:cNvPr id="7" name="Title 1"/>
          <p:cNvSpPr txBox="1">
            <a:spLocks/>
          </p:cNvSpPr>
          <p:nvPr/>
        </p:nvSpPr>
        <p:spPr>
          <a:xfrm>
            <a:off x="1377249" y="-10118"/>
            <a:ext cx="7758544" cy="78773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sp>
        <p:nvSpPr>
          <p:cNvPr id="10" name="Date Placeholder 9"/>
          <p:cNvSpPr>
            <a:spLocks noGrp="1"/>
          </p:cNvSpPr>
          <p:nvPr>
            <p:ph type="dt" sz="half" idx="10"/>
          </p:nvPr>
        </p:nvSpPr>
        <p:spPr/>
        <p:txBody>
          <a:bodyPr/>
          <a:lstStyle/>
          <a:p>
            <a:fld id="{B73F98A1-3FBE-45B9-ADC2-6E57A31690DA}"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107</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7012223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3" name="Rectangle 2">
            <a:extLst>
              <a:ext uri="{FF2B5EF4-FFF2-40B4-BE49-F238E27FC236}">
                <a16:creationId xmlns:a16="http://schemas.microsoft.com/office/drawing/2014/main" id="{6F836FD7-7CB2-4B5F-81D5-8D8D2ACA0EEE}"/>
              </a:ext>
            </a:extLst>
          </p:cNvPr>
          <p:cNvSpPr/>
          <p:nvPr/>
        </p:nvSpPr>
        <p:spPr>
          <a:xfrm>
            <a:off x="655982" y="1663402"/>
            <a:ext cx="7878418" cy="2492990"/>
          </a:xfrm>
          <a:prstGeom prst="rect">
            <a:avLst/>
          </a:prstGeom>
        </p:spPr>
        <p:txBody>
          <a:bodyPr wrap="square">
            <a:spAutoFit/>
          </a:bodyPr>
          <a:lstStyle/>
          <a:p>
            <a:pPr marL="342900" indent="-342900" algn="just">
              <a:buFont typeface="Arial" panose="020B0604020202020204" pitchFamily="34" charset="0"/>
              <a:buChar char="•"/>
            </a:pPr>
            <a:r>
              <a:rPr lang="en-US" sz="2600" dirty="0">
                <a:ea typeface="+mn-lt"/>
                <a:cs typeface="+mn-lt"/>
              </a:rPr>
              <a:t>The students know about the  importance and the process of writing style</a:t>
            </a:r>
          </a:p>
          <a:p>
            <a:pPr marL="342900" indent="-342900" algn="just">
              <a:buFont typeface="Arial" panose="020B0604020202020204" pitchFamily="34" charset="0"/>
              <a:buChar char="•"/>
            </a:pPr>
            <a:r>
              <a:rPr lang="en-US" sz="2600" dirty="0">
                <a:ea typeface="+mn-lt"/>
                <a:cs typeface="+mn-lt"/>
              </a:rPr>
              <a:t>The students know about the 7 C’s of Communication</a:t>
            </a:r>
          </a:p>
          <a:p>
            <a:pPr marL="342900" indent="-342900" algn="just">
              <a:buFont typeface="Arial" panose="020B0604020202020204" pitchFamily="34" charset="0"/>
              <a:buChar char="•"/>
            </a:pPr>
            <a:r>
              <a:rPr lang="en-US" sz="2600" dirty="0">
                <a:ea typeface="+mn-lt"/>
                <a:cs typeface="+mn-lt"/>
              </a:rPr>
              <a:t>The students know about the  importance of effective writing and its features</a:t>
            </a:r>
          </a:p>
          <a:p>
            <a:pPr marL="342900" indent="-342900" algn="just">
              <a:buFont typeface="Arial" panose="020B0604020202020204" pitchFamily="34" charset="0"/>
              <a:buChar char="•"/>
            </a:pPr>
            <a:endParaRPr lang="en-US" sz="2600" dirty="0">
              <a:cs typeface="Calibri"/>
            </a:endParaRPr>
          </a:p>
        </p:txBody>
      </p:sp>
      <p:sp>
        <p:nvSpPr>
          <p:cNvPr id="10" name="Date Placeholder 9"/>
          <p:cNvSpPr>
            <a:spLocks noGrp="1"/>
          </p:cNvSpPr>
          <p:nvPr>
            <p:ph type="dt" sz="half" idx="10"/>
          </p:nvPr>
        </p:nvSpPr>
        <p:spPr/>
        <p:txBody>
          <a:bodyPr/>
          <a:lstStyle/>
          <a:p>
            <a:fld id="{81ECBE17-F390-45BC-ADB6-D487510E3036}"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108</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5485176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1"/>
            <a:ext cx="7758545"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sp>
        <p:nvSpPr>
          <p:cNvPr id="2" name="Rectangle 1">
            <a:extLst>
              <a:ext uri="{FF2B5EF4-FFF2-40B4-BE49-F238E27FC236}">
                <a16:creationId xmlns:a16="http://schemas.microsoft.com/office/drawing/2014/main" id="{66B3388D-184F-46A0-8F44-46AE297F81E7}"/>
              </a:ext>
            </a:extLst>
          </p:cNvPr>
          <p:cNvSpPr/>
          <p:nvPr/>
        </p:nvSpPr>
        <p:spPr>
          <a:xfrm>
            <a:off x="635482" y="1347978"/>
            <a:ext cx="8229600" cy="5301451"/>
          </a:xfrm>
          <a:prstGeom prst="rect">
            <a:avLst/>
          </a:prstGeom>
          <a:noFill/>
        </p:spPr>
        <p:txBody>
          <a:bodyPr wrap="square" lIns="68580" tIns="34290" rIns="68580" bIns="34290">
            <a:spAutoFit/>
          </a:bodyPr>
          <a:lstStyle/>
          <a:p>
            <a:pPr>
              <a:buFont typeface="Wingdings" panose="05000000000000000000" pitchFamily="2" charset="2"/>
              <a:buChar char="Ø"/>
            </a:pPr>
            <a:r>
              <a:rPr lang="en-US" sz="2400" dirty="0"/>
              <a:t>Writing styles help to express thoughts of every individual differently</a:t>
            </a:r>
          </a:p>
          <a:p>
            <a:pPr>
              <a:buFont typeface="Wingdings" panose="05000000000000000000" pitchFamily="2" charset="2"/>
              <a:buChar char="Ø"/>
            </a:pPr>
            <a:r>
              <a:rPr lang="en-US" sz="2400" dirty="0"/>
              <a:t> It helps to establish a written communication by  the various techniques of writing style</a:t>
            </a:r>
          </a:p>
          <a:p>
            <a:pPr>
              <a:buFont typeface="Wingdings" panose="05000000000000000000" pitchFamily="2" charset="2"/>
              <a:buChar char="Ø"/>
            </a:pPr>
            <a:endParaRPr lang="en-US" sz="2400" dirty="0"/>
          </a:p>
          <a:p>
            <a:pPr marL="257175" indent="-257175" algn="just">
              <a:buFont typeface="Arial" panose="020B0604020202020204" pitchFamily="34" charset="0"/>
              <a:buChar char="•"/>
            </a:pPr>
            <a:r>
              <a:rPr lang="en-US" sz="2200" dirty="0"/>
              <a:t>A technical communication writing style should be</a:t>
            </a:r>
          </a:p>
          <a:p>
            <a:pPr algn="just"/>
            <a:r>
              <a:rPr lang="en-US" sz="2200" dirty="0"/>
              <a:t>      </a:t>
            </a:r>
            <a:r>
              <a:rPr lang="en-US" sz="2200" b="1" dirty="0"/>
              <a:t>Concise</a:t>
            </a:r>
            <a:r>
              <a:rPr lang="en-US" sz="2200" dirty="0"/>
              <a:t>, </a:t>
            </a:r>
            <a:r>
              <a:rPr lang="en-US" sz="2200" b="1" dirty="0"/>
              <a:t>Precise</a:t>
            </a:r>
            <a:r>
              <a:rPr lang="en-US" sz="2200" dirty="0"/>
              <a:t>, </a:t>
            </a:r>
            <a:r>
              <a:rPr lang="en-US" sz="2200" b="1" dirty="0"/>
              <a:t>Direct</a:t>
            </a:r>
            <a:r>
              <a:rPr lang="en-US" sz="2200" dirty="0"/>
              <a:t> and </a:t>
            </a:r>
            <a:r>
              <a:rPr lang="en-US" sz="2200" b="1" dirty="0"/>
              <a:t>Well-organized</a:t>
            </a:r>
            <a:r>
              <a:rPr lang="en-US" sz="2200" dirty="0"/>
              <a:t>.</a:t>
            </a:r>
          </a:p>
          <a:p>
            <a:pPr algn="just"/>
            <a:endParaRPr lang="en-US" sz="2200" dirty="0"/>
          </a:p>
          <a:p>
            <a:pPr marL="257175" indent="-257175" algn="just">
              <a:buFont typeface="Arial" panose="020B0604020202020204" pitchFamily="34" charset="0"/>
              <a:buChar char="•"/>
            </a:pPr>
            <a:r>
              <a:rPr lang="en-US" sz="2200" dirty="0"/>
              <a:t>Technical communication styles are-</a:t>
            </a:r>
          </a:p>
          <a:p>
            <a:pPr algn="just"/>
            <a:r>
              <a:rPr lang="en-US" sz="2200" dirty="0"/>
              <a:t>       Understanding writing style, Voice and tone, Mechanics </a:t>
            </a:r>
          </a:p>
          <a:p>
            <a:pPr algn="just"/>
            <a:r>
              <a:rPr lang="en-US" sz="2200" dirty="0"/>
              <a:t>      and grammar, Citations and Citation styles</a:t>
            </a:r>
          </a:p>
          <a:p>
            <a:pPr algn="just"/>
            <a:r>
              <a:rPr lang="en-US" sz="2200" dirty="0"/>
              <a:t> </a:t>
            </a:r>
          </a:p>
          <a:p>
            <a:pPr algn="just"/>
            <a:endParaRPr lang="en-US" sz="2200" dirty="0"/>
          </a:p>
          <a:p>
            <a:pPr algn="just"/>
            <a:endParaRPr lang="en-US" sz="2200" dirty="0"/>
          </a:p>
          <a:p>
            <a:pPr marL="257175" indent="-257175" algn="just">
              <a:buFont typeface="Arial" panose="020B0604020202020204" pitchFamily="34" charset="0"/>
              <a:buChar char="•"/>
            </a:pPr>
            <a:endParaRPr lang="en-US" sz="2200" dirty="0"/>
          </a:p>
        </p:txBody>
      </p:sp>
      <p:sp>
        <p:nvSpPr>
          <p:cNvPr id="10" name="Date Placeholder 9"/>
          <p:cNvSpPr>
            <a:spLocks noGrp="1"/>
          </p:cNvSpPr>
          <p:nvPr>
            <p:ph type="dt" sz="half" idx="10"/>
          </p:nvPr>
        </p:nvSpPr>
        <p:spPr/>
        <p:txBody>
          <a:bodyPr/>
          <a:lstStyle/>
          <a:p>
            <a:fld id="{B1423DF1-2EA1-4B6D-9F76-E651A207ACD1}"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7892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Program Outcomes (PO)</a:t>
            </a:r>
            <a:endParaRPr kumimoji="0" lang="en-US" sz="3400" b="1" i="0" u="none" strike="noStrike" kern="1200" cap="none" spc="0" normalizeH="0" baseline="0" noProof="0" dirty="0">
              <a:ln>
                <a:noFill/>
              </a:ln>
              <a:solidFill>
                <a:schemeClr val="dk1"/>
              </a:solidFill>
              <a:effectLst/>
              <a:uLnTx/>
              <a:uFillTx/>
            </a:endParaRPr>
          </a:p>
        </p:txBody>
      </p:sp>
      <p:sp>
        <p:nvSpPr>
          <p:cNvPr id="9" name="Rectangle 8"/>
          <p:cNvSpPr/>
          <p:nvPr/>
        </p:nvSpPr>
        <p:spPr>
          <a:xfrm>
            <a:off x="304800" y="990600"/>
            <a:ext cx="8610600" cy="2677656"/>
          </a:xfrm>
          <a:prstGeom prst="rect">
            <a:avLst/>
          </a:prstGeom>
        </p:spPr>
        <p:txBody>
          <a:bodyPr wrap="square">
            <a:spAutoFit/>
          </a:bodyPr>
          <a:lstStyle/>
          <a:p>
            <a:r>
              <a:rPr lang="en-US" sz="2400" b="1" dirty="0"/>
              <a:t>PO9</a:t>
            </a:r>
            <a:r>
              <a:rPr lang="en-US" sz="2400" dirty="0"/>
              <a:t>: To make them a quick learner and adaptive in nature for their better sustainability in the competitive world.</a:t>
            </a:r>
          </a:p>
          <a:p>
            <a:r>
              <a:rPr lang="en-US" sz="2400" b="1" dirty="0"/>
              <a:t>PO10</a:t>
            </a:r>
            <a:r>
              <a:rPr lang="en-US" sz="2400" dirty="0"/>
              <a:t>: To make them respect and follow the standard practices while devising the solution to any problem.</a:t>
            </a:r>
          </a:p>
          <a:p>
            <a:r>
              <a:rPr lang="en-US" sz="2400" b="1" dirty="0"/>
              <a:t>PO11</a:t>
            </a:r>
            <a:r>
              <a:rPr lang="en-US" sz="2400" dirty="0"/>
              <a:t>: To enhance their influential, managerial skills, leadership skills, etc. </a:t>
            </a:r>
          </a:p>
          <a:p>
            <a:r>
              <a:rPr lang="en-US" sz="2400" b="1" dirty="0"/>
              <a:t>PO12</a:t>
            </a:r>
            <a:r>
              <a:rPr lang="en-US" sz="2400" dirty="0"/>
              <a:t>: To make the students a good citizen.</a:t>
            </a:r>
          </a:p>
        </p:txBody>
      </p:sp>
      <p:sp>
        <p:nvSpPr>
          <p:cNvPr id="12" name="Date Placeholder 11"/>
          <p:cNvSpPr>
            <a:spLocks noGrp="1"/>
          </p:cNvSpPr>
          <p:nvPr>
            <p:ph type="dt" sz="half" idx="10"/>
          </p:nvPr>
        </p:nvSpPr>
        <p:spPr/>
        <p:txBody>
          <a:bodyPr/>
          <a:lstStyle/>
          <a:p>
            <a:fld id="{C60B49E5-0237-4051-9373-7136B7051ACF}"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
        <p:nvSpPr>
          <p:cNvPr id="15" name="Footer Placeholder 14"/>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6035466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Reference</a:t>
            </a:r>
            <a:r>
              <a:rPr kumimoji="0" lang="en-US" sz="3000" b="0" i="0" u="none" strike="noStrike" kern="1200" cap="none" spc="0" normalizeH="0" noProof="0" dirty="0">
                <a:ln>
                  <a:noFill/>
                </a:ln>
                <a:solidFill>
                  <a:schemeClr val="dk1"/>
                </a:solidFill>
                <a:effectLst/>
                <a:uLnTx/>
                <a:uFillTx/>
                <a:latin typeface="+mn-lt"/>
                <a:ea typeface="+mn-ea"/>
                <a:cs typeface="+mn-cs"/>
              </a:rPr>
              <a:t> Books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Date Placeholder 10"/>
          <p:cNvSpPr>
            <a:spLocks noGrp="1"/>
          </p:cNvSpPr>
          <p:nvPr>
            <p:ph type="dt" sz="half" idx="10"/>
          </p:nvPr>
        </p:nvSpPr>
        <p:spPr/>
        <p:txBody>
          <a:bodyPr/>
          <a:lstStyle/>
          <a:p>
            <a:fld id="{96102AE5-7AE1-40B5-B747-F7C5AB32DC2E}"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110</a:t>
            </a:fld>
            <a:endParaRPr lang="en-US"/>
          </a:p>
        </p:txBody>
      </p:sp>
      <p:sp>
        <p:nvSpPr>
          <p:cNvPr id="13" name="Footer Placeholder 12"/>
          <p:cNvSpPr>
            <a:spLocks noGrp="1"/>
          </p:cNvSpPr>
          <p:nvPr>
            <p:ph type="ftr" sz="quarter" idx="11"/>
          </p:nvPr>
        </p:nvSpPr>
        <p:spPr>
          <a:xfrm>
            <a:off x="3124200" y="6356350"/>
            <a:ext cx="3824064"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4" name="Content Placeholder 3"/>
          <p:cNvSpPr>
            <a:spLocks noGrp="1"/>
          </p:cNvSpPr>
          <p:nvPr>
            <p:ph idx="1"/>
          </p:nvPr>
        </p:nvSpPr>
        <p:spPr>
          <a:xfrm>
            <a:off x="457200" y="1052736"/>
            <a:ext cx="8229600" cy="5073427"/>
          </a:xfrm>
        </p:spPr>
        <p:txBody>
          <a:bodyPr>
            <a:normAutofit fontScale="70000" lnSpcReduction="20000"/>
          </a:bodyPr>
          <a:lstStyle/>
          <a:p>
            <a:pPr>
              <a:buFont typeface="Wingdings" panose="05000000000000000000" pitchFamily="2" charset="2"/>
              <a:buChar char="Ø"/>
            </a:pPr>
            <a:r>
              <a:rPr lang="en-US" dirty="0"/>
              <a:t>Improve Your Writing ed. V.N. Arora and </a:t>
            </a:r>
            <a:r>
              <a:rPr lang="en-US" dirty="0" err="1"/>
              <a:t>Laxmi</a:t>
            </a:r>
            <a:r>
              <a:rPr lang="en-US" dirty="0"/>
              <a:t> Chandra, Oxford Univ. Press, 2001, New Delhi.</a:t>
            </a:r>
          </a:p>
          <a:p>
            <a:pPr>
              <a:buFont typeface="Wingdings" panose="05000000000000000000" pitchFamily="2" charset="2"/>
              <a:buChar char="Ø"/>
            </a:pPr>
            <a:r>
              <a:rPr lang="en-US" dirty="0"/>
              <a:t>Leech </a:t>
            </a:r>
            <a:r>
              <a:rPr lang="en-US" dirty="0" err="1"/>
              <a:t>Geoffery</a:t>
            </a:r>
            <a:r>
              <a:rPr lang="en-US" dirty="0"/>
              <a:t> </a:t>
            </a:r>
            <a:r>
              <a:rPr lang="en-US" i="1" dirty="0"/>
              <a:t>Communicative Grammar of English. </a:t>
            </a:r>
            <a:r>
              <a:rPr lang="en-US" dirty="0"/>
              <a:t>Pearson Education Harlow, United Kingdom, 1994.</a:t>
            </a:r>
          </a:p>
          <a:p>
            <a:pPr>
              <a:buFont typeface="Wingdings" panose="05000000000000000000" pitchFamily="2" charset="2"/>
              <a:buChar char="Ø"/>
            </a:pPr>
            <a:r>
              <a:rPr lang="en-US" dirty="0" err="1"/>
              <a:t>Sethi</a:t>
            </a:r>
            <a:r>
              <a:rPr lang="en-US" dirty="0"/>
              <a:t>. J. Course In Phonetics And Spoken English Prentice Hall India Learning Private Limited; 2 edition (1999)</a:t>
            </a:r>
          </a:p>
          <a:p>
            <a:pPr>
              <a:buFont typeface="Wingdings" panose="05000000000000000000" pitchFamily="2" charset="2"/>
              <a:buChar char="Ø"/>
            </a:pPr>
            <a:r>
              <a:rPr lang="en-US" dirty="0"/>
              <a:t>Rebecca Corfield. </a:t>
            </a:r>
            <a:r>
              <a:rPr lang="en-US" i="1" dirty="0"/>
              <a:t>Preparing The Perfect CV</a:t>
            </a:r>
            <a:r>
              <a:rPr lang="en-US" dirty="0"/>
              <a:t>. </a:t>
            </a:r>
            <a:r>
              <a:rPr lang="en-US" dirty="0" err="1"/>
              <a:t>Kogan</a:t>
            </a:r>
            <a:r>
              <a:rPr lang="en-US" dirty="0"/>
              <a:t> Page Publishers, 2009.</a:t>
            </a:r>
          </a:p>
          <a:p>
            <a:pPr>
              <a:buFont typeface="Wingdings" panose="05000000000000000000" pitchFamily="2" charset="2"/>
              <a:buChar char="Ø"/>
            </a:pPr>
            <a:r>
              <a:rPr lang="en-US" dirty="0"/>
              <a:t>Anderson, Paul V. </a:t>
            </a:r>
            <a:r>
              <a:rPr lang="en-US" i="1" dirty="0"/>
              <a:t>Technical communication</a:t>
            </a:r>
            <a:r>
              <a:rPr lang="en-US" dirty="0"/>
              <a:t>. 8th ed. Cengage Learning, 2011.</a:t>
            </a:r>
          </a:p>
          <a:p>
            <a:pPr>
              <a:buFont typeface="Wingdings" panose="05000000000000000000" pitchFamily="2" charset="2"/>
              <a:buChar char="Ø"/>
            </a:pPr>
            <a:r>
              <a:rPr lang="en-US" dirty="0"/>
              <a:t>IELTS 11: General Training with answers. Cambridge English</a:t>
            </a:r>
          </a:p>
          <a:p>
            <a:pPr lvl="0">
              <a:buFont typeface="Wingdings" panose="05000000000000000000" pitchFamily="2" charset="2"/>
              <a:buChar char="Ø"/>
            </a:pPr>
            <a:r>
              <a:rPr lang="en-US" dirty="0"/>
              <a:t>L. M. Prasad- Principles and Practices of Management, Sultan Chand &amp; Sons, 7th edition, 2007.</a:t>
            </a:r>
          </a:p>
          <a:p>
            <a:pPr>
              <a:buFont typeface="Wingdings" panose="05000000000000000000" pitchFamily="2" charset="2"/>
              <a:buChar char="Ø"/>
            </a:pPr>
            <a:r>
              <a:rPr lang="en-US" dirty="0"/>
              <a:t>Principles of Management, George R. Terry &amp; S.G. Franklin, AITBS, Delhi.</a:t>
            </a:r>
          </a:p>
          <a:p>
            <a:pPr>
              <a:buFont typeface="Wingdings" panose="05000000000000000000" pitchFamily="2" charset="2"/>
              <a:buChar char="Ø"/>
            </a:pPr>
            <a:endParaRPr lang="en-US" dirty="0"/>
          </a:p>
        </p:txBody>
      </p:sp>
      <p:sp>
        <p:nvSpPr>
          <p:cNvPr id="5" name="Rectangle 4"/>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3910837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78324"/>
            <a:ext cx="6400800" cy="1304526"/>
          </a:xfrm>
        </p:spPr>
        <p:style>
          <a:lnRef idx="2">
            <a:schemeClr val="accent5"/>
          </a:lnRef>
          <a:fillRef idx="1">
            <a:schemeClr val="lt1"/>
          </a:fillRef>
          <a:effectRef idx="0">
            <a:schemeClr val="accent5"/>
          </a:effectRef>
          <a:fontRef idx="minor">
            <a:schemeClr val="dk1"/>
          </a:fontRef>
        </p:style>
        <p:txBody>
          <a:bodyPr anchor="ctr">
            <a:normAutofit/>
          </a:bodyPr>
          <a:lstStyle/>
          <a:p>
            <a:pPr>
              <a:defRPr/>
            </a:pPr>
            <a:r>
              <a:rPr lang="en-US" sz="2800" b="1" dirty="0">
                <a:solidFill>
                  <a:schemeClr val="tx1"/>
                </a:solidFill>
              </a:rPr>
              <a:t>Topic 4</a:t>
            </a:r>
          </a:p>
          <a:p>
            <a:pPr lvl="0">
              <a:defRPr/>
            </a:pPr>
            <a:r>
              <a:rPr lang="en-IN" sz="2800" b="1" dirty="0">
                <a:solidFill>
                  <a:schemeClr val="tx1"/>
                </a:solidFill>
              </a:rPr>
              <a:t>Ethical Writing</a:t>
            </a:r>
            <a:endParaRPr lang="en-US" sz="2800" b="1" dirty="0">
              <a:solidFill>
                <a:schemeClr val="tx1"/>
              </a:solidFill>
            </a:endParaRPr>
          </a:p>
        </p:txBody>
      </p:sp>
      <p:sp>
        <p:nvSpPr>
          <p:cNvPr id="6" name="Subtitle 2"/>
          <p:cNvSpPr txBox="1">
            <a:spLocks/>
          </p:cNvSpPr>
          <p:nvPr/>
        </p:nvSpPr>
        <p:spPr>
          <a:xfrm>
            <a:off x="5410200" y="3962400"/>
            <a:ext cx="3429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5</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0" y="378904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algn="ctr">
              <a:defRPr/>
            </a:pPr>
            <a:r>
              <a:rPr lang="en-US" sz="2400" b="1" dirty="0">
                <a:solidFill>
                  <a:schemeClr val="tx1"/>
                </a:solidFill>
              </a:rPr>
              <a:t>Technical Communication</a:t>
            </a:r>
          </a:p>
          <a:p>
            <a:pPr algn="ctr">
              <a:defRPr/>
            </a:pPr>
            <a:r>
              <a:rPr lang="en-US" sz="2400" b="1" dirty="0">
                <a:solidFill>
                  <a:schemeClr val="tx1"/>
                </a:solidFill>
              </a:rPr>
              <a:t>AASL 0401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  IV Semester</a:t>
            </a:r>
          </a:p>
        </p:txBody>
      </p:sp>
      <p:pic>
        <p:nvPicPr>
          <p:cNvPr id="16"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8" name="Date Placeholder 17"/>
          <p:cNvSpPr>
            <a:spLocks noGrp="1"/>
          </p:cNvSpPr>
          <p:nvPr>
            <p:ph type="dt" sz="half" idx="10"/>
          </p:nvPr>
        </p:nvSpPr>
        <p:spPr/>
        <p:txBody>
          <a:bodyPr/>
          <a:lstStyle/>
          <a:p>
            <a:fld id="{1D89D6DC-618C-4A80-AEDE-18D0B746F118}" type="datetime1">
              <a:rPr lang="en-US" smtClean="0"/>
              <a:t>2/4/2022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111</a:t>
            </a:fld>
            <a:endParaRPr lang="en-US"/>
          </a:p>
        </p:txBody>
      </p:sp>
      <p:sp>
        <p:nvSpPr>
          <p:cNvPr id="20" name="Footer Placeholder 19"/>
          <p:cNvSpPr>
            <a:spLocks noGrp="1"/>
          </p:cNvSpPr>
          <p:nvPr>
            <p:ph type="ftr" sz="quarter" idx="11"/>
          </p:nvPr>
        </p:nvSpPr>
        <p:spPr>
          <a:xfrm>
            <a:off x="3124200" y="6356350"/>
            <a:ext cx="4040088" cy="365125"/>
          </a:xfrm>
        </p:spPr>
        <p:txBody>
          <a:bodyPr/>
          <a:lstStyle/>
          <a:p>
            <a:r>
              <a:rPr lang="pt-BR"/>
              <a:t>BTech I Sem UNIT-4           </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5165009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algn="just"/>
            <a:r>
              <a:rPr lang="en-US" sz="2800" dirty="0">
                <a:ea typeface="+mn-lt"/>
                <a:cs typeface="+mn-lt"/>
              </a:rPr>
              <a:t>The student should be familiar with basic writing skills</a:t>
            </a:r>
            <a:endParaRPr lang="en-US" sz="2800" dirty="0">
              <a:cs typeface="Calibri"/>
            </a:endParaRPr>
          </a:p>
          <a:p>
            <a:pPr algn="just"/>
            <a:endParaRPr lang="en-US" sz="2800" dirty="0">
              <a:cs typeface="Calibri"/>
            </a:endParaRPr>
          </a:p>
          <a:p>
            <a:endParaRPr lang="en-US" sz="2800" dirty="0">
              <a:cs typeface="Calibri"/>
            </a:endParaRP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Prerequisites </a:t>
            </a:r>
          </a:p>
        </p:txBody>
      </p:sp>
      <p:sp>
        <p:nvSpPr>
          <p:cNvPr id="12" name="Date Placeholder 11"/>
          <p:cNvSpPr>
            <a:spLocks noGrp="1"/>
          </p:cNvSpPr>
          <p:nvPr>
            <p:ph type="dt" sz="half" idx="10"/>
          </p:nvPr>
        </p:nvSpPr>
        <p:spPr/>
        <p:txBody>
          <a:bodyPr/>
          <a:lstStyle/>
          <a:p>
            <a:fld id="{C269E3EA-29DD-4FC0-8C95-E628609021DC}"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112</a:t>
            </a:fld>
            <a:endParaRPr lang="en-US"/>
          </a:p>
        </p:txBody>
      </p:sp>
      <p:sp>
        <p:nvSpPr>
          <p:cNvPr id="14" name="Footer Placeholder 13"/>
          <p:cNvSpPr>
            <a:spLocks noGrp="1"/>
          </p:cNvSpPr>
          <p:nvPr>
            <p:ph type="ftr" sz="quarter" idx="11"/>
          </p:nvPr>
        </p:nvSpPr>
        <p:spPr>
          <a:xfrm>
            <a:off x="3124200" y="6356350"/>
            <a:ext cx="4112096"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6565837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marL="0" indent="0" algn="just">
              <a:buNone/>
            </a:pPr>
            <a:r>
              <a:rPr lang="en-US" sz="2400" b="1"/>
              <a:t>CO5	  Demonstrate their understanding of various ethical concerns in written communication</a:t>
            </a:r>
          </a:p>
          <a:p>
            <a:pPr marL="0" indent="0" algn="just">
              <a:buNone/>
            </a:pPr>
            <a:endParaRPr lang="en-US" sz="2400" dirty="0">
              <a:solidFill>
                <a:prstClr val="black"/>
              </a:solidFill>
              <a:cs typeface="Times New Roman" panose="02020603050405020304" pitchFamily="18" charset="0"/>
            </a:endParaRPr>
          </a:p>
          <a:p>
            <a:pPr marL="457200" lvl="0" indent="-457200" algn="just">
              <a:buAutoNum type="arabicPeriod"/>
            </a:pPr>
            <a:r>
              <a:rPr lang="en-US" sz="2400" dirty="0">
                <a:solidFill>
                  <a:prstClr val="black"/>
                </a:solidFill>
                <a:cs typeface="Times New Roman" panose="02020603050405020304" pitchFamily="18" charset="0"/>
              </a:rPr>
              <a:t>Students will be able to know how to practice ethical writing</a:t>
            </a:r>
          </a:p>
          <a:p>
            <a:pPr marL="457200" lvl="0" indent="-457200" algn="just">
              <a:buAutoNum type="arabicPeriod"/>
            </a:pPr>
            <a:r>
              <a:rPr lang="en-US" sz="2400" dirty="0">
                <a:solidFill>
                  <a:prstClr val="black"/>
                </a:solidFill>
                <a:cs typeface="Times New Roman" panose="02020603050405020304" pitchFamily="18" charset="0"/>
              </a:rPr>
              <a:t>Students will be able to avoid plagiarism in writing</a:t>
            </a: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54DB41FC-9C8B-4DDE-A4DD-66018F162B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113</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002614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24744"/>
            <a:ext cx="8003232" cy="5231606"/>
          </a:xfrm>
        </p:spPr>
        <p:txBody>
          <a:bodyPr>
            <a:noAutofit/>
          </a:bodyPr>
          <a:lstStyle/>
          <a:p>
            <a:r>
              <a:rPr lang="en-IN" sz="2600" dirty="0"/>
              <a:t>A writing that clearly indicates (via documentation) where source material has been incorporated into one’s own writing.</a:t>
            </a:r>
          </a:p>
          <a:p>
            <a:r>
              <a:rPr lang="en-IN" sz="2600" dirty="0"/>
              <a:t>Using correct and authentic data.</a:t>
            </a:r>
          </a:p>
          <a:p>
            <a:r>
              <a:rPr lang="en-IN" sz="2600" dirty="0"/>
              <a:t>It acknowledges a range of perspectives on an issue.  </a:t>
            </a:r>
          </a:p>
          <a:p>
            <a:r>
              <a:rPr lang="en-IN" sz="2600" dirty="0"/>
              <a:t>Writing with a level of inclusion, respect, and acknowledgement of diversity.</a:t>
            </a:r>
          </a:p>
          <a:p>
            <a:r>
              <a:rPr lang="en-IN" sz="2600" dirty="0"/>
              <a:t>The importance of ethical writing, then, is based not only upon the avoidance of plagiarism, but also avoiding the weaknesses of bias and exclusive language (sexist, racist, homophobic, etc.) This strengthens the credibility and persuasiveness of the writer’s argument.</a:t>
            </a: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What is Ethical Writing?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114</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5307167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a:bodyPr>
          <a:lstStyle/>
          <a:p>
            <a:r>
              <a:rPr lang="en-IN" dirty="0"/>
              <a:t>Cite sources properly, using the most recent documentation style sheet/manual available.</a:t>
            </a:r>
          </a:p>
          <a:p>
            <a:r>
              <a:rPr lang="en-IN" dirty="0"/>
              <a:t>Cite any and all ideas that are “borrowed” (anything that did not originate with you).</a:t>
            </a:r>
          </a:p>
          <a:p>
            <a:r>
              <a:rPr lang="en-IN" dirty="0"/>
              <a:t>Cite BOTH paraphrases AND direct quotes.</a:t>
            </a:r>
          </a:p>
          <a:p>
            <a:pPr>
              <a:buFont typeface="Wingdings" panose="05000000000000000000" pitchFamily="2" charset="2"/>
              <a:buChar char="Ø"/>
            </a:pPr>
            <a:endParaRPr lang="en-US" sz="18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Citing Sources</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115</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0685890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9" name="Picture 18">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7" name="Title 1"/>
          <p:cNvSpPr txBox="1">
            <a:spLocks/>
          </p:cNvSpPr>
          <p:nvPr/>
        </p:nvSpPr>
        <p:spPr>
          <a:xfrm>
            <a:off x="4851603" y="24408"/>
            <a:ext cx="3733482" cy="109053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lvl="0">
              <a:lnSpc>
                <a:spcPct val="90000"/>
              </a:lnSpc>
              <a:spcBef>
                <a:spcPct val="0"/>
              </a:spcBef>
              <a:spcAft>
                <a:spcPts val="600"/>
              </a:spcAft>
              <a:defRPr/>
            </a:pPr>
            <a:r>
              <a:rPr lang="en-US" sz="3400" kern="1200" dirty="0">
                <a:solidFill>
                  <a:srgbClr val="000000"/>
                </a:solidFill>
                <a:latin typeface="+mj-lt"/>
                <a:ea typeface="+mj-ea"/>
                <a:cs typeface="+mj-cs"/>
              </a:rPr>
              <a:t>Plagiarism</a:t>
            </a:r>
          </a:p>
        </p:txBody>
      </p:sp>
      <p:sp>
        <p:nvSpPr>
          <p:cNvPr id="2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3" descr="A picture containing text&#10;&#10;Description automatically generated">
            <a:extLst>
              <a:ext uri="{FF2B5EF4-FFF2-40B4-BE49-F238E27FC236}">
                <a16:creationId xmlns:a16="http://schemas.microsoft.com/office/drawing/2014/main" id="{D67ADAE1-BDA5-414B-B697-B50DA1FC3731}"/>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948" r="26395"/>
          <a:stretch/>
        </p:blipFill>
        <p:spPr>
          <a:xfrm>
            <a:off x="20" y="1351210"/>
            <a:ext cx="4180350" cy="4375387"/>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p:cNvSpPr>
            <a:spLocks noGrp="1"/>
          </p:cNvSpPr>
          <p:nvPr>
            <p:ph idx="1"/>
          </p:nvPr>
        </p:nvSpPr>
        <p:spPr>
          <a:xfrm>
            <a:off x="4851901" y="1986393"/>
            <a:ext cx="3733184" cy="2729467"/>
          </a:xfrm>
        </p:spPr>
        <p:txBody>
          <a:bodyPr vert="horz" lIns="91440" tIns="45720" rIns="91440" bIns="45720" rtlCol="0" anchor="ctr">
            <a:noAutofit/>
          </a:bodyPr>
          <a:lstStyle/>
          <a:p>
            <a:pPr marL="57150" indent="-228600">
              <a:lnSpc>
                <a:spcPct val="90000"/>
              </a:lnSpc>
            </a:pPr>
            <a:r>
              <a:rPr lang="en-US" sz="2600" dirty="0">
                <a:solidFill>
                  <a:srgbClr val="000000"/>
                </a:solidFill>
              </a:rPr>
              <a:t>Many people think of plagiarism as copying another's work or borrowing someone else's original ideas. But terms like "copying" and "borrowing" can disguise the seriousness of the offense</a:t>
            </a:r>
          </a:p>
        </p:txBody>
      </p:sp>
      <p:sp>
        <p:nvSpPr>
          <p:cNvPr id="10" name="Date Placeholder 9"/>
          <p:cNvSpPr>
            <a:spLocks noGrp="1"/>
          </p:cNvSpPr>
          <p:nvPr>
            <p:ph type="dt" sz="half" idx="10"/>
          </p:nvPr>
        </p:nvSpPr>
        <p:spPr>
          <a:xfrm>
            <a:off x="604245" y="6337827"/>
            <a:ext cx="2331049" cy="235550"/>
          </a:xfrm>
        </p:spPr>
        <p:txBody>
          <a:bodyPr vert="horz" lIns="91440" tIns="45720" rIns="91440" bIns="45720" rtlCol="0" anchor="ctr">
            <a:normAutofit/>
          </a:bodyPr>
          <a:lstStyle/>
          <a:p>
            <a:pPr>
              <a:spcAft>
                <a:spcPts val="600"/>
              </a:spcAft>
            </a:pPr>
            <a:fld id="{5EDF14DD-EF1C-494D-B635-01916982DFD3}" type="datetime1">
              <a:rPr lang="en-US" sz="825">
                <a:solidFill>
                  <a:srgbClr val="898989"/>
                </a:solidFill>
              </a:rPr>
              <a:pPr>
                <a:spcAft>
                  <a:spcPts val="600"/>
                </a:spcAft>
              </a:pPr>
              <a:t>2/4/2022</a:t>
            </a:fld>
            <a:endParaRPr lang="en-US" sz="825">
              <a:solidFill>
                <a:srgbClr val="898989"/>
              </a:solidFill>
            </a:endParaRPr>
          </a:p>
        </p:txBody>
      </p:sp>
      <p:sp>
        <p:nvSpPr>
          <p:cNvPr id="12" name="Footer Placeholder 11"/>
          <p:cNvSpPr>
            <a:spLocks noGrp="1"/>
          </p:cNvSpPr>
          <p:nvPr>
            <p:ph type="ftr" sz="quarter" idx="11"/>
          </p:nvPr>
        </p:nvSpPr>
        <p:spPr>
          <a:xfrm>
            <a:off x="4152275" y="6337827"/>
            <a:ext cx="3967172" cy="235550"/>
          </a:xfrm>
        </p:spPr>
        <p:txBody>
          <a:bodyPr vert="horz" lIns="91440" tIns="45720" rIns="91440" bIns="45720" rtlCol="0" anchor="ctr">
            <a:normAutofit/>
          </a:bodyPr>
          <a:lstStyle/>
          <a:p>
            <a:pPr algn="r">
              <a:spcAft>
                <a:spcPts val="600"/>
              </a:spcAft>
            </a:pPr>
            <a:r>
              <a:rPr lang="en-US" sz="825" kern="1200">
                <a:solidFill>
                  <a:srgbClr val="898989"/>
                </a:solidFill>
                <a:latin typeface="+mn-lt"/>
                <a:ea typeface="+mn-ea"/>
                <a:cs typeface="+mn-cs"/>
              </a:rPr>
              <a:t>BTech I Sem UNIT-4           </a:t>
            </a:r>
          </a:p>
        </p:txBody>
      </p:sp>
      <p:sp>
        <p:nvSpPr>
          <p:cNvPr id="11" name="Slide Number Placeholder 10"/>
          <p:cNvSpPr>
            <a:spLocks noGrp="1"/>
          </p:cNvSpPr>
          <p:nvPr>
            <p:ph type="sldNum" sz="quarter" idx="12"/>
          </p:nvPr>
        </p:nvSpPr>
        <p:spPr>
          <a:xfrm>
            <a:off x="8119448" y="6337827"/>
            <a:ext cx="428046" cy="235550"/>
          </a:xfrm>
        </p:spPr>
        <p:txBody>
          <a:bodyPr vert="horz" lIns="91440" tIns="45720" rIns="91440" bIns="45720" rtlCol="0" anchor="ctr">
            <a:normAutofit/>
          </a:bodyPr>
          <a:lstStyle/>
          <a:p>
            <a:pPr>
              <a:spcAft>
                <a:spcPts val="600"/>
              </a:spcAft>
            </a:pPr>
            <a:fld id="{B6F15528-21DE-4FAA-801E-634DDDAF4B2B}" type="slidenum">
              <a:rPr lang="en-US" sz="825">
                <a:solidFill>
                  <a:srgbClr val="898989"/>
                </a:solidFill>
              </a:rPr>
              <a:pPr>
                <a:spcAft>
                  <a:spcPts val="600"/>
                </a:spcAft>
              </a:pPr>
              <a:t>116</a:t>
            </a:fld>
            <a:endParaRPr lang="en-US" sz="825">
              <a:solidFill>
                <a:srgbClr val="898989"/>
              </a:solidFill>
            </a:endParaRPr>
          </a:p>
        </p:txBody>
      </p:sp>
      <p:pic>
        <p:nvPicPr>
          <p:cNvPr id="9" name="Picture 8" descr="Logo, company nam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4342345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a:bodyPr>
          <a:lstStyle/>
          <a:p>
            <a:r>
              <a:rPr lang="en-IN" sz="2600" b="1" dirty="0"/>
              <a:t>According to the Merriam-Webster online dictionary, to "plagiarize" means:</a:t>
            </a:r>
          </a:p>
          <a:p>
            <a:endParaRPr lang="en-IN" sz="2600" b="1" dirty="0"/>
          </a:p>
          <a:p>
            <a:r>
              <a:rPr lang="en-IN" sz="2600" dirty="0"/>
              <a:t>to steal and pass off (the ideas or words of another) as one's own</a:t>
            </a:r>
          </a:p>
          <a:p>
            <a:r>
              <a:rPr lang="en-IN" sz="2600" dirty="0"/>
              <a:t>to use (another's production) without crediting the source</a:t>
            </a:r>
          </a:p>
          <a:p>
            <a:r>
              <a:rPr lang="en-IN" sz="2600" dirty="0"/>
              <a:t>to commit literary theft</a:t>
            </a:r>
          </a:p>
          <a:p>
            <a:r>
              <a:rPr lang="en-IN" sz="2600" dirty="0"/>
              <a:t>to present as new and original an idea or product derived from an existing source</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What is ‘Plagiarism?’</a:t>
            </a:r>
            <a:endParaRPr lang="en-US" sz="3000"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117</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911607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968552"/>
          </a:xfrm>
        </p:spPr>
        <p:txBody>
          <a:bodyPr>
            <a:normAutofit fontScale="85000" lnSpcReduction="20000"/>
          </a:bodyPr>
          <a:lstStyle/>
          <a:p>
            <a:r>
              <a:rPr lang="en-IN" dirty="0"/>
              <a:t>turning in someone else's work as your own</a:t>
            </a:r>
          </a:p>
          <a:p>
            <a:r>
              <a:rPr lang="en-IN" dirty="0"/>
              <a:t>copying words or ideas from someone else without giving credit</a:t>
            </a:r>
          </a:p>
          <a:p>
            <a:r>
              <a:rPr lang="en-IN" dirty="0"/>
              <a:t>failing to put a quotation in quotation marks</a:t>
            </a:r>
          </a:p>
          <a:p>
            <a:r>
              <a:rPr lang="en-IN" dirty="0"/>
              <a:t>giving incorrect information about the source of a quotation</a:t>
            </a:r>
          </a:p>
          <a:p>
            <a:r>
              <a:rPr lang="en-IN" dirty="0"/>
              <a:t>changing words but copying the sentence structure of a source without giving credit</a:t>
            </a:r>
          </a:p>
          <a:p>
            <a:r>
              <a:rPr lang="en-IN" dirty="0"/>
              <a:t>copying so many words or ideas from a source that it makes up the majority of your work, whether you give credit or not</a:t>
            </a:r>
          </a:p>
          <a:p>
            <a:pPr marL="0" indent="0">
              <a:buNone/>
            </a:pPr>
            <a:endParaRPr lang="en-IN" dirty="0"/>
          </a:p>
          <a:p>
            <a:pPr marL="0" indent="0">
              <a:buNone/>
            </a:pPr>
            <a:r>
              <a:rPr lang="en-IN" sz="1400" dirty="0"/>
              <a:t>(Source: https://</a:t>
            </a:r>
            <a:r>
              <a:rPr lang="en-IN" sz="1400" dirty="0" err="1"/>
              <a:t>www.plagiarism.org</a:t>
            </a:r>
            <a:r>
              <a:rPr lang="en-IN" sz="1400" dirty="0"/>
              <a:t>/article/what-is-plagiarism)</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What is considered Plagiarized? </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118</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8350771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968552"/>
          </a:xfrm>
        </p:spPr>
        <p:txBody>
          <a:bodyPr>
            <a:normAutofit/>
          </a:bodyPr>
          <a:lstStyle/>
          <a:p>
            <a:pPr marL="514350" indent="-514350" algn="just">
              <a:buFont typeface="+mj-lt"/>
              <a:buAutoNum type="arabicPeriod"/>
            </a:pPr>
            <a:r>
              <a:rPr lang="en-IN" sz="2600" dirty="0"/>
              <a:t>Direct Copying: It is directly copying the ideas, messages, texts, projects etc. of others and labelling as your own.</a:t>
            </a:r>
          </a:p>
          <a:p>
            <a:pPr marL="514350" indent="-514350" algn="just">
              <a:buFont typeface="+mj-lt"/>
              <a:buAutoNum type="arabicPeriod"/>
            </a:pPr>
            <a:r>
              <a:rPr lang="en-IN" sz="2600" dirty="0"/>
              <a:t>Paraphrasing: It is changing the language of the text or others and labelling as yours.</a:t>
            </a:r>
          </a:p>
          <a:p>
            <a:pPr marL="514350" indent="-514350" algn="just">
              <a:buFont typeface="+mj-lt"/>
              <a:buAutoNum type="arabicPeriod"/>
            </a:pPr>
            <a:r>
              <a:rPr lang="en-IN" sz="2600" dirty="0"/>
              <a:t>Word Switching: Plagiarism where the writer changes a few words in the original text of another.  </a:t>
            </a:r>
          </a:p>
          <a:p>
            <a:pPr marL="514350" indent="-514350" algn="just">
              <a:buFont typeface="+mj-lt"/>
              <a:buAutoNum type="arabicPeriod"/>
            </a:pPr>
            <a:r>
              <a:rPr lang="en-IN" sz="2600" dirty="0"/>
              <a:t>Self-Plagiarism: It is any attempt to take any of your own previously published text, papers, or research results and make it appear brand new.</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Ways of Plagiarizing</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119</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85964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Result Analysis</a:t>
            </a:r>
            <a:endParaRPr kumimoji="0" lang="en-US" sz="3400" b="1" i="0" u="none" strike="noStrike" kern="1200" cap="none" spc="0" normalizeH="0" baseline="0" noProof="0" dirty="0">
              <a:ln>
                <a:noFill/>
              </a:ln>
              <a:solidFill>
                <a:schemeClr val="dk1"/>
              </a:solidFill>
              <a:effectLst/>
              <a:uLnTx/>
              <a:uFillTx/>
            </a:endParaRPr>
          </a:p>
        </p:txBody>
      </p:sp>
      <p:sp>
        <p:nvSpPr>
          <p:cNvPr id="12" name="Date Placeholder 11"/>
          <p:cNvSpPr>
            <a:spLocks noGrp="1"/>
          </p:cNvSpPr>
          <p:nvPr>
            <p:ph type="dt" sz="half" idx="10"/>
          </p:nvPr>
        </p:nvSpPr>
        <p:spPr/>
        <p:txBody>
          <a:bodyPr/>
          <a:lstStyle/>
          <a:p>
            <a:fld id="{C0B8DDB0-19C4-430F-8A72-6F56CC0BE35F}"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
        <p:nvSpPr>
          <p:cNvPr id="15" name="Footer Placeholder 14"/>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5" name="Picture 4"/>
          <p:cNvPicPr>
            <a:picLocks noChangeAspect="1"/>
          </p:cNvPicPr>
          <p:nvPr/>
        </p:nvPicPr>
        <p:blipFill>
          <a:blip r:embed="rId3"/>
          <a:stretch>
            <a:fillRect/>
          </a:stretch>
        </p:blipFill>
        <p:spPr>
          <a:xfrm>
            <a:off x="594144" y="1628800"/>
            <a:ext cx="8092655" cy="2520280"/>
          </a:xfrm>
          <a:prstGeom prst="rect">
            <a:avLst/>
          </a:prstGeom>
        </p:spPr>
      </p:pic>
    </p:spTree>
    <p:extLst>
      <p:ext uri="{BB962C8B-B14F-4D97-AF65-F5344CB8AC3E}">
        <p14:creationId xmlns:p14="http://schemas.microsoft.com/office/powerpoint/2010/main" val="280118266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968552"/>
          </a:xfrm>
        </p:spPr>
        <p:txBody>
          <a:bodyPr>
            <a:normAutofit/>
          </a:bodyPr>
          <a:lstStyle/>
          <a:p>
            <a:pPr algn="just"/>
            <a:r>
              <a:rPr lang="en-IN" sz="2600" dirty="0"/>
              <a:t>Plagiarism is governed by Section 57 and Section 63 and Section 63 (a) of Copyright Act, 1957.</a:t>
            </a:r>
          </a:p>
          <a:p>
            <a:pPr lvl="1"/>
            <a:r>
              <a:rPr lang="en-IN" sz="2600" b="1" dirty="0"/>
              <a:t>As per Section 57 of the Act, provide authors the right (special right)</a:t>
            </a:r>
          </a:p>
          <a:p>
            <a:pPr lvl="2"/>
            <a:r>
              <a:rPr lang="en-IN" dirty="0"/>
              <a:t>to claim authorship of their work</a:t>
            </a:r>
          </a:p>
          <a:p>
            <a:pPr lvl="2"/>
            <a:r>
              <a:rPr lang="en-IN" dirty="0"/>
              <a:t>to detain or claim damages in respect of any modification, distortion, mutilation, or other act related to the said work which is done before the expiration of the term of copyright if such act would be damaging to his honour or reputation</a:t>
            </a:r>
          </a:p>
          <a:p>
            <a:pPr marL="914400" lvl="2" indent="0">
              <a:buNone/>
            </a:pPr>
            <a:endParaRPr lang="en-IN" sz="2000" dirty="0"/>
          </a:p>
          <a:p>
            <a:pPr lvl="2"/>
            <a:r>
              <a:rPr lang="en-IN" sz="1400" dirty="0"/>
              <a:t>Source: https://</a:t>
            </a:r>
            <a:r>
              <a:rPr lang="en-IN" sz="1400" dirty="0" err="1"/>
              <a:t>www.nrilegalservices.com</a:t>
            </a:r>
            <a:r>
              <a:rPr lang="en-IN" sz="1400" dirty="0"/>
              <a:t>/laws-relating-to-plagiarism-in-</a:t>
            </a:r>
            <a:r>
              <a:rPr lang="en-IN" sz="1400" dirty="0" err="1"/>
              <a:t>india</a:t>
            </a:r>
            <a:r>
              <a:rPr lang="en-IN" sz="1400" dirty="0"/>
              <a:t>/</a:t>
            </a:r>
          </a:p>
          <a:p>
            <a:pPr lvl="1" algn="just"/>
            <a:endParaRPr lang="en-IN" sz="22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Plagiarism – An Offence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120</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0863854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968552"/>
          </a:xfrm>
        </p:spPr>
        <p:txBody>
          <a:bodyPr>
            <a:normAutofit/>
          </a:bodyPr>
          <a:lstStyle/>
          <a:p>
            <a:r>
              <a:rPr lang="en-IN" sz="2600" b="1" dirty="0"/>
              <a:t>The Section 63 of the Act states punishment for the offence of breach of rights convened under this Act.</a:t>
            </a:r>
          </a:p>
          <a:p>
            <a:pPr lvl="1"/>
            <a:r>
              <a:rPr lang="en-IN" sz="2400" dirty="0"/>
              <a:t>The offender shall be punishable with imprisonment. The term for the offence may vary from six months to three years. The lawbreaker may have to compensate in terms of money i.e. fine which may range from fifty thousand rupees to two lakh rupees. Or both imprisonment and fine.</a:t>
            </a:r>
          </a:p>
          <a:p>
            <a:pPr lvl="1"/>
            <a:r>
              <a:rPr lang="en-IN" sz="2400" dirty="0"/>
              <a:t>Where the violation of the rights was not made for gain in the way of business or trade, the court may for special reasons (stated in the judgment) carry out a sentence of imprisonment of less than six months or fine of less than fifty thousand rupees.</a:t>
            </a:r>
          </a:p>
          <a:p>
            <a:pPr lvl="1" algn="just"/>
            <a:endParaRPr lang="en-IN" sz="22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Plagiarism – An Offence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121</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9036150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968552"/>
          </a:xfrm>
        </p:spPr>
        <p:txBody>
          <a:bodyPr>
            <a:normAutofit lnSpcReduction="10000"/>
          </a:bodyPr>
          <a:lstStyle/>
          <a:p>
            <a:r>
              <a:rPr lang="en-IN" sz="2600" b="1" dirty="0"/>
              <a:t>The Section 63(a) of the Act states punishment for the offence of breach of rights convened under this Act for the second time.</a:t>
            </a:r>
          </a:p>
          <a:p>
            <a:pPr lvl="1"/>
            <a:r>
              <a:rPr lang="en-IN" sz="2600" dirty="0"/>
              <a:t>The offender who commits the offence for the second time (again) will be punishable by imprisonment for the term that may vary from one year to three years and with fine varying from one lakh to two lakhs.</a:t>
            </a:r>
          </a:p>
          <a:p>
            <a:pPr lvl="1"/>
            <a:r>
              <a:rPr lang="en-IN" sz="2600" dirty="0"/>
              <a:t>Where the violation of the rights for the second time was not made for gain in the way of business or trade, the court may for special reasons (stated in the judgment) carry out a sentence of imprisonment of less than one year or fine of less than one lakh rupees.</a:t>
            </a:r>
          </a:p>
          <a:p>
            <a:pPr lvl="1" algn="just"/>
            <a:endParaRPr lang="en-IN" sz="22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Plagiarism – An Offence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122</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8996041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984" y="1233487"/>
            <a:ext cx="8029574" cy="4292503"/>
          </a:xfrm>
        </p:spPr>
        <p:txBody>
          <a:bodyPr>
            <a:normAutofit/>
          </a:bodyPr>
          <a:lstStyle/>
          <a:p>
            <a:r>
              <a:rPr lang="en-US" sz="1500" dirty="0">
                <a:hlinkClick r:id="rId2"/>
              </a:rPr>
              <a:t>https://www.youtube.com/watch?v=vcTfcefoC34</a:t>
            </a:r>
            <a:endParaRPr lang="en-US" sz="1500" dirty="0"/>
          </a:p>
          <a:p>
            <a:r>
              <a:rPr lang="en-US" sz="1500" dirty="0">
                <a:hlinkClick r:id="rId3"/>
              </a:rPr>
              <a:t>https://www.youtube.com/watch?v=nRExogs31_g</a:t>
            </a:r>
            <a:endParaRPr lang="en-US" sz="1500" dirty="0"/>
          </a:p>
          <a:p>
            <a:r>
              <a:rPr lang="en-US" sz="1500" dirty="0"/>
              <a:t>https://</a:t>
            </a:r>
            <a:r>
              <a:rPr lang="en-US" sz="1500" dirty="0" err="1"/>
              <a:t>www.youtube.com</a:t>
            </a:r>
            <a:r>
              <a:rPr lang="en-US" sz="1500" dirty="0"/>
              <a:t>/</a:t>
            </a:r>
            <a:r>
              <a:rPr lang="en-US" sz="1500" dirty="0" err="1"/>
              <a:t>watch?v</a:t>
            </a:r>
            <a:r>
              <a:rPr lang="en-US" sz="1500" dirty="0"/>
              <a:t>=Bxn6F6Xpfco</a:t>
            </a:r>
          </a:p>
        </p:txBody>
      </p:sp>
      <p:sp>
        <p:nvSpPr>
          <p:cNvPr id="7" name="Title 1"/>
          <p:cNvSpPr txBox="1">
            <a:spLocks/>
          </p:cNvSpPr>
          <p:nvPr/>
        </p:nvSpPr>
        <p:spPr>
          <a:xfrm>
            <a:off x="1385455" y="0"/>
            <a:ext cx="7758546" cy="8001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sp>
        <p:nvSpPr>
          <p:cNvPr id="10" name="Date Placeholder 9"/>
          <p:cNvSpPr>
            <a:spLocks noGrp="1"/>
          </p:cNvSpPr>
          <p:nvPr>
            <p:ph type="dt" sz="half" idx="10"/>
          </p:nvPr>
        </p:nvSpPr>
        <p:spPr/>
        <p:txBody>
          <a:bodyPr/>
          <a:lstStyle/>
          <a:p>
            <a:fld id="{2AB9C4F9-58E7-4245-BAA0-C34342A7F705}"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123</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7845902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3965973"/>
          </a:xfrm>
        </p:spPr>
        <p:txBody>
          <a:bodyPr>
            <a:noAutofit/>
          </a:bodyPr>
          <a:lstStyle/>
          <a:p>
            <a:pPr marL="514350" indent="-514350">
              <a:buAutoNum type="arabicPeriod"/>
            </a:pPr>
            <a:r>
              <a:rPr lang="en-IN" sz="2000" dirty="0"/>
              <a:t>The act of presenting someone else’s work or idea as own is considered as</a:t>
            </a:r>
          </a:p>
          <a:p>
            <a:r>
              <a:rPr lang="en-IN" sz="2000" dirty="0"/>
              <a:t>Plagiarism</a:t>
            </a:r>
          </a:p>
          <a:p>
            <a:r>
              <a:rPr lang="en-IN" sz="2000" dirty="0"/>
              <a:t> Academic dishonesty</a:t>
            </a:r>
          </a:p>
          <a:p>
            <a:r>
              <a:rPr lang="en-IN" sz="2000" dirty="0"/>
              <a:t> Wrongful appropriation</a:t>
            </a:r>
          </a:p>
          <a:p>
            <a:r>
              <a:rPr lang="en-IN" sz="2000" dirty="0"/>
              <a:t> All of these</a:t>
            </a:r>
          </a:p>
          <a:p>
            <a:pPr marL="0" indent="0">
              <a:buNone/>
            </a:pPr>
            <a:r>
              <a:rPr lang="en-IN" sz="2000" dirty="0"/>
              <a:t>2. Plagiarism where the writer changes a few words in the original text of another is known as</a:t>
            </a:r>
          </a:p>
          <a:p>
            <a:r>
              <a:rPr lang="en-IN" sz="2000" dirty="0"/>
              <a:t>Direct copying</a:t>
            </a:r>
          </a:p>
          <a:p>
            <a:r>
              <a:rPr lang="en-IN" sz="2000" b="1" dirty="0"/>
              <a:t> </a:t>
            </a:r>
            <a:r>
              <a:rPr lang="en-IN" sz="2000" dirty="0"/>
              <a:t>Word switch</a:t>
            </a:r>
          </a:p>
          <a:p>
            <a:r>
              <a:rPr lang="en-IN" sz="2000" dirty="0"/>
              <a:t> Paraphrasing</a:t>
            </a:r>
          </a:p>
          <a:p>
            <a:r>
              <a:rPr lang="en-IN" sz="2000" dirty="0"/>
              <a:t>None of these</a:t>
            </a:r>
          </a:p>
          <a:p>
            <a:endParaRPr lang="en-IN" sz="2000" dirty="0"/>
          </a:p>
          <a:p>
            <a:pPr marL="857250" lvl="1" indent="-457200">
              <a:buAutoNum type="arabicPeriod"/>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124</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6100442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3965973"/>
          </a:xfrm>
        </p:spPr>
        <p:txBody>
          <a:bodyPr>
            <a:noAutofit/>
          </a:bodyPr>
          <a:lstStyle/>
          <a:p>
            <a:pPr marL="0" indent="0">
              <a:buNone/>
            </a:pPr>
            <a:r>
              <a:rPr lang="en-IN" sz="2000" dirty="0"/>
              <a:t>3. Can multiple submissions of work be treated as plagiarism?</a:t>
            </a:r>
          </a:p>
          <a:p>
            <a:r>
              <a:rPr lang="en-IN" sz="2000" dirty="0"/>
              <a:t> Yes</a:t>
            </a:r>
          </a:p>
          <a:p>
            <a:r>
              <a:rPr lang="en-IN" sz="2000" dirty="0"/>
              <a:t> No</a:t>
            </a:r>
          </a:p>
          <a:p>
            <a:pPr marL="0" indent="0">
              <a:buNone/>
            </a:pPr>
            <a:r>
              <a:rPr lang="en-IN" sz="2000" dirty="0"/>
              <a:t>4. A ____________ is placed within the text and includes the authors’ last names and the publication year. A ___________ is placed at the end of a paper and includes information on the authors, year, the title of the source, and publication data to prevent plagiarism and give proper citation to work referred.</a:t>
            </a:r>
          </a:p>
          <a:p>
            <a:r>
              <a:rPr lang="en-IN" sz="2000" dirty="0"/>
              <a:t>quotation; citation</a:t>
            </a:r>
          </a:p>
          <a:p>
            <a:r>
              <a:rPr lang="en-IN" sz="2000" dirty="0"/>
              <a:t> reference list; quotation</a:t>
            </a:r>
          </a:p>
          <a:p>
            <a:r>
              <a:rPr lang="en-IN" sz="2000" dirty="0"/>
              <a:t> Citation; reference list</a:t>
            </a:r>
          </a:p>
          <a:p>
            <a:r>
              <a:rPr lang="en-IN" sz="2000" dirty="0"/>
              <a:t>reference list; citation</a:t>
            </a:r>
          </a:p>
          <a:p>
            <a:endParaRPr lang="en-IN" sz="2000" dirty="0"/>
          </a:p>
          <a:p>
            <a:pPr marL="857250" lvl="1" indent="-457200">
              <a:buAutoNum type="arabicPeriod"/>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125</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6993741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3965973"/>
          </a:xfrm>
        </p:spPr>
        <p:txBody>
          <a:bodyPr>
            <a:noAutofit/>
          </a:bodyPr>
          <a:lstStyle/>
          <a:p>
            <a:pPr marL="514350" indent="-514350">
              <a:buAutoNum type="arabicPeriod"/>
            </a:pPr>
            <a:r>
              <a:rPr lang="en-IN" sz="2000" dirty="0"/>
              <a:t>The act of presenting someone else’s work or idea as own is considered as</a:t>
            </a:r>
          </a:p>
          <a:p>
            <a:r>
              <a:rPr lang="en-IN" sz="2000" dirty="0"/>
              <a:t>Plagiarism</a:t>
            </a:r>
          </a:p>
          <a:p>
            <a:r>
              <a:rPr lang="en-IN" sz="2000" dirty="0"/>
              <a:t> Academic dishonesty</a:t>
            </a:r>
          </a:p>
          <a:p>
            <a:r>
              <a:rPr lang="en-IN" sz="2000" dirty="0"/>
              <a:t> Wrongful appropriation</a:t>
            </a:r>
          </a:p>
          <a:p>
            <a:r>
              <a:rPr lang="en-IN" sz="2000" dirty="0"/>
              <a:t> </a:t>
            </a:r>
            <a:r>
              <a:rPr lang="en-IN" sz="2000" b="1" dirty="0"/>
              <a:t>All of these</a:t>
            </a:r>
          </a:p>
          <a:p>
            <a:pPr marL="0" indent="0">
              <a:buNone/>
            </a:pPr>
            <a:r>
              <a:rPr lang="en-IN" sz="2000" dirty="0"/>
              <a:t>2. Plagiarism where the writer changes a few words in the original text of another is known as</a:t>
            </a:r>
          </a:p>
          <a:p>
            <a:r>
              <a:rPr lang="en-IN" sz="2000" dirty="0"/>
              <a:t>Direct copying</a:t>
            </a:r>
          </a:p>
          <a:p>
            <a:r>
              <a:rPr lang="en-IN" sz="2000" b="1" dirty="0"/>
              <a:t> Word switch</a:t>
            </a:r>
          </a:p>
          <a:p>
            <a:r>
              <a:rPr lang="en-IN" sz="2000" dirty="0"/>
              <a:t> Paraphrasing</a:t>
            </a:r>
          </a:p>
          <a:p>
            <a:r>
              <a:rPr lang="en-IN" sz="2000" dirty="0"/>
              <a:t>None of these</a:t>
            </a:r>
          </a:p>
          <a:p>
            <a:endParaRPr lang="en-IN" sz="2000" dirty="0"/>
          </a:p>
          <a:p>
            <a:pPr marL="857250" lvl="1" indent="-457200">
              <a:buAutoNum type="arabicPeriod"/>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 (Answers)</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126</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1864305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3965973"/>
          </a:xfrm>
        </p:spPr>
        <p:txBody>
          <a:bodyPr>
            <a:noAutofit/>
          </a:bodyPr>
          <a:lstStyle/>
          <a:p>
            <a:pPr marL="0" indent="0">
              <a:buNone/>
            </a:pPr>
            <a:r>
              <a:rPr lang="en-IN" sz="2000" dirty="0"/>
              <a:t>3. Can multiple submissions of work be treated as plagiarism?</a:t>
            </a:r>
          </a:p>
          <a:p>
            <a:r>
              <a:rPr lang="en-IN" sz="2000" dirty="0"/>
              <a:t> </a:t>
            </a:r>
            <a:r>
              <a:rPr lang="en-IN" sz="2000" b="1" dirty="0"/>
              <a:t>Yes</a:t>
            </a:r>
          </a:p>
          <a:p>
            <a:r>
              <a:rPr lang="en-IN" sz="2000" dirty="0"/>
              <a:t> No</a:t>
            </a:r>
          </a:p>
          <a:p>
            <a:pPr marL="0" indent="0">
              <a:buNone/>
            </a:pPr>
            <a:r>
              <a:rPr lang="en-IN" sz="2000" dirty="0"/>
              <a:t>4. A ____________ is placed within the text and includes the authors’ last names and the publication year. A ___________ is placed at the end of a paper and includes information on the authors, year, the title of the source, and publication data to prevent plagiarism and give proper citation to work referred.</a:t>
            </a:r>
          </a:p>
          <a:p>
            <a:r>
              <a:rPr lang="en-IN" sz="2000" dirty="0"/>
              <a:t>quotation; citation</a:t>
            </a:r>
          </a:p>
          <a:p>
            <a:r>
              <a:rPr lang="en-IN" sz="2000" dirty="0"/>
              <a:t> reference list; quotation</a:t>
            </a:r>
          </a:p>
          <a:p>
            <a:r>
              <a:rPr lang="en-IN" sz="2000" dirty="0"/>
              <a:t> </a:t>
            </a:r>
            <a:r>
              <a:rPr lang="en-IN" sz="2000" b="1" dirty="0"/>
              <a:t>Citation; reference list</a:t>
            </a:r>
          </a:p>
          <a:p>
            <a:r>
              <a:rPr lang="en-IN" sz="2000" dirty="0"/>
              <a:t>reference list; citation</a:t>
            </a:r>
          </a:p>
          <a:p>
            <a:endParaRPr lang="en-IN" sz="2000" dirty="0"/>
          </a:p>
          <a:p>
            <a:pPr marL="857250" lvl="1" indent="-457200">
              <a:buAutoNum type="arabicPeriod"/>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 (Answers)</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127</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2807677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3852" y="1714501"/>
            <a:ext cx="6711398" cy="3394472"/>
          </a:xfrm>
        </p:spPr>
        <p:txBody>
          <a:bodyPr/>
          <a:lstStyle/>
          <a:p>
            <a:pPr marL="685800" lvl="2" indent="0">
              <a:buNone/>
            </a:pPr>
            <a:endParaRPr lang="en-US" dirty="0"/>
          </a:p>
          <a:p>
            <a:pPr marL="685800" lvl="2" indent="0">
              <a:buNone/>
            </a:pPr>
            <a:br>
              <a:rPr lang="en-US" dirty="0"/>
            </a:br>
            <a:endParaRPr lang="en-US" dirty="0"/>
          </a:p>
          <a:p>
            <a:pPr marL="685800" lvl="2" indent="0">
              <a:buNone/>
            </a:pPr>
            <a:endParaRPr lang="en-US"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Weekly Assignment</a:t>
            </a:r>
          </a:p>
        </p:txBody>
      </p:sp>
      <p:sp>
        <p:nvSpPr>
          <p:cNvPr id="10" name="Date Placeholder 9"/>
          <p:cNvSpPr>
            <a:spLocks noGrp="1"/>
          </p:cNvSpPr>
          <p:nvPr>
            <p:ph type="dt" sz="half" idx="10"/>
          </p:nvPr>
        </p:nvSpPr>
        <p:spPr/>
        <p:txBody>
          <a:bodyPr/>
          <a:lstStyle/>
          <a:p>
            <a:fld id="{F059F97F-E042-4B0B-A395-0C7DC88A41B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128</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TextBox 1">
            <a:extLst>
              <a:ext uri="{FF2B5EF4-FFF2-40B4-BE49-F238E27FC236}">
                <a16:creationId xmlns:a16="http://schemas.microsoft.com/office/drawing/2014/main" id="{B0EAE356-AD9E-A542-86A7-A2C735992450}"/>
              </a:ext>
            </a:extLst>
          </p:cNvPr>
          <p:cNvSpPr txBox="1"/>
          <p:nvPr/>
        </p:nvSpPr>
        <p:spPr>
          <a:xfrm>
            <a:off x="665303" y="1714501"/>
            <a:ext cx="6754694" cy="1692771"/>
          </a:xfrm>
          <a:prstGeom prst="rect">
            <a:avLst/>
          </a:prstGeom>
          <a:noFill/>
        </p:spPr>
        <p:txBody>
          <a:bodyPr wrap="square" rtlCol="0">
            <a:spAutoFit/>
          </a:bodyPr>
          <a:lstStyle/>
          <a:p>
            <a:r>
              <a:rPr lang="en-US" sz="2600" dirty="0"/>
              <a:t>Why is it important to maintain ethics in writing?</a:t>
            </a:r>
          </a:p>
          <a:p>
            <a:endParaRPr lang="en-US" sz="2600" dirty="0"/>
          </a:p>
          <a:p>
            <a:r>
              <a:rPr lang="en-US" sz="2600" dirty="0"/>
              <a:t>What is Plagiarism? Explain different types of plagiarism. </a:t>
            </a:r>
          </a:p>
        </p:txBody>
      </p:sp>
    </p:spTree>
    <p:extLst>
      <p:ext uri="{BB962C8B-B14F-4D97-AF65-F5344CB8AC3E}">
        <p14:creationId xmlns:p14="http://schemas.microsoft.com/office/powerpoint/2010/main" val="25105241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4521477"/>
          </a:xfrm>
        </p:spPr>
        <p:txBody>
          <a:bodyPr>
            <a:noAutofit/>
          </a:bodyPr>
          <a:lstStyle/>
          <a:p>
            <a:pPr marL="0" indent="0">
              <a:buNone/>
            </a:pPr>
            <a:r>
              <a:rPr lang="en-US" sz="1800" dirty="0"/>
              <a:t>1. </a:t>
            </a:r>
            <a:r>
              <a:rPr lang="en-IN" sz="1800" dirty="0"/>
              <a:t>What are the common forms of plagiarism?</a:t>
            </a:r>
          </a:p>
          <a:p>
            <a:r>
              <a:rPr lang="en-IN" sz="1800" dirty="0"/>
              <a:t> Direct copying</a:t>
            </a:r>
          </a:p>
          <a:p>
            <a:r>
              <a:rPr lang="en-IN" sz="1800" dirty="0"/>
              <a:t> Word switch</a:t>
            </a:r>
          </a:p>
          <a:p>
            <a:r>
              <a:rPr lang="en-IN" sz="1800" dirty="0"/>
              <a:t> Self-plagiarism</a:t>
            </a:r>
          </a:p>
          <a:p>
            <a:r>
              <a:rPr lang="en-IN" sz="1800" b="1" dirty="0"/>
              <a:t> </a:t>
            </a:r>
            <a:r>
              <a:rPr lang="en-IN" sz="1800" dirty="0"/>
              <a:t>All of these</a:t>
            </a:r>
          </a:p>
          <a:p>
            <a:r>
              <a:rPr lang="en-IN" sz="1800" dirty="0"/>
              <a:t>2. What are the common reasons for plagiarism in student assignments?</a:t>
            </a:r>
          </a:p>
          <a:p>
            <a:r>
              <a:rPr lang="en-IN" sz="1800" dirty="0"/>
              <a:t> Academic Pressure</a:t>
            </a:r>
          </a:p>
          <a:p>
            <a:r>
              <a:rPr lang="en-IN" sz="1800" dirty="0"/>
              <a:t> Poor Writing Skills</a:t>
            </a:r>
          </a:p>
          <a:p>
            <a:r>
              <a:rPr lang="en-IN" sz="1800" dirty="0"/>
              <a:t> Ignorance about citation form and style</a:t>
            </a:r>
          </a:p>
          <a:p>
            <a:r>
              <a:rPr lang="en-IN" sz="1800" dirty="0"/>
              <a:t>All of these</a:t>
            </a:r>
          </a:p>
          <a:p>
            <a:r>
              <a:rPr lang="en-IN" sz="1800" dirty="0"/>
              <a:t>3. What are the different ways to avoid plagiarism in academic writing?</a:t>
            </a:r>
          </a:p>
          <a:p>
            <a:r>
              <a:rPr lang="en-IN" sz="1800" dirty="0"/>
              <a:t> Providing references</a:t>
            </a:r>
          </a:p>
          <a:p>
            <a:r>
              <a:rPr lang="en-IN" sz="1800" dirty="0"/>
              <a:t> Citing the original author</a:t>
            </a:r>
          </a:p>
          <a:p>
            <a:r>
              <a:rPr lang="en-IN" sz="1800" dirty="0"/>
              <a:t> Quoting the exact phrase</a:t>
            </a:r>
          </a:p>
          <a:p>
            <a:r>
              <a:rPr lang="en-IN" sz="1800" b="1" dirty="0"/>
              <a:t> </a:t>
            </a:r>
            <a:r>
              <a:rPr lang="en-IN" sz="1800" dirty="0"/>
              <a:t>All of these</a:t>
            </a:r>
          </a:p>
          <a:p>
            <a:pPr marL="0" indent="0">
              <a:buNone/>
            </a:pPr>
            <a:endParaRPr lang="en-IN" sz="1800" dirty="0"/>
          </a:p>
          <a:p>
            <a:pPr marL="0" indent="0">
              <a:buNone/>
            </a:pPr>
            <a:endParaRPr lang="en-IN" sz="1800" dirty="0"/>
          </a:p>
          <a:p>
            <a:pPr marL="0" indent="0">
              <a:buNone/>
            </a:pPr>
            <a:endParaRPr lang="en-US" sz="18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129</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67646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CO-PO Mapping</a:t>
            </a:r>
          </a:p>
        </p:txBody>
      </p:sp>
      <p:sp>
        <p:nvSpPr>
          <p:cNvPr id="9" name="Date Placeholder 8"/>
          <p:cNvSpPr>
            <a:spLocks noGrp="1"/>
          </p:cNvSpPr>
          <p:nvPr>
            <p:ph type="dt" sz="half" idx="10"/>
          </p:nvPr>
        </p:nvSpPr>
        <p:spPr/>
        <p:txBody>
          <a:bodyPr/>
          <a:lstStyle/>
          <a:p>
            <a:fld id="{829706DE-C92A-4031-8D9B-376649D262FF}"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13</a:t>
            </a:fld>
            <a:endParaRPr lang="en-US"/>
          </a:p>
        </p:txBody>
      </p:sp>
      <p:sp>
        <p:nvSpPr>
          <p:cNvPr id="15" name="Footer Placeholder 14"/>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3" name="Picture 2"/>
          <p:cNvPicPr>
            <a:picLocks noChangeAspect="1"/>
          </p:cNvPicPr>
          <p:nvPr/>
        </p:nvPicPr>
        <p:blipFill>
          <a:blip r:embed="rId3"/>
          <a:stretch>
            <a:fillRect/>
          </a:stretch>
        </p:blipFill>
        <p:spPr>
          <a:xfrm>
            <a:off x="457200" y="1124744"/>
            <a:ext cx="8229600" cy="5087995"/>
          </a:xfrm>
          <a:prstGeom prst="rect">
            <a:avLst/>
          </a:prstGeom>
        </p:spPr>
      </p:pic>
    </p:spTree>
    <p:extLst>
      <p:ext uri="{BB962C8B-B14F-4D97-AF65-F5344CB8AC3E}">
        <p14:creationId xmlns:p14="http://schemas.microsoft.com/office/powerpoint/2010/main" val="16035466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4521477"/>
          </a:xfrm>
        </p:spPr>
        <p:txBody>
          <a:bodyPr>
            <a:noAutofit/>
          </a:bodyPr>
          <a:lstStyle/>
          <a:p>
            <a:pPr marL="0" indent="0">
              <a:buNone/>
            </a:pPr>
            <a:r>
              <a:rPr lang="en-US" sz="1800" dirty="0"/>
              <a:t>1. </a:t>
            </a:r>
            <a:r>
              <a:rPr lang="en-IN" sz="1800" dirty="0"/>
              <a:t>What are the common forms of plagiarism?</a:t>
            </a:r>
          </a:p>
          <a:p>
            <a:r>
              <a:rPr lang="en-IN" sz="1800" dirty="0"/>
              <a:t> Direct copying</a:t>
            </a:r>
          </a:p>
          <a:p>
            <a:r>
              <a:rPr lang="en-IN" sz="1800" dirty="0"/>
              <a:t> Word switch</a:t>
            </a:r>
          </a:p>
          <a:p>
            <a:r>
              <a:rPr lang="en-IN" sz="1800" dirty="0"/>
              <a:t> Self-plagiarism</a:t>
            </a:r>
          </a:p>
          <a:p>
            <a:r>
              <a:rPr lang="en-IN" sz="1800" b="1" dirty="0"/>
              <a:t> All of these</a:t>
            </a:r>
          </a:p>
          <a:p>
            <a:r>
              <a:rPr lang="en-IN" sz="1800" dirty="0"/>
              <a:t>2. What are the common reasons for plagiarism in student assignments?</a:t>
            </a:r>
          </a:p>
          <a:p>
            <a:r>
              <a:rPr lang="en-IN" sz="1800" dirty="0"/>
              <a:t> Academic Pressure</a:t>
            </a:r>
          </a:p>
          <a:p>
            <a:r>
              <a:rPr lang="en-IN" sz="1800" dirty="0"/>
              <a:t> Poor Writing Skills</a:t>
            </a:r>
          </a:p>
          <a:p>
            <a:r>
              <a:rPr lang="en-IN" sz="1800" dirty="0"/>
              <a:t> Ignorance about citation form and style</a:t>
            </a:r>
          </a:p>
          <a:p>
            <a:r>
              <a:rPr lang="en-IN" sz="1800" b="1" dirty="0"/>
              <a:t>All of these</a:t>
            </a:r>
          </a:p>
          <a:p>
            <a:r>
              <a:rPr lang="en-IN" sz="1800" dirty="0"/>
              <a:t>3. What are the different ways to avoid plagiarism in academic writing?</a:t>
            </a:r>
          </a:p>
          <a:p>
            <a:r>
              <a:rPr lang="en-IN" sz="1800" dirty="0"/>
              <a:t> Providing references</a:t>
            </a:r>
          </a:p>
          <a:p>
            <a:r>
              <a:rPr lang="en-IN" sz="1800" dirty="0"/>
              <a:t> Citing the original author</a:t>
            </a:r>
          </a:p>
          <a:p>
            <a:r>
              <a:rPr lang="en-IN" sz="1800" dirty="0"/>
              <a:t> Quoting the exact phrase</a:t>
            </a:r>
          </a:p>
          <a:p>
            <a:r>
              <a:rPr lang="en-IN" sz="1800" b="1" dirty="0"/>
              <a:t> All of these</a:t>
            </a:r>
          </a:p>
          <a:p>
            <a:pPr marL="0" indent="0">
              <a:buNone/>
            </a:pPr>
            <a:endParaRPr lang="en-IN" sz="1800" dirty="0"/>
          </a:p>
          <a:p>
            <a:pPr marL="0" indent="0">
              <a:buNone/>
            </a:pPr>
            <a:endParaRPr lang="en-IN" sz="1800" dirty="0"/>
          </a:p>
          <a:p>
            <a:pPr marL="0" indent="0">
              <a:buNone/>
            </a:pPr>
            <a:endParaRPr lang="en-US" sz="18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 (Answers)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130</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7227989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88265"/>
            <a:ext cx="7972425" cy="5733210"/>
          </a:xfrm>
        </p:spPr>
        <p:txBody>
          <a:bodyPr>
            <a:noAutofit/>
          </a:bodyPr>
          <a:lstStyle/>
          <a:p>
            <a:pPr marL="0" indent="0">
              <a:buNone/>
            </a:pPr>
            <a:r>
              <a:rPr lang="en-US" sz="2200" dirty="0"/>
              <a:t>New Course</a:t>
            </a:r>
          </a:p>
        </p:txBody>
      </p:sp>
      <p:sp>
        <p:nvSpPr>
          <p:cNvPr id="7" name="Title 1"/>
          <p:cNvSpPr txBox="1">
            <a:spLocks/>
          </p:cNvSpPr>
          <p:nvPr/>
        </p:nvSpPr>
        <p:spPr>
          <a:xfrm>
            <a:off x="1316312" y="1"/>
            <a:ext cx="7827687"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sp>
        <p:nvSpPr>
          <p:cNvPr id="10" name="Date Placeholder 9"/>
          <p:cNvSpPr>
            <a:spLocks noGrp="1"/>
          </p:cNvSpPr>
          <p:nvPr>
            <p:ph type="dt" sz="half" idx="10"/>
          </p:nvPr>
        </p:nvSpPr>
        <p:spPr/>
        <p:txBody>
          <a:bodyPr/>
          <a:lstStyle/>
          <a:p>
            <a:fld id="{E237734F-B9D8-44BE-8F24-BB007BEA6627}"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131</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9295339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14013"/>
            <a:ext cx="6953250" cy="4094960"/>
          </a:xfrm>
        </p:spPr>
        <p:txBody>
          <a:bodyPr>
            <a:noAutofit/>
          </a:bodyPr>
          <a:lstStyle/>
          <a:p>
            <a:pPr marL="457200" indent="-457200" algn="just">
              <a:buAutoNum type="arabicPeriod"/>
            </a:pPr>
            <a:r>
              <a:rPr lang="en-US" sz="2200" dirty="0"/>
              <a:t>Discuss the importance of Ethics in writing.</a:t>
            </a:r>
          </a:p>
          <a:p>
            <a:pPr marL="457200" indent="-457200" algn="just">
              <a:buAutoNum type="arabicPeriod"/>
            </a:pPr>
            <a:r>
              <a:rPr lang="en-US" sz="2200" dirty="0"/>
              <a:t>Define Plagiarism.</a:t>
            </a:r>
          </a:p>
          <a:p>
            <a:pPr marL="457200" indent="-457200" algn="just">
              <a:buAutoNum type="arabicPeriod"/>
            </a:pPr>
            <a:r>
              <a:rPr lang="en-US" sz="2200" dirty="0"/>
              <a:t>What are the different ways of plagiarizing?</a:t>
            </a:r>
          </a:p>
        </p:txBody>
      </p:sp>
      <p:sp>
        <p:nvSpPr>
          <p:cNvPr id="7" name="Title 1"/>
          <p:cNvSpPr txBox="1">
            <a:spLocks/>
          </p:cNvSpPr>
          <p:nvPr/>
        </p:nvSpPr>
        <p:spPr>
          <a:xfrm>
            <a:off x="1377249" y="-10118"/>
            <a:ext cx="7758544" cy="78773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sp>
        <p:nvSpPr>
          <p:cNvPr id="10" name="Date Placeholder 9"/>
          <p:cNvSpPr>
            <a:spLocks noGrp="1"/>
          </p:cNvSpPr>
          <p:nvPr>
            <p:ph type="dt" sz="half" idx="10"/>
          </p:nvPr>
        </p:nvSpPr>
        <p:spPr/>
        <p:txBody>
          <a:bodyPr/>
          <a:lstStyle/>
          <a:p>
            <a:fld id="{B73F98A1-3FBE-45B9-ADC2-6E57A31690DA}"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132</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1633053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sp>
        <p:nvSpPr>
          <p:cNvPr id="10" name="Date Placeholder 9"/>
          <p:cNvSpPr>
            <a:spLocks noGrp="1"/>
          </p:cNvSpPr>
          <p:nvPr>
            <p:ph type="dt" sz="half" idx="10"/>
          </p:nvPr>
        </p:nvSpPr>
        <p:spPr/>
        <p:txBody>
          <a:bodyPr/>
          <a:lstStyle/>
          <a:p>
            <a:fld id="{5B5C1EA2-0BD3-4793-8CB1-B59E7B56FABD}"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133</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TextBox 1">
            <a:extLst>
              <a:ext uri="{FF2B5EF4-FFF2-40B4-BE49-F238E27FC236}">
                <a16:creationId xmlns:a16="http://schemas.microsoft.com/office/drawing/2014/main" id="{68246654-F3E0-7F4A-8FA0-AF7DF8B9C4AB}"/>
              </a:ext>
            </a:extLst>
          </p:cNvPr>
          <p:cNvSpPr txBox="1"/>
          <p:nvPr/>
        </p:nvSpPr>
        <p:spPr>
          <a:xfrm>
            <a:off x="1358652" y="1340768"/>
            <a:ext cx="7067128" cy="1754326"/>
          </a:xfrm>
          <a:prstGeom prst="rect">
            <a:avLst/>
          </a:prstGeom>
          <a:noFill/>
        </p:spPr>
        <p:txBody>
          <a:bodyPr wrap="square" rtlCol="0">
            <a:spAutoFit/>
          </a:bodyPr>
          <a:lstStyle/>
          <a:p>
            <a:pPr marL="342900" indent="-342900">
              <a:buAutoNum type="arabicPeriod"/>
            </a:pPr>
            <a:r>
              <a:rPr lang="en-US" dirty="0"/>
              <a:t>Defining Ethics in writing.</a:t>
            </a:r>
          </a:p>
          <a:p>
            <a:pPr marL="342900" indent="-342900">
              <a:buAutoNum type="arabicPeriod"/>
            </a:pPr>
            <a:r>
              <a:rPr lang="en-US" dirty="0"/>
              <a:t>Importance of following ethics in writing.</a:t>
            </a:r>
          </a:p>
          <a:p>
            <a:pPr marL="342900" indent="-342900">
              <a:buAutoNum type="arabicPeriod"/>
            </a:pPr>
            <a:r>
              <a:rPr lang="en-US" dirty="0"/>
              <a:t>Plagiarism – Definition</a:t>
            </a:r>
          </a:p>
          <a:p>
            <a:pPr marL="342900" indent="-342900">
              <a:buAutoNum type="arabicPeriod"/>
            </a:pPr>
            <a:r>
              <a:rPr lang="en-US" dirty="0"/>
              <a:t>Types of Plagiarism in Academic Writing.</a:t>
            </a:r>
          </a:p>
          <a:p>
            <a:pPr marL="342900" indent="-342900">
              <a:buAutoNum type="arabicPeriod"/>
            </a:pPr>
            <a:r>
              <a:rPr lang="en-US" dirty="0"/>
              <a:t>Ways to avoid Plagiarism.</a:t>
            </a:r>
          </a:p>
          <a:p>
            <a:pPr marL="342900" indent="-342900">
              <a:buAutoNum type="arabicPeriod"/>
            </a:pPr>
            <a:endParaRPr lang="en-US" dirty="0"/>
          </a:p>
        </p:txBody>
      </p:sp>
    </p:spTree>
    <p:extLst>
      <p:ext uri="{BB962C8B-B14F-4D97-AF65-F5344CB8AC3E}">
        <p14:creationId xmlns:p14="http://schemas.microsoft.com/office/powerpoint/2010/main" val="1363632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10" name="Date Placeholder 9"/>
          <p:cNvSpPr>
            <a:spLocks noGrp="1"/>
          </p:cNvSpPr>
          <p:nvPr>
            <p:ph type="dt" sz="half" idx="10"/>
          </p:nvPr>
        </p:nvSpPr>
        <p:spPr/>
        <p:txBody>
          <a:bodyPr/>
          <a:lstStyle/>
          <a:p>
            <a:fld id="{81ECBE17-F390-45BC-ADB6-D487510E3036}"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134</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TextBox 1">
            <a:extLst>
              <a:ext uri="{FF2B5EF4-FFF2-40B4-BE49-F238E27FC236}">
                <a16:creationId xmlns:a16="http://schemas.microsoft.com/office/drawing/2014/main" id="{E60B204C-CAE2-9D44-85C5-CE530AC6F7EE}"/>
              </a:ext>
            </a:extLst>
          </p:cNvPr>
          <p:cNvSpPr txBox="1"/>
          <p:nvPr/>
        </p:nvSpPr>
        <p:spPr>
          <a:xfrm>
            <a:off x="899592" y="1556792"/>
            <a:ext cx="7344816"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Students now understand the importance of following ethics while writing a manuscript</a:t>
            </a:r>
          </a:p>
          <a:p>
            <a:endParaRPr lang="en-US" sz="2600" dirty="0"/>
          </a:p>
          <a:p>
            <a:pPr marL="457200" indent="-457200">
              <a:buFont typeface="Arial" panose="020B0604020202020204" pitchFamily="34" charset="0"/>
              <a:buChar char="•"/>
            </a:pPr>
            <a:r>
              <a:rPr lang="en-US" sz="2600" dirty="0"/>
              <a:t>Students know how to avoid plagiarism</a:t>
            </a:r>
          </a:p>
        </p:txBody>
      </p:sp>
    </p:spTree>
    <p:extLst>
      <p:ext uri="{BB962C8B-B14F-4D97-AF65-F5344CB8AC3E}">
        <p14:creationId xmlns:p14="http://schemas.microsoft.com/office/powerpoint/2010/main" val="22633915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53E7-B0D2-0242-BB89-008230811D5B}"/>
              </a:ext>
            </a:extLst>
          </p:cNvPr>
          <p:cNvSpPr>
            <a:spLocks noGrp="1"/>
          </p:cNvSpPr>
          <p:nvPr>
            <p:ph type="title"/>
          </p:nvPr>
        </p:nvSpPr>
        <p:spPr>
          <a:xfrm>
            <a:off x="433387" y="2319337"/>
            <a:ext cx="8229600" cy="1143000"/>
          </a:xfrm>
        </p:spPr>
        <p:txBody>
          <a:bodyPr>
            <a:noAutofit/>
          </a:bodyPr>
          <a:lstStyle/>
          <a:p>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b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sz="5400" dirty="0"/>
          </a:p>
        </p:txBody>
      </p:sp>
      <p:sp>
        <p:nvSpPr>
          <p:cNvPr id="3" name="Date Placeholder 2"/>
          <p:cNvSpPr>
            <a:spLocks noGrp="1"/>
          </p:cNvSpPr>
          <p:nvPr>
            <p:ph type="dt" sz="half" idx="10"/>
          </p:nvPr>
        </p:nvSpPr>
        <p:spPr/>
        <p:txBody>
          <a:bodyPr/>
          <a:lstStyle/>
          <a:p>
            <a:fld id="{F2B39D6C-7916-4465-9E64-F74F6F3C265F}" type="datetime1">
              <a:rPr lang="en-US" smtClean="0"/>
              <a:t>2/4/2022</a:t>
            </a:fld>
            <a:endParaRPr lang="en-US"/>
          </a:p>
        </p:txBody>
      </p:sp>
      <p:sp>
        <p:nvSpPr>
          <p:cNvPr id="4" name="Footer Placeholder 3"/>
          <p:cNvSpPr>
            <a:spLocks noGrp="1"/>
          </p:cNvSpPr>
          <p:nvPr>
            <p:ph type="ftr" sz="quarter" idx="11"/>
          </p:nvPr>
        </p:nvSpPr>
        <p:spPr/>
        <p:txBody>
          <a:bodyPr/>
          <a:lstStyle/>
          <a:p>
            <a:r>
              <a:rPr lang="pt-BR"/>
              <a:t>BTech I Sem UNIT-4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135</a:t>
            </a:fld>
            <a:endParaRPr lang="en-US"/>
          </a:p>
        </p:txBody>
      </p:sp>
    </p:spTree>
    <p:extLst>
      <p:ext uri="{BB962C8B-B14F-4D97-AF65-F5344CB8AC3E}">
        <p14:creationId xmlns:p14="http://schemas.microsoft.com/office/powerpoint/2010/main" val="280746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78324"/>
            <a:ext cx="6400800" cy="1304526"/>
          </a:xfrm>
        </p:spPr>
        <p:style>
          <a:lnRef idx="2">
            <a:schemeClr val="accent5"/>
          </a:lnRef>
          <a:fillRef idx="1">
            <a:schemeClr val="lt1"/>
          </a:fillRef>
          <a:effectRef idx="0">
            <a:schemeClr val="accent5"/>
          </a:effectRef>
          <a:fontRef idx="minor">
            <a:schemeClr val="dk1"/>
          </a:fontRef>
        </p:style>
        <p:txBody>
          <a:bodyPr anchor="ctr">
            <a:normAutofit/>
          </a:bodyPr>
          <a:lstStyle/>
          <a:p>
            <a:pPr>
              <a:defRPr/>
            </a:pPr>
            <a:r>
              <a:rPr lang="en-US" sz="2800" b="1" dirty="0">
                <a:solidFill>
                  <a:schemeClr val="tx1"/>
                </a:solidFill>
              </a:rPr>
              <a:t>Topic 1</a:t>
            </a:r>
          </a:p>
          <a:p>
            <a:pPr>
              <a:defRPr/>
            </a:pPr>
            <a:r>
              <a:rPr lang="en-US" sz="2800" b="1" dirty="0">
                <a:solidFill>
                  <a:schemeClr val="tx1"/>
                </a:solidFill>
              </a:rPr>
              <a:t>Short Report Writing</a:t>
            </a:r>
          </a:p>
        </p:txBody>
      </p:sp>
      <p:sp>
        <p:nvSpPr>
          <p:cNvPr id="6" name="Subtitle 2"/>
          <p:cNvSpPr txBox="1">
            <a:spLocks/>
          </p:cNvSpPr>
          <p:nvPr/>
        </p:nvSpPr>
        <p:spPr>
          <a:xfrm>
            <a:off x="5410200" y="3962400"/>
            <a:ext cx="3429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4</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0" y="378904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algn="ctr">
              <a:defRPr/>
            </a:pPr>
            <a:r>
              <a:rPr lang="en-US" sz="2400" b="1" dirty="0">
                <a:solidFill>
                  <a:schemeClr val="tx1"/>
                </a:solidFill>
              </a:rPr>
              <a:t>Technical Communication</a:t>
            </a:r>
          </a:p>
          <a:p>
            <a:pPr algn="ctr">
              <a:defRPr/>
            </a:pPr>
            <a:r>
              <a:rPr lang="en-US" sz="2400" b="1" dirty="0">
                <a:solidFill>
                  <a:schemeClr val="tx1"/>
                </a:solidFill>
              </a:rPr>
              <a:t>AASL 0401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  IV Semester</a:t>
            </a:r>
          </a:p>
        </p:txBody>
      </p:sp>
      <p:pic>
        <p:nvPicPr>
          <p:cNvPr id="16"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8" name="Date Placeholder 17"/>
          <p:cNvSpPr>
            <a:spLocks noGrp="1"/>
          </p:cNvSpPr>
          <p:nvPr>
            <p:ph type="dt" sz="half" idx="10"/>
          </p:nvPr>
        </p:nvSpPr>
        <p:spPr/>
        <p:txBody>
          <a:bodyPr/>
          <a:lstStyle/>
          <a:p>
            <a:fld id="{1D89D6DC-618C-4A80-AEDE-18D0B746F118}" type="datetime1">
              <a:rPr lang="en-US" smtClean="0"/>
              <a:t>2/4/2022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14</a:t>
            </a:fld>
            <a:endParaRPr lang="en-US"/>
          </a:p>
        </p:txBody>
      </p:sp>
      <p:sp>
        <p:nvSpPr>
          <p:cNvPr id="20" name="Footer Placeholder 19"/>
          <p:cNvSpPr>
            <a:spLocks noGrp="1"/>
          </p:cNvSpPr>
          <p:nvPr>
            <p:ph type="ftr" sz="quarter" idx="11"/>
          </p:nvPr>
        </p:nvSpPr>
        <p:spPr>
          <a:xfrm>
            <a:off x="3124200" y="6356350"/>
            <a:ext cx="4040088" cy="365125"/>
          </a:xfrm>
        </p:spPr>
        <p:txBody>
          <a:bodyPr/>
          <a:lstStyle/>
          <a:p>
            <a:r>
              <a:rPr lang="pt-BR"/>
              <a:t>BTech I Sem UNIT-4           </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21947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algn="just"/>
            <a:r>
              <a:rPr lang="en-US" sz="2800" dirty="0">
                <a:ea typeface="+mn-lt"/>
                <a:cs typeface="+mn-lt"/>
              </a:rPr>
              <a:t>The student should be familiar with basic writing skills</a:t>
            </a:r>
          </a:p>
          <a:p>
            <a:pPr algn="just"/>
            <a:r>
              <a:rPr lang="en-US" sz="2800" dirty="0">
                <a:ea typeface="+mn-lt"/>
                <a:cs typeface="+mn-lt"/>
              </a:rPr>
              <a:t>The student should be familiar with the format of a formal report (Unit 3)</a:t>
            </a: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ea typeface="+mn-lt"/>
              <a:cs typeface="+mn-lt"/>
            </a:endParaRPr>
          </a:p>
          <a:p>
            <a:pPr algn="just"/>
            <a:endParaRPr lang="en-US" sz="2800" dirty="0">
              <a:cs typeface="Calibri"/>
            </a:endParaRPr>
          </a:p>
          <a:p>
            <a:pPr algn="just"/>
            <a:endParaRPr lang="en-US" sz="2800" dirty="0">
              <a:cs typeface="Calibri"/>
            </a:endParaRPr>
          </a:p>
          <a:p>
            <a:endParaRPr lang="en-US" sz="2800" dirty="0">
              <a:cs typeface="Calibri"/>
            </a:endParaRP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Prerequisites </a:t>
            </a:r>
          </a:p>
        </p:txBody>
      </p:sp>
      <p:sp>
        <p:nvSpPr>
          <p:cNvPr id="12" name="Date Placeholder 11"/>
          <p:cNvSpPr>
            <a:spLocks noGrp="1"/>
          </p:cNvSpPr>
          <p:nvPr>
            <p:ph type="dt" sz="half" idx="10"/>
          </p:nvPr>
        </p:nvSpPr>
        <p:spPr/>
        <p:txBody>
          <a:bodyPr/>
          <a:lstStyle/>
          <a:p>
            <a:fld id="{C269E3EA-29DD-4FC0-8C95-E628609021DC}"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15</a:t>
            </a:fld>
            <a:endParaRPr lang="en-US"/>
          </a:p>
        </p:txBody>
      </p:sp>
      <p:sp>
        <p:nvSpPr>
          <p:cNvPr id="14" name="Footer Placeholder 13"/>
          <p:cNvSpPr>
            <a:spLocks noGrp="1"/>
          </p:cNvSpPr>
          <p:nvPr>
            <p:ph type="ftr" sz="quarter" idx="11"/>
          </p:nvPr>
        </p:nvSpPr>
        <p:spPr>
          <a:xfrm>
            <a:off x="3124200" y="6356350"/>
            <a:ext cx="4112096"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08422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marL="0" indent="0" algn="just">
              <a:buNone/>
            </a:pPr>
            <a:r>
              <a:rPr lang="en-US" sz="2400" b="1" dirty="0"/>
              <a:t>CO5	  Demonstrate their understanding of various ethical concerns in written communication</a:t>
            </a:r>
          </a:p>
          <a:p>
            <a:pPr marL="0" indent="0" algn="just">
              <a:buNone/>
            </a:pPr>
            <a:endParaRPr lang="en-US" sz="2400" dirty="0">
              <a:solidFill>
                <a:prstClr val="black"/>
              </a:solidFill>
              <a:cs typeface="Times New Roman" panose="02020603050405020304" pitchFamily="18" charset="0"/>
            </a:endParaRPr>
          </a:p>
          <a:p>
            <a:pPr marL="457200" lvl="0" indent="-457200" algn="just">
              <a:buAutoNum type="arabicPeriod"/>
            </a:pPr>
            <a:r>
              <a:rPr lang="en-US" sz="2400" dirty="0">
                <a:solidFill>
                  <a:prstClr val="black"/>
                </a:solidFill>
                <a:cs typeface="Times New Roman" panose="02020603050405020304" pitchFamily="18" charset="0"/>
              </a:rPr>
              <a:t>The students will be able to apply their knowledge of manuscript preparation to write effective short reports.</a:t>
            </a:r>
          </a:p>
          <a:p>
            <a:pPr marL="457200" lvl="0" indent="-457200" algn="just">
              <a:buAutoNum type="arabicPeriod"/>
            </a:pPr>
            <a:r>
              <a:rPr lang="en-US" sz="2400" dirty="0">
                <a:solidFill>
                  <a:prstClr val="black"/>
                </a:solidFill>
                <a:cs typeface="Times New Roman" panose="02020603050405020304" pitchFamily="18" charset="0"/>
              </a:rPr>
              <a:t>Students will know how to avoid plagiarism in writing and acknowledge the source of information</a:t>
            </a: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54DB41FC-9C8B-4DDE-A4DD-66018F162B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16</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34212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0768"/>
            <a:ext cx="8305800" cy="4824536"/>
          </a:xfrm>
        </p:spPr>
        <p:txBody>
          <a:bodyPr>
            <a:normAutofit/>
          </a:bodyPr>
          <a:lstStyle/>
          <a:p>
            <a:pPr algn="just"/>
            <a:r>
              <a:rPr lang="en-US" sz="2800" b="1" dirty="0"/>
              <a:t>What is a Report ( A Recap)</a:t>
            </a:r>
          </a:p>
          <a:p>
            <a:pPr lvl="1" algn="just"/>
            <a:r>
              <a:rPr lang="en-US" dirty="0"/>
              <a:t>A written document describing the findings of some individual or group</a:t>
            </a:r>
          </a:p>
          <a:p>
            <a:pPr lvl="1" algn="just"/>
            <a:r>
              <a:rPr lang="en-US" dirty="0"/>
              <a:t>The act of informing by verbal report</a:t>
            </a:r>
          </a:p>
          <a:p>
            <a:pPr lvl="1" algn="just"/>
            <a:r>
              <a:rPr lang="en-US" dirty="0"/>
              <a:t>Report is an account of or a statement about something that happened in the past. Etymologically, ‘report’ means to carry back because ‘re’ means </a:t>
            </a:r>
            <a:r>
              <a:rPr lang="en-US" i="1" dirty="0"/>
              <a:t>back</a:t>
            </a:r>
            <a:r>
              <a:rPr lang="en-US" dirty="0"/>
              <a:t> and ‘</a:t>
            </a:r>
            <a:r>
              <a:rPr lang="en-US" dirty="0" err="1"/>
              <a:t>portare</a:t>
            </a:r>
            <a:r>
              <a:rPr lang="en-US" dirty="0"/>
              <a:t>’ means </a:t>
            </a:r>
            <a:r>
              <a:rPr lang="en-US" i="1" dirty="0"/>
              <a:t>to carry</a:t>
            </a:r>
            <a:r>
              <a:rPr lang="en-US" dirty="0"/>
              <a:t>. Thus, report is a description of some event or situation that has already happened. </a:t>
            </a:r>
            <a:endParaRPr lang="en-US" i="1" dirty="0"/>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Introduction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17</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6482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7944" y="1196752"/>
            <a:ext cx="4618856" cy="4968552"/>
          </a:xfrm>
        </p:spPr>
        <p:txBody>
          <a:bodyPr>
            <a:normAutofit fontScale="85000" lnSpcReduction="20000"/>
          </a:bodyPr>
          <a:lstStyle/>
          <a:p>
            <a:pPr algn="just"/>
            <a:r>
              <a:rPr lang="en-US" sz="2800" dirty="0"/>
              <a:t>A business report is a formal communication written for a specific purpose, conveying authentic information to a well-defined audience in a completely impartial and objective manner. </a:t>
            </a:r>
          </a:p>
          <a:p>
            <a:pPr algn="just"/>
            <a:r>
              <a:rPr lang="en-US" sz="2800" dirty="0"/>
              <a:t>Written in a conventional or usable form, it describes the procedures followed in the collection and examination of data, analyses the facts collected, derives conclusions from them, and gives recommendations, if necessary.</a:t>
            </a: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Business Reports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18</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1026" name="Picture 2" descr="Business Report Writing Help in India - India Assignment Help">
            <a:extLst>
              <a:ext uri="{FF2B5EF4-FFF2-40B4-BE49-F238E27FC236}">
                <a16:creationId xmlns:a16="http://schemas.microsoft.com/office/drawing/2014/main" id="{3420E4CB-1674-D649-935E-D1AAE463A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79" y="1960947"/>
            <a:ext cx="2859162" cy="293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15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0768"/>
            <a:ext cx="8305800" cy="4824536"/>
          </a:xfrm>
        </p:spPr>
        <p:txBody>
          <a:bodyPr>
            <a:normAutofit fontScale="92500" lnSpcReduction="20000"/>
          </a:bodyPr>
          <a:lstStyle/>
          <a:p>
            <a:pPr marL="514350" indent="-514350">
              <a:buAutoNum type="arabicPeriod"/>
            </a:pPr>
            <a:r>
              <a:rPr lang="en-US" sz="2800" u="sng" dirty="0"/>
              <a:t>A formal piece of writing </a:t>
            </a:r>
            <a:r>
              <a:rPr lang="en-US" sz="2800" dirty="0"/>
              <a:t>– A report is a formal piece of writing. It is not a document where one expresses his/her ideas and feelings freely. It is essentially written in accordance with certain rules and norms. </a:t>
            </a:r>
          </a:p>
          <a:p>
            <a:pPr marL="514350" indent="-514350">
              <a:buAutoNum type="arabicPeriod"/>
            </a:pPr>
            <a:r>
              <a:rPr lang="en-US" sz="2800" u="sng" dirty="0"/>
              <a:t>A factual account</a:t>
            </a:r>
            <a:r>
              <a:rPr lang="en-US" sz="2800" dirty="0"/>
              <a:t> – Every report is a collection of data for the intended readers who will make efficient use of it. The facts contained in a report may be an account of something that has already happened or something latest, an account of any new information, any plan for a course of action etc.</a:t>
            </a:r>
          </a:p>
          <a:p>
            <a:pPr marL="514350" indent="-514350">
              <a:buAutoNum type="arabicPeriod"/>
            </a:pPr>
            <a:r>
              <a:rPr lang="en-US" sz="2800" u="sng" dirty="0"/>
              <a:t>Written with a specific purpose</a:t>
            </a:r>
            <a:r>
              <a:rPr lang="en-US" sz="2800" dirty="0"/>
              <a:t> – It originates with a need, desire or purpose. It is written to help the intended readers to keep track of information or to take important decisions or actions.</a:t>
            </a:r>
            <a:endParaRPr lang="en-US" sz="2800" u="sng" dirty="0"/>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Salient Features of a Report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19</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899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6377880" cy="511946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Dr. Yusuf Mehdi – Assistant Professor, Dept. of English, NIET, Greater Noida</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Mr. Vishal Kumar - Assistant Professor, Dept. </a:t>
            </a:r>
            <a:r>
              <a:rPr lang="en-US" sz="1800">
                <a:latin typeface="Times New Roman" panose="02020603050405020304" pitchFamily="18" charset="0"/>
                <a:cs typeface="Times New Roman" panose="02020603050405020304" pitchFamily="18" charset="0"/>
              </a:rPr>
              <a:t>of English, NIET, Greater Noida</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92F80A5-2B90-4472-80D4-27EAFB8BCD2D}" type="datetime1">
              <a:rPr lang="en-US" smtClean="0">
                <a:latin typeface="Times New Roman" panose="02020603050405020304" pitchFamily="18" charset="0"/>
                <a:cs typeface="Times New Roman" panose="02020603050405020304" pitchFamily="18" charset="0"/>
              </a:rPr>
              <a:t>2/4/2022</a:t>
            </a:fld>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Faculty Profile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pt-BR">
                <a:latin typeface="Times New Roman" panose="02020603050405020304" pitchFamily="18" charset="0"/>
                <a:cs typeface="Times New Roman" panose="02020603050405020304" pitchFamily="18" charset="0"/>
              </a:rPr>
              <a:t>BTech I Sem UNIT-4           </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67029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0768"/>
            <a:ext cx="8305800" cy="4824536"/>
          </a:xfrm>
        </p:spPr>
        <p:txBody>
          <a:bodyPr>
            <a:normAutofit fontScale="92500" lnSpcReduction="10000"/>
          </a:bodyPr>
          <a:lstStyle/>
          <a:p>
            <a:pPr algn="just">
              <a:buNone/>
            </a:pPr>
            <a:r>
              <a:rPr lang="en-US" sz="2800" dirty="0"/>
              <a:t>4.</a:t>
            </a:r>
            <a:r>
              <a:rPr lang="en-US" sz="2800" u="sng" dirty="0"/>
              <a:t> Written in an organized manner</a:t>
            </a:r>
            <a:r>
              <a:rPr lang="en-US" sz="2800" dirty="0"/>
              <a:t> – Since reports are  based on facts, they have an organized structure. While writing a report, a proper planning and presentation of data is quite important.</a:t>
            </a:r>
          </a:p>
          <a:p>
            <a:pPr algn="just">
              <a:buNone/>
            </a:pPr>
            <a:r>
              <a:rPr lang="en-US" sz="2800" dirty="0"/>
              <a:t>5. </a:t>
            </a:r>
            <a:r>
              <a:rPr lang="en-US" sz="2800" u="sng" dirty="0"/>
              <a:t>Written for a specific audience </a:t>
            </a:r>
            <a:r>
              <a:rPr lang="en-US" sz="2800" dirty="0"/>
              <a:t>– Since, the subject matter of a report is related to the readers, it is always written with kind of audience in mind.</a:t>
            </a:r>
          </a:p>
          <a:p>
            <a:pPr algn="just">
              <a:buNone/>
            </a:pPr>
            <a:r>
              <a:rPr lang="en-US" sz="2800" dirty="0"/>
              <a:t>6. </a:t>
            </a:r>
            <a:r>
              <a:rPr lang="en-US" sz="2800" u="sng" dirty="0"/>
              <a:t>Includes only relevant information </a:t>
            </a:r>
            <a:r>
              <a:rPr lang="en-US" sz="2800" dirty="0"/>
              <a:t>– A report includes only essential information. Redundant language should be avoided. Only that information should be included which helps readers save their time and make them understand the matter clearly.</a:t>
            </a: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Contd.</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20</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133780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0768"/>
            <a:ext cx="8305800" cy="4824536"/>
          </a:xfrm>
        </p:spPr>
        <p:txBody>
          <a:bodyPr>
            <a:normAutofit fontScale="92500" lnSpcReduction="10000"/>
          </a:bodyPr>
          <a:lstStyle/>
          <a:p>
            <a:pPr algn="just">
              <a:buNone/>
            </a:pPr>
            <a:r>
              <a:rPr lang="en-US" sz="2800" dirty="0"/>
              <a:t>4.</a:t>
            </a:r>
            <a:r>
              <a:rPr lang="en-US" sz="2800" u="sng" dirty="0"/>
              <a:t> Written in an organized manner</a:t>
            </a:r>
            <a:r>
              <a:rPr lang="en-US" sz="2800" dirty="0"/>
              <a:t> – Since reports are  based on facts, they have an organized structure. While writing a report, a proper planning and presentation of data is quite important.</a:t>
            </a:r>
          </a:p>
          <a:p>
            <a:pPr algn="just">
              <a:buNone/>
            </a:pPr>
            <a:r>
              <a:rPr lang="en-US" sz="2800" dirty="0"/>
              <a:t>5. </a:t>
            </a:r>
            <a:r>
              <a:rPr lang="en-US" sz="2800" u="sng" dirty="0"/>
              <a:t>Written for a specific audience </a:t>
            </a:r>
            <a:r>
              <a:rPr lang="en-US" sz="2800" dirty="0"/>
              <a:t>– Since, the subject matter of a report is related to the readers, it is always written with kind of audience in mind.</a:t>
            </a:r>
          </a:p>
          <a:p>
            <a:pPr algn="just">
              <a:buNone/>
            </a:pPr>
            <a:r>
              <a:rPr lang="en-US" sz="2800" dirty="0"/>
              <a:t>6. </a:t>
            </a:r>
            <a:r>
              <a:rPr lang="en-US" sz="2800" u="sng" dirty="0"/>
              <a:t>Includes only relevant information </a:t>
            </a:r>
            <a:r>
              <a:rPr lang="en-US" sz="2800" dirty="0"/>
              <a:t>– A report includes only essential information. Redundant language should be avoided. Only that information should be included which helps readers save their time and make them understand the matter clearly.</a:t>
            </a: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Contd.</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21</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61704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timeline&#10;&#10;Description automatically generated">
            <a:extLst>
              <a:ext uri="{FF2B5EF4-FFF2-40B4-BE49-F238E27FC236}">
                <a16:creationId xmlns:a16="http://schemas.microsoft.com/office/drawing/2014/main" id="{D7E55D6F-7EAE-4C44-B225-BE217A3449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274" y="928586"/>
            <a:ext cx="8513451" cy="5300548"/>
          </a:xfrm>
        </p:spPr>
      </p:pic>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Types of </a:t>
            </a:r>
            <a:r>
              <a:rPr lang="en-US" sz="3000" dirty="0"/>
              <a:t>R</a:t>
            </a:r>
            <a:r>
              <a:rPr kumimoji="0" lang="en-US" sz="3000" b="0" i="0" u="none" strike="noStrike" kern="1200" cap="none" spc="0" normalizeH="0" baseline="0" noProof="0" dirty="0" err="1">
                <a:ln>
                  <a:noFill/>
                </a:ln>
                <a:solidFill>
                  <a:schemeClr val="dk1"/>
                </a:solidFill>
                <a:effectLst/>
                <a:uLnTx/>
                <a:uFillTx/>
                <a:latin typeface="+mn-lt"/>
                <a:ea typeface="+mn-ea"/>
                <a:cs typeface="+mn-cs"/>
              </a:rPr>
              <a:t>eports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22</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81064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Oral Reports vs Written Reports</a:t>
            </a: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23</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3" name="Content Placeholder 2">
            <a:extLst>
              <a:ext uri="{FF2B5EF4-FFF2-40B4-BE49-F238E27FC236}">
                <a16:creationId xmlns:a16="http://schemas.microsoft.com/office/drawing/2014/main" id="{DD6A1AD3-5B91-9041-88FA-0553F4B0536A}"/>
              </a:ext>
            </a:extLst>
          </p:cNvPr>
          <p:cNvSpPr>
            <a:spLocks noGrp="1"/>
          </p:cNvSpPr>
          <p:nvPr>
            <p:ph idx="1"/>
          </p:nvPr>
        </p:nvSpPr>
        <p:spPr/>
        <p:txBody>
          <a:bodyPr/>
          <a:lstStyle/>
          <a:p>
            <a:endParaRPr lang="en-US"/>
          </a:p>
        </p:txBody>
      </p:sp>
      <p:graphicFrame>
        <p:nvGraphicFramePr>
          <p:cNvPr id="11" name="Content Placeholder 3">
            <a:extLst>
              <a:ext uri="{FF2B5EF4-FFF2-40B4-BE49-F238E27FC236}">
                <a16:creationId xmlns:a16="http://schemas.microsoft.com/office/drawing/2014/main" id="{43AC14AD-576F-F742-9F8F-E01493B16CFA}"/>
              </a:ext>
            </a:extLst>
          </p:cNvPr>
          <p:cNvGraphicFramePr>
            <a:graphicFrameLocks/>
          </p:cNvGraphicFramePr>
          <p:nvPr>
            <p:extLst>
              <p:ext uri="{D42A27DB-BD31-4B8C-83A1-F6EECF244321}">
                <p14:modId xmlns:p14="http://schemas.microsoft.com/office/powerpoint/2010/main" val="4189351281"/>
              </p:ext>
            </p:extLst>
          </p:nvPr>
        </p:nvGraphicFramePr>
        <p:xfrm>
          <a:off x="125760" y="1059597"/>
          <a:ext cx="8892480" cy="5305348"/>
        </p:xfrm>
        <a:graphic>
          <a:graphicData uri="http://schemas.openxmlformats.org/drawingml/2006/table">
            <a:tbl>
              <a:tblPr firstRow="1" bandRow="1">
                <a:tableStyleId>{5C22544A-7EE6-4342-B048-85BDC9FD1C3A}</a:tableStyleId>
              </a:tblPr>
              <a:tblGrid>
                <a:gridCol w="4446240">
                  <a:extLst>
                    <a:ext uri="{9D8B030D-6E8A-4147-A177-3AD203B41FA5}">
                      <a16:colId xmlns:a16="http://schemas.microsoft.com/office/drawing/2014/main" val="20000"/>
                    </a:ext>
                  </a:extLst>
                </a:gridCol>
                <a:gridCol w="4446240">
                  <a:extLst>
                    <a:ext uri="{9D8B030D-6E8A-4147-A177-3AD203B41FA5}">
                      <a16:colId xmlns:a16="http://schemas.microsoft.com/office/drawing/2014/main" val="20001"/>
                    </a:ext>
                  </a:extLst>
                </a:gridCol>
              </a:tblGrid>
              <a:tr h="476993">
                <a:tc>
                  <a:txBody>
                    <a:bodyPr/>
                    <a:lstStyle/>
                    <a:p>
                      <a:pPr algn="ctr"/>
                      <a:r>
                        <a:rPr lang="en-US" dirty="0"/>
                        <a:t>Oral Reports</a:t>
                      </a:r>
                    </a:p>
                  </a:txBody>
                  <a:tcPr/>
                </a:tc>
                <a:tc>
                  <a:txBody>
                    <a:bodyPr/>
                    <a:lstStyle/>
                    <a:p>
                      <a:pPr algn="ctr"/>
                      <a:r>
                        <a:rPr lang="en-US" dirty="0"/>
                        <a:t>Written Reports</a:t>
                      </a:r>
                    </a:p>
                  </a:txBody>
                  <a:tcPr/>
                </a:tc>
                <a:extLst>
                  <a:ext uri="{0D108BD9-81ED-4DB2-BD59-A6C34878D82A}">
                    <a16:rowId xmlns:a16="http://schemas.microsoft.com/office/drawing/2014/main" val="10000"/>
                  </a:ext>
                </a:extLst>
              </a:tr>
              <a:tr h="476993">
                <a:tc>
                  <a:txBody>
                    <a:bodyPr/>
                    <a:lstStyle/>
                    <a:p>
                      <a:pPr algn="l"/>
                      <a:r>
                        <a:rPr lang="en-US" dirty="0"/>
                        <a:t>Spoken</a:t>
                      </a:r>
                    </a:p>
                  </a:txBody>
                  <a:tcPr/>
                </a:tc>
                <a:tc>
                  <a:txBody>
                    <a:bodyPr/>
                    <a:lstStyle/>
                    <a:p>
                      <a:pPr algn="ctr"/>
                      <a:r>
                        <a:rPr lang="en-US" dirty="0"/>
                        <a:t>Written</a:t>
                      </a:r>
                    </a:p>
                  </a:txBody>
                  <a:tcPr/>
                </a:tc>
                <a:extLst>
                  <a:ext uri="{0D108BD9-81ED-4DB2-BD59-A6C34878D82A}">
                    <a16:rowId xmlns:a16="http://schemas.microsoft.com/office/drawing/2014/main" val="10001"/>
                  </a:ext>
                </a:extLst>
              </a:tr>
              <a:tr h="476993">
                <a:tc>
                  <a:txBody>
                    <a:bodyPr/>
                    <a:lstStyle/>
                    <a:p>
                      <a:pPr algn="l"/>
                      <a:r>
                        <a:rPr lang="en-US" dirty="0"/>
                        <a:t>Presented face to face</a:t>
                      </a:r>
                    </a:p>
                  </a:txBody>
                  <a:tcPr/>
                </a:tc>
                <a:tc>
                  <a:txBody>
                    <a:bodyPr/>
                    <a:lstStyle/>
                    <a:p>
                      <a:pPr algn="ctr"/>
                      <a:r>
                        <a:rPr lang="en-US" dirty="0"/>
                        <a:t>Not necessarily</a:t>
                      </a:r>
                    </a:p>
                  </a:txBody>
                  <a:tcPr/>
                </a:tc>
                <a:extLst>
                  <a:ext uri="{0D108BD9-81ED-4DB2-BD59-A6C34878D82A}">
                    <a16:rowId xmlns:a16="http://schemas.microsoft.com/office/drawing/2014/main" val="10002"/>
                  </a:ext>
                </a:extLst>
              </a:tr>
              <a:tr h="1528990">
                <a:tc>
                  <a:txBody>
                    <a:bodyPr/>
                    <a:lstStyle/>
                    <a:p>
                      <a:pPr algn="l"/>
                      <a:r>
                        <a:rPr lang="en-US" dirty="0"/>
                        <a:t>Easy for the speaker since preparation is already done and difficult for listener</a:t>
                      </a:r>
                    </a:p>
                  </a:txBody>
                  <a:tcPr/>
                </a:tc>
                <a:tc>
                  <a:txBody>
                    <a:bodyPr/>
                    <a:lstStyle/>
                    <a:p>
                      <a:pPr algn="ctr"/>
                      <a:r>
                        <a:rPr lang="en-US" dirty="0"/>
                        <a:t>Easy for the reader to take his/her own time in grasping the facts but difficult for the writer since </a:t>
                      </a:r>
                    </a:p>
                    <a:p>
                      <a:pPr algn="ctr"/>
                      <a:r>
                        <a:rPr lang="en-US" dirty="0"/>
                        <a:t>he/she must</a:t>
                      </a:r>
                      <a:r>
                        <a:rPr lang="en-US" baseline="0" dirty="0"/>
                        <a:t> gather facts, analyze them, and draw conclusions.</a:t>
                      </a:r>
                      <a:endParaRPr lang="en-US" dirty="0"/>
                    </a:p>
                  </a:txBody>
                  <a:tcPr/>
                </a:tc>
                <a:extLst>
                  <a:ext uri="{0D108BD9-81ED-4DB2-BD59-A6C34878D82A}">
                    <a16:rowId xmlns:a16="http://schemas.microsoft.com/office/drawing/2014/main" val="10003"/>
                  </a:ext>
                </a:extLst>
              </a:tr>
              <a:tr h="476993">
                <a:tc>
                  <a:txBody>
                    <a:bodyPr/>
                    <a:lstStyle/>
                    <a:p>
                      <a:pPr algn="l"/>
                      <a:r>
                        <a:rPr lang="en-US" dirty="0"/>
                        <a:t>Ephemeral in nature</a:t>
                      </a:r>
                    </a:p>
                  </a:txBody>
                  <a:tcPr/>
                </a:tc>
                <a:tc>
                  <a:txBody>
                    <a:bodyPr/>
                    <a:lstStyle/>
                    <a:p>
                      <a:pPr algn="ctr"/>
                      <a:r>
                        <a:rPr lang="en-US" dirty="0"/>
                        <a:t>Permanent record of information</a:t>
                      </a:r>
                    </a:p>
                  </a:txBody>
                  <a:tcPr/>
                </a:tc>
                <a:extLst>
                  <a:ext uri="{0D108BD9-81ED-4DB2-BD59-A6C34878D82A}">
                    <a16:rowId xmlns:a16="http://schemas.microsoft.com/office/drawing/2014/main" val="10004"/>
                  </a:ext>
                </a:extLst>
              </a:tr>
              <a:tr h="905807">
                <a:tc>
                  <a:txBody>
                    <a:bodyPr/>
                    <a:lstStyle/>
                    <a:p>
                      <a:pPr algn="l"/>
                      <a:r>
                        <a:rPr lang="en-US" dirty="0"/>
                        <a:t>Immediate clarification is possible</a:t>
                      </a:r>
                    </a:p>
                  </a:txBody>
                  <a:tcPr/>
                </a:tc>
                <a:tc>
                  <a:txBody>
                    <a:bodyPr/>
                    <a:lstStyle/>
                    <a:p>
                      <a:pPr algn="ctr"/>
                      <a:r>
                        <a:rPr lang="en-US" dirty="0"/>
                        <a:t>In the absence of face-to-face communication, immediate clarification is not</a:t>
                      </a:r>
                      <a:r>
                        <a:rPr lang="en-US" baseline="0" dirty="0"/>
                        <a:t> possible</a:t>
                      </a:r>
                      <a:endParaRPr lang="en-US" dirty="0"/>
                    </a:p>
                  </a:txBody>
                  <a:tcPr/>
                </a:tc>
                <a:extLst>
                  <a:ext uri="{0D108BD9-81ED-4DB2-BD59-A6C34878D82A}">
                    <a16:rowId xmlns:a16="http://schemas.microsoft.com/office/drawing/2014/main" val="10005"/>
                  </a:ext>
                </a:extLst>
              </a:tr>
              <a:tr h="476993">
                <a:tc>
                  <a:txBody>
                    <a:bodyPr/>
                    <a:lstStyle/>
                    <a:p>
                      <a:pPr algn="l"/>
                      <a:r>
                        <a:rPr lang="en-US" dirty="0"/>
                        <a:t>Less accurate and reliable</a:t>
                      </a:r>
                    </a:p>
                  </a:txBody>
                  <a:tcPr/>
                </a:tc>
                <a:tc>
                  <a:txBody>
                    <a:bodyPr/>
                    <a:lstStyle/>
                    <a:p>
                      <a:pPr algn="ctr"/>
                      <a:r>
                        <a:rPr lang="en-US" dirty="0"/>
                        <a:t>More accurate and reliable</a:t>
                      </a:r>
                    </a:p>
                  </a:txBody>
                  <a:tcPr/>
                </a:tc>
                <a:extLst>
                  <a:ext uri="{0D108BD9-81ED-4DB2-BD59-A6C34878D82A}">
                    <a16:rowId xmlns:a16="http://schemas.microsoft.com/office/drawing/2014/main" val="10006"/>
                  </a:ext>
                </a:extLst>
              </a:tr>
              <a:tr h="476993">
                <a:tc>
                  <a:txBody>
                    <a:bodyPr/>
                    <a:lstStyle/>
                    <a:p>
                      <a:pPr algn="l"/>
                      <a:r>
                        <a:rPr lang="en-US" dirty="0"/>
                        <a:t>Informal</a:t>
                      </a:r>
                    </a:p>
                  </a:txBody>
                  <a:tcPr/>
                </a:tc>
                <a:tc>
                  <a:txBody>
                    <a:bodyPr/>
                    <a:lstStyle/>
                    <a:p>
                      <a:pPr algn="ctr"/>
                      <a:r>
                        <a:rPr lang="en-US" dirty="0"/>
                        <a:t>Formal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599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80318"/>
            <a:ext cx="8229600" cy="2584986"/>
          </a:xfrm>
        </p:spPr>
        <p:txBody>
          <a:bodyPr>
            <a:normAutofit/>
          </a:bodyPr>
          <a:lstStyle/>
          <a:p>
            <a:pPr algn="just"/>
            <a:r>
              <a:rPr lang="en-IN" sz="2600" dirty="0"/>
              <a:t>A short report is just like </a:t>
            </a:r>
            <a:r>
              <a:rPr lang="en-IN" sz="2600" b="1" dirty="0"/>
              <a:t>any other report but with fewer pages</a:t>
            </a:r>
            <a:r>
              <a:rPr lang="en-IN" sz="2600" dirty="0"/>
              <a:t>. It should state the key report objectives, summarize the background information, review the alternatives and recommend a way forward. Treat the report as a project – plan for it, then write it in a clear and simple style.</a:t>
            </a:r>
            <a:endParaRPr lang="en-US" sz="2600" dirty="0"/>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Short Reports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24</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2052" name="Picture 4" descr="Writing Short Reports - YouTube">
            <a:extLst>
              <a:ext uri="{FF2B5EF4-FFF2-40B4-BE49-F238E27FC236}">
                <a16:creationId xmlns:a16="http://schemas.microsoft.com/office/drawing/2014/main" id="{2305ED50-E541-BB42-B757-DF056B14E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32" y="980728"/>
            <a:ext cx="7772399"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6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40560"/>
          </a:xfrm>
        </p:spPr>
        <p:txBody>
          <a:bodyPr>
            <a:normAutofit fontScale="92500" lnSpcReduction="10000"/>
          </a:bodyPr>
          <a:lstStyle/>
          <a:p>
            <a:pPr algn="just"/>
            <a:r>
              <a:rPr lang="en-US" b="1" dirty="0"/>
              <a:t>PURPOSE: </a:t>
            </a:r>
            <a:endParaRPr lang="en-IN" sz="2400" dirty="0"/>
          </a:p>
          <a:p>
            <a:pPr lvl="1" algn="just"/>
            <a:r>
              <a:rPr lang="en-US" dirty="0"/>
              <a:t>When a brief written communication is necessary and can do the job for the reader.</a:t>
            </a:r>
            <a:endParaRPr lang="en-IN" sz="2400" dirty="0"/>
          </a:p>
          <a:p>
            <a:pPr lvl="1" algn="just"/>
            <a:r>
              <a:rPr lang="en-US" dirty="0"/>
              <a:t>For example, a weekly or monthly financial or production report can be handled by a Short Report.</a:t>
            </a:r>
            <a:endParaRPr lang="en-IN" sz="2000" dirty="0"/>
          </a:p>
          <a:p>
            <a:pPr lvl="1" algn="just"/>
            <a:r>
              <a:rPr lang="en-US" dirty="0"/>
              <a:t>Or a proposal for a simple project or improvement on a process can be written up in a Short Report.</a:t>
            </a:r>
            <a:endParaRPr lang="en-IN" sz="2400" dirty="0"/>
          </a:p>
          <a:p>
            <a:pPr algn="just"/>
            <a:r>
              <a:rPr lang="en-US" b="1" dirty="0"/>
              <a:t>WHAT IS THE FORM?</a:t>
            </a:r>
            <a:endParaRPr lang="en-IN" sz="2400" dirty="0"/>
          </a:p>
          <a:p>
            <a:pPr lvl="1" algn="just"/>
            <a:r>
              <a:rPr lang="en-US" dirty="0"/>
              <a:t>Can be written as a Letter or as a Memo. </a:t>
            </a:r>
            <a:endParaRPr lang="en-IN" sz="2000" dirty="0"/>
          </a:p>
          <a:p>
            <a:pPr lvl="2" algn="just"/>
            <a:r>
              <a:rPr lang="en-US" dirty="0"/>
              <a:t>Memo when it is written within the department or company. (Sometimes a letter is OK here.)</a:t>
            </a:r>
            <a:endParaRPr lang="en-IN" sz="1800" dirty="0"/>
          </a:p>
          <a:p>
            <a:pPr lvl="2" algn="just"/>
            <a:r>
              <a:rPr lang="en-US" dirty="0"/>
              <a:t>Letter when it is written for outside your company.</a:t>
            </a:r>
            <a:endParaRPr lang="en-IN" sz="1800" dirty="0"/>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Contd.</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25</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53344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40560"/>
          </a:xfrm>
        </p:spPr>
        <p:txBody>
          <a:bodyPr>
            <a:noAutofit/>
          </a:bodyPr>
          <a:lstStyle/>
          <a:p>
            <a:pPr algn="just"/>
            <a:r>
              <a:rPr lang="en-US" sz="2600" b="1" dirty="0"/>
              <a:t>WHAT ARE THE PARTS?</a:t>
            </a:r>
            <a:endParaRPr lang="en-IN" sz="2600" dirty="0"/>
          </a:p>
          <a:p>
            <a:pPr lvl="1" algn="just"/>
            <a:r>
              <a:rPr lang="en-US" sz="2600" dirty="0"/>
              <a:t>There are usually 4 parts.</a:t>
            </a:r>
            <a:endParaRPr lang="en-IN" sz="2600" dirty="0"/>
          </a:p>
          <a:p>
            <a:pPr marL="1371600" lvl="2" indent="-457200" algn="just">
              <a:buFont typeface="+mj-lt"/>
              <a:buAutoNum type="arabicPeriod"/>
            </a:pPr>
            <a:r>
              <a:rPr lang="en-US" sz="2200" dirty="0"/>
              <a:t>Summary</a:t>
            </a:r>
            <a:endParaRPr lang="en-IN" sz="2200" dirty="0"/>
          </a:p>
          <a:p>
            <a:pPr marL="1371600" lvl="2" indent="-457200" algn="just">
              <a:buFont typeface="+mj-lt"/>
              <a:buAutoNum type="arabicPeriod"/>
            </a:pPr>
            <a:r>
              <a:rPr lang="en-US" sz="2200" dirty="0"/>
              <a:t>Background (which is optional and not always necessary)</a:t>
            </a:r>
          </a:p>
          <a:p>
            <a:pPr marL="1371600" lvl="2" indent="-457200" algn="just">
              <a:buFont typeface="+mj-lt"/>
              <a:buAutoNum type="arabicPeriod"/>
            </a:pPr>
            <a:r>
              <a:rPr lang="en-US" sz="2200" dirty="0"/>
              <a:t>Body (main contents) The content may even include a simple, small chart or diagram (if it contains lots of information, is complex or several pages, then include it in the “attachments” section). When you use HEADINGS and a list . . . remember that after each heading it is more effective to write a short sentence or phrase to INTRODUCE the list.</a:t>
            </a:r>
          </a:p>
          <a:p>
            <a:pPr marL="1371600" lvl="2" indent="-457200" algn="just">
              <a:buFont typeface="+mj-lt"/>
              <a:buAutoNum type="arabicPeriod"/>
            </a:pPr>
            <a:r>
              <a:rPr lang="en-US" sz="2200" dirty="0"/>
              <a:t>Recommendation or Conclusion (use either one, depending on the subject/purpose of your report).</a:t>
            </a:r>
            <a:endParaRPr lang="en-IN" sz="2200" dirty="0"/>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Contd.</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26</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960865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 text&#10;&#10;Description automatically generated">
            <a:extLst>
              <a:ext uri="{FF2B5EF4-FFF2-40B4-BE49-F238E27FC236}">
                <a16:creationId xmlns:a16="http://schemas.microsoft.com/office/drawing/2014/main" id="{B2468428-E73F-E04A-9AF2-284AA13544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5455" y="1125538"/>
            <a:ext cx="6858953" cy="5040312"/>
          </a:xfrm>
        </p:spPr>
      </p:pic>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Short Report Format (Memo)</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27</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94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984" y="1233487"/>
            <a:ext cx="8029574" cy="4292503"/>
          </a:xfrm>
        </p:spPr>
        <p:txBody>
          <a:bodyPr>
            <a:normAutofit/>
          </a:bodyPr>
          <a:lstStyle/>
          <a:p>
            <a:r>
              <a:rPr lang="en-US" sz="2600" dirty="0">
                <a:hlinkClick r:id="rId2"/>
              </a:rPr>
              <a:t>https://www.youtube.com/watch?v=TW-1aan4nFs</a:t>
            </a:r>
            <a:endParaRPr lang="en-US" sz="2600" dirty="0"/>
          </a:p>
          <a:p>
            <a:r>
              <a:rPr lang="en-US" sz="2600" dirty="0">
                <a:hlinkClick r:id="rId3"/>
              </a:rPr>
              <a:t>https://www.youtube.com/watch?v=Sq2SDdz1i8U</a:t>
            </a:r>
            <a:endParaRPr lang="en-US" sz="2600" dirty="0"/>
          </a:p>
          <a:p>
            <a:r>
              <a:rPr lang="en-US" sz="2600" dirty="0">
                <a:hlinkClick r:id="rId4"/>
              </a:rPr>
              <a:t>https://www.youtube.com/watch?v=Xp2PVO3do34</a:t>
            </a:r>
            <a:endParaRPr lang="en-US" sz="2600" dirty="0"/>
          </a:p>
          <a:p>
            <a:endParaRPr lang="en-US" sz="2600" dirty="0"/>
          </a:p>
        </p:txBody>
      </p:sp>
      <p:sp>
        <p:nvSpPr>
          <p:cNvPr id="7" name="Title 1"/>
          <p:cNvSpPr txBox="1">
            <a:spLocks/>
          </p:cNvSpPr>
          <p:nvPr/>
        </p:nvSpPr>
        <p:spPr>
          <a:xfrm>
            <a:off x="1385455" y="0"/>
            <a:ext cx="7758546" cy="8001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sp>
        <p:nvSpPr>
          <p:cNvPr id="10" name="Date Placeholder 9"/>
          <p:cNvSpPr>
            <a:spLocks noGrp="1"/>
          </p:cNvSpPr>
          <p:nvPr>
            <p:ph type="dt" sz="half" idx="10"/>
          </p:nvPr>
        </p:nvSpPr>
        <p:spPr/>
        <p:txBody>
          <a:bodyPr/>
          <a:lstStyle/>
          <a:p>
            <a:fld id="{2AB9C4F9-58E7-4245-BAA0-C34342A7F705}"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28</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772540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5022304"/>
          </a:xfrm>
        </p:spPr>
        <p:txBody>
          <a:bodyPr>
            <a:noAutofit/>
          </a:bodyPr>
          <a:lstStyle/>
          <a:p>
            <a:pPr marL="514350" indent="-514350" fontAlgn="base">
              <a:buFont typeface="+mj-lt"/>
              <a:buAutoNum type="arabicPeriod"/>
            </a:pPr>
            <a:r>
              <a:rPr lang="en-IN" sz="2200" b="1" dirty="0"/>
              <a:t>A report or account is an: </a:t>
            </a:r>
          </a:p>
          <a:p>
            <a:pPr marL="0" indent="0" fontAlgn="base">
              <a:buNone/>
            </a:pPr>
            <a:r>
              <a:rPr lang="en-IN" sz="2200" dirty="0"/>
              <a:t>a) Informational work </a:t>
            </a:r>
            <a:br>
              <a:rPr lang="en-IN" sz="2200" dirty="0"/>
            </a:br>
            <a:r>
              <a:rPr lang="en-IN" sz="2200" dirty="0"/>
              <a:t>b) Technical work</a:t>
            </a:r>
            <a:br>
              <a:rPr lang="en-IN" sz="2200" dirty="0"/>
            </a:br>
            <a:r>
              <a:rPr lang="en-IN" sz="2200" dirty="0"/>
              <a:t>c) Professional work</a:t>
            </a:r>
            <a:br>
              <a:rPr lang="en-IN" sz="2200" dirty="0"/>
            </a:br>
            <a:r>
              <a:rPr lang="en-IN" sz="2200" dirty="0"/>
              <a:t>d) None of these</a:t>
            </a:r>
          </a:p>
          <a:p>
            <a:pPr marL="0" indent="0" fontAlgn="base">
              <a:buNone/>
            </a:pPr>
            <a:r>
              <a:rPr lang="en-IN" sz="2200" dirty="0"/>
              <a:t>2. </a:t>
            </a:r>
            <a:r>
              <a:rPr lang="en-IN" sz="2200" b="1" dirty="0"/>
              <a:t>Report are often used to display the result of: </a:t>
            </a:r>
          </a:p>
          <a:p>
            <a:pPr marL="0" indent="0" fontAlgn="base">
              <a:buNone/>
            </a:pPr>
            <a:r>
              <a:rPr lang="en-IN" sz="2200" dirty="0"/>
              <a:t>a) Experiment</a:t>
            </a:r>
            <a:br>
              <a:rPr lang="en-IN" sz="2200" dirty="0"/>
            </a:br>
            <a:r>
              <a:rPr lang="en-IN" sz="2200" dirty="0"/>
              <a:t>b) Investigation</a:t>
            </a:r>
            <a:br>
              <a:rPr lang="en-IN" sz="2200" dirty="0"/>
            </a:br>
            <a:r>
              <a:rPr lang="en-IN" sz="2200" dirty="0"/>
              <a:t>c) Inquiry</a:t>
            </a:r>
            <a:br>
              <a:rPr lang="en-IN" sz="2200" dirty="0"/>
            </a:br>
            <a:r>
              <a:rPr lang="en-IN" sz="2200" dirty="0"/>
              <a:t>d) All of these</a:t>
            </a:r>
          </a:p>
          <a:p>
            <a:pPr marL="0" indent="0" fontAlgn="base">
              <a:buNone/>
            </a:pPr>
            <a:r>
              <a:rPr lang="en-IN" sz="2200" dirty="0"/>
              <a:t>3. </a:t>
            </a:r>
            <a:r>
              <a:rPr lang="en-IN" sz="2200" b="1" dirty="0"/>
              <a:t>The length of a short report should be: </a:t>
            </a:r>
          </a:p>
          <a:p>
            <a:pPr marL="0" indent="0" fontAlgn="base">
              <a:buNone/>
            </a:pPr>
            <a:r>
              <a:rPr lang="en-IN" sz="2200" dirty="0"/>
              <a:t>a) 13 pages </a:t>
            </a:r>
            <a:br>
              <a:rPr lang="en-IN" sz="2200" dirty="0"/>
            </a:br>
            <a:r>
              <a:rPr lang="en-IN" sz="2200" dirty="0"/>
              <a:t>b) 1-2 pages</a:t>
            </a:r>
            <a:br>
              <a:rPr lang="en-IN" sz="2200" dirty="0"/>
            </a:br>
            <a:r>
              <a:rPr lang="en-IN" sz="2200" dirty="0"/>
              <a:t>c) 1/5-page</a:t>
            </a:r>
            <a:br>
              <a:rPr lang="en-IN" sz="2200" dirty="0"/>
            </a:br>
            <a:r>
              <a:rPr lang="en-IN" sz="2200" dirty="0"/>
              <a:t>d) full page</a:t>
            </a:r>
          </a:p>
          <a:p>
            <a:pPr marL="0" indent="0" fontAlgn="base">
              <a:buNone/>
            </a:pPr>
            <a:endParaRPr lang="en-IN" sz="2200" dirty="0"/>
          </a:p>
          <a:p>
            <a:pPr marL="0" indent="0" fontAlgn="base">
              <a:buNone/>
            </a:pPr>
            <a:endParaRPr lang="en-IN" sz="2200" dirty="0"/>
          </a:p>
          <a:p>
            <a:pPr marL="0" indent="0">
              <a:buNone/>
            </a:pPr>
            <a:endParaRPr lang="en-US" sz="22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29</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dirty="0" err="1"/>
              <a:t>BTech</a:t>
            </a:r>
            <a:r>
              <a:rPr lang="pt-BR" dirty="0"/>
              <a:t> </a:t>
            </a:r>
            <a:r>
              <a:rPr lang="pt-BR" dirty="0" err="1"/>
              <a:t>I</a:t>
            </a:r>
            <a:r>
              <a:rPr lang="pt-BR" dirty="0"/>
              <a:t>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62371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8808CF7-2A9D-4DA9-B642-EB0958673C43}" type="datetime1">
              <a:rPr lang="en-US" smtClean="0">
                <a:latin typeface="Times New Roman" panose="02020603050405020304" pitchFamily="18" charset="0"/>
                <a:cs typeface="Times New Roman" panose="02020603050405020304" pitchFamily="18" charset="0"/>
              </a:rPr>
              <a:t>2/4/2022</a:t>
            </a:fld>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Evaluation Scheme</a:t>
            </a:r>
          </a:p>
        </p:txBody>
      </p:sp>
      <p:sp>
        <p:nvSpPr>
          <p:cNvPr id="10" name="Footer Placeholder 9"/>
          <p:cNvSpPr>
            <a:spLocks noGrp="1"/>
          </p:cNvSpPr>
          <p:nvPr>
            <p:ph type="ftr" sz="quarter" idx="11"/>
          </p:nvPr>
        </p:nvSpPr>
        <p:spPr>
          <a:xfrm>
            <a:off x="2514600" y="6356350"/>
            <a:ext cx="5029200" cy="365125"/>
          </a:xfrm>
        </p:spPr>
        <p:txBody>
          <a:bodyPr/>
          <a:lstStyle/>
          <a:p>
            <a:r>
              <a:rPr lang="pt-BR">
                <a:latin typeface="Times New Roman" panose="02020603050405020304" pitchFamily="18" charset="0"/>
                <a:cs typeface="Times New Roman" panose="02020603050405020304" pitchFamily="18" charset="0"/>
              </a:rPr>
              <a:t>BTech I Sem UNIT-4           </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69227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5022304"/>
          </a:xfrm>
        </p:spPr>
        <p:txBody>
          <a:bodyPr>
            <a:noAutofit/>
          </a:bodyPr>
          <a:lstStyle/>
          <a:p>
            <a:pPr marL="514350" indent="-514350" fontAlgn="base">
              <a:buFont typeface="+mj-lt"/>
              <a:buAutoNum type="arabicPeriod"/>
            </a:pPr>
            <a:r>
              <a:rPr lang="en-IN" sz="2200" b="1" dirty="0"/>
              <a:t>A report or account is an: </a:t>
            </a:r>
          </a:p>
          <a:p>
            <a:pPr marL="0" indent="0" fontAlgn="base">
              <a:buNone/>
            </a:pPr>
            <a:r>
              <a:rPr lang="en-IN" sz="2200" dirty="0"/>
              <a:t>a) Informational work </a:t>
            </a:r>
            <a:br>
              <a:rPr lang="en-IN" sz="2200" dirty="0"/>
            </a:br>
            <a:endParaRPr lang="en-IN" sz="2200" dirty="0"/>
          </a:p>
          <a:p>
            <a:pPr marL="0" indent="0" fontAlgn="base">
              <a:buNone/>
            </a:pPr>
            <a:r>
              <a:rPr lang="en-IN" sz="2200" dirty="0"/>
              <a:t>2. </a:t>
            </a:r>
            <a:r>
              <a:rPr lang="en-IN" sz="2200" b="1" dirty="0"/>
              <a:t>Report are often used to display the result of: </a:t>
            </a:r>
          </a:p>
          <a:p>
            <a:pPr marL="0" indent="0" fontAlgn="base">
              <a:buNone/>
            </a:pPr>
            <a:r>
              <a:rPr lang="en-IN" sz="2200" dirty="0"/>
              <a:t>d) All of these</a:t>
            </a:r>
          </a:p>
          <a:p>
            <a:pPr marL="0" indent="0" fontAlgn="base">
              <a:buNone/>
            </a:pPr>
            <a:endParaRPr lang="en-IN" sz="2200" dirty="0"/>
          </a:p>
          <a:p>
            <a:pPr marL="0" indent="0" fontAlgn="base">
              <a:buNone/>
            </a:pPr>
            <a:r>
              <a:rPr lang="en-IN" sz="2200" dirty="0"/>
              <a:t>3. </a:t>
            </a:r>
            <a:r>
              <a:rPr lang="en-IN" sz="2200" b="1" dirty="0"/>
              <a:t>The length of a short report should be: </a:t>
            </a:r>
            <a:br>
              <a:rPr lang="en-IN" sz="2200" dirty="0"/>
            </a:br>
            <a:r>
              <a:rPr lang="en-IN" sz="2200" dirty="0"/>
              <a:t>b) 1-2 pages</a:t>
            </a:r>
            <a:br>
              <a:rPr lang="en-IN" sz="2200" dirty="0"/>
            </a:br>
            <a:endParaRPr lang="en-IN" sz="2200" dirty="0"/>
          </a:p>
          <a:p>
            <a:pPr marL="0" indent="0" fontAlgn="base">
              <a:buNone/>
            </a:pPr>
            <a:endParaRPr lang="en-IN" sz="2200" dirty="0"/>
          </a:p>
          <a:p>
            <a:pPr marL="0" indent="0">
              <a:buNone/>
            </a:pPr>
            <a:endParaRPr lang="en-US" sz="22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 (Answers)</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dirty="0" err="1"/>
              <a:t>BTech</a:t>
            </a:r>
            <a:r>
              <a:rPr lang="pt-BR" dirty="0"/>
              <a:t> </a:t>
            </a:r>
            <a:r>
              <a:rPr lang="pt-BR" dirty="0" err="1"/>
              <a:t>I</a:t>
            </a:r>
            <a:r>
              <a:rPr lang="pt-BR" dirty="0"/>
              <a:t>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233071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3852" y="1714501"/>
            <a:ext cx="6711398" cy="3394472"/>
          </a:xfrm>
        </p:spPr>
        <p:txBody>
          <a:bodyPr/>
          <a:lstStyle/>
          <a:p>
            <a:pPr marL="685800" lvl="2" indent="0">
              <a:buNone/>
            </a:pPr>
            <a:endParaRPr lang="en-US" dirty="0"/>
          </a:p>
          <a:p>
            <a:pPr marL="685800" lvl="2" indent="0">
              <a:buNone/>
            </a:pPr>
            <a:br>
              <a:rPr lang="en-US" dirty="0"/>
            </a:br>
            <a:endParaRPr lang="en-US" dirty="0"/>
          </a:p>
          <a:p>
            <a:pPr marL="685800" lvl="2" indent="0">
              <a:buNone/>
            </a:pPr>
            <a:endParaRPr lang="en-US"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Weekly Assignment</a:t>
            </a:r>
          </a:p>
        </p:txBody>
      </p:sp>
      <p:sp>
        <p:nvSpPr>
          <p:cNvPr id="10" name="Date Placeholder 9"/>
          <p:cNvSpPr>
            <a:spLocks noGrp="1"/>
          </p:cNvSpPr>
          <p:nvPr>
            <p:ph type="dt" sz="half" idx="10"/>
          </p:nvPr>
        </p:nvSpPr>
        <p:spPr/>
        <p:txBody>
          <a:bodyPr/>
          <a:lstStyle/>
          <a:p>
            <a:fld id="{F059F97F-E042-4B0B-A395-0C7DC88A41B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31</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13" name="TextBox 12">
            <a:extLst>
              <a:ext uri="{FF2B5EF4-FFF2-40B4-BE49-F238E27FC236}">
                <a16:creationId xmlns:a16="http://schemas.microsoft.com/office/drawing/2014/main" id="{6CAE7A72-8113-FA42-A4BC-59A0E687AB2B}"/>
              </a:ext>
            </a:extLst>
          </p:cNvPr>
          <p:cNvSpPr txBox="1"/>
          <p:nvPr/>
        </p:nvSpPr>
        <p:spPr>
          <a:xfrm>
            <a:off x="1003852" y="1709216"/>
            <a:ext cx="7136296" cy="2308324"/>
          </a:xfrm>
          <a:prstGeom prst="rect">
            <a:avLst/>
          </a:prstGeom>
          <a:noFill/>
        </p:spPr>
        <p:txBody>
          <a:bodyPr wrap="square">
            <a:spAutoFit/>
          </a:bodyPr>
          <a:lstStyle/>
          <a:p>
            <a:pPr marL="342900" indent="-342900" fontAlgn="base">
              <a:buAutoNum type="arabicPeriod"/>
            </a:pPr>
            <a:r>
              <a:rPr lang="en-IN" sz="1800" dirty="0"/>
              <a:t>What is a report? </a:t>
            </a:r>
          </a:p>
          <a:p>
            <a:pPr marL="342900" indent="-342900" fontAlgn="base">
              <a:buAutoNum type="arabicPeriod"/>
            </a:pPr>
            <a:r>
              <a:rPr lang="en-IN" dirty="0"/>
              <a:t>Discuss the significance of a report.</a:t>
            </a:r>
          </a:p>
          <a:p>
            <a:pPr marL="342900" indent="-342900" fontAlgn="base">
              <a:buAutoNum type="arabicPeriod"/>
            </a:pPr>
            <a:r>
              <a:rPr lang="en-IN" sz="1800" dirty="0"/>
              <a:t>Bring </a:t>
            </a:r>
            <a:r>
              <a:rPr lang="en-IN" dirty="0"/>
              <a:t>out the difference between Oral reports and written reports. </a:t>
            </a:r>
          </a:p>
          <a:p>
            <a:pPr marL="342900" indent="-342900" fontAlgn="base">
              <a:buAutoNum type="arabicPeriod"/>
            </a:pPr>
            <a:r>
              <a:rPr lang="en-IN" dirty="0"/>
              <a:t>Write a short report on a project that you have undertaken for your department.</a:t>
            </a:r>
          </a:p>
          <a:p>
            <a:pPr marL="342900" indent="-342900" fontAlgn="base">
              <a:buAutoNum type="arabicPeriod"/>
            </a:pPr>
            <a:r>
              <a:rPr lang="en-IN" sz="1800" dirty="0"/>
              <a:t>Write a memo on road safety in </a:t>
            </a:r>
            <a:r>
              <a:rPr lang="en-IN" dirty="0"/>
              <a:t>G</a:t>
            </a:r>
            <a:r>
              <a:rPr lang="en-IN" sz="1800" dirty="0"/>
              <a:t>reater Noida, to be presented to the Greater Noida Authority.</a:t>
            </a:r>
          </a:p>
          <a:p>
            <a:pPr marL="0" indent="0">
              <a:buNone/>
            </a:pPr>
            <a:endParaRPr lang="en-US" sz="1800" dirty="0"/>
          </a:p>
        </p:txBody>
      </p:sp>
    </p:spTree>
    <p:extLst>
      <p:ext uri="{BB962C8B-B14F-4D97-AF65-F5344CB8AC3E}">
        <p14:creationId xmlns:p14="http://schemas.microsoft.com/office/powerpoint/2010/main" val="3494326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4521477"/>
          </a:xfrm>
        </p:spPr>
        <p:txBody>
          <a:bodyPr>
            <a:noAutofit/>
          </a:bodyPr>
          <a:lstStyle/>
          <a:p>
            <a:pPr marL="514350" indent="-514350">
              <a:buFont typeface="+mj-lt"/>
              <a:buAutoNum type="arabicPeriod"/>
            </a:pPr>
            <a:r>
              <a:rPr lang="en-IN" sz="2000" dirty="0"/>
              <a:t>Which is not basis for a technical report?</a:t>
            </a:r>
          </a:p>
          <a:p>
            <a:pPr marL="0" indent="0">
              <a:buNone/>
            </a:pPr>
            <a:r>
              <a:rPr lang="en-IN" sz="2000" dirty="0"/>
              <a:t>A. Facts</a:t>
            </a:r>
            <a:br>
              <a:rPr lang="en-IN" sz="2000" dirty="0"/>
            </a:br>
            <a:r>
              <a:rPr lang="en-IN" sz="2000" dirty="0"/>
              <a:t>B. Tests</a:t>
            </a:r>
            <a:br>
              <a:rPr lang="en-IN" sz="2000" dirty="0"/>
            </a:br>
            <a:r>
              <a:rPr lang="en-IN" sz="2000" dirty="0"/>
              <a:t>C. Personal prejudices</a:t>
            </a:r>
            <a:br>
              <a:rPr lang="en-IN" sz="2000" dirty="0"/>
            </a:br>
            <a:r>
              <a:rPr lang="en-IN" sz="2000" dirty="0"/>
              <a:t>D. Experiments</a:t>
            </a:r>
          </a:p>
          <a:p>
            <a:pPr marL="0" indent="0">
              <a:buNone/>
            </a:pPr>
            <a:r>
              <a:rPr lang="en-IN" sz="2000" dirty="0"/>
              <a:t>2. Shorter report is considered to be as.</a:t>
            </a:r>
          </a:p>
          <a:p>
            <a:pPr marL="0" indent="0">
              <a:buNone/>
            </a:pPr>
            <a:r>
              <a:rPr lang="en-IN" sz="2000" dirty="0"/>
              <a:t>A. One to two pages</a:t>
            </a:r>
            <a:br>
              <a:rPr lang="en-IN" sz="2000" dirty="0"/>
            </a:br>
            <a:r>
              <a:rPr lang="en-IN" sz="2000" dirty="0"/>
              <a:t>B. Three to five pages</a:t>
            </a:r>
            <a:br>
              <a:rPr lang="en-IN" sz="2000" dirty="0"/>
            </a:br>
            <a:r>
              <a:rPr lang="en-IN" sz="2000" dirty="0"/>
              <a:t>C. Four to five pages</a:t>
            </a:r>
            <a:br>
              <a:rPr lang="en-IN" sz="2000" dirty="0"/>
            </a:br>
            <a:r>
              <a:rPr lang="en-IN" sz="2000" dirty="0"/>
              <a:t>D. Two paragraph</a:t>
            </a:r>
          </a:p>
          <a:p>
            <a:pPr marL="0" indent="0">
              <a:buNone/>
            </a:pPr>
            <a:r>
              <a:rPr lang="en-IN" sz="2000" dirty="0"/>
              <a:t>3. In a technical report which of these must be avoided.</a:t>
            </a:r>
          </a:p>
          <a:p>
            <a:pPr marL="0" indent="0">
              <a:buNone/>
            </a:pPr>
            <a:r>
              <a:rPr lang="en-IN" sz="2000" dirty="0"/>
              <a:t>A. Facts</a:t>
            </a:r>
            <a:br>
              <a:rPr lang="en-IN" sz="2000" dirty="0"/>
            </a:br>
            <a:r>
              <a:rPr lang="en-IN" sz="2000" dirty="0"/>
              <a:t>B. Logical conclusion</a:t>
            </a:r>
            <a:br>
              <a:rPr lang="en-IN" sz="2000" dirty="0"/>
            </a:br>
            <a:r>
              <a:rPr lang="en-IN" sz="2000" dirty="0"/>
              <a:t>C. Objective evaluation</a:t>
            </a:r>
            <a:br>
              <a:rPr lang="en-IN" sz="2000" dirty="0"/>
            </a:br>
            <a:r>
              <a:rPr lang="en-IN" sz="2000" dirty="0"/>
              <a:t>D. Subjective evaluation</a:t>
            </a:r>
          </a:p>
          <a:p>
            <a:pPr marL="0" indent="0">
              <a:buNone/>
            </a:pPr>
            <a:endParaRPr lang="en-IN" sz="2000" dirty="0"/>
          </a:p>
          <a:p>
            <a:pPr marL="457200" indent="-457200">
              <a:buFont typeface="+mj-lt"/>
              <a:buAutoNum type="arabicPeriod"/>
            </a:pPr>
            <a:endParaRPr lang="en-US" sz="20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32</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698232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4521477"/>
          </a:xfrm>
        </p:spPr>
        <p:txBody>
          <a:bodyPr>
            <a:noAutofit/>
          </a:bodyPr>
          <a:lstStyle/>
          <a:p>
            <a:pPr marL="514350" indent="-514350">
              <a:buFont typeface="+mj-lt"/>
              <a:buAutoNum type="arabicPeriod"/>
            </a:pPr>
            <a:r>
              <a:rPr lang="en-IN" sz="2000" dirty="0"/>
              <a:t>Which is not basis for a technical report?</a:t>
            </a:r>
          </a:p>
          <a:p>
            <a:pPr marL="0" indent="0">
              <a:buNone/>
            </a:pPr>
            <a:r>
              <a:rPr lang="en-IN" sz="2000" dirty="0"/>
              <a:t>A. Facts</a:t>
            </a:r>
            <a:br>
              <a:rPr lang="en-IN" sz="2000" dirty="0"/>
            </a:br>
            <a:r>
              <a:rPr lang="en-IN" sz="2000" dirty="0"/>
              <a:t>B. Tests</a:t>
            </a:r>
            <a:br>
              <a:rPr lang="en-IN" sz="2000" dirty="0"/>
            </a:br>
            <a:r>
              <a:rPr lang="en-IN" sz="2000" b="1" dirty="0"/>
              <a:t>C. Personal prejudices</a:t>
            </a:r>
            <a:br>
              <a:rPr lang="en-IN" sz="2000" dirty="0"/>
            </a:br>
            <a:r>
              <a:rPr lang="en-IN" sz="2000" dirty="0"/>
              <a:t>D. Experiments</a:t>
            </a:r>
          </a:p>
          <a:p>
            <a:pPr marL="0" indent="0">
              <a:buNone/>
            </a:pPr>
            <a:r>
              <a:rPr lang="en-IN" sz="2000" dirty="0"/>
              <a:t>2. Shorter report is considered to be as.</a:t>
            </a:r>
          </a:p>
          <a:p>
            <a:pPr marL="0" indent="0">
              <a:buNone/>
            </a:pPr>
            <a:r>
              <a:rPr lang="en-IN" sz="2000" dirty="0"/>
              <a:t>A</a:t>
            </a:r>
            <a:r>
              <a:rPr lang="en-IN" sz="2000" b="1" dirty="0"/>
              <a:t>. One to two pages</a:t>
            </a:r>
            <a:br>
              <a:rPr lang="en-IN" sz="2000" dirty="0"/>
            </a:br>
            <a:r>
              <a:rPr lang="en-IN" sz="2000" dirty="0"/>
              <a:t>B. Three to five pages</a:t>
            </a:r>
            <a:br>
              <a:rPr lang="en-IN" sz="2000" dirty="0"/>
            </a:br>
            <a:r>
              <a:rPr lang="en-IN" sz="2000" dirty="0"/>
              <a:t>C. Four to five pages</a:t>
            </a:r>
            <a:br>
              <a:rPr lang="en-IN" sz="2000" dirty="0"/>
            </a:br>
            <a:r>
              <a:rPr lang="en-IN" sz="2000" dirty="0"/>
              <a:t>D. Two paragraph</a:t>
            </a:r>
          </a:p>
          <a:p>
            <a:pPr marL="0" indent="0">
              <a:buNone/>
            </a:pPr>
            <a:r>
              <a:rPr lang="en-IN" sz="2000" dirty="0"/>
              <a:t>3. In a technical report which of these must be avoided.</a:t>
            </a:r>
          </a:p>
          <a:p>
            <a:pPr marL="0" indent="0">
              <a:buNone/>
            </a:pPr>
            <a:r>
              <a:rPr lang="en-IN" sz="2000" dirty="0"/>
              <a:t>A. Facts</a:t>
            </a:r>
            <a:br>
              <a:rPr lang="en-IN" sz="2000" dirty="0"/>
            </a:br>
            <a:r>
              <a:rPr lang="en-IN" sz="2000" dirty="0"/>
              <a:t>B. Logical conclusion</a:t>
            </a:r>
            <a:br>
              <a:rPr lang="en-IN" sz="2000" dirty="0"/>
            </a:br>
            <a:r>
              <a:rPr lang="en-IN" sz="2000" dirty="0"/>
              <a:t>C. Objective evaluation</a:t>
            </a:r>
            <a:br>
              <a:rPr lang="en-IN" sz="2000" dirty="0"/>
            </a:br>
            <a:r>
              <a:rPr lang="en-IN" sz="2000" b="1" dirty="0"/>
              <a:t>D. Subjective evaluation</a:t>
            </a:r>
          </a:p>
          <a:p>
            <a:pPr marL="0" indent="0">
              <a:buNone/>
            </a:pPr>
            <a:endParaRPr lang="en-IN" sz="2000" dirty="0"/>
          </a:p>
          <a:p>
            <a:pPr marL="457200" indent="-457200">
              <a:buFont typeface="+mj-lt"/>
              <a:buAutoNum type="arabicPeriod"/>
            </a:pPr>
            <a:endParaRPr lang="en-US" sz="20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 (Answers)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33</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18624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88265"/>
            <a:ext cx="7972425" cy="5733210"/>
          </a:xfrm>
        </p:spPr>
        <p:txBody>
          <a:bodyPr>
            <a:noAutofit/>
          </a:bodyPr>
          <a:lstStyle/>
          <a:p>
            <a:pPr marL="0" indent="0">
              <a:buNone/>
            </a:pPr>
            <a:r>
              <a:rPr lang="en-US" sz="2200" dirty="0"/>
              <a:t>New course</a:t>
            </a:r>
          </a:p>
        </p:txBody>
      </p:sp>
      <p:sp>
        <p:nvSpPr>
          <p:cNvPr id="7" name="Title 1"/>
          <p:cNvSpPr txBox="1">
            <a:spLocks/>
          </p:cNvSpPr>
          <p:nvPr/>
        </p:nvSpPr>
        <p:spPr>
          <a:xfrm>
            <a:off x="1316312" y="1"/>
            <a:ext cx="7827687"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sp>
        <p:nvSpPr>
          <p:cNvPr id="10" name="Date Placeholder 9"/>
          <p:cNvSpPr>
            <a:spLocks noGrp="1"/>
          </p:cNvSpPr>
          <p:nvPr>
            <p:ph type="dt" sz="half" idx="10"/>
          </p:nvPr>
        </p:nvSpPr>
        <p:spPr/>
        <p:txBody>
          <a:bodyPr/>
          <a:lstStyle/>
          <a:p>
            <a:fld id="{E237734F-B9D8-44BE-8F24-BB007BEA6627}"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34</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7151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720" y="1196752"/>
            <a:ext cx="6953250" cy="4094960"/>
          </a:xfrm>
        </p:spPr>
        <p:txBody>
          <a:bodyPr>
            <a:noAutofit/>
          </a:bodyPr>
          <a:lstStyle/>
          <a:p>
            <a:pPr marL="0" indent="0" algn="just">
              <a:buNone/>
            </a:pPr>
            <a:r>
              <a:rPr lang="en-US" sz="2200" dirty="0"/>
              <a:t>Q1. What is a Report? What is its significance?</a:t>
            </a:r>
          </a:p>
          <a:p>
            <a:pPr marL="0" indent="0" algn="just">
              <a:buNone/>
            </a:pPr>
            <a:r>
              <a:rPr lang="en-US" sz="2200" dirty="0"/>
              <a:t>Q2. What is a short report?</a:t>
            </a:r>
          </a:p>
          <a:p>
            <a:pPr marL="0" indent="0" algn="just">
              <a:buNone/>
            </a:pPr>
            <a:r>
              <a:rPr lang="en-US" sz="2200" dirty="0"/>
              <a:t>Q3. Discuss the salient features of a report.</a:t>
            </a:r>
          </a:p>
        </p:txBody>
      </p:sp>
      <p:sp>
        <p:nvSpPr>
          <p:cNvPr id="7" name="Title 1"/>
          <p:cNvSpPr txBox="1">
            <a:spLocks/>
          </p:cNvSpPr>
          <p:nvPr/>
        </p:nvSpPr>
        <p:spPr>
          <a:xfrm>
            <a:off x="1377249" y="-10118"/>
            <a:ext cx="7758544" cy="78773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sp>
        <p:nvSpPr>
          <p:cNvPr id="10" name="Date Placeholder 9"/>
          <p:cNvSpPr>
            <a:spLocks noGrp="1"/>
          </p:cNvSpPr>
          <p:nvPr>
            <p:ph type="dt" sz="half" idx="10"/>
          </p:nvPr>
        </p:nvSpPr>
        <p:spPr/>
        <p:txBody>
          <a:bodyPr/>
          <a:lstStyle/>
          <a:p>
            <a:fld id="{B73F98A1-3FBE-45B9-ADC2-6E57A31690DA}"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35</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320746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sp>
        <p:nvSpPr>
          <p:cNvPr id="10" name="Date Placeholder 9"/>
          <p:cNvSpPr>
            <a:spLocks noGrp="1"/>
          </p:cNvSpPr>
          <p:nvPr>
            <p:ph type="dt" sz="half" idx="10"/>
          </p:nvPr>
        </p:nvSpPr>
        <p:spPr/>
        <p:txBody>
          <a:bodyPr/>
          <a:lstStyle/>
          <a:p>
            <a:fld id="{5B5C1EA2-0BD3-4793-8CB1-B59E7B56FABD}"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36</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8" name="TextBox 7">
            <a:extLst>
              <a:ext uri="{FF2B5EF4-FFF2-40B4-BE49-F238E27FC236}">
                <a16:creationId xmlns:a16="http://schemas.microsoft.com/office/drawing/2014/main" id="{1D322DDF-93FD-F247-AA86-BF23B6DD4DBB}"/>
              </a:ext>
            </a:extLst>
          </p:cNvPr>
          <p:cNvSpPr txBox="1"/>
          <p:nvPr/>
        </p:nvSpPr>
        <p:spPr>
          <a:xfrm>
            <a:off x="1115616" y="1556792"/>
            <a:ext cx="6696744" cy="2893100"/>
          </a:xfrm>
          <a:prstGeom prst="rect">
            <a:avLst/>
          </a:prstGeom>
          <a:noFill/>
        </p:spPr>
        <p:txBody>
          <a:bodyPr wrap="square">
            <a:spAutoFit/>
          </a:bodyPr>
          <a:lstStyle/>
          <a:p>
            <a:pPr marL="285750" indent="-285750" algn="just">
              <a:buFont typeface="Arial" panose="020B0604020202020204" pitchFamily="34" charset="0"/>
              <a:buChar char="•"/>
            </a:pPr>
            <a:r>
              <a:rPr lang="en-US" sz="2600" dirty="0"/>
              <a:t>Definition of a Report</a:t>
            </a:r>
          </a:p>
          <a:p>
            <a:pPr marL="285750" indent="-285750" algn="just">
              <a:buFont typeface="Arial" panose="020B0604020202020204" pitchFamily="34" charset="0"/>
              <a:buChar char="•"/>
            </a:pPr>
            <a:r>
              <a:rPr lang="en-US" sz="2600" dirty="0"/>
              <a:t>Difference between Oral and Written reports</a:t>
            </a:r>
          </a:p>
          <a:p>
            <a:pPr marL="285750" indent="-285750" algn="just">
              <a:buFont typeface="Arial" panose="020B0604020202020204" pitchFamily="34" charset="0"/>
              <a:buChar char="•"/>
            </a:pPr>
            <a:r>
              <a:rPr lang="en-US" sz="2600" dirty="0"/>
              <a:t>Salient features of a report</a:t>
            </a:r>
          </a:p>
          <a:p>
            <a:pPr marL="285750" indent="-285750" algn="just">
              <a:buFont typeface="Arial" panose="020B0604020202020204" pitchFamily="34" charset="0"/>
              <a:buChar char="•"/>
            </a:pPr>
            <a:r>
              <a:rPr lang="en-US" sz="2600" dirty="0"/>
              <a:t>Types of report</a:t>
            </a:r>
          </a:p>
          <a:p>
            <a:pPr marL="285750" indent="-285750" algn="just">
              <a:buFont typeface="Arial" panose="020B0604020202020204" pitchFamily="34" charset="0"/>
              <a:buChar char="•"/>
            </a:pPr>
            <a:r>
              <a:rPr lang="en-US" sz="2600" dirty="0"/>
              <a:t>Important parts of a report</a:t>
            </a:r>
          </a:p>
          <a:p>
            <a:pPr marL="285750" indent="-285750" algn="just">
              <a:buFont typeface="Arial" panose="020B0604020202020204" pitchFamily="34" charset="0"/>
              <a:buChar char="•"/>
            </a:pPr>
            <a:r>
              <a:rPr lang="en-US" sz="2600" dirty="0"/>
              <a:t>Short reports</a:t>
            </a:r>
          </a:p>
          <a:p>
            <a:pPr marL="285750" indent="-285750" algn="just">
              <a:buFont typeface="Arial" panose="020B0604020202020204" pitchFamily="34" charset="0"/>
              <a:buChar char="•"/>
            </a:pPr>
            <a:r>
              <a:rPr lang="en-US" sz="2600" dirty="0"/>
              <a:t>Format of short reports</a:t>
            </a:r>
          </a:p>
        </p:txBody>
      </p:sp>
    </p:spTree>
    <p:extLst>
      <p:ext uri="{BB962C8B-B14F-4D97-AF65-F5344CB8AC3E}">
        <p14:creationId xmlns:p14="http://schemas.microsoft.com/office/powerpoint/2010/main" val="3633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3" name="Rectangle 2">
            <a:extLst>
              <a:ext uri="{FF2B5EF4-FFF2-40B4-BE49-F238E27FC236}">
                <a16:creationId xmlns:a16="http://schemas.microsoft.com/office/drawing/2014/main" id="{6F836FD7-7CB2-4B5F-81D5-8D8D2ACA0EEE}"/>
              </a:ext>
            </a:extLst>
          </p:cNvPr>
          <p:cNvSpPr/>
          <p:nvPr/>
        </p:nvSpPr>
        <p:spPr>
          <a:xfrm>
            <a:off x="655982" y="1663402"/>
            <a:ext cx="7878418" cy="2092881"/>
          </a:xfrm>
          <a:prstGeom prst="rect">
            <a:avLst/>
          </a:prstGeom>
        </p:spPr>
        <p:txBody>
          <a:bodyPr wrap="square">
            <a:spAutoFit/>
          </a:bodyPr>
          <a:lstStyle/>
          <a:p>
            <a:pPr marL="342900" indent="-342900" algn="just">
              <a:buFont typeface="Arial" panose="020B0604020202020204" pitchFamily="34" charset="0"/>
              <a:buChar char="•"/>
            </a:pPr>
            <a:r>
              <a:rPr lang="en-US" sz="2600" dirty="0">
                <a:ea typeface="+mn-lt"/>
                <a:cs typeface="+mn-lt"/>
              </a:rPr>
              <a:t>The students know the importance and format of reports.</a:t>
            </a:r>
          </a:p>
          <a:p>
            <a:pPr marL="342900" indent="-342900" algn="just">
              <a:buFont typeface="Arial" panose="020B0604020202020204" pitchFamily="34" charset="0"/>
              <a:buChar char="•"/>
            </a:pPr>
            <a:r>
              <a:rPr lang="en-US" sz="2600" dirty="0">
                <a:ea typeface="+mn-lt"/>
                <a:cs typeface="+mn-lt"/>
              </a:rPr>
              <a:t>The students know about difference between oral reports and written reports.</a:t>
            </a:r>
          </a:p>
          <a:p>
            <a:pPr marL="342900" indent="-342900" algn="just">
              <a:buFont typeface="Arial" panose="020B0604020202020204" pitchFamily="34" charset="0"/>
              <a:buChar char="•"/>
            </a:pPr>
            <a:r>
              <a:rPr lang="en-US" sz="2600" dirty="0">
                <a:ea typeface="+mn-lt"/>
                <a:cs typeface="+mn-lt"/>
              </a:rPr>
              <a:t>The students can write a short report.</a:t>
            </a:r>
            <a:endParaRPr lang="en-US" sz="2600" dirty="0">
              <a:cs typeface="Calibri"/>
            </a:endParaRPr>
          </a:p>
        </p:txBody>
      </p:sp>
      <p:sp>
        <p:nvSpPr>
          <p:cNvPr id="10" name="Date Placeholder 9"/>
          <p:cNvSpPr>
            <a:spLocks noGrp="1"/>
          </p:cNvSpPr>
          <p:nvPr>
            <p:ph type="dt" sz="half" idx="10"/>
          </p:nvPr>
        </p:nvSpPr>
        <p:spPr/>
        <p:txBody>
          <a:bodyPr/>
          <a:lstStyle/>
          <a:p>
            <a:fld id="{81ECBE17-F390-45BC-ADB6-D487510E3036}"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37</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017316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78324"/>
            <a:ext cx="6400800" cy="1304526"/>
          </a:xfrm>
        </p:spPr>
        <p:style>
          <a:lnRef idx="2">
            <a:schemeClr val="accent5"/>
          </a:lnRef>
          <a:fillRef idx="1">
            <a:schemeClr val="lt1"/>
          </a:fillRef>
          <a:effectRef idx="0">
            <a:schemeClr val="accent5"/>
          </a:effectRef>
          <a:fontRef idx="minor">
            <a:schemeClr val="dk1"/>
          </a:fontRef>
        </p:style>
        <p:txBody>
          <a:bodyPr anchor="ctr">
            <a:normAutofit/>
          </a:bodyPr>
          <a:lstStyle/>
          <a:p>
            <a:pPr>
              <a:defRPr/>
            </a:pPr>
            <a:r>
              <a:rPr lang="en-US" sz="2800" b="1" dirty="0">
                <a:solidFill>
                  <a:schemeClr val="tx1"/>
                </a:solidFill>
              </a:rPr>
              <a:t>Topic 2</a:t>
            </a:r>
          </a:p>
          <a:p>
            <a:pPr>
              <a:defRPr/>
            </a:pPr>
            <a:r>
              <a:rPr lang="en-US" sz="2800" b="1" dirty="0">
                <a:solidFill>
                  <a:schemeClr val="tx1"/>
                </a:solidFill>
              </a:rPr>
              <a:t>Copy Editing and Referencing</a:t>
            </a:r>
          </a:p>
        </p:txBody>
      </p:sp>
      <p:sp>
        <p:nvSpPr>
          <p:cNvPr id="6" name="Subtitle 2"/>
          <p:cNvSpPr txBox="1">
            <a:spLocks/>
          </p:cNvSpPr>
          <p:nvPr/>
        </p:nvSpPr>
        <p:spPr>
          <a:xfrm>
            <a:off x="5410200" y="3962400"/>
            <a:ext cx="3429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(Asst.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4</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08520" y="3733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algn="ctr">
              <a:defRPr/>
            </a:pPr>
            <a:r>
              <a:rPr lang="en-US" sz="2400" b="1" dirty="0">
                <a:solidFill>
                  <a:schemeClr val="tx1"/>
                </a:solidFill>
              </a:rPr>
              <a:t>Technical Communication</a:t>
            </a:r>
          </a:p>
          <a:p>
            <a:pPr algn="ctr">
              <a:defRPr/>
            </a:pPr>
            <a:r>
              <a:rPr lang="en-US" sz="2400" b="1" dirty="0">
                <a:solidFill>
                  <a:schemeClr val="tx1"/>
                </a:solidFill>
              </a:rPr>
              <a:t>AASL 0401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  IV Semester</a:t>
            </a:r>
          </a:p>
        </p:txBody>
      </p:sp>
      <p:pic>
        <p:nvPicPr>
          <p:cNvPr id="16"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8" name="Date Placeholder 17"/>
          <p:cNvSpPr>
            <a:spLocks noGrp="1"/>
          </p:cNvSpPr>
          <p:nvPr>
            <p:ph type="dt" sz="half" idx="10"/>
          </p:nvPr>
        </p:nvSpPr>
        <p:spPr/>
        <p:txBody>
          <a:bodyPr/>
          <a:lstStyle/>
          <a:p>
            <a:fld id="{1D89D6DC-618C-4A80-AEDE-18D0B746F118}" type="datetime1">
              <a:rPr lang="en-US" smtClean="0"/>
              <a:t>2/4/2022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38</a:t>
            </a:fld>
            <a:endParaRPr lang="en-US"/>
          </a:p>
        </p:txBody>
      </p:sp>
      <p:sp>
        <p:nvSpPr>
          <p:cNvPr id="20" name="Footer Placeholder 19"/>
          <p:cNvSpPr>
            <a:spLocks noGrp="1"/>
          </p:cNvSpPr>
          <p:nvPr>
            <p:ph type="ftr" sz="quarter" idx="11"/>
          </p:nvPr>
        </p:nvSpPr>
        <p:spPr>
          <a:xfrm>
            <a:off x="3124200" y="6356350"/>
            <a:ext cx="4040088" cy="365125"/>
          </a:xfrm>
        </p:spPr>
        <p:txBody>
          <a:bodyPr/>
          <a:lstStyle/>
          <a:p>
            <a:r>
              <a:rPr lang="pt-BR"/>
              <a:t>BTech I Sem UNIT-4           </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350925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algn="just"/>
            <a:r>
              <a:rPr lang="en-US" sz="2800" dirty="0">
                <a:ea typeface="+mn-lt"/>
                <a:cs typeface="+mn-lt"/>
              </a:rPr>
              <a:t>The student should be able to communicate in basic English.</a:t>
            </a:r>
            <a:endParaRPr lang="en-US" sz="2800" dirty="0">
              <a:cs typeface="Calibri"/>
            </a:endParaRPr>
          </a:p>
          <a:p>
            <a:pPr algn="just"/>
            <a:endParaRPr lang="en-US" sz="2800" dirty="0">
              <a:cs typeface="Calibri"/>
            </a:endParaRPr>
          </a:p>
          <a:p>
            <a:endParaRPr lang="en-US" sz="2800" dirty="0">
              <a:cs typeface="Calibri"/>
            </a:endParaRP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Prerequisites </a:t>
            </a:r>
          </a:p>
        </p:txBody>
      </p:sp>
      <p:sp>
        <p:nvSpPr>
          <p:cNvPr id="12" name="Date Placeholder 11"/>
          <p:cNvSpPr>
            <a:spLocks noGrp="1"/>
          </p:cNvSpPr>
          <p:nvPr>
            <p:ph type="dt" sz="half" idx="10"/>
          </p:nvPr>
        </p:nvSpPr>
        <p:spPr/>
        <p:txBody>
          <a:bodyPr/>
          <a:lstStyle/>
          <a:p>
            <a:fld id="{C269E3EA-29DD-4FC0-8C95-E628609021DC}"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39</a:t>
            </a:fld>
            <a:endParaRPr lang="en-US"/>
          </a:p>
        </p:txBody>
      </p:sp>
      <p:sp>
        <p:nvSpPr>
          <p:cNvPr id="14" name="Footer Placeholder 13"/>
          <p:cNvSpPr>
            <a:spLocks noGrp="1"/>
          </p:cNvSpPr>
          <p:nvPr>
            <p:ph type="ftr" sz="quarter" idx="11"/>
          </p:nvPr>
        </p:nvSpPr>
        <p:spPr>
          <a:xfrm>
            <a:off x="3124200" y="6356350"/>
            <a:ext cx="4112096"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19412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Unit 5</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81222955"/>
              </p:ext>
            </p:extLst>
          </p:nvPr>
        </p:nvGraphicFramePr>
        <p:xfrm>
          <a:off x="457200" y="1600200"/>
          <a:ext cx="8229600" cy="237350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708676115"/>
                    </a:ext>
                  </a:extLst>
                </a:gridCol>
                <a:gridCol w="4114800">
                  <a:extLst>
                    <a:ext uri="{9D8B030D-6E8A-4147-A177-3AD203B41FA5}">
                      <a16:colId xmlns:a16="http://schemas.microsoft.com/office/drawing/2014/main" val="1244784512"/>
                    </a:ext>
                  </a:extLst>
                </a:gridCol>
              </a:tblGrid>
              <a:tr h="370840">
                <a:tc>
                  <a:txBody>
                    <a:bodyPr/>
                    <a:lstStyle/>
                    <a:p>
                      <a:r>
                        <a:rPr lang="en-US" sz="1800" b="0" i="0" u="none" strike="noStrike" kern="1200" dirty="0">
                          <a:solidFill>
                            <a:schemeClr val="lt1"/>
                          </a:solidFill>
                          <a:effectLst/>
                          <a:latin typeface="+mn-lt"/>
                          <a:ea typeface="+mn-ea"/>
                          <a:cs typeface="+mn-cs"/>
                        </a:rPr>
                        <a:t>UNIT-IV</a:t>
                      </a:r>
                      <a:endParaRPr lang="en-US" sz="1800" dirty="0"/>
                    </a:p>
                  </a:txBody>
                  <a:tcPr/>
                </a:tc>
                <a:tc>
                  <a:txBody>
                    <a:bodyPr/>
                    <a:lstStyle/>
                    <a:p>
                      <a:pPr marL="67945" marR="0">
                        <a:lnSpc>
                          <a:spcPct val="115000"/>
                        </a:lnSpc>
                        <a:spcBef>
                          <a:spcPts val="0"/>
                        </a:spcBef>
                        <a:spcAft>
                          <a:spcPts val="1000"/>
                        </a:spcAft>
                        <a:tabLst>
                          <a:tab pos="1533525" algn="l"/>
                        </a:tabLst>
                      </a:pPr>
                      <a:r>
                        <a:rPr lang="en-US"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Manuscript Preparation</a:t>
                      </a:r>
                    </a:p>
                    <a:p>
                      <a:pPr marL="67945" marR="0">
                        <a:lnSpc>
                          <a:spcPct val="115000"/>
                        </a:lnSpc>
                        <a:spcBef>
                          <a:spcPts val="0"/>
                        </a:spcBef>
                        <a:spcAft>
                          <a:spcPts val="1000"/>
                        </a:spcAft>
                        <a:tabLst>
                          <a:tab pos="1533525" algn="l"/>
                        </a:tabLst>
                      </a:pPr>
                      <a:r>
                        <a:rPr lang="en-US"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0" kern="1200" dirty="0">
                          <a:solidFill>
                            <a:schemeClr val="lt1"/>
                          </a:solidFill>
                          <a:effectLst/>
                          <a:latin typeface="+mn-lt"/>
                          <a:ea typeface="+mn-ea"/>
                          <a:cs typeface="+mn-cs"/>
                        </a:rPr>
                        <a:t>5 Hours)</a:t>
                      </a:r>
                      <a:endParaRPr lang="en-US" sz="15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004508"/>
                  </a:ext>
                </a:extLst>
              </a:tr>
              <a:tr h="370840">
                <a:tc gridSpan="2">
                  <a:txBody>
                    <a:bodyPr/>
                    <a:lstStyle/>
                    <a:p>
                      <a:pPr marL="285750" lvl="0" indent="-285750">
                        <a:buFont typeface="Wingdings" panose="05000000000000000000" pitchFamily="2" charset="2"/>
                        <a:buChar char="Ø"/>
                      </a:pPr>
                      <a:r>
                        <a:rPr lang="en-IN" sz="1800" kern="1200" dirty="0">
                          <a:solidFill>
                            <a:schemeClr val="dk1"/>
                          </a:solidFill>
                          <a:effectLst/>
                          <a:latin typeface="+mn-lt"/>
                          <a:ea typeface="+mn-ea"/>
                          <a:cs typeface="+mn-cs"/>
                        </a:rPr>
                        <a:t>Short</a:t>
                      </a:r>
                      <a:r>
                        <a:rPr lang="en-IN" sz="1800" kern="1200" baseline="0" dirty="0">
                          <a:solidFill>
                            <a:schemeClr val="dk1"/>
                          </a:solidFill>
                          <a:effectLst/>
                          <a:latin typeface="+mn-lt"/>
                          <a:ea typeface="+mn-ea"/>
                          <a:cs typeface="+mn-cs"/>
                        </a:rPr>
                        <a:t> Report Writing</a:t>
                      </a:r>
                      <a:endParaRPr lang="en-US" sz="1800" kern="1200" dirty="0">
                        <a:solidFill>
                          <a:schemeClr val="dk1"/>
                        </a:solidFill>
                        <a:effectLst/>
                        <a:latin typeface="+mn-lt"/>
                        <a:ea typeface="+mn-ea"/>
                        <a:cs typeface="+mn-cs"/>
                      </a:endParaRPr>
                    </a:p>
                    <a:p>
                      <a:pPr marL="285750" lvl="0" indent="-285750">
                        <a:buFont typeface="Wingdings" panose="05000000000000000000" pitchFamily="2" charset="2"/>
                        <a:buChar char="Ø"/>
                      </a:pPr>
                      <a:r>
                        <a:rPr lang="en-IN" sz="1800" kern="1200" dirty="0">
                          <a:solidFill>
                            <a:schemeClr val="dk1"/>
                          </a:solidFill>
                          <a:effectLst/>
                          <a:latin typeface="+mn-lt"/>
                          <a:ea typeface="+mn-ea"/>
                          <a:cs typeface="+mn-cs"/>
                        </a:rPr>
                        <a:t>Copy</a:t>
                      </a:r>
                      <a:r>
                        <a:rPr lang="en-IN" sz="1800" kern="1200" baseline="0" dirty="0">
                          <a:solidFill>
                            <a:schemeClr val="dk1"/>
                          </a:solidFill>
                          <a:effectLst/>
                          <a:latin typeface="+mn-lt"/>
                          <a:ea typeface="+mn-ea"/>
                          <a:cs typeface="+mn-cs"/>
                        </a:rPr>
                        <a:t> Editing and Referencing</a:t>
                      </a:r>
                    </a:p>
                    <a:p>
                      <a:pPr marL="285750" lvl="0" indent="-285750">
                        <a:buFont typeface="Wingdings" panose="05000000000000000000" pitchFamily="2" charset="2"/>
                        <a:buChar char="Ø"/>
                      </a:pPr>
                      <a:r>
                        <a:rPr lang="en-IN" sz="1800" kern="1200" baseline="0" dirty="0">
                          <a:solidFill>
                            <a:schemeClr val="dk1"/>
                          </a:solidFill>
                          <a:effectLst/>
                          <a:latin typeface="+mn-lt"/>
                          <a:ea typeface="+mn-ea"/>
                          <a:cs typeface="+mn-cs"/>
                        </a:rPr>
                        <a:t>Developing writing style- Jargons, Abbreviations</a:t>
                      </a:r>
                    </a:p>
                    <a:p>
                      <a:pPr marL="285750" lvl="0" indent="-285750">
                        <a:buFont typeface="Wingdings" panose="05000000000000000000" pitchFamily="2" charset="2"/>
                        <a:buChar char="Ø"/>
                      </a:pPr>
                      <a:r>
                        <a:rPr lang="en-IN" sz="1800" kern="1200" baseline="0" dirty="0">
                          <a:solidFill>
                            <a:schemeClr val="dk1"/>
                          </a:solidFill>
                          <a:effectLst/>
                          <a:latin typeface="+mn-lt"/>
                          <a:ea typeface="+mn-ea"/>
                          <a:cs typeface="+mn-cs"/>
                        </a:rPr>
                        <a:t>Ethical Writing</a:t>
                      </a:r>
                      <a:endParaRPr lang="en-US" sz="1800" kern="1200" dirty="0">
                        <a:solidFill>
                          <a:schemeClr val="dk1"/>
                        </a:solidFill>
                        <a:effectLst/>
                        <a:latin typeface="+mn-lt"/>
                        <a:ea typeface="+mn-ea"/>
                        <a:cs typeface="+mn-cs"/>
                      </a:endParaRPr>
                    </a:p>
                    <a:p>
                      <a:endParaRPr lang="en-US" sz="1800" dirty="0"/>
                    </a:p>
                    <a:p>
                      <a:endParaRPr lang="en-US" sz="1800" dirty="0"/>
                    </a:p>
                  </a:txBody>
                  <a:tcPr/>
                </a:tc>
                <a:tc hMerge="1">
                  <a:txBody>
                    <a:bodyPr/>
                    <a:lstStyle/>
                    <a:p>
                      <a:endParaRPr lang="en-US" dirty="0"/>
                    </a:p>
                  </a:txBody>
                  <a:tcPr/>
                </a:tc>
                <a:extLst>
                  <a:ext uri="{0D108BD9-81ED-4DB2-BD59-A6C34878D82A}">
                    <a16:rowId xmlns:a16="http://schemas.microsoft.com/office/drawing/2014/main" val="288881997"/>
                  </a:ext>
                </a:extLst>
              </a:tr>
            </a:tbl>
          </a:graphicData>
        </a:graphic>
      </p:graphicFrame>
      <p:sp>
        <p:nvSpPr>
          <p:cNvPr id="8" name="Date Placeholder 7"/>
          <p:cNvSpPr>
            <a:spLocks noGrp="1"/>
          </p:cNvSpPr>
          <p:nvPr>
            <p:ph type="dt" sz="half" idx="10"/>
          </p:nvPr>
        </p:nvSpPr>
        <p:spPr/>
        <p:txBody>
          <a:bodyPr/>
          <a:lstStyle/>
          <a:p>
            <a:fld id="{91806FC2-C884-4F64-A189-6EAB22D5C06D}" type="datetime1">
              <a:rPr lang="en-US" smtClean="0"/>
              <a:t>2/4/2022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a:t>
            </a:fld>
            <a:endParaRPr lang="en-US"/>
          </a:p>
        </p:txBody>
      </p:sp>
      <p:sp>
        <p:nvSpPr>
          <p:cNvPr id="10" name="Footer Placeholder 9"/>
          <p:cNvSpPr>
            <a:spLocks noGrp="1"/>
          </p:cNvSpPr>
          <p:nvPr>
            <p:ph type="ftr" sz="quarter" idx="11"/>
          </p:nvPr>
        </p:nvSpPr>
        <p:spPr>
          <a:xfrm>
            <a:off x="3124200" y="6356350"/>
            <a:ext cx="3896072" cy="365125"/>
          </a:xfrm>
        </p:spPr>
        <p:txBody>
          <a:bodyPr/>
          <a:lstStyle/>
          <a:p>
            <a:r>
              <a:rPr lang="pt-BR"/>
              <a:t>BTech I Sem UNIT-4           </a:t>
            </a:r>
            <a:endParaRPr lang="en-US" dirty="0"/>
          </a:p>
        </p:txBody>
      </p:sp>
    </p:spTree>
    <p:extLst>
      <p:ext uri="{BB962C8B-B14F-4D97-AF65-F5344CB8AC3E}">
        <p14:creationId xmlns:p14="http://schemas.microsoft.com/office/powerpoint/2010/main" val="2754035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marL="0" indent="0" algn="just">
              <a:buNone/>
            </a:pPr>
            <a:r>
              <a:rPr lang="en-US" sz="2400" b="1" dirty="0"/>
              <a:t>CO5	  Demonstrate their understanding of various ethical concerns in written communication</a:t>
            </a:r>
          </a:p>
          <a:p>
            <a:pPr marL="0" indent="0" algn="just">
              <a:buNone/>
            </a:pPr>
            <a:endParaRPr lang="en-US" sz="2400" dirty="0">
              <a:solidFill>
                <a:prstClr val="black"/>
              </a:solidFill>
              <a:cs typeface="Times New Roman" panose="02020603050405020304" pitchFamily="18" charset="0"/>
            </a:endParaRPr>
          </a:p>
          <a:p>
            <a:pPr marL="457200" lvl="0" indent="-457200" algn="just">
              <a:buAutoNum type="arabicPeriod"/>
            </a:pPr>
            <a:r>
              <a:rPr lang="en-US" sz="2400" dirty="0">
                <a:solidFill>
                  <a:prstClr val="black"/>
                </a:solidFill>
                <a:cs typeface="Times New Roman" panose="02020603050405020304" pitchFamily="18" charset="0"/>
              </a:rPr>
              <a:t>To make students understand the importance of communication skills in  an ever-changing workplace.</a:t>
            </a:r>
          </a:p>
          <a:p>
            <a:pPr marL="457200" lvl="0" indent="-457200" algn="just">
              <a:buAutoNum type="arabicPeriod"/>
            </a:pPr>
            <a:r>
              <a:rPr lang="en-US" sz="2400" dirty="0">
                <a:solidFill>
                  <a:prstClr val="black"/>
                </a:solidFill>
                <a:cs typeface="Times New Roman" panose="02020603050405020304" pitchFamily="18" charset="0"/>
              </a:rPr>
              <a:t>Students will know the features of communication and learn how to use it in their day-to-day interaction.</a:t>
            </a: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54DB41FC-9C8B-4DDE-A4DD-66018F162B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40</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009721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0768"/>
            <a:ext cx="8305800" cy="3090182"/>
          </a:xfrm>
        </p:spPr>
        <p:txBody>
          <a:bodyPr>
            <a:normAutofit fontScale="77500" lnSpcReduction="20000"/>
          </a:bodyPr>
          <a:lstStyle/>
          <a:p>
            <a:pPr algn="just"/>
            <a:r>
              <a:rPr lang="en-US" b="1" dirty="0"/>
              <a:t>Copy Editing </a:t>
            </a:r>
            <a:r>
              <a:rPr lang="en-US" dirty="0"/>
              <a:t>is the process of revising written material to improve readability and ensuring that text is free of grammatical and factual errors.</a:t>
            </a:r>
            <a:endParaRPr lang="en-US" b="1" dirty="0"/>
          </a:p>
          <a:p>
            <a:pPr algn="just"/>
            <a:r>
              <a:rPr lang="en-US" b="1" dirty="0"/>
              <a:t>Editing</a:t>
            </a:r>
            <a:r>
              <a:rPr lang="en-US" dirty="0"/>
              <a:t> a manuscript, document, text, etc. for publication purpose and making the text free from following errors: </a:t>
            </a:r>
          </a:p>
          <a:p>
            <a:pPr lvl="1" algn="just">
              <a:buFont typeface="Wingdings" panose="05000000000000000000" pitchFamily="2" charset="2"/>
              <a:buChar char="Ø"/>
            </a:pPr>
            <a:r>
              <a:rPr lang="en-US" dirty="0"/>
              <a:t>punctuation </a:t>
            </a:r>
          </a:p>
          <a:p>
            <a:pPr lvl="1" algn="just">
              <a:buFont typeface="Wingdings" panose="05000000000000000000" pitchFamily="2" charset="2"/>
              <a:buChar char="Ø"/>
            </a:pPr>
            <a:r>
              <a:rPr lang="en-US" dirty="0"/>
              <a:t>spelling </a:t>
            </a:r>
          </a:p>
          <a:p>
            <a:pPr lvl="1" algn="just">
              <a:buFont typeface="Wingdings" panose="05000000000000000000" pitchFamily="2" charset="2"/>
              <a:buChar char="Ø"/>
            </a:pPr>
            <a:r>
              <a:rPr lang="en-US" dirty="0"/>
              <a:t>grammatical structure </a:t>
            </a:r>
          </a:p>
          <a:p>
            <a:pPr lvl="1" algn="just">
              <a:buFont typeface="Wingdings" panose="05000000000000000000" pitchFamily="2" charset="2"/>
              <a:buChar char="Ø"/>
            </a:pPr>
            <a:r>
              <a:rPr lang="en-US" dirty="0"/>
              <a:t>style </a:t>
            </a: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Introduction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41</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284984"/>
            <a:ext cx="4139952" cy="3071367"/>
          </a:xfrm>
          <a:prstGeom prst="rect">
            <a:avLst/>
          </a:prstGeom>
        </p:spPr>
      </p:pic>
    </p:spTree>
    <p:extLst>
      <p:ext uri="{BB962C8B-B14F-4D97-AF65-F5344CB8AC3E}">
        <p14:creationId xmlns:p14="http://schemas.microsoft.com/office/powerpoint/2010/main" val="2715808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a:bodyPr>
          <a:lstStyle/>
          <a:p>
            <a:r>
              <a:rPr lang="en-US" b="1" dirty="0"/>
              <a:t>Copyediting</a:t>
            </a:r>
            <a:r>
              <a:rPr lang="en-US" i="1" dirty="0"/>
              <a:t> </a:t>
            </a:r>
            <a:r>
              <a:rPr lang="en-US" dirty="0"/>
              <a:t>is the process of correcting errors in a text and making it conform to an editorial style, which includes spelling, capitalization, and punctuation.</a:t>
            </a:r>
            <a:endParaRPr lang="en-US" sz="18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Copy Editing</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42</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608451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229600" cy="3992563"/>
          </a:xfrm>
        </p:spPr>
        <p:txBody>
          <a:bodyPr>
            <a:normAutofit/>
          </a:bodyPr>
          <a:lstStyle/>
          <a:p>
            <a:pPr marL="0" indent="0">
              <a:buNone/>
            </a:pPr>
            <a:r>
              <a:rPr lang="en-US" sz="2000" b="1" dirty="0"/>
              <a:t>The Copy</a:t>
            </a:r>
          </a:p>
          <a:p>
            <a:pPr marL="685800" lvl="1">
              <a:buFont typeface="Wingdings" panose="05000000000000000000" pitchFamily="2" charset="2"/>
              <a:buChar char="Ø"/>
            </a:pPr>
            <a:r>
              <a:rPr lang="en-US" sz="1600" dirty="0"/>
              <a:t>Material for a newspaper article or magazine article</a:t>
            </a:r>
          </a:p>
          <a:p>
            <a:pPr marL="685800" lvl="1">
              <a:buFont typeface="Wingdings" panose="05000000000000000000" pitchFamily="2" charset="2"/>
              <a:buChar char="Ø"/>
            </a:pPr>
            <a:r>
              <a:rPr lang="en-US" sz="1600" dirty="0"/>
              <a:t>The text as written by the author</a:t>
            </a:r>
          </a:p>
          <a:p>
            <a:pPr>
              <a:buNone/>
            </a:pPr>
            <a:endParaRPr lang="en-US" sz="18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Copy Editing</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43</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462" y="2875978"/>
            <a:ext cx="5029150" cy="2816324"/>
          </a:xfrm>
          <a:prstGeom prst="rect">
            <a:avLst/>
          </a:prstGeom>
        </p:spPr>
      </p:pic>
    </p:spTree>
    <p:extLst>
      <p:ext uri="{BB962C8B-B14F-4D97-AF65-F5344CB8AC3E}">
        <p14:creationId xmlns:p14="http://schemas.microsoft.com/office/powerpoint/2010/main" val="2910957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908720"/>
            <a:ext cx="8229600" cy="4525963"/>
          </a:xfrm>
        </p:spPr>
        <p:txBody>
          <a:bodyPr>
            <a:normAutofit/>
          </a:bodyPr>
          <a:lstStyle/>
          <a:p>
            <a:pPr algn="just"/>
            <a:endParaRPr lang="en-US" dirty="0"/>
          </a:p>
          <a:p>
            <a:pPr algn="just"/>
            <a:r>
              <a:rPr lang="en-US" dirty="0"/>
              <a:t>It is also called as “</a:t>
            </a:r>
            <a:r>
              <a:rPr lang="en-US" b="1" dirty="0"/>
              <a:t>COPY EDITING</a:t>
            </a:r>
            <a:r>
              <a:rPr lang="en-US" dirty="0"/>
              <a:t>”.</a:t>
            </a:r>
          </a:p>
          <a:p>
            <a:pPr algn="just"/>
            <a:r>
              <a:rPr lang="en-US" dirty="0"/>
              <a:t>It is an art of arranging, collecting and selecting the quality and types of news.</a:t>
            </a:r>
          </a:p>
          <a:p>
            <a:pPr algn="just"/>
            <a:r>
              <a:rPr lang="en-US" dirty="0"/>
              <a:t>The person who does the job is called </a:t>
            </a:r>
          </a:p>
          <a:p>
            <a:pPr marL="0" indent="0" algn="just">
              <a:buNone/>
            </a:pPr>
            <a:r>
              <a:rPr lang="en-US" dirty="0"/>
              <a:t>     “</a:t>
            </a:r>
            <a:r>
              <a:rPr lang="en-US" b="1" dirty="0"/>
              <a:t>COPYREADER</a:t>
            </a:r>
            <a:r>
              <a:rPr lang="en-US" dirty="0"/>
              <a:t> or </a:t>
            </a:r>
            <a:r>
              <a:rPr lang="en-US" b="1" dirty="0"/>
              <a:t>COPY EDITOR</a:t>
            </a:r>
            <a:r>
              <a:rPr lang="en-US" dirty="0"/>
              <a:t>”</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4000" dirty="0">
                <a:latin typeface="Times New Roman" panose="02020603050405020304" pitchFamily="18" charset="0"/>
                <a:cs typeface="Times New Roman" panose="02020603050405020304" pitchFamily="18" charset="0"/>
              </a:rPr>
              <a:t>Copy Reading</a:t>
            </a:r>
          </a:p>
        </p:txBody>
      </p:sp>
      <p:sp>
        <p:nvSpPr>
          <p:cNvPr id="10" name="Date Placeholder 9"/>
          <p:cNvSpPr>
            <a:spLocks noGrp="1"/>
          </p:cNvSpPr>
          <p:nvPr>
            <p:ph type="dt" sz="half" idx="10"/>
          </p:nvPr>
        </p:nvSpPr>
        <p:spPr/>
        <p:txBody>
          <a:bodyPr/>
          <a:lstStyle/>
          <a:p>
            <a:fld id="{002A0C37-2502-46D8-9714-FB56F75A307C}"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44</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Responsibilities of a Copy Editor</a:t>
            </a:r>
          </a:p>
        </p:txBody>
      </p:sp>
      <p:sp>
        <p:nvSpPr>
          <p:cNvPr id="10" name="Date Placeholder 9"/>
          <p:cNvSpPr>
            <a:spLocks noGrp="1"/>
          </p:cNvSpPr>
          <p:nvPr>
            <p:ph type="dt" sz="half" idx="10"/>
          </p:nvPr>
        </p:nvSpPr>
        <p:spPr/>
        <p:txBody>
          <a:bodyPr/>
          <a:lstStyle/>
          <a:p>
            <a:fld id="{F45FAD8C-30BA-46D9-88E8-515E5EAC4A3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45</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lstStyle/>
          <a:p>
            <a:r>
              <a:rPr lang="en-US" dirty="0"/>
              <a:t>To edit grammatical errors (Spellings/Tenses/Subject-Verb Agreement)</a:t>
            </a:r>
          </a:p>
          <a:p>
            <a:r>
              <a:rPr lang="en-US" dirty="0"/>
              <a:t>To edit errors of fact &amp; Accuracy</a:t>
            </a:r>
          </a:p>
          <a:p>
            <a:r>
              <a:rPr lang="en-US" dirty="0"/>
              <a:t>To edit verbose copy </a:t>
            </a:r>
          </a:p>
          <a:p>
            <a:r>
              <a:rPr lang="en-US" dirty="0"/>
              <a:t>To write the headline</a:t>
            </a:r>
          </a:p>
          <a:p>
            <a:r>
              <a:rPr lang="en-US" dirty="0"/>
              <a:t>To delete opinion or slant libelous statements	</a:t>
            </a:r>
          </a:p>
        </p:txBody>
      </p:sp>
    </p:spTree>
    <p:extLst>
      <p:ext uri="{BB962C8B-B14F-4D97-AF65-F5344CB8AC3E}">
        <p14:creationId xmlns:p14="http://schemas.microsoft.com/office/powerpoint/2010/main" val="226430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noProof="0" dirty="0"/>
              <a:t>Types of Copy Editing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Date Placeholder 9"/>
          <p:cNvSpPr>
            <a:spLocks noGrp="1"/>
          </p:cNvSpPr>
          <p:nvPr>
            <p:ph type="dt" sz="half" idx="10"/>
          </p:nvPr>
        </p:nvSpPr>
        <p:spPr/>
        <p:txBody>
          <a:bodyPr/>
          <a:lstStyle/>
          <a:p>
            <a:fld id="{13EE5DF1-5785-415D-B98F-B624E564462E}"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46</a:t>
            </a:fld>
            <a:endParaRPr lang="en-US"/>
          </a:p>
        </p:txBody>
      </p:sp>
      <p:sp>
        <p:nvSpPr>
          <p:cNvPr id="12" name="Footer Placeholder 11"/>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lstStyle/>
          <a:p>
            <a:pPr>
              <a:buFont typeface="Wingdings" panose="05000000000000000000" pitchFamily="2" charset="2"/>
              <a:buChar char="Ø"/>
            </a:pPr>
            <a:r>
              <a:rPr lang="en-US" b="1" dirty="0"/>
              <a:t>Proofreading</a:t>
            </a:r>
            <a:r>
              <a:rPr lang="en-US" dirty="0"/>
              <a:t>: The process of checking grammatical accuracy of written content</a:t>
            </a:r>
          </a:p>
          <a:p>
            <a:pPr>
              <a:buFont typeface="Wingdings" panose="05000000000000000000" pitchFamily="2" charset="2"/>
              <a:buChar char="Ø"/>
            </a:pPr>
            <a:r>
              <a:rPr lang="en-US" dirty="0"/>
              <a:t> </a:t>
            </a:r>
            <a:r>
              <a:rPr lang="en-US" b="1" dirty="0"/>
              <a:t>Line Editing</a:t>
            </a:r>
          </a:p>
          <a:p>
            <a:pPr>
              <a:buFont typeface="Wingdings" panose="05000000000000000000" pitchFamily="2" charset="2"/>
              <a:buChar char="Ø"/>
            </a:pPr>
            <a:r>
              <a:rPr lang="en-US" b="1" dirty="0"/>
              <a:t>Fact-Checking</a:t>
            </a:r>
          </a:p>
          <a:p>
            <a:pPr>
              <a:buFont typeface="Wingdings" panose="05000000000000000000" pitchFamily="2" charset="2"/>
              <a:buChar char="Ø"/>
            </a:pPr>
            <a:r>
              <a:rPr lang="en-US" b="1" dirty="0"/>
              <a:t>Rewriting</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49142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Proofreading</a:t>
            </a:r>
          </a:p>
        </p:txBody>
      </p:sp>
      <p:sp>
        <p:nvSpPr>
          <p:cNvPr id="10" name="Date Placeholder 9"/>
          <p:cNvSpPr>
            <a:spLocks noGrp="1"/>
          </p:cNvSpPr>
          <p:nvPr>
            <p:ph type="dt" sz="half" idx="10"/>
          </p:nvPr>
        </p:nvSpPr>
        <p:spPr/>
        <p:txBody>
          <a:bodyPr/>
          <a:lstStyle/>
          <a:p>
            <a:fld id="{D601A8D1-0FF0-4E94-8250-F51A78FDC4D9}"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47</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1052736"/>
            <a:ext cx="7645801" cy="4525963"/>
          </a:xfrm>
        </p:spPr>
      </p:pic>
    </p:spTree>
    <p:extLst>
      <p:ext uri="{BB962C8B-B14F-4D97-AF65-F5344CB8AC3E}">
        <p14:creationId xmlns:p14="http://schemas.microsoft.com/office/powerpoint/2010/main" val="62228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1052736"/>
            <a:ext cx="7789490" cy="4752528"/>
          </a:xfrm>
        </p:spPr>
        <p:txBody>
          <a:bodyPr>
            <a:normAutofit/>
          </a:bodyPr>
          <a:lstStyle/>
          <a:p>
            <a:r>
              <a:rPr lang="en-US" dirty="0"/>
              <a:t>A line edit is focused on the content, style, and language use within the manuscript.</a:t>
            </a:r>
          </a:p>
          <a:p>
            <a:r>
              <a:rPr lang="en-US" dirty="0"/>
              <a:t>A professional line editor may point out sections that can be improved, parts where the style is inconsistent, issues with pacing, or overuse of certain words or phrases throughout the manuscript.</a:t>
            </a:r>
            <a:endParaRPr lang="en-US" sz="2600" dirty="0"/>
          </a:p>
        </p:txBody>
      </p:sp>
      <p:sp>
        <p:nvSpPr>
          <p:cNvPr id="7" name="Title 1"/>
          <p:cNvSpPr txBox="1">
            <a:spLocks/>
          </p:cNvSpPr>
          <p:nvPr/>
        </p:nvSpPr>
        <p:spPr>
          <a:xfrm>
            <a:off x="1219406" y="-33336"/>
            <a:ext cx="7924594" cy="72603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Line Editing</a:t>
            </a:r>
          </a:p>
        </p:txBody>
      </p:sp>
      <p:sp>
        <p:nvSpPr>
          <p:cNvPr id="10" name="Date Placeholder 9"/>
          <p:cNvSpPr>
            <a:spLocks noGrp="1"/>
          </p:cNvSpPr>
          <p:nvPr>
            <p:ph type="dt" sz="half" idx="10"/>
          </p:nvPr>
        </p:nvSpPr>
        <p:spPr/>
        <p:txBody>
          <a:bodyPr/>
          <a:lstStyle/>
          <a:p>
            <a:fld id="{8F31ED1A-4BB8-4F14-9A72-4EE52985D91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48</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434553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5" y="19140"/>
            <a:ext cx="7758544" cy="81027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p>
          <a:p>
            <a:endParaRPr lang="en-US" sz="3200" b="1" dirty="0"/>
          </a:p>
          <a:p>
            <a:pPr algn="ctr"/>
            <a:r>
              <a:rPr lang="en-US" sz="3200" b="1" dirty="0"/>
              <a:t>Fact-Checking </a:t>
            </a:r>
          </a:p>
          <a:p>
            <a:pPr algn="ctr"/>
            <a:r>
              <a:rPr lang="en-US" sz="3000" dirty="0">
                <a:solidFill>
                  <a:schemeClr val="tx1"/>
                </a:solidFill>
              </a:rPr>
              <a:t> </a:t>
            </a:r>
          </a:p>
          <a:p>
            <a:pPr algn="ctr">
              <a:spcBef>
                <a:spcPct val="0"/>
              </a:spcBef>
              <a:defRPr/>
            </a:pPr>
            <a:endParaRPr lang="en-US" sz="3000" dirty="0"/>
          </a:p>
        </p:txBody>
      </p:sp>
      <p:sp>
        <p:nvSpPr>
          <p:cNvPr id="12" name="Date Placeholder 11"/>
          <p:cNvSpPr>
            <a:spLocks noGrp="1"/>
          </p:cNvSpPr>
          <p:nvPr>
            <p:ph type="dt" sz="half" idx="10"/>
          </p:nvPr>
        </p:nvSpPr>
        <p:spPr/>
        <p:txBody>
          <a:bodyPr/>
          <a:lstStyle/>
          <a:p>
            <a:fld id="{12B1199D-E732-43C1-802B-CAB28042C678}"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49</a:t>
            </a:fld>
            <a:endParaRPr lang="en-US"/>
          </a:p>
        </p:txBody>
      </p:sp>
      <p:sp>
        <p:nvSpPr>
          <p:cNvPr id="14" name="Footer Placeholder 13"/>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457200" y="1329898"/>
            <a:ext cx="8229600" cy="4525963"/>
          </a:xfrm>
        </p:spPr>
        <p:txBody>
          <a:bodyPr/>
          <a:lstStyle/>
          <a:p>
            <a:r>
              <a:rPr lang="en-US" dirty="0"/>
              <a:t>Ideally fact-checking should be done before the manuscript reaches the copy-editing stage</a:t>
            </a:r>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88" y="2420888"/>
            <a:ext cx="7931223" cy="3556768"/>
          </a:xfrm>
          <a:prstGeom prst="rect">
            <a:avLst/>
          </a:prstGeom>
        </p:spPr>
      </p:pic>
    </p:spTree>
    <p:extLst>
      <p:ext uri="{BB962C8B-B14F-4D97-AF65-F5344CB8AC3E}">
        <p14:creationId xmlns:p14="http://schemas.microsoft.com/office/powerpoint/2010/main" val="420689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FBCC-7472-1345-BAE6-6A044696C1E7}"/>
              </a:ext>
            </a:extLst>
          </p:cNvPr>
          <p:cNvSpPr>
            <a:spLocks noGrp="1"/>
          </p:cNvSpPr>
          <p:nvPr>
            <p:ph sz="half" idx="1"/>
          </p:nvPr>
        </p:nvSpPr>
        <p:spPr>
          <a:xfrm>
            <a:off x="457200" y="1091802"/>
            <a:ext cx="8229600" cy="5034362"/>
          </a:xfrm>
        </p:spPr>
        <p:txBody>
          <a:bodyPr>
            <a:normAutofit fontScale="70000" lnSpcReduction="20000"/>
          </a:bodyPr>
          <a:lstStyle/>
          <a:p>
            <a:pPr lvl="0"/>
            <a:r>
              <a:rPr lang="en-IN" dirty="0"/>
              <a:t>Introduction</a:t>
            </a:r>
          </a:p>
          <a:p>
            <a:pPr lvl="0"/>
            <a:r>
              <a:rPr lang="en-IN" dirty="0"/>
              <a:t>Syllabus</a:t>
            </a:r>
          </a:p>
          <a:p>
            <a:r>
              <a:rPr lang="en-IN" dirty="0"/>
              <a:t>Course Objective/</a:t>
            </a:r>
            <a:r>
              <a:rPr lang="en-US" dirty="0">
                <a:solidFill>
                  <a:schemeClr val="dk1"/>
                </a:solidFill>
              </a:rPr>
              <a:t>Unit Objective/Course Outcome</a:t>
            </a:r>
          </a:p>
          <a:p>
            <a:r>
              <a:rPr lang="en-US" dirty="0">
                <a:solidFill>
                  <a:schemeClr val="dk1"/>
                </a:solidFill>
              </a:rPr>
              <a:t>CO-PO &amp; PSO Mapping</a:t>
            </a:r>
          </a:p>
          <a:p>
            <a:pPr lvl="0"/>
            <a:r>
              <a:rPr lang="en-IN" dirty="0"/>
              <a:t>Manuscript Preparation – Short Report Writing</a:t>
            </a:r>
          </a:p>
          <a:p>
            <a:pPr lvl="0"/>
            <a:r>
              <a:rPr lang="en-IN" dirty="0"/>
              <a:t>Copy Editing and Referencing</a:t>
            </a:r>
          </a:p>
          <a:p>
            <a:pPr lvl="0"/>
            <a:r>
              <a:rPr lang="en-IN" dirty="0"/>
              <a:t>Developing Writing Style- Jargons, Abbreviations </a:t>
            </a:r>
          </a:p>
          <a:p>
            <a:pPr lvl="0"/>
            <a:r>
              <a:rPr lang="en-IN" dirty="0"/>
              <a:t>Ethical Writing</a:t>
            </a:r>
          </a:p>
          <a:p>
            <a:pPr lvl="0"/>
            <a:r>
              <a:rPr lang="en-IN" dirty="0"/>
              <a:t>Video Links</a:t>
            </a:r>
          </a:p>
          <a:p>
            <a:r>
              <a:rPr lang="en-IN" dirty="0"/>
              <a:t>Daily Quiz</a:t>
            </a:r>
          </a:p>
          <a:p>
            <a:pPr lvl="0">
              <a:defRPr/>
            </a:pPr>
            <a:r>
              <a:rPr lang="en-IN" dirty="0"/>
              <a:t>Weekly assignment</a:t>
            </a:r>
          </a:p>
          <a:p>
            <a:pPr lvl="0">
              <a:defRPr/>
            </a:pPr>
            <a:r>
              <a:rPr lang="en-IN" dirty="0"/>
              <a:t>MCQ’s/ Old Question Paper</a:t>
            </a:r>
          </a:p>
          <a:p>
            <a:pPr lvl="0">
              <a:defRPr/>
            </a:pPr>
            <a:r>
              <a:rPr lang="en-IN" dirty="0"/>
              <a:t>Expected Questions</a:t>
            </a:r>
          </a:p>
          <a:p>
            <a:pPr lvl="0">
              <a:defRPr/>
            </a:pPr>
            <a:r>
              <a:rPr lang="en-IN" dirty="0"/>
              <a:t>Summary</a:t>
            </a:r>
          </a:p>
          <a:p>
            <a:pPr lvl="0">
              <a:defRPr/>
            </a:pPr>
            <a:r>
              <a:rPr lang="en-IN" dirty="0"/>
              <a:t>Topic Objective</a:t>
            </a:r>
          </a:p>
          <a:p>
            <a:pPr>
              <a:defRPr/>
            </a:pPr>
            <a:r>
              <a:rPr lang="en-US" dirty="0"/>
              <a:t>Reference Books</a:t>
            </a:r>
            <a:endParaRPr lang="en-IN" dirty="0"/>
          </a:p>
          <a:p>
            <a:pPr marL="0" lvl="0" indent="0">
              <a:buNone/>
              <a:defRPr/>
            </a:pPr>
            <a:endParaRPr lang="en-US" dirty="0"/>
          </a:p>
          <a:p>
            <a:endParaRPr lang="en-IN" dirty="0"/>
          </a:p>
          <a:p>
            <a:endParaRPr lang="en-US" dirty="0"/>
          </a:p>
          <a:p>
            <a:endParaRPr lang="en-US" dirty="0"/>
          </a:p>
          <a:p>
            <a:endParaRPr lang="en-US" dirty="0"/>
          </a:p>
          <a:p>
            <a:endParaRPr lang="en-US" dirty="0"/>
          </a:p>
          <a:p>
            <a:endParaRPr lang="en-US" dirty="0"/>
          </a:p>
          <a:p>
            <a:endParaRPr lang="en-US" b="1" dirty="0"/>
          </a:p>
        </p:txBody>
      </p:sp>
      <p:sp>
        <p:nvSpPr>
          <p:cNvPr id="9" name="Title 1">
            <a:extLst>
              <a:ext uri="{FF2B5EF4-FFF2-40B4-BE49-F238E27FC236}">
                <a16:creationId xmlns:a16="http://schemas.microsoft.com/office/drawing/2014/main" id="{BD6F5A0D-96A1-7C4A-9953-E1D0FF58ABE0}"/>
              </a:ext>
            </a:extLst>
          </p:cNvPr>
          <p:cNvSpPr txBox="1">
            <a:spLocks/>
          </p:cNvSpPr>
          <p:nvPr/>
        </p:nvSpPr>
        <p:spPr>
          <a:xfrm>
            <a:off x="1403114" y="0"/>
            <a:ext cx="7772400"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sp>
        <p:nvSpPr>
          <p:cNvPr id="11" name="Date Placeholder 10"/>
          <p:cNvSpPr>
            <a:spLocks noGrp="1"/>
          </p:cNvSpPr>
          <p:nvPr>
            <p:ph type="dt" sz="half" idx="10"/>
          </p:nvPr>
        </p:nvSpPr>
        <p:spPr/>
        <p:txBody>
          <a:bodyPr/>
          <a:lstStyle/>
          <a:p>
            <a:fld id="{F2120D58-4F68-4D34-8C8E-211D4C2ABEC2}"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a:t>
            </a:fld>
            <a:endParaRPr lang="en-US"/>
          </a:p>
        </p:txBody>
      </p:sp>
      <p:sp>
        <p:nvSpPr>
          <p:cNvPr id="13" name="Footer Placeholder 12"/>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49581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667" y="1268760"/>
            <a:ext cx="8003232" cy="4752527"/>
          </a:xfrm>
        </p:spPr>
        <p:txBody>
          <a:bodyPr>
            <a:normAutofit/>
          </a:bodyPr>
          <a:lstStyle/>
          <a:p>
            <a:r>
              <a:rPr lang="en-US" sz="2800" dirty="0"/>
              <a:t>To focus on five hierarchical characteristics of good writing, or the </a:t>
            </a:r>
            <a:r>
              <a:rPr lang="en-US" sz="2800" b="1" i="1" dirty="0"/>
              <a:t>5 C’s</a:t>
            </a:r>
            <a:r>
              <a:rPr lang="en-US" sz="2800" i="1" dirty="0"/>
              <a:t> </a:t>
            </a:r>
            <a:r>
              <a:rPr lang="en-US" sz="2800" dirty="0"/>
              <a:t>of good academic writing, which include </a:t>
            </a:r>
          </a:p>
          <a:p>
            <a:pPr>
              <a:buFont typeface="Wingdings" panose="05000000000000000000" pitchFamily="2" charset="2"/>
              <a:buChar char="Ø"/>
            </a:pPr>
            <a:r>
              <a:rPr lang="en-US" sz="2800" b="1" dirty="0"/>
              <a:t>Clarity</a:t>
            </a:r>
          </a:p>
          <a:p>
            <a:pPr>
              <a:buFont typeface="Wingdings" panose="05000000000000000000" pitchFamily="2" charset="2"/>
              <a:buChar char="Ø"/>
            </a:pPr>
            <a:r>
              <a:rPr lang="en-US" sz="2800" b="1" dirty="0"/>
              <a:t>Cogency </a:t>
            </a:r>
          </a:p>
          <a:p>
            <a:pPr>
              <a:buFont typeface="Wingdings" panose="05000000000000000000" pitchFamily="2" charset="2"/>
              <a:buChar char="Ø"/>
            </a:pPr>
            <a:r>
              <a:rPr lang="en-US" sz="2800" b="1" dirty="0"/>
              <a:t>Conventionality </a:t>
            </a:r>
          </a:p>
          <a:p>
            <a:pPr>
              <a:buFont typeface="Wingdings" panose="05000000000000000000" pitchFamily="2" charset="2"/>
              <a:buChar char="Ø"/>
            </a:pPr>
            <a:r>
              <a:rPr lang="en-US" sz="2800" b="1" dirty="0"/>
              <a:t>Completeness and</a:t>
            </a:r>
          </a:p>
          <a:p>
            <a:pPr>
              <a:buFont typeface="Wingdings" panose="05000000000000000000" pitchFamily="2" charset="2"/>
              <a:buChar char="Ø"/>
            </a:pPr>
            <a:r>
              <a:rPr lang="en-US" sz="2800" b="1" dirty="0"/>
              <a:t> Concision</a:t>
            </a:r>
          </a:p>
        </p:txBody>
      </p:sp>
      <p:sp>
        <p:nvSpPr>
          <p:cNvPr id="8" name="Title 1"/>
          <p:cNvSpPr txBox="1">
            <a:spLocks/>
          </p:cNvSpPr>
          <p:nvPr/>
        </p:nvSpPr>
        <p:spPr>
          <a:xfrm>
            <a:off x="1410789" y="6895"/>
            <a:ext cx="7712974" cy="82251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5 C’s of Editing</a:t>
            </a:r>
          </a:p>
        </p:txBody>
      </p:sp>
      <p:sp>
        <p:nvSpPr>
          <p:cNvPr id="13" name="Date Placeholder 12"/>
          <p:cNvSpPr>
            <a:spLocks noGrp="1"/>
          </p:cNvSpPr>
          <p:nvPr>
            <p:ph type="dt" sz="half" idx="10"/>
          </p:nvPr>
        </p:nvSpPr>
        <p:spPr/>
        <p:txBody>
          <a:bodyPr/>
          <a:lstStyle/>
          <a:p>
            <a:fld id="{E808DC12-34B2-499D-BF65-77DAC5A1D6FB}"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50</a:t>
            </a:fld>
            <a:endParaRPr lang="en-US"/>
          </a:p>
        </p:txBody>
      </p:sp>
      <p:sp>
        <p:nvSpPr>
          <p:cNvPr id="15" name="Footer Placeholder 14"/>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719116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78260" y="0"/>
            <a:ext cx="7865740" cy="6409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Symbols of Copy Editing</a:t>
            </a:r>
          </a:p>
        </p:txBody>
      </p:sp>
      <p:pic>
        <p:nvPicPr>
          <p:cNvPr id="10" name="Picture 3" descr="C:\Users\Manks\Downloads\128_calendar-schedule-credit-mortgage-date-512.png">
            <a:extLst>
              <a:ext uri="{FF2B5EF4-FFF2-40B4-BE49-F238E27FC236}">
                <a16:creationId xmlns:a16="http://schemas.microsoft.com/office/drawing/2014/main" id="{E96BA9F8-6451-48DD-922F-6783553FF5DD}"/>
              </a:ext>
            </a:extLst>
          </p:cNvPr>
          <p:cNvPicPr>
            <a:picLocks noChangeAspect="1" noChangeArrowheads="1"/>
          </p:cNvPicPr>
          <p:nvPr/>
        </p:nvPicPr>
        <p:blipFill>
          <a:blip r:embed="rId2" cstate="print"/>
          <a:srcRect/>
          <a:stretch>
            <a:fillRect/>
          </a:stretch>
        </p:blipFill>
        <p:spPr bwMode="auto">
          <a:xfrm flipH="1">
            <a:off x="611560" y="5949280"/>
            <a:ext cx="400050" cy="400050"/>
          </a:xfrm>
          <a:prstGeom prst="rect">
            <a:avLst/>
          </a:prstGeom>
          <a:noFill/>
        </p:spPr>
      </p:pic>
      <p:sp>
        <p:nvSpPr>
          <p:cNvPr id="13" name="Date Placeholder 12"/>
          <p:cNvSpPr>
            <a:spLocks noGrp="1"/>
          </p:cNvSpPr>
          <p:nvPr>
            <p:ph type="dt" sz="half" idx="10"/>
          </p:nvPr>
        </p:nvSpPr>
        <p:spPr/>
        <p:txBody>
          <a:bodyPr/>
          <a:lstStyle/>
          <a:p>
            <a:fld id="{056FF679-EFC4-45C9-BDE1-C1974686583A}"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51</a:t>
            </a:fld>
            <a:endParaRPr lang="en-US"/>
          </a:p>
        </p:txBody>
      </p:sp>
      <p:sp>
        <p:nvSpPr>
          <p:cNvPr id="15" name="Footer Placeholder 14"/>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6" name="Content Placeholder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11560" y="1063030"/>
            <a:ext cx="8075240" cy="5104909"/>
          </a:xfrm>
        </p:spPr>
      </p:pic>
    </p:spTree>
    <p:extLst>
      <p:ext uri="{BB962C8B-B14F-4D97-AF65-F5344CB8AC3E}">
        <p14:creationId xmlns:p14="http://schemas.microsoft.com/office/powerpoint/2010/main" val="2723413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13694"/>
            <a:ext cx="7758545" cy="815716"/>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Rewriting in Editing </a:t>
            </a:r>
          </a:p>
        </p:txBody>
      </p:sp>
      <p:pic>
        <p:nvPicPr>
          <p:cNvPr id="9" name="Picture 3" descr="C:\Users\Manks\Downloads\128_calendar-schedule-credit-mortgage-date-512.png">
            <a:extLst>
              <a:ext uri="{FF2B5EF4-FFF2-40B4-BE49-F238E27FC236}">
                <a16:creationId xmlns:a16="http://schemas.microsoft.com/office/drawing/2014/main" id="{AF06DA1B-024F-49B9-86BE-13B8B8662B02}"/>
              </a:ext>
            </a:extLst>
          </p:cNvPr>
          <p:cNvPicPr>
            <a:picLocks noChangeAspect="1" noChangeArrowheads="1"/>
          </p:cNvPicPr>
          <p:nvPr/>
        </p:nvPicPr>
        <p:blipFill>
          <a:blip r:embed="rId2" cstate="print"/>
          <a:srcRect/>
          <a:stretch>
            <a:fillRect/>
          </a:stretch>
        </p:blipFill>
        <p:spPr bwMode="auto">
          <a:xfrm flipH="1">
            <a:off x="611560" y="5877272"/>
            <a:ext cx="400050" cy="400050"/>
          </a:xfrm>
          <a:prstGeom prst="rect">
            <a:avLst/>
          </a:prstGeom>
          <a:noFill/>
        </p:spPr>
      </p:pic>
      <p:sp>
        <p:nvSpPr>
          <p:cNvPr id="13" name="Date Placeholder 12"/>
          <p:cNvSpPr>
            <a:spLocks noGrp="1"/>
          </p:cNvSpPr>
          <p:nvPr>
            <p:ph type="dt" sz="half" idx="10"/>
          </p:nvPr>
        </p:nvSpPr>
        <p:spPr/>
        <p:txBody>
          <a:bodyPr/>
          <a:lstStyle/>
          <a:p>
            <a:fld id="{F10478B0-2924-43F2-BB1B-FA695CDC2D2F}"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52</a:t>
            </a:fld>
            <a:endParaRPr lang="en-US"/>
          </a:p>
        </p:txBody>
      </p:sp>
      <p:sp>
        <p:nvSpPr>
          <p:cNvPr id="15" name="Footer Placeholder 14"/>
          <p:cNvSpPr>
            <a:spLocks noGrp="1"/>
          </p:cNvSpPr>
          <p:nvPr>
            <p:ph type="ftr" sz="quarter" idx="11"/>
          </p:nvPr>
        </p:nvSpPr>
        <p:spPr>
          <a:xfrm>
            <a:off x="3203848" y="6237312"/>
            <a:ext cx="3672408" cy="365125"/>
          </a:xfrm>
        </p:spPr>
        <p:txBody>
          <a:bodyPr/>
          <a:lstStyle/>
          <a:p>
            <a:r>
              <a:rPr lang="pt-BR"/>
              <a:t>BTech I Sem UNIT-4           </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normAutofit/>
          </a:bodyPr>
          <a:lstStyle/>
          <a:p>
            <a:r>
              <a:rPr lang="en-US" sz="2400" dirty="0"/>
              <a:t>Although the name can be misleading, a rewrite does not mean that the editor completely rewrites your text. </a:t>
            </a:r>
          </a:p>
          <a:p>
            <a:endParaRPr lang="en-US" sz="2400" dirty="0"/>
          </a:p>
          <a:p>
            <a:r>
              <a:rPr lang="en-US" sz="2400" dirty="0"/>
              <a:t>This term merely refers to a more substantive edit. </a:t>
            </a:r>
          </a:p>
          <a:p>
            <a:endParaRPr lang="en-US" sz="2400" dirty="0"/>
          </a:p>
          <a:p>
            <a:r>
              <a:rPr lang="en-US" sz="2400" dirty="0"/>
              <a:t>When an editor completes a rewrite, he or she substantially rewords or reorganizes the text so it flows better and so it is clearer and more concise.</a:t>
            </a:r>
          </a:p>
        </p:txBody>
      </p:sp>
    </p:spTree>
    <p:extLst>
      <p:ext uri="{BB962C8B-B14F-4D97-AF65-F5344CB8AC3E}">
        <p14:creationId xmlns:p14="http://schemas.microsoft.com/office/powerpoint/2010/main" val="2027065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28575"/>
            <a:ext cx="7758545" cy="80083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Objectives of Copy Editing</a:t>
            </a:r>
          </a:p>
        </p:txBody>
      </p:sp>
      <p:sp>
        <p:nvSpPr>
          <p:cNvPr id="10" name="Date Placeholder 9"/>
          <p:cNvSpPr>
            <a:spLocks noGrp="1"/>
          </p:cNvSpPr>
          <p:nvPr>
            <p:ph type="dt" sz="half" idx="10"/>
          </p:nvPr>
        </p:nvSpPr>
        <p:spPr/>
        <p:txBody>
          <a:bodyPr/>
          <a:lstStyle/>
          <a:p>
            <a:fld id="{7D8E7436-4118-4A12-93F7-8F419D54ED45}"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53</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466778" y="1196752"/>
            <a:ext cx="8229600" cy="4525963"/>
          </a:xfrm>
        </p:spPr>
        <p:txBody>
          <a:bodyPr>
            <a:normAutofit/>
          </a:bodyPr>
          <a:lstStyle/>
          <a:p>
            <a:pPr>
              <a:buFont typeface="Wingdings" panose="05000000000000000000" pitchFamily="2" charset="2"/>
              <a:buChar char="Ø"/>
            </a:pPr>
            <a:r>
              <a:rPr lang="en-US" sz="2400" dirty="0"/>
              <a:t>The objectives of copy-editing include checking for homogeneity in the style of the writing</a:t>
            </a:r>
          </a:p>
          <a:p>
            <a:pPr lvl="1"/>
            <a:r>
              <a:rPr lang="en-US" sz="2000" dirty="0"/>
              <a:t>reorganizing the content for clarity  </a:t>
            </a:r>
          </a:p>
          <a:p>
            <a:pPr lvl="1"/>
            <a:r>
              <a:rPr lang="en-US" sz="2000" dirty="0"/>
              <a:t>logical progression</a:t>
            </a:r>
          </a:p>
          <a:p>
            <a:pPr lvl="1"/>
            <a:r>
              <a:rPr lang="en-US" sz="2000" dirty="0"/>
              <a:t>correcting improper grammar </a:t>
            </a:r>
          </a:p>
          <a:p>
            <a:pPr lvl="1"/>
            <a:r>
              <a:rPr lang="en-US" sz="2000" dirty="0"/>
              <a:t>word choice and checking citations</a:t>
            </a:r>
          </a:p>
          <a:p>
            <a:pPr>
              <a:buFont typeface="Wingdings" panose="05000000000000000000" pitchFamily="2" charset="2"/>
              <a:buChar char="Ø"/>
            </a:pPr>
            <a:r>
              <a:rPr lang="en-US" sz="2400" dirty="0"/>
              <a:t>To remove any obstacles between the reader and the author</a:t>
            </a:r>
          </a:p>
          <a:p>
            <a:pPr>
              <a:buFont typeface="Wingdings" panose="05000000000000000000" pitchFamily="2" charset="2"/>
              <a:buChar char="Ø"/>
            </a:pPr>
            <a:r>
              <a:rPr lang="en-US" sz="2400" dirty="0"/>
              <a:t>To find and solve any problems before the book goes to the typesetter</a:t>
            </a:r>
          </a:p>
          <a:p>
            <a:pPr>
              <a:buFont typeface="Wingdings" panose="05000000000000000000" pitchFamily="2" charset="2"/>
              <a:buChar char="Ø"/>
            </a:pPr>
            <a:r>
              <a:rPr lang="en-US" sz="2400" dirty="0"/>
              <a:t>To improve the overall coverage and presentation of a piece of writing</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580133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5" y="0"/>
            <a:ext cx="7758544"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Become a Good Editor of Your Own Work</a:t>
            </a:r>
          </a:p>
        </p:txBody>
      </p:sp>
      <p:sp>
        <p:nvSpPr>
          <p:cNvPr id="6" name="Title 5"/>
          <p:cNvSpPr>
            <a:spLocks noGrp="1"/>
          </p:cNvSpPr>
          <p:nvPr>
            <p:ph type="title"/>
          </p:nvPr>
        </p:nvSpPr>
        <p:spPr>
          <a:xfrm>
            <a:off x="374073" y="1028700"/>
            <a:ext cx="8229600" cy="1143000"/>
          </a:xfrm>
        </p:spPr>
        <p:txBody>
          <a:bodyPr>
            <a:normAutofit fontScale="90000"/>
          </a:bodyPr>
          <a:lstStyle/>
          <a:p>
            <a:pPr algn="l"/>
            <a:r>
              <a:rPr lang="en-US" sz="2800" dirty="0"/>
              <a:t>Good editing can transform a mediocre piece of content into something great. Becoming a good editor of your own work takes time and practice.</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52120" y="3061304"/>
            <a:ext cx="3491879" cy="1743075"/>
          </a:xfrm>
        </p:spPr>
      </p:pic>
      <p:sp>
        <p:nvSpPr>
          <p:cNvPr id="8" name="Content Placeholder 7"/>
          <p:cNvSpPr>
            <a:spLocks noGrp="1"/>
          </p:cNvSpPr>
          <p:nvPr>
            <p:ph sz="half" idx="2"/>
          </p:nvPr>
        </p:nvSpPr>
        <p:spPr>
          <a:xfrm>
            <a:off x="457200" y="2381381"/>
            <a:ext cx="7787208" cy="4525963"/>
          </a:xfrm>
        </p:spPr>
        <p:txBody>
          <a:bodyPr/>
          <a:lstStyle/>
          <a:p>
            <a:pPr>
              <a:buFont typeface="Wingdings" panose="05000000000000000000" pitchFamily="2" charset="2"/>
              <a:buChar char="Ø"/>
            </a:pPr>
            <a:r>
              <a:rPr lang="en-US" dirty="0"/>
              <a:t>Read your text or piece of writing again and again to figure out the errors</a:t>
            </a:r>
          </a:p>
          <a:p>
            <a:pPr>
              <a:buFont typeface="Wingdings" panose="05000000000000000000" pitchFamily="2" charset="2"/>
              <a:buChar char="Ø"/>
            </a:pPr>
            <a:r>
              <a:rPr lang="en-US" dirty="0"/>
              <a:t>Eliminate grammatical errors</a:t>
            </a:r>
          </a:p>
          <a:p>
            <a:pPr>
              <a:buFont typeface="Wingdings" panose="05000000000000000000" pitchFamily="2" charset="2"/>
              <a:buChar char="Ø"/>
            </a:pPr>
            <a:r>
              <a:rPr lang="en-US" dirty="0"/>
              <a:t>Remove uncertain language</a:t>
            </a:r>
          </a:p>
          <a:p>
            <a:pPr>
              <a:buFont typeface="Wingdings" panose="05000000000000000000" pitchFamily="2" charset="2"/>
              <a:buChar char="Ø"/>
            </a:pPr>
            <a:r>
              <a:rPr lang="en-US" dirty="0"/>
              <a:t>Avoid repetitive phrases</a:t>
            </a:r>
          </a:p>
          <a:p>
            <a:pPr>
              <a:buFont typeface="Wingdings" panose="05000000000000000000" pitchFamily="2" charset="2"/>
              <a:buChar char="Ø"/>
            </a:pPr>
            <a:r>
              <a:rPr lang="en-US" dirty="0"/>
              <a:t>Use tools like: </a:t>
            </a:r>
            <a:r>
              <a:rPr lang="en-US" b="1" dirty="0"/>
              <a:t>Grammarly</a:t>
            </a:r>
            <a:r>
              <a:rPr lang="en-US" dirty="0"/>
              <a:t> or </a:t>
            </a:r>
            <a:r>
              <a:rPr lang="en-US" b="1" dirty="0"/>
              <a:t>Spellchecker</a:t>
            </a:r>
          </a:p>
          <a:p>
            <a:pPr>
              <a:buFont typeface="Wingdings" panose="05000000000000000000" pitchFamily="2" charset="2"/>
              <a:buChar char="Ø"/>
            </a:pPr>
            <a:endParaRPr lang="en-US" dirty="0"/>
          </a:p>
        </p:txBody>
      </p:sp>
      <p:sp>
        <p:nvSpPr>
          <p:cNvPr id="12" name="Date Placeholder 11"/>
          <p:cNvSpPr>
            <a:spLocks noGrp="1"/>
          </p:cNvSpPr>
          <p:nvPr>
            <p:ph type="dt" sz="half" idx="10"/>
          </p:nvPr>
        </p:nvSpPr>
        <p:spPr/>
        <p:txBody>
          <a:bodyPr/>
          <a:lstStyle/>
          <a:p>
            <a:fld id="{6BC2330D-6256-4879-9715-707B034E3D4E}" type="datetime1">
              <a:rPr lang="en-US" smtClean="0"/>
              <a:t>2/4/2022</a:t>
            </a:fld>
            <a:endParaRPr lang="en-US"/>
          </a:p>
        </p:txBody>
      </p:sp>
      <p:sp>
        <p:nvSpPr>
          <p:cNvPr id="14" name="Footer Placeholder 13"/>
          <p:cNvSpPr>
            <a:spLocks noGrp="1"/>
          </p:cNvSpPr>
          <p:nvPr>
            <p:ph type="ftr" sz="quarter" idx="11"/>
          </p:nvPr>
        </p:nvSpPr>
        <p:spPr/>
        <p:txBody>
          <a:bodyPr/>
          <a:lstStyle/>
          <a:p>
            <a:r>
              <a:rPr lang="pt-BR"/>
              <a:t>BTech I Sem UNIT-4           </a:t>
            </a:r>
            <a:endParaRPr lang="en-US"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54</a:t>
            </a:fld>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324301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Tips on Editing</a:t>
            </a:r>
          </a:p>
        </p:txBody>
      </p:sp>
      <p:sp>
        <p:nvSpPr>
          <p:cNvPr id="10" name="Date Placeholder 9"/>
          <p:cNvSpPr>
            <a:spLocks noGrp="1"/>
          </p:cNvSpPr>
          <p:nvPr>
            <p:ph type="dt" sz="half" idx="10"/>
          </p:nvPr>
        </p:nvSpPr>
        <p:spPr/>
        <p:txBody>
          <a:bodyPr/>
          <a:lstStyle/>
          <a:p>
            <a:fld id="{41B645D1-9137-45DC-BB81-96ED6CA1BCD2}"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55</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323528" y="1196752"/>
            <a:ext cx="8686799" cy="4525963"/>
          </a:xfrm>
        </p:spPr>
        <p:txBody>
          <a:bodyPr>
            <a:normAutofit lnSpcReduction="10000"/>
          </a:bodyPr>
          <a:lstStyle/>
          <a:p>
            <a:pPr>
              <a:buFont typeface="Wingdings" panose="05000000000000000000" pitchFamily="2" charset="2"/>
              <a:buChar char="Ø"/>
            </a:pPr>
            <a:r>
              <a:rPr lang="en-US" dirty="0"/>
              <a:t>Keep an editing checklist</a:t>
            </a:r>
          </a:p>
          <a:p>
            <a:pPr>
              <a:buFont typeface="Wingdings" panose="05000000000000000000" pitchFamily="2" charset="2"/>
              <a:buChar char="Ø"/>
            </a:pPr>
            <a:r>
              <a:rPr lang="en-US" dirty="0"/>
              <a:t>Edit line-by-line</a:t>
            </a:r>
          </a:p>
          <a:p>
            <a:pPr>
              <a:buFont typeface="Wingdings" panose="05000000000000000000" pitchFamily="2" charset="2"/>
              <a:buChar char="Ø"/>
            </a:pPr>
            <a:r>
              <a:rPr lang="en-US" dirty="0"/>
              <a:t>Break up long sentences</a:t>
            </a:r>
          </a:p>
          <a:p>
            <a:pPr>
              <a:buFont typeface="Wingdings" panose="05000000000000000000" pitchFamily="2" charset="2"/>
              <a:buChar char="Ø"/>
            </a:pPr>
            <a:r>
              <a:rPr lang="en-US" dirty="0"/>
              <a:t>Use digital tools</a:t>
            </a:r>
          </a:p>
          <a:p>
            <a:pPr>
              <a:buFont typeface="Wingdings" panose="05000000000000000000" pitchFamily="2" charset="2"/>
              <a:buChar char="Ø"/>
            </a:pPr>
            <a:r>
              <a:rPr lang="en-US" dirty="0"/>
              <a:t>Put yourself in your reader’s shoes</a:t>
            </a:r>
          </a:p>
          <a:p>
            <a:pPr>
              <a:buFont typeface="Wingdings" panose="05000000000000000000" pitchFamily="2" charset="2"/>
              <a:buChar char="Ø"/>
            </a:pPr>
            <a:r>
              <a:rPr lang="en-US" dirty="0"/>
              <a:t>Read your writing out loud</a:t>
            </a:r>
          </a:p>
          <a:p>
            <a:pPr>
              <a:buFont typeface="Wingdings" panose="05000000000000000000" pitchFamily="2" charset="2"/>
              <a:buChar char="Ø"/>
            </a:pPr>
            <a:r>
              <a:rPr lang="en-US" dirty="0"/>
              <a:t>Make paragraphs smaller and sentences shorter</a:t>
            </a:r>
          </a:p>
          <a:p>
            <a:pPr>
              <a:buFont typeface="Wingdings" panose="05000000000000000000" pitchFamily="2" charset="2"/>
              <a:buChar char="Ø"/>
            </a:pPr>
            <a:r>
              <a:rPr lang="en-US" dirty="0"/>
              <a:t>Avoid ambiguity and using excessive jargons</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53026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Referencing</a:t>
            </a:r>
          </a:p>
        </p:txBody>
      </p:sp>
      <p:sp>
        <p:nvSpPr>
          <p:cNvPr id="10" name="Date Placeholder 9"/>
          <p:cNvSpPr>
            <a:spLocks noGrp="1"/>
          </p:cNvSpPr>
          <p:nvPr>
            <p:ph type="dt" sz="half" idx="10"/>
          </p:nvPr>
        </p:nvSpPr>
        <p:spPr/>
        <p:txBody>
          <a:bodyPr/>
          <a:lstStyle/>
          <a:p>
            <a:fld id="{41B645D1-9137-45DC-BB81-96ED6CA1BCD2}"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56</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323528" y="1196752"/>
            <a:ext cx="8686799" cy="4968552"/>
          </a:xfrm>
        </p:spPr>
        <p:txBody>
          <a:bodyPr>
            <a:noAutofit/>
          </a:bodyPr>
          <a:lstStyle/>
          <a:p>
            <a:pPr>
              <a:buFont typeface="Wingdings" panose="05000000000000000000" pitchFamily="2" charset="2"/>
              <a:buChar char="Ø"/>
            </a:pPr>
            <a:r>
              <a:rPr lang="en-US" sz="2800" dirty="0"/>
              <a:t>What is Referencing?</a:t>
            </a:r>
          </a:p>
          <a:p>
            <a:pPr lvl="1">
              <a:buFont typeface="Wingdings" panose="05000000000000000000" pitchFamily="2" charset="2"/>
              <a:buChar char="Ø"/>
            </a:pPr>
            <a:r>
              <a:rPr lang="en-IN" sz="2600" dirty="0"/>
              <a:t>Referencing is a standardized way of acknowledging the sources of information and ideas that one uses while writing a manuscript, and which allows the sources to be identified.</a:t>
            </a:r>
          </a:p>
          <a:p>
            <a:pPr lvl="1">
              <a:buFont typeface="Wingdings" panose="05000000000000000000" pitchFamily="2" charset="2"/>
              <a:buChar char="Ø"/>
            </a:pPr>
            <a:r>
              <a:rPr lang="en-IN" sz="2600" dirty="0"/>
              <a:t>It is a method used to demonstrate to the readers that the writer has conducted a thorough and appropriate literature search and carried out appropriate reading.  </a:t>
            </a:r>
          </a:p>
          <a:p>
            <a:pPr lvl="1">
              <a:buFont typeface="Wingdings" panose="05000000000000000000" pitchFamily="2" charset="2"/>
              <a:buChar char="Ø"/>
            </a:pPr>
            <a:endParaRPr lang="en-IN" sz="2600" dirty="0"/>
          </a:p>
          <a:p>
            <a:pPr lvl="2">
              <a:buFont typeface="Wingdings" panose="05000000000000000000" pitchFamily="2" charset="2"/>
              <a:buChar char="Ø"/>
            </a:pPr>
            <a:r>
              <a:rPr lang="en-IN" sz="1400" dirty="0"/>
              <a:t>(Source: https://</a:t>
            </a:r>
            <a:r>
              <a:rPr lang="en-IN" sz="1400" dirty="0" err="1"/>
              <a:t>www.slideshare.net</a:t>
            </a:r>
            <a:r>
              <a:rPr lang="en-IN" sz="1400" dirty="0"/>
              <a:t>/harikafle944/referencing-citation-57924617)</a:t>
            </a:r>
            <a:endParaRPr lang="en-US" sz="1400" dirty="0"/>
          </a:p>
          <a:p>
            <a:pPr>
              <a:buFont typeface="Wingdings" panose="05000000000000000000" pitchFamily="2" charset="2"/>
              <a:buChar char="Ø"/>
            </a:pPr>
            <a:endParaRPr lang="en-US" sz="2600" dirty="0"/>
          </a:p>
          <a:p>
            <a:pPr marL="0" indent="0">
              <a:buNone/>
            </a:pPr>
            <a:endParaRPr lang="en-US" sz="2600" dirty="0"/>
          </a:p>
          <a:p>
            <a:pPr>
              <a:buFont typeface="Wingdings" panose="05000000000000000000" pitchFamily="2" charset="2"/>
              <a:buChar char="Ø"/>
            </a:pPr>
            <a:endParaRPr lang="en-US" sz="2600" dirty="0"/>
          </a:p>
        </p:txBody>
      </p:sp>
    </p:spTree>
    <p:extLst>
      <p:ext uri="{BB962C8B-B14F-4D97-AF65-F5344CB8AC3E}">
        <p14:creationId xmlns:p14="http://schemas.microsoft.com/office/powerpoint/2010/main" val="1648016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Need for Referencing</a:t>
            </a:r>
          </a:p>
        </p:txBody>
      </p:sp>
      <p:sp>
        <p:nvSpPr>
          <p:cNvPr id="10" name="Date Placeholder 9"/>
          <p:cNvSpPr>
            <a:spLocks noGrp="1"/>
          </p:cNvSpPr>
          <p:nvPr>
            <p:ph type="dt" sz="half" idx="10"/>
          </p:nvPr>
        </p:nvSpPr>
        <p:spPr/>
        <p:txBody>
          <a:bodyPr/>
          <a:lstStyle/>
          <a:p>
            <a:fld id="{41B645D1-9137-45DC-BB81-96ED6CA1BCD2}"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57</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323528" y="1196752"/>
            <a:ext cx="8686799" cy="4968552"/>
          </a:xfrm>
        </p:spPr>
        <p:txBody>
          <a:bodyPr>
            <a:noAutofit/>
          </a:bodyPr>
          <a:lstStyle/>
          <a:p>
            <a:pPr>
              <a:buFont typeface="Wingdings" panose="05000000000000000000" pitchFamily="2" charset="2"/>
              <a:buChar char="Ø"/>
            </a:pPr>
            <a:r>
              <a:rPr lang="en-US" sz="2800" dirty="0"/>
              <a:t>Why Referencing?</a:t>
            </a:r>
          </a:p>
          <a:p>
            <a:pPr lvl="1">
              <a:buFont typeface="Wingdings" panose="05000000000000000000" pitchFamily="2" charset="2"/>
              <a:buChar char="Ø"/>
            </a:pPr>
            <a:r>
              <a:rPr lang="en-IN" dirty="0"/>
              <a:t>Referencing is important to avoid plagiarism, to verify quotations and to enable readers to follow up what the writer has written and understand the cited author’s work. </a:t>
            </a:r>
          </a:p>
          <a:p>
            <a:pPr lvl="1">
              <a:buFont typeface="Wingdings" panose="05000000000000000000" pitchFamily="2" charset="2"/>
              <a:buChar char="Ø"/>
            </a:pPr>
            <a:r>
              <a:rPr lang="en-IN" dirty="0"/>
              <a:t>If the works or ideas of other authors are not duly cited, it means copying and plagiarising, which is a cognizable offence</a:t>
            </a:r>
            <a:r>
              <a:rPr lang="en-IN" sz="2600" dirty="0"/>
              <a:t>.</a:t>
            </a:r>
          </a:p>
          <a:p>
            <a:pPr marL="457200" lvl="1" indent="0">
              <a:buNone/>
            </a:pPr>
            <a:endParaRPr lang="en-IN" sz="2600" dirty="0"/>
          </a:p>
          <a:p>
            <a:pPr lvl="2">
              <a:buFont typeface="Wingdings" panose="05000000000000000000" pitchFamily="2" charset="2"/>
              <a:buChar char="Ø"/>
            </a:pPr>
            <a:r>
              <a:rPr lang="en-IN" sz="1400" dirty="0"/>
              <a:t>(Source: https://</a:t>
            </a:r>
            <a:r>
              <a:rPr lang="en-IN" sz="1400" dirty="0" err="1"/>
              <a:t>www.slideshare.net</a:t>
            </a:r>
            <a:r>
              <a:rPr lang="en-IN" sz="1400" dirty="0"/>
              <a:t>/harikafle944/referencing-citation-57924617)</a:t>
            </a:r>
            <a:endParaRPr lang="en-US" sz="1400" dirty="0"/>
          </a:p>
          <a:p>
            <a:pPr>
              <a:buFont typeface="Wingdings" panose="05000000000000000000" pitchFamily="2" charset="2"/>
              <a:buChar char="Ø"/>
            </a:pPr>
            <a:endParaRPr lang="en-US" sz="2600" dirty="0"/>
          </a:p>
          <a:p>
            <a:pPr marL="0" indent="0">
              <a:buNone/>
            </a:pPr>
            <a:endParaRPr lang="en-US" sz="2600" dirty="0"/>
          </a:p>
          <a:p>
            <a:pPr>
              <a:buFont typeface="Wingdings" panose="05000000000000000000" pitchFamily="2" charset="2"/>
              <a:buChar char="Ø"/>
            </a:pPr>
            <a:endParaRPr lang="en-US" sz="2600" dirty="0"/>
          </a:p>
        </p:txBody>
      </p:sp>
    </p:spTree>
    <p:extLst>
      <p:ext uri="{BB962C8B-B14F-4D97-AF65-F5344CB8AC3E}">
        <p14:creationId xmlns:p14="http://schemas.microsoft.com/office/powerpoint/2010/main" val="3407654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28650" y="1258932"/>
            <a:ext cx="7886700" cy="5097418"/>
          </a:xfrm>
        </p:spPr>
        <p:txBody>
          <a:bodyPr>
            <a:noAutofit/>
          </a:bodyPr>
          <a:lstStyle/>
          <a:p>
            <a:pPr algn="l"/>
            <a:r>
              <a:rPr lang="en-IN" sz="2600" dirty="0"/>
              <a:t>With all referencing styles, there are two parts to referencing: </a:t>
            </a:r>
            <a:br>
              <a:rPr lang="en-IN" sz="2600" dirty="0"/>
            </a:br>
            <a:br>
              <a:rPr lang="en-IN" sz="2600" dirty="0"/>
            </a:br>
            <a:r>
              <a:rPr lang="en-IN" sz="2600" dirty="0"/>
              <a:t>1. Citing (In-text citations)</a:t>
            </a:r>
            <a:br>
              <a:rPr lang="en-IN" sz="2600" dirty="0"/>
            </a:br>
            <a:r>
              <a:rPr lang="en-IN" sz="2600" dirty="0"/>
              <a:t>2. Reference List</a:t>
            </a:r>
            <a:br>
              <a:rPr lang="en-IN" sz="2600" dirty="0"/>
            </a:br>
            <a:br>
              <a:rPr lang="en-IN" sz="2600" dirty="0"/>
            </a:br>
            <a:r>
              <a:rPr lang="en-IN" sz="2600" dirty="0"/>
              <a:t>The citation contains only enough information for the reader to find the source in the reference list. Usually, this is the name of the source's author and the year the source was published.</a:t>
            </a:r>
            <a:br>
              <a:rPr lang="en-IN" sz="2600" dirty="0"/>
            </a:br>
            <a:br>
              <a:rPr lang="en-IN" sz="2600" dirty="0"/>
            </a:br>
            <a:endParaRPr lang="en-IN" sz="2600" b="1" dirty="0">
              <a:latin typeface="+mn-lt"/>
            </a:endParaRPr>
          </a:p>
        </p:txBody>
      </p:sp>
      <p:sp>
        <p:nvSpPr>
          <p:cNvPr id="7" name="Title 1"/>
          <p:cNvSpPr txBox="1">
            <a:spLocks/>
          </p:cNvSpPr>
          <p:nvPr/>
        </p:nvSpPr>
        <p:spPr>
          <a:xfrm>
            <a:off x="1296932" y="817"/>
            <a:ext cx="7847068" cy="68289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solidFill>
                  <a:schemeClr val="tx1"/>
                </a:solidFill>
              </a:rPr>
              <a:t>Parts of Referencing </a:t>
            </a:r>
          </a:p>
        </p:txBody>
      </p:sp>
      <p:sp>
        <p:nvSpPr>
          <p:cNvPr id="12" name="Date Placeholder 11"/>
          <p:cNvSpPr>
            <a:spLocks noGrp="1"/>
          </p:cNvSpPr>
          <p:nvPr>
            <p:ph type="dt" sz="half" idx="10"/>
          </p:nvPr>
        </p:nvSpPr>
        <p:spPr/>
        <p:txBody>
          <a:bodyPr/>
          <a:lstStyle/>
          <a:p>
            <a:fld id="{431CC403-47B3-4568-BB97-41CF7AFEC4EA}"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58</a:t>
            </a:fld>
            <a:endParaRPr lang="en-US"/>
          </a:p>
        </p:txBody>
      </p:sp>
      <p:sp>
        <p:nvSpPr>
          <p:cNvPr id="14" name="Footer Placeholder 13"/>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554600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Referencing Styles</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59</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lstStyle/>
          <a:p>
            <a:r>
              <a:rPr lang="en-IN" dirty="0"/>
              <a:t>Referencing is a formal system: there are rules and standards to follow when formatting citations and references.</a:t>
            </a:r>
          </a:p>
          <a:p>
            <a:r>
              <a:rPr lang="en-IN" dirty="0"/>
              <a:t>The referencing styles are subtly different, and different colleges and departments may ask you to use different styles.</a:t>
            </a:r>
            <a:endParaRPr lang="en-US" dirty="0"/>
          </a:p>
        </p:txBody>
      </p:sp>
    </p:spTree>
    <p:extLst>
      <p:ext uri="{BB962C8B-B14F-4D97-AF65-F5344CB8AC3E}">
        <p14:creationId xmlns:p14="http://schemas.microsoft.com/office/powerpoint/2010/main" val="241491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IN" sz="2600" dirty="0">
                <a:ea typeface="+mn-lt"/>
                <a:cs typeface="+mn-lt"/>
              </a:rPr>
              <a:t>After completing the course, the students will be able to:</a:t>
            </a:r>
          </a:p>
          <a:p>
            <a:pPr lvl="1" algn="just"/>
            <a:r>
              <a:rPr lang="en-IN" sz="2600" dirty="0">
                <a:ea typeface="+mn-lt"/>
                <a:cs typeface="+mn-lt"/>
              </a:rPr>
              <a:t>communicate effectively, in clear and correct English, in a style appropriate to the occasion</a:t>
            </a:r>
          </a:p>
          <a:p>
            <a:pPr lvl="1" algn="just"/>
            <a:r>
              <a:rPr lang="en-IN" sz="2600" dirty="0">
                <a:ea typeface="+mn-lt"/>
                <a:cs typeface="+mn-lt"/>
              </a:rPr>
              <a:t>frame effective short reports</a:t>
            </a:r>
          </a:p>
          <a:p>
            <a:pPr lvl="1" algn="just"/>
            <a:r>
              <a:rPr lang="en-IN" sz="2600" dirty="0">
                <a:ea typeface="+mn-lt"/>
                <a:cs typeface="+mn-lt"/>
              </a:rPr>
              <a:t> understand the importance of avoiding plagiarism and copying in Manuscript preparation</a:t>
            </a:r>
          </a:p>
          <a:p>
            <a:pPr lvl="1" algn="just"/>
            <a:r>
              <a:rPr lang="en-IN" sz="2600" dirty="0">
                <a:ea typeface="+mn-lt"/>
                <a:cs typeface="+mn-lt"/>
              </a:rPr>
              <a:t>acknowledge the source of information in accepted referencing styles</a:t>
            </a:r>
            <a:endParaRPr lang="en-IN" sz="2600"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Date Placeholder 9"/>
          <p:cNvSpPr>
            <a:spLocks noGrp="1"/>
          </p:cNvSpPr>
          <p:nvPr>
            <p:ph type="dt" sz="half" idx="10"/>
          </p:nvPr>
        </p:nvSpPr>
        <p:spPr/>
        <p:txBody>
          <a:bodyPr/>
          <a:lstStyle/>
          <a:p>
            <a:fld id="{68489884-6966-42A2-A776-B863422F8C49}"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6</a:t>
            </a:fld>
            <a:endParaRPr lang="en-US"/>
          </a:p>
        </p:txBody>
      </p:sp>
      <p:sp>
        <p:nvSpPr>
          <p:cNvPr id="12" name="Footer Placeholder 11"/>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576537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28650" y="1415688"/>
            <a:ext cx="7886700" cy="709579"/>
          </a:xfrm>
        </p:spPr>
        <p:txBody>
          <a:bodyPr>
            <a:normAutofit/>
          </a:bodyPr>
          <a:lstStyle/>
          <a:p>
            <a:r>
              <a:rPr lang="en-IN" sz="2800" b="1" dirty="0"/>
              <a:t>Referencing Styles</a:t>
            </a:r>
          </a:p>
        </p:txBody>
      </p:sp>
      <p:sp>
        <p:nvSpPr>
          <p:cNvPr id="12" name="Content Placeholder 11"/>
          <p:cNvSpPr>
            <a:spLocks noGrp="1"/>
          </p:cNvSpPr>
          <p:nvPr>
            <p:ph sz="half" idx="2"/>
          </p:nvPr>
        </p:nvSpPr>
        <p:spPr>
          <a:xfrm>
            <a:off x="4629150" y="2581548"/>
            <a:ext cx="3886200" cy="2908424"/>
          </a:xfrm>
        </p:spPr>
        <p:txBody>
          <a:bodyPr>
            <a:normAutofit/>
          </a:bodyPr>
          <a:lstStyle/>
          <a:p>
            <a:r>
              <a:rPr lang="en-IN" sz="2400" b="1" dirty="0"/>
              <a:t>Harvard Style</a:t>
            </a:r>
          </a:p>
          <a:p>
            <a:r>
              <a:rPr lang="en-IN" sz="2400" b="1" dirty="0"/>
              <a:t>Chicago Style</a:t>
            </a:r>
          </a:p>
          <a:p>
            <a:r>
              <a:rPr lang="en-IN" sz="2400" b="1" dirty="0"/>
              <a:t>IEEE Style</a:t>
            </a:r>
          </a:p>
        </p:txBody>
      </p:sp>
      <p:sp>
        <p:nvSpPr>
          <p:cNvPr id="7" name="Title 1"/>
          <p:cNvSpPr txBox="1">
            <a:spLocks/>
          </p:cNvSpPr>
          <p:nvPr/>
        </p:nvSpPr>
        <p:spPr>
          <a:xfrm>
            <a:off x="1233374" y="34961"/>
            <a:ext cx="7910625" cy="70957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Contd.</a:t>
            </a:r>
          </a:p>
        </p:txBody>
      </p:sp>
      <p:sp>
        <p:nvSpPr>
          <p:cNvPr id="13" name="Content Placeholder 2">
            <a:extLst>
              <a:ext uri="{FF2B5EF4-FFF2-40B4-BE49-F238E27FC236}">
                <a16:creationId xmlns:a16="http://schemas.microsoft.com/office/drawing/2014/main" id="{1A88A190-1DF8-47E9-96F7-06486BDF1369}"/>
              </a:ext>
            </a:extLst>
          </p:cNvPr>
          <p:cNvSpPr>
            <a:spLocks noGrp="1"/>
          </p:cNvSpPr>
          <p:nvPr>
            <p:ph sz="half" idx="1"/>
          </p:nvPr>
        </p:nvSpPr>
        <p:spPr>
          <a:xfrm>
            <a:off x="628650" y="2601142"/>
            <a:ext cx="3886200" cy="2888831"/>
          </a:xfrm>
        </p:spPr>
        <p:txBody>
          <a:bodyPr>
            <a:normAutofit/>
          </a:bodyPr>
          <a:lstStyle/>
          <a:p>
            <a:r>
              <a:rPr lang="en-IN" sz="2600" b="1" dirty="0"/>
              <a:t>American Psychological Association (APA)</a:t>
            </a:r>
          </a:p>
          <a:p>
            <a:r>
              <a:rPr lang="en-IN" sz="2600" b="1" dirty="0"/>
              <a:t>Modern Language Association (MLA)</a:t>
            </a:r>
          </a:p>
          <a:p>
            <a:r>
              <a:rPr lang="en-IN" sz="2600" b="1" dirty="0"/>
              <a:t>Oxford Style</a:t>
            </a:r>
          </a:p>
        </p:txBody>
      </p:sp>
      <p:sp>
        <p:nvSpPr>
          <p:cNvPr id="11" name="Date Placeholder 10"/>
          <p:cNvSpPr>
            <a:spLocks noGrp="1"/>
          </p:cNvSpPr>
          <p:nvPr>
            <p:ph type="dt" sz="half" idx="10"/>
          </p:nvPr>
        </p:nvSpPr>
        <p:spPr/>
        <p:txBody>
          <a:bodyPr/>
          <a:lstStyle/>
          <a:p>
            <a:fld id="{71B0410B-5593-439B-92A8-71CF20C69C87}"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60</a:t>
            </a:fld>
            <a:endParaRPr lang="en-US"/>
          </a:p>
        </p:txBody>
      </p:sp>
      <p:sp>
        <p:nvSpPr>
          <p:cNvPr id="15" name="Footer Placeholder 14"/>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5154105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Steps in Referencing</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61</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normAutofit/>
          </a:bodyPr>
          <a:lstStyle/>
          <a:p>
            <a:pPr algn="just"/>
            <a:r>
              <a:rPr lang="en-IN" sz="2600" dirty="0"/>
              <a:t>Record the full bibliographic details and relevant page numbers of the source from which information is taken</a:t>
            </a:r>
          </a:p>
          <a:p>
            <a:pPr algn="just"/>
            <a:r>
              <a:rPr lang="en-IN" sz="2600" dirty="0"/>
              <a:t>Punctuation marks and spaces in the reference list and citations are very important </a:t>
            </a:r>
          </a:p>
          <a:p>
            <a:pPr algn="just"/>
            <a:r>
              <a:rPr lang="en-IN" sz="2600" dirty="0"/>
              <a:t>Follow the punctuation and spacing exactly </a:t>
            </a:r>
          </a:p>
          <a:p>
            <a:pPr algn="just"/>
            <a:r>
              <a:rPr lang="en-IN" sz="2600" dirty="0"/>
              <a:t>Insert the citation at the appropriate place in the text of your document</a:t>
            </a:r>
          </a:p>
          <a:p>
            <a:pPr algn="just"/>
            <a:r>
              <a:rPr lang="en-IN" sz="2600" dirty="0"/>
              <a:t>Include a reference list that includes all in-text citations at the end of your document.</a:t>
            </a:r>
            <a:endParaRPr lang="en-US" sz="2600" dirty="0"/>
          </a:p>
        </p:txBody>
      </p:sp>
    </p:spTree>
    <p:extLst>
      <p:ext uri="{BB962C8B-B14F-4D97-AF65-F5344CB8AC3E}">
        <p14:creationId xmlns:p14="http://schemas.microsoft.com/office/powerpoint/2010/main" val="3808392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half" idx="2"/>
          </p:nvPr>
        </p:nvSpPr>
        <p:spPr>
          <a:xfrm>
            <a:off x="4629150" y="980728"/>
            <a:ext cx="3886200" cy="4509244"/>
          </a:xfrm>
        </p:spPr>
        <p:txBody>
          <a:bodyPr>
            <a:noAutofit/>
          </a:bodyPr>
          <a:lstStyle/>
          <a:p>
            <a:r>
              <a:rPr lang="en-IN" sz="2400" dirty="0"/>
              <a:t>Government reports/White papers</a:t>
            </a:r>
          </a:p>
          <a:p>
            <a:r>
              <a:rPr lang="en-IN" sz="2400" dirty="0"/>
              <a:t>Radio/TV/internet broadcasts</a:t>
            </a:r>
          </a:p>
          <a:p>
            <a:r>
              <a:rPr lang="en-IN" sz="2400" dirty="0"/>
              <a:t>Personal communication; </a:t>
            </a:r>
          </a:p>
          <a:p>
            <a:r>
              <a:rPr lang="en-IN" sz="2400" dirty="0"/>
              <a:t>Interviews (if this is a personal interview, you must always ask permission of the interviewee before using such material); and, </a:t>
            </a:r>
          </a:p>
          <a:p>
            <a:r>
              <a:rPr lang="en-IN" sz="2400" dirty="0"/>
              <a:t>Theses and other unpublished work.</a:t>
            </a:r>
          </a:p>
        </p:txBody>
      </p:sp>
      <p:sp>
        <p:nvSpPr>
          <p:cNvPr id="7" name="Title 1"/>
          <p:cNvSpPr txBox="1">
            <a:spLocks/>
          </p:cNvSpPr>
          <p:nvPr/>
        </p:nvSpPr>
        <p:spPr>
          <a:xfrm>
            <a:off x="1233374" y="34961"/>
            <a:ext cx="7910625" cy="70957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What should be put in Reference?</a:t>
            </a:r>
          </a:p>
        </p:txBody>
      </p:sp>
      <p:sp>
        <p:nvSpPr>
          <p:cNvPr id="13" name="Content Placeholder 2">
            <a:extLst>
              <a:ext uri="{FF2B5EF4-FFF2-40B4-BE49-F238E27FC236}">
                <a16:creationId xmlns:a16="http://schemas.microsoft.com/office/drawing/2014/main" id="{1A88A190-1DF8-47E9-96F7-06486BDF1369}"/>
              </a:ext>
            </a:extLst>
          </p:cNvPr>
          <p:cNvSpPr>
            <a:spLocks noGrp="1"/>
          </p:cNvSpPr>
          <p:nvPr>
            <p:ph sz="half" idx="1"/>
          </p:nvPr>
        </p:nvSpPr>
        <p:spPr>
          <a:xfrm>
            <a:off x="628650" y="980728"/>
            <a:ext cx="3886200" cy="4509246"/>
          </a:xfrm>
        </p:spPr>
        <p:txBody>
          <a:bodyPr>
            <a:noAutofit/>
          </a:bodyPr>
          <a:lstStyle/>
          <a:p>
            <a:r>
              <a:rPr lang="en-IN" sz="2400" dirty="0"/>
              <a:t>Print and electronic books; </a:t>
            </a:r>
          </a:p>
          <a:p>
            <a:r>
              <a:rPr lang="en-IN" sz="2400" dirty="0"/>
              <a:t>Print and electronic journal articles; Webpages; Emails; DVDs, videos, films, CD-ROMs &amp; audio tape recordings; </a:t>
            </a:r>
          </a:p>
          <a:p>
            <a:r>
              <a:rPr lang="en-IN" sz="2400" dirty="0"/>
              <a:t>Newspapers; </a:t>
            </a:r>
          </a:p>
          <a:p>
            <a:r>
              <a:rPr lang="en-IN" sz="2400" dirty="0"/>
              <a:t>Conference papers; </a:t>
            </a:r>
          </a:p>
          <a:p>
            <a:r>
              <a:rPr lang="en-IN" sz="2400" dirty="0"/>
              <a:t>Papers or data published in a repository; </a:t>
            </a:r>
          </a:p>
          <a:p>
            <a:r>
              <a:rPr lang="en-IN" sz="2400" dirty="0"/>
              <a:t>Pamphlets;</a:t>
            </a:r>
          </a:p>
        </p:txBody>
      </p:sp>
      <p:sp>
        <p:nvSpPr>
          <p:cNvPr id="11" name="Date Placeholder 10"/>
          <p:cNvSpPr>
            <a:spLocks noGrp="1"/>
          </p:cNvSpPr>
          <p:nvPr>
            <p:ph type="dt" sz="half" idx="10"/>
          </p:nvPr>
        </p:nvSpPr>
        <p:spPr/>
        <p:txBody>
          <a:bodyPr/>
          <a:lstStyle/>
          <a:p>
            <a:fld id="{71B0410B-5593-439B-92A8-71CF20C69C87}"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62</a:t>
            </a:fld>
            <a:endParaRPr lang="en-US"/>
          </a:p>
        </p:txBody>
      </p:sp>
      <p:sp>
        <p:nvSpPr>
          <p:cNvPr id="15" name="Footer Placeholder 14"/>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050296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Most common Style - APA</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63</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lstStyle/>
          <a:p>
            <a:r>
              <a:rPr lang="en-IN" dirty="0"/>
              <a:t>In the technical field, the most common referencing style is APA</a:t>
            </a:r>
          </a:p>
          <a:p>
            <a:r>
              <a:rPr lang="en-IN" dirty="0"/>
              <a:t>The students need to know the style of referencing so that the sources are duly acknowledged.</a:t>
            </a:r>
          </a:p>
          <a:p>
            <a:endParaRPr lang="en-US" dirty="0"/>
          </a:p>
        </p:txBody>
      </p:sp>
    </p:spTree>
    <p:extLst>
      <p:ext uri="{BB962C8B-B14F-4D97-AF65-F5344CB8AC3E}">
        <p14:creationId xmlns:p14="http://schemas.microsoft.com/office/powerpoint/2010/main" val="2540174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APA – Reference List Citation</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64</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normAutofit lnSpcReduction="10000"/>
          </a:bodyPr>
          <a:lstStyle/>
          <a:p>
            <a:r>
              <a:rPr lang="en-US" dirty="0"/>
              <a:t>In the technical field today, the APA 7</a:t>
            </a:r>
            <a:r>
              <a:rPr lang="en-US" baseline="30000" dirty="0"/>
              <a:t>th</a:t>
            </a:r>
            <a:r>
              <a:rPr lang="en-US" dirty="0"/>
              <a:t> Ed. is followed.</a:t>
            </a:r>
          </a:p>
          <a:p>
            <a:r>
              <a:rPr lang="en-IN" dirty="0"/>
              <a:t>Entries are listed in alphabetical order at the end of the manuscript/report.</a:t>
            </a:r>
          </a:p>
          <a:p>
            <a:r>
              <a:rPr lang="en-IN" dirty="0"/>
              <a:t>Each entry has four basic parts:</a:t>
            </a:r>
          </a:p>
          <a:p>
            <a:pPr lvl="1"/>
            <a:r>
              <a:rPr lang="en-IN" dirty="0"/>
              <a:t>The name of the author</a:t>
            </a:r>
          </a:p>
          <a:p>
            <a:pPr lvl="1"/>
            <a:r>
              <a:rPr lang="en-IN" dirty="0"/>
              <a:t>The year of publication</a:t>
            </a:r>
          </a:p>
          <a:p>
            <a:pPr lvl="1"/>
            <a:r>
              <a:rPr lang="en-IN" dirty="0"/>
              <a:t>The title</a:t>
            </a:r>
          </a:p>
          <a:p>
            <a:pPr lvl="1"/>
            <a:r>
              <a:rPr lang="en-IN" dirty="0"/>
              <a:t>The publisher's name</a:t>
            </a:r>
          </a:p>
          <a:p>
            <a:endParaRPr lang="en-US" dirty="0"/>
          </a:p>
          <a:p>
            <a:endParaRPr lang="en-US" dirty="0"/>
          </a:p>
        </p:txBody>
      </p:sp>
    </p:spTree>
    <p:extLst>
      <p:ext uri="{BB962C8B-B14F-4D97-AF65-F5344CB8AC3E}">
        <p14:creationId xmlns:p14="http://schemas.microsoft.com/office/powerpoint/2010/main" val="4200101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APA – Reference List</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65</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normAutofit lnSpcReduction="10000"/>
          </a:bodyPr>
          <a:lstStyle/>
          <a:p>
            <a:r>
              <a:rPr lang="en-US" dirty="0"/>
              <a:t>In the technical field today, the APA 7</a:t>
            </a:r>
            <a:r>
              <a:rPr lang="en-US" baseline="30000" dirty="0"/>
              <a:t>th</a:t>
            </a:r>
            <a:r>
              <a:rPr lang="en-US" dirty="0"/>
              <a:t> Ed. is followed.</a:t>
            </a:r>
          </a:p>
          <a:p>
            <a:r>
              <a:rPr lang="en-IN" dirty="0"/>
              <a:t>Entries are listed in alphabetical order at the end of the manuscript/report.</a:t>
            </a:r>
          </a:p>
          <a:p>
            <a:r>
              <a:rPr lang="en-IN" dirty="0"/>
              <a:t>Each entry has four basic parts:</a:t>
            </a:r>
          </a:p>
          <a:p>
            <a:pPr lvl="1"/>
            <a:r>
              <a:rPr lang="en-IN" dirty="0"/>
              <a:t>The name of the author</a:t>
            </a:r>
          </a:p>
          <a:p>
            <a:pPr lvl="1"/>
            <a:r>
              <a:rPr lang="en-IN" dirty="0"/>
              <a:t>The year of publication</a:t>
            </a:r>
          </a:p>
          <a:p>
            <a:pPr lvl="1"/>
            <a:r>
              <a:rPr lang="en-IN" dirty="0"/>
              <a:t>The title</a:t>
            </a:r>
          </a:p>
          <a:p>
            <a:pPr lvl="1"/>
            <a:r>
              <a:rPr lang="en-IN" dirty="0"/>
              <a:t>The publisher's name</a:t>
            </a:r>
          </a:p>
          <a:p>
            <a:endParaRPr lang="en-US" dirty="0"/>
          </a:p>
          <a:p>
            <a:endParaRPr lang="en-US" dirty="0"/>
          </a:p>
        </p:txBody>
      </p:sp>
    </p:spTree>
    <p:extLst>
      <p:ext uri="{BB962C8B-B14F-4D97-AF65-F5344CB8AC3E}">
        <p14:creationId xmlns:p14="http://schemas.microsoft.com/office/powerpoint/2010/main" val="38797380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Examples – APA Style</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66</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457200" y="980728"/>
            <a:ext cx="8229600" cy="5145435"/>
          </a:xfrm>
        </p:spPr>
        <p:txBody>
          <a:bodyPr>
            <a:normAutofit fontScale="85000" lnSpcReduction="20000"/>
          </a:bodyPr>
          <a:lstStyle/>
          <a:p>
            <a:r>
              <a:rPr lang="en-US" sz="2600" dirty="0"/>
              <a:t>Book</a:t>
            </a:r>
          </a:p>
          <a:p>
            <a:pPr lvl="1"/>
            <a:r>
              <a:rPr lang="en-IN" sz="2600" dirty="0">
                <a:hlinkClick r:id="rId3"/>
              </a:rPr>
              <a:t>Smith, J. D.</a:t>
            </a:r>
            <a:r>
              <a:rPr lang="en-IN" sz="2600" dirty="0"/>
              <a:t> </a:t>
            </a:r>
            <a:r>
              <a:rPr lang="en-IN" sz="2600" dirty="0">
                <a:hlinkClick r:id="rId3"/>
              </a:rPr>
              <a:t>(2009).</a:t>
            </a:r>
            <a:r>
              <a:rPr lang="en-IN" sz="2600" dirty="0"/>
              <a:t> </a:t>
            </a:r>
            <a:r>
              <a:rPr lang="en-IN" sz="2600" i="1" dirty="0">
                <a:hlinkClick r:id="rId3"/>
              </a:rPr>
              <a:t>Research ethics in New Zealand: A student guide.</a:t>
            </a:r>
            <a:r>
              <a:rPr lang="en-IN" sz="2600" dirty="0"/>
              <a:t> </a:t>
            </a:r>
            <a:r>
              <a:rPr lang="en-IN" sz="2600" dirty="0">
                <a:hlinkClick r:id="rId3"/>
              </a:rPr>
              <a:t>Rata Press.</a:t>
            </a:r>
            <a:endParaRPr lang="en-IN" sz="2600" dirty="0"/>
          </a:p>
          <a:p>
            <a:r>
              <a:rPr lang="en-US" sz="2600" dirty="0"/>
              <a:t>Edited Book-Chapter</a:t>
            </a:r>
          </a:p>
          <a:p>
            <a:pPr lvl="1"/>
            <a:r>
              <a:rPr lang="en-IN" dirty="0">
                <a:hlinkClick r:id="rId3"/>
              </a:rPr>
              <a:t>Smith, J. D.</a:t>
            </a:r>
            <a:r>
              <a:rPr lang="en-IN" dirty="0"/>
              <a:t> </a:t>
            </a:r>
            <a:r>
              <a:rPr lang="en-IN" dirty="0">
                <a:hlinkClick r:id="rId3"/>
              </a:rPr>
              <a:t>(2009).</a:t>
            </a:r>
            <a:r>
              <a:rPr lang="en-IN" dirty="0"/>
              <a:t> </a:t>
            </a:r>
            <a:r>
              <a:rPr lang="en-IN" dirty="0">
                <a:hlinkClick r:id="rId3"/>
              </a:rPr>
              <a:t>Trends in discourse analysis.</a:t>
            </a:r>
            <a:r>
              <a:rPr lang="en-IN" dirty="0"/>
              <a:t> </a:t>
            </a:r>
            <a:r>
              <a:rPr lang="en-IN" dirty="0">
                <a:hlinkClick r:id="rId3"/>
              </a:rPr>
              <a:t>In G. Schwartz &amp; U. N. Owen (Eds.),</a:t>
            </a:r>
            <a:r>
              <a:rPr lang="en-IN" dirty="0"/>
              <a:t> </a:t>
            </a:r>
            <a:r>
              <a:rPr lang="en-IN" i="1" dirty="0">
                <a:hlinkClick r:id="rId3"/>
              </a:rPr>
              <a:t>Readings in qualitative research design</a:t>
            </a:r>
            <a:r>
              <a:rPr lang="en-IN" dirty="0"/>
              <a:t> </a:t>
            </a:r>
            <a:r>
              <a:rPr lang="en-IN" dirty="0">
                <a:hlinkClick r:id="rId3"/>
              </a:rPr>
              <a:t>(pp. 15–59).</a:t>
            </a:r>
            <a:r>
              <a:rPr lang="en-IN" dirty="0"/>
              <a:t> </a:t>
            </a:r>
            <a:r>
              <a:rPr lang="en-IN" dirty="0">
                <a:hlinkClick r:id="rId3"/>
              </a:rPr>
              <a:t>Rata Press.</a:t>
            </a:r>
            <a:endParaRPr lang="en-IN" sz="2600" i="1" dirty="0"/>
          </a:p>
          <a:p>
            <a:r>
              <a:rPr lang="en-US" sz="2600" dirty="0"/>
              <a:t>Journal Article</a:t>
            </a:r>
          </a:p>
          <a:p>
            <a:pPr lvl="1"/>
            <a:r>
              <a:rPr lang="en-IN" dirty="0">
                <a:hlinkClick r:id="rId3"/>
              </a:rPr>
              <a:t>Smith, J. D.</a:t>
            </a:r>
            <a:r>
              <a:rPr lang="en-IN" dirty="0"/>
              <a:t> </a:t>
            </a:r>
            <a:r>
              <a:rPr lang="en-IN" dirty="0">
                <a:hlinkClick r:id="rId3"/>
              </a:rPr>
              <a:t>(2009).</a:t>
            </a:r>
            <a:r>
              <a:rPr lang="en-IN" dirty="0"/>
              <a:t> </a:t>
            </a:r>
            <a:r>
              <a:rPr lang="en-IN" dirty="0">
                <a:hlinkClick r:id="rId3"/>
              </a:rPr>
              <a:t>Māori voices: Approaches to bilingual research.</a:t>
            </a:r>
            <a:r>
              <a:rPr lang="en-IN" dirty="0"/>
              <a:t> </a:t>
            </a:r>
            <a:r>
              <a:rPr lang="en-IN" i="1" dirty="0">
                <a:hlinkClick r:id="rId3"/>
              </a:rPr>
              <a:t>Journal of Academic Methodologies,</a:t>
            </a:r>
            <a:r>
              <a:rPr lang="en-IN" dirty="0"/>
              <a:t> </a:t>
            </a:r>
            <a:r>
              <a:rPr lang="en-IN" i="1" dirty="0">
                <a:hlinkClick r:id="rId3"/>
              </a:rPr>
              <a:t>38</a:t>
            </a:r>
            <a:r>
              <a:rPr lang="en-IN" dirty="0">
                <a:hlinkClick r:id="rId3"/>
              </a:rPr>
              <a:t>(3),</a:t>
            </a:r>
            <a:r>
              <a:rPr lang="en-IN" dirty="0"/>
              <a:t> </a:t>
            </a:r>
            <a:r>
              <a:rPr lang="en-IN" dirty="0">
                <a:hlinkClick r:id="rId3"/>
              </a:rPr>
              <a:t>17–28.</a:t>
            </a:r>
            <a:endParaRPr lang="en-IN" sz="2600" i="1" dirty="0"/>
          </a:p>
          <a:p>
            <a:r>
              <a:rPr lang="en-US" sz="2600" dirty="0"/>
              <a:t>Webpage</a:t>
            </a:r>
          </a:p>
          <a:p>
            <a:pPr lvl="1"/>
            <a:r>
              <a:rPr lang="en-IN" dirty="0">
                <a:hlinkClick r:id="rId3"/>
              </a:rPr>
              <a:t>Smith, J. D.</a:t>
            </a:r>
            <a:r>
              <a:rPr lang="en-IN" dirty="0"/>
              <a:t> </a:t>
            </a:r>
            <a:r>
              <a:rPr lang="en-IN" dirty="0">
                <a:hlinkClick r:id="rId3"/>
              </a:rPr>
              <a:t>(2009).</a:t>
            </a:r>
            <a:r>
              <a:rPr lang="en-IN" dirty="0"/>
              <a:t> </a:t>
            </a:r>
            <a:r>
              <a:rPr lang="en-IN" i="1" dirty="0">
                <a:hlinkClick r:id="rId3"/>
              </a:rPr>
              <a:t>Kindergartens and childcare centres in New Zealand.</a:t>
            </a:r>
            <a:r>
              <a:rPr lang="en-IN" dirty="0"/>
              <a:t> </a:t>
            </a:r>
            <a:r>
              <a:rPr lang="en-IN" dirty="0">
                <a:hlinkClick r:id="rId3"/>
              </a:rPr>
              <a:t>Ministry of Education.</a:t>
            </a:r>
            <a:r>
              <a:rPr lang="en-IN" dirty="0"/>
              <a:t> </a:t>
            </a:r>
            <a:r>
              <a:rPr lang="en-IN" dirty="0">
                <a:hlinkClick r:id="rId3"/>
              </a:rPr>
              <a:t>http://www.example.com/thepage.htm</a:t>
            </a:r>
            <a:endParaRPr lang="en-US" sz="2600" dirty="0"/>
          </a:p>
        </p:txBody>
      </p:sp>
    </p:spTree>
    <p:extLst>
      <p:ext uri="{BB962C8B-B14F-4D97-AF65-F5344CB8AC3E}">
        <p14:creationId xmlns:p14="http://schemas.microsoft.com/office/powerpoint/2010/main" val="111675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Examples – APA Style</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67</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a:xfrm>
            <a:off x="457200" y="980728"/>
            <a:ext cx="8229600" cy="5145435"/>
          </a:xfrm>
        </p:spPr>
        <p:txBody>
          <a:bodyPr>
            <a:noAutofit/>
          </a:bodyPr>
          <a:lstStyle/>
          <a:p>
            <a:r>
              <a:rPr lang="en-US" sz="2600" dirty="0"/>
              <a:t>Newspaper Article</a:t>
            </a:r>
          </a:p>
          <a:p>
            <a:pPr lvl="1"/>
            <a:r>
              <a:rPr lang="en-IN" sz="2600" dirty="0">
                <a:hlinkClick r:id="rId3"/>
              </a:rPr>
              <a:t>Smith, J. D.</a:t>
            </a:r>
            <a:r>
              <a:rPr lang="en-IN" sz="2600" dirty="0"/>
              <a:t> </a:t>
            </a:r>
            <a:r>
              <a:rPr lang="en-IN" sz="2600" dirty="0">
                <a:hlinkClick r:id="rId3"/>
              </a:rPr>
              <a:t>(2009, January 12).</a:t>
            </a:r>
            <a:r>
              <a:rPr lang="en-IN" sz="2600" dirty="0"/>
              <a:t> </a:t>
            </a:r>
            <a:r>
              <a:rPr lang="en-IN" sz="2600" dirty="0">
                <a:hlinkClick r:id="rId3"/>
              </a:rPr>
              <a:t>Research awards draw industry attention.</a:t>
            </a:r>
            <a:r>
              <a:rPr lang="en-IN" sz="2600" dirty="0"/>
              <a:t> </a:t>
            </a:r>
            <a:r>
              <a:rPr lang="en-IN" sz="2600" i="1" dirty="0">
                <a:hlinkClick r:id="rId3"/>
              </a:rPr>
              <a:t>Albany Times</a:t>
            </a:r>
            <a:r>
              <a:rPr lang="en-IN" sz="2600" dirty="0">
                <a:hlinkClick r:id="rId3"/>
              </a:rPr>
              <a:t>,</a:t>
            </a:r>
            <a:r>
              <a:rPr lang="en-IN" sz="2600" dirty="0"/>
              <a:t> </a:t>
            </a:r>
            <a:r>
              <a:rPr lang="en-IN" sz="2600" dirty="0">
                <a:hlinkClick r:id="rId3"/>
              </a:rPr>
              <a:t>p. 22.</a:t>
            </a:r>
            <a:endParaRPr lang="en-IN" sz="2600" dirty="0"/>
          </a:p>
          <a:p>
            <a:r>
              <a:rPr lang="en-US" sz="2600" dirty="0"/>
              <a:t>Magazine Article</a:t>
            </a:r>
          </a:p>
          <a:p>
            <a:pPr lvl="1"/>
            <a:r>
              <a:rPr lang="en-IN" sz="2600" dirty="0">
                <a:hlinkClick r:id="rId3"/>
              </a:rPr>
              <a:t>Smith, J. D.</a:t>
            </a:r>
            <a:r>
              <a:rPr lang="en-IN" sz="2600" dirty="0"/>
              <a:t> </a:t>
            </a:r>
            <a:r>
              <a:rPr lang="en-IN" sz="2600" dirty="0">
                <a:hlinkClick r:id="rId3"/>
              </a:rPr>
              <a:t>(2009, January 12).</a:t>
            </a:r>
            <a:r>
              <a:rPr lang="en-IN" sz="2600" dirty="0"/>
              <a:t> </a:t>
            </a:r>
            <a:r>
              <a:rPr lang="en-IN" sz="2600" dirty="0">
                <a:hlinkClick r:id="rId3"/>
              </a:rPr>
              <a:t>Tertiary funding models in New Zealand.</a:t>
            </a:r>
            <a:r>
              <a:rPr lang="en-IN" sz="2600" dirty="0"/>
              <a:t> </a:t>
            </a:r>
            <a:r>
              <a:rPr lang="en-IN" sz="2600" i="1" dirty="0">
                <a:hlinkClick r:id="rId3"/>
              </a:rPr>
              <a:t>Tertiary Education Magazine,</a:t>
            </a:r>
            <a:r>
              <a:rPr lang="en-IN" sz="2600" dirty="0"/>
              <a:t> </a:t>
            </a:r>
            <a:r>
              <a:rPr lang="en-IN" sz="2600" i="1" dirty="0">
                <a:hlinkClick r:id="rId3"/>
              </a:rPr>
              <a:t>21</a:t>
            </a:r>
            <a:r>
              <a:rPr lang="en-IN" sz="2600" dirty="0">
                <a:hlinkClick r:id="rId3"/>
              </a:rPr>
              <a:t>(1),</a:t>
            </a:r>
            <a:r>
              <a:rPr lang="en-IN" sz="2600" dirty="0"/>
              <a:t> </a:t>
            </a:r>
            <a:r>
              <a:rPr lang="en-IN" sz="2600" dirty="0">
                <a:hlinkClick r:id="rId3"/>
              </a:rPr>
              <a:t>21–24.</a:t>
            </a:r>
            <a:endParaRPr lang="en-IN" sz="2600" i="1" dirty="0"/>
          </a:p>
          <a:p>
            <a:r>
              <a:rPr lang="en-US" sz="2600" dirty="0"/>
              <a:t>Report</a:t>
            </a:r>
          </a:p>
          <a:p>
            <a:pPr lvl="1"/>
            <a:r>
              <a:rPr lang="en-IN" sz="2600" dirty="0">
                <a:hlinkClick r:id="rId3"/>
              </a:rPr>
              <a:t>Smith, J. D.</a:t>
            </a:r>
            <a:r>
              <a:rPr lang="en-IN" sz="2600" dirty="0"/>
              <a:t> </a:t>
            </a:r>
            <a:r>
              <a:rPr lang="en-IN" sz="2600" dirty="0">
                <a:hlinkClick r:id="rId3"/>
              </a:rPr>
              <a:t>(2009).</a:t>
            </a:r>
            <a:r>
              <a:rPr lang="en-IN" sz="2600" dirty="0"/>
              <a:t> </a:t>
            </a:r>
            <a:r>
              <a:rPr lang="en-IN" sz="2600" i="1" dirty="0">
                <a:hlinkClick r:id="rId3"/>
              </a:rPr>
              <a:t>National employment predictions and recommendations</a:t>
            </a:r>
            <a:r>
              <a:rPr lang="en-IN" sz="2600" dirty="0">
                <a:hlinkClick r:id="rId3"/>
              </a:rPr>
              <a:t>(Report No. 122).</a:t>
            </a:r>
            <a:r>
              <a:rPr lang="en-IN" sz="2600" dirty="0"/>
              <a:t> </a:t>
            </a:r>
            <a:r>
              <a:rPr lang="en-IN" sz="2600" dirty="0">
                <a:hlinkClick r:id="rId3"/>
              </a:rPr>
              <a:t>Rata Press.</a:t>
            </a:r>
            <a:endParaRPr lang="en-IN" sz="2600" dirty="0"/>
          </a:p>
          <a:p>
            <a:pPr lvl="1"/>
            <a:endParaRPr lang="en-IN" sz="2600" dirty="0"/>
          </a:p>
          <a:p>
            <a:pPr lvl="1"/>
            <a:r>
              <a:rPr lang="en-IN" sz="1400" i="1" dirty="0"/>
              <a:t>(Source: https://</a:t>
            </a:r>
            <a:r>
              <a:rPr lang="en-IN" sz="1400" i="1" dirty="0" err="1"/>
              <a:t>owll.massey.ac.nz</a:t>
            </a:r>
            <a:r>
              <a:rPr lang="en-IN" sz="1400" i="1" dirty="0"/>
              <a:t>/referencing/</a:t>
            </a:r>
            <a:r>
              <a:rPr lang="en-IN" sz="1400" i="1" dirty="0" err="1"/>
              <a:t>apa-interactive.php</a:t>
            </a:r>
            <a:r>
              <a:rPr lang="en-IN" sz="1400" i="1" dirty="0"/>
              <a:t>)</a:t>
            </a:r>
          </a:p>
        </p:txBody>
      </p:sp>
    </p:spTree>
    <p:extLst>
      <p:ext uri="{BB962C8B-B14F-4D97-AF65-F5344CB8AC3E}">
        <p14:creationId xmlns:p14="http://schemas.microsoft.com/office/powerpoint/2010/main" val="2855480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2322" y="0"/>
            <a:ext cx="7991677" cy="6638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APA – In-Text Citation</a:t>
            </a:r>
          </a:p>
        </p:txBody>
      </p:sp>
      <p:sp>
        <p:nvSpPr>
          <p:cNvPr id="11" name="Date Placeholder 10"/>
          <p:cNvSpPr>
            <a:spLocks noGrp="1"/>
          </p:cNvSpPr>
          <p:nvPr>
            <p:ph type="dt" sz="half" idx="10"/>
          </p:nvPr>
        </p:nvSpPr>
        <p:spPr/>
        <p:txBody>
          <a:bodyPr/>
          <a:lstStyle/>
          <a:p>
            <a:fld id="{D1DBA18E-782C-4922-8E40-35122F094A80}"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68</a:t>
            </a:fld>
            <a:endParaRPr lang="en-US"/>
          </a:p>
        </p:txBody>
      </p:sp>
      <p:sp>
        <p:nvSpPr>
          <p:cNvPr id="13" name="Footer Placeholder 12"/>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Content Placeholder 1"/>
          <p:cNvSpPr>
            <a:spLocks noGrp="1"/>
          </p:cNvSpPr>
          <p:nvPr>
            <p:ph idx="1"/>
          </p:nvPr>
        </p:nvSpPr>
        <p:spPr/>
        <p:txBody>
          <a:bodyPr>
            <a:normAutofit lnSpcReduction="10000"/>
          </a:bodyPr>
          <a:lstStyle/>
          <a:p>
            <a:r>
              <a:rPr lang="en-US" dirty="0"/>
              <a:t>In the technical field today, the APA 7</a:t>
            </a:r>
            <a:r>
              <a:rPr lang="en-US" baseline="30000" dirty="0"/>
              <a:t>th</a:t>
            </a:r>
            <a:r>
              <a:rPr lang="en-US" dirty="0"/>
              <a:t> Ed. is followed.</a:t>
            </a:r>
          </a:p>
          <a:p>
            <a:r>
              <a:rPr lang="en-IN" dirty="0"/>
              <a:t>Entries are listed in alphabetical order at the end of the manuscript/report.</a:t>
            </a:r>
          </a:p>
          <a:p>
            <a:r>
              <a:rPr lang="en-IN" dirty="0"/>
              <a:t>Each entry has four basic parts:</a:t>
            </a:r>
          </a:p>
          <a:p>
            <a:pPr lvl="1"/>
            <a:r>
              <a:rPr lang="en-IN" dirty="0"/>
              <a:t>The name of the author</a:t>
            </a:r>
          </a:p>
          <a:p>
            <a:pPr lvl="1"/>
            <a:r>
              <a:rPr lang="en-IN" dirty="0"/>
              <a:t>The year of publication</a:t>
            </a:r>
          </a:p>
          <a:p>
            <a:pPr lvl="1"/>
            <a:r>
              <a:rPr lang="en-IN" dirty="0"/>
              <a:t>The title</a:t>
            </a:r>
          </a:p>
          <a:p>
            <a:pPr lvl="1"/>
            <a:r>
              <a:rPr lang="en-IN" dirty="0"/>
              <a:t>The publisher's name</a:t>
            </a:r>
          </a:p>
          <a:p>
            <a:endParaRPr lang="en-US" dirty="0"/>
          </a:p>
          <a:p>
            <a:endParaRPr lang="en-US" dirty="0"/>
          </a:p>
        </p:txBody>
      </p:sp>
    </p:spTree>
    <p:extLst>
      <p:ext uri="{BB962C8B-B14F-4D97-AF65-F5344CB8AC3E}">
        <p14:creationId xmlns:p14="http://schemas.microsoft.com/office/powerpoint/2010/main" val="2469267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984" y="1233487"/>
            <a:ext cx="8029574" cy="4292503"/>
          </a:xfrm>
        </p:spPr>
        <p:txBody>
          <a:bodyPr>
            <a:normAutofit/>
          </a:bodyPr>
          <a:lstStyle/>
          <a:p>
            <a:r>
              <a:rPr lang="en-US" sz="2400" dirty="0">
                <a:hlinkClick r:id="rId2"/>
              </a:rPr>
              <a:t>https://www.youtube.com/watch?v=miDnLjP3yL4</a:t>
            </a:r>
          </a:p>
          <a:p>
            <a:r>
              <a:rPr lang="en-US" sz="2400" dirty="0">
                <a:hlinkClick r:id="rId2"/>
              </a:rPr>
              <a:t>https://www.youtube.com/watch?v=D5dOlK-u0VI</a:t>
            </a:r>
          </a:p>
          <a:p>
            <a:r>
              <a:rPr lang="en-US" sz="2400" dirty="0">
                <a:hlinkClick r:id="rId2"/>
              </a:rPr>
              <a:t>https://www.youtube.com/watch?v=wxzmhb7s294&amp;t=1s</a:t>
            </a:r>
            <a:endParaRPr lang="en-US" sz="2400" dirty="0"/>
          </a:p>
          <a:p>
            <a:r>
              <a:rPr lang="en-US" sz="2400" dirty="0">
                <a:hlinkClick r:id="rId3"/>
              </a:rPr>
              <a:t>https://www.youtube.com/watch?v=0X3iqxWr47s</a:t>
            </a:r>
            <a:endParaRPr lang="en-US" sz="2400" dirty="0"/>
          </a:p>
          <a:p>
            <a:endParaRPr lang="en-US" sz="2400" dirty="0"/>
          </a:p>
        </p:txBody>
      </p:sp>
      <p:sp>
        <p:nvSpPr>
          <p:cNvPr id="7" name="Title 1"/>
          <p:cNvSpPr txBox="1">
            <a:spLocks/>
          </p:cNvSpPr>
          <p:nvPr/>
        </p:nvSpPr>
        <p:spPr>
          <a:xfrm>
            <a:off x="1385455" y="0"/>
            <a:ext cx="7758546" cy="8001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sp>
        <p:nvSpPr>
          <p:cNvPr id="10" name="Date Placeholder 9"/>
          <p:cNvSpPr>
            <a:spLocks noGrp="1"/>
          </p:cNvSpPr>
          <p:nvPr>
            <p:ph type="dt" sz="half" idx="10"/>
          </p:nvPr>
        </p:nvSpPr>
        <p:spPr/>
        <p:txBody>
          <a:bodyPr/>
          <a:lstStyle/>
          <a:p>
            <a:fld id="{2AB9C4F9-58E7-4245-BAA0-C34342A7F705}"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69</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55793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17164"/>
            <a:ext cx="8686800" cy="4851800"/>
          </a:xfrm>
        </p:spPr>
        <p:txBody>
          <a:bodyPr>
            <a:noAutofit/>
          </a:bodyPr>
          <a:lstStyle/>
          <a:p>
            <a:pPr algn="just">
              <a:lnSpc>
                <a:spcPct val="150000"/>
              </a:lnSpc>
            </a:pPr>
            <a:r>
              <a:rPr lang="en-US" sz="2600" dirty="0"/>
              <a:t>The students will be familiar with the importance and process of manuscript preparation</a:t>
            </a:r>
          </a:p>
          <a:p>
            <a:pPr algn="just">
              <a:lnSpc>
                <a:spcPct val="150000"/>
              </a:lnSpc>
            </a:pPr>
            <a:r>
              <a:rPr lang="en-US" sz="2600" dirty="0"/>
              <a:t>The students will know how to write short reports</a:t>
            </a:r>
          </a:p>
          <a:p>
            <a:pPr algn="just">
              <a:lnSpc>
                <a:spcPct val="150000"/>
              </a:lnSpc>
            </a:pPr>
            <a:r>
              <a:rPr lang="en-US" sz="2600" dirty="0"/>
              <a:t>The students will know how to acknowledge sources of information while preparing a manuscript</a:t>
            </a:r>
          </a:p>
          <a:p>
            <a:pPr algn="just">
              <a:lnSpc>
                <a:spcPct val="150000"/>
              </a:lnSpc>
            </a:pPr>
            <a:r>
              <a:rPr lang="en-US" sz="2600" dirty="0"/>
              <a:t>The students will use appropriate style of referencing </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Unit Objective</a:t>
            </a:r>
          </a:p>
        </p:txBody>
      </p:sp>
      <p:sp>
        <p:nvSpPr>
          <p:cNvPr id="10" name="Date Placeholder 9"/>
          <p:cNvSpPr>
            <a:spLocks noGrp="1"/>
          </p:cNvSpPr>
          <p:nvPr>
            <p:ph type="dt" sz="half" idx="10"/>
          </p:nvPr>
        </p:nvSpPr>
        <p:spPr/>
        <p:txBody>
          <a:bodyPr/>
          <a:lstStyle/>
          <a:p>
            <a:fld id="{FB8FA5C0-8DA7-4034-AD3B-7AA130F0C9BF}"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a:t>
            </a:fld>
            <a:endParaRPr lang="en-US"/>
          </a:p>
        </p:txBody>
      </p:sp>
      <p:sp>
        <p:nvSpPr>
          <p:cNvPr id="12" name="Footer Placeholder 11"/>
          <p:cNvSpPr>
            <a:spLocks noGrp="1"/>
          </p:cNvSpPr>
          <p:nvPr>
            <p:ph type="ftr" sz="quarter" idx="11"/>
          </p:nvPr>
        </p:nvSpPr>
        <p:spPr>
          <a:xfrm>
            <a:off x="3124200" y="6356350"/>
            <a:ext cx="3824064"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780024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4950296"/>
          </a:xfrm>
        </p:spPr>
        <p:txBody>
          <a:bodyPr>
            <a:noAutofit/>
          </a:bodyPr>
          <a:lstStyle/>
          <a:p>
            <a:pPr marL="0" indent="0">
              <a:buNone/>
            </a:pPr>
            <a:r>
              <a:rPr lang="en-US" sz="2000" dirty="0"/>
              <a:t>1. </a:t>
            </a:r>
            <a:r>
              <a:rPr lang="en-IN" sz="2000" dirty="0"/>
              <a:t>A person who edits a copy of a story is called an __________________. </a:t>
            </a:r>
          </a:p>
          <a:p>
            <a:pPr marL="0" indent="0">
              <a:buNone/>
            </a:pPr>
            <a:r>
              <a:rPr lang="en-IN" sz="2000" cap="all" dirty="0"/>
              <a:t>A.</a:t>
            </a:r>
            <a:r>
              <a:rPr lang="en-IN" sz="2000" dirty="0"/>
              <a:t> Developmental Editor </a:t>
            </a:r>
          </a:p>
          <a:p>
            <a:pPr marL="0" indent="0">
              <a:buNone/>
            </a:pPr>
            <a:r>
              <a:rPr lang="en-IN" sz="2000" cap="all" dirty="0"/>
              <a:t>B.</a:t>
            </a:r>
            <a:r>
              <a:rPr lang="en-IN" sz="2000" dirty="0"/>
              <a:t> other </a:t>
            </a:r>
          </a:p>
          <a:p>
            <a:pPr marL="0" indent="0">
              <a:buNone/>
            </a:pPr>
            <a:r>
              <a:rPr lang="en-IN" sz="2000" cap="all" dirty="0"/>
              <a:t>C.</a:t>
            </a:r>
            <a:r>
              <a:rPr lang="en-IN" sz="2000" dirty="0"/>
              <a:t> Editor </a:t>
            </a:r>
          </a:p>
          <a:p>
            <a:pPr marL="0" indent="0">
              <a:buNone/>
            </a:pPr>
            <a:r>
              <a:rPr lang="en-IN" sz="2000" cap="all" dirty="0"/>
              <a:t>D.</a:t>
            </a:r>
            <a:r>
              <a:rPr lang="en-IN" sz="2000" dirty="0"/>
              <a:t> Content Editor</a:t>
            </a:r>
          </a:p>
          <a:p>
            <a:pPr marL="0" indent="0">
              <a:buNone/>
            </a:pPr>
            <a:r>
              <a:rPr lang="en-IN" sz="2000" dirty="0"/>
              <a:t>2. An editor supervises the reporters and improves his reports for _________________. </a:t>
            </a:r>
          </a:p>
          <a:p>
            <a:pPr marL="0" indent="0">
              <a:buNone/>
            </a:pPr>
            <a:r>
              <a:rPr lang="en-IN" sz="2000" cap="all" dirty="0"/>
              <a:t>A.</a:t>
            </a:r>
            <a:r>
              <a:rPr lang="en-IN" sz="2000" dirty="0"/>
              <a:t> Design </a:t>
            </a:r>
          </a:p>
          <a:p>
            <a:pPr marL="0" indent="0">
              <a:buNone/>
            </a:pPr>
            <a:r>
              <a:rPr lang="en-IN" sz="2000" cap="all" dirty="0"/>
              <a:t>B.</a:t>
            </a:r>
            <a:r>
              <a:rPr lang="en-IN" sz="2000" dirty="0"/>
              <a:t> Proofreading </a:t>
            </a:r>
          </a:p>
          <a:p>
            <a:pPr marL="0" indent="0">
              <a:buNone/>
            </a:pPr>
            <a:r>
              <a:rPr lang="en-IN" sz="2000" cap="all" dirty="0"/>
              <a:t>C.</a:t>
            </a:r>
            <a:r>
              <a:rPr lang="en-IN" sz="2000" dirty="0"/>
              <a:t> Captioning photos </a:t>
            </a:r>
          </a:p>
          <a:p>
            <a:pPr marL="0" indent="0">
              <a:buNone/>
            </a:pPr>
            <a:r>
              <a:rPr lang="en-IN" sz="2000" cap="all" dirty="0"/>
              <a:t>D.</a:t>
            </a:r>
            <a:r>
              <a:rPr lang="en-IN" sz="2000" dirty="0"/>
              <a:t> publication</a:t>
            </a:r>
          </a:p>
          <a:p>
            <a:pPr marL="0" indent="0">
              <a:buNone/>
            </a:pPr>
            <a:endParaRPr lang="en-IN" sz="2000" dirty="0"/>
          </a:p>
          <a:p>
            <a:pPr marL="0" indent="0">
              <a:buNone/>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70</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35409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4950296"/>
          </a:xfrm>
        </p:spPr>
        <p:txBody>
          <a:bodyPr>
            <a:noAutofit/>
          </a:bodyPr>
          <a:lstStyle/>
          <a:p>
            <a:pPr marL="0" indent="0">
              <a:buNone/>
            </a:pPr>
            <a:r>
              <a:rPr lang="en-US" sz="2200" dirty="0"/>
              <a:t>3. </a:t>
            </a:r>
            <a:r>
              <a:rPr lang="en-IN" sz="2200" dirty="0"/>
              <a:t>The primary concern of the___________ in the organizational chart of his newspaper is, of course, the editorial department. </a:t>
            </a:r>
          </a:p>
          <a:p>
            <a:pPr marL="0" indent="0">
              <a:buNone/>
            </a:pPr>
            <a:r>
              <a:rPr lang="en-IN" sz="2200" cap="all" dirty="0"/>
              <a:t>A.</a:t>
            </a:r>
            <a:r>
              <a:rPr lang="en-IN" sz="2200" dirty="0"/>
              <a:t> Other </a:t>
            </a:r>
          </a:p>
          <a:p>
            <a:pPr marL="0" indent="0">
              <a:buNone/>
            </a:pPr>
            <a:r>
              <a:rPr lang="en-IN" sz="2200" cap="all" dirty="0"/>
              <a:t>B.</a:t>
            </a:r>
            <a:r>
              <a:rPr lang="en-IN" sz="2200" dirty="0"/>
              <a:t> copy editor </a:t>
            </a:r>
          </a:p>
          <a:p>
            <a:pPr marL="0" indent="0">
              <a:buNone/>
            </a:pPr>
            <a:r>
              <a:rPr lang="en-IN" sz="2200" cap="all" dirty="0"/>
              <a:t>C.</a:t>
            </a:r>
            <a:r>
              <a:rPr lang="en-IN" sz="2200" dirty="0"/>
              <a:t> Content Editor </a:t>
            </a:r>
          </a:p>
          <a:p>
            <a:pPr marL="0" indent="0">
              <a:buNone/>
            </a:pPr>
            <a:r>
              <a:rPr lang="en-IN" sz="2200" cap="all" dirty="0"/>
              <a:t>D.</a:t>
            </a:r>
            <a:r>
              <a:rPr lang="en-IN" sz="2200" dirty="0"/>
              <a:t> Developmental Editor</a:t>
            </a:r>
          </a:p>
          <a:p>
            <a:pPr marL="0" indent="0">
              <a:buNone/>
            </a:pPr>
            <a:endParaRPr lang="en-IN" sz="2200" dirty="0"/>
          </a:p>
          <a:p>
            <a:pPr marL="0" indent="0">
              <a:buNone/>
            </a:pPr>
            <a:r>
              <a:rPr lang="en-US" sz="2200" dirty="0"/>
              <a:t>4. </a:t>
            </a:r>
            <a:r>
              <a:rPr lang="en-IN" sz="2200" dirty="0"/>
              <a:t>The _____________ specializes in grammar, punctuation, fact-checking, spelling, and formatting. </a:t>
            </a:r>
          </a:p>
          <a:p>
            <a:pPr marL="0" indent="0">
              <a:buNone/>
            </a:pPr>
            <a:r>
              <a:rPr lang="en-IN" sz="2200" cap="all" dirty="0"/>
              <a:t>A.</a:t>
            </a:r>
            <a:r>
              <a:rPr lang="en-IN" sz="2200" dirty="0"/>
              <a:t> copy editor </a:t>
            </a:r>
          </a:p>
          <a:p>
            <a:pPr marL="0" indent="0">
              <a:buNone/>
            </a:pPr>
            <a:r>
              <a:rPr lang="en-IN" sz="2200" cap="all" dirty="0"/>
              <a:t>B.</a:t>
            </a:r>
            <a:r>
              <a:rPr lang="en-IN" sz="2200" dirty="0"/>
              <a:t> Content Editor </a:t>
            </a:r>
          </a:p>
          <a:p>
            <a:pPr marL="0" indent="0">
              <a:buNone/>
            </a:pPr>
            <a:r>
              <a:rPr lang="en-IN" sz="2200" cap="all" dirty="0"/>
              <a:t>C.</a:t>
            </a:r>
            <a:r>
              <a:rPr lang="en-IN" sz="2200" dirty="0"/>
              <a:t> Acquisition Editor </a:t>
            </a:r>
          </a:p>
          <a:p>
            <a:pPr marL="0" indent="0">
              <a:buNone/>
            </a:pPr>
            <a:r>
              <a:rPr lang="en-IN" sz="2200" cap="all" dirty="0"/>
              <a:t>D.</a:t>
            </a:r>
            <a:r>
              <a:rPr lang="en-IN" sz="2200" dirty="0"/>
              <a:t> Sports Editor</a:t>
            </a:r>
          </a:p>
          <a:p>
            <a:pPr marL="0" indent="0">
              <a:buNone/>
            </a:pPr>
            <a:endParaRPr lang="en-US" sz="22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71</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29469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4950296"/>
          </a:xfrm>
        </p:spPr>
        <p:txBody>
          <a:bodyPr>
            <a:noAutofit/>
          </a:bodyPr>
          <a:lstStyle/>
          <a:p>
            <a:pPr marL="0" indent="0">
              <a:buNone/>
            </a:pPr>
            <a:r>
              <a:rPr lang="en-US" sz="2000" dirty="0"/>
              <a:t>1. </a:t>
            </a:r>
            <a:r>
              <a:rPr lang="en-IN" sz="2000" dirty="0"/>
              <a:t>A person who edits a copy of a story is called an __________________. </a:t>
            </a:r>
          </a:p>
          <a:p>
            <a:pPr marL="0" indent="0">
              <a:buNone/>
            </a:pPr>
            <a:r>
              <a:rPr lang="en-IN" sz="2000" cap="all" dirty="0"/>
              <a:t>A.</a:t>
            </a:r>
            <a:r>
              <a:rPr lang="en-IN" sz="2000" dirty="0"/>
              <a:t> Developmental Editor </a:t>
            </a:r>
          </a:p>
          <a:p>
            <a:pPr marL="0" indent="0">
              <a:buNone/>
            </a:pPr>
            <a:r>
              <a:rPr lang="en-IN" sz="2000" cap="all" dirty="0"/>
              <a:t>B.</a:t>
            </a:r>
            <a:r>
              <a:rPr lang="en-IN" sz="2000" dirty="0"/>
              <a:t> other </a:t>
            </a:r>
          </a:p>
          <a:p>
            <a:pPr marL="0" indent="0">
              <a:buNone/>
            </a:pPr>
            <a:r>
              <a:rPr lang="en-IN" sz="2000" cap="all" dirty="0"/>
              <a:t>C.</a:t>
            </a:r>
            <a:r>
              <a:rPr lang="en-IN" sz="2000" dirty="0"/>
              <a:t> </a:t>
            </a:r>
            <a:r>
              <a:rPr lang="en-IN" sz="2000" b="1" dirty="0"/>
              <a:t>Editor</a:t>
            </a:r>
            <a:r>
              <a:rPr lang="en-IN" sz="2000" dirty="0"/>
              <a:t> </a:t>
            </a:r>
          </a:p>
          <a:p>
            <a:pPr marL="0" indent="0">
              <a:buNone/>
            </a:pPr>
            <a:r>
              <a:rPr lang="en-IN" sz="2000" cap="all" dirty="0"/>
              <a:t>D.</a:t>
            </a:r>
            <a:r>
              <a:rPr lang="en-IN" sz="2000" dirty="0"/>
              <a:t> Content Editor</a:t>
            </a:r>
          </a:p>
          <a:p>
            <a:pPr marL="0" indent="0">
              <a:buNone/>
            </a:pPr>
            <a:r>
              <a:rPr lang="en-IN" sz="2000" dirty="0"/>
              <a:t>2. An editor supervises the reporters and improves his reports for _________________. </a:t>
            </a:r>
          </a:p>
          <a:p>
            <a:pPr marL="0" indent="0">
              <a:buNone/>
            </a:pPr>
            <a:r>
              <a:rPr lang="en-IN" sz="2000" cap="all" dirty="0"/>
              <a:t>A.</a:t>
            </a:r>
            <a:r>
              <a:rPr lang="en-IN" sz="2000" dirty="0"/>
              <a:t> Design </a:t>
            </a:r>
          </a:p>
          <a:p>
            <a:pPr marL="0" indent="0">
              <a:buNone/>
            </a:pPr>
            <a:r>
              <a:rPr lang="en-IN" sz="2000" cap="all" dirty="0"/>
              <a:t>B.</a:t>
            </a:r>
            <a:r>
              <a:rPr lang="en-IN" sz="2000" dirty="0"/>
              <a:t> </a:t>
            </a:r>
            <a:r>
              <a:rPr lang="en-IN" sz="2000" b="1" dirty="0"/>
              <a:t>Proofreading</a:t>
            </a:r>
            <a:r>
              <a:rPr lang="en-IN" sz="2000" dirty="0"/>
              <a:t> </a:t>
            </a:r>
          </a:p>
          <a:p>
            <a:pPr marL="0" indent="0">
              <a:buNone/>
            </a:pPr>
            <a:r>
              <a:rPr lang="en-IN" sz="2000" cap="all" dirty="0"/>
              <a:t>C.</a:t>
            </a:r>
            <a:r>
              <a:rPr lang="en-IN" sz="2000" dirty="0"/>
              <a:t> Captioning photos </a:t>
            </a:r>
          </a:p>
          <a:p>
            <a:pPr marL="0" indent="0">
              <a:buNone/>
            </a:pPr>
            <a:r>
              <a:rPr lang="en-IN" sz="2000" cap="all" dirty="0"/>
              <a:t>D.</a:t>
            </a:r>
            <a:r>
              <a:rPr lang="en-IN" sz="2000" dirty="0"/>
              <a:t> publication</a:t>
            </a:r>
          </a:p>
          <a:p>
            <a:pPr marL="0" indent="0">
              <a:buNone/>
            </a:pPr>
            <a:endParaRPr lang="en-IN" sz="2000" dirty="0"/>
          </a:p>
          <a:p>
            <a:pPr marL="0" indent="0">
              <a:buNone/>
            </a:pPr>
            <a:endParaRPr lang="en-US" sz="20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 (Answers)</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72</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102178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606748" cy="4950296"/>
          </a:xfrm>
        </p:spPr>
        <p:txBody>
          <a:bodyPr>
            <a:noAutofit/>
          </a:bodyPr>
          <a:lstStyle/>
          <a:p>
            <a:pPr marL="0" indent="0">
              <a:buNone/>
            </a:pPr>
            <a:r>
              <a:rPr lang="en-US" sz="2200" dirty="0"/>
              <a:t>3. </a:t>
            </a:r>
            <a:r>
              <a:rPr lang="en-IN" sz="2200" dirty="0"/>
              <a:t>The primary concern of the___________ in the organizational chart of his newspaper is, of course, the editorial department. </a:t>
            </a:r>
          </a:p>
          <a:p>
            <a:pPr marL="0" indent="0">
              <a:buNone/>
            </a:pPr>
            <a:r>
              <a:rPr lang="en-IN" sz="2200" cap="all" dirty="0"/>
              <a:t>A.</a:t>
            </a:r>
            <a:r>
              <a:rPr lang="en-IN" sz="2200" dirty="0"/>
              <a:t> Other </a:t>
            </a:r>
          </a:p>
          <a:p>
            <a:pPr marL="0" indent="0">
              <a:buNone/>
            </a:pPr>
            <a:r>
              <a:rPr lang="en-IN" sz="2200" cap="all" dirty="0"/>
              <a:t>B.</a:t>
            </a:r>
            <a:r>
              <a:rPr lang="en-IN" sz="2200" dirty="0"/>
              <a:t> </a:t>
            </a:r>
            <a:r>
              <a:rPr lang="en-IN" sz="2200" b="1" dirty="0"/>
              <a:t>copy editor </a:t>
            </a:r>
          </a:p>
          <a:p>
            <a:pPr marL="0" indent="0">
              <a:buNone/>
            </a:pPr>
            <a:r>
              <a:rPr lang="en-IN" sz="2200" cap="all" dirty="0"/>
              <a:t>C.</a:t>
            </a:r>
            <a:r>
              <a:rPr lang="en-IN" sz="2200" dirty="0"/>
              <a:t> Content Editor </a:t>
            </a:r>
          </a:p>
          <a:p>
            <a:pPr marL="0" indent="0">
              <a:buNone/>
            </a:pPr>
            <a:r>
              <a:rPr lang="en-IN" sz="2200" cap="all" dirty="0"/>
              <a:t>D.</a:t>
            </a:r>
            <a:r>
              <a:rPr lang="en-IN" sz="2200" dirty="0"/>
              <a:t> Developmental Editor</a:t>
            </a:r>
          </a:p>
          <a:p>
            <a:pPr marL="0" indent="0">
              <a:buNone/>
            </a:pPr>
            <a:endParaRPr lang="en-IN" sz="2200" dirty="0"/>
          </a:p>
          <a:p>
            <a:pPr marL="0" indent="0">
              <a:buNone/>
            </a:pPr>
            <a:r>
              <a:rPr lang="en-US" sz="2200" dirty="0"/>
              <a:t>4. </a:t>
            </a:r>
            <a:r>
              <a:rPr lang="en-IN" sz="2200" dirty="0"/>
              <a:t>The _____________ specializes in grammar, punctuation, fact-checking, spelling, and formatting. </a:t>
            </a:r>
          </a:p>
          <a:p>
            <a:pPr marL="0" indent="0">
              <a:buNone/>
            </a:pPr>
            <a:r>
              <a:rPr lang="en-IN" sz="2200" cap="all" dirty="0"/>
              <a:t>A.</a:t>
            </a:r>
            <a:r>
              <a:rPr lang="en-IN" sz="2200" dirty="0"/>
              <a:t> </a:t>
            </a:r>
            <a:r>
              <a:rPr lang="en-IN" sz="2200" b="1" dirty="0"/>
              <a:t>copy editor </a:t>
            </a:r>
          </a:p>
          <a:p>
            <a:pPr marL="0" indent="0">
              <a:buNone/>
            </a:pPr>
            <a:r>
              <a:rPr lang="en-IN" sz="2200" cap="all" dirty="0"/>
              <a:t>B.</a:t>
            </a:r>
            <a:r>
              <a:rPr lang="en-IN" sz="2200" dirty="0"/>
              <a:t> Content Editor </a:t>
            </a:r>
          </a:p>
          <a:p>
            <a:pPr marL="0" indent="0">
              <a:buNone/>
            </a:pPr>
            <a:r>
              <a:rPr lang="en-IN" sz="2200" cap="all" dirty="0"/>
              <a:t>C.</a:t>
            </a:r>
            <a:r>
              <a:rPr lang="en-IN" sz="2200" dirty="0"/>
              <a:t> Acquisition Editor </a:t>
            </a:r>
          </a:p>
          <a:p>
            <a:pPr marL="0" indent="0">
              <a:buNone/>
            </a:pPr>
            <a:r>
              <a:rPr lang="en-IN" sz="2200" cap="all" dirty="0"/>
              <a:t>D.</a:t>
            </a:r>
            <a:r>
              <a:rPr lang="en-IN" sz="2200" dirty="0"/>
              <a:t> Sports Editor</a:t>
            </a:r>
          </a:p>
          <a:p>
            <a:pPr marL="0" indent="0">
              <a:buNone/>
            </a:pPr>
            <a:endParaRPr lang="en-US" sz="2200"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sp>
        <p:nvSpPr>
          <p:cNvPr id="10" name="Date Placeholder 9"/>
          <p:cNvSpPr>
            <a:spLocks noGrp="1"/>
          </p:cNvSpPr>
          <p:nvPr>
            <p:ph type="dt" sz="half" idx="10"/>
          </p:nvPr>
        </p:nvSpPr>
        <p:spPr/>
        <p:txBody>
          <a:bodyPr/>
          <a:lstStyle/>
          <a:p>
            <a:fld id="{9B19FB0E-0436-494F-BF60-29E1AAEC885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73</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248329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3852" y="1714501"/>
            <a:ext cx="6711398" cy="3394472"/>
          </a:xfrm>
        </p:spPr>
        <p:txBody>
          <a:bodyPr/>
          <a:lstStyle/>
          <a:p>
            <a:pPr marL="685800" lvl="2" indent="0">
              <a:buNone/>
            </a:pPr>
            <a:endParaRPr lang="en-US" dirty="0"/>
          </a:p>
          <a:p>
            <a:pPr marL="685800" lvl="2" indent="0">
              <a:buNone/>
            </a:pPr>
            <a:br>
              <a:rPr lang="en-US" dirty="0"/>
            </a:br>
            <a:endParaRPr lang="en-US" dirty="0"/>
          </a:p>
          <a:p>
            <a:pPr marL="685800" lvl="2" indent="0">
              <a:buNone/>
            </a:pPr>
            <a:endParaRPr lang="en-US" dirty="0"/>
          </a:p>
        </p:txBody>
      </p:sp>
      <p:sp>
        <p:nvSpPr>
          <p:cNvPr id="7" name="Title 1"/>
          <p:cNvSpPr txBox="1">
            <a:spLocks/>
          </p:cNvSpPr>
          <p:nvPr/>
        </p:nvSpPr>
        <p:spPr>
          <a:xfrm>
            <a:off x="1385454" y="0"/>
            <a:ext cx="7758545" cy="82941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Weekly Assignment</a:t>
            </a:r>
          </a:p>
        </p:txBody>
      </p:sp>
      <p:sp>
        <p:nvSpPr>
          <p:cNvPr id="10" name="Date Placeholder 9"/>
          <p:cNvSpPr>
            <a:spLocks noGrp="1"/>
          </p:cNvSpPr>
          <p:nvPr>
            <p:ph type="dt" sz="half" idx="10"/>
          </p:nvPr>
        </p:nvSpPr>
        <p:spPr/>
        <p:txBody>
          <a:bodyPr/>
          <a:lstStyle/>
          <a:p>
            <a:fld id="{F059F97F-E042-4B0B-A395-0C7DC88A41B1}"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74</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2" name="TextBox 1">
            <a:extLst>
              <a:ext uri="{FF2B5EF4-FFF2-40B4-BE49-F238E27FC236}">
                <a16:creationId xmlns:a16="http://schemas.microsoft.com/office/drawing/2014/main" id="{0CCEA5EC-086C-F946-B2F1-78EED52F60BC}"/>
              </a:ext>
            </a:extLst>
          </p:cNvPr>
          <p:cNvSpPr txBox="1"/>
          <p:nvPr/>
        </p:nvSpPr>
        <p:spPr>
          <a:xfrm>
            <a:off x="1081268" y="1340768"/>
            <a:ext cx="7163139" cy="3293209"/>
          </a:xfrm>
          <a:prstGeom prst="rect">
            <a:avLst/>
          </a:prstGeom>
          <a:noFill/>
        </p:spPr>
        <p:txBody>
          <a:bodyPr wrap="square" rtlCol="0">
            <a:spAutoFit/>
          </a:bodyPr>
          <a:lstStyle/>
          <a:p>
            <a:pPr algn="just"/>
            <a:r>
              <a:rPr lang="en-US" sz="2600" dirty="0"/>
              <a:t>Q1. Differentiate between Copy editing and Proofreading. </a:t>
            </a:r>
          </a:p>
          <a:p>
            <a:pPr algn="just"/>
            <a:endParaRPr lang="en-US" sz="2600" dirty="0"/>
          </a:p>
          <a:p>
            <a:pPr algn="just"/>
            <a:r>
              <a:rPr lang="en-US" sz="2600" dirty="0"/>
              <a:t>Q2. Briefly discuss the significance of Referencing in writing. </a:t>
            </a:r>
          </a:p>
          <a:p>
            <a:pPr algn="just"/>
            <a:endParaRPr lang="en-US" sz="2600" dirty="0"/>
          </a:p>
          <a:p>
            <a:pPr algn="just"/>
            <a:r>
              <a:rPr lang="en-US" sz="2600" dirty="0"/>
              <a:t>Q3. Pick any five books and make a reference list in the APA style.</a:t>
            </a:r>
          </a:p>
        </p:txBody>
      </p:sp>
    </p:spTree>
    <p:extLst>
      <p:ext uri="{BB962C8B-B14F-4D97-AF65-F5344CB8AC3E}">
        <p14:creationId xmlns:p14="http://schemas.microsoft.com/office/powerpoint/2010/main" val="278538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5518150"/>
          </a:xfrm>
        </p:spPr>
        <p:txBody>
          <a:bodyPr>
            <a:noAutofit/>
          </a:bodyPr>
          <a:lstStyle/>
          <a:p>
            <a:pPr marL="0" indent="0">
              <a:buNone/>
            </a:pPr>
            <a:r>
              <a:rPr lang="en-US" sz="2000" dirty="0"/>
              <a:t>1. </a:t>
            </a:r>
            <a:r>
              <a:rPr lang="en-IN" sz="2000" dirty="0"/>
              <a:t>The objective of citation style manuals is –</a:t>
            </a:r>
          </a:p>
          <a:p>
            <a:pPr marL="514350" indent="-514350">
              <a:buFont typeface="+mj-lt"/>
              <a:buAutoNum type="alphaLcPeriod"/>
            </a:pPr>
            <a:r>
              <a:rPr lang="en-IN" sz="2000" dirty="0"/>
              <a:t>Attribution of other’s intellectual work</a:t>
            </a:r>
          </a:p>
          <a:p>
            <a:pPr marL="514350" indent="-514350">
              <a:buFont typeface="+mj-lt"/>
              <a:buAutoNum type="alphaLcPeriod"/>
            </a:pPr>
            <a:r>
              <a:rPr lang="en-IN" sz="2000" dirty="0"/>
              <a:t>Attribution of own intellectual work</a:t>
            </a:r>
          </a:p>
          <a:p>
            <a:pPr marL="514350" indent="-514350">
              <a:buFont typeface="+mj-lt"/>
              <a:buAutoNum type="alphaLcPeriod"/>
            </a:pPr>
            <a:r>
              <a:rPr lang="en-IN" sz="2000" dirty="0"/>
              <a:t>Attribution of corporate intellectual outcomes</a:t>
            </a:r>
          </a:p>
          <a:p>
            <a:pPr marL="514350" indent="-514350">
              <a:buFont typeface="+mj-lt"/>
              <a:buAutoNum type="alphaLcPeriod"/>
            </a:pPr>
            <a:r>
              <a:rPr lang="en-IN" sz="2000" dirty="0"/>
              <a:t>All of these</a:t>
            </a:r>
          </a:p>
          <a:p>
            <a:pPr marL="0" indent="0">
              <a:buNone/>
            </a:pPr>
            <a:r>
              <a:rPr lang="en-IN" sz="2000" dirty="0"/>
              <a:t>2. Which citation style is generally used in the technical field?</a:t>
            </a:r>
          </a:p>
          <a:p>
            <a:pPr marL="514350" indent="-514350">
              <a:buAutoNum type="alphaLcPeriod"/>
            </a:pPr>
            <a:r>
              <a:rPr lang="en-IN" sz="2000" dirty="0"/>
              <a:t>APA</a:t>
            </a:r>
          </a:p>
          <a:p>
            <a:pPr marL="514350" indent="-514350">
              <a:buAutoNum type="alphaLcPeriod"/>
            </a:pPr>
            <a:r>
              <a:rPr lang="en-IN" sz="2000" dirty="0"/>
              <a:t>MLA</a:t>
            </a:r>
          </a:p>
          <a:p>
            <a:pPr marL="514350" indent="-514350">
              <a:buAutoNum type="alphaLcPeriod"/>
            </a:pPr>
            <a:r>
              <a:rPr lang="en-IN" sz="2000" dirty="0"/>
              <a:t>IEEE</a:t>
            </a:r>
          </a:p>
          <a:p>
            <a:pPr marL="514350" indent="-514350">
              <a:buAutoNum type="alphaLcPeriod"/>
            </a:pPr>
            <a:r>
              <a:rPr lang="en-IN" sz="2000" dirty="0"/>
              <a:t>ABDC</a:t>
            </a:r>
          </a:p>
          <a:p>
            <a:pPr marL="0" indent="0">
              <a:buNone/>
            </a:pPr>
            <a:r>
              <a:rPr lang="en-IN" sz="2000" dirty="0"/>
              <a:t>3. APA Style stands for –</a:t>
            </a:r>
          </a:p>
          <a:p>
            <a:pPr marL="457200" indent="-457200">
              <a:buFont typeface="+mj-lt"/>
              <a:buAutoNum type="alphaLcPeriod"/>
            </a:pPr>
            <a:r>
              <a:rPr lang="en-IN" sz="2000" dirty="0"/>
              <a:t>American Psychological Association</a:t>
            </a:r>
          </a:p>
          <a:p>
            <a:pPr marL="457200" indent="-457200">
              <a:buFont typeface="+mj-lt"/>
              <a:buAutoNum type="alphaLcPeriod"/>
            </a:pPr>
            <a:r>
              <a:rPr lang="en-IN" sz="2000" dirty="0"/>
              <a:t>American Psychological Associates</a:t>
            </a:r>
          </a:p>
          <a:p>
            <a:pPr marL="457200" indent="-457200">
              <a:buFont typeface="+mj-lt"/>
              <a:buAutoNum type="alphaLcPeriod"/>
            </a:pPr>
            <a:r>
              <a:rPr lang="en-IN" sz="2000" dirty="0"/>
              <a:t>Association of Psychological of Americans</a:t>
            </a:r>
          </a:p>
          <a:p>
            <a:pPr marL="457200" indent="-457200">
              <a:buFont typeface="+mj-lt"/>
              <a:buAutoNum type="alphaLcPeriod"/>
            </a:pPr>
            <a:r>
              <a:rPr lang="en-IN" sz="2000" dirty="0"/>
              <a:t>American Psychologist Association</a:t>
            </a:r>
          </a:p>
          <a:p>
            <a:pPr marL="0" indent="0">
              <a:buNone/>
            </a:pPr>
            <a:endParaRPr lang="en-IN" sz="2000" dirty="0"/>
          </a:p>
          <a:p>
            <a:pPr marL="0" indent="0">
              <a:buNone/>
            </a:pPr>
            <a:endParaRPr lang="en-US" sz="20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75</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125770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38200"/>
            <a:ext cx="7836125" cy="5518150"/>
          </a:xfrm>
        </p:spPr>
        <p:txBody>
          <a:bodyPr>
            <a:noAutofit/>
          </a:bodyPr>
          <a:lstStyle/>
          <a:p>
            <a:pPr marL="0" indent="0">
              <a:buNone/>
            </a:pPr>
            <a:r>
              <a:rPr lang="en-US" sz="2000" dirty="0"/>
              <a:t>1. </a:t>
            </a:r>
            <a:r>
              <a:rPr lang="en-IN" sz="2000" dirty="0"/>
              <a:t>The objective of citation style manuals is –</a:t>
            </a:r>
          </a:p>
          <a:p>
            <a:pPr marL="514350" indent="-514350">
              <a:buFont typeface="+mj-lt"/>
              <a:buAutoNum type="alphaLcPeriod"/>
            </a:pPr>
            <a:r>
              <a:rPr lang="en-IN" sz="2000" b="1" dirty="0"/>
              <a:t>Attribution of other’s intellectual work</a:t>
            </a:r>
          </a:p>
          <a:p>
            <a:pPr marL="514350" indent="-514350">
              <a:buFont typeface="+mj-lt"/>
              <a:buAutoNum type="alphaLcPeriod"/>
            </a:pPr>
            <a:r>
              <a:rPr lang="en-IN" sz="2000" dirty="0"/>
              <a:t>Attribution of own intellectual work</a:t>
            </a:r>
          </a:p>
          <a:p>
            <a:pPr marL="514350" indent="-514350">
              <a:buFont typeface="+mj-lt"/>
              <a:buAutoNum type="alphaLcPeriod"/>
            </a:pPr>
            <a:r>
              <a:rPr lang="en-IN" sz="2000" dirty="0"/>
              <a:t>Attribution of corporate intellectual outcomes</a:t>
            </a:r>
          </a:p>
          <a:p>
            <a:pPr marL="514350" indent="-514350">
              <a:buFont typeface="+mj-lt"/>
              <a:buAutoNum type="alphaLcPeriod"/>
            </a:pPr>
            <a:r>
              <a:rPr lang="en-IN" sz="2000" dirty="0"/>
              <a:t>All of these</a:t>
            </a:r>
          </a:p>
          <a:p>
            <a:pPr marL="0" indent="0">
              <a:buNone/>
            </a:pPr>
            <a:r>
              <a:rPr lang="en-IN" sz="2000" dirty="0"/>
              <a:t>2. Which citation style is generally used in the technical field?</a:t>
            </a:r>
          </a:p>
          <a:p>
            <a:pPr marL="514350" indent="-514350">
              <a:buAutoNum type="alphaLcPeriod"/>
            </a:pPr>
            <a:r>
              <a:rPr lang="en-IN" sz="2000" b="1" dirty="0"/>
              <a:t>APA</a:t>
            </a:r>
          </a:p>
          <a:p>
            <a:pPr marL="514350" indent="-514350">
              <a:buAutoNum type="alphaLcPeriod"/>
            </a:pPr>
            <a:r>
              <a:rPr lang="en-IN" sz="2000" dirty="0"/>
              <a:t>MLA</a:t>
            </a:r>
          </a:p>
          <a:p>
            <a:pPr marL="514350" indent="-514350">
              <a:buAutoNum type="alphaLcPeriod"/>
            </a:pPr>
            <a:r>
              <a:rPr lang="en-IN" sz="2000" dirty="0"/>
              <a:t>IEEE</a:t>
            </a:r>
          </a:p>
          <a:p>
            <a:pPr marL="514350" indent="-514350">
              <a:buAutoNum type="alphaLcPeriod"/>
            </a:pPr>
            <a:r>
              <a:rPr lang="en-IN" sz="2000" dirty="0"/>
              <a:t>ABDC</a:t>
            </a:r>
          </a:p>
          <a:p>
            <a:pPr marL="0" indent="0">
              <a:buNone/>
            </a:pPr>
            <a:r>
              <a:rPr lang="en-IN" sz="2000" dirty="0"/>
              <a:t>3. APA Style stands for –</a:t>
            </a:r>
          </a:p>
          <a:p>
            <a:pPr marL="457200" indent="-457200">
              <a:buFont typeface="+mj-lt"/>
              <a:buAutoNum type="alphaLcPeriod"/>
            </a:pPr>
            <a:r>
              <a:rPr lang="en-IN" sz="2000" b="1" dirty="0"/>
              <a:t>American Psychological Association</a:t>
            </a:r>
          </a:p>
          <a:p>
            <a:pPr marL="457200" indent="-457200">
              <a:buFont typeface="+mj-lt"/>
              <a:buAutoNum type="alphaLcPeriod"/>
            </a:pPr>
            <a:r>
              <a:rPr lang="en-IN" sz="2000" dirty="0"/>
              <a:t>American Psychological Associates</a:t>
            </a:r>
          </a:p>
          <a:p>
            <a:pPr marL="457200" indent="-457200">
              <a:buFont typeface="+mj-lt"/>
              <a:buAutoNum type="alphaLcPeriod"/>
            </a:pPr>
            <a:r>
              <a:rPr lang="en-IN" sz="2000" dirty="0"/>
              <a:t>Association of Psychological of Americans</a:t>
            </a:r>
          </a:p>
          <a:p>
            <a:pPr marL="457200" indent="-457200">
              <a:buFont typeface="+mj-lt"/>
              <a:buAutoNum type="alphaLcPeriod"/>
            </a:pPr>
            <a:r>
              <a:rPr lang="en-IN" sz="2000" dirty="0"/>
              <a:t>American Psychologist Association</a:t>
            </a:r>
          </a:p>
          <a:p>
            <a:pPr marL="0" indent="0">
              <a:buNone/>
            </a:pPr>
            <a:endParaRPr lang="en-IN" sz="2000" dirty="0"/>
          </a:p>
          <a:p>
            <a:pPr marL="0" indent="0">
              <a:buNone/>
            </a:pPr>
            <a:endParaRPr lang="en-US" sz="2000" dirty="0"/>
          </a:p>
        </p:txBody>
      </p:sp>
      <p:sp>
        <p:nvSpPr>
          <p:cNvPr id="7" name="Title 1"/>
          <p:cNvSpPr txBox="1">
            <a:spLocks/>
          </p:cNvSpPr>
          <p:nvPr/>
        </p:nvSpPr>
        <p:spPr>
          <a:xfrm>
            <a:off x="1307874" y="2"/>
            <a:ext cx="7836125"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a:t>
            </a:r>
            <a:r>
              <a:rPr lang="en-US" dirty="0"/>
              <a:t> </a:t>
            </a:r>
            <a:r>
              <a:rPr lang="en-US" sz="3000" dirty="0"/>
              <a:t>s</a:t>
            </a:r>
          </a:p>
        </p:txBody>
      </p:sp>
      <p:sp>
        <p:nvSpPr>
          <p:cNvPr id="10" name="Date Placeholder 9"/>
          <p:cNvSpPr>
            <a:spLocks noGrp="1"/>
          </p:cNvSpPr>
          <p:nvPr>
            <p:ph type="dt" sz="half" idx="10"/>
          </p:nvPr>
        </p:nvSpPr>
        <p:spPr/>
        <p:txBody>
          <a:bodyPr/>
          <a:lstStyle/>
          <a:p>
            <a:fld id="{1212DC21-3B8D-4B6E-BAA2-40883C08AF88}"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76</a:t>
            </a:fld>
            <a:endParaRPr lang="en-US"/>
          </a:p>
        </p:txBody>
      </p:sp>
      <p:sp>
        <p:nvSpPr>
          <p:cNvPr id="12" name="Footer Placeholder 11"/>
          <p:cNvSpPr>
            <a:spLocks noGrp="1"/>
          </p:cNvSpPr>
          <p:nvPr>
            <p:ph type="ftr" sz="quarter" idx="11"/>
          </p:nvPr>
        </p:nvSpPr>
        <p:spPr>
          <a:xfrm>
            <a:off x="3124200" y="6356350"/>
            <a:ext cx="396808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770355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88265"/>
            <a:ext cx="7972425" cy="5733210"/>
          </a:xfrm>
        </p:spPr>
        <p:txBody>
          <a:bodyPr>
            <a:noAutofit/>
          </a:bodyPr>
          <a:lstStyle/>
          <a:p>
            <a:pPr marL="0" indent="0">
              <a:buNone/>
            </a:pPr>
            <a:r>
              <a:rPr lang="en-US" sz="2200" dirty="0"/>
              <a:t>New Course</a:t>
            </a:r>
          </a:p>
        </p:txBody>
      </p:sp>
      <p:sp>
        <p:nvSpPr>
          <p:cNvPr id="7" name="Title 1"/>
          <p:cNvSpPr txBox="1">
            <a:spLocks/>
          </p:cNvSpPr>
          <p:nvPr/>
        </p:nvSpPr>
        <p:spPr>
          <a:xfrm>
            <a:off x="1316312" y="1"/>
            <a:ext cx="7827687" cy="7429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sp>
        <p:nvSpPr>
          <p:cNvPr id="10" name="Date Placeholder 9"/>
          <p:cNvSpPr>
            <a:spLocks noGrp="1"/>
          </p:cNvSpPr>
          <p:nvPr>
            <p:ph type="dt" sz="half" idx="10"/>
          </p:nvPr>
        </p:nvSpPr>
        <p:spPr/>
        <p:txBody>
          <a:bodyPr/>
          <a:lstStyle/>
          <a:p>
            <a:fld id="{E237734F-B9D8-44BE-8F24-BB007BEA6627}"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77</a:t>
            </a:fld>
            <a:endParaRPr lang="en-US"/>
          </a:p>
        </p:txBody>
      </p:sp>
      <p:sp>
        <p:nvSpPr>
          <p:cNvPr id="12" name="Footer Placeholder 11"/>
          <p:cNvSpPr>
            <a:spLocks noGrp="1"/>
          </p:cNvSpPr>
          <p:nvPr>
            <p:ph type="ftr" sz="quarter" idx="11"/>
          </p:nvPr>
        </p:nvSpPr>
        <p:spPr>
          <a:xfrm>
            <a:off x="3124200" y="6356350"/>
            <a:ext cx="389607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755485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14013"/>
            <a:ext cx="6953250" cy="4094960"/>
          </a:xfrm>
        </p:spPr>
        <p:txBody>
          <a:bodyPr>
            <a:noAutofit/>
          </a:bodyPr>
          <a:lstStyle/>
          <a:p>
            <a:pPr marL="0" indent="0" algn="just">
              <a:buNone/>
            </a:pPr>
            <a:r>
              <a:rPr lang="en-US" sz="2200" dirty="0"/>
              <a:t>Q1. Define Referencing and its importance.</a:t>
            </a:r>
          </a:p>
          <a:p>
            <a:pPr marL="0" indent="0" algn="just">
              <a:buNone/>
            </a:pPr>
            <a:r>
              <a:rPr lang="en-US" sz="2200" dirty="0"/>
              <a:t>Q2. What are the important elements of Reference list citations?</a:t>
            </a:r>
          </a:p>
          <a:p>
            <a:pPr marL="0" indent="0" algn="just">
              <a:buNone/>
            </a:pPr>
            <a:r>
              <a:rPr lang="en-US" sz="2200" dirty="0"/>
              <a:t>Q3. Bring out the basic difference between copy editing and proofreading.</a:t>
            </a:r>
          </a:p>
          <a:p>
            <a:pPr marL="0" indent="0" algn="just">
              <a:buNone/>
            </a:pPr>
            <a:endParaRPr lang="en-US" sz="2200" dirty="0"/>
          </a:p>
        </p:txBody>
      </p:sp>
      <p:sp>
        <p:nvSpPr>
          <p:cNvPr id="7" name="Title 1"/>
          <p:cNvSpPr txBox="1">
            <a:spLocks/>
          </p:cNvSpPr>
          <p:nvPr/>
        </p:nvSpPr>
        <p:spPr>
          <a:xfrm>
            <a:off x="1377249" y="-10118"/>
            <a:ext cx="7758544" cy="78773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sp>
        <p:nvSpPr>
          <p:cNvPr id="10" name="Date Placeholder 9"/>
          <p:cNvSpPr>
            <a:spLocks noGrp="1"/>
          </p:cNvSpPr>
          <p:nvPr>
            <p:ph type="dt" sz="half" idx="10"/>
          </p:nvPr>
        </p:nvSpPr>
        <p:spPr/>
        <p:txBody>
          <a:bodyPr/>
          <a:lstStyle/>
          <a:p>
            <a:fld id="{B73F98A1-3FBE-45B9-ADC2-6E57A31690DA}"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78</a:t>
            </a:fld>
            <a:endParaRPr lang="en-US"/>
          </a:p>
        </p:txBody>
      </p:sp>
      <p:sp>
        <p:nvSpPr>
          <p:cNvPr id="12" name="Footer Placeholder 11"/>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1820639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3" name="Rectangle 2">
            <a:extLst>
              <a:ext uri="{FF2B5EF4-FFF2-40B4-BE49-F238E27FC236}">
                <a16:creationId xmlns:a16="http://schemas.microsoft.com/office/drawing/2014/main" id="{6F836FD7-7CB2-4B5F-81D5-8D8D2ACA0EEE}"/>
              </a:ext>
            </a:extLst>
          </p:cNvPr>
          <p:cNvSpPr/>
          <p:nvPr/>
        </p:nvSpPr>
        <p:spPr>
          <a:xfrm>
            <a:off x="655982" y="1663402"/>
            <a:ext cx="7878418" cy="1292662"/>
          </a:xfrm>
          <a:prstGeom prst="rect">
            <a:avLst/>
          </a:prstGeom>
        </p:spPr>
        <p:txBody>
          <a:bodyPr wrap="square">
            <a:spAutoFit/>
          </a:bodyPr>
          <a:lstStyle/>
          <a:p>
            <a:pPr marL="342900" indent="-342900" algn="just">
              <a:buFont typeface="Arial" panose="020B0604020202020204" pitchFamily="34" charset="0"/>
              <a:buChar char="•"/>
            </a:pPr>
            <a:r>
              <a:rPr lang="en-US" sz="2600" dirty="0">
                <a:ea typeface="+mn-lt"/>
                <a:cs typeface="+mn-lt"/>
              </a:rPr>
              <a:t>The students know about the  importance and the process of communication</a:t>
            </a:r>
          </a:p>
          <a:p>
            <a:pPr marL="342900" indent="-342900" algn="just">
              <a:buFont typeface="Arial" panose="020B0604020202020204" pitchFamily="34" charset="0"/>
              <a:buChar char="•"/>
            </a:pPr>
            <a:r>
              <a:rPr lang="en-US" sz="2600" dirty="0">
                <a:ea typeface="+mn-lt"/>
                <a:cs typeface="+mn-lt"/>
              </a:rPr>
              <a:t>The students know about the Flows of Communication</a:t>
            </a:r>
            <a:endParaRPr lang="en-US" sz="2600" dirty="0">
              <a:cs typeface="Calibri"/>
            </a:endParaRPr>
          </a:p>
        </p:txBody>
      </p:sp>
      <p:sp>
        <p:nvSpPr>
          <p:cNvPr id="10" name="Date Placeholder 9"/>
          <p:cNvSpPr>
            <a:spLocks noGrp="1"/>
          </p:cNvSpPr>
          <p:nvPr>
            <p:ph type="dt" sz="half" idx="10"/>
          </p:nvPr>
        </p:nvSpPr>
        <p:spPr/>
        <p:txBody>
          <a:bodyPr/>
          <a:lstStyle/>
          <a:p>
            <a:fld id="{81ECBE17-F390-45BC-ADB6-D487510E3036}"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79</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28137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17163"/>
            <a:ext cx="8663880" cy="5395575"/>
          </a:xfrm>
        </p:spPr>
        <p:txBody>
          <a:bodyPr>
            <a:noAutofit/>
          </a:bodyPr>
          <a:lstStyle/>
          <a:p>
            <a:pPr algn="just">
              <a:lnSpc>
                <a:spcPct val="150000"/>
              </a:lnSpc>
            </a:pPr>
            <a:r>
              <a:rPr lang="en-US" sz="2400" b="1" dirty="0"/>
              <a:t>CO1	 </a:t>
            </a:r>
            <a:r>
              <a:rPr lang="en-US" sz="2400" dirty="0">
                <a:solidFill>
                  <a:srgbClr val="000000"/>
                </a:solidFill>
                <a:latin typeface="Calibri" panose="020F0502020204030204" pitchFamily="34" charset="0"/>
              </a:rPr>
              <a:t>Comprehend the fundamental principles of technical communication with special reference to reading.</a:t>
            </a:r>
          </a:p>
          <a:p>
            <a:pPr algn="just">
              <a:lnSpc>
                <a:spcPct val="150000"/>
              </a:lnSpc>
            </a:pPr>
            <a:r>
              <a:rPr lang="en-US" sz="2400" b="1" dirty="0"/>
              <a:t>CO2	  </a:t>
            </a:r>
            <a:r>
              <a:rPr lang="en-US" sz="2400" dirty="0"/>
              <a:t>Write various kinds of professional correspondence. </a:t>
            </a:r>
          </a:p>
          <a:p>
            <a:pPr algn="just">
              <a:lnSpc>
                <a:spcPct val="150000"/>
              </a:lnSpc>
            </a:pPr>
            <a:r>
              <a:rPr lang="en-US" sz="2400" b="1" dirty="0"/>
              <a:t>CO3	  </a:t>
            </a:r>
            <a:r>
              <a:rPr lang="en-US" sz="2400" dirty="0" err="1"/>
              <a:t>Recognise</a:t>
            </a:r>
            <a:r>
              <a:rPr lang="en-US" sz="2400" dirty="0"/>
              <a:t> and produce different kinds of technical documents.</a:t>
            </a:r>
          </a:p>
          <a:p>
            <a:pPr algn="just">
              <a:lnSpc>
                <a:spcPct val="150000"/>
              </a:lnSpc>
            </a:pPr>
            <a:r>
              <a:rPr lang="en-US" sz="2400" b="1" dirty="0"/>
              <a:t>CO4	  </a:t>
            </a:r>
            <a:r>
              <a:rPr lang="en-US" sz="2400" dirty="0"/>
              <a:t>Apply effective speaking skills to communicate at the workplace.</a:t>
            </a:r>
          </a:p>
          <a:p>
            <a:pPr algn="just">
              <a:lnSpc>
                <a:spcPct val="150000"/>
              </a:lnSpc>
            </a:pPr>
            <a:r>
              <a:rPr lang="en-US" sz="2400" b="1" dirty="0"/>
              <a:t>CO5	  Demonstrate their understanding of various ethical concerns in written communication.</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Date Placeholder 9"/>
          <p:cNvSpPr>
            <a:spLocks noGrp="1"/>
          </p:cNvSpPr>
          <p:nvPr>
            <p:ph type="dt" sz="half" idx="10"/>
          </p:nvPr>
        </p:nvSpPr>
        <p:spPr/>
        <p:txBody>
          <a:bodyPr/>
          <a:lstStyle/>
          <a:p>
            <a:fld id="{D4C6A9F8-4194-4E32-B40C-40D9210E5176}"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a:t>
            </a:fld>
            <a:endParaRPr lang="en-US"/>
          </a:p>
        </p:txBody>
      </p:sp>
      <p:sp>
        <p:nvSpPr>
          <p:cNvPr id="12" name="Footer Placeholder 11"/>
          <p:cNvSpPr>
            <a:spLocks noGrp="1"/>
          </p:cNvSpPr>
          <p:nvPr>
            <p:ph type="ftr" sz="quarter" idx="11"/>
          </p:nvPr>
        </p:nvSpPr>
        <p:spPr>
          <a:xfrm>
            <a:off x="3124200" y="6356350"/>
            <a:ext cx="3824064"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975340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5454" y="1"/>
            <a:ext cx="7758545"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sp>
        <p:nvSpPr>
          <p:cNvPr id="2" name="Rectangle 1">
            <a:extLst>
              <a:ext uri="{FF2B5EF4-FFF2-40B4-BE49-F238E27FC236}">
                <a16:creationId xmlns:a16="http://schemas.microsoft.com/office/drawing/2014/main" id="{66B3388D-184F-46A0-8F44-46AE297F81E7}"/>
              </a:ext>
            </a:extLst>
          </p:cNvPr>
          <p:cNvSpPr/>
          <p:nvPr/>
        </p:nvSpPr>
        <p:spPr>
          <a:xfrm>
            <a:off x="635482" y="1347978"/>
            <a:ext cx="8229600" cy="3793346"/>
          </a:xfrm>
          <a:prstGeom prst="rect">
            <a:avLst/>
          </a:prstGeom>
          <a:noFill/>
        </p:spPr>
        <p:txBody>
          <a:bodyPr wrap="square" lIns="68580" tIns="34290" rIns="68580" bIns="34290">
            <a:spAutoFit/>
          </a:bodyPr>
          <a:lstStyle/>
          <a:p>
            <a:pPr marL="257175" indent="-257175" algn="just">
              <a:buFont typeface="Arial" panose="020B0604020202020204" pitchFamily="34" charset="0"/>
              <a:buChar char="•"/>
            </a:pPr>
            <a:r>
              <a:rPr lang="en-US" sz="2200" dirty="0"/>
              <a:t>A technical communication writing style should be</a:t>
            </a:r>
          </a:p>
          <a:p>
            <a:pPr algn="just"/>
            <a:r>
              <a:rPr lang="en-US" sz="2200" dirty="0"/>
              <a:t>      </a:t>
            </a:r>
            <a:r>
              <a:rPr lang="en-US" sz="2200" b="1" dirty="0"/>
              <a:t>Concise</a:t>
            </a:r>
            <a:r>
              <a:rPr lang="en-US" sz="2200" dirty="0"/>
              <a:t>, </a:t>
            </a:r>
            <a:r>
              <a:rPr lang="en-US" sz="2200" b="1" dirty="0"/>
              <a:t>Precise</a:t>
            </a:r>
            <a:r>
              <a:rPr lang="en-US" sz="2200" dirty="0"/>
              <a:t>, </a:t>
            </a:r>
            <a:r>
              <a:rPr lang="en-US" sz="2200" b="1" dirty="0"/>
              <a:t>Direct</a:t>
            </a:r>
            <a:r>
              <a:rPr lang="en-US" sz="2200" dirty="0"/>
              <a:t> and </a:t>
            </a:r>
            <a:r>
              <a:rPr lang="en-US" sz="2200" b="1" dirty="0"/>
              <a:t>Well-organized</a:t>
            </a:r>
            <a:r>
              <a:rPr lang="en-US" sz="2200" dirty="0"/>
              <a:t>.</a:t>
            </a:r>
          </a:p>
          <a:p>
            <a:pPr algn="just"/>
            <a:endParaRPr lang="en-US" sz="2200" dirty="0"/>
          </a:p>
          <a:p>
            <a:pPr marL="257175" indent="-257175" algn="just">
              <a:buFont typeface="Arial" panose="020B0604020202020204" pitchFamily="34" charset="0"/>
              <a:buChar char="•"/>
            </a:pPr>
            <a:r>
              <a:rPr lang="en-US" sz="2200" dirty="0"/>
              <a:t>Technical communication styles are-</a:t>
            </a:r>
          </a:p>
          <a:p>
            <a:pPr algn="just"/>
            <a:r>
              <a:rPr lang="en-US" sz="2200" dirty="0"/>
              <a:t>       Understanding writing style, Voice and tone, Mechanics </a:t>
            </a:r>
          </a:p>
          <a:p>
            <a:pPr algn="just"/>
            <a:r>
              <a:rPr lang="en-US" sz="2200" dirty="0"/>
              <a:t>      and grammar, Citations and Citation styles</a:t>
            </a:r>
          </a:p>
          <a:p>
            <a:pPr marL="257175" indent="-257175" algn="just">
              <a:buFont typeface="Arial" panose="020B0604020202020204" pitchFamily="34" charset="0"/>
              <a:buChar char="•"/>
            </a:pPr>
            <a:endParaRPr lang="en-US" sz="2200" dirty="0"/>
          </a:p>
          <a:p>
            <a:pPr marL="257175" indent="-257175" algn="just">
              <a:buFont typeface="Arial" panose="020B0604020202020204" pitchFamily="34" charset="0"/>
              <a:buChar char="•"/>
            </a:pPr>
            <a:r>
              <a:rPr lang="en-US" sz="2200" dirty="0"/>
              <a:t>Technical writing style affects the way you present them. </a:t>
            </a:r>
          </a:p>
          <a:p>
            <a:pPr algn="just"/>
            <a:endParaRPr lang="en-US" sz="2200" dirty="0"/>
          </a:p>
          <a:p>
            <a:pPr algn="just"/>
            <a:endParaRPr lang="en-US" sz="2200" dirty="0"/>
          </a:p>
          <a:p>
            <a:pPr marL="257175" indent="-257175" algn="just">
              <a:buFont typeface="Arial" panose="020B0604020202020204" pitchFamily="34" charset="0"/>
              <a:buChar char="•"/>
            </a:pPr>
            <a:endParaRPr lang="en-US" sz="2200" dirty="0"/>
          </a:p>
        </p:txBody>
      </p:sp>
      <p:sp>
        <p:nvSpPr>
          <p:cNvPr id="10" name="Date Placeholder 9"/>
          <p:cNvSpPr>
            <a:spLocks noGrp="1"/>
          </p:cNvSpPr>
          <p:nvPr>
            <p:ph type="dt" sz="half" idx="10"/>
          </p:nvPr>
        </p:nvSpPr>
        <p:spPr/>
        <p:txBody>
          <a:bodyPr/>
          <a:lstStyle/>
          <a:p>
            <a:fld id="{B1423DF1-2EA1-4B6D-9F76-E651A207ACD1}" type="datetime1">
              <a:rPr lang="en-US" smtClean="0"/>
              <a:t>2/4/2022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80</a:t>
            </a:fld>
            <a:endParaRPr lang="en-US" dirty="0"/>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810368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Reference</a:t>
            </a:r>
            <a:r>
              <a:rPr kumimoji="0" lang="en-US" sz="3000" b="0" i="0" u="none" strike="noStrike" kern="1200" cap="none" spc="0" normalizeH="0" noProof="0" dirty="0">
                <a:ln>
                  <a:noFill/>
                </a:ln>
                <a:solidFill>
                  <a:schemeClr val="dk1"/>
                </a:solidFill>
                <a:effectLst/>
                <a:uLnTx/>
                <a:uFillTx/>
                <a:latin typeface="+mn-lt"/>
                <a:ea typeface="+mn-ea"/>
                <a:cs typeface="+mn-cs"/>
              </a:rPr>
              <a:t> Books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Date Placeholder 10"/>
          <p:cNvSpPr>
            <a:spLocks noGrp="1"/>
          </p:cNvSpPr>
          <p:nvPr>
            <p:ph type="dt" sz="half" idx="10"/>
          </p:nvPr>
        </p:nvSpPr>
        <p:spPr/>
        <p:txBody>
          <a:bodyPr/>
          <a:lstStyle/>
          <a:p>
            <a:fld id="{96102AE5-7AE1-40B5-B747-F7C5AB32DC2E}" type="datetime1">
              <a:rPr lang="en-US" smtClean="0"/>
              <a:t>2/4/2022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81</a:t>
            </a:fld>
            <a:endParaRPr lang="en-US"/>
          </a:p>
        </p:txBody>
      </p:sp>
      <p:sp>
        <p:nvSpPr>
          <p:cNvPr id="13" name="Footer Placeholder 12"/>
          <p:cNvSpPr>
            <a:spLocks noGrp="1"/>
          </p:cNvSpPr>
          <p:nvPr>
            <p:ph type="ftr" sz="quarter" idx="11"/>
          </p:nvPr>
        </p:nvSpPr>
        <p:spPr>
          <a:xfrm>
            <a:off x="3124200" y="6356350"/>
            <a:ext cx="3824064" cy="365125"/>
          </a:xfrm>
        </p:spPr>
        <p:txBody>
          <a:bodyPr/>
          <a:lstStyle/>
          <a:p>
            <a:r>
              <a:rPr lang="pt-BR"/>
              <a:t>BTech I Sem UNIT-4           </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4" name="Content Placeholder 3"/>
          <p:cNvSpPr>
            <a:spLocks noGrp="1"/>
          </p:cNvSpPr>
          <p:nvPr>
            <p:ph idx="1"/>
          </p:nvPr>
        </p:nvSpPr>
        <p:spPr>
          <a:xfrm>
            <a:off x="457200" y="1052736"/>
            <a:ext cx="8229600" cy="5073427"/>
          </a:xfrm>
        </p:spPr>
        <p:txBody>
          <a:bodyPr>
            <a:normAutofit fontScale="70000" lnSpcReduction="20000"/>
          </a:bodyPr>
          <a:lstStyle/>
          <a:p>
            <a:pPr>
              <a:buFont typeface="Wingdings" panose="05000000000000000000" pitchFamily="2" charset="2"/>
              <a:buChar char="Ø"/>
            </a:pPr>
            <a:r>
              <a:rPr lang="en-US" dirty="0"/>
              <a:t>Improve Your Writing ed. V.N. Arora and </a:t>
            </a:r>
            <a:r>
              <a:rPr lang="en-US" dirty="0" err="1"/>
              <a:t>Laxmi</a:t>
            </a:r>
            <a:r>
              <a:rPr lang="en-US" dirty="0"/>
              <a:t> Chandra, Oxford Univ. Press, 2001, New Delhi.</a:t>
            </a:r>
          </a:p>
          <a:p>
            <a:pPr>
              <a:buFont typeface="Wingdings" panose="05000000000000000000" pitchFamily="2" charset="2"/>
              <a:buChar char="Ø"/>
            </a:pPr>
            <a:r>
              <a:rPr lang="en-US" dirty="0"/>
              <a:t>Leech </a:t>
            </a:r>
            <a:r>
              <a:rPr lang="en-US" dirty="0" err="1"/>
              <a:t>Geoffery</a:t>
            </a:r>
            <a:r>
              <a:rPr lang="en-US" dirty="0"/>
              <a:t> </a:t>
            </a:r>
            <a:r>
              <a:rPr lang="en-US" i="1" dirty="0"/>
              <a:t>Communicative Grammar of English. </a:t>
            </a:r>
            <a:r>
              <a:rPr lang="en-US" dirty="0"/>
              <a:t>Pearson Education Harlow, United Kingdom, 1994.</a:t>
            </a:r>
          </a:p>
          <a:p>
            <a:pPr>
              <a:buFont typeface="Wingdings" panose="05000000000000000000" pitchFamily="2" charset="2"/>
              <a:buChar char="Ø"/>
            </a:pPr>
            <a:r>
              <a:rPr lang="en-US" dirty="0" err="1"/>
              <a:t>Sethi</a:t>
            </a:r>
            <a:r>
              <a:rPr lang="en-US" dirty="0"/>
              <a:t>. J. Course In Phonetics And Spoken English Prentice Hall India Learning Private Limited; 2 edition (1999)</a:t>
            </a:r>
          </a:p>
          <a:p>
            <a:pPr>
              <a:buFont typeface="Wingdings" panose="05000000000000000000" pitchFamily="2" charset="2"/>
              <a:buChar char="Ø"/>
            </a:pPr>
            <a:r>
              <a:rPr lang="en-US" dirty="0"/>
              <a:t>Rebecca Corfield. </a:t>
            </a:r>
            <a:r>
              <a:rPr lang="en-US" i="1" dirty="0"/>
              <a:t>Preparing The Perfect CV</a:t>
            </a:r>
            <a:r>
              <a:rPr lang="en-US" dirty="0"/>
              <a:t>. </a:t>
            </a:r>
            <a:r>
              <a:rPr lang="en-US" dirty="0" err="1"/>
              <a:t>Kogan</a:t>
            </a:r>
            <a:r>
              <a:rPr lang="en-US" dirty="0"/>
              <a:t> Page Publishers, 2009.</a:t>
            </a:r>
          </a:p>
          <a:p>
            <a:pPr>
              <a:buFont typeface="Wingdings" panose="05000000000000000000" pitchFamily="2" charset="2"/>
              <a:buChar char="Ø"/>
            </a:pPr>
            <a:r>
              <a:rPr lang="en-US" dirty="0"/>
              <a:t>Anderson, Paul V. </a:t>
            </a:r>
            <a:r>
              <a:rPr lang="en-US" i="1" dirty="0"/>
              <a:t>Technical communication</a:t>
            </a:r>
            <a:r>
              <a:rPr lang="en-US" dirty="0"/>
              <a:t>. 8th ed. Cengage Learning, 2011.</a:t>
            </a:r>
          </a:p>
          <a:p>
            <a:pPr>
              <a:buFont typeface="Wingdings" panose="05000000000000000000" pitchFamily="2" charset="2"/>
              <a:buChar char="Ø"/>
            </a:pPr>
            <a:r>
              <a:rPr lang="en-US" dirty="0"/>
              <a:t>IELTS 11: General Training with answers. Cambridge English</a:t>
            </a:r>
          </a:p>
          <a:p>
            <a:pPr lvl="0">
              <a:buFont typeface="Wingdings" panose="05000000000000000000" pitchFamily="2" charset="2"/>
              <a:buChar char="Ø"/>
            </a:pPr>
            <a:r>
              <a:rPr lang="en-US" dirty="0"/>
              <a:t>L. M. Prasad- Principles and Practices of Management, Sultan Chand &amp; Sons, 7th edition, 2007.</a:t>
            </a:r>
          </a:p>
          <a:p>
            <a:pPr>
              <a:buFont typeface="Wingdings" panose="05000000000000000000" pitchFamily="2" charset="2"/>
              <a:buChar char="Ø"/>
            </a:pPr>
            <a:r>
              <a:rPr lang="en-US" dirty="0"/>
              <a:t>Principles of Management, George R. Terry &amp; S.G. Franklin, AITBS, Delhi.</a:t>
            </a:r>
          </a:p>
          <a:p>
            <a:pPr>
              <a:buFont typeface="Wingdings" panose="05000000000000000000" pitchFamily="2" charset="2"/>
              <a:buChar char="Ø"/>
            </a:pPr>
            <a:endParaRPr lang="en-US" dirty="0"/>
          </a:p>
        </p:txBody>
      </p:sp>
      <p:sp>
        <p:nvSpPr>
          <p:cNvPr id="5" name="Rectangle 4"/>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5934571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33336"/>
            <a:ext cx="7720842" cy="79607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3" name="Rectangle 2">
            <a:extLst>
              <a:ext uri="{FF2B5EF4-FFF2-40B4-BE49-F238E27FC236}">
                <a16:creationId xmlns:a16="http://schemas.microsoft.com/office/drawing/2014/main" id="{6F836FD7-7CB2-4B5F-81D5-8D8D2ACA0EEE}"/>
              </a:ext>
            </a:extLst>
          </p:cNvPr>
          <p:cNvSpPr/>
          <p:nvPr/>
        </p:nvSpPr>
        <p:spPr>
          <a:xfrm>
            <a:off x="655982" y="1663402"/>
            <a:ext cx="7878418" cy="892552"/>
          </a:xfrm>
          <a:prstGeom prst="rect">
            <a:avLst/>
          </a:prstGeom>
        </p:spPr>
        <p:txBody>
          <a:bodyPr wrap="square">
            <a:spAutoFit/>
          </a:bodyPr>
          <a:lstStyle/>
          <a:p>
            <a:pPr marL="342900" indent="-342900" algn="just">
              <a:buFont typeface="Arial" panose="020B0604020202020204" pitchFamily="34" charset="0"/>
              <a:buChar char="•"/>
            </a:pPr>
            <a:r>
              <a:rPr lang="en-US" sz="2600" dirty="0">
                <a:ea typeface="+mn-lt"/>
                <a:cs typeface="+mn-lt"/>
              </a:rPr>
              <a:t>The students know about the  importance of Technical communication and its features</a:t>
            </a:r>
          </a:p>
        </p:txBody>
      </p:sp>
      <p:sp>
        <p:nvSpPr>
          <p:cNvPr id="10" name="Date Placeholder 9"/>
          <p:cNvSpPr>
            <a:spLocks noGrp="1"/>
          </p:cNvSpPr>
          <p:nvPr>
            <p:ph type="dt" sz="half" idx="10"/>
          </p:nvPr>
        </p:nvSpPr>
        <p:spPr/>
        <p:txBody>
          <a:bodyPr/>
          <a:lstStyle/>
          <a:p>
            <a:fld id="{FE572C68-9FF5-4FE9-A6E4-39BA8904F12D}"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82</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5402874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78324"/>
            <a:ext cx="6400800" cy="1304526"/>
          </a:xfrm>
        </p:spPr>
        <p:style>
          <a:lnRef idx="2">
            <a:schemeClr val="accent5"/>
          </a:lnRef>
          <a:fillRef idx="1">
            <a:schemeClr val="lt1"/>
          </a:fillRef>
          <a:effectRef idx="0">
            <a:schemeClr val="accent5"/>
          </a:effectRef>
          <a:fontRef idx="minor">
            <a:schemeClr val="dk1"/>
          </a:fontRef>
        </p:style>
        <p:txBody>
          <a:bodyPr anchor="ctr">
            <a:normAutofit fontScale="92500" lnSpcReduction="10000"/>
          </a:bodyPr>
          <a:lstStyle/>
          <a:p>
            <a:pPr>
              <a:defRPr/>
            </a:pPr>
            <a:r>
              <a:rPr lang="en-US" sz="2800" b="1" dirty="0">
                <a:solidFill>
                  <a:schemeClr val="tx1"/>
                </a:solidFill>
              </a:rPr>
              <a:t>Topic 3</a:t>
            </a:r>
          </a:p>
          <a:p>
            <a:pPr lvl="0">
              <a:defRPr/>
            </a:pPr>
            <a:r>
              <a:rPr lang="en-IN" sz="2800" b="1" dirty="0">
                <a:solidFill>
                  <a:schemeClr val="tx1"/>
                </a:solidFill>
              </a:rPr>
              <a:t>Developing writing style – Jargons, Abbreviations</a:t>
            </a:r>
            <a:endParaRPr lang="en-US" sz="2800" b="1" dirty="0">
              <a:solidFill>
                <a:schemeClr val="tx1"/>
              </a:solidFill>
            </a:endParaRPr>
          </a:p>
        </p:txBody>
      </p:sp>
      <p:sp>
        <p:nvSpPr>
          <p:cNvPr id="6" name="Subtitle 2"/>
          <p:cNvSpPr txBox="1">
            <a:spLocks/>
          </p:cNvSpPr>
          <p:nvPr/>
        </p:nvSpPr>
        <p:spPr>
          <a:xfrm>
            <a:off x="5410200" y="3962400"/>
            <a:ext cx="3429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5</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0" y="378904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bodyPr>
          <a:lstStyle/>
          <a:p>
            <a:pPr algn="ctr">
              <a:defRPr/>
            </a:pPr>
            <a:r>
              <a:rPr lang="en-US" sz="2400" b="1" dirty="0">
                <a:solidFill>
                  <a:schemeClr val="tx1"/>
                </a:solidFill>
              </a:rPr>
              <a:t>Technical Communication</a:t>
            </a:r>
          </a:p>
          <a:p>
            <a:pPr algn="ctr">
              <a:defRPr/>
            </a:pPr>
            <a:r>
              <a:rPr lang="en-US" sz="2400" b="1" dirty="0">
                <a:solidFill>
                  <a:schemeClr val="tx1"/>
                </a:solidFill>
              </a:rPr>
              <a:t>AASL 0401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 IV Semester</a:t>
            </a:r>
          </a:p>
        </p:txBody>
      </p:sp>
      <p:pic>
        <p:nvPicPr>
          <p:cNvPr id="16"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8" name="Date Placeholder 17"/>
          <p:cNvSpPr>
            <a:spLocks noGrp="1"/>
          </p:cNvSpPr>
          <p:nvPr>
            <p:ph type="dt" sz="half" idx="10"/>
          </p:nvPr>
        </p:nvSpPr>
        <p:spPr/>
        <p:txBody>
          <a:bodyPr/>
          <a:lstStyle/>
          <a:p>
            <a:fld id="{1D89D6DC-618C-4A80-AEDE-18D0B746F118}" type="datetime1">
              <a:rPr lang="en-US" smtClean="0"/>
              <a:t>2/4/2022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83</a:t>
            </a:fld>
            <a:endParaRPr lang="en-US"/>
          </a:p>
        </p:txBody>
      </p:sp>
      <p:sp>
        <p:nvSpPr>
          <p:cNvPr id="20" name="Footer Placeholder 19"/>
          <p:cNvSpPr>
            <a:spLocks noGrp="1"/>
          </p:cNvSpPr>
          <p:nvPr>
            <p:ph type="ftr" sz="quarter" idx="11"/>
          </p:nvPr>
        </p:nvSpPr>
        <p:spPr>
          <a:xfrm>
            <a:off x="3124200" y="6356350"/>
            <a:ext cx="4040088" cy="365125"/>
          </a:xfrm>
        </p:spPr>
        <p:txBody>
          <a:bodyPr/>
          <a:lstStyle/>
          <a:p>
            <a:r>
              <a:rPr lang="pt-BR"/>
              <a:t>BTech I Sem UNIT-4           </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6299654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algn="just"/>
            <a:r>
              <a:rPr lang="en-US" sz="2800" dirty="0">
                <a:ea typeface="+mn-lt"/>
                <a:cs typeface="+mn-lt"/>
              </a:rPr>
              <a:t>The student should be able to communicate in basic English.</a:t>
            </a:r>
            <a:endParaRPr lang="en-US" sz="2800" dirty="0">
              <a:cs typeface="Calibri"/>
            </a:endParaRPr>
          </a:p>
          <a:p>
            <a:pPr algn="just"/>
            <a:endParaRPr lang="en-US" sz="2800" dirty="0">
              <a:cs typeface="Calibri"/>
            </a:endParaRPr>
          </a:p>
          <a:p>
            <a:endParaRPr lang="en-US" sz="2800" dirty="0">
              <a:cs typeface="Calibri"/>
            </a:endParaRP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Prerequisites </a:t>
            </a:r>
          </a:p>
        </p:txBody>
      </p:sp>
      <p:sp>
        <p:nvSpPr>
          <p:cNvPr id="12" name="Date Placeholder 11"/>
          <p:cNvSpPr>
            <a:spLocks noGrp="1"/>
          </p:cNvSpPr>
          <p:nvPr>
            <p:ph type="dt" sz="half" idx="10"/>
          </p:nvPr>
        </p:nvSpPr>
        <p:spPr/>
        <p:txBody>
          <a:bodyPr/>
          <a:lstStyle/>
          <a:p>
            <a:fld id="{C269E3EA-29DD-4FC0-8C95-E628609021DC}"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84</a:t>
            </a:fld>
            <a:endParaRPr lang="en-US"/>
          </a:p>
        </p:txBody>
      </p:sp>
      <p:sp>
        <p:nvSpPr>
          <p:cNvPr id="14" name="Footer Placeholder 13"/>
          <p:cNvSpPr>
            <a:spLocks noGrp="1"/>
          </p:cNvSpPr>
          <p:nvPr>
            <p:ph type="ftr" sz="quarter" idx="11"/>
          </p:nvPr>
        </p:nvSpPr>
        <p:spPr>
          <a:xfrm>
            <a:off x="3124200" y="6356350"/>
            <a:ext cx="4112096"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438835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495800"/>
          </a:xfrm>
        </p:spPr>
        <p:txBody>
          <a:bodyPr>
            <a:normAutofit/>
          </a:bodyPr>
          <a:lstStyle/>
          <a:p>
            <a:pPr marL="0" indent="0" algn="just">
              <a:buNone/>
            </a:pPr>
            <a:r>
              <a:rPr lang="en-US" sz="2400" b="1" dirty="0"/>
              <a:t>CO5	  Demonstrate their understanding of various ethical concerns in written communication</a:t>
            </a:r>
          </a:p>
          <a:p>
            <a:pPr marL="0" indent="0" algn="just">
              <a:buNone/>
            </a:pPr>
            <a:endParaRPr lang="en-US" sz="2400" dirty="0">
              <a:solidFill>
                <a:prstClr val="black"/>
              </a:solidFill>
              <a:cs typeface="Times New Roman" panose="02020603050405020304" pitchFamily="18" charset="0"/>
            </a:endParaRPr>
          </a:p>
          <a:p>
            <a:pPr marL="457200" lvl="0" indent="-457200" algn="just">
              <a:buAutoNum type="arabicPeriod"/>
            </a:pPr>
            <a:r>
              <a:rPr lang="en-US" sz="2400" dirty="0">
                <a:solidFill>
                  <a:prstClr val="black"/>
                </a:solidFill>
                <a:cs typeface="Times New Roman" panose="02020603050405020304" pitchFamily="18" charset="0"/>
              </a:rPr>
              <a:t>The students will be able to apply their knowledge of manuscript preparation to write effective short reports</a:t>
            </a:r>
          </a:p>
          <a:p>
            <a:pPr marL="457200" lvl="0" indent="-457200" algn="just">
              <a:buAutoNum type="arabicPeriod"/>
            </a:pPr>
            <a:r>
              <a:rPr lang="en-US" sz="2400" dirty="0">
                <a:solidFill>
                  <a:prstClr val="black"/>
                </a:solidFill>
                <a:cs typeface="Times New Roman" panose="02020603050405020304" pitchFamily="18" charset="0"/>
              </a:rPr>
              <a:t>Students will know how to avoid plagiarism in writing and acknowledge the source of information</a:t>
            </a: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54DB41FC-9C8B-4DDE-A4DD-66018F162B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85</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816973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1124744"/>
            <a:ext cx="7560840" cy="5040560"/>
          </a:xfrm>
        </p:spPr>
        <p:txBody>
          <a:bodyPr>
            <a:normAutofit/>
          </a:bodyPr>
          <a:lstStyle/>
          <a:p>
            <a:pPr algn="just">
              <a:buFont typeface="Wingdings" panose="05000000000000000000" pitchFamily="2" charset="2"/>
              <a:buChar char="Ø"/>
            </a:pPr>
            <a:r>
              <a:rPr lang="en-US" sz="2800" dirty="0"/>
              <a:t>Writing skills are specific abilities</a:t>
            </a:r>
          </a:p>
          <a:p>
            <a:pPr algn="just">
              <a:buFont typeface="Wingdings" panose="05000000000000000000" pitchFamily="2" charset="2"/>
              <a:buChar char="Ø"/>
            </a:pPr>
            <a:r>
              <a:rPr lang="en-US" sz="2800" dirty="0"/>
              <a:t> Writers put their ideas or thoughts into words to form a meaningful and interactive message</a:t>
            </a:r>
          </a:p>
          <a:p>
            <a:pPr algn="just">
              <a:buFont typeface="Wingdings" panose="05000000000000000000" pitchFamily="2" charset="2"/>
              <a:buChar char="Ø"/>
            </a:pPr>
            <a:r>
              <a:rPr lang="en-US" sz="2800" dirty="0"/>
              <a:t>Writing skills are important part of communication skills</a:t>
            </a:r>
          </a:p>
          <a:p>
            <a:pPr algn="just">
              <a:buFont typeface="Wingdings" panose="05000000000000000000" pitchFamily="2" charset="2"/>
              <a:buChar char="Ø"/>
            </a:pPr>
            <a:r>
              <a:rPr lang="en-US" sz="2800" dirty="0"/>
              <a:t>Good writing skills allows us to communicate our message with clarity and ease</a:t>
            </a:r>
          </a:p>
        </p:txBody>
      </p:sp>
      <p:sp>
        <p:nvSpPr>
          <p:cNvPr id="8"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Introduction</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Date Placeholder 11"/>
          <p:cNvSpPr>
            <a:spLocks noGrp="1"/>
          </p:cNvSpPr>
          <p:nvPr>
            <p:ph type="dt" sz="half" idx="10"/>
          </p:nvPr>
        </p:nvSpPr>
        <p:spPr/>
        <p:txBody>
          <a:bodyPr/>
          <a:lstStyle/>
          <a:p>
            <a:fld id="{3634DF34-A1D3-48B0-A0C0-D99A8F067CA3}" type="datetime1">
              <a:rPr lang="en-US" smtClean="0"/>
              <a:t>2/4/2022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86</a:t>
            </a:fld>
            <a:endParaRPr lang="en-US"/>
          </a:p>
        </p:txBody>
      </p:sp>
      <p:sp>
        <p:nvSpPr>
          <p:cNvPr id="14" name="Footer Placeholder 13"/>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6650389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lnSpcReduction="10000"/>
          </a:bodyPr>
          <a:lstStyle/>
          <a:p>
            <a:pPr>
              <a:buFont typeface="Wingdings" panose="05000000000000000000" pitchFamily="2" charset="2"/>
              <a:buChar char="Ø"/>
            </a:pPr>
            <a:r>
              <a:rPr lang="en-US" sz="2800" dirty="0"/>
              <a:t>Writers have their own style and purpose </a:t>
            </a:r>
          </a:p>
          <a:p>
            <a:pPr>
              <a:buFont typeface="Wingdings" panose="05000000000000000000" pitchFamily="2" charset="2"/>
              <a:buChar char="Ø"/>
            </a:pPr>
            <a:r>
              <a:rPr lang="en-US" sz="2800" dirty="0"/>
              <a:t>The manner of expressions can be presented by:</a:t>
            </a:r>
          </a:p>
          <a:p>
            <a:pPr lvl="1">
              <a:buFont typeface="Arial" panose="020B0604020202020204" pitchFamily="34" charset="0"/>
              <a:buChar char="•"/>
            </a:pPr>
            <a:r>
              <a:rPr lang="en-US" sz="2400" dirty="0"/>
              <a:t>Appropriate choices of words</a:t>
            </a:r>
          </a:p>
          <a:p>
            <a:pPr lvl="1">
              <a:buFont typeface="Arial" panose="020B0604020202020204" pitchFamily="34" charset="0"/>
              <a:buChar char="•"/>
            </a:pPr>
            <a:r>
              <a:rPr lang="en-US" sz="2400" dirty="0"/>
              <a:t>Appropriate sentence structures</a:t>
            </a:r>
          </a:p>
          <a:p>
            <a:pPr lvl="1">
              <a:buFont typeface="Arial" panose="020B0604020202020204" pitchFamily="34" charset="0"/>
              <a:buChar char="•"/>
            </a:pPr>
            <a:r>
              <a:rPr lang="en-US" sz="2400" dirty="0"/>
              <a:t>Use of literary devices</a:t>
            </a:r>
          </a:p>
          <a:p>
            <a:pPr lvl="1">
              <a:buFont typeface="Arial" panose="020B0604020202020204" pitchFamily="34" charset="0"/>
              <a:buChar char="•"/>
            </a:pPr>
            <a:r>
              <a:rPr lang="en-US" sz="2400" dirty="0"/>
              <a:t>Use of rhythm</a:t>
            </a:r>
          </a:p>
          <a:p>
            <a:pPr lvl="1">
              <a:buFont typeface="Arial" panose="020B0604020202020204" pitchFamily="34" charset="0"/>
              <a:buChar char="•"/>
            </a:pPr>
            <a:r>
              <a:rPr lang="en-US" sz="2400" dirty="0"/>
              <a:t>Usage of grammatical harmony &amp;</a:t>
            </a:r>
          </a:p>
          <a:p>
            <a:pPr lvl="1">
              <a:buFont typeface="Arial" panose="020B0604020202020204" pitchFamily="34" charset="0"/>
              <a:buChar char="•"/>
            </a:pPr>
            <a:r>
              <a:rPr lang="en-US" sz="2400" dirty="0"/>
              <a:t>Other elements of composition</a:t>
            </a:r>
          </a:p>
          <a:p>
            <a:pPr lvl="1">
              <a:buFont typeface="Arial" panose="020B0604020202020204" pitchFamily="34" charset="0"/>
              <a:buChar char="•"/>
            </a:pPr>
            <a:endParaRPr lang="en-US" sz="2400" dirty="0"/>
          </a:p>
          <a:p>
            <a:pPr marL="0" indent="0">
              <a:buNone/>
            </a:pPr>
            <a:r>
              <a:rPr lang="en-US" sz="2800" dirty="0"/>
              <a:t>		</a:t>
            </a:r>
            <a:r>
              <a:rPr lang="en-US" sz="1800" dirty="0"/>
              <a:t>	</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Developing Writing Style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87</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968119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fontScale="77500" lnSpcReduction="20000"/>
          </a:bodyPr>
          <a:lstStyle/>
          <a:p>
            <a:pPr marL="57150" indent="0">
              <a:buNone/>
            </a:pPr>
            <a:r>
              <a:rPr lang="en-US" dirty="0"/>
              <a:t>Writing style depends highly on the type of writing that you want to use for the target audience </a:t>
            </a:r>
          </a:p>
          <a:p>
            <a:pPr marL="57150" indent="0">
              <a:buNone/>
            </a:pPr>
            <a:r>
              <a:rPr lang="en-US" dirty="0"/>
              <a:t>For example </a:t>
            </a:r>
          </a:p>
          <a:p>
            <a:pPr marL="971550" lvl="1" indent="-514350">
              <a:buFont typeface="+mj-lt"/>
              <a:buAutoNum type="arabicPeriod"/>
            </a:pPr>
            <a:r>
              <a:rPr lang="en-US" dirty="0"/>
              <a:t>You might write in a persuasive style while writing an essay</a:t>
            </a:r>
          </a:p>
          <a:p>
            <a:pPr marL="971550" lvl="1" indent="-514350">
              <a:buFont typeface="+mj-lt"/>
              <a:buAutoNum type="arabicPeriod"/>
            </a:pPr>
            <a:r>
              <a:rPr lang="en-US" dirty="0"/>
              <a:t>You may likely use narrative style while writing a story</a:t>
            </a:r>
          </a:p>
          <a:p>
            <a:pPr marL="971550" lvl="1" indent="-514350">
              <a:buFont typeface="+mj-lt"/>
              <a:buAutoNum type="arabicPeriod"/>
            </a:pPr>
            <a:endParaRPr lang="en-US" dirty="0"/>
          </a:p>
          <a:p>
            <a:pPr marL="57150" indent="0">
              <a:buNone/>
            </a:pPr>
            <a:r>
              <a:rPr lang="en-US" dirty="0"/>
              <a:t>Types of Writing Style:	</a:t>
            </a:r>
          </a:p>
          <a:p>
            <a:pPr lvl="1"/>
            <a:r>
              <a:rPr lang="en-US" dirty="0"/>
              <a:t>Narrative Style</a:t>
            </a:r>
          </a:p>
          <a:p>
            <a:pPr lvl="1"/>
            <a:r>
              <a:rPr lang="en-US" dirty="0"/>
              <a:t>Descriptive Style</a:t>
            </a:r>
          </a:p>
          <a:p>
            <a:pPr lvl="1"/>
            <a:r>
              <a:rPr lang="en-US" dirty="0"/>
              <a:t>Expository Style</a:t>
            </a:r>
          </a:p>
          <a:p>
            <a:pPr lvl="1"/>
            <a:r>
              <a:rPr lang="en-US" dirty="0"/>
              <a:t>Persuasive Style</a:t>
            </a:r>
          </a:p>
          <a:p>
            <a:pPr lvl="2"/>
            <a:endParaRPr lang="en-US" sz="2000" dirty="0"/>
          </a:p>
          <a:p>
            <a:pPr marL="857250" lvl="2" indent="0">
              <a:buNone/>
            </a:pPr>
            <a:r>
              <a:rPr lang="en-US" sz="1000" dirty="0"/>
              <a:t>	</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Types of Writing Style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88</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1096388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a:bodyPr>
          <a:lstStyle/>
          <a:p>
            <a:r>
              <a:rPr lang="en-US" sz="2600" dirty="0"/>
              <a:t>This type of writing is used when telling a story, it doesn’t matter whether the story is fictional or based on fact</a:t>
            </a:r>
          </a:p>
          <a:p>
            <a:r>
              <a:rPr lang="en-US" sz="2600" dirty="0"/>
              <a:t>This type of writing is one of the difficult tasks to master but when done correctly, makes very easy for reading</a:t>
            </a:r>
          </a:p>
          <a:p>
            <a:r>
              <a:rPr lang="en-US" sz="2600" dirty="0"/>
              <a:t>The author needs to get the audience to enter the story through the use of words</a:t>
            </a:r>
          </a:p>
          <a:p>
            <a:r>
              <a:rPr lang="en-US" sz="2600" dirty="0"/>
              <a:t>Narrative writing usually has a series of characters and is often written in first person narration</a:t>
            </a:r>
          </a:p>
          <a:p>
            <a:r>
              <a:rPr lang="en-US" sz="2600" dirty="0"/>
              <a:t>The narrative text will also always feature a beginning, middle, and end</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Narrative Style</a:t>
            </a:r>
            <a:endParaRPr lang="en-US" sz="3000"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89</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80544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Program Outcomes (PO)</a:t>
            </a:r>
            <a:endParaRPr kumimoji="0" lang="en-US" sz="3400" b="1" i="0" u="none" strike="noStrike" kern="1200" cap="none" spc="0" normalizeH="0" baseline="0" noProof="0" dirty="0">
              <a:ln>
                <a:noFill/>
              </a:ln>
              <a:solidFill>
                <a:schemeClr val="dk1"/>
              </a:solidFill>
              <a:effectLst/>
              <a:uLnTx/>
              <a:uFillTx/>
            </a:endParaRPr>
          </a:p>
        </p:txBody>
      </p:sp>
      <p:sp>
        <p:nvSpPr>
          <p:cNvPr id="11" name="Rectangle 10"/>
          <p:cNvSpPr/>
          <p:nvPr/>
        </p:nvSpPr>
        <p:spPr>
          <a:xfrm>
            <a:off x="713935" y="1254369"/>
            <a:ext cx="8077200" cy="4524315"/>
          </a:xfrm>
          <a:prstGeom prst="rect">
            <a:avLst/>
          </a:prstGeom>
        </p:spPr>
        <p:txBody>
          <a:bodyPr wrap="square">
            <a:spAutoFit/>
          </a:bodyPr>
          <a:lstStyle/>
          <a:p>
            <a:r>
              <a:rPr lang="en-US" sz="2400" b="1" dirty="0"/>
              <a:t>PO1</a:t>
            </a:r>
            <a:r>
              <a:rPr lang="en-US" sz="2400" dirty="0"/>
              <a:t>: To develop the ability amongst students to apply the principles in solving real world problems.</a:t>
            </a:r>
          </a:p>
          <a:p>
            <a:r>
              <a:rPr lang="en-US" sz="2400" b="1" dirty="0"/>
              <a:t>PO2</a:t>
            </a:r>
            <a:r>
              <a:rPr lang="en-US" sz="2400" dirty="0"/>
              <a:t>: To develop the mathematical and analytical skills for making them capable of analyzing the complex real-world problems and can develop/design the effective solutions accordingly.</a:t>
            </a:r>
          </a:p>
          <a:p>
            <a:r>
              <a:rPr lang="en-US" sz="2400" b="1" dirty="0"/>
              <a:t>PO3</a:t>
            </a:r>
            <a:r>
              <a:rPr lang="en-US" sz="2400" dirty="0"/>
              <a:t>: To nurture the critical thinking skills to make them able to think out of box.</a:t>
            </a:r>
          </a:p>
          <a:p>
            <a:r>
              <a:rPr lang="en-US" sz="2400" b="1" dirty="0"/>
              <a:t>PO4</a:t>
            </a:r>
            <a:r>
              <a:rPr lang="en-US" sz="2400" dirty="0"/>
              <a:t>: To make the students sensitive and responsible about professional and human ethics for the betterment of society.</a:t>
            </a:r>
          </a:p>
          <a:p>
            <a:r>
              <a:rPr lang="en-US" sz="2400" dirty="0"/>
              <a:t> </a:t>
            </a:r>
          </a:p>
          <a:p>
            <a:r>
              <a:rPr lang="en-US" sz="2400" dirty="0"/>
              <a:t> </a:t>
            </a:r>
          </a:p>
        </p:txBody>
      </p:sp>
      <p:sp>
        <p:nvSpPr>
          <p:cNvPr id="12" name="Date Placeholder 11"/>
          <p:cNvSpPr>
            <a:spLocks noGrp="1"/>
          </p:cNvSpPr>
          <p:nvPr>
            <p:ph type="dt" sz="half" idx="10"/>
          </p:nvPr>
        </p:nvSpPr>
        <p:spPr/>
        <p:txBody>
          <a:bodyPr/>
          <a:lstStyle/>
          <a:p>
            <a:fld id="{114B7890-9864-4037-902B-C77F0AE06B99}"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9</a:t>
            </a:fld>
            <a:endParaRPr lang="en-US"/>
          </a:p>
        </p:txBody>
      </p:sp>
      <p:sp>
        <p:nvSpPr>
          <p:cNvPr id="15" name="Footer Placeholder 14"/>
          <p:cNvSpPr>
            <a:spLocks noGrp="1"/>
          </p:cNvSpPr>
          <p:nvPr>
            <p:ph type="ftr" sz="quarter" idx="11"/>
          </p:nvPr>
        </p:nvSpPr>
        <p:spPr>
          <a:xfrm>
            <a:off x="3124200" y="6356350"/>
            <a:ext cx="3608040"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146116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a:bodyPr>
          <a:lstStyle/>
          <a:p>
            <a:r>
              <a:rPr lang="en-US" sz="2400" dirty="0"/>
              <a:t>Descriptive writing involves capturing every detail </a:t>
            </a:r>
          </a:p>
          <a:p>
            <a:r>
              <a:rPr lang="en-US" sz="2400" dirty="0"/>
              <a:t>The goal is to really immerse the reader in the experience, making them feel like they are there </a:t>
            </a:r>
          </a:p>
          <a:p>
            <a:r>
              <a:rPr lang="en-US" sz="2400" dirty="0"/>
              <a:t>It allows the author to describe something in a descriptive manner, this could be a person, a place, an object, or a situation</a:t>
            </a:r>
          </a:p>
          <a:p>
            <a:r>
              <a:rPr lang="en-US" sz="2400" dirty="0"/>
              <a:t>The language in a descriptive piece of writing appeals to the senses with the writer detailing how things look, smell, sound, etc.</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indent="0" algn="ctr">
              <a:buNone/>
            </a:pPr>
            <a:r>
              <a:rPr lang="en-US" sz="3200" dirty="0"/>
              <a:t>Descriptive Style</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90</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35300887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fontScale="92500" lnSpcReduction="10000"/>
          </a:bodyPr>
          <a:lstStyle/>
          <a:p>
            <a:r>
              <a:rPr lang="en-US" dirty="0"/>
              <a:t>Expository writing is often found in textbooks and is always based around facts and information</a:t>
            </a:r>
          </a:p>
          <a:p>
            <a:r>
              <a:rPr lang="en-US" dirty="0"/>
              <a:t>It is a style of writing which is used for explaining something to the reader</a:t>
            </a:r>
          </a:p>
          <a:p>
            <a:r>
              <a:rPr lang="en-US" dirty="0"/>
              <a:t>The personal opinions or feelings of the author does not figure in this style of writing </a:t>
            </a:r>
          </a:p>
          <a:p>
            <a:r>
              <a:rPr lang="en-US" dirty="0"/>
              <a:t>This type of writing can be seen in Direction manuals, recipe books, newspaper articles, or editorial work etc.</a:t>
            </a:r>
            <a:endParaRPr lang="en-US" sz="2400" dirty="0"/>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algn="ctr"/>
            <a:endParaRPr lang="en-US" sz="3200" dirty="0"/>
          </a:p>
          <a:p>
            <a:pPr marL="57150" algn="ctr"/>
            <a:r>
              <a:rPr lang="en-US" sz="3200" dirty="0"/>
              <a:t>Expository Style</a:t>
            </a:r>
          </a:p>
          <a:p>
            <a:pPr marL="57150" indent="0" algn="ctr">
              <a:buNone/>
            </a:pPr>
            <a:endParaRPr lang="en-US" sz="3200" dirty="0"/>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91</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3303725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503096" cy="4400203"/>
          </a:xfrm>
        </p:spPr>
        <p:txBody>
          <a:bodyPr>
            <a:normAutofit fontScale="85000" lnSpcReduction="20000"/>
          </a:bodyPr>
          <a:lstStyle/>
          <a:p>
            <a:r>
              <a:rPr lang="en-US" dirty="0"/>
              <a:t>Persuasive writing is used as a way of convincing the audience of something &amp; this could be </a:t>
            </a:r>
          </a:p>
          <a:p>
            <a:pPr lvl="1"/>
            <a:r>
              <a:rPr lang="en-US" dirty="0"/>
              <a:t>an idea </a:t>
            </a:r>
          </a:p>
          <a:p>
            <a:pPr lvl="1"/>
            <a:r>
              <a:rPr lang="en-US" dirty="0"/>
              <a:t>an opinion</a:t>
            </a:r>
          </a:p>
          <a:p>
            <a:r>
              <a:rPr lang="en-US" dirty="0"/>
              <a:t>This type of writing will include the author’s opinion on the topic </a:t>
            </a:r>
          </a:p>
          <a:p>
            <a:r>
              <a:rPr lang="en-US" dirty="0"/>
              <a:t>When writing in this style, the author should have a good knowledge of the opposing opinion in order to build a case against it</a:t>
            </a:r>
          </a:p>
          <a:p>
            <a:r>
              <a:rPr lang="en-US" dirty="0"/>
              <a:t>You might see this type of writing in a proposal, an essay or a cover letter</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algn="ctr"/>
            <a:endParaRPr lang="en-US" sz="3200" dirty="0"/>
          </a:p>
          <a:p>
            <a:pPr marL="57150" algn="ctr"/>
            <a:r>
              <a:rPr lang="en-US" sz="3200" dirty="0"/>
              <a:t>Persuasive Style</a:t>
            </a:r>
          </a:p>
          <a:p>
            <a:pPr marL="57150" indent="0" algn="ctr">
              <a:buNone/>
            </a:pPr>
            <a:endParaRPr lang="en-US" sz="3200" dirty="0"/>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92</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571381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algn="ctr"/>
            <a:endParaRPr lang="en-US" sz="3200" dirty="0"/>
          </a:p>
          <a:p>
            <a:pPr marL="57150" algn="ctr"/>
            <a:r>
              <a:rPr lang="en-US" sz="3200" dirty="0"/>
              <a:t>Steps for Writing </a:t>
            </a:r>
          </a:p>
          <a:p>
            <a:pPr marL="57150" indent="0" algn="ctr">
              <a:buNone/>
            </a:pPr>
            <a:endParaRPr lang="en-US" sz="3200" dirty="0"/>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93</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268760"/>
            <a:ext cx="7667716" cy="4608512"/>
          </a:xfrm>
          <a:prstGeom prst="rect">
            <a:avLst/>
          </a:prstGeom>
        </p:spPr>
      </p:pic>
    </p:spTree>
    <p:extLst>
      <p:ext uri="{BB962C8B-B14F-4D97-AF65-F5344CB8AC3E}">
        <p14:creationId xmlns:p14="http://schemas.microsoft.com/office/powerpoint/2010/main" val="7077234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7150" algn="ctr"/>
            <a:endParaRPr lang="en-US" sz="3200" dirty="0"/>
          </a:p>
          <a:p>
            <a:pPr marL="57150" algn="ctr"/>
            <a:r>
              <a:rPr lang="en-US" sz="3200" dirty="0"/>
              <a:t>Various Types of Writing </a:t>
            </a:r>
          </a:p>
          <a:p>
            <a:pPr marL="57150" indent="0" algn="ctr">
              <a:buNone/>
            </a:pPr>
            <a:endParaRPr lang="en-US" sz="3200" dirty="0"/>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94</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3" name="Rectangle 2"/>
          <p:cNvSpPr/>
          <p:nvPr/>
        </p:nvSpPr>
        <p:spPr>
          <a:xfrm>
            <a:off x="323528" y="1028343"/>
            <a:ext cx="8363272" cy="4154984"/>
          </a:xfrm>
          <a:prstGeom prst="rect">
            <a:avLst/>
          </a:prstGeom>
        </p:spPr>
        <p:txBody>
          <a:bodyPr wrap="square">
            <a:spAutoFit/>
          </a:bodyPr>
          <a:lstStyle/>
          <a:p>
            <a:r>
              <a:rPr lang="en-US" sz="2400" dirty="0">
                <a:solidFill>
                  <a:srgbClr val="222222"/>
                </a:solidFill>
              </a:rPr>
              <a:t>Besides the four main types of writing, there are four further types of writing </a:t>
            </a:r>
          </a:p>
          <a:p>
            <a:endParaRPr lang="en-US" sz="2400" dirty="0">
              <a:solidFill>
                <a:srgbClr val="222222"/>
              </a:solidFill>
            </a:endParaRPr>
          </a:p>
          <a:p>
            <a:pPr marL="342900" indent="-342900">
              <a:buFont typeface="Wingdings" panose="05000000000000000000" pitchFamily="2" charset="2"/>
              <a:buChar char="Ø"/>
            </a:pPr>
            <a:r>
              <a:rPr lang="en-US" sz="2400" b="1" dirty="0">
                <a:solidFill>
                  <a:srgbClr val="222222"/>
                </a:solidFill>
              </a:rPr>
              <a:t>Objective writing</a:t>
            </a:r>
            <a:r>
              <a:rPr lang="en-US" sz="2400" dirty="0">
                <a:solidFill>
                  <a:srgbClr val="222222"/>
                </a:solidFill>
              </a:rPr>
              <a:t>: In this is a type of writing author backs up with data or facts and does not express personal opinions</a:t>
            </a:r>
          </a:p>
          <a:p>
            <a:pPr marL="342900" indent="-342900">
              <a:buFont typeface="Wingdings" panose="05000000000000000000" pitchFamily="2" charset="2"/>
              <a:buChar char="Ø"/>
            </a:pPr>
            <a:r>
              <a:rPr lang="en-US" sz="2400" b="1" dirty="0">
                <a:solidFill>
                  <a:srgbClr val="222222"/>
                </a:solidFill>
              </a:rPr>
              <a:t>Subjective writing</a:t>
            </a:r>
            <a:r>
              <a:rPr lang="en-US" sz="2400" dirty="0">
                <a:solidFill>
                  <a:srgbClr val="222222"/>
                </a:solidFill>
              </a:rPr>
              <a:t>: In this type of writing the author expresses personal opinions and thoughts</a:t>
            </a:r>
          </a:p>
          <a:p>
            <a:pPr marL="342900" indent="-342900">
              <a:buFont typeface="Wingdings" panose="05000000000000000000" pitchFamily="2" charset="2"/>
              <a:buChar char="Ø"/>
            </a:pPr>
            <a:r>
              <a:rPr lang="en-US" sz="2400" b="1" dirty="0">
                <a:solidFill>
                  <a:srgbClr val="222222"/>
                </a:solidFill>
              </a:rPr>
              <a:t>Creative writing</a:t>
            </a:r>
            <a:r>
              <a:rPr lang="en-US" sz="2400" dirty="0">
                <a:solidFill>
                  <a:srgbClr val="222222"/>
                </a:solidFill>
              </a:rPr>
              <a:t>: In this type of writing the author uses his imagination and creates a scenario</a:t>
            </a:r>
          </a:p>
          <a:p>
            <a:pPr marL="342900" indent="-342900">
              <a:buFont typeface="Wingdings" panose="05000000000000000000" pitchFamily="2" charset="2"/>
              <a:buChar char="Ø"/>
            </a:pPr>
            <a:r>
              <a:rPr lang="en-US" sz="2400" b="1" dirty="0">
                <a:solidFill>
                  <a:srgbClr val="222222"/>
                </a:solidFill>
              </a:rPr>
              <a:t>Review writing</a:t>
            </a:r>
            <a:r>
              <a:rPr lang="en-US" sz="2400" dirty="0">
                <a:solidFill>
                  <a:srgbClr val="222222"/>
                </a:solidFill>
              </a:rPr>
              <a:t>: In this form of writing the features of a product, item, place, etc. are described</a:t>
            </a:r>
            <a:endParaRPr lang="en-US" sz="2400" b="0" i="0" dirty="0">
              <a:solidFill>
                <a:srgbClr val="222222"/>
              </a:solidFill>
              <a:effectLst/>
            </a:endParaRPr>
          </a:p>
        </p:txBody>
      </p:sp>
    </p:spTree>
    <p:extLst>
      <p:ext uri="{BB962C8B-B14F-4D97-AF65-F5344CB8AC3E}">
        <p14:creationId xmlns:p14="http://schemas.microsoft.com/office/powerpoint/2010/main" val="34747973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854" y="1268760"/>
            <a:ext cx="8229600" cy="3992563"/>
          </a:xfrm>
        </p:spPr>
        <p:txBody>
          <a:bodyPr>
            <a:normAutofit/>
          </a:bodyPr>
          <a:lstStyle/>
          <a:p>
            <a:pPr>
              <a:buFont typeface="Wingdings" panose="05000000000000000000" pitchFamily="2" charset="2"/>
              <a:buChar char="Ø"/>
            </a:pPr>
            <a:r>
              <a:rPr lang="en-US" sz="2800" dirty="0"/>
              <a:t>In writing reports, essays, emails, or any other material the pre-writing strategy is called the planning  stage</a:t>
            </a:r>
          </a:p>
          <a:p>
            <a:pPr lvl="1">
              <a:buFont typeface="Arial" panose="020B0604020202020204" pitchFamily="34" charset="0"/>
              <a:buChar char="•"/>
            </a:pPr>
            <a:r>
              <a:rPr lang="en-US" dirty="0"/>
              <a:t>Planning writing strategy needs:</a:t>
            </a:r>
          </a:p>
          <a:p>
            <a:pPr lvl="2">
              <a:buFont typeface="Wingdings" panose="05000000000000000000" pitchFamily="2" charset="2"/>
              <a:buChar char="§"/>
            </a:pPr>
            <a:r>
              <a:rPr lang="en-US" sz="2800" dirty="0"/>
              <a:t>To identity the audience </a:t>
            </a:r>
          </a:p>
          <a:p>
            <a:pPr lvl="2">
              <a:buFont typeface="Wingdings" panose="05000000000000000000" pitchFamily="2" charset="2"/>
              <a:buChar char="§"/>
            </a:pPr>
            <a:r>
              <a:rPr lang="en-US" sz="2800" dirty="0"/>
              <a:t>To know the purpose</a:t>
            </a:r>
          </a:p>
          <a:p>
            <a:pPr lvl="2">
              <a:buFont typeface="Wingdings" panose="05000000000000000000" pitchFamily="2" charset="2"/>
              <a:buChar char="§"/>
            </a:pPr>
            <a:r>
              <a:rPr lang="en-US" sz="2800" dirty="0"/>
              <a:t>A message to convey</a:t>
            </a:r>
          </a:p>
        </p:txBody>
      </p:sp>
      <p:sp>
        <p:nvSpPr>
          <p:cNvPr id="7" name="Title 1"/>
          <p:cNvSpPr txBox="1">
            <a:spLocks/>
          </p:cNvSpPr>
          <p:nvPr/>
        </p:nvSpPr>
        <p:spPr>
          <a:xfrm>
            <a:off x="1371600" y="1"/>
            <a:ext cx="7772400" cy="82940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Planning </a:t>
            </a:r>
          </a:p>
        </p:txBody>
      </p:sp>
      <p:sp>
        <p:nvSpPr>
          <p:cNvPr id="10" name="Date Placeholder 9"/>
          <p:cNvSpPr>
            <a:spLocks noGrp="1"/>
          </p:cNvSpPr>
          <p:nvPr>
            <p:ph type="dt" sz="half" idx="10"/>
          </p:nvPr>
        </p:nvSpPr>
        <p:spPr/>
        <p:txBody>
          <a:bodyPr/>
          <a:lstStyle/>
          <a:p>
            <a:fld id="{5EDF14DD-EF1C-494D-B635-01916982DFD3}" type="datetime1">
              <a:rPr lang="en-US" smtClean="0"/>
              <a:t>2/4/2022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95</a:t>
            </a:fld>
            <a:endParaRPr lang="en-US"/>
          </a:p>
        </p:txBody>
      </p:sp>
      <p:sp>
        <p:nvSpPr>
          <p:cNvPr id="12" name="Footer Placeholder 11"/>
          <p:cNvSpPr>
            <a:spLocks noGrp="1"/>
          </p:cNvSpPr>
          <p:nvPr>
            <p:ph type="ftr" sz="quarter" idx="11"/>
          </p:nvPr>
        </p:nvSpPr>
        <p:spPr>
          <a:xfrm>
            <a:off x="3124200" y="6356350"/>
            <a:ext cx="3752056"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14437909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268760"/>
            <a:ext cx="7859215" cy="4230484"/>
          </a:xfrm>
        </p:spPr>
      </p:pic>
      <p:sp>
        <p:nvSpPr>
          <p:cNvPr id="8" name="Title 1"/>
          <p:cNvSpPr txBox="1">
            <a:spLocks/>
          </p:cNvSpPr>
          <p:nvPr/>
        </p:nvSpPr>
        <p:spPr>
          <a:xfrm>
            <a:off x="1410789" y="6895"/>
            <a:ext cx="7712974" cy="82251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7 C’s of Effective Communication </a:t>
            </a:r>
          </a:p>
        </p:txBody>
      </p:sp>
      <p:sp>
        <p:nvSpPr>
          <p:cNvPr id="13" name="Date Placeholder 12"/>
          <p:cNvSpPr>
            <a:spLocks noGrp="1"/>
          </p:cNvSpPr>
          <p:nvPr>
            <p:ph type="dt" sz="half" idx="10"/>
          </p:nvPr>
        </p:nvSpPr>
        <p:spPr/>
        <p:txBody>
          <a:bodyPr/>
          <a:lstStyle/>
          <a:p>
            <a:fld id="{E808DC12-34B2-499D-BF65-77DAC5A1D6FB}" type="datetime1">
              <a:rPr lang="en-US" smtClean="0"/>
              <a:t>2/4/2022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96</a:t>
            </a:fld>
            <a:endParaRPr lang="en-US"/>
          </a:p>
        </p:txBody>
      </p:sp>
      <p:sp>
        <p:nvSpPr>
          <p:cNvPr id="15" name="Footer Placeholder 14"/>
          <p:cNvSpPr>
            <a:spLocks noGrp="1"/>
          </p:cNvSpPr>
          <p:nvPr>
            <p:ph type="ftr" sz="quarter" idx="11"/>
          </p:nvPr>
        </p:nvSpPr>
        <p:spPr>
          <a:xfrm>
            <a:off x="3124200" y="6356350"/>
            <a:ext cx="3680048" cy="365125"/>
          </a:xfrm>
        </p:spPr>
        <p:txBody>
          <a:bodyPr/>
          <a:lstStyle/>
          <a:p>
            <a:r>
              <a:rPr lang="pt-BR"/>
              <a:t>BTech I Sem UNIT-4           </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
        <p:nvSpPr>
          <p:cNvPr id="4" name="TextBox 3"/>
          <p:cNvSpPr txBox="1"/>
          <p:nvPr/>
        </p:nvSpPr>
        <p:spPr>
          <a:xfrm>
            <a:off x="2984004" y="5933333"/>
            <a:ext cx="3960440" cy="369332"/>
          </a:xfrm>
          <a:prstGeom prst="rect">
            <a:avLst/>
          </a:prstGeom>
          <a:noFill/>
        </p:spPr>
        <p:txBody>
          <a:bodyPr wrap="square" rtlCol="0">
            <a:spAutoFit/>
          </a:bodyPr>
          <a:lstStyle/>
          <a:p>
            <a:r>
              <a:rPr lang="en-US" dirty="0"/>
              <a:t>Image referencing: Financial Yard</a:t>
            </a:r>
          </a:p>
        </p:txBody>
      </p:sp>
    </p:spTree>
    <p:extLst>
      <p:ext uri="{BB962C8B-B14F-4D97-AF65-F5344CB8AC3E}">
        <p14:creationId xmlns:p14="http://schemas.microsoft.com/office/powerpoint/2010/main" val="19334929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anose="05000000000000000000" pitchFamily="2" charset="2"/>
              <a:buChar char="Ø"/>
            </a:pPr>
            <a:r>
              <a:rPr lang="en-US" dirty="0"/>
              <a:t>Words  that are formed from the initials of several words</a:t>
            </a:r>
          </a:p>
          <a:p>
            <a:pPr>
              <a:buNone/>
            </a:pPr>
            <a:endParaRPr lang="en-US" dirty="0"/>
          </a:p>
          <a:p>
            <a:pPr>
              <a:buNone/>
            </a:pPr>
            <a:r>
              <a:rPr lang="en-IN" dirty="0"/>
              <a:t>ASAP: As Soon As Possible</a:t>
            </a:r>
          </a:p>
          <a:p>
            <a:pPr>
              <a:buNone/>
            </a:pPr>
            <a:r>
              <a:rPr lang="en-IN" dirty="0"/>
              <a:t>CEO: Chief Executive Officer</a:t>
            </a:r>
          </a:p>
          <a:p>
            <a:pPr>
              <a:buNone/>
            </a:pPr>
            <a:r>
              <a:rPr lang="en-IN" dirty="0"/>
              <a:t>WHO- World Health Organisation</a:t>
            </a:r>
          </a:p>
          <a:p>
            <a:pPr>
              <a:buNone/>
            </a:pPr>
            <a:r>
              <a:rPr lang="en-IN" dirty="0"/>
              <a:t>CNG- Compressed Natural Gas</a:t>
            </a:r>
          </a:p>
        </p:txBody>
      </p:sp>
      <p:sp>
        <p:nvSpPr>
          <p:cNvPr id="4" name="Date Placeholder 3"/>
          <p:cNvSpPr>
            <a:spLocks noGrp="1"/>
          </p:cNvSpPr>
          <p:nvPr>
            <p:ph type="dt" sz="half" idx="10"/>
          </p:nvPr>
        </p:nvSpPr>
        <p:spPr/>
        <p:txBody>
          <a:bodyPr/>
          <a:lstStyle/>
          <a:p>
            <a:fld id="{4818D9D1-9134-4FAF-B4C5-B308D144DD55}" type="datetime1">
              <a:rPr lang="en-US" smtClean="0"/>
              <a:t>2/4/2022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Abbreviations</a:t>
            </a:r>
            <a:endParaRPr kumimoji="0" lang="en-US" sz="36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p:txBody>
          <a:bodyPr/>
          <a:lstStyle/>
          <a:p>
            <a:r>
              <a:rPr lang="en-US"/>
              <a:t>Vishal Kumar Asst. Professor  MCA 1st Sem Unit Number:3  AMCA0103N</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26552556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86330"/>
          </a:xfrm>
        </p:spPr>
        <p:txBody>
          <a:bodyPr>
            <a:normAutofit fontScale="85000" lnSpcReduction="20000"/>
          </a:bodyPr>
          <a:lstStyle/>
          <a:p>
            <a:pPr>
              <a:buNone/>
            </a:pPr>
            <a:r>
              <a:rPr lang="en-US" dirty="0"/>
              <a:t>An abbreviation formed from the initial letters of other words and pronounced as a word (e.g., NASA).</a:t>
            </a:r>
            <a:endParaRPr lang="en-US" dirty="0">
              <a:solidFill>
                <a:srgbClr val="FF0000"/>
              </a:solidFill>
            </a:endParaRPr>
          </a:p>
          <a:p>
            <a:r>
              <a:rPr lang="en-US" dirty="0">
                <a:solidFill>
                  <a:srgbClr val="FF0000"/>
                </a:solidFill>
              </a:rPr>
              <a:t>RADAR </a:t>
            </a:r>
            <a:r>
              <a:rPr lang="en-US" dirty="0"/>
              <a:t>(</a:t>
            </a:r>
            <a:r>
              <a:rPr lang="en-US" dirty="0">
                <a:solidFill>
                  <a:srgbClr val="FF0000"/>
                </a:solidFill>
              </a:rPr>
              <a:t>R</a:t>
            </a:r>
            <a:r>
              <a:rPr lang="en-US" dirty="0"/>
              <a:t>adio </a:t>
            </a:r>
            <a:r>
              <a:rPr lang="en-US" dirty="0">
                <a:solidFill>
                  <a:srgbClr val="FF0000"/>
                </a:solidFill>
              </a:rPr>
              <a:t>D</a:t>
            </a:r>
            <a:r>
              <a:rPr lang="en-US" dirty="0"/>
              <a:t>etection </a:t>
            </a:r>
            <a:r>
              <a:rPr lang="en-US" dirty="0">
                <a:solidFill>
                  <a:srgbClr val="FF0000"/>
                </a:solidFill>
              </a:rPr>
              <a:t>A</a:t>
            </a:r>
            <a:r>
              <a:rPr lang="en-US" dirty="0"/>
              <a:t>nd </a:t>
            </a:r>
            <a:r>
              <a:rPr lang="en-US" dirty="0">
                <a:solidFill>
                  <a:srgbClr val="FF0000"/>
                </a:solidFill>
              </a:rPr>
              <a:t>R</a:t>
            </a:r>
            <a:r>
              <a:rPr lang="en-US" dirty="0"/>
              <a:t>anging)</a:t>
            </a:r>
            <a:endParaRPr lang="en-US" dirty="0">
              <a:solidFill>
                <a:srgbClr val="FF0000"/>
              </a:solidFill>
            </a:endParaRPr>
          </a:p>
          <a:p>
            <a:r>
              <a:rPr lang="en-US" dirty="0">
                <a:solidFill>
                  <a:srgbClr val="FF0000"/>
                </a:solidFill>
              </a:rPr>
              <a:t>LASER</a:t>
            </a:r>
            <a:r>
              <a:rPr lang="en-US" dirty="0"/>
              <a:t> (</a:t>
            </a:r>
            <a:r>
              <a:rPr lang="en-US" dirty="0">
                <a:solidFill>
                  <a:srgbClr val="FF0000"/>
                </a:solidFill>
              </a:rPr>
              <a:t>L</a:t>
            </a:r>
            <a:r>
              <a:rPr lang="en-US" dirty="0"/>
              <a:t>ight </a:t>
            </a:r>
            <a:r>
              <a:rPr lang="en-US" dirty="0">
                <a:solidFill>
                  <a:srgbClr val="FF0000"/>
                </a:solidFill>
              </a:rPr>
              <a:t>A</a:t>
            </a:r>
            <a:r>
              <a:rPr lang="en-US" dirty="0"/>
              <a:t>mplification by the </a:t>
            </a:r>
            <a:r>
              <a:rPr lang="en-US" dirty="0">
                <a:solidFill>
                  <a:srgbClr val="FF0000"/>
                </a:solidFill>
              </a:rPr>
              <a:t>S</a:t>
            </a:r>
            <a:r>
              <a:rPr lang="en-US" dirty="0"/>
              <a:t>timulated </a:t>
            </a:r>
            <a:r>
              <a:rPr lang="en-US" dirty="0">
                <a:solidFill>
                  <a:srgbClr val="FF0000"/>
                </a:solidFill>
              </a:rPr>
              <a:t>E</a:t>
            </a:r>
            <a:r>
              <a:rPr lang="en-US" dirty="0"/>
              <a:t>mission of </a:t>
            </a:r>
            <a:r>
              <a:rPr lang="en-US" dirty="0">
                <a:solidFill>
                  <a:srgbClr val="FF0000"/>
                </a:solidFill>
              </a:rPr>
              <a:t>R</a:t>
            </a:r>
            <a:r>
              <a:rPr lang="en-US" dirty="0"/>
              <a:t>adiation)</a:t>
            </a:r>
          </a:p>
          <a:p>
            <a:r>
              <a:rPr lang="en-US" dirty="0">
                <a:solidFill>
                  <a:srgbClr val="FF0000"/>
                </a:solidFill>
              </a:rPr>
              <a:t>SCUBA</a:t>
            </a:r>
            <a:r>
              <a:rPr lang="en-US" dirty="0"/>
              <a:t> (</a:t>
            </a:r>
            <a:r>
              <a:rPr lang="en-US" dirty="0">
                <a:solidFill>
                  <a:srgbClr val="FF0000"/>
                </a:solidFill>
              </a:rPr>
              <a:t>S</a:t>
            </a:r>
            <a:r>
              <a:rPr lang="en-US" dirty="0"/>
              <a:t>elf-</a:t>
            </a:r>
            <a:r>
              <a:rPr lang="en-US" dirty="0">
                <a:solidFill>
                  <a:srgbClr val="FF0000"/>
                </a:solidFill>
              </a:rPr>
              <a:t>c</a:t>
            </a:r>
            <a:r>
              <a:rPr lang="en-US" dirty="0"/>
              <a:t>ontained </a:t>
            </a:r>
            <a:r>
              <a:rPr lang="en-US" dirty="0">
                <a:solidFill>
                  <a:srgbClr val="FF0000"/>
                </a:solidFill>
              </a:rPr>
              <a:t>U</a:t>
            </a:r>
            <a:r>
              <a:rPr lang="en-US" dirty="0"/>
              <a:t>nderwater </a:t>
            </a:r>
            <a:r>
              <a:rPr lang="en-US" dirty="0">
                <a:solidFill>
                  <a:srgbClr val="FF0000"/>
                </a:solidFill>
              </a:rPr>
              <a:t>B</a:t>
            </a:r>
            <a:r>
              <a:rPr lang="en-US" dirty="0"/>
              <a:t>reathing </a:t>
            </a:r>
            <a:r>
              <a:rPr lang="en-US" dirty="0">
                <a:solidFill>
                  <a:srgbClr val="FF0000"/>
                </a:solidFill>
              </a:rPr>
              <a:t>A</a:t>
            </a:r>
            <a:r>
              <a:rPr lang="en-US" dirty="0"/>
              <a:t>pparatus)</a:t>
            </a:r>
          </a:p>
          <a:p>
            <a:r>
              <a:rPr lang="en-US" dirty="0">
                <a:solidFill>
                  <a:srgbClr val="FF0000"/>
                </a:solidFill>
              </a:rPr>
              <a:t>UNICEF</a:t>
            </a:r>
            <a:r>
              <a:rPr lang="en-US" dirty="0"/>
              <a:t> ( </a:t>
            </a:r>
            <a:r>
              <a:rPr lang="en-US" dirty="0">
                <a:solidFill>
                  <a:srgbClr val="FF0000"/>
                </a:solidFill>
              </a:rPr>
              <a:t>U</a:t>
            </a:r>
            <a:r>
              <a:rPr lang="en-US" dirty="0"/>
              <a:t>nited </a:t>
            </a:r>
            <a:r>
              <a:rPr lang="en-US" dirty="0">
                <a:solidFill>
                  <a:srgbClr val="FF0000"/>
                </a:solidFill>
              </a:rPr>
              <a:t>N</a:t>
            </a:r>
            <a:r>
              <a:rPr lang="en-US" dirty="0"/>
              <a:t>ations </a:t>
            </a:r>
            <a:r>
              <a:rPr lang="en-US" dirty="0">
                <a:solidFill>
                  <a:srgbClr val="FF0000"/>
                </a:solidFill>
              </a:rPr>
              <a:t>I</a:t>
            </a:r>
            <a:r>
              <a:rPr lang="en-US" dirty="0"/>
              <a:t>nternational </a:t>
            </a:r>
            <a:r>
              <a:rPr lang="en-US" dirty="0">
                <a:solidFill>
                  <a:srgbClr val="FF0000"/>
                </a:solidFill>
              </a:rPr>
              <a:t>C</a:t>
            </a:r>
            <a:r>
              <a:rPr lang="en-US" dirty="0"/>
              <a:t>hildren’s </a:t>
            </a:r>
            <a:r>
              <a:rPr lang="en-US" dirty="0">
                <a:solidFill>
                  <a:srgbClr val="FF0000"/>
                </a:solidFill>
              </a:rPr>
              <a:t>E</a:t>
            </a:r>
            <a:r>
              <a:rPr lang="en-US" dirty="0"/>
              <a:t>mergency </a:t>
            </a:r>
            <a:r>
              <a:rPr lang="en-US" dirty="0">
                <a:solidFill>
                  <a:srgbClr val="FF0000"/>
                </a:solidFill>
              </a:rPr>
              <a:t>F</a:t>
            </a:r>
            <a:r>
              <a:rPr lang="en-US" dirty="0"/>
              <a:t>und)</a:t>
            </a:r>
          </a:p>
          <a:p>
            <a:r>
              <a:rPr lang="en-US" dirty="0">
                <a:solidFill>
                  <a:srgbClr val="FF0000"/>
                </a:solidFill>
              </a:rPr>
              <a:t>UNESCO</a:t>
            </a:r>
            <a:r>
              <a:rPr lang="en-US" dirty="0"/>
              <a:t> (</a:t>
            </a:r>
            <a:r>
              <a:rPr lang="en-US" dirty="0">
                <a:solidFill>
                  <a:srgbClr val="FF0000"/>
                </a:solidFill>
              </a:rPr>
              <a:t>U</a:t>
            </a:r>
            <a:r>
              <a:rPr lang="en-US" dirty="0"/>
              <a:t>nited </a:t>
            </a:r>
            <a:r>
              <a:rPr lang="en-US" dirty="0">
                <a:solidFill>
                  <a:srgbClr val="FF0000"/>
                </a:solidFill>
              </a:rPr>
              <a:t>N</a:t>
            </a:r>
            <a:r>
              <a:rPr lang="en-US" dirty="0"/>
              <a:t>ations </a:t>
            </a:r>
            <a:r>
              <a:rPr lang="en-US" dirty="0">
                <a:solidFill>
                  <a:srgbClr val="FF0000"/>
                </a:solidFill>
              </a:rPr>
              <a:t>E</a:t>
            </a:r>
            <a:r>
              <a:rPr lang="en-US" dirty="0"/>
              <a:t>ducational  </a:t>
            </a:r>
            <a:r>
              <a:rPr lang="en-US" dirty="0">
                <a:solidFill>
                  <a:srgbClr val="FF0000"/>
                </a:solidFill>
              </a:rPr>
              <a:t>S</a:t>
            </a:r>
            <a:r>
              <a:rPr lang="en-US" dirty="0"/>
              <a:t>cientific and </a:t>
            </a:r>
            <a:r>
              <a:rPr lang="en-US" dirty="0">
                <a:solidFill>
                  <a:srgbClr val="FF0000"/>
                </a:solidFill>
              </a:rPr>
              <a:t>C</a:t>
            </a:r>
            <a:r>
              <a:rPr lang="en-US" dirty="0"/>
              <a:t>ultural </a:t>
            </a:r>
            <a:r>
              <a:rPr lang="en-US" dirty="0">
                <a:solidFill>
                  <a:srgbClr val="FF0000"/>
                </a:solidFill>
              </a:rPr>
              <a:t>O</a:t>
            </a:r>
            <a:r>
              <a:rPr lang="en-US" dirty="0"/>
              <a:t>rganization)</a:t>
            </a:r>
          </a:p>
          <a:p>
            <a:r>
              <a:rPr lang="en-US" dirty="0"/>
              <a:t>Is  NOIDA an acronym?</a:t>
            </a:r>
          </a:p>
          <a:p>
            <a:endParaRPr lang="en-US" dirty="0"/>
          </a:p>
        </p:txBody>
      </p:sp>
      <p:sp>
        <p:nvSpPr>
          <p:cNvPr id="4" name="Date Placeholder 3"/>
          <p:cNvSpPr>
            <a:spLocks noGrp="1"/>
          </p:cNvSpPr>
          <p:nvPr>
            <p:ph type="dt" sz="half" idx="10"/>
          </p:nvPr>
        </p:nvSpPr>
        <p:spPr/>
        <p:txBody>
          <a:bodyPr/>
          <a:lstStyle/>
          <a:p>
            <a:fld id="{42E1D5A8-06F8-47E0-987E-2790569BF796}" type="datetime1">
              <a:rPr lang="en-US" smtClean="0"/>
              <a:t>2/4/2022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Acronym</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p:txBody>
          <a:bodyPr/>
          <a:lstStyle/>
          <a:p>
            <a:r>
              <a:rPr lang="en-US"/>
              <a:t>Vishal Kumar Asst. Professor  MCA 1st Sem Unit Number:3  AMCA0103N</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5515976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357298"/>
            <a:ext cx="8269288" cy="4876800"/>
          </a:xfrm>
        </p:spPr>
        <p:txBody>
          <a:bodyPr/>
          <a:lstStyle/>
          <a:p>
            <a:pPr eaLnBrk="1" hangingPunct="1">
              <a:buFont typeface="Wingdings" panose="05000000000000000000" pitchFamily="2" charset="2"/>
              <a:buChar char="Ø"/>
            </a:pPr>
            <a:r>
              <a:rPr lang="en-US" dirty="0"/>
              <a:t>Words or expressions that are used by a particular profession or group of people, and are difficult for others to understand e.g.</a:t>
            </a:r>
          </a:p>
          <a:p>
            <a:pPr lvl="1" eaLnBrk="1" hangingPunct="1"/>
            <a:r>
              <a:rPr lang="en-US" dirty="0"/>
              <a:t>Sports Jargons-  rookie, huddle, hat-trick, etc.</a:t>
            </a:r>
          </a:p>
          <a:p>
            <a:pPr lvl="1" eaLnBrk="1" hangingPunct="1"/>
            <a:r>
              <a:rPr lang="en-US" dirty="0"/>
              <a:t>Chat Jargons-	 ASAP, </a:t>
            </a:r>
            <a:r>
              <a:rPr lang="en-US" dirty="0" err="1"/>
              <a:t>lol</a:t>
            </a:r>
            <a:r>
              <a:rPr lang="en-US" dirty="0"/>
              <a:t>, </a:t>
            </a:r>
            <a:r>
              <a:rPr lang="en-US" dirty="0" err="1"/>
              <a:t>msg</a:t>
            </a:r>
            <a:r>
              <a:rPr lang="en-US" dirty="0"/>
              <a:t>, etc. </a:t>
            </a:r>
          </a:p>
          <a:p>
            <a:pPr lvl="1" eaLnBrk="1" hangingPunct="1"/>
            <a:r>
              <a:rPr lang="en-US" dirty="0"/>
              <a:t>Computer Jargons- cache, CPU, cookie, crash, etc.</a:t>
            </a:r>
          </a:p>
          <a:p>
            <a:pPr lvl="1" eaLnBrk="1" hangingPunct="1">
              <a:buFont typeface="Arial" charset="0"/>
              <a:buNone/>
            </a:pPr>
            <a:endParaRPr lang="en-US" dirty="0"/>
          </a:p>
        </p:txBody>
      </p:sp>
      <p:sp>
        <p:nvSpPr>
          <p:cNvPr id="4" name="Date Placeholder 3"/>
          <p:cNvSpPr>
            <a:spLocks noGrp="1"/>
          </p:cNvSpPr>
          <p:nvPr>
            <p:ph type="dt" sz="half" idx="10"/>
          </p:nvPr>
        </p:nvSpPr>
        <p:spPr/>
        <p:txBody>
          <a:bodyPr/>
          <a:lstStyle/>
          <a:p>
            <a:fld id="{F56CDA14-6F45-43DC-9E74-A0DFFE6FA7F0}" type="datetime1">
              <a:rPr lang="en-US" smtClean="0"/>
              <a:t>2/4/2022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b="1" dirty="0"/>
          </a:p>
          <a:p>
            <a:pPr lvl="0" algn="ctr">
              <a:spcBef>
                <a:spcPct val="0"/>
              </a:spcBef>
              <a:defRPr/>
            </a:pPr>
            <a:r>
              <a:rPr lang="en-US" sz="3200" b="1" dirty="0"/>
              <a:t>Jargons</a:t>
            </a:r>
            <a:br>
              <a:rPr lang="en-US" sz="3200" b="1" dirty="0"/>
            </a:b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r>
              <a:rPr lang="en-US"/>
              <a:t>Vishal Kumar Asst. Professor  MCA 1st Sem Unit Number:3  AMCA0103N</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28"/>
            <a:ext cx="1385455" cy="825782"/>
          </a:xfrm>
          <a:prstGeom prst="rect">
            <a:avLst/>
          </a:prstGeom>
        </p:spPr>
      </p:pic>
    </p:spTree>
    <p:extLst>
      <p:ext uri="{BB962C8B-B14F-4D97-AF65-F5344CB8AC3E}">
        <p14:creationId xmlns:p14="http://schemas.microsoft.com/office/powerpoint/2010/main" val="415486002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12700</TotalTime>
  <Words>8569</Words>
  <Application>Microsoft Office PowerPoint</Application>
  <PresentationFormat>On-screen Show (4:3)</PresentationFormat>
  <Paragraphs>1339</Paragraphs>
  <Slides>135</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135</vt:i4>
      </vt:variant>
    </vt:vector>
  </HeadingPairs>
  <TitlesOfParts>
    <vt:vector size="140"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Syllabus 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editing can transform a mediocre piece of content into something great. Becoming a good editor of your own work takes time and practice.</vt:lpstr>
      <vt:lpstr>PowerPoint Presentation</vt:lpstr>
      <vt:lpstr>PowerPoint Presentation</vt:lpstr>
      <vt:lpstr>PowerPoint Presentation</vt:lpstr>
      <vt:lpstr>With all referencing styles, there are two parts to referencing:   1. Citing (In-text citations) 2. Reference List  The citation contains only enough information for the reader to find the source in the reference list. Usually, this is the name of the source's author and the year the source was published.  </vt:lpstr>
      <vt:lpstr>PowerPoint Presentation</vt:lpstr>
      <vt:lpstr>Referencing Styles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ghazala naaz</cp:lastModifiedBy>
  <cp:revision>669</cp:revision>
  <cp:lastPrinted>2021-12-11T05:16:44Z</cp:lastPrinted>
  <dcterms:created xsi:type="dcterms:W3CDTF">2006-08-16T00:00:00Z</dcterms:created>
  <dcterms:modified xsi:type="dcterms:W3CDTF">2022-02-04T05:48:57Z</dcterms:modified>
</cp:coreProperties>
</file>