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7"/>
  </p:notesMasterIdLst>
  <p:sldIdLst>
    <p:sldId id="257" r:id="rId2"/>
    <p:sldId id="458" r:id="rId3"/>
    <p:sldId id="365" r:id="rId4"/>
    <p:sldId id="258" r:id="rId5"/>
    <p:sldId id="259" r:id="rId6"/>
    <p:sldId id="260" r:id="rId7"/>
    <p:sldId id="261" r:id="rId8"/>
    <p:sldId id="427" r:id="rId9"/>
    <p:sldId id="459" r:id="rId10"/>
    <p:sldId id="269" r:id="rId11"/>
    <p:sldId id="369" r:id="rId12"/>
    <p:sldId id="370" r:id="rId13"/>
    <p:sldId id="366" r:id="rId14"/>
    <p:sldId id="367" r:id="rId15"/>
    <p:sldId id="368" r:id="rId16"/>
    <p:sldId id="371" r:id="rId17"/>
    <p:sldId id="372" r:id="rId18"/>
    <p:sldId id="373" r:id="rId19"/>
    <p:sldId id="374" r:id="rId20"/>
    <p:sldId id="375" r:id="rId21"/>
    <p:sldId id="376" r:id="rId22"/>
    <p:sldId id="377" r:id="rId23"/>
    <p:sldId id="388" r:id="rId24"/>
    <p:sldId id="389" r:id="rId25"/>
    <p:sldId id="390" r:id="rId26"/>
    <p:sldId id="414" r:id="rId27"/>
    <p:sldId id="415" r:id="rId28"/>
    <p:sldId id="426" r:id="rId29"/>
    <p:sldId id="460" r:id="rId30"/>
    <p:sldId id="430" r:id="rId31"/>
    <p:sldId id="428" r:id="rId32"/>
    <p:sldId id="461" r:id="rId33"/>
    <p:sldId id="379" r:id="rId34"/>
    <p:sldId id="380" r:id="rId35"/>
    <p:sldId id="381" r:id="rId36"/>
    <p:sldId id="382" r:id="rId37"/>
    <p:sldId id="448" r:id="rId38"/>
    <p:sldId id="383" r:id="rId39"/>
    <p:sldId id="431" r:id="rId40"/>
    <p:sldId id="449" r:id="rId41"/>
    <p:sldId id="432" r:id="rId42"/>
    <p:sldId id="433" r:id="rId43"/>
    <p:sldId id="434" r:id="rId44"/>
    <p:sldId id="435" r:id="rId45"/>
    <p:sldId id="436" r:id="rId46"/>
    <p:sldId id="384" r:id="rId47"/>
    <p:sldId id="437" r:id="rId48"/>
    <p:sldId id="385" r:id="rId49"/>
    <p:sldId id="386" r:id="rId50"/>
    <p:sldId id="387" r:id="rId51"/>
    <p:sldId id="828" r:id="rId52"/>
    <p:sldId id="829" r:id="rId53"/>
    <p:sldId id="429" r:id="rId54"/>
    <p:sldId id="826" r:id="rId55"/>
    <p:sldId id="831" r:id="rId56"/>
    <p:sldId id="394" r:id="rId57"/>
    <p:sldId id="395" r:id="rId58"/>
    <p:sldId id="391" r:id="rId59"/>
    <p:sldId id="392" r:id="rId60"/>
    <p:sldId id="450" r:id="rId61"/>
    <p:sldId id="393" r:id="rId62"/>
    <p:sldId id="396" r:id="rId63"/>
    <p:sldId id="397" r:id="rId64"/>
    <p:sldId id="398" r:id="rId65"/>
    <p:sldId id="399" r:id="rId66"/>
    <p:sldId id="451" r:id="rId67"/>
    <p:sldId id="402" r:id="rId68"/>
    <p:sldId id="453" r:id="rId69"/>
    <p:sldId id="405" r:id="rId70"/>
    <p:sldId id="403" r:id="rId71"/>
    <p:sldId id="454" r:id="rId72"/>
    <p:sldId id="404" r:id="rId73"/>
    <p:sldId id="407" r:id="rId74"/>
    <p:sldId id="406" r:id="rId75"/>
    <p:sldId id="834" r:id="rId76"/>
    <p:sldId id="290" r:id="rId77"/>
    <p:sldId id="287" r:id="rId78"/>
    <p:sldId id="291" r:id="rId79"/>
    <p:sldId id="282" r:id="rId80"/>
    <p:sldId id="276" r:id="rId81"/>
    <p:sldId id="288" r:id="rId82"/>
    <p:sldId id="284" r:id="rId83"/>
    <p:sldId id="285" r:id="rId84"/>
    <p:sldId id="275" r:id="rId85"/>
    <p:sldId id="270" r:id="rId86"/>
    <p:sldId id="273" r:id="rId87"/>
    <p:sldId id="264" r:id="rId88"/>
    <p:sldId id="274" r:id="rId89"/>
    <p:sldId id="267" r:id="rId90"/>
    <p:sldId id="265" r:id="rId91"/>
    <p:sldId id="825" r:id="rId92"/>
    <p:sldId id="439" r:id="rId93"/>
    <p:sldId id="832" r:id="rId94"/>
    <p:sldId id="833" r:id="rId95"/>
    <p:sldId id="824" r:id="rId96"/>
    <p:sldId id="446" r:id="rId97"/>
    <p:sldId id="462" r:id="rId98"/>
    <p:sldId id="444" r:id="rId99"/>
    <p:sldId id="442" r:id="rId100"/>
    <p:sldId id="457" r:id="rId101"/>
    <p:sldId id="455" r:id="rId102"/>
    <p:sldId id="445" r:id="rId103"/>
    <p:sldId id="443" r:id="rId104"/>
    <p:sldId id="823" r:id="rId105"/>
    <p:sldId id="573" r:id="rId10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BFA6C3-A8F0-4DA9-9091-4E2D76721965}" v="2" dt="2022-02-03T07:21:09.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varScale="1">
        <p:scale>
          <a:sx n="72" d="100"/>
          <a:sy n="72" d="100"/>
        </p:scale>
        <p:origin x="44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microsoft.com/office/2016/11/relationships/changesInfo" Target="changesInfos/changesInfo1.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microsoft.com/office/2015/10/relationships/revisionInfo" Target="revisionInfo.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hazala naaz" userId="3845f1178daa12ef" providerId="LiveId" clId="{02BFA6C3-A8F0-4DA9-9091-4E2D76721965}"/>
    <pc:docChg chg="custSel delSld modSld">
      <pc:chgData name="ghazala naaz" userId="3845f1178daa12ef" providerId="LiveId" clId="{02BFA6C3-A8F0-4DA9-9091-4E2D76721965}" dt="2022-02-03T07:28:03.455" v="282" actId="33524"/>
      <pc:docMkLst>
        <pc:docMk/>
      </pc:docMkLst>
      <pc:sldChg chg="modSp mod">
        <pc:chgData name="ghazala naaz" userId="3845f1178daa12ef" providerId="LiveId" clId="{02BFA6C3-A8F0-4DA9-9091-4E2D76721965}" dt="2022-02-03T06:31:27.385" v="9" actId="20577"/>
        <pc:sldMkLst>
          <pc:docMk/>
          <pc:sldMk cId="0" sldId="257"/>
        </pc:sldMkLst>
        <pc:spChg chg="mod">
          <ac:chgData name="ghazala naaz" userId="3845f1178daa12ef" providerId="LiveId" clId="{02BFA6C3-A8F0-4DA9-9091-4E2D76721965}" dt="2022-02-03T06:31:27.385" v="9" actId="20577"/>
          <ac:spMkLst>
            <pc:docMk/>
            <pc:sldMk cId="0" sldId="257"/>
            <ac:spMk id="3" creationId="{00000000-0000-0000-0000-000000000000}"/>
          </ac:spMkLst>
        </pc:spChg>
      </pc:sldChg>
      <pc:sldChg chg="modSp mod">
        <pc:chgData name="ghazala naaz" userId="3845f1178daa12ef" providerId="LiveId" clId="{02BFA6C3-A8F0-4DA9-9091-4E2D76721965}" dt="2022-02-03T06:43:37.976" v="128" actId="12"/>
        <pc:sldMkLst>
          <pc:docMk/>
          <pc:sldMk cId="57867390" sldId="258"/>
        </pc:sldMkLst>
        <pc:spChg chg="mod">
          <ac:chgData name="ghazala naaz" userId="3845f1178daa12ef" providerId="LiveId" clId="{02BFA6C3-A8F0-4DA9-9091-4E2D76721965}" dt="2022-02-03T06:43:37.976" v="128" actId="12"/>
          <ac:spMkLst>
            <pc:docMk/>
            <pc:sldMk cId="57867390" sldId="258"/>
            <ac:spMk id="4" creationId="{ECB5EB85-D806-4648-9A2E-4EA59BA2F0A2}"/>
          </ac:spMkLst>
        </pc:spChg>
      </pc:sldChg>
      <pc:sldChg chg="modSp mod">
        <pc:chgData name="ghazala naaz" userId="3845f1178daa12ef" providerId="LiveId" clId="{02BFA6C3-A8F0-4DA9-9091-4E2D76721965}" dt="2022-02-03T06:35:28.751" v="117" actId="20577"/>
        <pc:sldMkLst>
          <pc:docMk/>
          <pc:sldMk cId="3908947794" sldId="366"/>
        </pc:sldMkLst>
        <pc:spChg chg="mod">
          <ac:chgData name="ghazala naaz" userId="3845f1178daa12ef" providerId="LiveId" clId="{02BFA6C3-A8F0-4DA9-9091-4E2D76721965}" dt="2022-02-03T06:35:28.751" v="117" actId="20577"/>
          <ac:spMkLst>
            <pc:docMk/>
            <pc:sldMk cId="3908947794" sldId="366"/>
            <ac:spMk id="3" creationId="{00000000-0000-0000-0000-000000000000}"/>
          </ac:spMkLst>
        </pc:spChg>
      </pc:sldChg>
      <pc:sldChg chg="modSp mod">
        <pc:chgData name="ghazala naaz" userId="3845f1178daa12ef" providerId="LiveId" clId="{02BFA6C3-A8F0-4DA9-9091-4E2D76721965}" dt="2022-02-03T06:34:17.378" v="93" actId="20577"/>
        <pc:sldMkLst>
          <pc:docMk/>
          <pc:sldMk cId="3972258229" sldId="369"/>
        </pc:sldMkLst>
        <pc:spChg chg="mod">
          <ac:chgData name="ghazala naaz" userId="3845f1178daa12ef" providerId="LiveId" clId="{02BFA6C3-A8F0-4DA9-9091-4E2D76721965}" dt="2022-02-03T06:34:17.378" v="93" actId="20577"/>
          <ac:spMkLst>
            <pc:docMk/>
            <pc:sldMk cId="3972258229" sldId="369"/>
            <ac:spMk id="3" creationId="{00000000-0000-0000-0000-000000000000}"/>
          </ac:spMkLst>
        </pc:spChg>
      </pc:sldChg>
      <pc:sldChg chg="modSp mod">
        <pc:chgData name="ghazala naaz" userId="3845f1178daa12ef" providerId="LiveId" clId="{02BFA6C3-A8F0-4DA9-9091-4E2D76721965}" dt="2022-02-03T06:35:14.059" v="116" actId="20577"/>
        <pc:sldMkLst>
          <pc:docMk/>
          <pc:sldMk cId="2901766658" sldId="370"/>
        </pc:sldMkLst>
        <pc:spChg chg="mod">
          <ac:chgData name="ghazala naaz" userId="3845f1178daa12ef" providerId="LiveId" clId="{02BFA6C3-A8F0-4DA9-9091-4E2D76721965}" dt="2022-02-03T06:35:14.059" v="116" actId="20577"/>
          <ac:spMkLst>
            <pc:docMk/>
            <pc:sldMk cId="2901766658" sldId="370"/>
            <ac:spMk id="3" creationId="{00000000-0000-0000-0000-000000000000}"/>
          </ac:spMkLst>
        </pc:spChg>
      </pc:sldChg>
      <pc:sldChg chg="modSp mod">
        <pc:chgData name="ghazala naaz" userId="3845f1178daa12ef" providerId="LiveId" clId="{02BFA6C3-A8F0-4DA9-9091-4E2D76721965}" dt="2022-02-03T06:36:31.063" v="118" actId="33524"/>
        <pc:sldMkLst>
          <pc:docMk/>
          <pc:sldMk cId="1383039799" sldId="375"/>
        </pc:sldMkLst>
        <pc:spChg chg="mod">
          <ac:chgData name="ghazala naaz" userId="3845f1178daa12ef" providerId="LiveId" clId="{02BFA6C3-A8F0-4DA9-9091-4E2D76721965}" dt="2022-02-03T06:36:31.063" v="118" actId="33524"/>
          <ac:spMkLst>
            <pc:docMk/>
            <pc:sldMk cId="1383039799" sldId="375"/>
            <ac:spMk id="3" creationId="{00000000-0000-0000-0000-000000000000}"/>
          </ac:spMkLst>
        </pc:spChg>
      </pc:sldChg>
      <pc:sldChg chg="del">
        <pc:chgData name="ghazala naaz" userId="3845f1178daa12ef" providerId="LiveId" clId="{02BFA6C3-A8F0-4DA9-9091-4E2D76721965}" dt="2022-02-03T07:20:33.754" v="264" actId="2696"/>
        <pc:sldMkLst>
          <pc:docMk/>
          <pc:sldMk cId="3295200275" sldId="385"/>
        </pc:sldMkLst>
      </pc:sldChg>
      <pc:sldChg chg="modSp mod">
        <pc:chgData name="ghazala naaz" userId="3845f1178daa12ef" providerId="LiveId" clId="{02BFA6C3-A8F0-4DA9-9091-4E2D76721965}" dt="2022-02-03T07:12:24.544" v="174" actId="20577"/>
        <pc:sldMkLst>
          <pc:docMk/>
          <pc:sldMk cId="3868056864" sldId="394"/>
        </pc:sldMkLst>
        <pc:spChg chg="mod">
          <ac:chgData name="ghazala naaz" userId="3845f1178daa12ef" providerId="LiveId" clId="{02BFA6C3-A8F0-4DA9-9091-4E2D76721965}" dt="2022-02-03T07:12:24.544" v="174" actId="20577"/>
          <ac:spMkLst>
            <pc:docMk/>
            <pc:sldMk cId="3868056864" sldId="394"/>
            <ac:spMk id="3" creationId="{00000000-0000-0000-0000-000000000000}"/>
          </ac:spMkLst>
        </pc:spChg>
      </pc:sldChg>
      <pc:sldChg chg="del">
        <pc:chgData name="ghazala naaz" userId="3845f1178daa12ef" providerId="LiveId" clId="{02BFA6C3-A8F0-4DA9-9091-4E2D76721965}" dt="2022-02-03T07:15:03.757" v="175" actId="2696"/>
        <pc:sldMkLst>
          <pc:docMk/>
          <pc:sldMk cId="2700016044" sldId="400"/>
        </pc:sldMkLst>
      </pc:sldChg>
      <pc:sldChg chg="del">
        <pc:chgData name="ghazala naaz" userId="3845f1178daa12ef" providerId="LiveId" clId="{02BFA6C3-A8F0-4DA9-9091-4E2D76721965}" dt="2022-02-03T07:15:15.124" v="176" actId="2696"/>
        <pc:sldMkLst>
          <pc:docMk/>
          <pc:sldMk cId="3140893898" sldId="401"/>
        </pc:sldMkLst>
      </pc:sldChg>
      <pc:sldChg chg="modSp mod">
        <pc:chgData name="ghazala naaz" userId="3845f1178daa12ef" providerId="LiveId" clId="{02BFA6C3-A8F0-4DA9-9091-4E2D76721965}" dt="2022-02-03T07:16:26.801" v="179" actId="14100"/>
        <pc:sldMkLst>
          <pc:docMk/>
          <pc:sldMk cId="199806399" sldId="404"/>
        </pc:sldMkLst>
        <pc:spChg chg="mod">
          <ac:chgData name="ghazala naaz" userId="3845f1178daa12ef" providerId="LiveId" clId="{02BFA6C3-A8F0-4DA9-9091-4E2D76721965}" dt="2022-02-03T07:16:26.801" v="179" actId="14100"/>
          <ac:spMkLst>
            <pc:docMk/>
            <pc:sldMk cId="199806399" sldId="404"/>
            <ac:spMk id="15" creationId="{A5B61498-056D-4DE9-8765-4D20F71EBC87}"/>
          </ac:spMkLst>
        </pc:spChg>
      </pc:sldChg>
      <pc:sldChg chg="modSp mod">
        <pc:chgData name="ghazala naaz" userId="3845f1178daa12ef" providerId="LiveId" clId="{02BFA6C3-A8F0-4DA9-9091-4E2D76721965}" dt="2022-02-03T07:18:10.744" v="194" actId="14100"/>
        <pc:sldMkLst>
          <pc:docMk/>
          <pc:sldMk cId="3032916692" sldId="407"/>
        </pc:sldMkLst>
        <pc:spChg chg="mod">
          <ac:chgData name="ghazala naaz" userId="3845f1178daa12ef" providerId="LiveId" clId="{02BFA6C3-A8F0-4DA9-9091-4E2D76721965}" dt="2022-02-03T07:17:59.408" v="193" actId="13822"/>
          <ac:spMkLst>
            <pc:docMk/>
            <pc:sldMk cId="3032916692" sldId="407"/>
            <ac:spMk id="13" creationId="{46B0D1E9-DE54-4046-9B18-C6155D3F48CC}"/>
          </ac:spMkLst>
        </pc:spChg>
        <pc:spChg chg="mod">
          <ac:chgData name="ghazala naaz" userId="3845f1178daa12ef" providerId="LiveId" clId="{02BFA6C3-A8F0-4DA9-9091-4E2D76721965}" dt="2022-02-03T07:17:39.147" v="189" actId="13822"/>
          <ac:spMkLst>
            <pc:docMk/>
            <pc:sldMk cId="3032916692" sldId="407"/>
            <ac:spMk id="21" creationId="{A7EA0D63-C731-460B-8CA8-FFF11845E5C8}"/>
          </ac:spMkLst>
        </pc:spChg>
        <pc:spChg chg="mod">
          <ac:chgData name="ghazala naaz" userId="3845f1178daa12ef" providerId="LiveId" clId="{02BFA6C3-A8F0-4DA9-9091-4E2D76721965}" dt="2022-02-03T07:17:33.957" v="188" actId="13822"/>
          <ac:spMkLst>
            <pc:docMk/>
            <pc:sldMk cId="3032916692" sldId="407"/>
            <ac:spMk id="22" creationId="{DE1B66BB-ACEF-4FA4-906A-8CA255D1DA71}"/>
          </ac:spMkLst>
        </pc:spChg>
        <pc:spChg chg="mod">
          <ac:chgData name="ghazala naaz" userId="3845f1178daa12ef" providerId="LiveId" clId="{02BFA6C3-A8F0-4DA9-9091-4E2D76721965}" dt="2022-02-03T07:18:10.744" v="194" actId="14100"/>
          <ac:spMkLst>
            <pc:docMk/>
            <pc:sldMk cId="3032916692" sldId="407"/>
            <ac:spMk id="23" creationId="{7B9D5646-E2C7-41C0-B30B-9CB7FA0E0517}"/>
          </ac:spMkLst>
        </pc:spChg>
        <pc:spChg chg="mod">
          <ac:chgData name="ghazala naaz" userId="3845f1178daa12ef" providerId="LiveId" clId="{02BFA6C3-A8F0-4DA9-9091-4E2D76721965}" dt="2022-02-03T07:17:10.343" v="180" actId="13822"/>
          <ac:spMkLst>
            <pc:docMk/>
            <pc:sldMk cId="3032916692" sldId="407"/>
            <ac:spMk id="24" creationId="{F6411CDA-2EFB-428E-9E08-56AB28C64E6B}"/>
          </ac:spMkLst>
        </pc:spChg>
        <pc:spChg chg="mod">
          <ac:chgData name="ghazala naaz" userId="3845f1178daa12ef" providerId="LiveId" clId="{02BFA6C3-A8F0-4DA9-9091-4E2D76721965}" dt="2022-02-03T07:17:50.491" v="192" actId="13822"/>
          <ac:spMkLst>
            <pc:docMk/>
            <pc:sldMk cId="3032916692" sldId="407"/>
            <ac:spMk id="25" creationId="{6B8824EE-4747-4414-AB18-3C08D781908B}"/>
          </ac:spMkLst>
        </pc:spChg>
        <pc:spChg chg="mod">
          <ac:chgData name="ghazala naaz" userId="3845f1178daa12ef" providerId="LiveId" clId="{02BFA6C3-A8F0-4DA9-9091-4E2D76721965}" dt="2022-02-03T07:17:46.247" v="191" actId="13822"/>
          <ac:spMkLst>
            <pc:docMk/>
            <pc:sldMk cId="3032916692" sldId="407"/>
            <ac:spMk id="26" creationId="{D0F26812-54AA-4A38-99DF-C3AC693E4A07}"/>
          </ac:spMkLst>
        </pc:spChg>
        <pc:spChg chg="mod">
          <ac:chgData name="ghazala naaz" userId="3845f1178daa12ef" providerId="LiveId" clId="{02BFA6C3-A8F0-4DA9-9091-4E2D76721965}" dt="2022-02-03T07:17:42.818" v="190" actId="13822"/>
          <ac:spMkLst>
            <pc:docMk/>
            <pc:sldMk cId="3032916692" sldId="407"/>
            <ac:spMk id="27" creationId="{5B8BAC26-259F-4FEF-943E-CCC6B0AD94AA}"/>
          </ac:spMkLst>
        </pc:spChg>
      </pc:sldChg>
      <pc:sldChg chg="del">
        <pc:chgData name="ghazala naaz" userId="3845f1178daa12ef" providerId="LiveId" clId="{02BFA6C3-A8F0-4DA9-9091-4E2D76721965}" dt="2022-02-03T06:44:59.041" v="129" actId="2696"/>
        <pc:sldMkLst>
          <pc:docMk/>
          <pc:sldMk cId="1709744867" sldId="410"/>
        </pc:sldMkLst>
      </pc:sldChg>
      <pc:sldChg chg="del">
        <pc:chgData name="ghazala naaz" userId="3845f1178daa12ef" providerId="LiveId" clId="{02BFA6C3-A8F0-4DA9-9091-4E2D76721965}" dt="2022-02-03T06:45:04.966" v="130" actId="2696"/>
        <pc:sldMkLst>
          <pc:docMk/>
          <pc:sldMk cId="2533780266" sldId="411"/>
        </pc:sldMkLst>
      </pc:sldChg>
      <pc:sldChg chg="del">
        <pc:chgData name="ghazala naaz" userId="3845f1178daa12ef" providerId="LiveId" clId="{02BFA6C3-A8F0-4DA9-9091-4E2D76721965}" dt="2022-02-03T06:45:16.773" v="131" actId="2696"/>
        <pc:sldMkLst>
          <pc:docMk/>
          <pc:sldMk cId="3350479025" sldId="412"/>
        </pc:sldMkLst>
      </pc:sldChg>
      <pc:sldChg chg="del">
        <pc:chgData name="ghazala naaz" userId="3845f1178daa12ef" providerId="LiveId" clId="{02BFA6C3-A8F0-4DA9-9091-4E2D76721965}" dt="2022-02-03T06:45:22.260" v="132" actId="2696"/>
        <pc:sldMkLst>
          <pc:docMk/>
          <pc:sldMk cId="20566321" sldId="413"/>
        </pc:sldMkLst>
      </pc:sldChg>
      <pc:sldChg chg="modSp mod">
        <pc:chgData name="ghazala naaz" userId="3845f1178daa12ef" providerId="LiveId" clId="{02BFA6C3-A8F0-4DA9-9091-4E2D76721965}" dt="2022-02-03T07:19:18.692" v="228" actId="20577"/>
        <pc:sldMkLst>
          <pc:docMk/>
          <pc:sldMk cId="2276723760" sldId="429"/>
        </pc:sldMkLst>
        <pc:spChg chg="mod">
          <ac:chgData name="ghazala naaz" userId="3845f1178daa12ef" providerId="LiveId" clId="{02BFA6C3-A8F0-4DA9-9091-4E2D76721965}" dt="2022-02-03T07:19:18.692" v="228" actId="20577"/>
          <ac:spMkLst>
            <pc:docMk/>
            <pc:sldMk cId="2276723760" sldId="429"/>
            <ac:spMk id="3" creationId="{00000000-0000-0000-0000-000000000000}"/>
          </ac:spMkLst>
        </pc:spChg>
      </pc:sldChg>
      <pc:sldChg chg="modSp mod">
        <pc:chgData name="ghazala naaz" userId="3845f1178daa12ef" providerId="LiveId" clId="{02BFA6C3-A8F0-4DA9-9091-4E2D76721965}" dt="2022-02-03T06:46:40.256" v="140" actId="14100"/>
        <pc:sldMkLst>
          <pc:docMk/>
          <pc:sldMk cId="45256120" sldId="430"/>
        </pc:sldMkLst>
        <pc:spChg chg="mod">
          <ac:chgData name="ghazala naaz" userId="3845f1178daa12ef" providerId="LiveId" clId="{02BFA6C3-A8F0-4DA9-9091-4E2D76721965}" dt="2022-02-03T06:46:40.256" v="140" actId="14100"/>
          <ac:spMkLst>
            <pc:docMk/>
            <pc:sldMk cId="45256120" sldId="430"/>
            <ac:spMk id="3" creationId="{53616B79-D48E-43B3-AADE-43E46C59FCEB}"/>
          </ac:spMkLst>
        </pc:spChg>
      </pc:sldChg>
      <pc:sldChg chg="modSp mod">
        <pc:chgData name="ghazala naaz" userId="3845f1178daa12ef" providerId="LiveId" clId="{02BFA6C3-A8F0-4DA9-9091-4E2D76721965}" dt="2022-02-03T07:27:14.851" v="281" actId="5793"/>
        <pc:sldMkLst>
          <pc:docMk/>
          <pc:sldMk cId="1215890345" sldId="444"/>
        </pc:sldMkLst>
        <pc:spChg chg="mod">
          <ac:chgData name="ghazala naaz" userId="3845f1178daa12ef" providerId="LiveId" clId="{02BFA6C3-A8F0-4DA9-9091-4E2D76721965}" dt="2022-02-03T07:26:28.163" v="272" actId="20577"/>
          <ac:spMkLst>
            <pc:docMk/>
            <pc:sldMk cId="1215890345" sldId="444"/>
            <ac:spMk id="7" creationId="{00000000-0000-0000-0000-000000000000}"/>
          </ac:spMkLst>
        </pc:spChg>
        <pc:spChg chg="mod">
          <ac:chgData name="ghazala naaz" userId="3845f1178daa12ef" providerId="LiveId" clId="{02BFA6C3-A8F0-4DA9-9091-4E2D76721965}" dt="2022-02-03T07:27:14.851" v="281" actId="5793"/>
          <ac:spMkLst>
            <pc:docMk/>
            <pc:sldMk cId="1215890345" sldId="444"/>
            <ac:spMk id="9" creationId="{E2199648-83B8-4E15-86B3-1FD3F56E605D}"/>
          </ac:spMkLst>
        </pc:spChg>
      </pc:sldChg>
      <pc:sldChg chg="modSp mod">
        <pc:chgData name="ghazala naaz" userId="3845f1178daa12ef" providerId="LiveId" clId="{02BFA6C3-A8F0-4DA9-9091-4E2D76721965}" dt="2022-02-03T07:28:03.455" v="282" actId="33524"/>
        <pc:sldMkLst>
          <pc:docMk/>
          <pc:sldMk cId="1535709477" sldId="445"/>
        </pc:sldMkLst>
        <pc:spChg chg="mod">
          <ac:chgData name="ghazala naaz" userId="3845f1178daa12ef" providerId="LiveId" clId="{02BFA6C3-A8F0-4DA9-9091-4E2D76721965}" dt="2022-02-03T07:28:03.455" v="282" actId="33524"/>
          <ac:spMkLst>
            <pc:docMk/>
            <pc:sldMk cId="1535709477" sldId="445"/>
            <ac:spMk id="3" creationId="{00000000-0000-0000-0000-000000000000}"/>
          </ac:spMkLst>
        </pc:spChg>
      </pc:sldChg>
      <pc:sldChg chg="modSp mod">
        <pc:chgData name="ghazala naaz" userId="3845f1178daa12ef" providerId="LiveId" clId="{02BFA6C3-A8F0-4DA9-9091-4E2D76721965}" dt="2022-02-03T07:25:17.021" v="266" actId="33524"/>
        <pc:sldMkLst>
          <pc:docMk/>
          <pc:sldMk cId="3194096816" sldId="446"/>
        </pc:sldMkLst>
        <pc:spChg chg="mod">
          <ac:chgData name="ghazala naaz" userId="3845f1178daa12ef" providerId="LiveId" clId="{02BFA6C3-A8F0-4DA9-9091-4E2D76721965}" dt="2022-02-03T07:25:17.021" v="266" actId="33524"/>
          <ac:spMkLst>
            <pc:docMk/>
            <pc:sldMk cId="3194096816" sldId="446"/>
            <ac:spMk id="3" creationId="{00000000-0000-0000-0000-000000000000}"/>
          </ac:spMkLst>
        </pc:spChg>
      </pc:sldChg>
      <pc:sldChg chg="del">
        <pc:chgData name="ghazala naaz" userId="3845f1178daa12ef" providerId="LiveId" clId="{02BFA6C3-A8F0-4DA9-9091-4E2D76721965}" dt="2022-02-03T07:15:25.993" v="177" actId="2696"/>
        <pc:sldMkLst>
          <pc:docMk/>
          <pc:sldMk cId="1743979583" sldId="452"/>
        </pc:sldMkLst>
      </pc:sldChg>
      <pc:sldChg chg="modSp mod">
        <pc:chgData name="ghazala naaz" userId="3845f1178daa12ef" providerId="LiveId" clId="{02BFA6C3-A8F0-4DA9-9091-4E2D76721965}" dt="2022-02-03T06:40:04.341" v="124" actId="20577"/>
        <pc:sldMkLst>
          <pc:docMk/>
          <pc:sldMk cId="2551426638" sldId="461"/>
        </pc:sldMkLst>
        <pc:spChg chg="mod">
          <ac:chgData name="ghazala naaz" userId="3845f1178daa12ef" providerId="LiveId" clId="{02BFA6C3-A8F0-4DA9-9091-4E2D76721965}" dt="2022-02-03T06:40:04.341" v="124" actId="20577"/>
          <ac:spMkLst>
            <pc:docMk/>
            <pc:sldMk cId="2551426638" sldId="461"/>
            <ac:spMk id="3" creationId="{00000000-0000-0000-0000-000000000000}"/>
          </ac:spMkLst>
        </pc:spChg>
      </pc:sldChg>
      <pc:sldChg chg="modSp mod">
        <pc:chgData name="ghazala naaz" userId="3845f1178daa12ef" providerId="LiveId" clId="{02BFA6C3-A8F0-4DA9-9091-4E2D76721965}" dt="2022-02-03T07:25:51.543" v="271" actId="20577"/>
        <pc:sldMkLst>
          <pc:docMk/>
          <pc:sldMk cId="1553751702" sldId="462"/>
        </pc:sldMkLst>
        <pc:spChg chg="mod">
          <ac:chgData name="ghazala naaz" userId="3845f1178daa12ef" providerId="LiveId" clId="{02BFA6C3-A8F0-4DA9-9091-4E2D76721965}" dt="2022-02-03T07:25:51.543" v="271" actId="20577"/>
          <ac:spMkLst>
            <pc:docMk/>
            <pc:sldMk cId="1553751702" sldId="462"/>
            <ac:spMk id="4" creationId="{6D968004-4F81-8043-A33A-604C874A40F6}"/>
          </ac:spMkLst>
        </pc:spChg>
        <pc:spChg chg="mod">
          <ac:chgData name="ghazala naaz" userId="3845f1178daa12ef" providerId="LiveId" clId="{02BFA6C3-A8F0-4DA9-9091-4E2D76721965}" dt="2022-02-03T07:25:45.368" v="270" actId="313"/>
          <ac:spMkLst>
            <pc:docMk/>
            <pc:sldMk cId="1553751702" sldId="462"/>
            <ac:spMk id="5" creationId="{91E79B45-1B35-2349-9EB6-AD9D9B7DB6C2}"/>
          </ac:spMkLst>
        </pc:spChg>
      </pc:sldChg>
      <pc:sldChg chg="modSp mod">
        <pc:chgData name="ghazala naaz" userId="3845f1178daa12ef" providerId="LiveId" clId="{02BFA6C3-A8F0-4DA9-9091-4E2D76721965}" dt="2022-02-03T07:20:01.116" v="263" actId="20577"/>
        <pc:sldMkLst>
          <pc:docMk/>
          <pc:sldMk cId="4206356369" sldId="834"/>
        </pc:sldMkLst>
        <pc:spChg chg="mod">
          <ac:chgData name="ghazala naaz" userId="3845f1178daa12ef" providerId="LiveId" clId="{02BFA6C3-A8F0-4DA9-9091-4E2D76721965}" dt="2022-02-03T07:20:01.116" v="263" actId="20577"/>
          <ac:spMkLst>
            <pc:docMk/>
            <pc:sldMk cId="4206356369" sldId="834"/>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27424-99EA-4692-8824-20C00A2A047B}" type="datetimeFigureOut">
              <a:rPr lang="en-IN" smtClean="0"/>
              <a:pPr/>
              <a:t>25-04-2022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AE4AB3-79E7-4456-9438-58B89D36DD7A}" type="slidenum">
              <a:rPr lang="en-IN" smtClean="0"/>
              <a:pPr/>
              <a:t>‹#›</a:t>
            </a:fld>
            <a:endParaRPr lang="en-IN"/>
          </a:p>
        </p:txBody>
      </p:sp>
    </p:spTree>
    <p:extLst>
      <p:ext uri="{BB962C8B-B14F-4D97-AF65-F5344CB8AC3E}">
        <p14:creationId xmlns:p14="http://schemas.microsoft.com/office/powerpoint/2010/main" val="1479151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val="3990453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extLst>
      <p:ext uri="{BB962C8B-B14F-4D97-AF65-F5344CB8AC3E}">
        <p14:creationId xmlns:p14="http://schemas.microsoft.com/office/powerpoint/2010/main" val="14059962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8</a:t>
            </a:fld>
            <a:endParaRPr lang="en-US"/>
          </a:p>
        </p:txBody>
      </p:sp>
    </p:spTree>
    <p:extLst>
      <p:ext uri="{BB962C8B-B14F-4D97-AF65-F5344CB8AC3E}">
        <p14:creationId xmlns:p14="http://schemas.microsoft.com/office/powerpoint/2010/main" val="2905490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31</a:t>
            </a:fld>
            <a:endParaRPr lang="en-US"/>
          </a:p>
        </p:txBody>
      </p:sp>
    </p:spTree>
    <p:extLst>
      <p:ext uri="{BB962C8B-B14F-4D97-AF65-F5344CB8AC3E}">
        <p14:creationId xmlns:p14="http://schemas.microsoft.com/office/powerpoint/2010/main" val="2367075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53</a:t>
            </a:fld>
            <a:endParaRPr lang="en-US"/>
          </a:p>
        </p:txBody>
      </p:sp>
    </p:spTree>
    <p:extLst>
      <p:ext uri="{BB962C8B-B14F-4D97-AF65-F5344CB8AC3E}">
        <p14:creationId xmlns:p14="http://schemas.microsoft.com/office/powerpoint/2010/main" val="1378137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75</a:t>
            </a:fld>
            <a:endParaRPr lang="en-US"/>
          </a:p>
        </p:txBody>
      </p:sp>
    </p:spTree>
    <p:extLst>
      <p:ext uri="{BB962C8B-B14F-4D97-AF65-F5344CB8AC3E}">
        <p14:creationId xmlns:p14="http://schemas.microsoft.com/office/powerpoint/2010/main" val="3120989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92</a:t>
            </a:fld>
            <a:endParaRPr lang="en-US"/>
          </a:p>
        </p:txBody>
      </p:sp>
    </p:spTree>
    <p:extLst>
      <p:ext uri="{BB962C8B-B14F-4D97-AF65-F5344CB8AC3E}">
        <p14:creationId xmlns:p14="http://schemas.microsoft.com/office/powerpoint/2010/main" val="655972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AB318651-3AD0-410B-92A7-9335F47B47FB}" type="datetimeFigureOut">
              <a:rPr lang="en-IN" smtClean="0"/>
              <a:pPr/>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49AEB7-3225-4933-AA05-B7FBC175A618}" type="slidenum">
              <a:rPr lang="en-IN" smtClean="0"/>
              <a:pPr/>
              <a:t>‹#›</a:t>
            </a:fld>
            <a:endParaRPr lang="en-IN"/>
          </a:p>
        </p:txBody>
      </p:sp>
    </p:spTree>
    <p:extLst>
      <p:ext uri="{BB962C8B-B14F-4D97-AF65-F5344CB8AC3E}">
        <p14:creationId xmlns:p14="http://schemas.microsoft.com/office/powerpoint/2010/main" val="1406992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318651-3AD0-410B-92A7-9335F47B47FB}" type="datetimeFigureOut">
              <a:rPr lang="en-IN" smtClean="0"/>
              <a:pPr/>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49AEB7-3225-4933-AA05-B7FBC175A618}" type="slidenum">
              <a:rPr lang="en-IN" smtClean="0"/>
              <a:pPr/>
              <a:t>‹#›</a:t>
            </a:fld>
            <a:endParaRPr lang="en-IN"/>
          </a:p>
        </p:txBody>
      </p:sp>
    </p:spTree>
    <p:extLst>
      <p:ext uri="{BB962C8B-B14F-4D97-AF65-F5344CB8AC3E}">
        <p14:creationId xmlns:p14="http://schemas.microsoft.com/office/powerpoint/2010/main" val="3453094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318651-3AD0-410B-92A7-9335F47B47FB}" type="datetimeFigureOut">
              <a:rPr lang="en-IN" smtClean="0"/>
              <a:pPr/>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49AEB7-3225-4933-AA05-B7FBC175A618}" type="slidenum">
              <a:rPr lang="en-IN" smtClean="0"/>
              <a:pPr/>
              <a:t>‹#›</a:t>
            </a:fld>
            <a:endParaRPr lang="en-IN"/>
          </a:p>
        </p:txBody>
      </p:sp>
    </p:spTree>
    <p:extLst>
      <p:ext uri="{BB962C8B-B14F-4D97-AF65-F5344CB8AC3E}">
        <p14:creationId xmlns:p14="http://schemas.microsoft.com/office/powerpoint/2010/main" val="2324765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B318651-3AD0-410B-92A7-9335F47B47FB}" type="datetimeFigureOut">
              <a:rPr lang="en-IN" smtClean="0"/>
              <a:pPr/>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49AEB7-3225-4933-AA05-B7FBC175A618}" type="slidenum">
              <a:rPr lang="en-IN" smtClean="0"/>
              <a:pPr/>
              <a:t>‹#›</a:t>
            </a:fld>
            <a:endParaRPr lang="en-IN"/>
          </a:p>
        </p:txBody>
      </p:sp>
    </p:spTree>
    <p:extLst>
      <p:ext uri="{BB962C8B-B14F-4D97-AF65-F5344CB8AC3E}">
        <p14:creationId xmlns:p14="http://schemas.microsoft.com/office/powerpoint/2010/main" val="3950039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B318651-3AD0-410B-92A7-9335F47B47FB}" type="datetimeFigureOut">
              <a:rPr lang="en-IN" smtClean="0"/>
              <a:pPr/>
              <a:t>25-04-2022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49AEB7-3225-4933-AA05-B7FBC175A618}" type="slidenum">
              <a:rPr lang="en-IN" smtClean="0"/>
              <a:pPr/>
              <a:t>‹#›</a:t>
            </a:fld>
            <a:endParaRPr lang="en-IN"/>
          </a:p>
        </p:txBody>
      </p:sp>
    </p:spTree>
    <p:extLst>
      <p:ext uri="{BB962C8B-B14F-4D97-AF65-F5344CB8AC3E}">
        <p14:creationId xmlns:p14="http://schemas.microsoft.com/office/powerpoint/2010/main" val="274569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B318651-3AD0-410B-92A7-9335F47B47FB}" type="datetimeFigureOut">
              <a:rPr lang="en-IN" smtClean="0"/>
              <a:pPr/>
              <a:t>25-04-2022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49AEB7-3225-4933-AA05-B7FBC175A618}" type="slidenum">
              <a:rPr lang="en-IN" smtClean="0"/>
              <a:pPr/>
              <a:t>‹#›</a:t>
            </a:fld>
            <a:endParaRPr lang="en-IN"/>
          </a:p>
        </p:txBody>
      </p:sp>
    </p:spTree>
    <p:extLst>
      <p:ext uri="{BB962C8B-B14F-4D97-AF65-F5344CB8AC3E}">
        <p14:creationId xmlns:p14="http://schemas.microsoft.com/office/powerpoint/2010/main" val="858817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B318651-3AD0-410B-92A7-9335F47B47FB}" type="datetimeFigureOut">
              <a:rPr lang="en-IN" smtClean="0"/>
              <a:pPr/>
              <a:t>25-04-2022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49AEB7-3225-4933-AA05-B7FBC175A618}" type="slidenum">
              <a:rPr lang="en-IN" smtClean="0"/>
              <a:pPr/>
              <a:t>‹#›</a:t>
            </a:fld>
            <a:endParaRPr lang="en-IN"/>
          </a:p>
        </p:txBody>
      </p:sp>
    </p:spTree>
    <p:extLst>
      <p:ext uri="{BB962C8B-B14F-4D97-AF65-F5344CB8AC3E}">
        <p14:creationId xmlns:p14="http://schemas.microsoft.com/office/powerpoint/2010/main" val="1419154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B318651-3AD0-410B-92A7-9335F47B47FB}" type="datetimeFigureOut">
              <a:rPr lang="en-IN" smtClean="0"/>
              <a:pPr/>
              <a:t>25-04-2022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49AEB7-3225-4933-AA05-B7FBC175A618}" type="slidenum">
              <a:rPr lang="en-IN" smtClean="0"/>
              <a:pPr/>
              <a:t>‹#›</a:t>
            </a:fld>
            <a:endParaRPr lang="en-IN"/>
          </a:p>
        </p:txBody>
      </p:sp>
    </p:spTree>
    <p:extLst>
      <p:ext uri="{BB962C8B-B14F-4D97-AF65-F5344CB8AC3E}">
        <p14:creationId xmlns:p14="http://schemas.microsoft.com/office/powerpoint/2010/main" val="3066544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318651-3AD0-410B-92A7-9335F47B47FB}" type="datetimeFigureOut">
              <a:rPr lang="en-IN" smtClean="0"/>
              <a:pPr/>
              <a:t>25-04-2022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49AEB7-3225-4933-AA05-B7FBC175A618}" type="slidenum">
              <a:rPr lang="en-IN" smtClean="0"/>
              <a:pPr/>
              <a:t>‹#›</a:t>
            </a:fld>
            <a:endParaRPr lang="en-IN"/>
          </a:p>
        </p:txBody>
      </p:sp>
    </p:spTree>
    <p:extLst>
      <p:ext uri="{BB962C8B-B14F-4D97-AF65-F5344CB8AC3E}">
        <p14:creationId xmlns:p14="http://schemas.microsoft.com/office/powerpoint/2010/main" val="1501119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B318651-3AD0-410B-92A7-9335F47B47FB}" type="datetimeFigureOut">
              <a:rPr lang="en-IN" smtClean="0"/>
              <a:pPr/>
              <a:t>25-04-2022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49AEB7-3225-4933-AA05-B7FBC175A618}" type="slidenum">
              <a:rPr lang="en-IN" smtClean="0"/>
              <a:pPr/>
              <a:t>‹#›</a:t>
            </a:fld>
            <a:endParaRPr lang="en-IN"/>
          </a:p>
        </p:txBody>
      </p:sp>
    </p:spTree>
    <p:extLst>
      <p:ext uri="{BB962C8B-B14F-4D97-AF65-F5344CB8AC3E}">
        <p14:creationId xmlns:p14="http://schemas.microsoft.com/office/powerpoint/2010/main" val="3722226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B318651-3AD0-410B-92A7-9335F47B47FB}" type="datetimeFigureOut">
              <a:rPr lang="en-IN" smtClean="0"/>
              <a:pPr/>
              <a:t>25-04-2022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49AEB7-3225-4933-AA05-B7FBC175A618}" type="slidenum">
              <a:rPr lang="en-IN" smtClean="0"/>
              <a:pPr/>
              <a:t>‹#›</a:t>
            </a:fld>
            <a:endParaRPr lang="en-IN"/>
          </a:p>
        </p:txBody>
      </p:sp>
    </p:spTree>
    <p:extLst>
      <p:ext uri="{BB962C8B-B14F-4D97-AF65-F5344CB8AC3E}">
        <p14:creationId xmlns:p14="http://schemas.microsoft.com/office/powerpoint/2010/main" val="3113731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18651-3AD0-410B-92A7-9335F47B47FB}" type="datetimeFigureOut">
              <a:rPr lang="en-IN" smtClean="0"/>
              <a:pPr/>
              <a:t>25-04-2022</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49AEB7-3225-4933-AA05-B7FBC175A618}" type="slidenum">
              <a:rPr lang="en-IN" smtClean="0"/>
              <a:pPr/>
              <a:t>‹#›</a:t>
            </a:fld>
            <a:endParaRPr lang="en-IN"/>
          </a:p>
        </p:txBody>
      </p:sp>
    </p:spTree>
    <p:extLst>
      <p:ext uri="{BB962C8B-B14F-4D97-AF65-F5344CB8AC3E}">
        <p14:creationId xmlns:p14="http://schemas.microsoft.com/office/powerpoint/2010/main" val="32676354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3" Type="http://schemas.openxmlformats.org/officeDocument/2006/relationships/hyperlink" Target="https://www.youtube.com/watch?v=Q-dia2kXU64"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youtube.com/watch?v=n2Gr5z1imY0" TargetMode="External"/></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bing.com/search?q=Nonviolent+Communication&amp;filters=sid:b69b3f86-9e53-052a-f5ee-a147130643f2&amp;form=ENTLNK"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www.youtube.com/watch?v=6-WD4X4IKEs" TargetMode="External"/><Relationship Id="rId7" Type="http://schemas.openxmlformats.org/officeDocument/2006/relationships/hyperlink" Target="https://www.youtube.com/watch?v=1zZ4YEuThRw" TargetMode="External"/><Relationship Id="rId2" Type="http://schemas.openxmlformats.org/officeDocument/2006/relationships/hyperlink" Target="https://www.youtube.com/watch?v=NoO4RB9jHzA" TargetMode="External"/><Relationship Id="rId1" Type="http://schemas.openxmlformats.org/officeDocument/2006/relationships/slideLayout" Target="../slideLayouts/slideLayout2.xml"/><Relationship Id="rId6" Type="http://schemas.openxmlformats.org/officeDocument/2006/relationships/hyperlink" Target="https://www.youtube.com/watch?v=zYNwyMXbRUg" TargetMode="External"/><Relationship Id="rId5" Type="http://schemas.openxmlformats.org/officeDocument/2006/relationships/hyperlink" Target="https://www.youtube.com/watch?v=lQrj_7xkeNI" TargetMode="External"/><Relationship Id="rId4" Type="http://schemas.openxmlformats.org/officeDocument/2006/relationships/hyperlink" Target="https://www.youtube.com/watch?v=pP8dWURrEF0" TargetMode="Externa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s://www.youtube.com/watch?v=482W4j76Pxo" TargetMode="External"/><Relationship Id="rId2" Type="http://schemas.openxmlformats.org/officeDocument/2006/relationships/hyperlink" Target="https://www.youtube.com/watch?v=VrpIsyC40M4"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7299" y="21605"/>
            <a:ext cx="7832110" cy="984717"/>
          </a:xfrm>
        </p:spPr>
        <p:style>
          <a:lnRef idx="1">
            <a:schemeClr val="accent5"/>
          </a:lnRef>
          <a:fillRef idx="2">
            <a:schemeClr val="accent5"/>
          </a:fillRef>
          <a:effectRef idx="1">
            <a:schemeClr val="accent5"/>
          </a:effectRef>
          <a:fontRef idx="minor">
            <a:schemeClr val="dk1"/>
          </a:fontRef>
        </p:style>
        <p:txBody>
          <a:bodyPr>
            <a:noAutofit/>
          </a:bodyPr>
          <a:lstStyle/>
          <a:p>
            <a:r>
              <a:rPr lang="en-US" sz="3000" dirty="0" err="1"/>
              <a:t>Noida</a:t>
            </a:r>
            <a:r>
              <a:rPr lang="en-US" sz="3000" dirty="0"/>
              <a:t> Institute of Engineering and Technology, Greater </a:t>
            </a:r>
            <a:r>
              <a:rPr lang="en-US" sz="3000" dirty="0" err="1"/>
              <a:t>Noida</a:t>
            </a:r>
            <a:endParaRPr lang="en-US" sz="3000" dirty="0"/>
          </a:p>
        </p:txBody>
      </p:sp>
      <p:sp>
        <p:nvSpPr>
          <p:cNvPr id="3" name="Subtitle 2"/>
          <p:cNvSpPr>
            <a:spLocks noGrp="1"/>
          </p:cNvSpPr>
          <p:nvPr>
            <p:ph type="subTitle" idx="1"/>
          </p:nvPr>
        </p:nvSpPr>
        <p:spPr>
          <a:xfrm>
            <a:off x="2079927" y="1135951"/>
            <a:ext cx="4800600" cy="1314450"/>
          </a:xfrm>
        </p:spPr>
        <p:style>
          <a:lnRef idx="2">
            <a:schemeClr val="accent5"/>
          </a:lnRef>
          <a:fillRef idx="1">
            <a:schemeClr val="lt1"/>
          </a:fillRef>
          <a:effectRef idx="0">
            <a:schemeClr val="accent5"/>
          </a:effectRef>
          <a:fontRef idx="minor">
            <a:schemeClr val="dk1"/>
          </a:fontRef>
        </p:style>
        <p:txBody>
          <a:bodyPr>
            <a:normAutofit/>
          </a:bodyPr>
          <a:lstStyle/>
          <a:p>
            <a:endParaRPr lang="en-US" sz="2250" b="1" dirty="0"/>
          </a:p>
          <a:p>
            <a:r>
              <a:rPr lang="en-US" sz="2250" b="1" dirty="0"/>
              <a:t>Technical Communication Skills</a:t>
            </a:r>
          </a:p>
          <a:p>
            <a:r>
              <a:rPr lang="en-US" sz="2250" b="1" dirty="0"/>
              <a:t>AASL 0401</a:t>
            </a:r>
          </a:p>
        </p:txBody>
      </p:sp>
      <p:sp>
        <p:nvSpPr>
          <p:cNvPr id="9" name="Date Placeholder 8"/>
          <p:cNvSpPr>
            <a:spLocks noGrp="1"/>
          </p:cNvSpPr>
          <p:nvPr>
            <p:ph type="dt" sz="half" idx="10"/>
          </p:nvPr>
        </p:nvSpPr>
        <p:spPr>
          <a:xfrm>
            <a:off x="227747" y="6447632"/>
            <a:ext cx="1600200" cy="273844"/>
          </a:xfrm>
        </p:spPr>
        <p:txBody>
          <a:bodyPr/>
          <a:lstStyle/>
          <a:p>
            <a:fld id="{38801551-5877-4C21-9B34-9746B04ED5CA}" type="datetime1">
              <a:rPr lang="en-US" smtClean="0"/>
              <a:pPr/>
              <a:t>4/25/2022</a:t>
            </a:fld>
            <a:endParaRPr lang="en-US" dirty="0"/>
          </a:p>
        </p:txBody>
      </p:sp>
      <p:sp>
        <p:nvSpPr>
          <p:cNvPr id="13" name="Footer Placeholder 12"/>
          <p:cNvSpPr>
            <a:spLocks noGrp="1"/>
          </p:cNvSpPr>
          <p:nvPr>
            <p:ph type="ftr" sz="quarter" idx="11"/>
          </p:nvPr>
        </p:nvSpPr>
        <p:spPr>
          <a:xfrm>
            <a:off x="2000250" y="6044560"/>
            <a:ext cx="5200650" cy="289182"/>
          </a:xfrm>
        </p:spPr>
        <p:txBody>
          <a:bodyPr/>
          <a:lstStyle/>
          <a:p>
            <a:r>
              <a:rPr lang="en-US" dirty="0"/>
              <a:t>Faculty Name             Subject code and abbreviation                Unit Number</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54590" y="-1"/>
            <a:ext cx="1202709" cy="678829"/>
          </a:xfrm>
          <a:prstGeom prst="rect">
            <a:avLst/>
          </a:prstGeom>
          <a:noFill/>
        </p:spPr>
      </p:pic>
      <p:sp>
        <p:nvSpPr>
          <p:cNvPr id="6" name="Subtitle 2"/>
          <p:cNvSpPr txBox="1">
            <a:spLocks/>
          </p:cNvSpPr>
          <p:nvPr/>
        </p:nvSpPr>
        <p:spPr>
          <a:xfrm>
            <a:off x="5543554" y="4031226"/>
            <a:ext cx="2286000" cy="1314450"/>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rmAutofit/>
          </a:bodyPr>
          <a:lstStyle/>
          <a:p>
            <a:pPr algn="ctr">
              <a:spcBef>
                <a:spcPct val="20000"/>
              </a:spcBef>
              <a:defRPr/>
            </a:pPr>
            <a:r>
              <a:rPr lang="en-US" sz="2400" dirty="0">
                <a:solidFill>
                  <a:schemeClr val="tx1"/>
                </a:solidFill>
              </a:rPr>
              <a:t>Department of English</a:t>
            </a: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428625" y="6040933"/>
            <a:ext cx="400050" cy="400050"/>
          </a:xfrm>
          <a:prstGeom prst="rect">
            <a:avLst/>
          </a:prstGeom>
          <a:noFill/>
        </p:spPr>
      </p:pic>
      <p:pic>
        <p:nvPicPr>
          <p:cNvPr id="11" name="Picture 4" descr="C:\Users\Manks\Downloads\speak.png"/>
          <p:cNvPicPr>
            <a:picLocks noChangeAspect="1" noChangeArrowheads="1"/>
          </p:cNvPicPr>
          <p:nvPr/>
        </p:nvPicPr>
        <p:blipFill>
          <a:blip r:embed="rId5" cstate="print"/>
          <a:srcRect/>
          <a:stretch>
            <a:fillRect/>
          </a:stretch>
        </p:blipFill>
        <p:spPr bwMode="auto">
          <a:xfrm>
            <a:off x="6057900" y="2669313"/>
            <a:ext cx="1143000" cy="1143000"/>
          </a:xfrm>
          <a:prstGeom prst="rect">
            <a:avLst/>
          </a:prstGeom>
          <a:noFill/>
        </p:spPr>
      </p:pic>
      <p:sp>
        <p:nvSpPr>
          <p:cNvPr id="12" name="Subtitle 2"/>
          <p:cNvSpPr txBox="1">
            <a:spLocks/>
          </p:cNvSpPr>
          <p:nvPr/>
        </p:nvSpPr>
        <p:spPr>
          <a:xfrm>
            <a:off x="428623" y="2808316"/>
            <a:ext cx="1600200" cy="604837"/>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rmAutofit/>
          </a:bodyPr>
          <a:lstStyle/>
          <a:p>
            <a:pPr algn="ctr">
              <a:spcBef>
                <a:spcPct val="20000"/>
              </a:spcBef>
              <a:defRPr/>
            </a:pPr>
            <a:r>
              <a:rPr lang="en-US" sz="2800" dirty="0">
                <a:solidFill>
                  <a:schemeClr val="tx1"/>
                </a:solidFill>
              </a:rPr>
              <a:t>Unit: IV</a:t>
            </a:r>
          </a:p>
          <a:p>
            <a:pPr algn="ctr">
              <a:spcBef>
                <a:spcPct val="20000"/>
              </a:spcBef>
              <a:defRPr/>
            </a:pPr>
            <a:endParaRPr lang="en-US" sz="2800" dirty="0">
              <a:solidFill>
                <a:schemeClr val="tx1"/>
              </a:solidFill>
            </a:endParaRPr>
          </a:p>
        </p:txBody>
      </p:sp>
      <p:sp>
        <p:nvSpPr>
          <p:cNvPr id="14" name="Subtitle 2"/>
          <p:cNvSpPr txBox="1">
            <a:spLocks/>
          </p:cNvSpPr>
          <p:nvPr/>
        </p:nvSpPr>
        <p:spPr>
          <a:xfrm>
            <a:off x="428625" y="3632749"/>
            <a:ext cx="3143250" cy="628650"/>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Autofit/>
          </a:bodyPr>
          <a:lstStyle/>
          <a:p>
            <a:pPr algn="ctr">
              <a:spcBef>
                <a:spcPct val="20000"/>
              </a:spcBef>
              <a:defRPr/>
            </a:pPr>
            <a:r>
              <a:rPr lang="en-US" sz="2800" dirty="0">
                <a:solidFill>
                  <a:schemeClr val="tx1"/>
                </a:solidFill>
              </a:rPr>
              <a:t>Public Speaking</a:t>
            </a:r>
          </a:p>
        </p:txBody>
      </p:sp>
      <p:sp>
        <p:nvSpPr>
          <p:cNvPr id="15" name="Subtitle 2"/>
          <p:cNvSpPr txBox="1">
            <a:spLocks/>
          </p:cNvSpPr>
          <p:nvPr/>
        </p:nvSpPr>
        <p:spPr>
          <a:xfrm>
            <a:off x="457198" y="4417220"/>
            <a:ext cx="3143250" cy="628650"/>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rmAutofit/>
          </a:bodyPr>
          <a:lstStyle/>
          <a:p>
            <a:pPr algn="ctr">
              <a:spcBef>
                <a:spcPct val="20000"/>
              </a:spcBef>
              <a:defRPr/>
            </a:pPr>
            <a:r>
              <a:rPr lang="en-US" sz="2800" dirty="0" err="1">
                <a:solidFill>
                  <a:schemeClr val="tx1"/>
                </a:solidFill>
              </a:rPr>
              <a:t>B.Tech</a:t>
            </a:r>
            <a:r>
              <a:rPr lang="en-US" sz="2800" dirty="0">
                <a:solidFill>
                  <a:schemeClr val="tx1"/>
                </a:solidFill>
              </a:rPr>
              <a:t> IV Semester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C734247D-D670-4DCB-AB1F-D4FCE670C89C}"/>
              </a:ext>
            </a:extLst>
          </p:cNvPr>
          <p:cNvSpPr>
            <a:spLocks noGrp="1"/>
          </p:cNvSpPr>
          <p:nvPr>
            <p:ph sz="half" idx="1"/>
          </p:nvPr>
        </p:nvSpPr>
        <p:spPr>
          <a:xfrm>
            <a:off x="1085850" y="1395432"/>
            <a:ext cx="3886200" cy="3263504"/>
          </a:xfrm>
        </p:spPr>
        <p:txBody>
          <a:bodyPr>
            <a:normAutofit/>
          </a:bodyPr>
          <a:lstStyle/>
          <a:p>
            <a:pPr marL="0" indent="0">
              <a:buNone/>
            </a:pPr>
            <a:r>
              <a:rPr lang="en-IN" sz="2600" b="1" dirty="0"/>
              <a:t>Recap</a:t>
            </a:r>
          </a:p>
          <a:p>
            <a:r>
              <a:rPr lang="en-US" sz="2600" dirty="0"/>
              <a:t>Technical/Scientific</a:t>
            </a:r>
          </a:p>
          <a:p>
            <a:pPr marL="0" indent="0">
              <a:buNone/>
            </a:pPr>
            <a:r>
              <a:rPr lang="en-US" sz="2600" dirty="0"/>
              <a:t>    paper writing</a:t>
            </a:r>
            <a:endParaRPr lang="en-IN" sz="2600" dirty="0"/>
          </a:p>
        </p:txBody>
      </p:sp>
      <p:sp>
        <p:nvSpPr>
          <p:cNvPr id="10" name="Content Placeholder 9">
            <a:extLst>
              <a:ext uri="{FF2B5EF4-FFF2-40B4-BE49-F238E27FC236}">
                <a16:creationId xmlns:a16="http://schemas.microsoft.com/office/drawing/2014/main" id="{A8BFE1C6-1C94-4D59-9268-3FA75E52B772}"/>
              </a:ext>
            </a:extLst>
          </p:cNvPr>
          <p:cNvSpPr>
            <a:spLocks noGrp="1"/>
          </p:cNvSpPr>
          <p:nvPr>
            <p:ph sz="half" idx="2"/>
          </p:nvPr>
        </p:nvSpPr>
        <p:spPr>
          <a:xfrm>
            <a:off x="4574414" y="1385020"/>
            <a:ext cx="3886200" cy="4351338"/>
          </a:xfrm>
        </p:spPr>
        <p:txBody>
          <a:bodyPr>
            <a:normAutofit/>
          </a:bodyPr>
          <a:lstStyle/>
          <a:p>
            <a:pPr marL="0" indent="0">
              <a:buNone/>
            </a:pPr>
            <a:r>
              <a:rPr lang="en-IN" sz="2600" b="1" dirty="0"/>
              <a:t>Prerequisite</a:t>
            </a:r>
          </a:p>
          <a:p>
            <a:r>
              <a:rPr lang="en-IN" sz="2600" dirty="0"/>
              <a:t>communication skills</a:t>
            </a:r>
          </a:p>
          <a:p>
            <a:r>
              <a:rPr lang="en-IN" sz="2600" dirty="0"/>
              <a:t>Understanding of workplace communication</a:t>
            </a:r>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171575" y="0"/>
            <a:ext cx="7972425"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85725" y="0"/>
            <a:ext cx="1085850" cy="612872"/>
          </a:xfrm>
          <a:prstGeom prst="rect">
            <a:avLst/>
          </a:prstGeom>
          <a:noFill/>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3050" y="1714501"/>
            <a:ext cx="6172200" cy="3394472"/>
          </a:xfrm>
        </p:spPr>
        <p:txBody>
          <a:bodyPr/>
          <a:lstStyle/>
          <a:p>
            <a:pPr marL="0" indent="0">
              <a:buNone/>
            </a:pPr>
            <a:endParaRPr lang="en-US" sz="2200" dirty="0"/>
          </a:p>
          <a:p>
            <a:pPr marL="0" indent="0">
              <a:buNone/>
            </a:pPr>
            <a:endParaRPr lang="en-US" sz="1500" dirty="0"/>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3028950" y="5624514"/>
            <a:ext cx="377190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
        <p:nvSpPr>
          <p:cNvPr id="7" name="Title 1"/>
          <p:cNvSpPr txBox="1">
            <a:spLocks/>
          </p:cNvSpPr>
          <p:nvPr/>
        </p:nvSpPr>
        <p:spPr>
          <a:xfrm>
            <a:off x="980661" y="0"/>
            <a:ext cx="8163339" cy="880665"/>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Faculty Video Links, YouTube &amp; NPTEL Video Links and Online Courses Details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05189" y="133896"/>
            <a:ext cx="1085850" cy="612872"/>
          </a:xfrm>
          <a:prstGeom prst="rect">
            <a:avLst/>
          </a:prstGeom>
          <a:noFill/>
        </p:spPr>
      </p:pic>
      <p:sp>
        <p:nvSpPr>
          <p:cNvPr id="13" name="TextBox 12">
            <a:extLst>
              <a:ext uri="{FF2B5EF4-FFF2-40B4-BE49-F238E27FC236}">
                <a16:creationId xmlns:a16="http://schemas.microsoft.com/office/drawing/2014/main" id="{EAFF04A5-A2D9-442F-AD97-B764A8461158}"/>
              </a:ext>
            </a:extLst>
          </p:cNvPr>
          <p:cNvSpPr txBox="1"/>
          <p:nvPr/>
        </p:nvSpPr>
        <p:spPr>
          <a:xfrm>
            <a:off x="1428750" y="1968058"/>
            <a:ext cx="5429250" cy="369332"/>
          </a:xfrm>
          <a:prstGeom prst="rect">
            <a:avLst/>
          </a:prstGeom>
          <a:noFill/>
        </p:spPr>
        <p:txBody>
          <a:bodyPr wrap="square">
            <a:spAutoFit/>
          </a:bodyPr>
          <a:lstStyle/>
          <a:p>
            <a:r>
              <a:rPr lang="en-US" dirty="0">
                <a:hlinkClick r:id="rId3"/>
              </a:rPr>
              <a:t>Cellphone Etiquette | Good Manners - YouTube</a:t>
            </a:r>
            <a:endParaRPr lang="en-IN" dirty="0"/>
          </a:p>
        </p:txBody>
      </p:sp>
      <p:sp>
        <p:nvSpPr>
          <p:cNvPr id="15" name="TextBox 14">
            <a:extLst>
              <a:ext uri="{FF2B5EF4-FFF2-40B4-BE49-F238E27FC236}">
                <a16:creationId xmlns:a16="http://schemas.microsoft.com/office/drawing/2014/main" id="{7D4F28A1-130D-4C21-936A-2CE43FBDC986}"/>
              </a:ext>
            </a:extLst>
          </p:cNvPr>
          <p:cNvSpPr txBox="1"/>
          <p:nvPr/>
        </p:nvSpPr>
        <p:spPr>
          <a:xfrm>
            <a:off x="1428750" y="2559599"/>
            <a:ext cx="4572000" cy="646331"/>
          </a:xfrm>
          <a:prstGeom prst="rect">
            <a:avLst/>
          </a:prstGeom>
          <a:noFill/>
        </p:spPr>
        <p:txBody>
          <a:bodyPr wrap="square">
            <a:spAutoFit/>
          </a:bodyPr>
          <a:lstStyle/>
          <a:p>
            <a:r>
              <a:rPr lang="en-US" dirty="0">
                <a:hlinkClick r:id="rId4"/>
              </a:rPr>
              <a:t>Cell Phone Etiquette in the Workplace - YouTube</a:t>
            </a:r>
            <a:endParaRPr lang="en-IN" dirty="0"/>
          </a:p>
        </p:txBody>
      </p:sp>
    </p:spTree>
    <p:extLst>
      <p:ext uri="{BB962C8B-B14F-4D97-AF65-F5344CB8AC3E}">
        <p14:creationId xmlns:p14="http://schemas.microsoft.com/office/powerpoint/2010/main" val="62215137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0100" y="1172103"/>
            <a:ext cx="7552330" cy="3394472"/>
          </a:xfrm>
        </p:spPr>
        <p:txBody>
          <a:bodyPr>
            <a:noAutofit/>
          </a:bodyPr>
          <a:lstStyle/>
          <a:p>
            <a:pPr marL="0" indent="0">
              <a:buNone/>
            </a:pPr>
            <a:r>
              <a:rPr lang="en-US" sz="2400" dirty="0"/>
              <a:t>Q1. When you answer your phone, you have to say your name?       </a:t>
            </a:r>
          </a:p>
          <a:p>
            <a:pPr marL="0" indent="0">
              <a:buNone/>
            </a:pPr>
            <a:r>
              <a:rPr lang="en-US" sz="2400" dirty="0"/>
              <a:t>       true or false</a:t>
            </a:r>
          </a:p>
          <a:p>
            <a:pPr marL="0" indent="0">
              <a:buNone/>
            </a:pPr>
            <a:r>
              <a:rPr lang="en-US" sz="2400" dirty="0"/>
              <a:t>Q.2.What should you do at the meeting?</a:t>
            </a:r>
          </a:p>
          <a:p>
            <a:pPr marL="342900" indent="-342900">
              <a:buNone/>
            </a:pPr>
            <a:r>
              <a:rPr lang="en-US" sz="2400" dirty="0"/>
              <a:t>	a. turn off your phone     b. use silent or vibrate mode                   c. keep your phone on  </a:t>
            </a:r>
          </a:p>
          <a:p>
            <a:pPr marL="0" indent="0">
              <a:buNone/>
            </a:pPr>
            <a:r>
              <a:rPr lang="en-US" sz="2400" dirty="0"/>
              <a:t>Q3. What is important about your voice?</a:t>
            </a:r>
          </a:p>
          <a:p>
            <a:pPr marL="0" indent="0">
              <a:buNone/>
            </a:pPr>
            <a:r>
              <a:rPr lang="en-US" sz="2400" dirty="0"/>
              <a:t>      a. the volume                  b. the speed</a:t>
            </a:r>
          </a:p>
          <a:p>
            <a:pPr marL="0" indent="0">
              <a:buNone/>
            </a:pPr>
            <a:r>
              <a:rPr lang="en-US" sz="2400" dirty="0"/>
              <a:t>      c. the tone   d. all of the above</a:t>
            </a:r>
          </a:p>
          <a:p>
            <a:pPr marL="0" indent="0">
              <a:buNone/>
            </a:pPr>
            <a:endParaRPr lang="en-US" sz="2400" dirty="0"/>
          </a:p>
        </p:txBody>
      </p:sp>
      <p:sp>
        <p:nvSpPr>
          <p:cNvPr id="4" name="Date Placeholder 3"/>
          <p:cNvSpPr>
            <a:spLocks noGrp="1"/>
          </p:cNvSpPr>
          <p:nvPr>
            <p:ph type="dt" sz="half" idx="10"/>
          </p:nvPr>
        </p:nvSpPr>
        <p:spPr/>
        <p:txBody>
          <a:bodyPr/>
          <a:lstStyle/>
          <a:p>
            <a:fld id="{9B9E620C-6276-4395-B819-95BCDB8CB27A}" type="datetime1">
              <a:rPr lang="en-US" smtClean="0"/>
              <a:pPr/>
              <a:t>4/25/2022</a:t>
            </a:fld>
            <a:endParaRPr lang="en-US"/>
          </a:p>
        </p:txBody>
      </p:sp>
      <p:sp>
        <p:nvSpPr>
          <p:cNvPr id="5" name="Footer Placeholder 4"/>
          <p:cNvSpPr>
            <a:spLocks noGrp="1"/>
          </p:cNvSpPr>
          <p:nvPr>
            <p:ph type="ftr" sz="quarter" idx="11"/>
          </p:nvPr>
        </p:nvSpPr>
        <p:spPr>
          <a:xfrm>
            <a:off x="1657349" y="6356350"/>
            <a:ext cx="5848919" cy="365125"/>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sp>
        <p:nvSpPr>
          <p:cNvPr id="7" name="Title 1"/>
          <p:cNvSpPr txBox="1">
            <a:spLocks/>
          </p:cNvSpPr>
          <p:nvPr/>
        </p:nvSpPr>
        <p:spPr>
          <a:xfrm>
            <a:off x="1007165" y="0"/>
            <a:ext cx="8136835" cy="612872"/>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3000" dirty="0"/>
              <a:t>MCQs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78685" y="47129"/>
            <a:ext cx="1085850" cy="612872"/>
          </a:xfrm>
          <a:prstGeom prst="rect">
            <a:avLst/>
          </a:prstGeom>
          <a:noFill/>
        </p:spPr>
      </p:pic>
    </p:spTree>
    <p:extLst>
      <p:ext uri="{BB962C8B-B14F-4D97-AF65-F5344CB8AC3E}">
        <p14:creationId xmlns:p14="http://schemas.microsoft.com/office/powerpoint/2010/main" val="324517984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4183" y="1182238"/>
            <a:ext cx="7355291" cy="3394472"/>
          </a:xfrm>
        </p:spPr>
        <p:txBody>
          <a:bodyPr>
            <a:normAutofit/>
          </a:bodyPr>
          <a:lstStyle/>
          <a:p>
            <a:pPr marL="0" indent="0">
              <a:buNone/>
            </a:pPr>
            <a:r>
              <a:rPr lang="en-US" sz="2400" dirty="0"/>
              <a:t>Q1. What is the importance of mobile etiquette?</a:t>
            </a:r>
          </a:p>
          <a:p>
            <a:pPr marL="0" indent="0">
              <a:buNone/>
            </a:pPr>
            <a:r>
              <a:rPr lang="en-US" sz="2400" dirty="0"/>
              <a:t>Q2.Discuss good and bad cell phone manners for any situation.</a:t>
            </a:r>
          </a:p>
          <a:p>
            <a:pPr marL="0" indent="0">
              <a:buNone/>
            </a:pPr>
            <a:r>
              <a:rPr lang="en-US" sz="2400" dirty="0"/>
              <a:t>Q3. What is the proper etiquette for cell phone use in public?</a:t>
            </a:r>
          </a:p>
        </p:txBody>
      </p:sp>
      <p:sp>
        <p:nvSpPr>
          <p:cNvPr id="4" name="Date Placeholder 3"/>
          <p:cNvSpPr>
            <a:spLocks noGrp="1"/>
          </p:cNvSpPr>
          <p:nvPr>
            <p:ph type="dt" sz="half" idx="10"/>
          </p:nvPr>
        </p:nvSpPr>
        <p:spPr/>
        <p:txBody>
          <a:bodyPr/>
          <a:lstStyle/>
          <a:p>
            <a:fld id="{9B9E620C-6276-4395-B819-95BCDB8CB27A}" type="datetime1">
              <a:rPr lang="en-US" smtClean="0"/>
              <a:pPr/>
              <a:t>4/25/2022</a:t>
            </a:fld>
            <a:endParaRPr lang="en-US"/>
          </a:p>
        </p:txBody>
      </p:sp>
      <p:sp>
        <p:nvSpPr>
          <p:cNvPr id="5" name="Footer Placeholder 4"/>
          <p:cNvSpPr>
            <a:spLocks noGrp="1"/>
          </p:cNvSpPr>
          <p:nvPr>
            <p:ph type="ftr" sz="quarter" idx="11"/>
          </p:nvPr>
        </p:nvSpPr>
        <p:spPr>
          <a:xfrm>
            <a:off x="2800350" y="5624514"/>
            <a:ext cx="417195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sp>
        <p:nvSpPr>
          <p:cNvPr id="7" name="Title 1"/>
          <p:cNvSpPr txBox="1">
            <a:spLocks/>
          </p:cNvSpPr>
          <p:nvPr/>
        </p:nvSpPr>
        <p:spPr>
          <a:xfrm>
            <a:off x="1006479" y="-3881"/>
            <a:ext cx="8137521" cy="612873"/>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3000" b="1" dirty="0"/>
              <a:t>Expected Questions for University Exam</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79371" y="0"/>
            <a:ext cx="1085850" cy="612872"/>
          </a:xfrm>
          <a:prstGeom prst="rect">
            <a:avLst/>
          </a:prstGeom>
          <a:noFill/>
        </p:spPr>
      </p:pic>
    </p:spTree>
    <p:extLst>
      <p:ext uri="{BB962C8B-B14F-4D97-AF65-F5344CB8AC3E}">
        <p14:creationId xmlns:p14="http://schemas.microsoft.com/office/powerpoint/2010/main" val="153570947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E2199648-83B8-4E15-86B3-1FD3F56E605D}"/>
              </a:ext>
            </a:extLst>
          </p:cNvPr>
          <p:cNvSpPr>
            <a:spLocks noGrp="1"/>
          </p:cNvSpPr>
          <p:nvPr>
            <p:ph idx="1"/>
          </p:nvPr>
        </p:nvSpPr>
        <p:spPr>
          <a:xfrm>
            <a:off x="628650" y="1665981"/>
            <a:ext cx="7886700" cy="3817714"/>
          </a:xfrm>
        </p:spPr>
        <p:txBody>
          <a:bodyPr>
            <a:normAutofit/>
          </a:bodyPr>
          <a:lstStyle/>
          <a:p>
            <a:pPr marL="0" indent="0">
              <a:buNone/>
            </a:pPr>
            <a:endParaRPr lang="en-US" b="0" i="0" dirty="0">
              <a:solidFill>
                <a:srgbClr val="0A1633"/>
              </a:solidFill>
              <a:effectLst/>
              <a:latin typeface="PT Serif" panose="020A0603040505020204" pitchFamily="18" charset="0"/>
            </a:endParaRPr>
          </a:p>
          <a:p>
            <a:endParaRPr lang="en-US" b="0" i="0" dirty="0">
              <a:solidFill>
                <a:srgbClr val="383838"/>
              </a:solidFill>
              <a:effectLst/>
              <a:latin typeface="open sans" panose="020B0606030504020204" pitchFamily="34" charset="0"/>
            </a:endParaRPr>
          </a:p>
          <a:p>
            <a:pPr algn="ctr"/>
            <a:endParaRPr lang="en-US" sz="2400" dirty="0">
              <a:solidFill>
                <a:srgbClr val="383838"/>
              </a:solidFill>
              <a:latin typeface="open sans" panose="020B0606030504020204" pitchFamily="34" charset="0"/>
            </a:endParaRPr>
          </a:p>
          <a:p>
            <a:pPr marL="0" indent="0">
              <a:buNone/>
            </a:pPr>
            <a:endParaRPr lang="en-US" b="0" i="0" dirty="0">
              <a:solidFill>
                <a:srgbClr val="383838"/>
              </a:solidFill>
              <a:effectLst/>
              <a:latin typeface="open sans" panose="020B0606030504020204" pitchFamily="34" charset="0"/>
            </a:endParaRPr>
          </a:p>
          <a:p>
            <a:pPr algn="l"/>
            <a:endParaRPr lang="en-US" b="0" i="0" dirty="0">
              <a:solidFill>
                <a:srgbClr val="383838"/>
              </a:solidFill>
              <a:effectLst/>
              <a:latin typeface="open sans" panose="020B0606030504020204" pitchFamily="34" charset="0"/>
            </a:endParaRPr>
          </a:p>
          <a:p>
            <a:pPr marL="0" indent="0">
              <a:buNone/>
            </a:pPr>
            <a:endParaRPr lang="en-US" b="0" i="0" dirty="0">
              <a:solidFill>
                <a:srgbClr val="383838"/>
              </a:solidFill>
              <a:effectLst/>
              <a:latin typeface="open sans" panose="020B0606030504020204" pitchFamily="34" charset="0"/>
            </a:endParaRPr>
          </a:p>
          <a:p>
            <a:pPr marL="0" indent="0">
              <a:buNone/>
            </a:pPr>
            <a:endParaRPr lang="en-US" b="0" i="0" dirty="0">
              <a:solidFill>
                <a:srgbClr val="383838"/>
              </a:solidFill>
              <a:effectLst/>
              <a:latin typeface="open sans" panose="020B0606030504020204" pitchFamily="34" charset="0"/>
            </a:endParaRPr>
          </a:p>
          <a:p>
            <a:endParaRPr lang="en-US" b="1" dirty="0">
              <a:solidFill>
                <a:srgbClr val="0A1633"/>
              </a:solidFill>
              <a:latin typeface="PT Serif" panose="020A0603040505020204" pitchFamily="18" charset="0"/>
            </a:endParaRPr>
          </a:p>
          <a:p>
            <a:endParaRPr lang="en-US" b="1" dirty="0">
              <a:solidFill>
                <a:srgbClr val="0A1633"/>
              </a:solidFill>
              <a:latin typeface="PT Serif" panose="020A0603040505020204" pitchFamily="18" charset="0"/>
            </a:endParaRPr>
          </a:p>
          <a:p>
            <a:endParaRPr lang="en-US" b="1" dirty="0">
              <a:solidFill>
                <a:srgbClr val="0A1633"/>
              </a:solidFill>
              <a:latin typeface="PT Serif" panose="020A0603040505020204" pitchFamily="18" charset="0"/>
            </a:endParaRPr>
          </a:p>
          <a:p>
            <a:pPr marL="0" indent="0">
              <a:buNone/>
            </a:pPr>
            <a:endParaRPr lang="en-US" dirty="0">
              <a:solidFill>
                <a:srgbClr val="0A1633"/>
              </a:solidFill>
              <a:latin typeface="PT Serif" panose="020A0603040505020204" pitchFamily="18" charset="0"/>
            </a:endParaRPr>
          </a:p>
          <a:p>
            <a:endParaRPr lang="en-US" b="1" dirty="0">
              <a:solidFill>
                <a:srgbClr val="0A1633"/>
              </a:solidFill>
              <a:effectLst/>
              <a:latin typeface="PT Serif" panose="020A0603040505020204" pitchFamily="18" charset="0"/>
            </a:endParaRPr>
          </a:p>
          <a:p>
            <a:endParaRPr lang="en-IN" dirty="0"/>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3028950" y="5624514"/>
            <a:ext cx="377190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a:p>
        </p:txBody>
      </p:sp>
      <p:sp>
        <p:nvSpPr>
          <p:cNvPr id="7" name="Title 1"/>
          <p:cNvSpPr txBox="1">
            <a:spLocks/>
          </p:cNvSpPr>
          <p:nvPr/>
        </p:nvSpPr>
        <p:spPr>
          <a:xfrm>
            <a:off x="949723" y="0"/>
            <a:ext cx="8194277"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fr-FR" sz="3000" dirty="0" err="1">
                <a:solidFill>
                  <a:srgbClr val="1F1F1F"/>
                </a:solidFill>
              </a:rPr>
              <a:t>Summary</a:t>
            </a:r>
            <a:endParaRPr lang="fr-FR" sz="3000" dirty="0">
              <a:solidFill>
                <a:srgbClr val="1F1F1F"/>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36127" y="0"/>
            <a:ext cx="1085850" cy="612872"/>
          </a:xfrm>
          <a:prstGeom prst="rect">
            <a:avLst/>
          </a:prstGeom>
          <a:noFill/>
        </p:spPr>
      </p:pic>
      <p:sp>
        <p:nvSpPr>
          <p:cNvPr id="10" name="TextBox 9">
            <a:extLst>
              <a:ext uri="{FF2B5EF4-FFF2-40B4-BE49-F238E27FC236}">
                <a16:creationId xmlns:a16="http://schemas.microsoft.com/office/drawing/2014/main" id="{0E5DFDE5-32E0-4D83-BDC5-777E52026C1A}"/>
              </a:ext>
            </a:extLst>
          </p:cNvPr>
          <p:cNvSpPr txBox="1"/>
          <p:nvPr/>
        </p:nvSpPr>
        <p:spPr>
          <a:xfrm>
            <a:off x="571499" y="972342"/>
            <a:ext cx="8194277" cy="3693319"/>
          </a:xfrm>
          <a:prstGeom prst="rect">
            <a:avLst/>
          </a:prstGeom>
          <a:noFill/>
        </p:spPr>
        <p:txBody>
          <a:bodyPr wrap="square">
            <a:spAutoFit/>
          </a:bodyPr>
          <a:lstStyle/>
          <a:p>
            <a:pPr marL="214313" indent="-214313">
              <a:buFont typeface="Arial" panose="020B0604020202020204" pitchFamily="34" charset="0"/>
              <a:buChar char="•"/>
            </a:pPr>
            <a:r>
              <a:rPr lang="en-US" sz="2600" dirty="0">
                <a:cs typeface="Calibri" panose="020F0502020204030204" pitchFamily="34" charset="0"/>
              </a:rPr>
              <a:t> Mobiquette refers to certain guidelines that individuals need to adhere to while using the hand phone. </a:t>
            </a:r>
          </a:p>
          <a:p>
            <a:pPr marL="214313" indent="-214313">
              <a:buFont typeface="Arial" panose="020B0604020202020204" pitchFamily="34" charset="0"/>
              <a:buChar char="•"/>
            </a:pPr>
            <a:r>
              <a:rPr lang="en-US" sz="2600" dirty="0">
                <a:cs typeface="Calibri" panose="020F0502020204030204" pitchFamily="34" charset="0"/>
              </a:rPr>
              <a:t>Misuse of mobile phones can cause uncomfortable situations.</a:t>
            </a:r>
          </a:p>
          <a:p>
            <a:pPr marL="214313" indent="-214313">
              <a:buFont typeface="Arial" panose="020B0604020202020204" pitchFamily="34" charset="0"/>
              <a:buChar char="•"/>
            </a:pPr>
            <a:r>
              <a:rPr lang="en-US" sz="2600" dirty="0">
                <a:cs typeface="Calibri" panose="020F0502020204030204" pitchFamily="34" charset="0"/>
              </a:rPr>
              <a:t>Do not sneak into someone’s phone when they are using it. .</a:t>
            </a:r>
          </a:p>
          <a:p>
            <a:pPr marL="214313" indent="-214313">
              <a:buFont typeface="Arial" panose="020B0604020202020204" pitchFamily="34" charset="0"/>
              <a:buChar char="•"/>
            </a:pPr>
            <a:r>
              <a:rPr lang="en-US" sz="2600" dirty="0">
                <a:cs typeface="Calibri" panose="020F0502020204030204" pitchFamily="34" charset="0"/>
              </a:rPr>
              <a:t>In places like restaurants , theatre and library keep your phone in silent mode </a:t>
            </a:r>
          </a:p>
          <a:p>
            <a:pPr marL="214313" indent="-214313">
              <a:buFont typeface="Arial" panose="020B0604020202020204" pitchFamily="34" charset="0"/>
              <a:buChar char="•"/>
            </a:pPr>
            <a:r>
              <a:rPr lang="en-US" sz="2600" dirty="0">
                <a:cs typeface="Calibri" panose="020F0502020204030204" pitchFamily="34" charset="0"/>
              </a:rPr>
              <a:t>Do not use your phone while driving</a:t>
            </a:r>
          </a:p>
        </p:txBody>
      </p:sp>
    </p:spTree>
    <p:extLst>
      <p:ext uri="{BB962C8B-B14F-4D97-AF65-F5344CB8AC3E}">
        <p14:creationId xmlns:p14="http://schemas.microsoft.com/office/powerpoint/2010/main" val="242424968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129731" y="0"/>
            <a:ext cx="8014269" cy="642631"/>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Topic Objective</a:t>
            </a:r>
          </a:p>
        </p:txBody>
      </p:sp>
      <p:sp>
        <p:nvSpPr>
          <p:cNvPr id="10" name="Date Placeholder 9"/>
          <p:cNvSpPr>
            <a:spLocks noGrp="1"/>
          </p:cNvSpPr>
          <p:nvPr>
            <p:ph type="dt" sz="half" idx="10"/>
          </p:nvPr>
        </p:nvSpPr>
        <p:spPr/>
        <p:txBody>
          <a:bodyPr/>
          <a:lstStyle/>
          <a:p>
            <a:fld id="{81ECBE17-F390-45BC-ADB6-D487510E3036}" type="datetime1">
              <a:rPr lang="en-US" smtClean="0"/>
              <a:t>4/25/2022</a:t>
            </a:fld>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104</a:t>
            </a:fld>
            <a:endParaRPr lang="en-US"/>
          </a:p>
        </p:txBody>
      </p:sp>
      <p:sp>
        <p:nvSpPr>
          <p:cNvPr id="12" name="Footer Placeholder 11"/>
          <p:cNvSpPr>
            <a:spLocks noGrp="1"/>
          </p:cNvSpPr>
          <p:nvPr>
            <p:ph type="ftr" sz="quarter" idx="11"/>
          </p:nvPr>
        </p:nvSpPr>
        <p:spPr>
          <a:xfrm>
            <a:off x="3124200" y="6356350"/>
            <a:ext cx="3536032" cy="365125"/>
          </a:xfrm>
        </p:spPr>
        <p:txBody>
          <a:bodyPr/>
          <a:lstStyle/>
          <a:p>
            <a:r>
              <a:rPr lang="pt-BR"/>
              <a:t>BTech I Sem UNIT-4           </a:t>
            </a:r>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078173" cy="642631"/>
          </a:xfrm>
          <a:prstGeom prst="rect">
            <a:avLst/>
          </a:prstGeom>
        </p:spPr>
      </p:pic>
      <p:sp>
        <p:nvSpPr>
          <p:cNvPr id="2" name="TextBox 1">
            <a:extLst>
              <a:ext uri="{FF2B5EF4-FFF2-40B4-BE49-F238E27FC236}">
                <a16:creationId xmlns:a16="http://schemas.microsoft.com/office/drawing/2014/main" id="{E60B204C-CAE2-9D44-85C5-CE530AC6F7EE}"/>
              </a:ext>
            </a:extLst>
          </p:cNvPr>
          <p:cNvSpPr txBox="1"/>
          <p:nvPr/>
        </p:nvSpPr>
        <p:spPr>
          <a:xfrm>
            <a:off x="899592" y="1556792"/>
            <a:ext cx="7344816" cy="1692771"/>
          </a:xfrm>
          <a:prstGeom prst="rect">
            <a:avLst/>
          </a:prstGeom>
          <a:noFill/>
        </p:spPr>
        <p:txBody>
          <a:bodyPr wrap="square" rtlCol="0">
            <a:spAutoFit/>
          </a:bodyPr>
          <a:lstStyle/>
          <a:p>
            <a:pPr marL="457200" indent="-457200">
              <a:buFont typeface="Arial" panose="020B0604020202020204" pitchFamily="34" charset="0"/>
              <a:buChar char="•"/>
            </a:pPr>
            <a:r>
              <a:rPr lang="en-US" sz="2600" dirty="0"/>
              <a:t>Students now understand the important aspects of telephone tele-conversation</a:t>
            </a:r>
          </a:p>
          <a:p>
            <a:pPr marL="457200" indent="-457200">
              <a:buFont typeface="Arial" panose="020B0604020202020204" pitchFamily="34" charset="0"/>
              <a:buChar char="•"/>
            </a:pPr>
            <a:r>
              <a:rPr lang="en-US" sz="2600" dirty="0"/>
              <a:t>Students know how to effectively converse over a telephone</a:t>
            </a:r>
          </a:p>
        </p:txBody>
      </p:sp>
    </p:spTree>
    <p:extLst>
      <p:ext uri="{BB962C8B-B14F-4D97-AF65-F5344CB8AC3E}">
        <p14:creationId xmlns:p14="http://schemas.microsoft.com/office/powerpoint/2010/main" val="22633915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53E7-B0D2-0242-BB89-008230811D5B}"/>
              </a:ext>
            </a:extLst>
          </p:cNvPr>
          <p:cNvSpPr>
            <a:spLocks noGrp="1"/>
          </p:cNvSpPr>
          <p:nvPr>
            <p:ph type="title"/>
          </p:nvPr>
        </p:nvSpPr>
        <p:spPr>
          <a:xfrm>
            <a:off x="433387" y="2319337"/>
            <a:ext cx="8229600" cy="1143000"/>
          </a:xfrm>
        </p:spPr>
        <p:txBody>
          <a:bodyPr>
            <a:noAutofit/>
          </a:bodyPr>
          <a:lstStyle/>
          <a:p>
            <a:pPr algn="ctr"/>
            <a:r>
              <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br>
              <a:rPr lang="en-US" sz="5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br>
            <a:endParaRPr lang="en-US" sz="5400" dirty="0"/>
          </a:p>
        </p:txBody>
      </p:sp>
      <p:sp>
        <p:nvSpPr>
          <p:cNvPr id="3" name="Date Placeholder 2"/>
          <p:cNvSpPr>
            <a:spLocks noGrp="1"/>
          </p:cNvSpPr>
          <p:nvPr>
            <p:ph type="dt" sz="half" idx="10"/>
          </p:nvPr>
        </p:nvSpPr>
        <p:spPr/>
        <p:txBody>
          <a:bodyPr/>
          <a:lstStyle/>
          <a:p>
            <a:fld id="{F2B39D6C-7916-4465-9E64-F74F6F3C265F}" type="datetime1">
              <a:rPr lang="en-US" smtClean="0"/>
              <a:t>4/25/2022</a:t>
            </a:fld>
            <a:endParaRPr lang="en-US"/>
          </a:p>
        </p:txBody>
      </p:sp>
      <p:sp>
        <p:nvSpPr>
          <p:cNvPr id="4" name="Footer Placeholder 3"/>
          <p:cNvSpPr>
            <a:spLocks noGrp="1"/>
          </p:cNvSpPr>
          <p:nvPr>
            <p:ph type="ftr" sz="quarter" idx="11"/>
          </p:nvPr>
        </p:nvSpPr>
        <p:spPr/>
        <p:txBody>
          <a:bodyPr/>
          <a:lstStyle/>
          <a:p>
            <a:r>
              <a:rPr lang="pt-BR"/>
              <a:t>BTech I Sem UNIT-4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105</a:t>
            </a:fld>
            <a:endParaRPr lang="en-US"/>
          </a:p>
        </p:txBody>
      </p:sp>
    </p:spTree>
    <p:extLst>
      <p:ext uri="{BB962C8B-B14F-4D97-AF65-F5344CB8AC3E}">
        <p14:creationId xmlns:p14="http://schemas.microsoft.com/office/powerpoint/2010/main" val="2807460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7944" y="1253331"/>
            <a:ext cx="7886700" cy="4351338"/>
          </a:xfrm>
        </p:spPr>
        <p:txBody>
          <a:bodyPr/>
          <a:lstStyle/>
          <a:p>
            <a:pPr marL="0" indent="0">
              <a:lnSpc>
                <a:spcPct val="150000"/>
              </a:lnSpc>
              <a:buNone/>
            </a:pPr>
            <a:endParaRPr lang="en-US" dirty="0"/>
          </a:p>
          <a:p>
            <a:pPr>
              <a:lnSpc>
                <a:spcPct val="150000"/>
              </a:lnSpc>
            </a:pPr>
            <a:r>
              <a:rPr lang="en-US" dirty="0"/>
              <a:t>Expressing one’s feelings and thoughts effectively</a:t>
            </a:r>
          </a:p>
          <a:p>
            <a:pPr>
              <a:lnSpc>
                <a:spcPct val="150000"/>
              </a:lnSpc>
            </a:pPr>
            <a:r>
              <a:rPr lang="en-US" dirty="0"/>
              <a:t>Ranges from an informal remark to a formal address </a:t>
            </a:r>
            <a:endParaRPr lang="en-IN" dirty="0"/>
          </a:p>
        </p:txBody>
      </p:sp>
      <p:sp>
        <p:nvSpPr>
          <p:cNvPr id="4" name="Title 1">
            <a:extLst>
              <a:ext uri="{FF2B5EF4-FFF2-40B4-BE49-F238E27FC236}">
                <a16:creationId xmlns:a16="http://schemas.microsoft.com/office/drawing/2014/main" id="{622B4EF7-1A37-4062-BF70-948023988ECB}"/>
              </a:ext>
            </a:extLst>
          </p:cNvPr>
          <p:cNvSpPr txBox="1">
            <a:spLocks/>
          </p:cNvSpPr>
          <p:nvPr/>
        </p:nvSpPr>
        <p:spPr>
          <a:xfrm>
            <a:off x="1171575" y="0"/>
            <a:ext cx="7972425"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Speaking Skills</a:t>
            </a:r>
          </a:p>
        </p:txBody>
      </p:sp>
      <p:pic>
        <p:nvPicPr>
          <p:cNvPr id="5" name="Picture 2" descr="E:\NIET\Project\xLogo11.png.pagespeed.ic.pydHLuCQEZ.png">
            <a:extLst>
              <a:ext uri="{FF2B5EF4-FFF2-40B4-BE49-F238E27FC236}">
                <a16:creationId xmlns:a16="http://schemas.microsoft.com/office/drawing/2014/main" id="{8883ED52-259B-4717-AD56-C712F2C48736}"/>
              </a:ext>
            </a:extLst>
          </p:cNvPr>
          <p:cNvPicPr>
            <a:picLocks noChangeAspect="1" noChangeArrowheads="1"/>
          </p:cNvPicPr>
          <p:nvPr/>
        </p:nvPicPr>
        <p:blipFill>
          <a:blip r:embed="rId2"/>
          <a:srcRect/>
          <a:stretch>
            <a:fillRect/>
          </a:stretch>
        </p:blipFill>
        <p:spPr bwMode="auto">
          <a:xfrm>
            <a:off x="85725" y="0"/>
            <a:ext cx="1085850" cy="612872"/>
          </a:xfrm>
          <a:prstGeom prst="rect">
            <a:avLst/>
          </a:prstGeom>
          <a:noFill/>
        </p:spPr>
      </p:pic>
    </p:spTree>
    <p:extLst>
      <p:ext uri="{BB962C8B-B14F-4D97-AF65-F5344CB8AC3E}">
        <p14:creationId xmlns:p14="http://schemas.microsoft.com/office/powerpoint/2010/main" val="3972258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5192" y="1253331"/>
            <a:ext cx="7886700" cy="4351338"/>
          </a:xfrm>
        </p:spPr>
        <p:txBody>
          <a:bodyPr/>
          <a:lstStyle/>
          <a:p>
            <a:pPr>
              <a:lnSpc>
                <a:spcPct val="150000"/>
              </a:lnSpc>
            </a:pPr>
            <a:r>
              <a:rPr lang="en-US" dirty="0"/>
              <a:t>Be an active listener</a:t>
            </a:r>
          </a:p>
          <a:p>
            <a:pPr>
              <a:lnSpc>
                <a:spcPct val="150000"/>
              </a:lnSpc>
            </a:pPr>
            <a:r>
              <a:rPr lang="en-US" dirty="0"/>
              <a:t>Be able to quickly organize one's thoughts</a:t>
            </a:r>
          </a:p>
          <a:p>
            <a:pPr>
              <a:lnSpc>
                <a:spcPct val="150000"/>
              </a:lnSpc>
            </a:pPr>
            <a:r>
              <a:rPr lang="en-US" dirty="0"/>
              <a:t>Should know how to structure one’s ideas</a:t>
            </a:r>
          </a:p>
          <a:p>
            <a:pPr>
              <a:lnSpc>
                <a:spcPct val="150000"/>
              </a:lnSpc>
            </a:pPr>
            <a:r>
              <a:rPr lang="en-US" dirty="0"/>
              <a:t>Can maintain fluency at the time of discussion</a:t>
            </a:r>
          </a:p>
          <a:p>
            <a:endParaRPr lang="en-IN" dirty="0"/>
          </a:p>
        </p:txBody>
      </p:sp>
      <p:pic>
        <p:nvPicPr>
          <p:cNvPr id="4" name="Picture 2" descr="E:\NIET\Project\xLogo11.png.pagespeed.ic.pydHLuCQEZ.png">
            <a:extLst>
              <a:ext uri="{FF2B5EF4-FFF2-40B4-BE49-F238E27FC236}">
                <a16:creationId xmlns:a16="http://schemas.microsoft.com/office/drawing/2014/main" id="{A98A06F5-B8B2-40C7-AF79-2CB98E13189F}"/>
              </a:ext>
            </a:extLst>
          </p:cNvPr>
          <p:cNvPicPr>
            <a:picLocks noChangeAspect="1" noChangeArrowheads="1"/>
          </p:cNvPicPr>
          <p:nvPr/>
        </p:nvPicPr>
        <p:blipFill>
          <a:blip r:embed="rId2"/>
          <a:srcRect/>
          <a:stretch>
            <a:fillRect/>
          </a:stretch>
        </p:blipFill>
        <p:spPr bwMode="auto">
          <a:xfrm>
            <a:off x="85725" y="0"/>
            <a:ext cx="1085850" cy="612872"/>
          </a:xfrm>
          <a:prstGeom prst="rect">
            <a:avLst/>
          </a:prstGeom>
          <a:noFill/>
        </p:spPr>
      </p:pic>
      <p:sp>
        <p:nvSpPr>
          <p:cNvPr id="5" name="Title 1">
            <a:extLst>
              <a:ext uri="{FF2B5EF4-FFF2-40B4-BE49-F238E27FC236}">
                <a16:creationId xmlns:a16="http://schemas.microsoft.com/office/drawing/2014/main" id="{A90971EB-6D1D-4F07-97FE-66E326878660}"/>
              </a:ext>
            </a:extLst>
          </p:cNvPr>
          <p:cNvSpPr txBox="1">
            <a:spLocks/>
          </p:cNvSpPr>
          <p:nvPr/>
        </p:nvSpPr>
        <p:spPr>
          <a:xfrm>
            <a:off x="1171575" y="0"/>
            <a:ext cx="7972425"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What is to be done before speaking?</a:t>
            </a:r>
          </a:p>
        </p:txBody>
      </p:sp>
    </p:spTree>
    <p:extLst>
      <p:ext uri="{BB962C8B-B14F-4D97-AF65-F5344CB8AC3E}">
        <p14:creationId xmlns:p14="http://schemas.microsoft.com/office/powerpoint/2010/main" val="2901766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4839" y="1592543"/>
            <a:ext cx="7886700" cy="4351338"/>
          </a:xfrm>
        </p:spPr>
        <p:txBody>
          <a:bodyPr/>
          <a:lstStyle/>
          <a:p>
            <a:pPr>
              <a:lnSpc>
                <a:spcPct val="150000"/>
              </a:lnSpc>
            </a:pPr>
            <a:r>
              <a:rPr lang="en-US" dirty="0"/>
              <a:t> Being able to say what you want to say </a:t>
            </a:r>
          </a:p>
          <a:p>
            <a:pPr>
              <a:lnSpc>
                <a:spcPct val="150000"/>
              </a:lnSpc>
            </a:pPr>
            <a:r>
              <a:rPr lang="en-US" dirty="0"/>
              <a:t>  You can be heard and acted upon</a:t>
            </a:r>
          </a:p>
          <a:p>
            <a:pPr>
              <a:lnSpc>
                <a:spcPct val="150000"/>
              </a:lnSpc>
            </a:pPr>
            <a:r>
              <a:rPr lang="en-US" dirty="0"/>
              <a:t>  Ability to stand out from the rest</a:t>
            </a:r>
            <a:endParaRPr lang="en-IN" b="1" dirty="0"/>
          </a:p>
        </p:txBody>
      </p:sp>
      <p:sp>
        <p:nvSpPr>
          <p:cNvPr id="4" name="Title 1">
            <a:extLst>
              <a:ext uri="{FF2B5EF4-FFF2-40B4-BE49-F238E27FC236}">
                <a16:creationId xmlns:a16="http://schemas.microsoft.com/office/drawing/2014/main" id="{FB6E576F-F7E4-4300-ACEA-5B069A435524}"/>
              </a:ext>
            </a:extLst>
          </p:cNvPr>
          <p:cNvSpPr txBox="1">
            <a:spLocks/>
          </p:cNvSpPr>
          <p:nvPr/>
        </p:nvSpPr>
        <p:spPr>
          <a:xfrm>
            <a:off x="1171575" y="0"/>
            <a:ext cx="7972425"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Effective Speaking</a:t>
            </a:r>
          </a:p>
        </p:txBody>
      </p:sp>
      <p:pic>
        <p:nvPicPr>
          <p:cNvPr id="7" name="Picture 2" descr="E:\NIET\Project\xLogo11.png.pagespeed.ic.pydHLuCQEZ.png">
            <a:extLst>
              <a:ext uri="{FF2B5EF4-FFF2-40B4-BE49-F238E27FC236}">
                <a16:creationId xmlns:a16="http://schemas.microsoft.com/office/drawing/2014/main" id="{1A0550FC-A22A-4BC3-B048-20EB8C49A017}"/>
              </a:ext>
            </a:extLst>
          </p:cNvPr>
          <p:cNvPicPr>
            <a:picLocks noChangeAspect="1" noChangeArrowheads="1"/>
          </p:cNvPicPr>
          <p:nvPr/>
        </p:nvPicPr>
        <p:blipFill>
          <a:blip r:embed="rId2"/>
          <a:srcRect/>
          <a:stretch>
            <a:fillRect/>
          </a:stretch>
        </p:blipFill>
        <p:spPr bwMode="auto">
          <a:xfrm>
            <a:off x="85725" y="0"/>
            <a:ext cx="1085850" cy="612872"/>
          </a:xfrm>
          <a:prstGeom prst="rect">
            <a:avLst/>
          </a:prstGeom>
          <a:noFill/>
        </p:spPr>
      </p:pic>
    </p:spTree>
    <p:extLst>
      <p:ext uri="{BB962C8B-B14F-4D97-AF65-F5344CB8AC3E}">
        <p14:creationId xmlns:p14="http://schemas.microsoft.com/office/powerpoint/2010/main" val="3908947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7944" y="1253331"/>
            <a:ext cx="7886700" cy="4351338"/>
          </a:xfrm>
        </p:spPr>
        <p:txBody>
          <a:bodyPr/>
          <a:lstStyle/>
          <a:p>
            <a:pPr>
              <a:lnSpc>
                <a:spcPct val="150000"/>
              </a:lnSpc>
            </a:pPr>
            <a:r>
              <a:rPr lang="en-US" cap="all" dirty="0"/>
              <a:t>GETTING THEM TO SAY ‘YES’</a:t>
            </a:r>
          </a:p>
          <a:p>
            <a:pPr>
              <a:lnSpc>
                <a:spcPct val="150000"/>
              </a:lnSpc>
            </a:pPr>
            <a:r>
              <a:rPr lang="en-IN" cap="all" dirty="0"/>
              <a:t>DEVELOPING A CAREER EDGE</a:t>
            </a:r>
          </a:p>
          <a:p>
            <a:pPr>
              <a:lnSpc>
                <a:spcPct val="150000"/>
              </a:lnSpc>
            </a:pPr>
            <a:r>
              <a:rPr lang="en-IN" cap="all" dirty="0"/>
              <a:t>HOLISTIC COMMUNICATIONS DEVELOPMENT</a:t>
            </a:r>
          </a:p>
          <a:p>
            <a:endParaRPr lang="en-IN" dirty="0"/>
          </a:p>
        </p:txBody>
      </p:sp>
      <p:sp>
        <p:nvSpPr>
          <p:cNvPr id="4" name="Title 1">
            <a:extLst>
              <a:ext uri="{FF2B5EF4-FFF2-40B4-BE49-F238E27FC236}">
                <a16:creationId xmlns:a16="http://schemas.microsoft.com/office/drawing/2014/main" id="{CEC04DE2-89EC-4CCA-8F5E-52F2D2FF61F5}"/>
              </a:ext>
            </a:extLst>
          </p:cNvPr>
          <p:cNvSpPr txBox="1">
            <a:spLocks/>
          </p:cNvSpPr>
          <p:nvPr/>
        </p:nvSpPr>
        <p:spPr>
          <a:xfrm>
            <a:off x="1171575" y="0"/>
            <a:ext cx="7972425"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Importance of Effective speaking</a:t>
            </a:r>
          </a:p>
        </p:txBody>
      </p:sp>
      <p:pic>
        <p:nvPicPr>
          <p:cNvPr id="5" name="Picture 2" descr="E:\NIET\Project\xLogo11.png.pagespeed.ic.pydHLuCQEZ.png">
            <a:extLst>
              <a:ext uri="{FF2B5EF4-FFF2-40B4-BE49-F238E27FC236}">
                <a16:creationId xmlns:a16="http://schemas.microsoft.com/office/drawing/2014/main" id="{3753CDA5-6878-4883-B3F9-400D6A79AE79}"/>
              </a:ext>
            </a:extLst>
          </p:cNvPr>
          <p:cNvPicPr>
            <a:picLocks noChangeAspect="1" noChangeArrowheads="1"/>
          </p:cNvPicPr>
          <p:nvPr/>
        </p:nvPicPr>
        <p:blipFill>
          <a:blip r:embed="rId2"/>
          <a:srcRect/>
          <a:stretch>
            <a:fillRect/>
          </a:stretch>
        </p:blipFill>
        <p:spPr bwMode="auto">
          <a:xfrm>
            <a:off x="85725" y="0"/>
            <a:ext cx="1085850" cy="612872"/>
          </a:xfrm>
          <a:prstGeom prst="rect">
            <a:avLst/>
          </a:prstGeom>
          <a:noFill/>
        </p:spPr>
      </p:pic>
    </p:spTree>
    <p:extLst>
      <p:ext uri="{BB962C8B-B14F-4D97-AF65-F5344CB8AC3E}">
        <p14:creationId xmlns:p14="http://schemas.microsoft.com/office/powerpoint/2010/main" val="2518980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1050" y="1332566"/>
            <a:ext cx="7886700" cy="4351338"/>
          </a:xfrm>
        </p:spPr>
        <p:txBody>
          <a:bodyPr/>
          <a:lstStyle/>
          <a:p>
            <a:pPr>
              <a:lnSpc>
                <a:spcPct val="150000"/>
              </a:lnSpc>
            </a:pPr>
            <a:r>
              <a:rPr lang="en-US" dirty="0"/>
              <a:t>Vocabulary </a:t>
            </a:r>
          </a:p>
          <a:p>
            <a:pPr>
              <a:lnSpc>
                <a:spcPct val="150000"/>
              </a:lnSpc>
            </a:pPr>
            <a:r>
              <a:rPr lang="en-US" dirty="0"/>
              <a:t>Voice </a:t>
            </a:r>
          </a:p>
          <a:p>
            <a:pPr>
              <a:lnSpc>
                <a:spcPct val="150000"/>
              </a:lnSpc>
            </a:pPr>
            <a:r>
              <a:rPr lang="en-US" dirty="0"/>
              <a:t>Non-verbal</a:t>
            </a:r>
            <a:endParaRPr lang="en-IN" dirty="0"/>
          </a:p>
        </p:txBody>
      </p:sp>
      <p:sp>
        <p:nvSpPr>
          <p:cNvPr id="4" name="Title 1">
            <a:extLst>
              <a:ext uri="{FF2B5EF4-FFF2-40B4-BE49-F238E27FC236}">
                <a16:creationId xmlns:a16="http://schemas.microsoft.com/office/drawing/2014/main" id="{D86EDEA9-AB43-4E85-BD1A-51CDFF34BA6C}"/>
              </a:ext>
            </a:extLst>
          </p:cNvPr>
          <p:cNvSpPr txBox="1">
            <a:spLocks/>
          </p:cNvSpPr>
          <p:nvPr/>
        </p:nvSpPr>
        <p:spPr>
          <a:xfrm>
            <a:off x="1171575" y="0"/>
            <a:ext cx="7972425"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Aspects of Effective speaking</a:t>
            </a:r>
          </a:p>
        </p:txBody>
      </p:sp>
      <p:pic>
        <p:nvPicPr>
          <p:cNvPr id="5" name="Picture 2" descr="E:\NIET\Project\xLogo11.png.pagespeed.ic.pydHLuCQEZ.png">
            <a:extLst>
              <a:ext uri="{FF2B5EF4-FFF2-40B4-BE49-F238E27FC236}">
                <a16:creationId xmlns:a16="http://schemas.microsoft.com/office/drawing/2014/main" id="{41C5E498-DDC7-4D38-9D22-175BB16B2892}"/>
              </a:ext>
            </a:extLst>
          </p:cNvPr>
          <p:cNvPicPr>
            <a:picLocks noChangeAspect="1" noChangeArrowheads="1"/>
          </p:cNvPicPr>
          <p:nvPr/>
        </p:nvPicPr>
        <p:blipFill>
          <a:blip r:embed="rId2"/>
          <a:srcRect/>
          <a:stretch>
            <a:fillRect/>
          </a:stretch>
        </p:blipFill>
        <p:spPr bwMode="auto">
          <a:xfrm>
            <a:off x="85725" y="0"/>
            <a:ext cx="1085850" cy="612872"/>
          </a:xfrm>
          <a:prstGeom prst="rect">
            <a:avLst/>
          </a:prstGeom>
          <a:noFill/>
        </p:spPr>
      </p:pic>
    </p:spTree>
    <p:extLst>
      <p:ext uri="{BB962C8B-B14F-4D97-AF65-F5344CB8AC3E}">
        <p14:creationId xmlns:p14="http://schemas.microsoft.com/office/powerpoint/2010/main" val="485956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5520" y="1359461"/>
            <a:ext cx="7886700" cy="4351338"/>
          </a:xfrm>
        </p:spPr>
        <p:txBody>
          <a:bodyPr/>
          <a:lstStyle/>
          <a:p>
            <a:r>
              <a:rPr lang="en-US" dirty="0"/>
              <a:t>Body of words used in a particular language</a:t>
            </a:r>
          </a:p>
          <a:p>
            <a:r>
              <a:rPr lang="en-US" dirty="0"/>
              <a:t>Good vocabulary, effective communication</a:t>
            </a:r>
            <a:endParaRPr lang="en-IN" dirty="0"/>
          </a:p>
        </p:txBody>
      </p:sp>
      <p:sp>
        <p:nvSpPr>
          <p:cNvPr id="4" name="Title 1">
            <a:extLst>
              <a:ext uri="{FF2B5EF4-FFF2-40B4-BE49-F238E27FC236}">
                <a16:creationId xmlns:a16="http://schemas.microsoft.com/office/drawing/2014/main" id="{32D22149-9DB6-4A2F-8F38-F60F827C021C}"/>
              </a:ext>
            </a:extLst>
          </p:cNvPr>
          <p:cNvSpPr txBox="1">
            <a:spLocks/>
          </p:cNvSpPr>
          <p:nvPr/>
        </p:nvSpPr>
        <p:spPr>
          <a:xfrm>
            <a:off x="1171575" y="0"/>
            <a:ext cx="7972425"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Vocabulary</a:t>
            </a:r>
          </a:p>
        </p:txBody>
      </p:sp>
      <p:pic>
        <p:nvPicPr>
          <p:cNvPr id="5" name="Picture 2" descr="E:\NIET\Project\xLogo11.png.pagespeed.ic.pydHLuCQEZ.png">
            <a:extLst>
              <a:ext uri="{FF2B5EF4-FFF2-40B4-BE49-F238E27FC236}">
                <a16:creationId xmlns:a16="http://schemas.microsoft.com/office/drawing/2014/main" id="{71B5D536-B303-426F-BD1A-8C2E4FB6F397}"/>
              </a:ext>
            </a:extLst>
          </p:cNvPr>
          <p:cNvPicPr>
            <a:picLocks noChangeAspect="1" noChangeArrowheads="1"/>
          </p:cNvPicPr>
          <p:nvPr/>
        </p:nvPicPr>
        <p:blipFill>
          <a:blip r:embed="rId2"/>
          <a:srcRect/>
          <a:stretch>
            <a:fillRect/>
          </a:stretch>
        </p:blipFill>
        <p:spPr bwMode="auto">
          <a:xfrm>
            <a:off x="85725" y="0"/>
            <a:ext cx="1085850" cy="612872"/>
          </a:xfrm>
          <a:prstGeom prst="rect">
            <a:avLst/>
          </a:prstGeom>
          <a:noFill/>
        </p:spPr>
      </p:pic>
    </p:spTree>
    <p:extLst>
      <p:ext uri="{BB962C8B-B14F-4D97-AF65-F5344CB8AC3E}">
        <p14:creationId xmlns:p14="http://schemas.microsoft.com/office/powerpoint/2010/main" val="1791197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359461"/>
            <a:ext cx="7886700" cy="4351338"/>
          </a:xfrm>
        </p:spPr>
        <p:txBody>
          <a:bodyPr/>
          <a:lstStyle/>
          <a:p>
            <a:r>
              <a:rPr lang="en-US" dirty="0"/>
              <a:t>Voice Modulation is when you </a:t>
            </a:r>
            <a:r>
              <a:rPr lang="en-US" b="1" dirty="0"/>
              <a:t>control or adjust your voice</a:t>
            </a:r>
            <a:r>
              <a:rPr lang="en-US" dirty="0"/>
              <a:t>. </a:t>
            </a:r>
          </a:p>
          <a:p>
            <a:r>
              <a:rPr lang="en-US" dirty="0"/>
              <a:t>It’s when you choose to go louder or softer, faster or slower, dramatic or emotional. </a:t>
            </a:r>
          </a:p>
          <a:p>
            <a:r>
              <a:rPr lang="en-US" dirty="0"/>
              <a:t>In simple words, voice modulation means using your voice and tone to communicate your message more effectively. </a:t>
            </a:r>
          </a:p>
          <a:p>
            <a:r>
              <a:rPr lang="en-US" dirty="0"/>
              <a:t>Without voice modulation, you would speak in a continuous, monotonous pitch or tone.</a:t>
            </a:r>
            <a:endParaRPr lang="en-IN" dirty="0"/>
          </a:p>
        </p:txBody>
      </p:sp>
      <p:sp>
        <p:nvSpPr>
          <p:cNvPr id="4" name="Title 1">
            <a:extLst>
              <a:ext uri="{FF2B5EF4-FFF2-40B4-BE49-F238E27FC236}">
                <a16:creationId xmlns:a16="http://schemas.microsoft.com/office/drawing/2014/main" id="{C605387B-B849-465A-B8F6-9DB8E4FBE7C6}"/>
              </a:ext>
            </a:extLst>
          </p:cNvPr>
          <p:cNvSpPr txBox="1">
            <a:spLocks/>
          </p:cNvSpPr>
          <p:nvPr/>
        </p:nvSpPr>
        <p:spPr>
          <a:xfrm>
            <a:off x="1171575" y="0"/>
            <a:ext cx="7972425"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Voice modulation</a:t>
            </a:r>
          </a:p>
        </p:txBody>
      </p:sp>
      <p:pic>
        <p:nvPicPr>
          <p:cNvPr id="5" name="Picture 2" descr="E:\NIET\Project\xLogo11.png.pagespeed.ic.pydHLuCQEZ.png">
            <a:extLst>
              <a:ext uri="{FF2B5EF4-FFF2-40B4-BE49-F238E27FC236}">
                <a16:creationId xmlns:a16="http://schemas.microsoft.com/office/drawing/2014/main" id="{6BD02377-9B3E-41AE-B4AC-3118CCF8A9D3}"/>
              </a:ext>
            </a:extLst>
          </p:cNvPr>
          <p:cNvPicPr>
            <a:picLocks noChangeAspect="1" noChangeArrowheads="1"/>
          </p:cNvPicPr>
          <p:nvPr/>
        </p:nvPicPr>
        <p:blipFill>
          <a:blip r:embed="rId2"/>
          <a:srcRect/>
          <a:stretch>
            <a:fillRect/>
          </a:stretch>
        </p:blipFill>
        <p:spPr bwMode="auto">
          <a:xfrm>
            <a:off x="85725" y="0"/>
            <a:ext cx="1085850" cy="612872"/>
          </a:xfrm>
          <a:prstGeom prst="rect">
            <a:avLst/>
          </a:prstGeom>
          <a:noFill/>
        </p:spPr>
      </p:pic>
    </p:spTree>
    <p:extLst>
      <p:ext uri="{BB962C8B-B14F-4D97-AF65-F5344CB8AC3E}">
        <p14:creationId xmlns:p14="http://schemas.microsoft.com/office/powerpoint/2010/main" val="3979198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1027" y="1359461"/>
            <a:ext cx="7886700" cy="4351338"/>
          </a:xfrm>
        </p:spPr>
        <p:txBody>
          <a:bodyPr/>
          <a:lstStyle/>
          <a:p>
            <a:r>
              <a:rPr lang="en-US" b="1" dirty="0"/>
              <a:t>Pitch</a:t>
            </a:r>
            <a:endParaRPr lang="en-US" dirty="0"/>
          </a:p>
          <a:p>
            <a:r>
              <a:rPr lang="en-US" b="1" dirty="0"/>
              <a:t>Pace</a:t>
            </a:r>
            <a:r>
              <a:rPr lang="en-US" dirty="0"/>
              <a:t> </a:t>
            </a:r>
          </a:p>
          <a:p>
            <a:r>
              <a:rPr lang="en-US" b="1" dirty="0"/>
              <a:t>Pause</a:t>
            </a:r>
            <a:r>
              <a:rPr lang="en-US" dirty="0"/>
              <a:t> </a:t>
            </a:r>
          </a:p>
          <a:p>
            <a:r>
              <a:rPr lang="en-US" b="1" dirty="0"/>
              <a:t>Tone</a:t>
            </a:r>
            <a:endParaRPr lang="en-IN" dirty="0"/>
          </a:p>
        </p:txBody>
      </p:sp>
      <p:sp>
        <p:nvSpPr>
          <p:cNvPr id="4" name="Title 1">
            <a:extLst>
              <a:ext uri="{FF2B5EF4-FFF2-40B4-BE49-F238E27FC236}">
                <a16:creationId xmlns:a16="http://schemas.microsoft.com/office/drawing/2014/main" id="{C788234B-1832-4189-A053-A43666360DDA}"/>
              </a:ext>
            </a:extLst>
          </p:cNvPr>
          <p:cNvSpPr txBox="1">
            <a:spLocks/>
          </p:cNvSpPr>
          <p:nvPr/>
        </p:nvSpPr>
        <p:spPr>
          <a:xfrm>
            <a:off x="1171575" y="0"/>
            <a:ext cx="7972425"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Four aspects of Voice modulation</a:t>
            </a:r>
          </a:p>
        </p:txBody>
      </p:sp>
      <p:pic>
        <p:nvPicPr>
          <p:cNvPr id="5" name="Picture 2" descr="E:\NIET\Project\xLogo11.png.pagespeed.ic.pydHLuCQEZ.png">
            <a:extLst>
              <a:ext uri="{FF2B5EF4-FFF2-40B4-BE49-F238E27FC236}">
                <a16:creationId xmlns:a16="http://schemas.microsoft.com/office/drawing/2014/main" id="{71D33A55-A760-4F60-9841-63C267E6309F}"/>
              </a:ext>
            </a:extLst>
          </p:cNvPr>
          <p:cNvPicPr>
            <a:picLocks noChangeAspect="1" noChangeArrowheads="1"/>
          </p:cNvPicPr>
          <p:nvPr/>
        </p:nvPicPr>
        <p:blipFill>
          <a:blip r:embed="rId2"/>
          <a:srcRect/>
          <a:stretch>
            <a:fillRect/>
          </a:stretch>
        </p:blipFill>
        <p:spPr bwMode="auto">
          <a:xfrm>
            <a:off x="85725" y="0"/>
            <a:ext cx="1085850" cy="612872"/>
          </a:xfrm>
          <a:prstGeom prst="rect">
            <a:avLst/>
          </a:prstGeom>
          <a:noFill/>
        </p:spPr>
      </p:pic>
    </p:spTree>
    <p:extLst>
      <p:ext uri="{BB962C8B-B14F-4D97-AF65-F5344CB8AC3E}">
        <p14:creationId xmlns:p14="http://schemas.microsoft.com/office/powerpoint/2010/main" val="2294176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3120" y="1395320"/>
            <a:ext cx="7886700" cy="4351338"/>
          </a:xfrm>
        </p:spPr>
        <p:txBody>
          <a:bodyPr/>
          <a:lstStyle/>
          <a:p>
            <a:r>
              <a:rPr lang="en-US" dirty="0"/>
              <a:t>The quality of a sound governed by the rate of vibrations producing it </a:t>
            </a:r>
          </a:p>
          <a:p>
            <a:r>
              <a:rPr lang="en-US" dirty="0"/>
              <a:t>The degree of highness or lowness of a tone.</a:t>
            </a:r>
          </a:p>
          <a:p>
            <a:r>
              <a:rPr lang="en-US" dirty="0"/>
              <a:t>the pitch is the volume of your voice. Example if you are angry your voice gets loud if you are sad your volume...</a:t>
            </a:r>
          </a:p>
          <a:p>
            <a:pPr marL="0" indent="0">
              <a:buNone/>
            </a:pPr>
            <a:br>
              <a:rPr lang="en-US" dirty="0"/>
            </a:br>
            <a:endParaRPr lang="en-IN" dirty="0"/>
          </a:p>
        </p:txBody>
      </p:sp>
      <p:sp>
        <p:nvSpPr>
          <p:cNvPr id="4" name="Title 1">
            <a:extLst>
              <a:ext uri="{FF2B5EF4-FFF2-40B4-BE49-F238E27FC236}">
                <a16:creationId xmlns:a16="http://schemas.microsoft.com/office/drawing/2014/main" id="{8221B957-8989-4C9E-B420-46EF754C7E52}"/>
              </a:ext>
            </a:extLst>
          </p:cNvPr>
          <p:cNvSpPr txBox="1">
            <a:spLocks/>
          </p:cNvSpPr>
          <p:nvPr/>
        </p:nvSpPr>
        <p:spPr>
          <a:xfrm>
            <a:off x="1171575" y="0"/>
            <a:ext cx="7972425"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PITCH</a:t>
            </a:r>
          </a:p>
        </p:txBody>
      </p:sp>
      <p:pic>
        <p:nvPicPr>
          <p:cNvPr id="5" name="Picture 2" descr="E:\NIET\Project\xLogo11.png.pagespeed.ic.pydHLuCQEZ.png">
            <a:extLst>
              <a:ext uri="{FF2B5EF4-FFF2-40B4-BE49-F238E27FC236}">
                <a16:creationId xmlns:a16="http://schemas.microsoft.com/office/drawing/2014/main" id="{6C3295A0-0DF3-496B-B655-0040A9C1467D}"/>
              </a:ext>
            </a:extLst>
          </p:cNvPr>
          <p:cNvPicPr>
            <a:picLocks noChangeAspect="1" noChangeArrowheads="1"/>
          </p:cNvPicPr>
          <p:nvPr/>
        </p:nvPicPr>
        <p:blipFill>
          <a:blip r:embed="rId2"/>
          <a:srcRect/>
          <a:stretch>
            <a:fillRect/>
          </a:stretch>
        </p:blipFill>
        <p:spPr bwMode="auto">
          <a:xfrm>
            <a:off x="85725" y="0"/>
            <a:ext cx="1085850" cy="612872"/>
          </a:xfrm>
          <a:prstGeom prst="rect">
            <a:avLst/>
          </a:prstGeom>
          <a:noFill/>
        </p:spPr>
      </p:pic>
    </p:spTree>
    <p:extLst>
      <p:ext uri="{BB962C8B-B14F-4D97-AF65-F5344CB8AC3E}">
        <p14:creationId xmlns:p14="http://schemas.microsoft.com/office/powerpoint/2010/main" val="2528501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4A586A-09BA-4E19-8F72-2BF9B86E6F60}"/>
              </a:ext>
            </a:extLst>
          </p:cNvPr>
          <p:cNvSpPr>
            <a:spLocks noGrp="1"/>
          </p:cNvSpPr>
          <p:nvPr>
            <p:ph idx="1"/>
          </p:nvPr>
        </p:nvSpPr>
        <p:spPr>
          <a:xfrm>
            <a:off x="628650" y="1253331"/>
            <a:ext cx="7886700" cy="4351338"/>
          </a:xfrm>
        </p:spPr>
        <p:txBody>
          <a:bodyPr/>
          <a:lstStyle/>
          <a:p>
            <a:r>
              <a:rPr lang="en-IN" dirty="0"/>
              <a:t>Dr </a:t>
            </a:r>
            <a:r>
              <a:rPr lang="en-IN" dirty="0" err="1"/>
              <a:t>Zeba</a:t>
            </a:r>
            <a:r>
              <a:rPr lang="en-IN" dirty="0"/>
              <a:t> Mehdi – Assistant Professor, Dept. of English ,NIET, Greater Noida</a:t>
            </a:r>
          </a:p>
          <a:p>
            <a:r>
              <a:rPr lang="en-IN" dirty="0"/>
              <a:t>Mr Siddharth Dubey – Assistant Professor , Dept. of English, NIET, Greater Noida</a:t>
            </a:r>
          </a:p>
          <a:p>
            <a:r>
              <a:rPr lang="en-IN" dirty="0"/>
              <a:t>Ms Garima Joshi – Assistant Professor , Dept. of English, NIET, Greater Noida</a:t>
            </a:r>
          </a:p>
        </p:txBody>
      </p:sp>
      <p:sp>
        <p:nvSpPr>
          <p:cNvPr id="4" name="Title 1">
            <a:extLst>
              <a:ext uri="{FF2B5EF4-FFF2-40B4-BE49-F238E27FC236}">
                <a16:creationId xmlns:a16="http://schemas.microsoft.com/office/drawing/2014/main" id="{E0D6D2CC-67C1-4B94-B31B-7A207838499A}"/>
              </a:ext>
            </a:extLst>
          </p:cNvPr>
          <p:cNvSpPr txBox="1">
            <a:spLocks noGrp="1"/>
          </p:cNvSpPr>
          <p:nvPr>
            <p:ph type="title"/>
          </p:nvPr>
        </p:nvSpPr>
        <p:spPr>
          <a:xfrm>
            <a:off x="1074537" y="25710"/>
            <a:ext cx="8069463" cy="67882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Faculty Profile</a:t>
            </a:r>
          </a:p>
        </p:txBody>
      </p:sp>
      <p:pic>
        <p:nvPicPr>
          <p:cNvPr id="5" name="Picture 2" descr="E:\NIET\Project\xLogo11.png.pagespeed.ic.pydHLuCQEZ.png">
            <a:extLst>
              <a:ext uri="{FF2B5EF4-FFF2-40B4-BE49-F238E27FC236}">
                <a16:creationId xmlns:a16="http://schemas.microsoft.com/office/drawing/2014/main" id="{6CA84682-DD30-4650-B091-883FBBE1BE53}"/>
              </a:ext>
            </a:extLst>
          </p:cNvPr>
          <p:cNvPicPr>
            <a:picLocks noChangeAspect="1" noChangeArrowheads="1"/>
          </p:cNvPicPr>
          <p:nvPr/>
        </p:nvPicPr>
        <p:blipFill>
          <a:blip r:embed="rId2"/>
          <a:srcRect/>
          <a:stretch>
            <a:fillRect/>
          </a:stretch>
        </p:blipFill>
        <p:spPr bwMode="auto">
          <a:xfrm>
            <a:off x="-128172" y="130243"/>
            <a:ext cx="1202709" cy="678829"/>
          </a:xfrm>
          <a:prstGeom prst="rect">
            <a:avLst/>
          </a:prstGeom>
          <a:noFill/>
        </p:spPr>
      </p:pic>
    </p:spTree>
    <p:extLst>
      <p:ext uri="{BB962C8B-B14F-4D97-AF65-F5344CB8AC3E}">
        <p14:creationId xmlns:p14="http://schemas.microsoft.com/office/powerpoint/2010/main" val="398763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5191" y="1253331"/>
            <a:ext cx="7886700" cy="4351338"/>
          </a:xfrm>
        </p:spPr>
        <p:txBody>
          <a:bodyPr>
            <a:normAutofit fontScale="92500"/>
          </a:bodyPr>
          <a:lstStyle/>
          <a:p>
            <a:r>
              <a:rPr lang="en-US" dirty="0"/>
              <a:t>Pace is your speed.. for example, if you are nervous or scared, you speak very fast, if you are relaxed, you speak...</a:t>
            </a:r>
          </a:p>
          <a:p>
            <a:r>
              <a:rPr lang="en-US" dirty="0"/>
              <a:t> The goal is to speak at a conversational</a:t>
            </a:r>
            <a:r>
              <a:rPr lang="en-US" b="1" dirty="0"/>
              <a:t> pace.</a:t>
            </a:r>
          </a:p>
          <a:p>
            <a:r>
              <a:rPr lang="en-US" b="1" dirty="0"/>
              <a:t> </a:t>
            </a:r>
            <a:r>
              <a:rPr lang="en-US" dirty="0"/>
              <a:t>Varying your pace helps keep your audience interested. </a:t>
            </a:r>
          </a:p>
          <a:p>
            <a:r>
              <a:rPr lang="en-US" dirty="0"/>
              <a:t>Your pace affects your audience's ability to follow what you are saying.</a:t>
            </a:r>
          </a:p>
          <a:p>
            <a:r>
              <a:rPr lang="en-US" dirty="0"/>
              <a:t>Your pace shows your passion for your subject.</a:t>
            </a:r>
            <a:br>
              <a:rPr lang="en-US" dirty="0"/>
            </a:br>
            <a:br>
              <a:rPr lang="en-US" dirty="0"/>
            </a:br>
            <a:endParaRPr lang="en-US" dirty="0"/>
          </a:p>
          <a:p>
            <a:endParaRPr lang="en-US" dirty="0"/>
          </a:p>
          <a:p>
            <a:endParaRPr lang="en-IN" dirty="0"/>
          </a:p>
        </p:txBody>
      </p:sp>
      <p:sp>
        <p:nvSpPr>
          <p:cNvPr id="4" name="Title 1">
            <a:extLst>
              <a:ext uri="{FF2B5EF4-FFF2-40B4-BE49-F238E27FC236}">
                <a16:creationId xmlns:a16="http://schemas.microsoft.com/office/drawing/2014/main" id="{B23FC651-9CE1-456D-A6A9-8A56561CE038}"/>
              </a:ext>
            </a:extLst>
          </p:cNvPr>
          <p:cNvSpPr txBox="1">
            <a:spLocks/>
          </p:cNvSpPr>
          <p:nvPr/>
        </p:nvSpPr>
        <p:spPr>
          <a:xfrm>
            <a:off x="1171575" y="0"/>
            <a:ext cx="7972425"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PACE</a:t>
            </a:r>
          </a:p>
        </p:txBody>
      </p:sp>
      <p:pic>
        <p:nvPicPr>
          <p:cNvPr id="5" name="Picture 2" descr="E:\NIET\Project\xLogo11.png.pagespeed.ic.pydHLuCQEZ.png">
            <a:extLst>
              <a:ext uri="{FF2B5EF4-FFF2-40B4-BE49-F238E27FC236}">
                <a16:creationId xmlns:a16="http://schemas.microsoft.com/office/drawing/2014/main" id="{12D64105-E0B7-4478-A4FB-4951EE97CFF6}"/>
              </a:ext>
            </a:extLst>
          </p:cNvPr>
          <p:cNvPicPr>
            <a:picLocks noChangeAspect="1" noChangeArrowheads="1"/>
          </p:cNvPicPr>
          <p:nvPr/>
        </p:nvPicPr>
        <p:blipFill>
          <a:blip r:embed="rId2"/>
          <a:srcRect/>
          <a:stretch>
            <a:fillRect/>
          </a:stretch>
        </p:blipFill>
        <p:spPr bwMode="auto">
          <a:xfrm>
            <a:off x="85725" y="0"/>
            <a:ext cx="1085850" cy="612872"/>
          </a:xfrm>
          <a:prstGeom prst="rect">
            <a:avLst/>
          </a:prstGeom>
          <a:noFill/>
        </p:spPr>
      </p:pic>
    </p:spTree>
    <p:extLst>
      <p:ext uri="{BB962C8B-B14F-4D97-AF65-F5344CB8AC3E}">
        <p14:creationId xmlns:p14="http://schemas.microsoft.com/office/powerpoint/2010/main" val="13830397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2085" y="1253331"/>
            <a:ext cx="7886700" cy="4351338"/>
          </a:xfrm>
        </p:spPr>
        <p:txBody>
          <a:bodyPr/>
          <a:lstStyle/>
          <a:p>
            <a:r>
              <a:rPr lang="en-US" dirty="0"/>
              <a:t>Pause refers to the breaks we take in our sentences. We pause for many reasons. A few are at a comma, at a full... </a:t>
            </a:r>
          </a:p>
          <a:p>
            <a:r>
              <a:rPr lang="en-US" dirty="0"/>
              <a:t>Pauses help your audience understand you.</a:t>
            </a:r>
          </a:p>
          <a:p>
            <a:r>
              <a:rPr lang="en-IN" dirty="0"/>
              <a:t>Pauses help convey emotion.</a:t>
            </a:r>
          </a:p>
          <a:p>
            <a:r>
              <a:rPr lang="en-US" dirty="0"/>
              <a:t> Pauses control the overall pace of your delivery.</a:t>
            </a:r>
          </a:p>
          <a:p>
            <a:r>
              <a:rPr lang="en-IN" dirty="0"/>
              <a:t>Pauses replace filler words.</a:t>
            </a:r>
          </a:p>
          <a:p>
            <a:endParaRPr lang="en-IN" dirty="0"/>
          </a:p>
        </p:txBody>
      </p:sp>
      <p:sp>
        <p:nvSpPr>
          <p:cNvPr id="4" name="Title 1">
            <a:extLst>
              <a:ext uri="{FF2B5EF4-FFF2-40B4-BE49-F238E27FC236}">
                <a16:creationId xmlns:a16="http://schemas.microsoft.com/office/drawing/2014/main" id="{A435CD57-6AB4-497D-917F-0C69F43EA495}"/>
              </a:ext>
            </a:extLst>
          </p:cNvPr>
          <p:cNvSpPr txBox="1">
            <a:spLocks/>
          </p:cNvSpPr>
          <p:nvPr/>
        </p:nvSpPr>
        <p:spPr>
          <a:xfrm>
            <a:off x="1171575" y="0"/>
            <a:ext cx="7972425"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PAUSE</a:t>
            </a:r>
          </a:p>
        </p:txBody>
      </p:sp>
      <p:pic>
        <p:nvPicPr>
          <p:cNvPr id="5" name="Picture 2" descr="E:\NIET\Project\xLogo11.png.pagespeed.ic.pydHLuCQEZ.png">
            <a:extLst>
              <a:ext uri="{FF2B5EF4-FFF2-40B4-BE49-F238E27FC236}">
                <a16:creationId xmlns:a16="http://schemas.microsoft.com/office/drawing/2014/main" id="{915D8F8B-A29A-454B-9475-E45D4A2C5800}"/>
              </a:ext>
            </a:extLst>
          </p:cNvPr>
          <p:cNvPicPr>
            <a:picLocks noChangeAspect="1" noChangeArrowheads="1"/>
          </p:cNvPicPr>
          <p:nvPr/>
        </p:nvPicPr>
        <p:blipFill>
          <a:blip r:embed="rId2"/>
          <a:srcRect/>
          <a:stretch>
            <a:fillRect/>
          </a:stretch>
        </p:blipFill>
        <p:spPr bwMode="auto">
          <a:xfrm>
            <a:off x="85725" y="0"/>
            <a:ext cx="1085850" cy="612872"/>
          </a:xfrm>
          <a:prstGeom prst="rect">
            <a:avLst/>
          </a:prstGeom>
          <a:noFill/>
        </p:spPr>
      </p:pic>
    </p:spTree>
    <p:extLst>
      <p:ext uri="{BB962C8B-B14F-4D97-AF65-F5344CB8AC3E}">
        <p14:creationId xmlns:p14="http://schemas.microsoft.com/office/powerpoint/2010/main" val="3104819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5873" y="1253331"/>
            <a:ext cx="7886700" cy="4351338"/>
          </a:xfrm>
        </p:spPr>
        <p:txBody>
          <a:bodyPr/>
          <a:lstStyle/>
          <a:p>
            <a:r>
              <a:rPr lang="en-US" dirty="0"/>
              <a:t>Tone is the emotion with which you speak. This is the most important part of modulation. You must speak with...</a:t>
            </a:r>
          </a:p>
          <a:p>
            <a:endParaRPr lang="en-IN" dirty="0"/>
          </a:p>
          <a:p>
            <a:r>
              <a:rPr lang="en-US" dirty="0"/>
              <a:t>Tones of voice must be authentic and honest</a:t>
            </a:r>
          </a:p>
          <a:p>
            <a:r>
              <a:rPr lang="en-US" dirty="0"/>
              <a:t>Emotions in speaking are more important than words</a:t>
            </a:r>
          </a:p>
          <a:p>
            <a:endParaRPr lang="en-IN" dirty="0"/>
          </a:p>
        </p:txBody>
      </p:sp>
      <p:sp>
        <p:nvSpPr>
          <p:cNvPr id="4" name="Title 1">
            <a:extLst>
              <a:ext uri="{FF2B5EF4-FFF2-40B4-BE49-F238E27FC236}">
                <a16:creationId xmlns:a16="http://schemas.microsoft.com/office/drawing/2014/main" id="{D32A4828-59BF-4B29-AF0E-C255435236F4}"/>
              </a:ext>
            </a:extLst>
          </p:cNvPr>
          <p:cNvSpPr txBox="1">
            <a:spLocks/>
          </p:cNvSpPr>
          <p:nvPr/>
        </p:nvSpPr>
        <p:spPr>
          <a:xfrm>
            <a:off x="1171575" y="0"/>
            <a:ext cx="7972425"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TONE</a:t>
            </a:r>
          </a:p>
        </p:txBody>
      </p:sp>
      <p:pic>
        <p:nvPicPr>
          <p:cNvPr id="5" name="Picture 2" descr="E:\NIET\Project\xLogo11.png.pagespeed.ic.pydHLuCQEZ.png">
            <a:extLst>
              <a:ext uri="{FF2B5EF4-FFF2-40B4-BE49-F238E27FC236}">
                <a16:creationId xmlns:a16="http://schemas.microsoft.com/office/drawing/2014/main" id="{D0AC2BFC-060C-4F74-8546-726CF1FAFFAD}"/>
              </a:ext>
            </a:extLst>
          </p:cNvPr>
          <p:cNvPicPr>
            <a:picLocks noChangeAspect="1" noChangeArrowheads="1"/>
          </p:cNvPicPr>
          <p:nvPr/>
        </p:nvPicPr>
        <p:blipFill>
          <a:blip r:embed="rId2"/>
          <a:srcRect/>
          <a:stretch>
            <a:fillRect/>
          </a:stretch>
        </p:blipFill>
        <p:spPr bwMode="auto">
          <a:xfrm>
            <a:off x="85725" y="0"/>
            <a:ext cx="1085850" cy="612872"/>
          </a:xfrm>
          <a:prstGeom prst="rect">
            <a:avLst/>
          </a:prstGeom>
          <a:noFill/>
        </p:spPr>
      </p:pic>
    </p:spTree>
    <p:extLst>
      <p:ext uri="{BB962C8B-B14F-4D97-AF65-F5344CB8AC3E}">
        <p14:creationId xmlns:p14="http://schemas.microsoft.com/office/powerpoint/2010/main" val="11511534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nonverbal communication. Size: 262 x 160. Source: www.verywellmind.co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8954" y="1858683"/>
            <a:ext cx="5142788" cy="314063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D348D852-0712-42E3-A93F-4180FB23270F}"/>
              </a:ext>
            </a:extLst>
          </p:cNvPr>
          <p:cNvSpPr txBox="1">
            <a:spLocks/>
          </p:cNvSpPr>
          <p:nvPr/>
        </p:nvSpPr>
        <p:spPr>
          <a:xfrm>
            <a:off x="1171575" y="0"/>
            <a:ext cx="7972425"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NON-VERBAL ASPECT</a:t>
            </a:r>
          </a:p>
        </p:txBody>
      </p:sp>
      <p:pic>
        <p:nvPicPr>
          <p:cNvPr id="5" name="Picture 2" descr="E:\NIET\Project\xLogo11.png.pagespeed.ic.pydHLuCQEZ.png">
            <a:extLst>
              <a:ext uri="{FF2B5EF4-FFF2-40B4-BE49-F238E27FC236}">
                <a16:creationId xmlns:a16="http://schemas.microsoft.com/office/drawing/2014/main" id="{90C54765-5A2E-4719-A2ED-E0AE7AEFF9F5}"/>
              </a:ext>
            </a:extLst>
          </p:cNvPr>
          <p:cNvPicPr>
            <a:picLocks noChangeAspect="1" noChangeArrowheads="1"/>
          </p:cNvPicPr>
          <p:nvPr/>
        </p:nvPicPr>
        <p:blipFill>
          <a:blip r:embed="rId3"/>
          <a:srcRect/>
          <a:stretch>
            <a:fillRect/>
          </a:stretch>
        </p:blipFill>
        <p:spPr bwMode="auto">
          <a:xfrm>
            <a:off x="85725" y="0"/>
            <a:ext cx="1085850" cy="612872"/>
          </a:xfrm>
          <a:prstGeom prst="rect">
            <a:avLst/>
          </a:prstGeom>
          <a:noFill/>
        </p:spPr>
      </p:pic>
    </p:spTree>
    <p:extLst>
      <p:ext uri="{BB962C8B-B14F-4D97-AF65-F5344CB8AC3E}">
        <p14:creationId xmlns:p14="http://schemas.microsoft.com/office/powerpoint/2010/main" val="2616482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mn-lt"/>
              </a:rPr>
              <a:t>What does it mean?</a:t>
            </a:r>
            <a:endParaRPr lang="en-IN" sz="2800" dirty="0">
              <a:latin typeface="+mn-lt"/>
            </a:endParaRPr>
          </a:p>
        </p:txBody>
      </p:sp>
      <p:sp>
        <p:nvSpPr>
          <p:cNvPr id="3" name="Content Placeholder 2"/>
          <p:cNvSpPr>
            <a:spLocks noGrp="1"/>
          </p:cNvSpPr>
          <p:nvPr>
            <p:ph idx="1"/>
          </p:nvPr>
        </p:nvSpPr>
        <p:spPr/>
        <p:txBody>
          <a:bodyPr>
            <a:normAutofit/>
          </a:bodyPr>
          <a:lstStyle/>
          <a:p>
            <a:r>
              <a:rPr lang="en-US" sz="2600" b="1" dirty="0"/>
              <a:t>Nonverbal</a:t>
            </a:r>
            <a:r>
              <a:rPr lang="en-US" sz="2600" dirty="0"/>
              <a:t> </a:t>
            </a:r>
            <a:r>
              <a:rPr lang="en-US" sz="2600" b="1" dirty="0"/>
              <a:t>communication</a:t>
            </a:r>
            <a:r>
              <a:rPr lang="en-US" sz="2600" dirty="0"/>
              <a:t> ( </a:t>
            </a:r>
            <a:r>
              <a:rPr lang="en-US" sz="2600" dirty="0">
                <a:hlinkClick r:id="rId2"/>
              </a:rPr>
              <a:t>NVC</a:t>
            </a:r>
            <a:r>
              <a:rPr lang="en-US" sz="2600" dirty="0"/>
              <a:t>) is the nonlinguistic transmission of information through visual, auditory, tactile, and kinesthetic (physical) channels. </a:t>
            </a:r>
          </a:p>
          <a:p>
            <a:r>
              <a:rPr lang="en-US" sz="2600" b="1" dirty="0"/>
              <a:t>Nonverbal</a:t>
            </a:r>
            <a:r>
              <a:rPr lang="en-US" sz="2600" dirty="0"/>
              <a:t> </a:t>
            </a:r>
            <a:r>
              <a:rPr lang="en-US" sz="2600" b="1" dirty="0"/>
              <a:t>communication</a:t>
            </a:r>
            <a:r>
              <a:rPr lang="en-US" sz="2600" dirty="0"/>
              <a:t> is the transmission of messages or signals through a </a:t>
            </a:r>
            <a:r>
              <a:rPr lang="en-US" sz="2600" b="1" dirty="0"/>
              <a:t>nonverbal</a:t>
            </a:r>
            <a:r>
              <a:rPr lang="en-US" sz="2600" dirty="0"/>
              <a:t> platform such as eye contact, facial expressions, gestures, posture, and the distance between two individuals.</a:t>
            </a:r>
            <a:endParaRPr lang="en-IN" sz="2600" dirty="0"/>
          </a:p>
        </p:txBody>
      </p:sp>
      <p:pic>
        <p:nvPicPr>
          <p:cNvPr id="4" name="Picture 2" descr="E:\NIET\Project\xLogo11.png.pagespeed.ic.pydHLuCQEZ.png">
            <a:extLst>
              <a:ext uri="{FF2B5EF4-FFF2-40B4-BE49-F238E27FC236}">
                <a16:creationId xmlns:a16="http://schemas.microsoft.com/office/drawing/2014/main" id="{A45D8CED-DEB7-4650-8A3A-E839191EB9F4}"/>
              </a:ext>
            </a:extLst>
          </p:cNvPr>
          <p:cNvPicPr>
            <a:picLocks noChangeAspect="1" noChangeArrowheads="1"/>
          </p:cNvPicPr>
          <p:nvPr/>
        </p:nvPicPr>
        <p:blipFill>
          <a:blip r:embed="rId3"/>
          <a:srcRect/>
          <a:stretch>
            <a:fillRect/>
          </a:stretch>
        </p:blipFill>
        <p:spPr bwMode="auto">
          <a:xfrm>
            <a:off x="85725" y="0"/>
            <a:ext cx="1085850" cy="612872"/>
          </a:xfrm>
          <a:prstGeom prst="rect">
            <a:avLst/>
          </a:prstGeom>
          <a:noFill/>
        </p:spPr>
      </p:pic>
      <p:sp>
        <p:nvSpPr>
          <p:cNvPr id="5" name="Title 1">
            <a:extLst>
              <a:ext uri="{FF2B5EF4-FFF2-40B4-BE49-F238E27FC236}">
                <a16:creationId xmlns:a16="http://schemas.microsoft.com/office/drawing/2014/main" id="{98F5498F-E42F-40BC-96A8-7DD0B82FA944}"/>
              </a:ext>
            </a:extLst>
          </p:cNvPr>
          <p:cNvSpPr txBox="1">
            <a:spLocks/>
          </p:cNvSpPr>
          <p:nvPr/>
        </p:nvSpPr>
        <p:spPr>
          <a:xfrm>
            <a:off x="1171575" y="0"/>
            <a:ext cx="7972425"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NON-VERBAL (Cont.)</a:t>
            </a:r>
          </a:p>
        </p:txBody>
      </p:sp>
    </p:spTree>
    <p:extLst>
      <p:ext uri="{BB962C8B-B14F-4D97-AF65-F5344CB8AC3E}">
        <p14:creationId xmlns:p14="http://schemas.microsoft.com/office/powerpoint/2010/main" val="3480299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6909" y="1323601"/>
            <a:ext cx="7886700" cy="4351338"/>
          </a:xfrm>
        </p:spPr>
        <p:txBody>
          <a:bodyPr/>
          <a:lstStyle/>
          <a:p>
            <a:r>
              <a:rPr lang="en-US" dirty="0"/>
              <a:t>Types of Nonverbal Communication. </a:t>
            </a:r>
          </a:p>
          <a:p>
            <a:r>
              <a:rPr lang="en-US" dirty="0" err="1"/>
              <a:t>Judee</a:t>
            </a:r>
            <a:r>
              <a:rPr lang="en-US" dirty="0"/>
              <a:t> </a:t>
            </a:r>
            <a:r>
              <a:rPr lang="en-US" dirty="0" err="1"/>
              <a:t>Burgoon</a:t>
            </a:r>
            <a:r>
              <a:rPr lang="en-US" dirty="0"/>
              <a:t> (1994) has identified seven different nonverbal dimensions: </a:t>
            </a:r>
          </a:p>
          <a:p>
            <a:r>
              <a:rPr lang="en-US" dirty="0"/>
              <a:t>Kinesics or body movements including facial expressions and eye contact; </a:t>
            </a:r>
          </a:p>
          <a:p>
            <a:r>
              <a:rPr lang="en-US" dirty="0"/>
              <a:t>Vocalics or paralanguage that includes volume, rate, pitch, and timbre; Personal appearance;</a:t>
            </a:r>
            <a:endParaRPr lang="en-IN" dirty="0"/>
          </a:p>
        </p:txBody>
      </p:sp>
      <p:sp>
        <p:nvSpPr>
          <p:cNvPr id="4" name="Title 1">
            <a:extLst>
              <a:ext uri="{FF2B5EF4-FFF2-40B4-BE49-F238E27FC236}">
                <a16:creationId xmlns:a16="http://schemas.microsoft.com/office/drawing/2014/main" id="{3B85B33D-4400-48F1-A01E-F9C626857609}"/>
              </a:ext>
            </a:extLst>
          </p:cNvPr>
          <p:cNvSpPr txBox="1">
            <a:spLocks/>
          </p:cNvSpPr>
          <p:nvPr/>
        </p:nvSpPr>
        <p:spPr>
          <a:xfrm>
            <a:off x="1171575" y="0"/>
            <a:ext cx="7972425"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Types of Non-Verbal communication</a:t>
            </a:r>
          </a:p>
        </p:txBody>
      </p:sp>
      <p:pic>
        <p:nvPicPr>
          <p:cNvPr id="5" name="Picture 2" descr="E:\NIET\Project\xLogo11.png.pagespeed.ic.pydHLuCQEZ.png">
            <a:extLst>
              <a:ext uri="{FF2B5EF4-FFF2-40B4-BE49-F238E27FC236}">
                <a16:creationId xmlns:a16="http://schemas.microsoft.com/office/drawing/2014/main" id="{C09C82DE-6C34-4669-B6E5-4AF79C64620F}"/>
              </a:ext>
            </a:extLst>
          </p:cNvPr>
          <p:cNvPicPr>
            <a:picLocks noChangeAspect="1" noChangeArrowheads="1"/>
          </p:cNvPicPr>
          <p:nvPr/>
        </p:nvPicPr>
        <p:blipFill>
          <a:blip r:embed="rId2"/>
          <a:srcRect/>
          <a:stretch>
            <a:fillRect/>
          </a:stretch>
        </p:blipFill>
        <p:spPr bwMode="auto">
          <a:xfrm>
            <a:off x="85725" y="0"/>
            <a:ext cx="1085850" cy="612872"/>
          </a:xfrm>
          <a:prstGeom prst="rect">
            <a:avLst/>
          </a:prstGeom>
          <a:noFill/>
        </p:spPr>
      </p:pic>
    </p:spTree>
    <p:extLst>
      <p:ext uri="{BB962C8B-B14F-4D97-AF65-F5344CB8AC3E}">
        <p14:creationId xmlns:p14="http://schemas.microsoft.com/office/powerpoint/2010/main" val="3612804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970430"/>
            <a:ext cx="7493373" cy="4309782"/>
          </a:xfrm>
        </p:spPr>
        <p:txBody>
          <a:bodyPr>
            <a:noAutofit/>
          </a:bodyPr>
          <a:lstStyle/>
          <a:p>
            <a:pPr marL="0" indent="0">
              <a:buNone/>
            </a:pPr>
            <a:r>
              <a:rPr lang="en-US" sz="2200" b="1" dirty="0"/>
              <a:t>Tips to Effective Business Communication</a:t>
            </a:r>
          </a:p>
          <a:p>
            <a:r>
              <a:rPr lang="en-US" sz="2200" dirty="0"/>
              <a:t>Purpose</a:t>
            </a:r>
          </a:p>
          <a:p>
            <a:r>
              <a:rPr lang="en-US" sz="2200" dirty="0"/>
              <a:t>Planning</a:t>
            </a:r>
          </a:p>
          <a:p>
            <a:r>
              <a:rPr lang="en-US" sz="2200" dirty="0"/>
              <a:t>Practice</a:t>
            </a:r>
          </a:p>
          <a:p>
            <a:r>
              <a:rPr lang="en-US" sz="2200" dirty="0"/>
              <a:t>Clarity</a:t>
            </a:r>
          </a:p>
          <a:p>
            <a:r>
              <a:rPr lang="en-US" sz="2200" dirty="0"/>
              <a:t>Language Competence/Grammatical Knowledge</a:t>
            </a:r>
          </a:p>
          <a:p>
            <a:r>
              <a:rPr lang="en-US" sz="2200" dirty="0"/>
              <a:t>Remove Barriers</a:t>
            </a:r>
          </a:p>
          <a:p>
            <a:r>
              <a:rPr lang="en-US" sz="2200" dirty="0"/>
              <a:t>Active Listening</a:t>
            </a:r>
          </a:p>
          <a:p>
            <a:r>
              <a:rPr lang="en-US" sz="2200" dirty="0"/>
              <a:t>Be Open-Minded</a:t>
            </a:r>
          </a:p>
          <a:p>
            <a:r>
              <a:rPr lang="en-US" sz="2200" dirty="0"/>
              <a:t>Don’t jump to conclusion quickly</a:t>
            </a:r>
          </a:p>
          <a:p>
            <a:r>
              <a:rPr lang="en-US" sz="2200" dirty="0"/>
              <a:t>Seek Feedback</a:t>
            </a:r>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2894480" y="6356351"/>
            <a:ext cx="377190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085850" y="-3869"/>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endParaRPr lang="en-US" sz="3000" dirty="0"/>
          </a:p>
          <a:p>
            <a:r>
              <a:rPr lang="en-US" sz="3000" dirty="0"/>
              <a:t> Effective Business Communication Competence</a:t>
            </a:r>
          </a:p>
          <a:p>
            <a:endParaRPr lang="en-US"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085850" cy="612872"/>
          </a:xfrm>
          <a:prstGeom prst="rect">
            <a:avLst/>
          </a:prstGeom>
          <a:noFill/>
        </p:spPr>
      </p:pic>
    </p:spTree>
    <p:extLst>
      <p:ext uri="{BB962C8B-B14F-4D97-AF65-F5344CB8AC3E}">
        <p14:creationId xmlns:p14="http://schemas.microsoft.com/office/powerpoint/2010/main" val="310208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8433" y="1030747"/>
            <a:ext cx="7187453" cy="3394472"/>
          </a:xfrm>
        </p:spPr>
        <p:txBody>
          <a:bodyPr>
            <a:normAutofit/>
          </a:bodyPr>
          <a:lstStyle/>
          <a:p>
            <a:pPr marL="0" indent="0">
              <a:buNone/>
            </a:pPr>
            <a:r>
              <a:rPr lang="en-US" sz="2600" dirty="0"/>
              <a:t>Q1. What are the important characteristics of effective business communication?</a:t>
            </a:r>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2912408" y="6265069"/>
            <a:ext cx="377190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122830" y="0"/>
            <a:ext cx="802117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b="1" dirty="0"/>
              <a:t>Weekly Assignment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25774" y="0"/>
            <a:ext cx="1085850" cy="612872"/>
          </a:xfrm>
          <a:prstGeom prst="rect">
            <a:avLst/>
          </a:prstGeom>
          <a:noFill/>
        </p:spPr>
      </p:pic>
    </p:spTree>
    <p:extLst>
      <p:ext uri="{BB962C8B-B14F-4D97-AF65-F5344CB8AC3E}">
        <p14:creationId xmlns:p14="http://schemas.microsoft.com/office/powerpoint/2010/main" val="4008092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6117" y="1265096"/>
            <a:ext cx="7377953" cy="4112818"/>
          </a:xfrm>
        </p:spPr>
        <p:txBody>
          <a:bodyPr>
            <a:normAutofit/>
          </a:bodyPr>
          <a:lstStyle/>
          <a:p>
            <a:pPr marL="42863" indent="0">
              <a:buNone/>
            </a:pPr>
            <a:r>
              <a:rPr lang="en-US" sz="2200" dirty="0"/>
              <a:t>Q1. ‘You attitude’ in professional communication is a characteristic of:</a:t>
            </a:r>
          </a:p>
          <a:p>
            <a:pPr marL="42863" indent="0">
              <a:buNone/>
            </a:pPr>
            <a:r>
              <a:rPr lang="en-US" sz="2200" dirty="0"/>
              <a:t>A. Courtesy 		C. Consideration	</a:t>
            </a:r>
          </a:p>
          <a:p>
            <a:pPr marL="42863" indent="0">
              <a:buNone/>
            </a:pPr>
            <a:r>
              <a:rPr lang="en-US" sz="2200" dirty="0"/>
              <a:t>B. Business strategy	 D. All of these</a:t>
            </a:r>
          </a:p>
          <a:p>
            <a:pPr marL="42863" indent="0">
              <a:buNone/>
            </a:pPr>
            <a:r>
              <a:rPr lang="en-US" sz="2200" dirty="0"/>
              <a:t>Q2. Which of these is not an ingredient of effective business communication?</a:t>
            </a:r>
          </a:p>
          <a:p>
            <a:pPr marL="385763" indent="-342900">
              <a:buAutoNum type="alphaUcPeriod"/>
            </a:pPr>
            <a:r>
              <a:rPr lang="en-US" sz="2200" dirty="0"/>
              <a:t>Purpose 		  C. Strategy</a:t>
            </a:r>
          </a:p>
          <a:p>
            <a:pPr marL="385763" indent="-342900">
              <a:buAutoNum type="alphaUcPeriod"/>
            </a:pPr>
            <a:r>
              <a:rPr lang="en-US" sz="2200" dirty="0"/>
              <a:t>Rudeness		  D. Leadership</a:t>
            </a:r>
          </a:p>
        </p:txBody>
      </p:sp>
      <p:sp>
        <p:nvSpPr>
          <p:cNvPr id="4" name="Date Placeholder 3"/>
          <p:cNvSpPr>
            <a:spLocks noGrp="1"/>
          </p:cNvSpPr>
          <p:nvPr>
            <p:ph type="dt" sz="half" idx="10"/>
          </p:nvPr>
        </p:nvSpPr>
        <p:spPr/>
        <p:txBody>
          <a:bodyPr/>
          <a:lstStyle/>
          <a:p>
            <a:fld id="{991E88E8-C61B-4086-B52E-3DB43916918A}" type="datetime1">
              <a:rPr lang="en-US" smtClean="0"/>
              <a:pPr/>
              <a:t>4/25/2022</a:t>
            </a:fld>
            <a:endParaRPr lang="en-US"/>
          </a:p>
        </p:txBody>
      </p:sp>
      <p:sp>
        <p:nvSpPr>
          <p:cNvPr id="5" name="Footer Placeholder 4"/>
          <p:cNvSpPr>
            <a:spLocks noGrp="1"/>
          </p:cNvSpPr>
          <p:nvPr>
            <p:ph type="ftr" sz="quarter" idx="11"/>
          </p:nvPr>
        </p:nvSpPr>
        <p:spPr>
          <a:xfrm>
            <a:off x="2743200" y="6356351"/>
            <a:ext cx="365760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085850" y="0"/>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b="1" dirty="0"/>
              <a:t>MCQ 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085850" cy="612872"/>
          </a:xfrm>
          <a:prstGeom prst="rect">
            <a:avLst/>
          </a:prstGeom>
          <a:noFill/>
        </p:spPr>
      </p:pic>
    </p:spTree>
    <p:extLst>
      <p:ext uri="{BB962C8B-B14F-4D97-AF65-F5344CB8AC3E}">
        <p14:creationId xmlns:p14="http://schemas.microsoft.com/office/powerpoint/2010/main" val="2055260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7015" y="843506"/>
            <a:ext cx="7873904" cy="5106918"/>
          </a:xfrm>
        </p:spPr>
        <p:txBody>
          <a:bodyPr>
            <a:noAutofit/>
          </a:bodyPr>
          <a:lstStyle/>
          <a:p>
            <a:pPr marL="0" indent="0" algn="just">
              <a:buNone/>
            </a:pPr>
            <a:endParaRPr lang="en-US" dirty="0">
              <a:solidFill>
                <a:prstClr val="black"/>
              </a:solidFill>
              <a:cs typeface="Times New Roman" panose="02020603050405020304" pitchFamily="18" charset="0"/>
            </a:endParaRPr>
          </a:p>
          <a:p>
            <a:pPr algn="just"/>
            <a:r>
              <a:rPr lang="en-US" dirty="0">
                <a:solidFill>
                  <a:prstClr val="black"/>
                </a:solidFill>
                <a:cs typeface="Times New Roman" panose="02020603050405020304" pitchFamily="18" charset="0"/>
              </a:rPr>
              <a:t>The students now know the importance of improving speaking skill</a:t>
            </a:r>
          </a:p>
          <a:p>
            <a:pPr algn="just"/>
            <a:r>
              <a:rPr lang="en-US" dirty="0">
                <a:solidFill>
                  <a:prstClr val="black"/>
                </a:solidFill>
                <a:cs typeface="Times New Roman" panose="02020603050405020304" pitchFamily="18" charset="0"/>
              </a:rPr>
              <a:t>The students can now speak reasonably fluently and communicate effectively orally</a:t>
            </a:r>
          </a:p>
        </p:txBody>
      </p:sp>
      <p:sp>
        <p:nvSpPr>
          <p:cNvPr id="4" name="Date Placeholder 3"/>
          <p:cNvSpPr>
            <a:spLocks noGrp="1"/>
          </p:cNvSpPr>
          <p:nvPr>
            <p:ph type="dt" sz="half" idx="10"/>
          </p:nvPr>
        </p:nvSpPr>
        <p:spPr/>
        <p:txBody>
          <a:bodyPr/>
          <a:lstStyle/>
          <a:p>
            <a:fld id="{8D686D6B-6333-4C53-B5E5-54C0FD350F08}" type="datetime1">
              <a:rPr lang="en-US" smtClean="0"/>
              <a:pPr/>
              <a:t>4/25/2022</a:t>
            </a:fld>
            <a:endParaRPr lang="en-US"/>
          </a:p>
        </p:txBody>
      </p:sp>
      <p:sp>
        <p:nvSpPr>
          <p:cNvPr id="5" name="Footer Placeholder 4"/>
          <p:cNvSpPr>
            <a:spLocks noGrp="1"/>
          </p:cNvSpPr>
          <p:nvPr>
            <p:ph type="ftr" sz="quarter" idx="11"/>
          </p:nvPr>
        </p:nvSpPr>
        <p:spPr>
          <a:xfrm>
            <a:off x="2070195" y="6401991"/>
            <a:ext cx="5053936" cy="217173"/>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971550" y="46"/>
            <a:ext cx="8172450" cy="612872"/>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defTabSz="914400">
              <a:spcBef>
                <a:spcPct val="0"/>
              </a:spcBef>
              <a:defRPr/>
            </a:pPr>
            <a:r>
              <a:rPr lang="en-US" sz="3000" dirty="0"/>
              <a:t>Topic 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15340"/>
            <a:ext cx="1085850" cy="612872"/>
          </a:xfrm>
          <a:prstGeom prst="rect">
            <a:avLst/>
          </a:prstGeom>
          <a:noFill/>
        </p:spPr>
      </p:pic>
    </p:spTree>
    <p:extLst>
      <p:ext uri="{BB962C8B-B14F-4D97-AF65-F5344CB8AC3E}">
        <p14:creationId xmlns:p14="http://schemas.microsoft.com/office/powerpoint/2010/main" val="3766613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072932"/>
            <a:ext cx="7886700" cy="3263504"/>
          </a:xfrm>
        </p:spPr>
        <p:txBody>
          <a:bodyPr/>
          <a:lstStyle/>
          <a:p>
            <a:r>
              <a:rPr lang="en-US" dirty="0"/>
              <a:t>Components of effective speaking (emphasis on voice dynamics)</a:t>
            </a:r>
          </a:p>
          <a:p>
            <a:r>
              <a:rPr lang="en-US" dirty="0"/>
              <a:t>Seminar and conference presentation</a:t>
            </a:r>
          </a:p>
          <a:p>
            <a:r>
              <a:rPr lang="en-US" dirty="0"/>
              <a:t>Conducting/participating in meetings</a:t>
            </a:r>
          </a:p>
          <a:p>
            <a:r>
              <a:rPr lang="en-US" dirty="0"/>
              <a:t>Appearing for a job interview</a:t>
            </a:r>
          </a:p>
          <a:p>
            <a:r>
              <a:rPr lang="en-US" dirty="0"/>
              <a:t>Mobile etiquette</a:t>
            </a:r>
            <a:endParaRPr lang="en-IN" dirty="0"/>
          </a:p>
        </p:txBody>
      </p:sp>
      <p:sp>
        <p:nvSpPr>
          <p:cNvPr id="4" name="Title 1">
            <a:extLst>
              <a:ext uri="{FF2B5EF4-FFF2-40B4-BE49-F238E27FC236}">
                <a16:creationId xmlns:a16="http://schemas.microsoft.com/office/drawing/2014/main" id="{241F4E1C-4B32-4640-82F3-0DD7780E1F22}"/>
              </a:ext>
            </a:extLst>
          </p:cNvPr>
          <p:cNvSpPr txBox="1">
            <a:spLocks/>
          </p:cNvSpPr>
          <p:nvPr/>
        </p:nvSpPr>
        <p:spPr>
          <a:xfrm>
            <a:off x="1085850" y="0"/>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Unit IV - Syllabus</a:t>
            </a:r>
          </a:p>
        </p:txBody>
      </p:sp>
      <p:pic>
        <p:nvPicPr>
          <p:cNvPr id="5" name="Picture 2" descr="E:\NIET\Project\xLogo11.png.pagespeed.ic.pydHLuCQEZ.png">
            <a:extLst>
              <a:ext uri="{FF2B5EF4-FFF2-40B4-BE49-F238E27FC236}">
                <a16:creationId xmlns:a16="http://schemas.microsoft.com/office/drawing/2014/main" id="{66D46192-2B67-1D40-8477-3686A41BA5BA}"/>
              </a:ext>
            </a:extLst>
          </p:cNvPr>
          <p:cNvPicPr>
            <a:picLocks noChangeAspect="1" noChangeArrowheads="1"/>
          </p:cNvPicPr>
          <p:nvPr/>
        </p:nvPicPr>
        <p:blipFill>
          <a:blip r:embed="rId2"/>
          <a:srcRect/>
          <a:stretch>
            <a:fillRect/>
          </a:stretch>
        </p:blipFill>
        <p:spPr bwMode="auto">
          <a:xfrm>
            <a:off x="0" y="0"/>
            <a:ext cx="1085850" cy="612872"/>
          </a:xfrm>
          <a:prstGeom prst="rect">
            <a:avLst/>
          </a:prstGeom>
          <a:noFill/>
        </p:spPr>
      </p:pic>
    </p:spTree>
    <p:extLst>
      <p:ext uri="{BB962C8B-B14F-4D97-AF65-F5344CB8AC3E}">
        <p14:creationId xmlns:p14="http://schemas.microsoft.com/office/powerpoint/2010/main" val="1182273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616B79-D48E-43B3-AADE-43E46C59FCEB}"/>
              </a:ext>
            </a:extLst>
          </p:cNvPr>
          <p:cNvSpPr>
            <a:spLocks noGrp="1"/>
          </p:cNvSpPr>
          <p:nvPr>
            <p:ph sz="half" idx="1"/>
          </p:nvPr>
        </p:nvSpPr>
        <p:spPr>
          <a:xfrm>
            <a:off x="1015812" y="1276643"/>
            <a:ext cx="7684305" cy="4280777"/>
          </a:xfrm>
        </p:spPr>
        <p:txBody>
          <a:bodyPr>
            <a:noAutofit/>
          </a:bodyPr>
          <a:lstStyle/>
          <a:p>
            <a:pPr marL="342900" indent="-342900">
              <a:buAutoNum type="arabicPeriod"/>
            </a:pPr>
            <a:r>
              <a:rPr lang="en-US" sz="2400" dirty="0"/>
              <a:t>Effective business communication will foster the best workplace relations.</a:t>
            </a:r>
          </a:p>
          <a:p>
            <a:pPr marL="342900" indent="-342900">
              <a:buAutoNum type="arabicPeriod"/>
            </a:pPr>
            <a:r>
              <a:rPr lang="en-US" sz="2400" dirty="0"/>
              <a:t>You can represent your organization effectively and build strong networks.</a:t>
            </a:r>
          </a:p>
          <a:p>
            <a:pPr marL="342900" indent="-342900">
              <a:buAutoNum type="arabicPeriod"/>
            </a:pPr>
            <a:r>
              <a:rPr lang="en-US" sz="2400" dirty="0"/>
              <a:t>By using the right context and effective communication, widen the horizon of thoughts. </a:t>
            </a:r>
          </a:p>
          <a:p>
            <a:pPr marL="342900" indent="-342900">
              <a:buAutoNum type="arabicPeriod"/>
            </a:pPr>
            <a:r>
              <a:rPr lang="en-US" sz="2400" dirty="0"/>
              <a:t>Prepare to better participate in your everyday life for your benefit.</a:t>
            </a:r>
          </a:p>
          <a:p>
            <a:pPr marL="342900" indent="-342900">
              <a:buAutoNum type="arabicPeriod"/>
            </a:pPr>
            <a:r>
              <a:rPr lang="en-US" sz="2400" dirty="0"/>
              <a:t>Effective business communication will connect the modern societies with the entire diversity of the world. </a:t>
            </a:r>
            <a:endParaRPr lang="en-IN" sz="2400" dirty="0"/>
          </a:p>
        </p:txBody>
      </p:sp>
      <p:sp>
        <p:nvSpPr>
          <p:cNvPr id="4" name="Date Placeholder 3"/>
          <p:cNvSpPr>
            <a:spLocks noGrp="1"/>
          </p:cNvSpPr>
          <p:nvPr>
            <p:ph type="dt" sz="half" idx="10"/>
          </p:nvPr>
        </p:nvSpPr>
        <p:spPr/>
        <p:txBody>
          <a:bodyPr/>
          <a:lstStyle/>
          <a:p>
            <a:fld id="{FDA40050-3100-4201-883F-F2523CC30465}" type="datetime1">
              <a:rPr lang="en-US" smtClean="0"/>
              <a:pPr/>
              <a:t>4/25/2022</a:t>
            </a:fld>
            <a:endParaRPr lang="en-US"/>
          </a:p>
        </p:txBody>
      </p:sp>
      <p:sp>
        <p:nvSpPr>
          <p:cNvPr id="5" name="Footer Placeholder 4"/>
          <p:cNvSpPr>
            <a:spLocks noGrp="1"/>
          </p:cNvSpPr>
          <p:nvPr>
            <p:ph type="ftr" sz="quarter" idx="11"/>
          </p:nvPr>
        </p:nvSpPr>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085850" y="0"/>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Summary</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085850" cy="612872"/>
          </a:xfrm>
          <a:prstGeom prst="rect">
            <a:avLst/>
          </a:prstGeom>
          <a:noFill/>
        </p:spPr>
      </p:pic>
    </p:spTree>
    <p:extLst>
      <p:ext uri="{BB962C8B-B14F-4D97-AF65-F5344CB8AC3E}">
        <p14:creationId xmlns:p14="http://schemas.microsoft.com/office/powerpoint/2010/main" val="452561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5850" y="1"/>
            <a:ext cx="8058150" cy="1004093"/>
          </a:xfrm>
        </p:spPr>
        <p:style>
          <a:lnRef idx="1">
            <a:schemeClr val="accent5"/>
          </a:lnRef>
          <a:fillRef idx="2">
            <a:schemeClr val="accent5"/>
          </a:fillRef>
          <a:effectRef idx="1">
            <a:schemeClr val="accent5"/>
          </a:effectRef>
          <a:fontRef idx="minor">
            <a:schemeClr val="dk1"/>
          </a:fontRef>
        </p:style>
        <p:txBody>
          <a:bodyPr>
            <a:noAutofit/>
          </a:bodyPr>
          <a:lstStyle/>
          <a:p>
            <a:r>
              <a:rPr lang="en-US" sz="3000" dirty="0" err="1"/>
              <a:t>Noida</a:t>
            </a:r>
            <a:r>
              <a:rPr lang="en-US" sz="3000" dirty="0"/>
              <a:t> Institute of Engineering and Technology, Greater </a:t>
            </a:r>
            <a:r>
              <a:rPr lang="en-US" sz="3000" dirty="0" err="1"/>
              <a:t>Noida</a:t>
            </a:r>
            <a:endParaRPr lang="en-US" sz="3000" dirty="0"/>
          </a:p>
        </p:txBody>
      </p:sp>
      <p:sp>
        <p:nvSpPr>
          <p:cNvPr id="3" name="Subtitle 2"/>
          <p:cNvSpPr>
            <a:spLocks noGrp="1"/>
          </p:cNvSpPr>
          <p:nvPr>
            <p:ph type="subTitle" idx="1"/>
          </p:nvPr>
        </p:nvSpPr>
        <p:spPr>
          <a:xfrm>
            <a:off x="2228850" y="1543050"/>
            <a:ext cx="4800600" cy="1314450"/>
          </a:xfrm>
        </p:spPr>
        <p:style>
          <a:lnRef idx="2">
            <a:schemeClr val="accent5"/>
          </a:lnRef>
          <a:fillRef idx="1">
            <a:schemeClr val="lt1"/>
          </a:fillRef>
          <a:effectRef idx="0">
            <a:schemeClr val="accent5"/>
          </a:effectRef>
          <a:fontRef idx="minor">
            <a:schemeClr val="dk1"/>
          </a:fontRef>
        </p:style>
        <p:txBody>
          <a:bodyPr>
            <a:normAutofit lnSpcReduction="10000"/>
          </a:bodyPr>
          <a:lstStyle/>
          <a:p>
            <a:endParaRPr lang="en-US" sz="2250" b="1" dirty="0"/>
          </a:p>
          <a:p>
            <a:r>
              <a:rPr lang="en-US" sz="3000" dirty="0">
                <a:solidFill>
                  <a:schemeClr val="tx1"/>
                </a:solidFill>
              </a:rPr>
              <a:t>Topic 2: Seminar/conference presentation</a:t>
            </a:r>
          </a:p>
          <a:p>
            <a:endParaRPr lang="en-US" sz="3000" b="1" dirty="0"/>
          </a:p>
        </p:txBody>
      </p:sp>
      <p:sp>
        <p:nvSpPr>
          <p:cNvPr id="9" name="Date Placeholder 8"/>
          <p:cNvSpPr>
            <a:spLocks noGrp="1"/>
          </p:cNvSpPr>
          <p:nvPr>
            <p:ph type="dt" sz="half" idx="10"/>
          </p:nvPr>
        </p:nvSpPr>
        <p:spPr>
          <a:xfrm>
            <a:off x="957262" y="6177970"/>
            <a:ext cx="1600200" cy="273844"/>
          </a:xfrm>
        </p:spPr>
        <p:txBody>
          <a:bodyPr/>
          <a:lstStyle/>
          <a:p>
            <a:fld id="{38801551-5877-4C21-9B34-9746B04ED5CA}" type="datetime1">
              <a:rPr lang="en-US" smtClean="0"/>
              <a:pPr/>
              <a:t>4/25/2022</a:t>
            </a:fld>
            <a:endParaRPr lang="en-US" dirty="0"/>
          </a:p>
        </p:txBody>
      </p:sp>
      <p:sp>
        <p:nvSpPr>
          <p:cNvPr id="13" name="Footer Placeholder 12"/>
          <p:cNvSpPr>
            <a:spLocks noGrp="1"/>
          </p:cNvSpPr>
          <p:nvPr>
            <p:ph type="ftr" sz="quarter" idx="11"/>
          </p:nvPr>
        </p:nvSpPr>
        <p:spPr>
          <a:xfrm>
            <a:off x="2686049" y="6177971"/>
            <a:ext cx="4800599" cy="273843"/>
          </a:xfrm>
        </p:spPr>
        <p:txBody>
          <a:bodyPr/>
          <a:lstStyle/>
          <a:p>
            <a:r>
              <a:rPr lang="en-US" dirty="0"/>
              <a:t>Faculty Name             Subject code and abbreviation                Unit Number</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31</a:t>
            </a:fld>
            <a:endParaRPr lang="en-US"/>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124230"/>
            <a:ext cx="1085850" cy="612872"/>
          </a:xfrm>
          <a:prstGeom prst="rect">
            <a:avLst/>
          </a:prstGeom>
          <a:noFill/>
        </p:spPr>
      </p:pic>
      <p:sp>
        <p:nvSpPr>
          <p:cNvPr id="6" name="Subtitle 2"/>
          <p:cNvSpPr txBox="1">
            <a:spLocks/>
          </p:cNvSpPr>
          <p:nvPr/>
        </p:nvSpPr>
        <p:spPr>
          <a:xfrm>
            <a:off x="5486400" y="3829050"/>
            <a:ext cx="2286000" cy="1314450"/>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Autofit/>
          </a:bodyPr>
          <a:lstStyle/>
          <a:p>
            <a:pPr algn="ctr">
              <a:spcBef>
                <a:spcPct val="20000"/>
              </a:spcBef>
              <a:defRPr/>
            </a:pPr>
            <a:r>
              <a:rPr lang="en-US" sz="2400" dirty="0">
                <a:solidFill>
                  <a:schemeClr val="tx1"/>
                </a:solidFill>
              </a:rPr>
              <a:t>Dr. </a:t>
            </a:r>
            <a:r>
              <a:rPr lang="en-US" sz="2400" dirty="0" err="1">
                <a:solidFill>
                  <a:schemeClr val="tx1"/>
                </a:solidFill>
              </a:rPr>
              <a:t>Zeba</a:t>
            </a:r>
            <a:r>
              <a:rPr lang="en-US" sz="2400" dirty="0">
                <a:solidFill>
                  <a:schemeClr val="tx1"/>
                </a:solidFill>
              </a:rPr>
              <a:t> Mehdi</a:t>
            </a:r>
          </a:p>
          <a:p>
            <a:pPr algn="ctr">
              <a:spcBef>
                <a:spcPct val="20000"/>
              </a:spcBef>
              <a:defRPr/>
            </a:pPr>
            <a:r>
              <a:rPr lang="en-US" sz="2400" dirty="0">
                <a:solidFill>
                  <a:schemeClr val="tx1"/>
                </a:solidFill>
              </a:rPr>
              <a:t>Department of English</a:t>
            </a: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428625" y="6000751"/>
            <a:ext cx="400050" cy="400050"/>
          </a:xfrm>
          <a:prstGeom prst="rect">
            <a:avLst/>
          </a:prstGeom>
          <a:noFill/>
        </p:spPr>
      </p:pic>
      <p:pic>
        <p:nvPicPr>
          <p:cNvPr id="11" name="Picture 4" descr="C:\Users\Manks\Downloads\speak.png"/>
          <p:cNvPicPr>
            <a:picLocks noChangeAspect="1" noChangeArrowheads="1"/>
          </p:cNvPicPr>
          <p:nvPr/>
        </p:nvPicPr>
        <p:blipFill>
          <a:blip r:embed="rId5" cstate="print"/>
          <a:srcRect/>
          <a:stretch>
            <a:fillRect/>
          </a:stretch>
        </p:blipFill>
        <p:spPr bwMode="auto">
          <a:xfrm>
            <a:off x="6000750" y="2800350"/>
            <a:ext cx="1143000" cy="1143000"/>
          </a:xfrm>
          <a:prstGeom prst="rect">
            <a:avLst/>
          </a:prstGeom>
          <a:noFill/>
        </p:spPr>
      </p:pic>
      <p:sp>
        <p:nvSpPr>
          <p:cNvPr id="12" name="Subtitle 2"/>
          <p:cNvSpPr txBox="1">
            <a:spLocks/>
          </p:cNvSpPr>
          <p:nvPr/>
        </p:nvSpPr>
        <p:spPr>
          <a:xfrm>
            <a:off x="470189" y="3033928"/>
            <a:ext cx="1600200" cy="604837"/>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rmAutofit/>
          </a:bodyPr>
          <a:lstStyle/>
          <a:p>
            <a:pPr algn="ctr">
              <a:spcBef>
                <a:spcPct val="20000"/>
              </a:spcBef>
              <a:defRPr/>
            </a:pPr>
            <a:r>
              <a:rPr lang="en-US" sz="3000" dirty="0">
                <a:solidFill>
                  <a:schemeClr val="tx1"/>
                </a:solidFill>
              </a:rPr>
              <a:t>Unit: IV</a:t>
            </a:r>
          </a:p>
          <a:p>
            <a:pPr algn="ctr">
              <a:spcBef>
                <a:spcPct val="20000"/>
              </a:spcBef>
              <a:defRPr/>
            </a:pPr>
            <a:endParaRPr lang="en-US" sz="1950" dirty="0">
              <a:solidFill>
                <a:schemeClr val="tx1"/>
              </a:solidFill>
            </a:endParaRPr>
          </a:p>
        </p:txBody>
      </p:sp>
      <p:sp>
        <p:nvSpPr>
          <p:cNvPr id="14" name="Subtitle 2"/>
          <p:cNvSpPr txBox="1">
            <a:spLocks/>
          </p:cNvSpPr>
          <p:nvPr/>
        </p:nvSpPr>
        <p:spPr>
          <a:xfrm>
            <a:off x="470189" y="3781022"/>
            <a:ext cx="3143250" cy="770633"/>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Autofit/>
          </a:bodyPr>
          <a:lstStyle/>
          <a:p>
            <a:pPr algn="ctr">
              <a:spcBef>
                <a:spcPct val="20000"/>
              </a:spcBef>
              <a:defRPr/>
            </a:pPr>
            <a:r>
              <a:rPr lang="en-US" sz="2400" dirty="0">
                <a:solidFill>
                  <a:schemeClr val="tx1"/>
                </a:solidFill>
              </a:rPr>
              <a:t>Technical Communication. </a:t>
            </a:r>
          </a:p>
        </p:txBody>
      </p:sp>
      <p:sp>
        <p:nvSpPr>
          <p:cNvPr id="15" name="Subtitle 2"/>
          <p:cNvSpPr txBox="1">
            <a:spLocks/>
          </p:cNvSpPr>
          <p:nvPr/>
        </p:nvSpPr>
        <p:spPr>
          <a:xfrm>
            <a:off x="470189" y="4693912"/>
            <a:ext cx="3143250" cy="628650"/>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rmAutofit/>
          </a:bodyPr>
          <a:lstStyle/>
          <a:p>
            <a:pPr algn="ctr">
              <a:spcBef>
                <a:spcPct val="20000"/>
              </a:spcBef>
              <a:defRPr/>
            </a:pPr>
            <a:r>
              <a:rPr lang="en-US" sz="3000" dirty="0" err="1">
                <a:solidFill>
                  <a:schemeClr val="tx1"/>
                </a:solidFill>
              </a:rPr>
              <a:t>B.Tech</a:t>
            </a:r>
            <a:r>
              <a:rPr lang="en-US" sz="3000" dirty="0">
                <a:solidFill>
                  <a:schemeClr val="tx1"/>
                </a:solidFill>
              </a:rPr>
              <a:t> IV Semester</a:t>
            </a:r>
          </a:p>
        </p:txBody>
      </p:sp>
    </p:spTree>
    <p:extLst>
      <p:ext uri="{BB962C8B-B14F-4D97-AF65-F5344CB8AC3E}">
        <p14:creationId xmlns:p14="http://schemas.microsoft.com/office/powerpoint/2010/main" val="1167495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7015" y="843506"/>
            <a:ext cx="7873904" cy="5106918"/>
          </a:xfrm>
        </p:spPr>
        <p:txBody>
          <a:bodyPr>
            <a:noAutofit/>
          </a:bodyPr>
          <a:lstStyle/>
          <a:p>
            <a:pPr marL="0" indent="0" algn="just">
              <a:buNone/>
            </a:pPr>
            <a:endParaRPr lang="en-US" dirty="0">
              <a:solidFill>
                <a:prstClr val="black"/>
              </a:solidFill>
              <a:cs typeface="Times New Roman" panose="02020603050405020304" pitchFamily="18" charset="0"/>
            </a:endParaRPr>
          </a:p>
          <a:p>
            <a:pPr marL="0" indent="0" algn="just">
              <a:lnSpc>
                <a:spcPct val="150000"/>
              </a:lnSpc>
              <a:buNone/>
            </a:pPr>
            <a:r>
              <a:rPr lang="en-US" b="1" dirty="0"/>
              <a:t>CO4	Apply effective speaking skills to communicate at the workplace.</a:t>
            </a:r>
            <a:endParaRPr lang="en-US" dirty="0"/>
          </a:p>
          <a:p>
            <a:pPr marL="0" indent="0" algn="just">
              <a:buNone/>
            </a:pPr>
            <a:endParaRPr lang="en-US" dirty="0">
              <a:solidFill>
                <a:prstClr val="black"/>
              </a:solidFill>
              <a:cs typeface="Times New Roman" panose="02020603050405020304" pitchFamily="18" charset="0"/>
            </a:endParaRPr>
          </a:p>
          <a:p>
            <a:pPr algn="just"/>
            <a:r>
              <a:rPr lang="en-US" dirty="0">
                <a:solidFill>
                  <a:prstClr val="black"/>
                </a:solidFill>
                <a:cs typeface="Times New Roman" panose="02020603050405020304" pitchFamily="18" charset="0"/>
              </a:rPr>
              <a:t>The students will be able to know how to make effective Seminar/Conference presentations</a:t>
            </a:r>
          </a:p>
        </p:txBody>
      </p:sp>
      <p:sp>
        <p:nvSpPr>
          <p:cNvPr id="4" name="Date Placeholder 3"/>
          <p:cNvSpPr>
            <a:spLocks noGrp="1"/>
          </p:cNvSpPr>
          <p:nvPr>
            <p:ph type="dt" sz="half" idx="10"/>
          </p:nvPr>
        </p:nvSpPr>
        <p:spPr/>
        <p:txBody>
          <a:bodyPr/>
          <a:lstStyle/>
          <a:p>
            <a:fld id="{8D686D6B-6333-4C53-B5E5-54C0FD350F08}" type="datetime1">
              <a:rPr lang="en-US" smtClean="0"/>
              <a:pPr/>
              <a:t>4/25/2022</a:t>
            </a:fld>
            <a:endParaRPr lang="en-US"/>
          </a:p>
        </p:txBody>
      </p:sp>
      <p:sp>
        <p:nvSpPr>
          <p:cNvPr id="5" name="Footer Placeholder 4"/>
          <p:cNvSpPr>
            <a:spLocks noGrp="1"/>
          </p:cNvSpPr>
          <p:nvPr>
            <p:ph type="ftr" sz="quarter" idx="11"/>
          </p:nvPr>
        </p:nvSpPr>
        <p:spPr>
          <a:xfrm>
            <a:off x="2070195" y="6401991"/>
            <a:ext cx="5053936" cy="217173"/>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971550" y="46"/>
            <a:ext cx="8172450" cy="612872"/>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defTabSz="914400">
              <a:spcBef>
                <a:spcPct val="0"/>
              </a:spcBef>
              <a:defRPr/>
            </a:pPr>
            <a:r>
              <a:rPr lang="en-US" sz="3000" dirty="0"/>
              <a:t>Topic Mapping with Course Outcome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15340"/>
            <a:ext cx="1085850" cy="612872"/>
          </a:xfrm>
          <a:prstGeom prst="rect">
            <a:avLst/>
          </a:prstGeom>
          <a:noFill/>
        </p:spPr>
      </p:pic>
    </p:spTree>
    <p:extLst>
      <p:ext uri="{BB962C8B-B14F-4D97-AF65-F5344CB8AC3E}">
        <p14:creationId xmlns:p14="http://schemas.microsoft.com/office/powerpoint/2010/main" val="2551426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260DF28-6405-43F2-8455-CC4473FDE61C}"/>
              </a:ext>
            </a:extLst>
          </p:cNvPr>
          <p:cNvSpPr>
            <a:spLocks noGrp="1"/>
          </p:cNvSpPr>
          <p:nvPr>
            <p:ph sz="half" idx="1"/>
          </p:nvPr>
        </p:nvSpPr>
        <p:spPr>
          <a:xfrm>
            <a:off x="1085850" y="1852859"/>
            <a:ext cx="3886200" cy="3263504"/>
          </a:xfrm>
        </p:spPr>
        <p:txBody>
          <a:bodyPr>
            <a:normAutofit/>
          </a:bodyPr>
          <a:lstStyle/>
          <a:p>
            <a:r>
              <a:rPr lang="en-IN" b="1" dirty="0"/>
              <a:t>Recap</a:t>
            </a:r>
          </a:p>
          <a:p>
            <a:pPr marL="0" indent="0">
              <a:buNone/>
            </a:pPr>
            <a:r>
              <a:rPr lang="en-US" b="1" dirty="0"/>
              <a:t>Effective communication</a:t>
            </a:r>
            <a:endParaRPr lang="en-IN" b="1" dirty="0"/>
          </a:p>
        </p:txBody>
      </p:sp>
      <p:sp>
        <p:nvSpPr>
          <p:cNvPr id="10" name="Content Placeholder 9">
            <a:extLst>
              <a:ext uri="{FF2B5EF4-FFF2-40B4-BE49-F238E27FC236}">
                <a16:creationId xmlns:a16="http://schemas.microsoft.com/office/drawing/2014/main" id="{E7268B6B-86D2-4FB8-8A69-01E583805F4A}"/>
              </a:ext>
            </a:extLst>
          </p:cNvPr>
          <p:cNvSpPr>
            <a:spLocks noGrp="1"/>
          </p:cNvSpPr>
          <p:nvPr>
            <p:ph sz="half" idx="2"/>
          </p:nvPr>
        </p:nvSpPr>
        <p:spPr>
          <a:xfrm>
            <a:off x="5114925" y="1852859"/>
            <a:ext cx="3886200" cy="4351338"/>
          </a:xfrm>
        </p:spPr>
        <p:txBody>
          <a:bodyPr>
            <a:normAutofit/>
          </a:bodyPr>
          <a:lstStyle/>
          <a:p>
            <a:r>
              <a:rPr lang="en-IN" b="1" dirty="0"/>
              <a:t>Prerequisite</a:t>
            </a:r>
          </a:p>
          <a:p>
            <a:pPr marL="0" indent="0">
              <a:buNone/>
            </a:pPr>
            <a:r>
              <a:rPr lang="en-IN" b="1" dirty="0"/>
              <a:t>Critical thinking</a:t>
            </a:r>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1883391" y="6356351"/>
            <a:ext cx="5540991" cy="365125"/>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085850" y="0"/>
            <a:ext cx="8058150" cy="612872"/>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36524"/>
            <a:ext cx="1085850" cy="612872"/>
          </a:xfrm>
          <a:prstGeom prst="rect">
            <a:avLst/>
          </a:prstGeom>
          <a:noFill/>
        </p:spPr>
      </p:pic>
    </p:spTree>
    <p:extLst>
      <p:ext uri="{BB962C8B-B14F-4D97-AF65-F5344CB8AC3E}">
        <p14:creationId xmlns:p14="http://schemas.microsoft.com/office/powerpoint/2010/main" val="25976615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4450" y="1470123"/>
            <a:ext cx="6172200" cy="3839858"/>
          </a:xfrm>
        </p:spPr>
        <p:txBody>
          <a:bodyPr>
            <a:normAutofit lnSpcReduction="10000"/>
          </a:bodyPr>
          <a:lstStyle/>
          <a:p>
            <a:pPr marL="0" indent="0">
              <a:buNone/>
            </a:pPr>
            <a:endParaRPr lang="en-US" sz="1800" dirty="0"/>
          </a:p>
          <a:p>
            <a:pPr marL="0" indent="0">
              <a:buNone/>
            </a:pPr>
            <a:r>
              <a:rPr lang="en-US" sz="2400" b="1" dirty="0"/>
              <a:t>Seminar Presentation</a:t>
            </a:r>
          </a:p>
          <a:p>
            <a:pPr marL="0" indent="0">
              <a:buNone/>
            </a:pPr>
            <a:r>
              <a:rPr lang="en-US" sz="2400" dirty="0"/>
              <a:t>•An instructional technique of higher academic institution to bring small groups together</a:t>
            </a:r>
          </a:p>
          <a:p>
            <a:pPr marL="0" indent="0">
              <a:buNone/>
            </a:pPr>
            <a:r>
              <a:rPr lang="en-US" sz="2400" dirty="0"/>
              <a:t>•Sharing ideas and focusing on a particular subject</a:t>
            </a:r>
          </a:p>
          <a:p>
            <a:pPr marL="0" indent="0">
              <a:buNone/>
            </a:pPr>
            <a:r>
              <a:rPr lang="en-US" sz="2400" dirty="0"/>
              <a:t>•It involves paper reading on a theme/discussion/raising questions</a:t>
            </a:r>
          </a:p>
          <a:p>
            <a:pPr marL="0" indent="0">
              <a:buNone/>
            </a:pPr>
            <a:r>
              <a:rPr lang="en-US" sz="2400" dirty="0"/>
              <a:t>•Effective presentation is required in business, sales and selling, training, teaching, etc.</a:t>
            </a:r>
          </a:p>
          <a:p>
            <a:endParaRPr lang="en-US" sz="2400" dirty="0"/>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3028950" y="5624514"/>
            <a:ext cx="377190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085850" y="0"/>
            <a:ext cx="8058150" cy="749396"/>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Seminar/Conferences Presentation &amp; Argumentation Skills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36524"/>
            <a:ext cx="1085850" cy="612872"/>
          </a:xfrm>
          <a:prstGeom prst="rect">
            <a:avLst/>
          </a:prstGeom>
          <a:noFill/>
        </p:spPr>
      </p:pic>
      <p:pic>
        <p:nvPicPr>
          <p:cNvPr id="9" name="Picture 8">
            <a:extLst>
              <a:ext uri="{FF2B5EF4-FFF2-40B4-BE49-F238E27FC236}">
                <a16:creationId xmlns:a16="http://schemas.microsoft.com/office/drawing/2014/main" id="{87327831-57FC-4A8D-B3BF-30D099A962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7381" y="2697956"/>
            <a:ext cx="1607344" cy="1600200"/>
          </a:xfrm>
          <a:prstGeom prst="rect">
            <a:avLst/>
          </a:prstGeom>
        </p:spPr>
      </p:pic>
    </p:spTree>
    <p:extLst>
      <p:ext uri="{BB962C8B-B14F-4D97-AF65-F5344CB8AC3E}">
        <p14:creationId xmlns:p14="http://schemas.microsoft.com/office/powerpoint/2010/main" val="24191243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7627" y="979215"/>
            <a:ext cx="7007087" cy="3635237"/>
          </a:xfrm>
        </p:spPr>
        <p:txBody>
          <a:bodyPr>
            <a:noAutofit/>
          </a:bodyPr>
          <a:lstStyle/>
          <a:p>
            <a:pPr marL="0" indent="0">
              <a:buNone/>
            </a:pPr>
            <a:r>
              <a:rPr lang="en-US" sz="2600" b="1" dirty="0"/>
              <a:t>Conference Presentation</a:t>
            </a:r>
          </a:p>
          <a:p>
            <a:pPr marL="0" indent="0">
              <a:buNone/>
            </a:pPr>
            <a:r>
              <a:rPr lang="en-US" sz="2600" dirty="0"/>
              <a:t>•A conference is a formal meeting for discussion, problem-solving or consultation</a:t>
            </a:r>
          </a:p>
          <a:p>
            <a:pPr marL="0" indent="0">
              <a:buNone/>
            </a:pPr>
            <a:r>
              <a:rPr lang="en-US" sz="2600" dirty="0"/>
              <a:t>•Conferences are supposed to be larger events than Seminars</a:t>
            </a:r>
          </a:p>
          <a:p>
            <a:pPr marL="0" indent="0">
              <a:buNone/>
            </a:pPr>
            <a:r>
              <a:rPr lang="en-US" sz="2600" dirty="0"/>
              <a:t>•Conferences have some general theme and includes detailed lectures and presentations</a:t>
            </a:r>
          </a:p>
          <a:p>
            <a:pPr marL="0" indent="0">
              <a:buNone/>
            </a:pPr>
            <a:r>
              <a:rPr lang="en-US" sz="2600" dirty="0"/>
              <a:t>•The various formats of conferences can be- </a:t>
            </a:r>
          </a:p>
          <a:p>
            <a:pPr lvl="1"/>
            <a:r>
              <a:rPr lang="en-US" sz="2600" dirty="0"/>
              <a:t>as business, trade, academic, press conference, etc. </a:t>
            </a:r>
          </a:p>
          <a:p>
            <a:pPr marL="0" indent="0">
              <a:buNone/>
            </a:pPr>
            <a:endParaRPr lang="en-US" sz="2600" dirty="0"/>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2196436" y="6356351"/>
            <a:ext cx="5350776" cy="36512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085850" y="16003"/>
            <a:ext cx="7948968" cy="612872"/>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Conference Presentation</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88118"/>
            <a:ext cx="1085850" cy="612872"/>
          </a:xfrm>
          <a:prstGeom prst="rect">
            <a:avLst/>
          </a:prstGeom>
          <a:noFill/>
        </p:spPr>
      </p:pic>
      <p:pic>
        <p:nvPicPr>
          <p:cNvPr id="9" name="Picture 8">
            <a:extLst>
              <a:ext uri="{FF2B5EF4-FFF2-40B4-BE49-F238E27FC236}">
                <a16:creationId xmlns:a16="http://schemas.microsoft.com/office/drawing/2014/main" id="{A2EFC3A2-1DD0-48E3-A8A1-01FA304E16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6350" y="1667333"/>
            <a:ext cx="1743988" cy="1825280"/>
          </a:xfrm>
          <a:prstGeom prst="rect">
            <a:avLst/>
          </a:prstGeom>
        </p:spPr>
      </p:pic>
    </p:spTree>
    <p:extLst>
      <p:ext uri="{BB962C8B-B14F-4D97-AF65-F5344CB8AC3E}">
        <p14:creationId xmlns:p14="http://schemas.microsoft.com/office/powerpoint/2010/main" val="23843085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E46D0CC6-3D5A-4970-A5E9-011E18BF8654}"/>
              </a:ext>
            </a:extLst>
          </p:cNvPr>
          <p:cNvSpPr>
            <a:spLocks noGrp="1"/>
          </p:cNvSpPr>
          <p:nvPr>
            <p:ph sz="half" idx="1"/>
          </p:nvPr>
        </p:nvSpPr>
        <p:spPr>
          <a:xfrm>
            <a:off x="1053010" y="640911"/>
            <a:ext cx="7203886" cy="4331140"/>
          </a:xfrm>
        </p:spPr>
        <p:txBody>
          <a:bodyPr>
            <a:noAutofit/>
          </a:bodyPr>
          <a:lstStyle/>
          <a:p>
            <a:pPr marL="0" indent="0">
              <a:buNone/>
            </a:pPr>
            <a:endParaRPr lang="en-US" sz="2600" dirty="0"/>
          </a:p>
          <a:p>
            <a:r>
              <a:rPr lang="en-US" sz="2600" dirty="0"/>
              <a:t>To develop critical thinking</a:t>
            </a:r>
          </a:p>
          <a:p>
            <a:r>
              <a:rPr lang="en-US" sz="2600" dirty="0"/>
              <a:t>To improve communication skills</a:t>
            </a:r>
          </a:p>
          <a:p>
            <a:r>
              <a:rPr lang="en-US" sz="2600" dirty="0"/>
              <a:t>To gain experts viewpoints</a:t>
            </a:r>
          </a:p>
          <a:p>
            <a:r>
              <a:rPr lang="en-US" sz="2600" dirty="0"/>
              <a:t>To rejuvenate motivation</a:t>
            </a:r>
          </a:p>
          <a:p>
            <a:r>
              <a:rPr lang="en-US" sz="2600" dirty="0"/>
              <a:t>To develop higher cognitive abilities</a:t>
            </a:r>
          </a:p>
          <a:p>
            <a:r>
              <a:rPr lang="en-US" sz="2600" dirty="0"/>
              <a:t>To develop keen observation</a:t>
            </a:r>
          </a:p>
          <a:p>
            <a:r>
              <a:rPr lang="en-US" sz="2600" dirty="0"/>
              <a:t>To seek clarification</a:t>
            </a:r>
          </a:p>
          <a:p>
            <a:r>
              <a:rPr lang="en-US" sz="2600" dirty="0"/>
              <a:t>To explore topics deeply</a:t>
            </a:r>
          </a:p>
          <a:p>
            <a:pPr marL="0" indent="0">
              <a:buNone/>
            </a:pPr>
            <a:endParaRPr lang="en-IN" sz="2600" dirty="0"/>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085850" y="-5734"/>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US" sz="3000" dirty="0"/>
              <a:t>Objectives of Seminar</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085850" cy="612872"/>
          </a:xfrm>
          <a:prstGeom prst="rect">
            <a:avLst/>
          </a:prstGeom>
          <a:noFill/>
        </p:spPr>
      </p:pic>
    </p:spTree>
    <p:extLst>
      <p:ext uri="{BB962C8B-B14F-4D97-AF65-F5344CB8AC3E}">
        <p14:creationId xmlns:p14="http://schemas.microsoft.com/office/powerpoint/2010/main" val="8341119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5127" y="681037"/>
            <a:ext cx="7886700" cy="4351338"/>
          </a:xfrm>
        </p:spPr>
        <p:txBody>
          <a:bodyPr>
            <a:normAutofit/>
          </a:bodyPr>
          <a:lstStyle/>
          <a:p>
            <a:pPr marL="0" indent="0">
              <a:buNone/>
            </a:pPr>
            <a:endParaRPr lang="en-US" dirty="0"/>
          </a:p>
          <a:p>
            <a:r>
              <a:rPr lang="en-US" sz="2400" dirty="0"/>
              <a:t>To build competencies  </a:t>
            </a:r>
          </a:p>
          <a:p>
            <a:r>
              <a:rPr lang="en-US" sz="2400" dirty="0"/>
              <a:t>To bring people together from different geographical areas to share a common discipline</a:t>
            </a:r>
          </a:p>
          <a:p>
            <a:r>
              <a:rPr lang="en-US" sz="2400" dirty="0"/>
              <a:t>A massive gateway to meet new people </a:t>
            </a:r>
          </a:p>
          <a:p>
            <a:r>
              <a:rPr lang="en-US" sz="2400" dirty="0"/>
              <a:t>To seek spectrum of opportunities</a:t>
            </a:r>
          </a:p>
          <a:p>
            <a:r>
              <a:rPr lang="en-US" sz="2400" dirty="0"/>
              <a:t>To strengthen</a:t>
            </a:r>
            <a:r>
              <a:rPr lang="en-IN" sz="2400" dirty="0"/>
              <a:t> communication</a:t>
            </a:r>
          </a:p>
          <a:p>
            <a:r>
              <a:rPr lang="en-IN" sz="2400" dirty="0"/>
              <a:t>To discuss on new trends </a:t>
            </a:r>
          </a:p>
          <a:p>
            <a:r>
              <a:rPr lang="en-IN" sz="2400" dirty="0"/>
              <a:t> To establish strong networks</a:t>
            </a:r>
          </a:p>
          <a:p>
            <a:endParaRPr lang="en-IN" dirty="0"/>
          </a:p>
          <a:p>
            <a:endParaRPr lang="en-US" dirty="0"/>
          </a:p>
          <a:p>
            <a:pPr marL="0" indent="0">
              <a:buNone/>
            </a:pPr>
            <a:endParaRPr lang="en-IN" dirty="0"/>
          </a:p>
          <a:p>
            <a:endParaRPr lang="en-IN" dirty="0"/>
          </a:p>
        </p:txBody>
      </p:sp>
      <p:sp>
        <p:nvSpPr>
          <p:cNvPr id="6" name="Title 1">
            <a:extLst>
              <a:ext uri="{FF2B5EF4-FFF2-40B4-BE49-F238E27FC236}">
                <a16:creationId xmlns:a16="http://schemas.microsoft.com/office/drawing/2014/main" id="{ACF37C24-73CE-4B58-BBFC-F29E1B97E48B}"/>
              </a:ext>
            </a:extLst>
          </p:cNvPr>
          <p:cNvSpPr txBox="1">
            <a:spLocks/>
          </p:cNvSpPr>
          <p:nvPr/>
        </p:nvSpPr>
        <p:spPr>
          <a:xfrm>
            <a:off x="1257301" y="0"/>
            <a:ext cx="7886699" cy="681037"/>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r>
              <a:rPr lang="en-US" sz="3000" dirty="0"/>
              <a:t>              Objectives of conference</a:t>
            </a:r>
          </a:p>
        </p:txBody>
      </p:sp>
      <p:pic>
        <p:nvPicPr>
          <p:cNvPr id="5" name="Picture 2" descr="E:\NIET\Project\xLogo11.png.pagespeed.ic.pydHLuCQEZ.png">
            <a:extLst>
              <a:ext uri="{FF2B5EF4-FFF2-40B4-BE49-F238E27FC236}">
                <a16:creationId xmlns:a16="http://schemas.microsoft.com/office/drawing/2014/main" id="{A7F64289-9BD4-46ED-8926-0BFB5681E0BE}"/>
              </a:ext>
            </a:extLst>
          </p:cNvPr>
          <p:cNvPicPr>
            <a:picLocks noChangeAspect="1" noChangeArrowheads="1"/>
          </p:cNvPicPr>
          <p:nvPr/>
        </p:nvPicPr>
        <p:blipFill>
          <a:blip r:embed="rId2"/>
          <a:srcRect/>
          <a:stretch>
            <a:fillRect/>
          </a:stretch>
        </p:blipFill>
        <p:spPr bwMode="auto">
          <a:xfrm>
            <a:off x="0" y="68165"/>
            <a:ext cx="1085850" cy="612872"/>
          </a:xfrm>
          <a:prstGeom prst="rect">
            <a:avLst/>
          </a:prstGeom>
          <a:noFill/>
        </p:spPr>
      </p:pic>
    </p:spTree>
    <p:extLst>
      <p:ext uri="{BB962C8B-B14F-4D97-AF65-F5344CB8AC3E}">
        <p14:creationId xmlns:p14="http://schemas.microsoft.com/office/powerpoint/2010/main" val="35511131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E46D0CC6-3D5A-4970-A5E9-011E18BF8654}"/>
              </a:ext>
            </a:extLst>
          </p:cNvPr>
          <p:cNvSpPr>
            <a:spLocks noGrp="1"/>
          </p:cNvSpPr>
          <p:nvPr>
            <p:ph sz="half" idx="1"/>
          </p:nvPr>
        </p:nvSpPr>
        <p:spPr>
          <a:xfrm>
            <a:off x="1316932" y="1679816"/>
            <a:ext cx="6684068" cy="3263504"/>
          </a:xfrm>
        </p:spPr>
        <p:txBody>
          <a:bodyPr>
            <a:normAutofit lnSpcReduction="10000"/>
          </a:bodyPr>
          <a:lstStyle/>
          <a:p>
            <a:pPr marL="0" indent="0">
              <a:buNone/>
            </a:pPr>
            <a:r>
              <a:rPr lang="en-IN" sz="2400" b="1" dirty="0"/>
              <a:t>Seminar/ Conference Presentation Skills</a:t>
            </a:r>
          </a:p>
          <a:p>
            <a:r>
              <a:rPr lang="en-US" sz="2400" dirty="0"/>
              <a:t>Figure out what presentation style is the most natural for you</a:t>
            </a:r>
          </a:p>
          <a:p>
            <a:r>
              <a:rPr lang="en-US" sz="2400" dirty="0"/>
              <a:t>Preparing slides </a:t>
            </a:r>
          </a:p>
          <a:p>
            <a:r>
              <a:rPr lang="en-US" sz="2400" dirty="0"/>
              <a:t>Be clear and concise </a:t>
            </a:r>
          </a:p>
          <a:p>
            <a:r>
              <a:rPr lang="en-US" sz="2400" dirty="0"/>
              <a:t>Engage your audience with illustrations </a:t>
            </a:r>
          </a:p>
          <a:p>
            <a:r>
              <a:rPr lang="en-US" sz="2400" dirty="0"/>
              <a:t>Handling the Q&amp;A </a:t>
            </a:r>
          </a:p>
          <a:p>
            <a:r>
              <a:rPr lang="en-US" sz="2400" dirty="0"/>
              <a:t>Practice makes perfect</a:t>
            </a:r>
          </a:p>
          <a:p>
            <a:endParaRPr lang="en-IN" sz="1500" dirty="0"/>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dirty="0"/>
          </a:p>
        </p:txBody>
      </p:sp>
      <p:sp>
        <p:nvSpPr>
          <p:cNvPr id="5" name="Footer Placeholder 4"/>
          <p:cNvSpPr>
            <a:spLocks noGrp="1"/>
          </p:cNvSpPr>
          <p:nvPr>
            <p:ph type="ftr" sz="quarter" idx="11"/>
          </p:nvPr>
        </p:nvSpPr>
        <p:spPr>
          <a:xfrm>
            <a:off x="2129051" y="6356351"/>
            <a:ext cx="5581933" cy="365125"/>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085850" y="9610"/>
            <a:ext cx="8058150" cy="603262"/>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Seminar/Conferences Presentation</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085850" cy="612872"/>
          </a:xfrm>
          <a:prstGeom prst="rect">
            <a:avLst/>
          </a:prstGeom>
          <a:noFill/>
        </p:spPr>
      </p:pic>
    </p:spTree>
    <p:extLst>
      <p:ext uri="{BB962C8B-B14F-4D97-AF65-F5344CB8AC3E}">
        <p14:creationId xmlns:p14="http://schemas.microsoft.com/office/powerpoint/2010/main" val="15835246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03877" y="1225555"/>
            <a:ext cx="6736246" cy="3394472"/>
          </a:xfrm>
        </p:spPr>
        <p:txBody>
          <a:bodyPr>
            <a:normAutofit/>
          </a:bodyPr>
          <a:lstStyle/>
          <a:p>
            <a:pPr marL="0" indent="0">
              <a:buNone/>
            </a:pPr>
            <a:r>
              <a:rPr lang="en-US" sz="2400" b="1" dirty="0"/>
              <a:t>Argumentation Skills</a:t>
            </a:r>
          </a:p>
          <a:p>
            <a:pPr marL="0" indent="0">
              <a:buNone/>
            </a:pPr>
            <a:r>
              <a:rPr lang="en-US" sz="2400" dirty="0"/>
              <a:t>•</a:t>
            </a:r>
            <a:r>
              <a:rPr lang="en-US" sz="2600" dirty="0"/>
              <a:t>It is a reasoned, logical way of asserting the soundness of a position, belief, or conclusion.</a:t>
            </a:r>
          </a:p>
          <a:p>
            <a:pPr marL="0" indent="0">
              <a:buNone/>
            </a:pPr>
            <a:r>
              <a:rPr lang="en-US" sz="2600" dirty="0"/>
              <a:t>•It takes a stand—supported by evidence—and urges people to share the writer’s perspective and insights.</a:t>
            </a:r>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2176818" y="6356351"/>
            <a:ext cx="5309832" cy="230376"/>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085850" y="0"/>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 Argumentation Skills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085850" cy="612872"/>
          </a:xfrm>
          <a:prstGeom prst="rect">
            <a:avLst/>
          </a:prstGeom>
          <a:noFill/>
        </p:spPr>
      </p:pic>
    </p:spTree>
    <p:extLst>
      <p:ext uri="{BB962C8B-B14F-4D97-AF65-F5344CB8AC3E}">
        <p14:creationId xmlns:p14="http://schemas.microsoft.com/office/powerpoint/2010/main" val="182784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020407"/>
            <a:ext cx="3886200" cy="4351338"/>
          </a:xfrm>
        </p:spPr>
        <p:txBody>
          <a:bodyPr>
            <a:noAutofit/>
          </a:bodyPr>
          <a:lstStyle/>
          <a:p>
            <a:pPr marL="0" indent="0">
              <a:buNone/>
            </a:pPr>
            <a:r>
              <a:rPr lang="en-US" sz="2600" dirty="0"/>
              <a:t>•Introduction</a:t>
            </a:r>
          </a:p>
          <a:p>
            <a:pPr marL="0" indent="0">
              <a:buNone/>
            </a:pPr>
            <a:r>
              <a:rPr lang="en-US" sz="2600" dirty="0"/>
              <a:t>•Course Objective</a:t>
            </a:r>
          </a:p>
          <a:p>
            <a:pPr marL="0" indent="0">
              <a:buNone/>
            </a:pPr>
            <a:r>
              <a:rPr lang="en-US" sz="2600" dirty="0"/>
              <a:t>•Course Outcome</a:t>
            </a:r>
          </a:p>
          <a:p>
            <a:pPr marL="0" indent="0">
              <a:buNone/>
            </a:pPr>
            <a:r>
              <a:rPr lang="en-US" sz="2600" dirty="0"/>
              <a:t>•CO-PO and PSO Mapping</a:t>
            </a:r>
          </a:p>
          <a:p>
            <a:pPr marL="0" indent="0">
              <a:buNone/>
            </a:pPr>
            <a:r>
              <a:rPr lang="en-US" sz="2600" dirty="0"/>
              <a:t>•Components of effective speaking</a:t>
            </a:r>
          </a:p>
          <a:p>
            <a:pPr marL="0" indent="0">
              <a:buNone/>
            </a:pPr>
            <a:r>
              <a:rPr lang="en-US" sz="2600" dirty="0"/>
              <a:t>•Seminar/Conferences Presentation Skills</a:t>
            </a:r>
          </a:p>
          <a:p>
            <a:pPr marL="0" indent="0">
              <a:buNone/>
            </a:pPr>
            <a:r>
              <a:rPr lang="en-US" sz="2600" dirty="0"/>
              <a:t>•Conducting/participating in meetings</a:t>
            </a:r>
          </a:p>
        </p:txBody>
      </p:sp>
      <p:sp>
        <p:nvSpPr>
          <p:cNvPr id="4" name="Content Placeholder 3">
            <a:extLst>
              <a:ext uri="{FF2B5EF4-FFF2-40B4-BE49-F238E27FC236}">
                <a16:creationId xmlns:a16="http://schemas.microsoft.com/office/drawing/2014/main" id="{ECB5EB85-D806-4648-9A2E-4EA59BA2F0A2}"/>
              </a:ext>
            </a:extLst>
          </p:cNvPr>
          <p:cNvSpPr>
            <a:spLocks noGrp="1"/>
          </p:cNvSpPr>
          <p:nvPr>
            <p:ph sz="half" idx="2"/>
          </p:nvPr>
        </p:nvSpPr>
        <p:spPr>
          <a:xfrm>
            <a:off x="4572000" y="1020407"/>
            <a:ext cx="3886200" cy="4351338"/>
          </a:xfrm>
        </p:spPr>
        <p:txBody>
          <a:bodyPr>
            <a:normAutofit fontScale="92500" lnSpcReduction="10000"/>
          </a:bodyPr>
          <a:lstStyle/>
          <a:p>
            <a:r>
              <a:rPr lang="en-US" dirty="0"/>
              <a:t>Appearing for a job interview</a:t>
            </a:r>
          </a:p>
          <a:p>
            <a:r>
              <a:rPr lang="en-US" dirty="0"/>
              <a:t>   Mobile etiquette</a:t>
            </a:r>
          </a:p>
          <a:p>
            <a:r>
              <a:rPr lang="en-US" dirty="0"/>
              <a:t>    Video links</a:t>
            </a:r>
          </a:p>
          <a:p>
            <a:pPr marL="0" indent="0">
              <a:buNone/>
            </a:pPr>
            <a:r>
              <a:rPr lang="en-US" dirty="0"/>
              <a:t>•Daily Quiz</a:t>
            </a:r>
          </a:p>
          <a:p>
            <a:pPr marL="0" indent="0">
              <a:buNone/>
            </a:pPr>
            <a:r>
              <a:rPr lang="en-US" dirty="0"/>
              <a:t>•Weekly Assignment</a:t>
            </a:r>
          </a:p>
          <a:p>
            <a:pPr marL="0" indent="0">
              <a:buNone/>
            </a:pPr>
            <a:r>
              <a:rPr lang="en-US" dirty="0"/>
              <a:t>•MCQs</a:t>
            </a:r>
          </a:p>
          <a:p>
            <a:pPr marL="0" indent="0">
              <a:buNone/>
            </a:pPr>
            <a:r>
              <a:rPr lang="en-US" dirty="0"/>
              <a:t>•Old Questions</a:t>
            </a:r>
          </a:p>
          <a:p>
            <a:pPr marL="0" indent="0">
              <a:buNone/>
            </a:pPr>
            <a:r>
              <a:rPr lang="en-US" dirty="0"/>
              <a:t>•Expected Questions</a:t>
            </a:r>
          </a:p>
          <a:p>
            <a:pPr marL="0" indent="0">
              <a:buNone/>
            </a:pPr>
            <a:r>
              <a:rPr lang="en-US" dirty="0"/>
              <a:t>•Summary </a:t>
            </a:r>
          </a:p>
          <a:p>
            <a:endParaRPr lang="en-US" dirty="0"/>
          </a:p>
        </p:txBody>
      </p:sp>
      <p:sp>
        <p:nvSpPr>
          <p:cNvPr id="6" name="Date Placeholder 5"/>
          <p:cNvSpPr>
            <a:spLocks noGrp="1"/>
          </p:cNvSpPr>
          <p:nvPr>
            <p:ph type="dt" sz="half" idx="10"/>
          </p:nvPr>
        </p:nvSpPr>
        <p:spPr/>
        <p:txBody>
          <a:bodyPr/>
          <a:lstStyle/>
          <a:p>
            <a:fld id="{14B705BA-44BE-4E4D-8011-0D7C387D63D6}" type="datetime1">
              <a:rPr lang="en-US" smtClean="0"/>
              <a:pPr/>
              <a:t>4/25/2022</a:t>
            </a:fld>
            <a:endParaRPr lang="en-US"/>
          </a:p>
        </p:txBody>
      </p:sp>
      <p:sp>
        <p:nvSpPr>
          <p:cNvPr id="10" name="Footer Placeholder 9"/>
          <p:cNvSpPr>
            <a:spLocks noGrp="1"/>
          </p:cNvSpPr>
          <p:nvPr>
            <p:ph type="ftr" sz="quarter" idx="11"/>
          </p:nvPr>
        </p:nvSpPr>
        <p:spPr/>
        <p:txBody>
          <a:bodyPr/>
          <a:lstStyle/>
          <a:p>
            <a:r>
              <a:rPr lang="en-US" dirty="0"/>
              <a:t>Faculty Name             Subject code and abbreviation                Unit Number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p:cNvSpPr txBox="1">
            <a:spLocks/>
          </p:cNvSpPr>
          <p:nvPr/>
        </p:nvSpPr>
        <p:spPr>
          <a:xfrm>
            <a:off x="1085850" y="-26894"/>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Contents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085850" cy="612872"/>
          </a:xfrm>
          <a:prstGeom prst="rect">
            <a:avLst/>
          </a:prstGeom>
          <a:noFill/>
        </p:spPr>
      </p:pic>
    </p:spTree>
    <p:extLst>
      <p:ext uri="{BB962C8B-B14F-4D97-AF65-F5344CB8AC3E}">
        <p14:creationId xmlns:p14="http://schemas.microsoft.com/office/powerpoint/2010/main" val="578673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87" y="866460"/>
            <a:ext cx="7886700" cy="4351338"/>
          </a:xfrm>
        </p:spPr>
        <p:txBody>
          <a:bodyPr>
            <a:normAutofit/>
          </a:bodyPr>
          <a:lstStyle/>
          <a:p>
            <a:pPr marL="0" indent="0">
              <a:buNone/>
            </a:pPr>
            <a:endParaRPr lang="en-US" sz="2600" dirty="0"/>
          </a:p>
          <a:p>
            <a:pPr marL="0" indent="0">
              <a:buNone/>
            </a:pPr>
            <a:r>
              <a:rPr lang="en-US" sz="2600" dirty="0"/>
              <a:t>•To convince other people to accept—or at least accept the validity of—your position</a:t>
            </a:r>
          </a:p>
          <a:p>
            <a:pPr marL="0" indent="0">
              <a:buNone/>
            </a:pPr>
            <a:r>
              <a:rPr lang="en-US" sz="2600" dirty="0"/>
              <a:t>•To defend your position, even if others cannot be convinced to agree</a:t>
            </a:r>
          </a:p>
          <a:p>
            <a:pPr marL="0" indent="0">
              <a:buNone/>
            </a:pPr>
            <a:r>
              <a:rPr lang="en-US" sz="2600" dirty="0"/>
              <a:t>•To question or refute a position you believe to be misguided, untrue, or dangerous without necessarily offering an alternative</a:t>
            </a:r>
          </a:p>
          <a:p>
            <a:endParaRPr lang="en-IN" sz="2600" dirty="0"/>
          </a:p>
        </p:txBody>
      </p:sp>
      <p:sp>
        <p:nvSpPr>
          <p:cNvPr id="6" name="Title 1">
            <a:extLst>
              <a:ext uri="{FF2B5EF4-FFF2-40B4-BE49-F238E27FC236}">
                <a16:creationId xmlns:a16="http://schemas.microsoft.com/office/drawing/2014/main" id="{BC9B68C7-22B1-4D70-9C31-E6D8EA690C11}"/>
              </a:ext>
            </a:extLst>
          </p:cNvPr>
          <p:cNvSpPr txBox="1">
            <a:spLocks/>
          </p:cNvSpPr>
          <p:nvPr/>
        </p:nvSpPr>
        <p:spPr>
          <a:xfrm>
            <a:off x="1209263" y="21770"/>
            <a:ext cx="7934737" cy="659267"/>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3000" dirty="0"/>
              <a:t>Purpose of Argumentation</a:t>
            </a:r>
            <a:endParaRPr lang="en-US" sz="3000" b="1" dirty="0"/>
          </a:p>
        </p:txBody>
      </p:sp>
      <p:pic>
        <p:nvPicPr>
          <p:cNvPr id="7" name="Picture 2" descr="E:\NIET\Project\xLogo11.png.pagespeed.ic.pydHLuCQEZ.png">
            <a:extLst>
              <a:ext uri="{FF2B5EF4-FFF2-40B4-BE49-F238E27FC236}">
                <a16:creationId xmlns:a16="http://schemas.microsoft.com/office/drawing/2014/main" id="{81A3D3B2-BF60-45FE-96E8-9E04AAE27305}"/>
              </a:ext>
            </a:extLst>
          </p:cNvPr>
          <p:cNvPicPr>
            <a:picLocks noChangeAspect="1" noChangeArrowheads="1"/>
          </p:cNvPicPr>
          <p:nvPr/>
        </p:nvPicPr>
        <p:blipFill>
          <a:blip r:embed="rId2"/>
          <a:srcRect/>
          <a:stretch>
            <a:fillRect/>
          </a:stretch>
        </p:blipFill>
        <p:spPr bwMode="auto">
          <a:xfrm>
            <a:off x="-88210" y="39507"/>
            <a:ext cx="1433720" cy="809216"/>
          </a:xfrm>
          <a:prstGeom prst="rect">
            <a:avLst/>
          </a:prstGeom>
          <a:noFill/>
        </p:spPr>
      </p:pic>
    </p:spTree>
    <p:extLst>
      <p:ext uri="{BB962C8B-B14F-4D97-AF65-F5344CB8AC3E}">
        <p14:creationId xmlns:p14="http://schemas.microsoft.com/office/powerpoint/2010/main" val="16137557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6066" y="1055539"/>
            <a:ext cx="7239284" cy="3394472"/>
          </a:xfrm>
        </p:spPr>
        <p:txBody>
          <a:bodyPr>
            <a:normAutofit/>
          </a:bodyPr>
          <a:lstStyle/>
          <a:p>
            <a:pPr marL="0" indent="0">
              <a:buNone/>
            </a:pPr>
            <a:r>
              <a:rPr lang="en-US" sz="2600" dirty="0"/>
              <a:t> 6 keys to argument-winning tools </a:t>
            </a:r>
          </a:p>
          <a:p>
            <a:pPr lvl="1"/>
            <a:r>
              <a:rPr lang="en-US" sz="2600" dirty="0"/>
              <a:t>Know your facts</a:t>
            </a:r>
          </a:p>
          <a:p>
            <a:pPr lvl="1"/>
            <a:r>
              <a:rPr lang="en-US" sz="2600" dirty="0"/>
              <a:t>Be ready to see the other person’s perspective</a:t>
            </a:r>
          </a:p>
          <a:p>
            <a:pPr lvl="1"/>
            <a:r>
              <a:rPr lang="en-US" sz="2600" dirty="0"/>
              <a:t>If you can’t be open-minded, at least seem that way</a:t>
            </a:r>
          </a:p>
          <a:p>
            <a:pPr lvl="1"/>
            <a:r>
              <a:rPr lang="en-US" sz="2600" dirty="0"/>
              <a:t>Keep your emotions under control</a:t>
            </a:r>
          </a:p>
          <a:p>
            <a:pPr lvl="1"/>
            <a:r>
              <a:rPr lang="en-US" sz="2600" dirty="0"/>
              <a:t> Respect your opponent</a:t>
            </a:r>
          </a:p>
          <a:p>
            <a:pPr lvl="1"/>
            <a:r>
              <a:rPr lang="en-US" sz="2600" dirty="0"/>
              <a:t>Share your viewpoints logically</a:t>
            </a:r>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1909833" y="6356351"/>
            <a:ext cx="5487254" cy="19457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986904" y="-12700"/>
            <a:ext cx="8157096"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endParaRPr lang="en-US" sz="3000" dirty="0"/>
          </a:p>
          <a:p>
            <a:pPr algn="ctr">
              <a:spcBef>
                <a:spcPct val="0"/>
              </a:spcBef>
              <a:defRPr/>
            </a:pPr>
            <a:r>
              <a:rPr lang="en-US" sz="3000" dirty="0"/>
              <a:t> Argumentation Skills Tools</a:t>
            </a:r>
          </a:p>
          <a:p>
            <a:pPr lvl="0" algn="ctr">
              <a:spcBef>
                <a:spcPct val="0"/>
              </a:spcBef>
              <a:defRPr/>
            </a:pPr>
            <a:endParaRPr lang="en-US" sz="3000"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98946" y="0"/>
            <a:ext cx="1085850" cy="612872"/>
          </a:xfrm>
          <a:prstGeom prst="rect">
            <a:avLst/>
          </a:prstGeom>
          <a:noFill/>
        </p:spPr>
      </p:pic>
    </p:spTree>
    <p:extLst>
      <p:ext uri="{BB962C8B-B14F-4D97-AF65-F5344CB8AC3E}">
        <p14:creationId xmlns:p14="http://schemas.microsoft.com/office/powerpoint/2010/main" val="28662310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85850" y="1329699"/>
            <a:ext cx="3645176" cy="3263504"/>
          </a:xfrm>
        </p:spPr>
        <p:txBody>
          <a:bodyPr>
            <a:normAutofit fontScale="92500" lnSpcReduction="10000"/>
          </a:bodyPr>
          <a:lstStyle/>
          <a:p>
            <a:pPr marL="0" indent="0">
              <a:buNone/>
            </a:pPr>
            <a:r>
              <a:rPr lang="en-US" sz="2600" b="1" dirty="0"/>
              <a:t>   Elements  </a:t>
            </a:r>
            <a:endParaRPr lang="en-US" sz="2600" dirty="0"/>
          </a:p>
          <a:p>
            <a:r>
              <a:rPr lang="en-US" sz="2600" dirty="0"/>
              <a:t>Appeals </a:t>
            </a:r>
          </a:p>
          <a:p>
            <a:r>
              <a:rPr lang="en-US" sz="2600" dirty="0"/>
              <a:t>Evidence</a:t>
            </a:r>
          </a:p>
          <a:p>
            <a:r>
              <a:rPr lang="en-US" sz="2600" dirty="0"/>
              <a:t>Nods to and refutation of the opposition</a:t>
            </a:r>
          </a:p>
          <a:p>
            <a:r>
              <a:rPr lang="en-US" sz="2600" dirty="0"/>
              <a:t>A clear sense of purpose</a:t>
            </a:r>
          </a:p>
          <a:p>
            <a:r>
              <a:rPr lang="en-US" sz="2600" dirty="0"/>
              <a:t>A clear thesis or claim</a:t>
            </a:r>
          </a:p>
          <a:p>
            <a:r>
              <a:rPr lang="en-US" sz="2600" dirty="0"/>
              <a:t>A clear sense of audience</a:t>
            </a:r>
          </a:p>
          <a:p>
            <a:pPr marL="0" indent="0">
              <a:buNone/>
            </a:pPr>
            <a:endParaRPr lang="en-US" sz="1800" dirty="0"/>
          </a:p>
        </p:txBody>
      </p:sp>
      <p:sp>
        <p:nvSpPr>
          <p:cNvPr id="9" name="Content Placeholder 8">
            <a:extLst>
              <a:ext uri="{FF2B5EF4-FFF2-40B4-BE49-F238E27FC236}">
                <a16:creationId xmlns:a16="http://schemas.microsoft.com/office/drawing/2014/main" id="{DEA46B6F-D7DA-413E-B406-474AEE44D1DC}"/>
              </a:ext>
            </a:extLst>
          </p:cNvPr>
          <p:cNvSpPr>
            <a:spLocks noGrp="1"/>
          </p:cNvSpPr>
          <p:nvPr>
            <p:ph sz="half" idx="2"/>
          </p:nvPr>
        </p:nvSpPr>
        <p:spPr>
          <a:xfrm>
            <a:off x="4839355" y="1329699"/>
            <a:ext cx="3886200" cy="3263504"/>
          </a:xfrm>
        </p:spPr>
        <p:txBody>
          <a:bodyPr>
            <a:normAutofit fontScale="92500" lnSpcReduction="10000"/>
          </a:bodyPr>
          <a:lstStyle/>
          <a:p>
            <a:pPr marL="0" indent="0">
              <a:buNone/>
            </a:pPr>
            <a:r>
              <a:rPr lang="en-US" sz="2600" dirty="0"/>
              <a:t>Evidence of argumentation evaluated in terms of four criteria</a:t>
            </a:r>
          </a:p>
          <a:p>
            <a:pPr marL="0" indent="0">
              <a:buNone/>
            </a:pPr>
            <a:r>
              <a:rPr lang="en-US" sz="2600" dirty="0"/>
              <a:t>•Relevance</a:t>
            </a:r>
          </a:p>
          <a:p>
            <a:pPr marL="0" indent="0">
              <a:buNone/>
            </a:pPr>
            <a:r>
              <a:rPr lang="en-US" sz="2600" dirty="0"/>
              <a:t>•Representative    </a:t>
            </a:r>
          </a:p>
          <a:p>
            <a:pPr marL="0" indent="0">
              <a:buNone/>
            </a:pPr>
            <a:r>
              <a:rPr lang="en-US" sz="2600" dirty="0"/>
              <a:t>•Sufficient </a:t>
            </a:r>
          </a:p>
          <a:p>
            <a:pPr marL="0" indent="0">
              <a:buNone/>
            </a:pPr>
            <a:r>
              <a:rPr lang="en-US" sz="2600" dirty="0"/>
              <a:t>•Accuracy </a:t>
            </a:r>
          </a:p>
          <a:p>
            <a:endParaRPr lang="en-IN" sz="2600" dirty="0"/>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2251881" y="6356351"/>
            <a:ext cx="5581933" cy="365125"/>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085850" y="-40943"/>
            <a:ext cx="8058150" cy="612872"/>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Elements of Argumentation Skills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22791"/>
            <a:ext cx="1085850" cy="612872"/>
          </a:xfrm>
          <a:prstGeom prst="rect">
            <a:avLst/>
          </a:prstGeom>
          <a:noFill/>
        </p:spPr>
      </p:pic>
    </p:spTree>
    <p:extLst>
      <p:ext uri="{BB962C8B-B14F-4D97-AF65-F5344CB8AC3E}">
        <p14:creationId xmlns:p14="http://schemas.microsoft.com/office/powerpoint/2010/main" val="37774158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5900" y="1248230"/>
            <a:ext cx="6172200" cy="3528391"/>
          </a:xfrm>
        </p:spPr>
        <p:txBody>
          <a:bodyPr>
            <a:normAutofit/>
          </a:bodyPr>
          <a:lstStyle/>
          <a:p>
            <a:pPr marL="0" indent="0">
              <a:buNone/>
            </a:pPr>
            <a:r>
              <a:rPr lang="en-GB" sz="2600" b="1" dirty="0"/>
              <a:t>Recognize all constraints</a:t>
            </a:r>
          </a:p>
          <a:p>
            <a:r>
              <a:rPr lang="en-GB" sz="2600" dirty="0"/>
              <a:t>Communication constraints in persuasive situations</a:t>
            </a:r>
          </a:p>
          <a:p>
            <a:r>
              <a:rPr lang="en-GB" sz="2600" dirty="0"/>
              <a:t>Organizational Constraints</a:t>
            </a:r>
          </a:p>
          <a:p>
            <a:r>
              <a:rPr lang="en-GB" sz="2600" dirty="0"/>
              <a:t>Legal Constraints</a:t>
            </a:r>
          </a:p>
          <a:p>
            <a:r>
              <a:rPr lang="en-US" sz="2600" dirty="0"/>
              <a:t>Ethical Constraints</a:t>
            </a:r>
          </a:p>
          <a:p>
            <a:r>
              <a:rPr lang="en-IN" sz="2600" dirty="0"/>
              <a:t>Time Constraints</a:t>
            </a:r>
            <a:endParaRPr lang="en-US" sz="2600" dirty="0"/>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3028950" y="5624514"/>
            <a:ext cx="377190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236234" y="0"/>
            <a:ext cx="7907765" cy="612872"/>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 Argumentation Skills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085850" cy="612872"/>
          </a:xfrm>
          <a:prstGeom prst="rect">
            <a:avLst/>
          </a:prstGeom>
          <a:noFill/>
        </p:spPr>
      </p:pic>
    </p:spTree>
    <p:extLst>
      <p:ext uri="{BB962C8B-B14F-4D97-AF65-F5344CB8AC3E}">
        <p14:creationId xmlns:p14="http://schemas.microsoft.com/office/powerpoint/2010/main" val="28532270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1624" y="986036"/>
            <a:ext cx="7793725" cy="3528391"/>
          </a:xfrm>
        </p:spPr>
        <p:txBody>
          <a:bodyPr>
            <a:noAutofit/>
          </a:bodyPr>
          <a:lstStyle/>
          <a:p>
            <a:pPr marL="0" indent="0">
              <a:buNone/>
            </a:pPr>
            <a:r>
              <a:rPr lang="en-GB" sz="2600" dirty="0"/>
              <a:t>Support Your Claims Convincingly</a:t>
            </a:r>
          </a:p>
          <a:p>
            <a:pPr marL="0" indent="0">
              <a:buNone/>
            </a:pPr>
            <a:endParaRPr lang="en-GB" sz="2600" dirty="0"/>
          </a:p>
          <a:p>
            <a:pPr marL="0" indent="0">
              <a:buNone/>
            </a:pPr>
            <a:r>
              <a:rPr lang="en-US" sz="2600" dirty="0"/>
              <a:t>•Offer convincing evidence: </a:t>
            </a:r>
          </a:p>
          <a:p>
            <a:pPr lvl="1"/>
            <a:r>
              <a:rPr lang="en-US" sz="2600" dirty="0"/>
              <a:t>Factual statements, statistics, example, expert testimony </a:t>
            </a:r>
          </a:p>
          <a:p>
            <a:pPr marL="0" indent="0">
              <a:buNone/>
            </a:pPr>
            <a:r>
              <a:rPr lang="en-US" sz="2600" dirty="0"/>
              <a:t>•Appeal to common goals and values:</a:t>
            </a:r>
          </a:p>
          <a:p>
            <a:pPr lvl="1"/>
            <a:r>
              <a:rPr lang="en-US" sz="2600" dirty="0"/>
              <a:t>identify at least one goal you and your audience have in common: </a:t>
            </a:r>
          </a:p>
          <a:p>
            <a:pPr lvl="1"/>
            <a:r>
              <a:rPr lang="en-US" sz="2600" dirty="0"/>
              <a:t>emphasize anything that advances our case and to ignore anything that impedes it.</a:t>
            </a:r>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2100902" y="6356351"/>
            <a:ext cx="5678321" cy="249165"/>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085850" y="13694"/>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endParaRPr lang="en-US" dirty="0"/>
          </a:p>
          <a:p>
            <a:pPr algn="ctr">
              <a:spcBef>
                <a:spcPct val="0"/>
              </a:spcBef>
              <a:defRPr/>
            </a:pPr>
            <a:r>
              <a:rPr lang="en-US" dirty="0"/>
              <a:t> </a:t>
            </a:r>
            <a:r>
              <a:rPr lang="en-US" sz="3000" dirty="0"/>
              <a:t>Argumentation Skills</a:t>
            </a:r>
          </a:p>
          <a:p>
            <a:pPr lvl="0" algn="ctr">
              <a:spcBef>
                <a:spcPct val="0"/>
              </a:spcBef>
              <a:defRPr/>
            </a:pPr>
            <a:r>
              <a:rPr lang="en-US" dirty="0"/>
              <a:t>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085850" cy="612872"/>
          </a:xfrm>
          <a:prstGeom prst="rect">
            <a:avLst/>
          </a:prstGeom>
          <a:noFill/>
        </p:spPr>
      </p:pic>
    </p:spTree>
    <p:extLst>
      <p:ext uri="{BB962C8B-B14F-4D97-AF65-F5344CB8AC3E}">
        <p14:creationId xmlns:p14="http://schemas.microsoft.com/office/powerpoint/2010/main" val="5464853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E60A-22D0-488C-9AB8-B8497AAF3F57}"/>
              </a:ext>
            </a:extLst>
          </p:cNvPr>
          <p:cNvSpPr>
            <a:spLocks noGrp="1"/>
          </p:cNvSpPr>
          <p:nvPr>
            <p:ph type="title"/>
          </p:nvPr>
        </p:nvSpPr>
        <p:spPr>
          <a:xfrm>
            <a:off x="1975571" y="1412032"/>
            <a:ext cx="5645426" cy="1785034"/>
          </a:xfrm>
        </p:spPr>
        <p:txBody>
          <a:bodyPr>
            <a:noAutofit/>
          </a:bodyPr>
          <a:lstStyle/>
          <a:p>
            <a:pPr marL="257175" indent="-257175">
              <a:buFont typeface="Arial" panose="020B0604020202020204" pitchFamily="34" charset="0"/>
              <a:buChar char="•"/>
            </a:pPr>
            <a:r>
              <a:rPr lang="en-US" sz="2200" dirty="0">
                <a:latin typeface="+mn-lt"/>
              </a:rPr>
              <a:t>Evoke audience reaction depending on their temperament, interests, fears, biases, ambitions, or assumptions by asking defensive questions like:</a:t>
            </a:r>
            <a:endParaRPr lang="en-IN" sz="2200" dirty="0">
              <a:latin typeface="+mn-lt"/>
            </a:endParaRPr>
          </a:p>
        </p:txBody>
      </p:sp>
      <p:sp>
        <p:nvSpPr>
          <p:cNvPr id="3" name="Content Placeholder 2"/>
          <p:cNvSpPr>
            <a:spLocks noGrp="1"/>
          </p:cNvSpPr>
          <p:nvPr>
            <p:ph sz="half" idx="1"/>
          </p:nvPr>
        </p:nvSpPr>
        <p:spPr>
          <a:xfrm>
            <a:off x="411739" y="3020779"/>
            <a:ext cx="3886200" cy="2147940"/>
          </a:xfrm>
        </p:spPr>
        <p:txBody>
          <a:bodyPr>
            <a:normAutofit/>
          </a:bodyPr>
          <a:lstStyle/>
          <a:p>
            <a:pPr marL="0" indent="0">
              <a:buNone/>
            </a:pPr>
            <a:endParaRPr lang="en-US" sz="1500" dirty="0"/>
          </a:p>
          <a:p>
            <a:pPr lvl="1"/>
            <a:r>
              <a:rPr lang="en-GB" sz="2200" dirty="0"/>
              <a:t>Why should I?</a:t>
            </a:r>
          </a:p>
          <a:p>
            <a:pPr lvl="1"/>
            <a:r>
              <a:rPr lang="en-IN" sz="2200" dirty="0"/>
              <a:t>What’s in this for me?</a:t>
            </a:r>
          </a:p>
          <a:p>
            <a:pPr lvl="1"/>
            <a:r>
              <a:rPr lang="en-GB" sz="2200" dirty="0"/>
              <a:t>What will it cost?</a:t>
            </a:r>
          </a:p>
          <a:p>
            <a:pPr lvl="1"/>
            <a:r>
              <a:rPr lang="en-GB" sz="2200" dirty="0"/>
              <a:t>What are the risks?</a:t>
            </a:r>
          </a:p>
          <a:p>
            <a:endParaRPr lang="en-US" sz="2200" dirty="0"/>
          </a:p>
          <a:p>
            <a:pPr marL="0" indent="0">
              <a:buNone/>
            </a:pPr>
            <a:endParaRPr lang="en-US" sz="2200" dirty="0"/>
          </a:p>
        </p:txBody>
      </p:sp>
      <p:sp>
        <p:nvSpPr>
          <p:cNvPr id="9" name="Content Placeholder 8">
            <a:extLst>
              <a:ext uri="{FF2B5EF4-FFF2-40B4-BE49-F238E27FC236}">
                <a16:creationId xmlns:a16="http://schemas.microsoft.com/office/drawing/2014/main" id="{5FDC2B56-11D5-40AB-ADDB-B8FB75F18719}"/>
              </a:ext>
            </a:extLst>
          </p:cNvPr>
          <p:cNvSpPr>
            <a:spLocks noGrp="1"/>
          </p:cNvSpPr>
          <p:nvPr>
            <p:ph sz="half" idx="2"/>
          </p:nvPr>
        </p:nvSpPr>
        <p:spPr>
          <a:xfrm>
            <a:off x="4931089" y="3108922"/>
            <a:ext cx="3886200" cy="2147941"/>
          </a:xfrm>
        </p:spPr>
        <p:txBody>
          <a:bodyPr>
            <a:normAutofit/>
          </a:bodyPr>
          <a:lstStyle/>
          <a:p>
            <a:pPr marL="391715" lvl="1" indent="-257175"/>
            <a:r>
              <a:rPr lang="en-IN" sz="2200" dirty="0">
                <a:latin typeface="Century Schoolbook" pitchFamily="18" charset="0"/>
              </a:rPr>
              <a:t>What are you up to?</a:t>
            </a:r>
          </a:p>
          <a:p>
            <a:pPr marL="391715" lvl="1" indent="-257175"/>
            <a:r>
              <a:rPr lang="en-IN" sz="2200" dirty="0">
                <a:latin typeface="Century Schoolbook" pitchFamily="18" charset="0"/>
              </a:rPr>
              <a:t>What’s in it for you?</a:t>
            </a:r>
          </a:p>
          <a:p>
            <a:pPr marL="391715" lvl="1" indent="-257175"/>
            <a:r>
              <a:rPr lang="en-IN" sz="2200" dirty="0">
                <a:latin typeface="Century Schoolbook" pitchFamily="18" charset="0"/>
              </a:rPr>
              <a:t>Will it mean more work for me?</a:t>
            </a:r>
          </a:p>
          <a:p>
            <a:pPr marL="391715" lvl="1" indent="-257175"/>
            <a:r>
              <a:rPr lang="en-IN" sz="2200" dirty="0">
                <a:latin typeface="Century Schoolbook" pitchFamily="18" charset="0"/>
              </a:rPr>
              <a:t>Will it make me look bad? </a:t>
            </a:r>
            <a:endParaRPr lang="en-GB" sz="2200" dirty="0">
              <a:latin typeface="Century Schoolbook" pitchFamily="18" charset="0"/>
            </a:endParaRPr>
          </a:p>
          <a:p>
            <a:endParaRPr lang="en-GB" sz="2200" dirty="0">
              <a:latin typeface="Century Schoolbook" pitchFamily="18" charset="0"/>
            </a:endParaRPr>
          </a:p>
          <a:p>
            <a:pPr marL="0" indent="0">
              <a:buNone/>
            </a:pPr>
            <a:endParaRPr lang="en-IN" sz="2200" dirty="0"/>
          </a:p>
        </p:txBody>
      </p:sp>
      <p:sp>
        <p:nvSpPr>
          <p:cNvPr id="4" name="Date Placeholder 3"/>
          <p:cNvSpPr>
            <a:spLocks noGrp="1"/>
          </p:cNvSpPr>
          <p:nvPr>
            <p:ph type="dt" sz="half" idx="10"/>
          </p:nvPr>
        </p:nvSpPr>
        <p:spPr>
          <a:xfrm>
            <a:off x="670892" y="5624513"/>
            <a:ext cx="2057400" cy="273844"/>
          </a:xfrm>
        </p:spPr>
        <p:txBody>
          <a:bodyPr/>
          <a:lstStyle/>
          <a:p>
            <a:fld id="{2567DAA0-F5EA-4446-80AA-054EC68B59D6}" type="datetime1">
              <a:rPr lang="en-US" smtClean="0"/>
              <a:pPr/>
              <a:t>4/25/2022</a:t>
            </a:fld>
            <a:endParaRPr lang="en-US" dirty="0"/>
          </a:p>
        </p:txBody>
      </p:sp>
      <p:sp>
        <p:nvSpPr>
          <p:cNvPr id="5" name="Footer Placeholder 4"/>
          <p:cNvSpPr>
            <a:spLocks noGrp="1"/>
          </p:cNvSpPr>
          <p:nvPr>
            <p:ph type="ftr" sz="quarter" idx="11"/>
          </p:nvPr>
        </p:nvSpPr>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125094" y="0"/>
            <a:ext cx="8018906"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endParaRPr lang="en-US" sz="2600" dirty="0"/>
          </a:p>
          <a:p>
            <a:pPr algn="ctr">
              <a:spcBef>
                <a:spcPct val="0"/>
              </a:spcBef>
              <a:defRPr/>
            </a:pPr>
            <a:r>
              <a:rPr lang="en-US" sz="2600" dirty="0"/>
              <a:t> Argumentation Skills</a:t>
            </a:r>
          </a:p>
          <a:p>
            <a:pPr lvl="0" algn="ctr">
              <a:spcBef>
                <a:spcPct val="0"/>
              </a:spcBef>
              <a:defRPr/>
            </a:pPr>
            <a:r>
              <a:rPr lang="en-US" sz="2600" dirty="0"/>
              <a:t>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39244" y="61396"/>
            <a:ext cx="1085850" cy="612872"/>
          </a:xfrm>
          <a:prstGeom prst="rect">
            <a:avLst/>
          </a:prstGeom>
          <a:noFill/>
        </p:spPr>
      </p:pic>
      <p:sp>
        <p:nvSpPr>
          <p:cNvPr id="10" name="Rectangle 9">
            <a:extLst>
              <a:ext uri="{FF2B5EF4-FFF2-40B4-BE49-F238E27FC236}">
                <a16:creationId xmlns:a16="http://schemas.microsoft.com/office/drawing/2014/main" id="{131C5CC0-CF64-47EA-AD8B-8C3E46E168DE}"/>
              </a:ext>
            </a:extLst>
          </p:cNvPr>
          <p:cNvSpPr/>
          <p:nvPr/>
        </p:nvSpPr>
        <p:spPr>
          <a:xfrm>
            <a:off x="1123379" y="959643"/>
            <a:ext cx="3807710" cy="438582"/>
          </a:xfrm>
          <a:prstGeom prst="rect">
            <a:avLst/>
          </a:prstGeom>
          <a:noFill/>
        </p:spPr>
        <p:txBody>
          <a:bodyPr wrap="none" lIns="68580" tIns="34290" rIns="68580" bIns="34290">
            <a:spAutoFit/>
          </a:bodyPr>
          <a:lstStyle/>
          <a:p>
            <a:pPr algn="ctr"/>
            <a:r>
              <a:rPr lang="en-GB" sz="2400" dirty="0"/>
              <a:t>Anticipate Audience Reaction</a:t>
            </a:r>
            <a:endParaRPr lang="en-IN" sz="24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222889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5900" y="1528858"/>
            <a:ext cx="6172200" cy="3394472"/>
          </a:xfrm>
        </p:spPr>
        <p:txBody>
          <a:bodyPr>
            <a:normAutofit fontScale="92500"/>
          </a:bodyPr>
          <a:lstStyle/>
          <a:p>
            <a:pPr marL="0" indent="0">
              <a:buNone/>
            </a:pPr>
            <a:endParaRPr lang="en-US" sz="1500" dirty="0"/>
          </a:p>
          <a:p>
            <a:r>
              <a:rPr lang="en-US" sz="2200" dirty="0"/>
              <a:t>YouTube/other  Video Links</a:t>
            </a:r>
          </a:p>
          <a:p>
            <a:r>
              <a:rPr lang="en-US" sz="2200" dirty="0">
                <a:hlinkClick r:id="rId2"/>
              </a:rPr>
              <a:t>https://www.youtube.com/watch?v=NoO4RB9jHzA</a:t>
            </a:r>
            <a:endParaRPr lang="en-US" sz="2200" dirty="0"/>
          </a:p>
          <a:p>
            <a:r>
              <a:rPr lang="en-US" sz="2200" dirty="0">
                <a:hlinkClick r:id="rId3"/>
              </a:rPr>
              <a:t>https://www.youtube.com/watch?v=6-WD4X4IKEs</a:t>
            </a:r>
            <a:endParaRPr lang="en-US" sz="2200" dirty="0"/>
          </a:p>
          <a:p>
            <a:r>
              <a:rPr lang="en-US" sz="2200" dirty="0">
                <a:hlinkClick r:id="rId4"/>
              </a:rPr>
              <a:t>https://www.youtube.com/watch?v=pP8dWURrEF0</a:t>
            </a:r>
            <a:endParaRPr lang="en-US" sz="2200" dirty="0"/>
          </a:p>
          <a:p>
            <a:r>
              <a:rPr lang="en-US" sz="2200" dirty="0">
                <a:hlinkClick r:id="rId5"/>
              </a:rPr>
              <a:t>https://www.youtube.com/watch?v=lQrj_7xkeNI</a:t>
            </a:r>
            <a:endParaRPr lang="en-US" sz="2200" dirty="0"/>
          </a:p>
          <a:p>
            <a:r>
              <a:rPr lang="en-US" sz="2200" dirty="0">
                <a:hlinkClick r:id="rId6"/>
              </a:rPr>
              <a:t>https://www.youtube.com/watch?v=zYNwyMXbRUg</a:t>
            </a:r>
            <a:endParaRPr lang="en-US" sz="2200" dirty="0"/>
          </a:p>
          <a:p>
            <a:r>
              <a:rPr lang="en-US" sz="2200" dirty="0">
                <a:hlinkClick r:id="rId7"/>
              </a:rPr>
              <a:t>https://www.youtube.com/watch?v=1zZ4YEuThRw</a:t>
            </a:r>
            <a:endParaRPr lang="en-US" sz="2200" dirty="0"/>
          </a:p>
          <a:p>
            <a:endParaRPr lang="en-US" sz="2200" dirty="0"/>
          </a:p>
          <a:p>
            <a:endParaRPr lang="en-US" sz="2200" dirty="0"/>
          </a:p>
          <a:p>
            <a:endParaRPr lang="en-US" sz="1500" dirty="0"/>
          </a:p>
          <a:p>
            <a:endParaRPr lang="en-US" sz="1500" dirty="0"/>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3028950" y="5624514"/>
            <a:ext cx="377190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035524" y="0"/>
            <a:ext cx="8108476" cy="1070865"/>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Faculty Video Links, YouTube &amp; NPTEL Video Links and Online Courses Details  </a:t>
            </a:r>
          </a:p>
        </p:txBody>
      </p:sp>
      <p:pic>
        <p:nvPicPr>
          <p:cNvPr id="8" name="Picture 2" descr="E:\NIET\Project\xLogo11.png.pagespeed.ic.pydHLuCQEZ.png"/>
          <p:cNvPicPr>
            <a:picLocks noChangeAspect="1" noChangeArrowheads="1"/>
          </p:cNvPicPr>
          <p:nvPr/>
        </p:nvPicPr>
        <p:blipFill>
          <a:blip r:embed="rId8"/>
          <a:srcRect/>
          <a:stretch>
            <a:fillRect/>
          </a:stretch>
        </p:blipFill>
        <p:spPr bwMode="auto">
          <a:xfrm>
            <a:off x="0" y="0"/>
            <a:ext cx="1085850" cy="612872"/>
          </a:xfrm>
          <a:prstGeom prst="rect">
            <a:avLst/>
          </a:prstGeom>
          <a:noFill/>
        </p:spPr>
      </p:pic>
    </p:spTree>
    <p:extLst>
      <p:ext uri="{BB962C8B-B14F-4D97-AF65-F5344CB8AC3E}">
        <p14:creationId xmlns:p14="http://schemas.microsoft.com/office/powerpoint/2010/main" val="25723034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5900" y="982464"/>
            <a:ext cx="6172200" cy="3394472"/>
          </a:xfrm>
        </p:spPr>
        <p:txBody>
          <a:bodyPr>
            <a:noAutofit/>
          </a:bodyPr>
          <a:lstStyle/>
          <a:p>
            <a:pPr marL="0" indent="0">
              <a:buNone/>
            </a:pPr>
            <a:r>
              <a:rPr lang="en-US" sz="2000" dirty="0"/>
              <a:t>Q1. Argument is about how you persuade the next person to agree with you or how to get the response you want. </a:t>
            </a:r>
          </a:p>
          <a:p>
            <a:pPr marL="685800" lvl="1" indent="-342900">
              <a:buFont typeface="+mj-lt"/>
              <a:buAutoNum type="alphaUcPeriod"/>
            </a:pPr>
            <a:r>
              <a:rPr lang="en-US" sz="2000" dirty="0"/>
              <a:t> True                  B. False</a:t>
            </a:r>
          </a:p>
          <a:p>
            <a:pPr marL="0" indent="0">
              <a:buNone/>
            </a:pPr>
            <a:r>
              <a:rPr lang="en-US" sz="2000" dirty="0"/>
              <a:t>Q2. Which of these is not an ingredient of a presentation?  </a:t>
            </a:r>
          </a:p>
          <a:p>
            <a:pPr marL="685800" lvl="1" indent="-342900">
              <a:buFont typeface="+mj-lt"/>
              <a:buAutoNum type="alphaUcPeriod"/>
            </a:pPr>
            <a:r>
              <a:rPr lang="en-US" sz="2000" dirty="0"/>
              <a:t>Purpose             B. Planning  C. Focusing        D. Arguing </a:t>
            </a:r>
          </a:p>
          <a:p>
            <a:pPr marL="0" indent="0">
              <a:buNone/>
            </a:pPr>
            <a:r>
              <a:rPr lang="en-US" sz="2000" dirty="0"/>
              <a:t>Q3. The main objective of the seminar presentation is/are- </a:t>
            </a:r>
          </a:p>
          <a:p>
            <a:pPr marL="685800" lvl="1" indent="-342900">
              <a:buFont typeface="+mj-lt"/>
              <a:buAutoNum type="alphaUcPeriod"/>
            </a:pPr>
            <a:r>
              <a:rPr lang="en-US" sz="2000" dirty="0"/>
              <a:t>To develop critical thinking     B. To Improve communication skills </a:t>
            </a:r>
          </a:p>
          <a:p>
            <a:pPr marL="342900" lvl="1" indent="0">
              <a:buNone/>
            </a:pPr>
            <a:r>
              <a:rPr lang="en-US" sz="2000" dirty="0"/>
              <a:t>C.      To gain experts viewpoints    D. All of these</a:t>
            </a:r>
          </a:p>
          <a:p>
            <a:pPr marL="0" indent="0">
              <a:buNone/>
            </a:pPr>
            <a:r>
              <a:rPr lang="en-US" sz="2000" dirty="0"/>
              <a:t>Q4. A seminar discuss in a small group on original research.</a:t>
            </a:r>
          </a:p>
          <a:p>
            <a:pPr marL="685800" lvl="1" indent="-342900">
              <a:buFont typeface="+mj-lt"/>
              <a:buAutoNum type="alphaUcPeriod"/>
            </a:pPr>
            <a:r>
              <a:rPr lang="en-US" sz="2000" dirty="0"/>
              <a:t>True                     B. False</a:t>
            </a:r>
          </a:p>
        </p:txBody>
      </p:sp>
      <p:sp>
        <p:nvSpPr>
          <p:cNvPr id="4" name="Date Placeholder 3"/>
          <p:cNvSpPr>
            <a:spLocks noGrp="1"/>
          </p:cNvSpPr>
          <p:nvPr>
            <p:ph type="dt" sz="half" idx="10"/>
          </p:nvPr>
        </p:nvSpPr>
        <p:spPr/>
        <p:txBody>
          <a:bodyPr/>
          <a:lstStyle/>
          <a:p>
            <a:fld id="{991E88E8-C61B-4086-B52E-3DB43916918A}" type="datetime1">
              <a:rPr lang="en-US" smtClean="0"/>
              <a:pPr/>
              <a:t>4/25/2022</a:t>
            </a:fld>
            <a:endParaRPr lang="en-US"/>
          </a:p>
        </p:txBody>
      </p:sp>
      <p:sp>
        <p:nvSpPr>
          <p:cNvPr id="5" name="Footer Placeholder 4"/>
          <p:cNvSpPr>
            <a:spLocks noGrp="1"/>
          </p:cNvSpPr>
          <p:nvPr>
            <p:ph type="ftr" sz="quarter" idx="11"/>
          </p:nvPr>
        </p:nvSpPr>
        <p:spPr>
          <a:xfrm>
            <a:off x="1773355" y="6401990"/>
            <a:ext cx="5719265" cy="319485"/>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085850" y="0"/>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MCQ 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085850" cy="612872"/>
          </a:xfrm>
          <a:prstGeom prst="rect">
            <a:avLst/>
          </a:prstGeom>
          <a:noFill/>
        </p:spPr>
      </p:pic>
    </p:spTree>
    <p:extLst>
      <p:ext uri="{BB962C8B-B14F-4D97-AF65-F5344CB8AC3E}">
        <p14:creationId xmlns:p14="http://schemas.microsoft.com/office/powerpoint/2010/main" val="26328475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5850" y="1200152"/>
            <a:ext cx="7429500" cy="3394472"/>
          </a:xfrm>
        </p:spPr>
        <p:txBody>
          <a:bodyPr>
            <a:normAutofit/>
          </a:bodyPr>
          <a:lstStyle/>
          <a:p>
            <a:pPr marL="0" indent="0">
              <a:buNone/>
            </a:pPr>
            <a:r>
              <a:rPr lang="en-US" sz="2200" dirty="0"/>
              <a:t>Q1. Write the purposes of the following presentations? </a:t>
            </a:r>
          </a:p>
          <a:p>
            <a:pPr marL="685800" lvl="1" indent="-342900">
              <a:buAutoNum type="alphaUcPeriod"/>
            </a:pPr>
            <a:r>
              <a:rPr lang="en-US" sz="2200" dirty="0"/>
              <a:t>Seminar       B. Conference </a:t>
            </a:r>
          </a:p>
          <a:p>
            <a:pPr marL="0" indent="0">
              <a:buNone/>
            </a:pPr>
            <a:r>
              <a:rPr lang="en-US" sz="2200" dirty="0"/>
              <a:t>Q2.Explain the elements of argumentative skills.</a:t>
            </a:r>
          </a:p>
          <a:p>
            <a:pPr marL="0" indent="0">
              <a:buNone/>
            </a:pPr>
            <a:r>
              <a:rPr lang="en-US" sz="2200" dirty="0"/>
              <a:t>Q3. Explain the objectives of-  </a:t>
            </a:r>
          </a:p>
          <a:p>
            <a:pPr marL="685800" lvl="1" indent="-342900">
              <a:buFont typeface="+mj-lt"/>
              <a:buAutoNum type="alphaUcPeriod"/>
            </a:pPr>
            <a:r>
              <a:rPr lang="en-US" sz="2200" dirty="0"/>
              <a:t>Seminar   B. Conference</a:t>
            </a:r>
          </a:p>
          <a:p>
            <a:pPr marL="0" indent="0">
              <a:buNone/>
            </a:pPr>
            <a:r>
              <a:rPr lang="en-US" sz="2200" dirty="0"/>
              <a:t>Q4. What are the constraints of argumentative skills?</a:t>
            </a:r>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3028950" y="5624514"/>
            <a:ext cx="377190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085850" y="0"/>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Daily Quiz</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29287"/>
            <a:ext cx="1085850" cy="612872"/>
          </a:xfrm>
          <a:prstGeom prst="rect">
            <a:avLst/>
          </a:prstGeom>
          <a:noFill/>
        </p:spPr>
      </p:pic>
    </p:spTree>
    <p:extLst>
      <p:ext uri="{BB962C8B-B14F-4D97-AF65-F5344CB8AC3E}">
        <p14:creationId xmlns:p14="http://schemas.microsoft.com/office/powerpoint/2010/main" val="31161085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031726"/>
            <a:ext cx="8058150" cy="3394472"/>
          </a:xfrm>
        </p:spPr>
        <p:txBody>
          <a:bodyPr>
            <a:normAutofit/>
          </a:bodyPr>
          <a:lstStyle/>
          <a:p>
            <a:pPr marL="0" indent="0">
              <a:buNone/>
            </a:pPr>
            <a:r>
              <a:rPr lang="en-US" sz="2400" dirty="0"/>
              <a:t>Q1. Presentation is a tool to inform persuasion, share, and views. (2018-2019)</a:t>
            </a:r>
          </a:p>
          <a:p>
            <a:pPr marL="0" indent="0">
              <a:buNone/>
            </a:pPr>
            <a:r>
              <a:rPr lang="en-US" sz="2400" dirty="0"/>
              <a:t>Q2. Explain the argumentation. (2018-2019)</a:t>
            </a:r>
          </a:p>
          <a:p>
            <a:pPr marL="0" indent="0">
              <a:buNone/>
            </a:pPr>
            <a:r>
              <a:rPr lang="en-US" sz="2400" dirty="0"/>
              <a:t>Q3. How focus, Content, and Style make seminar/conference presentation strong? (2018-2019)</a:t>
            </a:r>
          </a:p>
          <a:p>
            <a:pPr marL="0" indent="0">
              <a:buNone/>
            </a:pPr>
            <a:r>
              <a:rPr lang="en-US" sz="2400" dirty="0"/>
              <a:t>Q4.Why do we need presentation skills? Explain. (2013-2014) (2014-2015)</a:t>
            </a:r>
          </a:p>
        </p:txBody>
      </p:sp>
      <p:sp>
        <p:nvSpPr>
          <p:cNvPr id="4" name="Date Placeholder 3"/>
          <p:cNvSpPr>
            <a:spLocks noGrp="1"/>
          </p:cNvSpPr>
          <p:nvPr>
            <p:ph type="dt" sz="half" idx="10"/>
          </p:nvPr>
        </p:nvSpPr>
        <p:spPr/>
        <p:txBody>
          <a:bodyPr/>
          <a:lstStyle/>
          <a:p>
            <a:fld id="{991E88E8-C61B-4086-B52E-3DB43916918A}" type="datetime1">
              <a:rPr lang="en-US" smtClean="0"/>
              <a:pPr/>
              <a:t>4/25/2022</a:t>
            </a:fld>
            <a:endParaRPr lang="en-US"/>
          </a:p>
        </p:txBody>
      </p:sp>
      <p:sp>
        <p:nvSpPr>
          <p:cNvPr id="5" name="Footer Placeholder 4"/>
          <p:cNvSpPr>
            <a:spLocks noGrp="1"/>
          </p:cNvSpPr>
          <p:nvPr>
            <p:ph type="ftr" sz="quarter" idx="11"/>
          </p:nvPr>
        </p:nvSpPr>
        <p:spPr>
          <a:xfrm>
            <a:off x="3028950" y="5600701"/>
            <a:ext cx="365760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085850" y="0"/>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Old Question Papers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085850" cy="612872"/>
          </a:xfrm>
          <a:prstGeom prst="rect">
            <a:avLst/>
          </a:prstGeom>
          <a:noFill/>
        </p:spPr>
      </p:pic>
    </p:spTree>
    <p:extLst>
      <p:ext uri="{BB962C8B-B14F-4D97-AF65-F5344CB8AC3E}">
        <p14:creationId xmlns:p14="http://schemas.microsoft.com/office/powerpoint/2010/main" val="3418270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7015" y="843506"/>
            <a:ext cx="7873904" cy="3394472"/>
          </a:xfrm>
        </p:spPr>
        <p:txBody>
          <a:bodyPr>
            <a:noAutofit/>
          </a:bodyPr>
          <a:lstStyle/>
          <a:p>
            <a:pPr algn="just">
              <a:lnSpc>
                <a:spcPct val="150000"/>
              </a:lnSpc>
            </a:pPr>
            <a:r>
              <a:rPr lang="en-US" sz="2600" dirty="0"/>
              <a:t>To help the students develop communication and critical thinking skills necessary for securing a job, and succeeding in the diverse and ever- changing workplace of the twenty first century</a:t>
            </a:r>
          </a:p>
          <a:p>
            <a:pPr algn="just">
              <a:lnSpc>
                <a:spcPct val="150000"/>
              </a:lnSpc>
            </a:pPr>
            <a:r>
              <a:rPr lang="en-US" sz="2600" dirty="0"/>
              <a:t>To enable students to communicate effectively, in clear and correct prose, in a style appropriate to the subject, occasion and audience</a:t>
            </a:r>
          </a:p>
        </p:txBody>
      </p:sp>
      <p:sp>
        <p:nvSpPr>
          <p:cNvPr id="4" name="Date Placeholder 3"/>
          <p:cNvSpPr>
            <a:spLocks noGrp="1"/>
          </p:cNvSpPr>
          <p:nvPr>
            <p:ph type="dt" sz="half" idx="10"/>
          </p:nvPr>
        </p:nvSpPr>
        <p:spPr/>
        <p:txBody>
          <a:bodyPr/>
          <a:lstStyle/>
          <a:p>
            <a:fld id="{8D686D6B-6333-4C53-B5E5-54C0FD350F08}" type="datetime1">
              <a:rPr lang="en-US" smtClean="0"/>
              <a:pPr/>
              <a:t>4/25/2022</a:t>
            </a:fld>
            <a:endParaRPr lang="en-US"/>
          </a:p>
        </p:txBody>
      </p:sp>
      <p:sp>
        <p:nvSpPr>
          <p:cNvPr id="5" name="Footer Placeholder 4"/>
          <p:cNvSpPr>
            <a:spLocks noGrp="1"/>
          </p:cNvSpPr>
          <p:nvPr>
            <p:ph type="ftr" sz="quarter" idx="11"/>
          </p:nvPr>
        </p:nvSpPr>
        <p:spPr>
          <a:xfrm>
            <a:off x="3257550" y="5543551"/>
            <a:ext cx="354330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p:cNvSpPr>
          <p:nvPr/>
        </p:nvSpPr>
        <p:spPr>
          <a:xfrm>
            <a:off x="971550" y="46"/>
            <a:ext cx="8172450" cy="612872"/>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Course 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15340"/>
            <a:ext cx="1085850" cy="612872"/>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0100" y="1035647"/>
            <a:ext cx="7715250" cy="3394472"/>
          </a:xfrm>
        </p:spPr>
        <p:txBody>
          <a:bodyPr>
            <a:noAutofit/>
          </a:bodyPr>
          <a:lstStyle/>
          <a:p>
            <a:pPr marL="0" indent="0">
              <a:buNone/>
            </a:pPr>
            <a:r>
              <a:rPr lang="en-US" sz="2200" dirty="0"/>
              <a:t>Q1. Explain the conference presentation. What are the techniques used to tackle the conference presentation?</a:t>
            </a:r>
          </a:p>
          <a:p>
            <a:pPr marL="0" indent="0">
              <a:buNone/>
            </a:pPr>
            <a:r>
              <a:rPr lang="en-US" sz="2200" dirty="0"/>
              <a:t>Q.2 What are the elements of argumentation skills?</a:t>
            </a:r>
          </a:p>
          <a:p>
            <a:pPr marL="0" indent="0">
              <a:buNone/>
            </a:pPr>
            <a:r>
              <a:rPr lang="en-US" sz="2200" dirty="0"/>
              <a:t>Q3. What are the objectives of the seminar presentation?</a:t>
            </a:r>
          </a:p>
          <a:p>
            <a:pPr marL="0" indent="0">
              <a:buNone/>
            </a:pPr>
            <a:r>
              <a:rPr lang="en-US" sz="2200" dirty="0"/>
              <a:t>Q4. What are the advantage of argumentation skills? How does it help to present the logical ideas?</a:t>
            </a:r>
          </a:p>
          <a:p>
            <a:pPr marL="0" indent="0">
              <a:buNone/>
            </a:pPr>
            <a:r>
              <a:rPr lang="en-US" sz="2200" dirty="0"/>
              <a:t>Q5.What are the skills required to give an effective conference presentation?</a:t>
            </a:r>
          </a:p>
        </p:txBody>
      </p:sp>
      <p:sp>
        <p:nvSpPr>
          <p:cNvPr id="4" name="Date Placeholder 3"/>
          <p:cNvSpPr>
            <a:spLocks noGrp="1"/>
          </p:cNvSpPr>
          <p:nvPr>
            <p:ph type="dt" sz="half" idx="10"/>
          </p:nvPr>
        </p:nvSpPr>
        <p:spPr/>
        <p:txBody>
          <a:bodyPr/>
          <a:lstStyle/>
          <a:p>
            <a:fld id="{9B9E620C-6276-4395-B819-95BCDB8CB27A}" type="datetime1">
              <a:rPr lang="en-US" smtClean="0"/>
              <a:pPr/>
              <a:t>4/25/2022</a:t>
            </a:fld>
            <a:endParaRPr lang="en-US"/>
          </a:p>
        </p:txBody>
      </p:sp>
      <p:sp>
        <p:nvSpPr>
          <p:cNvPr id="5" name="Footer Placeholder 4"/>
          <p:cNvSpPr>
            <a:spLocks noGrp="1"/>
          </p:cNvSpPr>
          <p:nvPr>
            <p:ph type="ftr" sz="quarter" idx="11"/>
          </p:nvPr>
        </p:nvSpPr>
        <p:spPr>
          <a:xfrm>
            <a:off x="2800350" y="5624514"/>
            <a:ext cx="417195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143000" y="27343"/>
            <a:ext cx="8001000" cy="612872"/>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3000" dirty="0"/>
              <a:t>Expected Questions for University Exam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27342"/>
            <a:ext cx="1085850" cy="612872"/>
          </a:xfrm>
          <a:prstGeom prst="rect">
            <a:avLst/>
          </a:prstGeom>
          <a:noFill/>
        </p:spPr>
      </p:pic>
    </p:spTree>
    <p:extLst>
      <p:ext uri="{BB962C8B-B14F-4D97-AF65-F5344CB8AC3E}">
        <p14:creationId xmlns:p14="http://schemas.microsoft.com/office/powerpoint/2010/main" val="38357719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0100" y="1035647"/>
            <a:ext cx="7715250" cy="3394472"/>
          </a:xfrm>
        </p:spPr>
        <p:txBody>
          <a:bodyPr>
            <a:noAutofit/>
          </a:bodyPr>
          <a:lstStyle/>
          <a:p>
            <a:r>
              <a:rPr lang="en-US" sz="2600" dirty="0"/>
              <a:t>Conference Presentations</a:t>
            </a:r>
          </a:p>
          <a:p>
            <a:r>
              <a:rPr lang="en-US" sz="2600" dirty="0"/>
              <a:t>Seminar Presentations</a:t>
            </a:r>
          </a:p>
          <a:p>
            <a:r>
              <a:rPr lang="en-US" sz="2600" dirty="0"/>
              <a:t>Dos and Don’ts</a:t>
            </a:r>
          </a:p>
          <a:p>
            <a:r>
              <a:rPr lang="en-US" sz="2600" dirty="0"/>
              <a:t>Argumentative Skills</a:t>
            </a:r>
          </a:p>
          <a:p>
            <a:pPr marL="0" indent="0">
              <a:buNone/>
            </a:pPr>
            <a:endParaRPr lang="en-US" sz="2600" dirty="0"/>
          </a:p>
        </p:txBody>
      </p:sp>
      <p:sp>
        <p:nvSpPr>
          <p:cNvPr id="4" name="Date Placeholder 3"/>
          <p:cNvSpPr>
            <a:spLocks noGrp="1"/>
          </p:cNvSpPr>
          <p:nvPr>
            <p:ph type="dt" sz="half" idx="10"/>
          </p:nvPr>
        </p:nvSpPr>
        <p:spPr/>
        <p:txBody>
          <a:bodyPr/>
          <a:lstStyle/>
          <a:p>
            <a:fld id="{9B9E620C-6276-4395-B819-95BCDB8CB27A}" type="datetime1">
              <a:rPr lang="en-US" smtClean="0"/>
              <a:pPr/>
              <a:t>4/25/2022</a:t>
            </a:fld>
            <a:endParaRPr lang="en-US"/>
          </a:p>
        </p:txBody>
      </p:sp>
      <p:sp>
        <p:nvSpPr>
          <p:cNvPr id="5" name="Footer Placeholder 4"/>
          <p:cNvSpPr>
            <a:spLocks noGrp="1"/>
          </p:cNvSpPr>
          <p:nvPr>
            <p:ph type="ftr" sz="quarter" idx="11"/>
          </p:nvPr>
        </p:nvSpPr>
        <p:spPr>
          <a:xfrm>
            <a:off x="2800350" y="5624514"/>
            <a:ext cx="417195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143000" y="27343"/>
            <a:ext cx="8001000" cy="612872"/>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3000" dirty="0"/>
              <a:t>Summary</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27342"/>
            <a:ext cx="1085850" cy="612872"/>
          </a:xfrm>
          <a:prstGeom prst="rect">
            <a:avLst/>
          </a:prstGeom>
          <a:noFill/>
        </p:spPr>
      </p:pic>
    </p:spTree>
    <p:extLst>
      <p:ext uri="{BB962C8B-B14F-4D97-AF65-F5344CB8AC3E}">
        <p14:creationId xmlns:p14="http://schemas.microsoft.com/office/powerpoint/2010/main" val="9988751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0100" y="1035647"/>
            <a:ext cx="7715250" cy="3394472"/>
          </a:xfrm>
        </p:spPr>
        <p:txBody>
          <a:bodyPr>
            <a:noAutofit/>
          </a:bodyPr>
          <a:lstStyle/>
          <a:p>
            <a:pPr marL="0" indent="0" algn="just">
              <a:lnSpc>
                <a:spcPct val="150000"/>
              </a:lnSpc>
              <a:buNone/>
            </a:pPr>
            <a:r>
              <a:rPr lang="en-US" sz="2400" b="1" dirty="0"/>
              <a:t>CO4	  </a:t>
            </a:r>
            <a:r>
              <a:rPr lang="en-US" sz="2400" dirty="0"/>
              <a:t>Apply effective speaking skills to communicate at the workplace.</a:t>
            </a:r>
          </a:p>
          <a:p>
            <a:pPr marL="0" indent="0" algn="just">
              <a:buNone/>
            </a:pPr>
            <a:endParaRPr lang="en-US" sz="2400" dirty="0">
              <a:solidFill>
                <a:prstClr val="black"/>
              </a:solidFill>
              <a:cs typeface="Times New Roman" panose="02020603050405020304" pitchFamily="18" charset="0"/>
            </a:endParaRPr>
          </a:p>
          <a:p>
            <a:pPr algn="just"/>
            <a:r>
              <a:rPr lang="en-US" sz="2400" dirty="0">
                <a:solidFill>
                  <a:prstClr val="black"/>
                </a:solidFill>
                <a:cs typeface="Times New Roman" panose="02020603050405020304" pitchFamily="18" charset="0"/>
              </a:rPr>
              <a:t>The students will be able to make effective Seminar/Conference presentations</a:t>
            </a:r>
          </a:p>
          <a:p>
            <a:pPr marL="0" indent="0">
              <a:buNone/>
            </a:pPr>
            <a:endParaRPr lang="en-US" sz="2200" dirty="0"/>
          </a:p>
        </p:txBody>
      </p:sp>
      <p:sp>
        <p:nvSpPr>
          <p:cNvPr id="4" name="Date Placeholder 3"/>
          <p:cNvSpPr>
            <a:spLocks noGrp="1"/>
          </p:cNvSpPr>
          <p:nvPr>
            <p:ph type="dt" sz="half" idx="10"/>
          </p:nvPr>
        </p:nvSpPr>
        <p:spPr/>
        <p:txBody>
          <a:bodyPr/>
          <a:lstStyle/>
          <a:p>
            <a:fld id="{9B9E620C-6276-4395-B819-95BCDB8CB27A}" type="datetime1">
              <a:rPr lang="en-US" smtClean="0"/>
              <a:pPr/>
              <a:t>4/25/2022</a:t>
            </a:fld>
            <a:endParaRPr lang="en-US"/>
          </a:p>
        </p:txBody>
      </p:sp>
      <p:sp>
        <p:nvSpPr>
          <p:cNvPr id="5" name="Footer Placeholder 4"/>
          <p:cNvSpPr>
            <a:spLocks noGrp="1"/>
          </p:cNvSpPr>
          <p:nvPr>
            <p:ph type="ftr" sz="quarter" idx="11"/>
          </p:nvPr>
        </p:nvSpPr>
        <p:spPr>
          <a:xfrm>
            <a:off x="2800350" y="5624514"/>
            <a:ext cx="417195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143000" y="27343"/>
            <a:ext cx="8001000" cy="612872"/>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3000" dirty="0"/>
              <a:t>Topic 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27342"/>
            <a:ext cx="1085850" cy="612872"/>
          </a:xfrm>
          <a:prstGeom prst="rect">
            <a:avLst/>
          </a:prstGeom>
          <a:noFill/>
        </p:spPr>
      </p:pic>
    </p:spTree>
    <p:extLst>
      <p:ext uri="{BB962C8B-B14F-4D97-AF65-F5344CB8AC3E}">
        <p14:creationId xmlns:p14="http://schemas.microsoft.com/office/powerpoint/2010/main" val="34229653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962" y="-1"/>
            <a:ext cx="7924037" cy="857249"/>
          </a:xfrm>
        </p:spPr>
        <p:style>
          <a:lnRef idx="1">
            <a:schemeClr val="accent5"/>
          </a:lnRef>
          <a:fillRef idx="2">
            <a:schemeClr val="accent5"/>
          </a:fillRef>
          <a:effectRef idx="1">
            <a:schemeClr val="accent5"/>
          </a:effectRef>
          <a:fontRef idx="minor">
            <a:schemeClr val="dk1"/>
          </a:fontRef>
        </p:style>
        <p:txBody>
          <a:bodyPr>
            <a:noAutofit/>
          </a:bodyPr>
          <a:lstStyle/>
          <a:p>
            <a:r>
              <a:rPr lang="en-US" sz="3000" dirty="0" err="1"/>
              <a:t>Noida</a:t>
            </a:r>
            <a:r>
              <a:rPr lang="en-US" sz="3000" dirty="0"/>
              <a:t> Institute of Engineering and Technology, Greater </a:t>
            </a:r>
            <a:r>
              <a:rPr lang="en-US" sz="3000" dirty="0" err="1"/>
              <a:t>Noida</a:t>
            </a:r>
            <a:endParaRPr lang="en-US" sz="3000" dirty="0"/>
          </a:p>
        </p:txBody>
      </p:sp>
      <p:sp>
        <p:nvSpPr>
          <p:cNvPr id="3" name="Subtitle 2"/>
          <p:cNvSpPr>
            <a:spLocks noGrp="1"/>
          </p:cNvSpPr>
          <p:nvPr>
            <p:ph type="subTitle" idx="1"/>
          </p:nvPr>
        </p:nvSpPr>
        <p:spPr>
          <a:xfrm>
            <a:off x="2343150" y="1078919"/>
            <a:ext cx="4800600" cy="1314450"/>
          </a:xfrm>
        </p:spPr>
        <p:style>
          <a:lnRef idx="2">
            <a:schemeClr val="accent5"/>
          </a:lnRef>
          <a:fillRef idx="1">
            <a:schemeClr val="lt1"/>
          </a:fillRef>
          <a:effectRef idx="0">
            <a:schemeClr val="accent5"/>
          </a:effectRef>
          <a:fontRef idx="minor">
            <a:schemeClr val="dk1"/>
          </a:fontRef>
        </p:style>
        <p:txBody>
          <a:bodyPr>
            <a:normAutofit/>
          </a:bodyPr>
          <a:lstStyle/>
          <a:p>
            <a:endParaRPr lang="en-US" sz="2250" b="1" dirty="0"/>
          </a:p>
          <a:p>
            <a:r>
              <a:rPr lang="en-US" sz="3000" b="1" dirty="0"/>
              <a:t>Conducting Meetings </a:t>
            </a:r>
          </a:p>
        </p:txBody>
      </p:sp>
      <p:sp>
        <p:nvSpPr>
          <p:cNvPr id="9" name="Date Placeholder 8"/>
          <p:cNvSpPr>
            <a:spLocks noGrp="1"/>
          </p:cNvSpPr>
          <p:nvPr>
            <p:ph type="dt" sz="half" idx="10"/>
          </p:nvPr>
        </p:nvSpPr>
        <p:spPr>
          <a:xfrm>
            <a:off x="1428750" y="5726907"/>
            <a:ext cx="1600200" cy="273844"/>
          </a:xfrm>
        </p:spPr>
        <p:txBody>
          <a:bodyPr/>
          <a:lstStyle/>
          <a:p>
            <a:fld id="{38801551-5877-4C21-9B34-9746B04ED5CA}" type="datetime1">
              <a:rPr lang="en-US" smtClean="0"/>
              <a:pPr/>
              <a:t>4/25/2022</a:t>
            </a:fld>
            <a:endParaRPr lang="en-US" dirty="0"/>
          </a:p>
        </p:txBody>
      </p:sp>
      <p:sp>
        <p:nvSpPr>
          <p:cNvPr id="13" name="Footer Placeholder 12"/>
          <p:cNvSpPr>
            <a:spLocks noGrp="1"/>
          </p:cNvSpPr>
          <p:nvPr>
            <p:ph type="ftr" sz="quarter" idx="11"/>
          </p:nvPr>
        </p:nvSpPr>
        <p:spPr>
          <a:xfrm>
            <a:off x="2857500" y="5543551"/>
            <a:ext cx="3771900" cy="273844"/>
          </a:xfrm>
        </p:spPr>
        <p:txBody>
          <a:bodyPr/>
          <a:lstStyle/>
          <a:p>
            <a:r>
              <a:rPr lang="en-US" dirty="0"/>
              <a:t>Faculty Name             Subject code and abbreviation                Unit Number</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53</a:t>
            </a:fld>
            <a:endParaRPr lang="en-US"/>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0"/>
            <a:ext cx="1085850" cy="612872"/>
          </a:xfrm>
          <a:prstGeom prst="rect">
            <a:avLst/>
          </a:prstGeom>
          <a:noFill/>
        </p:spPr>
      </p:pic>
      <p:sp>
        <p:nvSpPr>
          <p:cNvPr id="6" name="Subtitle 2"/>
          <p:cNvSpPr txBox="1">
            <a:spLocks/>
          </p:cNvSpPr>
          <p:nvPr/>
        </p:nvSpPr>
        <p:spPr>
          <a:xfrm>
            <a:off x="5486400" y="3829050"/>
            <a:ext cx="2286000" cy="1314450"/>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rmAutofit/>
          </a:bodyPr>
          <a:lstStyle/>
          <a:p>
            <a:pPr algn="ctr">
              <a:spcBef>
                <a:spcPct val="20000"/>
              </a:spcBef>
              <a:defRPr/>
            </a:pPr>
            <a:endParaRPr lang="en-US" sz="2400" dirty="0">
              <a:solidFill>
                <a:schemeClr val="tx1"/>
              </a:solidFill>
            </a:endParaRPr>
          </a:p>
          <a:p>
            <a:pPr algn="ctr">
              <a:spcBef>
                <a:spcPct val="20000"/>
              </a:spcBef>
              <a:defRPr/>
            </a:pPr>
            <a:r>
              <a:rPr lang="en-US" sz="2400" dirty="0">
                <a:solidFill>
                  <a:schemeClr val="tx1"/>
                </a:solidFill>
              </a:rPr>
              <a:t>Department of English</a:t>
            </a: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1428750" y="5314950"/>
            <a:ext cx="400050" cy="400050"/>
          </a:xfrm>
          <a:prstGeom prst="rect">
            <a:avLst/>
          </a:prstGeom>
          <a:noFill/>
        </p:spPr>
      </p:pic>
      <p:pic>
        <p:nvPicPr>
          <p:cNvPr id="11" name="Picture 4" descr="C:\Users\Manks\Downloads\speak.png"/>
          <p:cNvPicPr>
            <a:picLocks noChangeAspect="1" noChangeArrowheads="1"/>
          </p:cNvPicPr>
          <p:nvPr/>
        </p:nvPicPr>
        <p:blipFill>
          <a:blip r:embed="rId5" cstate="print"/>
          <a:srcRect/>
          <a:stretch>
            <a:fillRect/>
          </a:stretch>
        </p:blipFill>
        <p:spPr bwMode="auto">
          <a:xfrm>
            <a:off x="6000750" y="2800350"/>
            <a:ext cx="1143000" cy="1143000"/>
          </a:xfrm>
          <a:prstGeom prst="rect">
            <a:avLst/>
          </a:prstGeom>
          <a:noFill/>
        </p:spPr>
      </p:pic>
      <p:sp>
        <p:nvSpPr>
          <p:cNvPr id="12" name="Subtitle 2"/>
          <p:cNvSpPr txBox="1">
            <a:spLocks/>
          </p:cNvSpPr>
          <p:nvPr/>
        </p:nvSpPr>
        <p:spPr>
          <a:xfrm>
            <a:off x="628650" y="2699544"/>
            <a:ext cx="1600200" cy="604837"/>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rmAutofit/>
          </a:bodyPr>
          <a:lstStyle/>
          <a:p>
            <a:pPr algn="ctr">
              <a:spcBef>
                <a:spcPct val="20000"/>
              </a:spcBef>
              <a:defRPr/>
            </a:pPr>
            <a:r>
              <a:rPr lang="en-US" sz="2400" dirty="0">
                <a:solidFill>
                  <a:schemeClr val="tx1"/>
                </a:solidFill>
              </a:rPr>
              <a:t>Unit: IV</a:t>
            </a:r>
          </a:p>
          <a:p>
            <a:pPr algn="ctr">
              <a:spcBef>
                <a:spcPct val="20000"/>
              </a:spcBef>
              <a:defRPr/>
            </a:pPr>
            <a:endParaRPr lang="en-US" sz="2400" dirty="0">
              <a:solidFill>
                <a:schemeClr val="tx1"/>
              </a:solidFill>
            </a:endParaRPr>
          </a:p>
          <a:p>
            <a:pPr algn="ctr">
              <a:spcBef>
                <a:spcPct val="20000"/>
              </a:spcBef>
              <a:defRPr/>
            </a:pPr>
            <a:endParaRPr lang="en-US" sz="2400" dirty="0">
              <a:solidFill>
                <a:schemeClr val="tx1"/>
              </a:solidFill>
            </a:endParaRPr>
          </a:p>
        </p:txBody>
      </p:sp>
      <p:sp>
        <p:nvSpPr>
          <p:cNvPr id="14" name="Subtitle 2"/>
          <p:cNvSpPr txBox="1">
            <a:spLocks/>
          </p:cNvSpPr>
          <p:nvPr/>
        </p:nvSpPr>
        <p:spPr>
          <a:xfrm>
            <a:off x="628649" y="3577300"/>
            <a:ext cx="3670395" cy="628650"/>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Autofit/>
          </a:bodyPr>
          <a:lstStyle/>
          <a:p>
            <a:pPr algn="ctr">
              <a:spcBef>
                <a:spcPct val="20000"/>
              </a:spcBef>
              <a:defRPr/>
            </a:pPr>
            <a:r>
              <a:rPr lang="en-US" sz="2400" dirty="0">
                <a:solidFill>
                  <a:schemeClr val="tx1"/>
                </a:solidFill>
              </a:rPr>
              <a:t> Technical Communication</a:t>
            </a:r>
          </a:p>
        </p:txBody>
      </p:sp>
      <p:sp>
        <p:nvSpPr>
          <p:cNvPr id="15" name="Subtitle 2"/>
          <p:cNvSpPr txBox="1">
            <a:spLocks/>
          </p:cNvSpPr>
          <p:nvPr/>
        </p:nvSpPr>
        <p:spPr>
          <a:xfrm>
            <a:off x="657225" y="4606001"/>
            <a:ext cx="3143250" cy="628650"/>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rmAutofit/>
          </a:bodyPr>
          <a:lstStyle/>
          <a:p>
            <a:pPr algn="ctr">
              <a:spcBef>
                <a:spcPct val="20000"/>
              </a:spcBef>
              <a:defRPr/>
            </a:pPr>
            <a:r>
              <a:rPr lang="en-US" sz="2400" dirty="0">
                <a:solidFill>
                  <a:schemeClr val="tx1"/>
                </a:solidFill>
              </a:rPr>
              <a:t>B.Tech. IV Semester</a:t>
            </a:r>
          </a:p>
        </p:txBody>
      </p:sp>
    </p:spTree>
    <p:extLst>
      <p:ext uri="{BB962C8B-B14F-4D97-AF65-F5344CB8AC3E}">
        <p14:creationId xmlns:p14="http://schemas.microsoft.com/office/powerpoint/2010/main" val="22767237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035647"/>
            <a:ext cx="8296835" cy="3394472"/>
          </a:xfrm>
        </p:spPr>
        <p:txBody>
          <a:bodyPr>
            <a:noAutofit/>
          </a:bodyPr>
          <a:lstStyle/>
          <a:p>
            <a:pPr marL="0" indent="0" algn="just">
              <a:lnSpc>
                <a:spcPct val="150000"/>
              </a:lnSpc>
              <a:buNone/>
            </a:pPr>
            <a:r>
              <a:rPr lang="en-US" sz="2400" b="1" dirty="0"/>
              <a:t>CO4	  </a:t>
            </a:r>
            <a:r>
              <a:rPr lang="en-US" sz="2400" dirty="0"/>
              <a:t>Apply effective speaking skills to communicate at the workplace.</a:t>
            </a:r>
          </a:p>
          <a:p>
            <a:pPr marL="0" indent="0" algn="just">
              <a:buNone/>
            </a:pPr>
            <a:endParaRPr lang="en-US" sz="2400" dirty="0">
              <a:solidFill>
                <a:prstClr val="black"/>
              </a:solidFill>
              <a:cs typeface="Times New Roman" panose="02020603050405020304" pitchFamily="18" charset="0"/>
            </a:endParaRPr>
          </a:p>
          <a:p>
            <a:pPr algn="just"/>
            <a:r>
              <a:rPr lang="en-US" sz="2400" dirty="0">
                <a:solidFill>
                  <a:prstClr val="black"/>
                </a:solidFill>
                <a:cs typeface="Times New Roman" panose="02020603050405020304" pitchFamily="18" charset="0"/>
              </a:rPr>
              <a:t>The students will be able to hone their interview skills</a:t>
            </a:r>
          </a:p>
          <a:p>
            <a:pPr algn="just"/>
            <a:r>
              <a:rPr lang="en-US" sz="2400" dirty="0">
                <a:solidFill>
                  <a:prstClr val="black"/>
                </a:solidFill>
                <a:cs typeface="Times New Roman" panose="02020603050405020304" pitchFamily="18" charset="0"/>
              </a:rPr>
              <a:t>The students will be able to practice common interview questions</a:t>
            </a:r>
          </a:p>
          <a:p>
            <a:pPr marL="0" indent="0">
              <a:lnSpc>
                <a:spcPct val="160000"/>
              </a:lnSpc>
              <a:buNone/>
            </a:pPr>
            <a:endParaRPr lang="en-US" sz="2200" dirty="0"/>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3028950" y="5624514"/>
            <a:ext cx="377190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942974" y="0"/>
            <a:ext cx="8201026"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Topic Mapping with Course Outcome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67386" y="31441"/>
            <a:ext cx="1085850" cy="612872"/>
          </a:xfrm>
          <a:prstGeom prst="rect">
            <a:avLst/>
          </a:prstGeom>
          <a:noFill/>
        </p:spPr>
      </p:pic>
    </p:spTree>
    <p:extLst>
      <p:ext uri="{BB962C8B-B14F-4D97-AF65-F5344CB8AC3E}">
        <p14:creationId xmlns:p14="http://schemas.microsoft.com/office/powerpoint/2010/main" val="9466966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C734247D-D670-4DCB-AB1F-D4FCE670C89C}"/>
              </a:ext>
            </a:extLst>
          </p:cNvPr>
          <p:cNvSpPr>
            <a:spLocks noGrp="1"/>
          </p:cNvSpPr>
          <p:nvPr>
            <p:ph sz="half" idx="1"/>
          </p:nvPr>
        </p:nvSpPr>
        <p:spPr>
          <a:xfrm>
            <a:off x="1085850" y="1395432"/>
            <a:ext cx="3886200" cy="3263504"/>
          </a:xfrm>
        </p:spPr>
        <p:txBody>
          <a:bodyPr>
            <a:normAutofit/>
          </a:bodyPr>
          <a:lstStyle/>
          <a:p>
            <a:pPr marL="0" indent="0">
              <a:buNone/>
            </a:pPr>
            <a:r>
              <a:rPr lang="en-IN" sz="2600" b="1" dirty="0"/>
              <a:t>Recap</a:t>
            </a:r>
          </a:p>
          <a:p>
            <a:r>
              <a:rPr lang="en-US" sz="2600" dirty="0"/>
              <a:t>Seminar/Conference Presentations</a:t>
            </a:r>
            <a:endParaRPr lang="en-IN" sz="2600" dirty="0"/>
          </a:p>
        </p:txBody>
      </p:sp>
      <p:sp>
        <p:nvSpPr>
          <p:cNvPr id="10" name="Content Placeholder 9">
            <a:extLst>
              <a:ext uri="{FF2B5EF4-FFF2-40B4-BE49-F238E27FC236}">
                <a16:creationId xmlns:a16="http://schemas.microsoft.com/office/drawing/2014/main" id="{A8BFE1C6-1C94-4D59-9268-3FA75E52B772}"/>
              </a:ext>
            </a:extLst>
          </p:cNvPr>
          <p:cNvSpPr>
            <a:spLocks noGrp="1"/>
          </p:cNvSpPr>
          <p:nvPr>
            <p:ph sz="half" idx="2"/>
          </p:nvPr>
        </p:nvSpPr>
        <p:spPr>
          <a:xfrm>
            <a:off x="4751835" y="1317632"/>
            <a:ext cx="3886200" cy="4351338"/>
          </a:xfrm>
        </p:spPr>
        <p:txBody>
          <a:bodyPr>
            <a:normAutofit/>
          </a:bodyPr>
          <a:lstStyle/>
          <a:p>
            <a:pPr marL="0" indent="0">
              <a:buNone/>
            </a:pPr>
            <a:r>
              <a:rPr lang="en-IN" sz="2600" b="1" dirty="0"/>
              <a:t>Prerequisite</a:t>
            </a:r>
          </a:p>
          <a:p>
            <a:r>
              <a:rPr lang="en-IN" sz="2600" dirty="0"/>
              <a:t>communication skills</a:t>
            </a:r>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171575" y="0"/>
            <a:ext cx="7972425"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85725" y="0"/>
            <a:ext cx="1085850" cy="612872"/>
          </a:xfrm>
          <a:prstGeom prst="rect">
            <a:avLst/>
          </a:prstGeom>
          <a:noFill/>
        </p:spPr>
      </p:pic>
    </p:spTree>
    <p:extLst>
      <p:ext uri="{BB962C8B-B14F-4D97-AF65-F5344CB8AC3E}">
        <p14:creationId xmlns:p14="http://schemas.microsoft.com/office/powerpoint/2010/main" val="18892668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035647"/>
            <a:ext cx="8444329" cy="4051258"/>
          </a:xfrm>
        </p:spPr>
        <p:txBody>
          <a:bodyPr>
            <a:noAutofit/>
          </a:bodyPr>
          <a:lstStyle/>
          <a:p>
            <a:pPr marL="0" indent="0">
              <a:lnSpc>
                <a:spcPct val="160000"/>
              </a:lnSpc>
              <a:buNone/>
            </a:pPr>
            <a:r>
              <a:rPr lang="en-US" sz="2200" b="1" dirty="0"/>
              <a:t>Why have a meeting?</a:t>
            </a:r>
          </a:p>
          <a:p>
            <a:pPr marL="0" indent="0">
              <a:lnSpc>
                <a:spcPct val="160000"/>
              </a:lnSpc>
              <a:buNone/>
            </a:pPr>
            <a:r>
              <a:rPr lang="en-US" sz="2200" dirty="0"/>
              <a:t>• To solve a problem </a:t>
            </a:r>
          </a:p>
          <a:p>
            <a:pPr marL="0" indent="0">
              <a:lnSpc>
                <a:spcPct val="160000"/>
              </a:lnSpc>
              <a:buNone/>
            </a:pPr>
            <a:r>
              <a:rPr lang="en-US" sz="2200" dirty="0"/>
              <a:t>• To decide </a:t>
            </a:r>
          </a:p>
          <a:p>
            <a:pPr marL="0" indent="0">
              <a:lnSpc>
                <a:spcPct val="160000"/>
              </a:lnSpc>
              <a:buNone/>
            </a:pPr>
            <a:r>
              <a:rPr lang="en-US" sz="2200" dirty="0"/>
              <a:t>• To develop a plan </a:t>
            </a:r>
          </a:p>
          <a:p>
            <a:pPr marL="0" indent="0">
              <a:lnSpc>
                <a:spcPct val="160000"/>
              </a:lnSpc>
              <a:buNone/>
            </a:pPr>
            <a:r>
              <a:rPr lang="en-US" sz="2200" dirty="0"/>
              <a:t>• To gather or convey information  </a:t>
            </a:r>
          </a:p>
          <a:p>
            <a:pPr marL="0" indent="0">
              <a:lnSpc>
                <a:spcPct val="160000"/>
              </a:lnSpc>
              <a:buNone/>
            </a:pPr>
            <a:r>
              <a:rPr lang="en-US" sz="2200" dirty="0"/>
              <a:t>• To get a response to information</a:t>
            </a:r>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3028950" y="5624514"/>
            <a:ext cx="377190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942974" y="0"/>
            <a:ext cx="8201026"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 Conducting/ Participating in Meetings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67386" y="31441"/>
            <a:ext cx="1085850" cy="612872"/>
          </a:xfrm>
          <a:prstGeom prst="rect">
            <a:avLst/>
          </a:prstGeom>
          <a:noFill/>
        </p:spPr>
      </p:pic>
    </p:spTree>
    <p:extLst>
      <p:ext uri="{BB962C8B-B14F-4D97-AF65-F5344CB8AC3E}">
        <p14:creationId xmlns:p14="http://schemas.microsoft.com/office/powerpoint/2010/main" val="38680568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860" y="1006277"/>
            <a:ext cx="8296835" cy="3394472"/>
          </a:xfrm>
        </p:spPr>
        <p:txBody>
          <a:bodyPr>
            <a:noAutofit/>
          </a:bodyPr>
          <a:lstStyle/>
          <a:p>
            <a:pPr marL="0" indent="0">
              <a:lnSpc>
                <a:spcPct val="160000"/>
              </a:lnSpc>
              <a:buNone/>
            </a:pPr>
            <a:r>
              <a:rPr lang="en-US" sz="1800" dirty="0"/>
              <a:t>• </a:t>
            </a:r>
            <a:r>
              <a:rPr lang="en-US" sz="2200" dirty="0"/>
              <a:t>25% to 80% of managers 25% to 80% of managers’ and professionals and professionals’ time is spent in meetings </a:t>
            </a:r>
          </a:p>
          <a:p>
            <a:pPr marL="0" indent="0">
              <a:lnSpc>
                <a:spcPct val="160000"/>
              </a:lnSpc>
              <a:buNone/>
            </a:pPr>
            <a:r>
              <a:rPr lang="en-US" sz="2200" dirty="0"/>
              <a:t>• More than 33% of time spent in meetings is unproductive </a:t>
            </a:r>
          </a:p>
          <a:p>
            <a:pPr marL="0" indent="0">
              <a:lnSpc>
                <a:spcPct val="160000"/>
              </a:lnSpc>
              <a:buNone/>
            </a:pPr>
            <a:r>
              <a:rPr lang="en-US" sz="2200" dirty="0"/>
              <a:t>• Although 75% say it is “almost essential” to have an agenda, they use an agenda only 50% of the time </a:t>
            </a:r>
          </a:p>
          <a:p>
            <a:pPr marL="0" indent="0">
              <a:lnSpc>
                <a:spcPct val="160000"/>
              </a:lnSpc>
              <a:buNone/>
            </a:pPr>
            <a:r>
              <a:rPr lang="en-US" sz="2200" dirty="0"/>
              <a:t>• Only 64% of meetings achieve their intended outcome.</a:t>
            </a:r>
            <a:endParaRPr lang="en-US" sz="2200" b="1" dirty="0"/>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3028950" y="5624514"/>
            <a:ext cx="377190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038785" y="0"/>
            <a:ext cx="8105215"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lnSpc>
                <a:spcPct val="160000"/>
              </a:lnSpc>
            </a:pPr>
            <a:r>
              <a:rPr lang="en-US" sz="3000" dirty="0"/>
              <a:t>Meetings- Some Facts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47065" y="0"/>
            <a:ext cx="1085850" cy="612872"/>
          </a:xfrm>
          <a:prstGeom prst="rect">
            <a:avLst/>
          </a:prstGeom>
          <a:noFill/>
        </p:spPr>
      </p:pic>
    </p:spTree>
    <p:extLst>
      <p:ext uri="{BB962C8B-B14F-4D97-AF65-F5344CB8AC3E}">
        <p14:creationId xmlns:p14="http://schemas.microsoft.com/office/powerpoint/2010/main" val="18908914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807905"/>
            <a:ext cx="8296835" cy="3394472"/>
          </a:xfrm>
        </p:spPr>
        <p:txBody>
          <a:bodyPr>
            <a:noAutofit/>
          </a:bodyPr>
          <a:lstStyle/>
          <a:p>
            <a:pPr marL="0" indent="0">
              <a:lnSpc>
                <a:spcPct val="160000"/>
              </a:lnSpc>
              <a:buNone/>
            </a:pPr>
            <a:r>
              <a:rPr lang="en-US" sz="1650" dirty="0"/>
              <a:t>1.  </a:t>
            </a:r>
            <a:r>
              <a:rPr lang="en-US" sz="2400" b="1" dirty="0"/>
              <a:t>Briefings - </a:t>
            </a:r>
            <a:r>
              <a:rPr lang="en-US" sz="2400" dirty="0"/>
              <a:t>A briefing is called to direct or instruct. Such meetings are used to give information and instruction to subordinates, clear up misunderstandings, and integrate ideas and views where appropriate. </a:t>
            </a:r>
          </a:p>
          <a:p>
            <a:pPr marL="0" indent="0">
              <a:lnSpc>
                <a:spcPct val="160000"/>
              </a:lnSpc>
              <a:buNone/>
            </a:pPr>
            <a:r>
              <a:rPr lang="en-US" sz="2400" dirty="0"/>
              <a:t>2.  </a:t>
            </a:r>
            <a:r>
              <a:rPr lang="en-US" sz="2400" b="1" dirty="0"/>
              <a:t>Advisory meetings - </a:t>
            </a:r>
            <a:r>
              <a:rPr lang="en-US" sz="2400" dirty="0"/>
              <a:t>An advisory meeting is called to share information. Such meetings are used to seek advice about a problem, inform participants about ideas, and listen to their views.</a:t>
            </a:r>
          </a:p>
          <a:p>
            <a:pPr marL="0" indent="0">
              <a:lnSpc>
                <a:spcPct val="160000"/>
              </a:lnSpc>
              <a:buNone/>
            </a:pPr>
            <a:r>
              <a:rPr lang="en-US" sz="2400" dirty="0"/>
              <a:t> </a:t>
            </a:r>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1855242" y="6356351"/>
            <a:ext cx="5787504" cy="208222"/>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038785" y="-26973"/>
            <a:ext cx="8105215"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Types of Meetings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67386" y="76925"/>
            <a:ext cx="1085850" cy="612872"/>
          </a:xfrm>
          <a:prstGeom prst="rect">
            <a:avLst/>
          </a:prstGeom>
          <a:noFill/>
        </p:spPr>
      </p:pic>
    </p:spTree>
    <p:extLst>
      <p:ext uri="{BB962C8B-B14F-4D97-AF65-F5344CB8AC3E}">
        <p14:creationId xmlns:p14="http://schemas.microsoft.com/office/powerpoint/2010/main" val="21607317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6281" y="1052069"/>
            <a:ext cx="7221071" cy="4393388"/>
          </a:xfrm>
        </p:spPr>
        <p:txBody>
          <a:bodyPr>
            <a:noAutofit/>
          </a:bodyPr>
          <a:lstStyle/>
          <a:p>
            <a:pPr marL="0" indent="0" algn="just">
              <a:lnSpc>
                <a:spcPct val="100000"/>
              </a:lnSpc>
              <a:buNone/>
            </a:pPr>
            <a:r>
              <a:rPr lang="en-US" sz="2400" b="1" dirty="0"/>
              <a:t>3.  Committee meetings -</a:t>
            </a:r>
            <a:r>
              <a:rPr lang="en-US" sz="2400" dirty="0"/>
              <a:t> A committee meeting gathers interest groups to decide on matters of common concern. Such meetings are characterized by a sense of authority, compromise, and the resolution of differences by voting. </a:t>
            </a:r>
            <a:endParaRPr lang="en-IN" sz="2400" dirty="0"/>
          </a:p>
          <a:p>
            <a:pPr marL="0" indent="0" algn="just">
              <a:lnSpc>
                <a:spcPct val="100000"/>
              </a:lnSpc>
              <a:buNone/>
            </a:pPr>
            <a:r>
              <a:rPr lang="en-US" sz="2400" b="1" dirty="0"/>
              <a:t>4. Council meetings -</a:t>
            </a:r>
            <a:r>
              <a:rPr lang="en-US" sz="2400" dirty="0"/>
              <a:t> A council meeting is held by persons of equal status to contribute to a matter at hand. Such meetings are typified by group accountability, the resolution of differences through discussion, and consensual decisions. </a:t>
            </a:r>
          </a:p>
          <a:p>
            <a:pPr marL="0" indent="0" algn="just">
              <a:lnSpc>
                <a:spcPct val="100000"/>
              </a:lnSpc>
              <a:buNone/>
            </a:pPr>
            <a:endParaRPr lang="en-US" sz="2400" dirty="0"/>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1657350" y="6356351"/>
            <a:ext cx="5299596" cy="181417"/>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1085850" y="0"/>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250" dirty="0"/>
              <a:t>Types of Meetings (Contd.)</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71866"/>
            <a:ext cx="1085850" cy="612872"/>
          </a:xfrm>
          <a:prstGeom prst="rect">
            <a:avLst/>
          </a:prstGeom>
          <a:noFill/>
        </p:spPr>
      </p:pic>
    </p:spTree>
    <p:extLst>
      <p:ext uri="{BB962C8B-B14F-4D97-AF65-F5344CB8AC3E}">
        <p14:creationId xmlns:p14="http://schemas.microsoft.com/office/powerpoint/2010/main" val="247821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700" y="804848"/>
            <a:ext cx="8578470" cy="5452980"/>
          </a:xfrm>
        </p:spPr>
        <p:txBody>
          <a:bodyPr>
            <a:noAutofit/>
          </a:bodyPr>
          <a:lstStyle/>
          <a:p>
            <a:pPr algn="just">
              <a:lnSpc>
                <a:spcPct val="150000"/>
              </a:lnSpc>
            </a:pPr>
            <a:r>
              <a:rPr lang="en-US" sz="2400" b="1" dirty="0"/>
              <a:t>CO1 </a:t>
            </a:r>
            <a:r>
              <a:rPr lang="en-US" sz="2400" dirty="0"/>
              <a:t>Comprehend the fundamental principles of technical communication with special reference to reading.</a:t>
            </a:r>
          </a:p>
          <a:p>
            <a:pPr algn="just">
              <a:lnSpc>
                <a:spcPct val="150000"/>
              </a:lnSpc>
            </a:pPr>
            <a:r>
              <a:rPr lang="en-US" sz="2400" b="1" dirty="0"/>
              <a:t>CO2 </a:t>
            </a:r>
            <a:r>
              <a:rPr lang="en-US" sz="2400" dirty="0"/>
              <a:t> Write various kinds of professional correspondence.</a:t>
            </a:r>
          </a:p>
          <a:p>
            <a:pPr algn="just">
              <a:lnSpc>
                <a:spcPct val="150000"/>
              </a:lnSpc>
            </a:pPr>
            <a:r>
              <a:rPr lang="en-US" sz="2400" b="1" dirty="0"/>
              <a:t>CO3 </a:t>
            </a:r>
            <a:r>
              <a:rPr lang="en-US" sz="2400" dirty="0"/>
              <a:t>Recognize and produce different kinds of technical documents.</a:t>
            </a:r>
          </a:p>
          <a:p>
            <a:pPr algn="just">
              <a:lnSpc>
                <a:spcPct val="150000"/>
              </a:lnSpc>
            </a:pPr>
            <a:r>
              <a:rPr lang="en-US" sz="2400" b="1" dirty="0"/>
              <a:t>CO4 Apply effective speaking skills to communicate at the workplace.</a:t>
            </a:r>
          </a:p>
          <a:p>
            <a:pPr algn="just">
              <a:lnSpc>
                <a:spcPct val="150000"/>
              </a:lnSpc>
            </a:pPr>
            <a:r>
              <a:rPr lang="en-US" sz="2400" b="1" dirty="0"/>
              <a:t>CO5 </a:t>
            </a:r>
            <a:r>
              <a:rPr lang="en-US" sz="2400" dirty="0"/>
              <a:t>Demonstrate their understanding of various ethical concerns in written communication.</a:t>
            </a:r>
            <a:endParaRPr lang="en-US" sz="2400" b="1" dirty="0"/>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2845985" y="6447632"/>
            <a:ext cx="377190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085850" y="0"/>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Course Outcome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085850" cy="612872"/>
          </a:xfrm>
          <a:prstGeom prst="rect">
            <a:avLst/>
          </a:prstGeo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6281" y="977190"/>
            <a:ext cx="7221071" cy="3394472"/>
          </a:xfrm>
        </p:spPr>
        <p:txBody>
          <a:bodyPr>
            <a:normAutofit fontScale="77500" lnSpcReduction="20000"/>
          </a:bodyPr>
          <a:lstStyle/>
          <a:p>
            <a:pPr marL="0" indent="0">
              <a:lnSpc>
                <a:spcPct val="150000"/>
              </a:lnSpc>
              <a:buNone/>
            </a:pPr>
            <a:endParaRPr lang="en-US" dirty="0"/>
          </a:p>
          <a:p>
            <a:pPr marL="0" indent="0">
              <a:lnSpc>
                <a:spcPct val="150000"/>
              </a:lnSpc>
              <a:buNone/>
            </a:pPr>
            <a:r>
              <a:rPr lang="en-US" dirty="0"/>
              <a:t>5. </a:t>
            </a:r>
            <a:r>
              <a:rPr lang="en-US" b="1" dirty="0"/>
              <a:t>Negotiations</a:t>
            </a:r>
            <a:r>
              <a:rPr lang="en-US" dirty="0"/>
              <a:t> -  A negotiation also sees interest groups gather but decisions are through bargaining, not voting. Such meetings are differentiated by quid pro quo decisions from sides having different but overlapping aims, with each seeking to achieve the best possible terms for itself.</a:t>
            </a:r>
            <a:endParaRPr lang="en-IN" dirty="0"/>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3028950" y="5624514"/>
            <a:ext cx="377190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1085850" y="0"/>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Types of Meetings (Contd.)</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8936"/>
            <a:ext cx="1085850" cy="612872"/>
          </a:xfrm>
          <a:prstGeom prst="rect">
            <a:avLst/>
          </a:prstGeom>
          <a:noFill/>
        </p:spPr>
      </p:pic>
    </p:spTree>
    <p:extLst>
      <p:ext uri="{BB962C8B-B14F-4D97-AF65-F5344CB8AC3E}">
        <p14:creationId xmlns:p14="http://schemas.microsoft.com/office/powerpoint/2010/main" val="9936491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0197" y="1023066"/>
            <a:ext cx="7921999" cy="3394472"/>
          </a:xfrm>
        </p:spPr>
        <p:txBody>
          <a:bodyPr>
            <a:noAutofit/>
          </a:bodyPr>
          <a:lstStyle/>
          <a:p>
            <a:pPr marL="0" indent="0">
              <a:lnSpc>
                <a:spcPct val="150000"/>
              </a:lnSpc>
              <a:buNone/>
            </a:pPr>
            <a:r>
              <a:rPr lang="en-US" sz="2200" dirty="0"/>
              <a:t>Before planning a meeting ask yourself:</a:t>
            </a:r>
          </a:p>
          <a:p>
            <a:pPr marL="0" indent="0">
              <a:lnSpc>
                <a:spcPct val="150000"/>
              </a:lnSpc>
              <a:buNone/>
            </a:pPr>
            <a:r>
              <a:rPr lang="en-US" sz="2200" dirty="0"/>
              <a:t>• Why are we calling people together? </a:t>
            </a:r>
          </a:p>
          <a:p>
            <a:pPr marL="0" indent="0">
              <a:lnSpc>
                <a:spcPct val="150000"/>
              </a:lnSpc>
              <a:buNone/>
            </a:pPr>
            <a:r>
              <a:rPr lang="en-US" sz="2200" dirty="0"/>
              <a:t>• Is a meeting the most efficient/ effective means?</a:t>
            </a:r>
          </a:p>
          <a:p>
            <a:pPr marL="0" indent="0">
              <a:lnSpc>
                <a:spcPct val="150000"/>
              </a:lnSpc>
              <a:buNone/>
            </a:pPr>
            <a:r>
              <a:rPr lang="en-US" sz="2200" dirty="0"/>
              <a:t>• Would an email/ memo/ call suffice</a:t>
            </a:r>
          </a:p>
          <a:p>
            <a:pPr marL="0" indent="0">
              <a:lnSpc>
                <a:spcPct val="150000"/>
              </a:lnSpc>
              <a:buNone/>
            </a:pPr>
            <a:r>
              <a:rPr lang="en-US" sz="2200" dirty="0"/>
              <a:t>• Is there a need/ desire for group interaction? </a:t>
            </a:r>
          </a:p>
          <a:p>
            <a:pPr marL="0" indent="0">
              <a:lnSpc>
                <a:spcPct val="150000"/>
              </a:lnSpc>
              <a:buNone/>
            </a:pPr>
            <a:r>
              <a:rPr lang="en-US" sz="2200" dirty="0"/>
              <a:t>• What would happen if we don’t meet?</a:t>
            </a:r>
            <a:r>
              <a:rPr lang="en-IN" sz="2200" dirty="0"/>
              <a:t> </a:t>
            </a:r>
          </a:p>
          <a:p>
            <a:endParaRPr lang="en-IN" sz="2200" dirty="0"/>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3028950" y="5624514"/>
            <a:ext cx="377190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1294280" y="19732"/>
            <a:ext cx="7849721"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nSpc>
                <a:spcPct val="150000"/>
              </a:lnSpc>
            </a:pPr>
            <a:r>
              <a:rPr lang="en-US" sz="2400" dirty="0"/>
              <a:t>               </a:t>
            </a:r>
            <a:r>
              <a:rPr lang="en-US" sz="3000" dirty="0"/>
              <a:t>Is it required to hold a Meeting?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27272" y="37007"/>
            <a:ext cx="1085850" cy="612872"/>
          </a:xfrm>
          <a:prstGeom prst="rect">
            <a:avLst/>
          </a:prstGeom>
          <a:noFill/>
        </p:spPr>
      </p:pic>
    </p:spTree>
    <p:extLst>
      <p:ext uri="{BB962C8B-B14F-4D97-AF65-F5344CB8AC3E}">
        <p14:creationId xmlns:p14="http://schemas.microsoft.com/office/powerpoint/2010/main" val="28679204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72342"/>
            <a:ext cx="7921999" cy="3394472"/>
          </a:xfrm>
        </p:spPr>
        <p:txBody>
          <a:bodyPr>
            <a:normAutofit/>
          </a:bodyPr>
          <a:lstStyle/>
          <a:p>
            <a:pPr marL="0" indent="0">
              <a:lnSpc>
                <a:spcPct val="150000"/>
              </a:lnSpc>
              <a:buNone/>
            </a:pPr>
            <a:r>
              <a:rPr lang="en-US" sz="1800" dirty="0"/>
              <a:t>• </a:t>
            </a:r>
            <a:r>
              <a:rPr lang="en-US" sz="2400" dirty="0"/>
              <a:t>Purpose not clear </a:t>
            </a:r>
          </a:p>
          <a:p>
            <a:pPr marL="0" indent="0">
              <a:lnSpc>
                <a:spcPct val="150000"/>
              </a:lnSpc>
              <a:buNone/>
            </a:pPr>
            <a:r>
              <a:rPr lang="en-US" sz="2400" dirty="0"/>
              <a:t>• No Agenda</a:t>
            </a:r>
          </a:p>
          <a:p>
            <a:pPr marL="0" indent="0">
              <a:lnSpc>
                <a:spcPct val="150000"/>
              </a:lnSpc>
              <a:buNone/>
            </a:pPr>
            <a:r>
              <a:rPr lang="en-US" sz="2400" dirty="0"/>
              <a:t>• Trying too hard to accomplish too many </a:t>
            </a:r>
          </a:p>
          <a:p>
            <a:pPr marL="0" indent="0">
              <a:lnSpc>
                <a:spcPct val="150000"/>
              </a:lnSpc>
              <a:buNone/>
            </a:pPr>
            <a:r>
              <a:rPr lang="en-US" sz="2400" dirty="0"/>
              <a:t>• No respect for time-Start &amp; Finish </a:t>
            </a:r>
          </a:p>
          <a:p>
            <a:pPr marL="0" indent="0">
              <a:lnSpc>
                <a:spcPct val="150000"/>
              </a:lnSpc>
              <a:buNone/>
            </a:pPr>
            <a:r>
              <a:rPr lang="en-US" sz="2400" dirty="0"/>
              <a:t>• Too many invited to nod Too many invited to nod</a:t>
            </a:r>
            <a:endParaRPr lang="en-IN" sz="2400" dirty="0"/>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3028950" y="5624514"/>
            <a:ext cx="377190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085851" y="0"/>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nSpc>
                <a:spcPct val="150000"/>
              </a:lnSpc>
            </a:pPr>
            <a:r>
              <a:rPr lang="en-US" sz="3000" b="1" dirty="0"/>
              <a:t>               </a:t>
            </a:r>
            <a:r>
              <a:rPr lang="en-US" sz="3000" dirty="0"/>
              <a:t>Why meetings are unproductive…? </a:t>
            </a:r>
            <a:endParaRPr lang="en-US" sz="30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0923"/>
            <a:ext cx="1085850" cy="612872"/>
          </a:xfrm>
          <a:prstGeom prst="rect">
            <a:avLst/>
          </a:prstGeom>
          <a:noFill/>
        </p:spPr>
      </p:pic>
    </p:spTree>
    <p:extLst>
      <p:ext uri="{BB962C8B-B14F-4D97-AF65-F5344CB8AC3E}">
        <p14:creationId xmlns:p14="http://schemas.microsoft.com/office/powerpoint/2010/main" val="23613227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3351" y="1035647"/>
            <a:ext cx="7921999" cy="3394472"/>
          </a:xfrm>
        </p:spPr>
        <p:txBody>
          <a:bodyPr>
            <a:noAutofit/>
          </a:bodyPr>
          <a:lstStyle/>
          <a:p>
            <a:pPr algn="l">
              <a:lnSpc>
                <a:spcPct val="110000"/>
              </a:lnSpc>
            </a:pPr>
            <a:r>
              <a:rPr lang="en-US" sz="2400" dirty="0"/>
              <a:t>An agenda for a meeting is a document given to all attendees before the meeting that lists, in order, the matters to be discussed. Also known as: </a:t>
            </a:r>
            <a:r>
              <a:rPr lang="en-US" sz="2400" i="1" dirty="0"/>
              <a:t>order of business</a:t>
            </a:r>
            <a:r>
              <a:rPr lang="en-US" sz="2400" dirty="0"/>
              <a:t> or </a:t>
            </a:r>
            <a:r>
              <a:rPr lang="en-US" sz="2400" i="1" dirty="0"/>
              <a:t>meeting timetable</a:t>
            </a:r>
            <a:r>
              <a:rPr lang="en-US" sz="2400" dirty="0"/>
              <a:t>.</a:t>
            </a:r>
          </a:p>
          <a:p>
            <a:pPr>
              <a:lnSpc>
                <a:spcPct val="110000"/>
              </a:lnSpc>
            </a:pPr>
            <a:r>
              <a:rPr lang="en-US" sz="2400" dirty="0"/>
              <a:t>An agenda is more than just a list of things to do. An agenda is a meeting program designed to allow all relevant topics to be dealt with in good order and in good time.</a:t>
            </a:r>
          </a:p>
          <a:p>
            <a:pPr algn="l">
              <a:lnSpc>
                <a:spcPct val="110000"/>
              </a:lnSpc>
            </a:pPr>
            <a:r>
              <a:rPr lang="en-US" sz="2400" dirty="0"/>
              <a:t>An agenda is like a map that shows how to get from one place to another, and how long each part of the journey will take.  Without it, you may take longer to reach your destination. You may even get lost.</a:t>
            </a:r>
          </a:p>
          <a:p>
            <a:pPr marL="0" indent="0">
              <a:lnSpc>
                <a:spcPct val="150000"/>
              </a:lnSpc>
              <a:buNone/>
            </a:pPr>
            <a:endParaRPr lang="en-IN" sz="2400" dirty="0"/>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2824233" y="6356350"/>
            <a:ext cx="5241593" cy="365125"/>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294279" y="-9081"/>
            <a:ext cx="7849721"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lnSpc>
                <a:spcPct val="150000"/>
              </a:lnSpc>
            </a:pPr>
            <a:r>
              <a:rPr lang="en-US" sz="3000" dirty="0"/>
              <a:t>AGENDA</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85725" y="30923"/>
            <a:ext cx="1085850" cy="612872"/>
          </a:xfrm>
          <a:prstGeom prst="rect">
            <a:avLst/>
          </a:prstGeom>
          <a:noFill/>
        </p:spPr>
      </p:pic>
    </p:spTree>
    <p:extLst>
      <p:ext uri="{BB962C8B-B14F-4D97-AF65-F5344CB8AC3E}">
        <p14:creationId xmlns:p14="http://schemas.microsoft.com/office/powerpoint/2010/main" val="17911292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0ED270FB-79CE-4F03-972E-5107AF7719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1003" y="1175947"/>
            <a:ext cx="7314347" cy="3990574"/>
          </a:xfrm>
        </p:spPr>
      </p:pic>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3028950" y="5624514"/>
            <a:ext cx="377190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085850" y="19820"/>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lnSpc>
                <a:spcPct val="150000"/>
              </a:lnSpc>
            </a:pPr>
            <a:r>
              <a:rPr lang="en-US" sz="2400" dirty="0"/>
              <a:t> </a:t>
            </a:r>
            <a:r>
              <a:rPr lang="en-US" sz="3000" dirty="0"/>
              <a:t>Elements of an agenda</a:t>
            </a:r>
            <a:endParaRPr lang="en-US" sz="3000" b="1" dirty="0"/>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085850" cy="612872"/>
          </a:xfrm>
          <a:prstGeom prst="rect">
            <a:avLst/>
          </a:prstGeom>
          <a:noFill/>
        </p:spPr>
      </p:pic>
    </p:spTree>
    <p:extLst>
      <p:ext uri="{BB962C8B-B14F-4D97-AF65-F5344CB8AC3E}">
        <p14:creationId xmlns:p14="http://schemas.microsoft.com/office/powerpoint/2010/main" val="7763958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27A513-8AFE-4354-BD63-4223DA825F7A}"/>
              </a:ext>
            </a:extLst>
          </p:cNvPr>
          <p:cNvSpPr>
            <a:spLocks noGrp="1"/>
          </p:cNvSpPr>
          <p:nvPr>
            <p:ph idx="1"/>
          </p:nvPr>
        </p:nvSpPr>
        <p:spPr>
          <a:xfrm>
            <a:off x="770760" y="1136921"/>
            <a:ext cx="7886700" cy="3263504"/>
          </a:xfrm>
        </p:spPr>
        <p:txBody>
          <a:bodyPr>
            <a:noAutofit/>
          </a:bodyPr>
          <a:lstStyle/>
          <a:p>
            <a:pPr algn="l">
              <a:lnSpc>
                <a:spcPct val="150000"/>
              </a:lnSpc>
            </a:pPr>
            <a:r>
              <a:rPr lang="en-US" sz="2600" dirty="0"/>
              <a:t>advice attendees of a planned meeting. </a:t>
            </a:r>
          </a:p>
          <a:p>
            <a:pPr algn="l">
              <a:lnSpc>
                <a:spcPct val="150000"/>
              </a:lnSpc>
            </a:pPr>
            <a:r>
              <a:rPr lang="en-US" sz="2600" dirty="0"/>
              <a:t>communicates important information </a:t>
            </a:r>
          </a:p>
          <a:p>
            <a:pPr algn="l">
              <a:lnSpc>
                <a:spcPct val="150000"/>
              </a:lnSpc>
            </a:pPr>
            <a:r>
              <a:rPr lang="en-US" sz="2600" dirty="0"/>
              <a:t>advance notice of meetings topics </a:t>
            </a:r>
          </a:p>
          <a:p>
            <a:pPr algn="l">
              <a:lnSpc>
                <a:spcPct val="150000"/>
              </a:lnSpc>
            </a:pPr>
            <a:r>
              <a:rPr lang="en-US" sz="2600" dirty="0"/>
              <a:t>helps meeting be efficient and is productive </a:t>
            </a:r>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3028950" y="5624514"/>
            <a:ext cx="377190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064525" y="0"/>
            <a:ext cx="8079475"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lnSpc>
                <a:spcPct val="150000"/>
              </a:lnSpc>
            </a:pPr>
            <a:r>
              <a:rPr lang="en-US" sz="3000" dirty="0"/>
              <a:t>Purpose of an Agenda </a:t>
            </a:r>
            <a:endParaRPr lang="en-US" sz="30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1797"/>
            <a:ext cx="1085850" cy="612872"/>
          </a:xfrm>
          <a:prstGeom prst="rect">
            <a:avLst/>
          </a:prstGeom>
          <a:noFill/>
        </p:spPr>
      </p:pic>
    </p:spTree>
    <p:extLst>
      <p:ext uri="{BB962C8B-B14F-4D97-AF65-F5344CB8AC3E}">
        <p14:creationId xmlns:p14="http://schemas.microsoft.com/office/powerpoint/2010/main" val="8576697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27A513-8AFE-4354-BD63-4223DA825F7A}"/>
              </a:ext>
            </a:extLst>
          </p:cNvPr>
          <p:cNvSpPr>
            <a:spLocks noGrp="1"/>
          </p:cNvSpPr>
          <p:nvPr>
            <p:ph idx="1"/>
          </p:nvPr>
        </p:nvSpPr>
        <p:spPr>
          <a:xfrm>
            <a:off x="838998" y="1175423"/>
            <a:ext cx="7886700" cy="3263504"/>
          </a:xfrm>
        </p:spPr>
        <p:txBody>
          <a:bodyPr>
            <a:noAutofit/>
          </a:bodyPr>
          <a:lstStyle/>
          <a:p>
            <a:pPr algn="l">
              <a:lnSpc>
                <a:spcPct val="150000"/>
              </a:lnSpc>
            </a:pPr>
            <a:r>
              <a:rPr lang="en-US" sz="2600" dirty="0"/>
              <a:t>provides a guide to deal with the order of business</a:t>
            </a:r>
          </a:p>
          <a:p>
            <a:pPr algn="l">
              <a:lnSpc>
                <a:spcPct val="150000"/>
              </a:lnSpc>
            </a:pPr>
            <a:r>
              <a:rPr lang="en-US" sz="2600" dirty="0"/>
              <a:t>Ensure discussion stays on agreed topics</a:t>
            </a:r>
          </a:p>
          <a:p>
            <a:pPr algn="l">
              <a:lnSpc>
                <a:spcPct val="150000"/>
              </a:lnSpc>
            </a:pPr>
            <a:r>
              <a:rPr lang="en-US" sz="2600" dirty="0"/>
              <a:t>manage the time allocated for each topic.</a:t>
            </a:r>
          </a:p>
          <a:p>
            <a:endParaRPr lang="en-IN" sz="2200" dirty="0"/>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3028950" y="5624514"/>
            <a:ext cx="377190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1294279" y="20167"/>
            <a:ext cx="7849721"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lnSpc>
                <a:spcPct val="150000"/>
              </a:lnSpc>
            </a:pPr>
            <a:r>
              <a:rPr lang="en-US" sz="3000" dirty="0"/>
              <a:t>Purpose of an Agenda Cont.</a:t>
            </a:r>
            <a:endParaRPr lang="en-US" sz="3000" b="1"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85725" y="31797"/>
            <a:ext cx="1085850" cy="612872"/>
          </a:xfrm>
          <a:prstGeom prst="rect">
            <a:avLst/>
          </a:prstGeom>
          <a:noFill/>
        </p:spPr>
      </p:pic>
    </p:spTree>
    <p:extLst>
      <p:ext uri="{BB962C8B-B14F-4D97-AF65-F5344CB8AC3E}">
        <p14:creationId xmlns:p14="http://schemas.microsoft.com/office/powerpoint/2010/main" val="32752209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3028950" y="5624514"/>
            <a:ext cx="377190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1294279" y="7844"/>
            <a:ext cx="7849721"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lnSpc>
                <a:spcPct val="150000"/>
              </a:lnSpc>
            </a:pPr>
            <a:r>
              <a:rPr lang="en-US" sz="3000" b="1" dirty="0"/>
              <a:t>Terms in an agenda</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5488"/>
            <a:ext cx="1085850" cy="612872"/>
          </a:xfrm>
          <a:prstGeom prst="rect">
            <a:avLst/>
          </a:prstGeom>
          <a:noFill/>
        </p:spPr>
      </p:pic>
      <p:sp>
        <p:nvSpPr>
          <p:cNvPr id="15" name="TextBox 14">
            <a:extLst>
              <a:ext uri="{FF2B5EF4-FFF2-40B4-BE49-F238E27FC236}">
                <a16:creationId xmlns:a16="http://schemas.microsoft.com/office/drawing/2014/main" id="{A5B61498-056D-4DE9-8765-4D20F71EBC87}"/>
              </a:ext>
            </a:extLst>
          </p:cNvPr>
          <p:cNvSpPr txBox="1"/>
          <p:nvPr/>
        </p:nvSpPr>
        <p:spPr>
          <a:xfrm>
            <a:off x="628650" y="1100084"/>
            <a:ext cx="8168878" cy="3359061"/>
          </a:xfrm>
          <a:prstGeom prst="rect">
            <a:avLst/>
          </a:prstGeom>
          <a:noFill/>
        </p:spPr>
        <p:txBody>
          <a:bodyPr wrap="square">
            <a:spAutoFit/>
          </a:bodyPr>
          <a:lstStyle/>
          <a:p>
            <a:pPr algn="l">
              <a:lnSpc>
                <a:spcPct val="150000"/>
              </a:lnSpc>
              <a:buFont typeface="Arial" panose="020B0604020202020204" pitchFamily="34" charset="0"/>
              <a:buChar char="•"/>
            </a:pPr>
            <a:r>
              <a:rPr lang="en-US" sz="2400" b="1" dirty="0"/>
              <a:t>Action items</a:t>
            </a:r>
            <a:r>
              <a:rPr lang="en-US" sz="2400" dirty="0"/>
              <a:t> – actions than an attendee agreed to undertake at a previous meeting (or is directed to undertake)</a:t>
            </a:r>
          </a:p>
          <a:p>
            <a:pPr algn="l">
              <a:lnSpc>
                <a:spcPct val="150000"/>
              </a:lnSpc>
              <a:buFont typeface="Arial" panose="020B0604020202020204" pitchFamily="34" charset="0"/>
              <a:buChar char="•"/>
            </a:pPr>
            <a:r>
              <a:rPr lang="en-US" sz="2400" b="1" dirty="0"/>
              <a:t>Attendee </a:t>
            </a:r>
            <a:r>
              <a:rPr lang="en-US" sz="2400" dirty="0"/>
              <a:t>– a person who participates in a meeting (in person or via electronic media)</a:t>
            </a:r>
          </a:p>
          <a:p>
            <a:pPr algn="l">
              <a:lnSpc>
                <a:spcPct val="150000"/>
              </a:lnSpc>
              <a:buFont typeface="Arial" panose="020B0604020202020204" pitchFamily="34" charset="0"/>
              <a:buChar char="•"/>
            </a:pPr>
            <a:r>
              <a:rPr lang="en-US" sz="2400" b="1" dirty="0"/>
              <a:t>Chairperson </a:t>
            </a:r>
            <a:r>
              <a:rPr lang="en-US" sz="2400" dirty="0"/>
              <a:t>– a person who controls a meeting and decides who can speak and when</a:t>
            </a:r>
          </a:p>
        </p:txBody>
      </p:sp>
    </p:spTree>
    <p:extLst>
      <p:ext uri="{BB962C8B-B14F-4D97-AF65-F5344CB8AC3E}">
        <p14:creationId xmlns:p14="http://schemas.microsoft.com/office/powerpoint/2010/main" val="3108262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3028950" y="5624514"/>
            <a:ext cx="377190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085851" y="200"/>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lnSpc>
                <a:spcPct val="150000"/>
              </a:lnSpc>
            </a:pPr>
            <a:r>
              <a:rPr lang="en-US" sz="3000" b="1" dirty="0"/>
              <a:t>Terms in an agenda Cont.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2915"/>
            <a:ext cx="1085850" cy="612872"/>
          </a:xfrm>
          <a:prstGeom prst="rect">
            <a:avLst/>
          </a:prstGeom>
          <a:noFill/>
        </p:spPr>
      </p:pic>
      <p:sp>
        <p:nvSpPr>
          <p:cNvPr id="15" name="TextBox 14">
            <a:extLst>
              <a:ext uri="{FF2B5EF4-FFF2-40B4-BE49-F238E27FC236}">
                <a16:creationId xmlns:a16="http://schemas.microsoft.com/office/drawing/2014/main" id="{A5B61498-056D-4DE9-8765-4D20F71EBC87}"/>
              </a:ext>
            </a:extLst>
          </p:cNvPr>
          <p:cNvSpPr txBox="1"/>
          <p:nvPr/>
        </p:nvSpPr>
        <p:spPr>
          <a:xfrm>
            <a:off x="542925" y="1123780"/>
            <a:ext cx="8168878" cy="2862322"/>
          </a:xfrm>
          <a:prstGeom prst="rect">
            <a:avLst/>
          </a:prstGeom>
          <a:noFill/>
        </p:spPr>
        <p:txBody>
          <a:bodyPr wrap="square">
            <a:spAutoFit/>
          </a:bodyPr>
          <a:lstStyle/>
          <a:p>
            <a:pPr>
              <a:lnSpc>
                <a:spcPct val="150000"/>
              </a:lnSpc>
              <a:buFont typeface="Arial" panose="020B0604020202020204" pitchFamily="34" charset="0"/>
              <a:buChar char="•"/>
            </a:pPr>
            <a:r>
              <a:rPr lang="en-US" sz="2400" b="1" dirty="0"/>
              <a:t>Meeting </a:t>
            </a:r>
            <a:r>
              <a:rPr lang="en-US" sz="2400" dirty="0"/>
              <a:t>– a discussion, often in a formal setting, between two or more people about an agreed topic (or topics)</a:t>
            </a:r>
          </a:p>
          <a:p>
            <a:pPr>
              <a:lnSpc>
                <a:spcPct val="150000"/>
              </a:lnSpc>
              <a:buFont typeface="Arial" panose="020B0604020202020204" pitchFamily="34" charset="0"/>
              <a:buChar char="•"/>
            </a:pPr>
            <a:r>
              <a:rPr lang="en-US" sz="2400" b="1" dirty="0"/>
              <a:t>Minutes </a:t>
            </a:r>
            <a:r>
              <a:rPr lang="en-US" sz="2400" dirty="0"/>
              <a:t>– the official notes kept about what happened during a meeting, especially of any decisions, agreements or action to be taken</a:t>
            </a:r>
          </a:p>
        </p:txBody>
      </p:sp>
    </p:spTree>
    <p:extLst>
      <p:ext uri="{BB962C8B-B14F-4D97-AF65-F5344CB8AC3E}">
        <p14:creationId xmlns:p14="http://schemas.microsoft.com/office/powerpoint/2010/main" val="23491875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3028950" y="5624514"/>
            <a:ext cx="377190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294279" y="0"/>
            <a:ext cx="7849721"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lnSpc>
                <a:spcPct val="150000"/>
              </a:lnSpc>
            </a:pPr>
            <a:r>
              <a:rPr lang="en-US" sz="3000" b="1" dirty="0"/>
              <a:t>Minutes of a Meeting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7275"/>
            <a:ext cx="1085850" cy="612872"/>
          </a:xfrm>
          <a:prstGeom prst="rect">
            <a:avLst/>
          </a:prstGeom>
          <a:noFill/>
        </p:spPr>
      </p:pic>
      <p:sp>
        <p:nvSpPr>
          <p:cNvPr id="15" name="TextBox 14">
            <a:extLst>
              <a:ext uri="{FF2B5EF4-FFF2-40B4-BE49-F238E27FC236}">
                <a16:creationId xmlns:a16="http://schemas.microsoft.com/office/drawing/2014/main" id="{A5B61498-056D-4DE9-8765-4D20F71EBC87}"/>
              </a:ext>
            </a:extLst>
          </p:cNvPr>
          <p:cNvSpPr txBox="1"/>
          <p:nvPr/>
        </p:nvSpPr>
        <p:spPr>
          <a:xfrm>
            <a:off x="487561" y="959642"/>
            <a:ext cx="8168878" cy="4102533"/>
          </a:xfrm>
          <a:prstGeom prst="rect">
            <a:avLst/>
          </a:prstGeom>
          <a:noFill/>
        </p:spPr>
        <p:txBody>
          <a:bodyPr wrap="square">
            <a:spAutoFit/>
          </a:bodyPr>
          <a:lstStyle/>
          <a:p>
            <a:pPr algn="l">
              <a:lnSpc>
                <a:spcPct val="150000"/>
              </a:lnSpc>
            </a:pPr>
            <a:r>
              <a:rPr lang="en-US" sz="2200" dirty="0"/>
              <a:t>Follow the format of the meeting agenda and include: </a:t>
            </a:r>
          </a:p>
          <a:p>
            <a:pPr algn="l">
              <a:lnSpc>
                <a:spcPct val="150000"/>
              </a:lnSpc>
            </a:pPr>
            <a:r>
              <a:rPr lang="en-US" sz="2200" dirty="0"/>
              <a:t>• The committee number and title, date/location date/location of meeting, and time called to order </a:t>
            </a:r>
          </a:p>
          <a:p>
            <a:pPr algn="l">
              <a:lnSpc>
                <a:spcPct val="150000"/>
              </a:lnSpc>
            </a:pPr>
            <a:r>
              <a:rPr lang="en-US" sz="2200" dirty="0"/>
              <a:t>• An accurate summary of the decisions and conclusions reached </a:t>
            </a:r>
          </a:p>
          <a:p>
            <a:pPr algn="l">
              <a:lnSpc>
                <a:spcPct val="150000"/>
              </a:lnSpc>
            </a:pPr>
            <a:r>
              <a:rPr lang="en-US" sz="2200" dirty="0"/>
              <a:t>• The assignments that were made </a:t>
            </a:r>
          </a:p>
          <a:p>
            <a:pPr algn="l">
              <a:lnSpc>
                <a:spcPct val="150000"/>
              </a:lnSpc>
            </a:pPr>
            <a:r>
              <a:rPr lang="en-US" sz="2200" dirty="0"/>
              <a:t>• The follow-up action required </a:t>
            </a:r>
          </a:p>
          <a:p>
            <a:pPr algn="l">
              <a:lnSpc>
                <a:spcPct val="150000"/>
              </a:lnSpc>
            </a:pPr>
            <a:r>
              <a:rPr lang="en-US" sz="2200" dirty="0"/>
              <a:t>• Time of adjournment and notice of the next meeting date, time and location</a:t>
            </a:r>
          </a:p>
        </p:txBody>
      </p:sp>
    </p:spTree>
    <p:extLst>
      <p:ext uri="{BB962C8B-B14F-4D97-AF65-F5344CB8AC3E}">
        <p14:creationId xmlns:p14="http://schemas.microsoft.com/office/powerpoint/2010/main" val="3060340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2960712" y="6265069"/>
            <a:ext cx="377190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069642" y="0"/>
            <a:ext cx="8074357"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dirty="0"/>
              <a:t>CO-PO and PSO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085850" cy="612872"/>
          </a:xfrm>
          <a:prstGeom prst="rect">
            <a:avLst/>
          </a:prstGeom>
          <a:noFill/>
        </p:spPr>
      </p:pic>
      <p:pic>
        <p:nvPicPr>
          <p:cNvPr id="11" name="Picture 10" descr="Table&#10;&#10;Description automatically generated">
            <a:extLst>
              <a:ext uri="{FF2B5EF4-FFF2-40B4-BE49-F238E27FC236}">
                <a16:creationId xmlns:a16="http://schemas.microsoft.com/office/drawing/2014/main" id="{BE104C54-9BEB-524F-ADBC-32F5A1F86E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132763"/>
            <a:ext cx="8801100" cy="4394579"/>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3028950" y="5624514"/>
            <a:ext cx="377190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085851" y="18214"/>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lnSpc>
                <a:spcPct val="150000"/>
              </a:lnSpc>
            </a:pPr>
            <a:r>
              <a:rPr lang="en-US" sz="3000" dirty="0"/>
              <a:t>Opening Meetings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50997"/>
            <a:ext cx="1085850" cy="612872"/>
          </a:xfrm>
          <a:prstGeom prst="rect">
            <a:avLst/>
          </a:prstGeom>
          <a:noFill/>
        </p:spPr>
      </p:pic>
      <p:sp>
        <p:nvSpPr>
          <p:cNvPr id="15" name="TextBox 14">
            <a:extLst>
              <a:ext uri="{FF2B5EF4-FFF2-40B4-BE49-F238E27FC236}">
                <a16:creationId xmlns:a16="http://schemas.microsoft.com/office/drawing/2014/main" id="{A5B61498-056D-4DE9-8765-4D20F71EBC87}"/>
              </a:ext>
            </a:extLst>
          </p:cNvPr>
          <p:cNvSpPr txBox="1"/>
          <p:nvPr/>
        </p:nvSpPr>
        <p:spPr>
          <a:xfrm>
            <a:off x="487561" y="990556"/>
            <a:ext cx="8168878" cy="3139321"/>
          </a:xfrm>
          <a:prstGeom prst="rect">
            <a:avLst/>
          </a:prstGeom>
          <a:noFill/>
        </p:spPr>
        <p:txBody>
          <a:bodyPr wrap="square">
            <a:spAutoFit/>
          </a:bodyPr>
          <a:lstStyle/>
          <a:p>
            <a:pPr marL="257175" indent="-257175">
              <a:lnSpc>
                <a:spcPct val="150000"/>
              </a:lnSpc>
              <a:buFont typeface="Arial" panose="020B0604020202020204" pitchFamily="34" charset="0"/>
              <a:buChar char="•"/>
            </a:pPr>
            <a:r>
              <a:rPr lang="en-US" sz="2200" dirty="0"/>
              <a:t>Always start on time; this respects those who showed up on time and reminds late-comers that the scheduling is serious.  </a:t>
            </a:r>
          </a:p>
          <a:p>
            <a:pPr marL="257175" indent="-257175">
              <a:lnSpc>
                <a:spcPct val="150000"/>
              </a:lnSpc>
              <a:buFont typeface="Arial" panose="020B0604020202020204" pitchFamily="34" charset="0"/>
              <a:buChar char="•"/>
            </a:pPr>
            <a:r>
              <a:rPr lang="en-US" sz="2200" dirty="0"/>
              <a:t>Welcome attendees and thank them for their time. </a:t>
            </a:r>
          </a:p>
          <a:p>
            <a:pPr marL="257175" indent="-257175">
              <a:lnSpc>
                <a:spcPct val="150000"/>
              </a:lnSpc>
              <a:buFont typeface="Arial" panose="020B0604020202020204" pitchFamily="34" charset="0"/>
              <a:buChar char="•"/>
            </a:pPr>
            <a:r>
              <a:rPr lang="en-US" sz="2200" dirty="0"/>
              <a:t>Review the agenda at the beginning of each meeting, giving participants a chance to understand all proposed major topics, change them and accept them. </a:t>
            </a:r>
          </a:p>
        </p:txBody>
      </p:sp>
    </p:spTree>
    <p:extLst>
      <p:ext uri="{BB962C8B-B14F-4D97-AF65-F5344CB8AC3E}">
        <p14:creationId xmlns:p14="http://schemas.microsoft.com/office/powerpoint/2010/main" val="21201594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3028950" y="5624514"/>
            <a:ext cx="377190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1294279" y="-11422"/>
            <a:ext cx="7849721"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lnSpc>
                <a:spcPct val="150000"/>
              </a:lnSpc>
            </a:pPr>
            <a:r>
              <a:rPr lang="en-US" sz="3000" dirty="0"/>
              <a:t>Opening Meetings Cont.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86779"/>
            <a:ext cx="1085850" cy="612872"/>
          </a:xfrm>
          <a:prstGeom prst="rect">
            <a:avLst/>
          </a:prstGeom>
          <a:noFill/>
        </p:spPr>
      </p:pic>
      <p:sp>
        <p:nvSpPr>
          <p:cNvPr id="15" name="TextBox 14">
            <a:extLst>
              <a:ext uri="{FF2B5EF4-FFF2-40B4-BE49-F238E27FC236}">
                <a16:creationId xmlns:a16="http://schemas.microsoft.com/office/drawing/2014/main" id="{A5B61498-056D-4DE9-8765-4D20F71EBC87}"/>
              </a:ext>
            </a:extLst>
          </p:cNvPr>
          <p:cNvSpPr txBox="1"/>
          <p:nvPr/>
        </p:nvSpPr>
        <p:spPr>
          <a:xfrm>
            <a:off x="628650" y="1157644"/>
            <a:ext cx="8168878" cy="3631250"/>
          </a:xfrm>
          <a:prstGeom prst="rect">
            <a:avLst/>
          </a:prstGeom>
          <a:noFill/>
        </p:spPr>
        <p:txBody>
          <a:bodyPr wrap="square">
            <a:spAutoFit/>
          </a:bodyPr>
          <a:lstStyle/>
          <a:p>
            <a:pPr marL="257175" indent="-257175">
              <a:lnSpc>
                <a:spcPct val="150000"/>
              </a:lnSpc>
              <a:buFont typeface="Arial" panose="020B0604020202020204" pitchFamily="34" charset="0"/>
              <a:buChar char="•"/>
            </a:pPr>
            <a:r>
              <a:rPr lang="en-US" sz="2600" dirty="0"/>
              <a:t>Note that a meeting recorder if used will take minutes and provide them back to each participant shortly after the meeting. </a:t>
            </a:r>
          </a:p>
          <a:p>
            <a:pPr marL="257175" indent="-257175">
              <a:lnSpc>
                <a:spcPct val="150000"/>
              </a:lnSpc>
              <a:buFont typeface="Arial" panose="020B0604020202020204" pitchFamily="34" charset="0"/>
              <a:buChar char="•"/>
            </a:pPr>
            <a:r>
              <a:rPr lang="en-US" sz="2600" dirty="0"/>
              <a:t>Model the kind of energy and participant needed by meeting participants. </a:t>
            </a:r>
          </a:p>
          <a:p>
            <a:pPr marL="257175" indent="-257175">
              <a:lnSpc>
                <a:spcPct val="150000"/>
              </a:lnSpc>
              <a:buFont typeface="Arial" panose="020B0604020202020204" pitchFamily="34" charset="0"/>
              <a:buChar char="•"/>
            </a:pPr>
            <a:r>
              <a:rPr lang="en-US" sz="2600" dirty="0"/>
              <a:t>Clarify your role(s) in the meeting. </a:t>
            </a:r>
          </a:p>
        </p:txBody>
      </p:sp>
    </p:spTree>
    <p:extLst>
      <p:ext uri="{BB962C8B-B14F-4D97-AF65-F5344CB8AC3E}">
        <p14:creationId xmlns:p14="http://schemas.microsoft.com/office/powerpoint/2010/main" val="28931033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3028950" y="5624514"/>
            <a:ext cx="377190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1294279" y="-31479"/>
            <a:ext cx="7849721"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lnSpc>
                <a:spcPct val="150000"/>
              </a:lnSpc>
            </a:pPr>
            <a:r>
              <a:rPr lang="en-US" sz="3000" dirty="0"/>
              <a:t>Closing Meetings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72584"/>
            <a:ext cx="1085850" cy="612872"/>
          </a:xfrm>
          <a:prstGeom prst="rect">
            <a:avLst/>
          </a:prstGeom>
          <a:noFill/>
        </p:spPr>
      </p:pic>
      <p:sp>
        <p:nvSpPr>
          <p:cNvPr id="15" name="TextBox 14">
            <a:extLst>
              <a:ext uri="{FF2B5EF4-FFF2-40B4-BE49-F238E27FC236}">
                <a16:creationId xmlns:a16="http://schemas.microsoft.com/office/drawing/2014/main" id="{A5B61498-056D-4DE9-8765-4D20F71EBC87}"/>
              </a:ext>
            </a:extLst>
          </p:cNvPr>
          <p:cNvSpPr txBox="1"/>
          <p:nvPr/>
        </p:nvSpPr>
        <p:spPr>
          <a:xfrm>
            <a:off x="807867" y="685456"/>
            <a:ext cx="8112365" cy="4467057"/>
          </a:xfrm>
          <a:prstGeom prst="rect">
            <a:avLst/>
          </a:prstGeom>
          <a:noFill/>
        </p:spPr>
        <p:txBody>
          <a:bodyPr wrap="square">
            <a:spAutoFit/>
          </a:bodyPr>
          <a:lstStyle/>
          <a:p>
            <a:pPr marL="257175" indent="-257175">
              <a:lnSpc>
                <a:spcPct val="150000"/>
              </a:lnSpc>
              <a:buFont typeface="Arial" panose="020B0604020202020204" pitchFamily="34" charset="0"/>
              <a:buChar char="•"/>
            </a:pPr>
            <a:r>
              <a:rPr lang="en-US" sz="2400" dirty="0"/>
              <a:t>Always end meetings on time and attempt to end on a positive note. </a:t>
            </a:r>
          </a:p>
          <a:p>
            <a:pPr marL="257175" indent="-257175">
              <a:lnSpc>
                <a:spcPct val="150000"/>
              </a:lnSpc>
              <a:buFont typeface="Arial" panose="020B0604020202020204" pitchFamily="34" charset="0"/>
              <a:buChar char="•"/>
            </a:pPr>
            <a:r>
              <a:rPr lang="en-US" sz="2400" dirty="0"/>
              <a:t>At the end of a meeting, review actions and assignments, and set the time for the next meeting and ask each person if they can make it or not (to get their commitment)</a:t>
            </a:r>
          </a:p>
          <a:p>
            <a:pPr marL="257175" indent="-257175">
              <a:lnSpc>
                <a:spcPct val="150000"/>
              </a:lnSpc>
              <a:buFont typeface="Arial" panose="020B0604020202020204" pitchFamily="34" charset="0"/>
              <a:buChar char="•"/>
            </a:pPr>
            <a:r>
              <a:rPr lang="en-US" sz="2400" dirty="0"/>
              <a:t>Clarify that meeting minutes and/or actions will be reported back to members in at most a week (this helps to keep momentum going). </a:t>
            </a:r>
          </a:p>
        </p:txBody>
      </p:sp>
    </p:spTree>
    <p:extLst>
      <p:ext uri="{BB962C8B-B14F-4D97-AF65-F5344CB8AC3E}">
        <p14:creationId xmlns:p14="http://schemas.microsoft.com/office/powerpoint/2010/main" val="1998063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2180604" y="6315616"/>
            <a:ext cx="5131024" cy="313949"/>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1004693" y="-24080"/>
            <a:ext cx="8139308"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lnSpc>
                <a:spcPct val="150000"/>
              </a:lnSpc>
            </a:pPr>
            <a:r>
              <a:rPr lang="en-US" sz="3000" b="1" dirty="0"/>
              <a:t>Goals of a Meeting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81158" y="0"/>
            <a:ext cx="1085850" cy="612872"/>
          </a:xfrm>
          <a:prstGeom prst="rect">
            <a:avLst/>
          </a:prstGeom>
          <a:noFill/>
        </p:spPr>
      </p:pic>
      <p:sp>
        <p:nvSpPr>
          <p:cNvPr id="11" name="Oval 10">
            <a:extLst>
              <a:ext uri="{FF2B5EF4-FFF2-40B4-BE49-F238E27FC236}">
                <a16:creationId xmlns:a16="http://schemas.microsoft.com/office/drawing/2014/main" id="{DBB99CF1-6961-4494-A05C-17D36F74133C}"/>
              </a:ext>
            </a:extLst>
          </p:cNvPr>
          <p:cNvSpPr/>
          <p:nvPr/>
        </p:nvSpPr>
        <p:spPr>
          <a:xfrm>
            <a:off x="4126409" y="3155123"/>
            <a:ext cx="992981" cy="9144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sz="1350"/>
          </a:p>
        </p:txBody>
      </p:sp>
      <p:sp>
        <p:nvSpPr>
          <p:cNvPr id="13" name="TextBox 12">
            <a:extLst>
              <a:ext uri="{FF2B5EF4-FFF2-40B4-BE49-F238E27FC236}">
                <a16:creationId xmlns:a16="http://schemas.microsoft.com/office/drawing/2014/main" id="{46B0D1E9-DE54-4046-9B18-C6155D3F48CC}"/>
              </a:ext>
            </a:extLst>
          </p:cNvPr>
          <p:cNvSpPr txBox="1"/>
          <p:nvPr/>
        </p:nvSpPr>
        <p:spPr>
          <a:xfrm>
            <a:off x="4284912" y="3463529"/>
            <a:ext cx="72509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a:t>Goals</a:t>
            </a:r>
          </a:p>
        </p:txBody>
      </p:sp>
      <p:sp>
        <p:nvSpPr>
          <p:cNvPr id="28" name="Rectangle 27">
            <a:extLst>
              <a:ext uri="{FF2B5EF4-FFF2-40B4-BE49-F238E27FC236}">
                <a16:creationId xmlns:a16="http://schemas.microsoft.com/office/drawing/2014/main" id="{F5630804-9450-4C0C-A53B-B3A26401FB88}"/>
              </a:ext>
            </a:extLst>
          </p:cNvPr>
          <p:cNvSpPr/>
          <p:nvPr/>
        </p:nvSpPr>
        <p:spPr>
          <a:xfrm>
            <a:off x="4477345" y="1743075"/>
            <a:ext cx="1271588" cy="5454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9" name="Rectangle 28">
            <a:extLst>
              <a:ext uri="{FF2B5EF4-FFF2-40B4-BE49-F238E27FC236}">
                <a16:creationId xmlns:a16="http://schemas.microsoft.com/office/drawing/2014/main" id="{6BBD3ED0-71F0-44DA-BCF7-1F2980901F7E}"/>
              </a:ext>
            </a:extLst>
          </p:cNvPr>
          <p:cNvSpPr/>
          <p:nvPr/>
        </p:nvSpPr>
        <p:spPr>
          <a:xfrm>
            <a:off x="2977157" y="2085254"/>
            <a:ext cx="746523" cy="62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32" name="Rectangle 31">
            <a:extLst>
              <a:ext uri="{FF2B5EF4-FFF2-40B4-BE49-F238E27FC236}">
                <a16:creationId xmlns:a16="http://schemas.microsoft.com/office/drawing/2014/main" id="{9147D95F-E5BF-4A17-98A5-E76BAB4CE7F9}"/>
              </a:ext>
            </a:extLst>
          </p:cNvPr>
          <p:cNvSpPr/>
          <p:nvPr/>
        </p:nvSpPr>
        <p:spPr>
          <a:xfrm>
            <a:off x="4647456" y="4881434"/>
            <a:ext cx="1157957" cy="62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1" name="TextBox 20">
            <a:extLst>
              <a:ext uri="{FF2B5EF4-FFF2-40B4-BE49-F238E27FC236}">
                <a16:creationId xmlns:a16="http://schemas.microsoft.com/office/drawing/2014/main" id="{A7EA0D63-C731-460B-8CA8-FFF11845E5C8}"/>
              </a:ext>
            </a:extLst>
          </p:cNvPr>
          <p:cNvSpPr txBox="1"/>
          <p:nvPr/>
        </p:nvSpPr>
        <p:spPr>
          <a:xfrm>
            <a:off x="4477345" y="1702927"/>
            <a:ext cx="1528763"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Share Information</a:t>
            </a:r>
          </a:p>
        </p:txBody>
      </p:sp>
      <p:sp>
        <p:nvSpPr>
          <p:cNvPr id="30" name="Rectangle 29">
            <a:extLst>
              <a:ext uri="{FF2B5EF4-FFF2-40B4-BE49-F238E27FC236}">
                <a16:creationId xmlns:a16="http://schemas.microsoft.com/office/drawing/2014/main" id="{33ECA416-3A53-4BF6-863C-EA5794AA855E}"/>
              </a:ext>
            </a:extLst>
          </p:cNvPr>
          <p:cNvSpPr/>
          <p:nvPr/>
        </p:nvSpPr>
        <p:spPr>
          <a:xfrm>
            <a:off x="2473402" y="3339842"/>
            <a:ext cx="948333" cy="62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2" name="TextBox 21">
            <a:extLst>
              <a:ext uri="{FF2B5EF4-FFF2-40B4-BE49-F238E27FC236}">
                <a16:creationId xmlns:a16="http://schemas.microsoft.com/office/drawing/2014/main" id="{DE1B66BB-ACEF-4FA4-906A-8CA255D1DA71}"/>
              </a:ext>
            </a:extLst>
          </p:cNvPr>
          <p:cNvSpPr txBox="1"/>
          <p:nvPr/>
        </p:nvSpPr>
        <p:spPr>
          <a:xfrm>
            <a:off x="2961111" y="2084713"/>
            <a:ext cx="1140322" cy="76944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sz="2200" dirty="0"/>
              <a:t>Obtain Input</a:t>
            </a:r>
          </a:p>
        </p:txBody>
      </p:sp>
      <p:sp>
        <p:nvSpPr>
          <p:cNvPr id="33" name="Rectangle 32">
            <a:extLst>
              <a:ext uri="{FF2B5EF4-FFF2-40B4-BE49-F238E27FC236}">
                <a16:creationId xmlns:a16="http://schemas.microsoft.com/office/drawing/2014/main" id="{49A304AE-49D3-4DD2-8EB5-9F6A910FEC88}"/>
              </a:ext>
            </a:extLst>
          </p:cNvPr>
          <p:cNvSpPr/>
          <p:nvPr/>
        </p:nvSpPr>
        <p:spPr>
          <a:xfrm>
            <a:off x="5782865" y="3844275"/>
            <a:ext cx="1528763" cy="62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31" name="Rectangle 30">
            <a:extLst>
              <a:ext uri="{FF2B5EF4-FFF2-40B4-BE49-F238E27FC236}">
                <a16:creationId xmlns:a16="http://schemas.microsoft.com/office/drawing/2014/main" id="{3D50AD64-495A-4A7E-B848-A0E12DD600DB}"/>
              </a:ext>
            </a:extLst>
          </p:cNvPr>
          <p:cNvSpPr/>
          <p:nvPr/>
        </p:nvSpPr>
        <p:spPr>
          <a:xfrm>
            <a:off x="2986088" y="4670376"/>
            <a:ext cx="948333" cy="62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3" name="TextBox 22">
            <a:extLst>
              <a:ext uri="{FF2B5EF4-FFF2-40B4-BE49-F238E27FC236}">
                <a16:creationId xmlns:a16="http://schemas.microsoft.com/office/drawing/2014/main" id="{7B9D5646-E2C7-41C0-B30B-9CB7FA0E0517}"/>
              </a:ext>
            </a:extLst>
          </p:cNvPr>
          <p:cNvSpPr txBox="1"/>
          <p:nvPr/>
        </p:nvSpPr>
        <p:spPr>
          <a:xfrm>
            <a:off x="2494955" y="3289035"/>
            <a:ext cx="1140322"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Make Decision</a:t>
            </a:r>
          </a:p>
        </p:txBody>
      </p:sp>
      <p:sp>
        <p:nvSpPr>
          <p:cNvPr id="34" name="Rectangle 33">
            <a:extLst>
              <a:ext uri="{FF2B5EF4-FFF2-40B4-BE49-F238E27FC236}">
                <a16:creationId xmlns:a16="http://schemas.microsoft.com/office/drawing/2014/main" id="{36B281DA-EE71-48B0-B13E-A193B246F390}"/>
              </a:ext>
            </a:extLst>
          </p:cNvPr>
          <p:cNvSpPr/>
          <p:nvPr/>
        </p:nvSpPr>
        <p:spPr>
          <a:xfrm>
            <a:off x="5836443" y="2689409"/>
            <a:ext cx="948333" cy="623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24" name="TextBox 23">
            <a:extLst>
              <a:ext uri="{FF2B5EF4-FFF2-40B4-BE49-F238E27FC236}">
                <a16:creationId xmlns:a16="http://schemas.microsoft.com/office/drawing/2014/main" id="{F6411CDA-2EFB-428E-9E08-56AB28C64E6B}"/>
              </a:ext>
            </a:extLst>
          </p:cNvPr>
          <p:cNvSpPr txBox="1"/>
          <p:nvPr/>
        </p:nvSpPr>
        <p:spPr>
          <a:xfrm>
            <a:off x="2977157" y="4655017"/>
            <a:ext cx="103584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Build Capacity</a:t>
            </a:r>
          </a:p>
        </p:txBody>
      </p:sp>
      <p:sp>
        <p:nvSpPr>
          <p:cNvPr id="25" name="TextBox 24">
            <a:extLst>
              <a:ext uri="{FF2B5EF4-FFF2-40B4-BE49-F238E27FC236}">
                <a16:creationId xmlns:a16="http://schemas.microsoft.com/office/drawing/2014/main" id="{6B8824EE-4747-4414-AB18-3C08D781908B}"/>
              </a:ext>
            </a:extLst>
          </p:cNvPr>
          <p:cNvSpPr txBox="1"/>
          <p:nvPr/>
        </p:nvSpPr>
        <p:spPr>
          <a:xfrm>
            <a:off x="4613076" y="4922387"/>
            <a:ext cx="1432321"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Build Community</a:t>
            </a:r>
          </a:p>
        </p:txBody>
      </p:sp>
      <p:sp>
        <p:nvSpPr>
          <p:cNvPr id="26" name="TextBox 25">
            <a:extLst>
              <a:ext uri="{FF2B5EF4-FFF2-40B4-BE49-F238E27FC236}">
                <a16:creationId xmlns:a16="http://schemas.microsoft.com/office/drawing/2014/main" id="{D0F26812-54AA-4A38-99DF-C3AC693E4A07}"/>
              </a:ext>
            </a:extLst>
          </p:cNvPr>
          <p:cNvSpPr txBox="1"/>
          <p:nvPr/>
        </p:nvSpPr>
        <p:spPr>
          <a:xfrm>
            <a:off x="5748933" y="3830801"/>
            <a:ext cx="1680568"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Improve Communication</a:t>
            </a:r>
          </a:p>
        </p:txBody>
      </p:sp>
      <p:sp>
        <p:nvSpPr>
          <p:cNvPr id="27" name="TextBox 26">
            <a:extLst>
              <a:ext uri="{FF2B5EF4-FFF2-40B4-BE49-F238E27FC236}">
                <a16:creationId xmlns:a16="http://schemas.microsoft.com/office/drawing/2014/main" id="{5B8BAC26-259F-4FEF-943E-CCC6B0AD94AA}"/>
              </a:ext>
            </a:extLst>
          </p:cNvPr>
          <p:cNvSpPr txBox="1"/>
          <p:nvPr/>
        </p:nvSpPr>
        <p:spPr>
          <a:xfrm>
            <a:off x="5857875" y="2673273"/>
            <a:ext cx="1453753"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Advance Thinking</a:t>
            </a:r>
          </a:p>
        </p:txBody>
      </p:sp>
      <p:cxnSp>
        <p:nvCxnSpPr>
          <p:cNvPr id="36" name="Straight Connector 35">
            <a:extLst>
              <a:ext uri="{FF2B5EF4-FFF2-40B4-BE49-F238E27FC236}">
                <a16:creationId xmlns:a16="http://schemas.microsoft.com/office/drawing/2014/main" id="{8A8AA312-3B5D-4325-9546-06CE7B305EC1}"/>
              </a:ext>
            </a:extLst>
          </p:cNvPr>
          <p:cNvCxnSpPr>
            <a:endCxn id="11" idx="1"/>
          </p:cNvCxnSpPr>
          <p:nvPr/>
        </p:nvCxnSpPr>
        <p:spPr>
          <a:xfrm>
            <a:off x="3732611" y="2755156"/>
            <a:ext cx="539217" cy="533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4625D00-1B19-4892-979F-C1EAA2ABF0A7}"/>
              </a:ext>
            </a:extLst>
          </p:cNvPr>
          <p:cNvCxnSpPr>
            <a:stCxn id="21" idx="2"/>
            <a:endCxn id="11" idx="0"/>
          </p:cNvCxnSpPr>
          <p:nvPr/>
        </p:nvCxnSpPr>
        <p:spPr>
          <a:xfrm flipH="1">
            <a:off x="4622900" y="2349258"/>
            <a:ext cx="618827" cy="80586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3074741-3EEC-468D-A5A9-5B3AC6F33569}"/>
              </a:ext>
            </a:extLst>
          </p:cNvPr>
          <p:cNvCxnSpPr>
            <a:stCxn id="34" idx="1"/>
            <a:endCxn id="11" idx="7"/>
          </p:cNvCxnSpPr>
          <p:nvPr/>
        </p:nvCxnSpPr>
        <p:spPr>
          <a:xfrm flipH="1">
            <a:off x="4973971" y="3001033"/>
            <a:ext cx="862472" cy="288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42B5534-C462-45F6-B099-491BC1ACE267}"/>
              </a:ext>
            </a:extLst>
          </p:cNvPr>
          <p:cNvCxnSpPr>
            <a:endCxn id="11" idx="2"/>
          </p:cNvCxnSpPr>
          <p:nvPr/>
        </p:nvCxnSpPr>
        <p:spPr>
          <a:xfrm flipV="1">
            <a:off x="3460254" y="3612323"/>
            <a:ext cx="666155" cy="8121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78D4A35-79AC-4E40-8F86-0A5EC9E46B3B}"/>
              </a:ext>
            </a:extLst>
          </p:cNvPr>
          <p:cNvCxnSpPr>
            <a:stCxn id="24" idx="0"/>
            <a:endCxn id="11" idx="3"/>
          </p:cNvCxnSpPr>
          <p:nvPr/>
        </p:nvCxnSpPr>
        <p:spPr>
          <a:xfrm flipV="1">
            <a:off x="3495080" y="3935612"/>
            <a:ext cx="776748" cy="719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D56D1A2-EDB5-4A1C-AA64-8037B8BB6C24}"/>
              </a:ext>
            </a:extLst>
          </p:cNvPr>
          <p:cNvCxnSpPr>
            <a:stCxn id="32" idx="0"/>
          </p:cNvCxnSpPr>
          <p:nvPr/>
        </p:nvCxnSpPr>
        <p:spPr>
          <a:xfrm flipH="1" flipV="1">
            <a:off x="4789952" y="4039788"/>
            <a:ext cx="436482" cy="84164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0239C87-D796-4C6E-B7D6-675ED1B45843}"/>
              </a:ext>
            </a:extLst>
          </p:cNvPr>
          <p:cNvCxnSpPr>
            <a:stCxn id="26" idx="1"/>
          </p:cNvCxnSpPr>
          <p:nvPr/>
        </p:nvCxnSpPr>
        <p:spPr>
          <a:xfrm flipH="1" flipV="1">
            <a:off x="5113139" y="3778572"/>
            <a:ext cx="635794" cy="37539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29166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3028950" y="5624514"/>
            <a:ext cx="377190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294280" y="-1599"/>
            <a:ext cx="7849721"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lnSpc>
                <a:spcPct val="150000"/>
              </a:lnSpc>
            </a:pPr>
            <a:r>
              <a:rPr lang="en-US" sz="3000" dirty="0"/>
              <a:t>Effective Meetings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42404" y="-1599"/>
            <a:ext cx="1085850" cy="612872"/>
          </a:xfrm>
          <a:prstGeom prst="rect">
            <a:avLst/>
          </a:prstGeom>
          <a:noFill/>
        </p:spPr>
      </p:pic>
      <p:sp>
        <p:nvSpPr>
          <p:cNvPr id="15" name="TextBox 14">
            <a:extLst>
              <a:ext uri="{FF2B5EF4-FFF2-40B4-BE49-F238E27FC236}">
                <a16:creationId xmlns:a16="http://schemas.microsoft.com/office/drawing/2014/main" id="{A5B61498-056D-4DE9-8765-4D20F71EBC87}"/>
              </a:ext>
            </a:extLst>
          </p:cNvPr>
          <p:cNvSpPr txBox="1"/>
          <p:nvPr/>
        </p:nvSpPr>
        <p:spPr>
          <a:xfrm>
            <a:off x="487561" y="959642"/>
            <a:ext cx="8168878" cy="4102533"/>
          </a:xfrm>
          <a:prstGeom prst="rect">
            <a:avLst/>
          </a:prstGeom>
          <a:noFill/>
        </p:spPr>
        <p:txBody>
          <a:bodyPr wrap="square">
            <a:spAutoFit/>
          </a:bodyPr>
          <a:lstStyle/>
          <a:p>
            <a:pPr marL="257175" indent="-257175">
              <a:lnSpc>
                <a:spcPct val="150000"/>
              </a:lnSpc>
              <a:buFont typeface="Arial" panose="020B0604020202020204" pitchFamily="34" charset="0"/>
              <a:buChar char="•"/>
            </a:pPr>
            <a:r>
              <a:rPr lang="en-US" sz="2200" dirty="0"/>
              <a:t>88% – Participation </a:t>
            </a:r>
          </a:p>
          <a:p>
            <a:pPr marL="257175" indent="-257175">
              <a:lnSpc>
                <a:spcPct val="150000"/>
              </a:lnSpc>
              <a:buFont typeface="Arial" panose="020B0604020202020204" pitchFamily="34" charset="0"/>
              <a:buChar char="•"/>
            </a:pPr>
            <a:r>
              <a:rPr lang="en-US" sz="2200" dirty="0"/>
              <a:t>66% – Define The Meeting’s Purpose </a:t>
            </a:r>
          </a:p>
          <a:p>
            <a:pPr marL="257175" indent="-257175">
              <a:lnSpc>
                <a:spcPct val="150000"/>
              </a:lnSpc>
              <a:buFont typeface="Arial" panose="020B0604020202020204" pitchFamily="34" charset="0"/>
              <a:buChar char="•"/>
            </a:pPr>
            <a:r>
              <a:rPr lang="en-US" sz="2200" dirty="0"/>
              <a:t>62% – Address Each Item On The Agenda Address Each Item On The Agenda </a:t>
            </a:r>
          </a:p>
          <a:p>
            <a:pPr marL="257175" indent="-257175">
              <a:lnSpc>
                <a:spcPct val="150000"/>
              </a:lnSpc>
              <a:buFont typeface="Arial" panose="020B0604020202020204" pitchFamily="34" charset="0"/>
              <a:buChar char="•"/>
            </a:pPr>
            <a:r>
              <a:rPr lang="en-US" sz="2200" dirty="0"/>
              <a:t>59% – Assign Follow-u p Action </a:t>
            </a:r>
          </a:p>
          <a:p>
            <a:pPr marL="257175" indent="-257175">
              <a:lnSpc>
                <a:spcPct val="150000"/>
              </a:lnSpc>
              <a:buFont typeface="Arial" panose="020B0604020202020204" pitchFamily="34" charset="0"/>
              <a:buChar char="•"/>
            </a:pPr>
            <a:r>
              <a:rPr lang="en-US" sz="2200" dirty="0"/>
              <a:t>47% – Record Discussion </a:t>
            </a:r>
          </a:p>
          <a:p>
            <a:pPr marL="257175" indent="-257175">
              <a:lnSpc>
                <a:spcPct val="150000"/>
              </a:lnSpc>
              <a:buFont typeface="Arial" panose="020B0604020202020204" pitchFamily="34" charset="0"/>
              <a:buChar char="•"/>
            </a:pPr>
            <a:r>
              <a:rPr lang="en-US" sz="2200" dirty="0"/>
              <a:t>46% – Invite Essential Personnel </a:t>
            </a:r>
          </a:p>
          <a:p>
            <a:pPr marL="257175" indent="-257175">
              <a:lnSpc>
                <a:spcPct val="150000"/>
              </a:lnSpc>
              <a:buFont typeface="Arial" panose="020B0604020202020204" pitchFamily="34" charset="0"/>
              <a:buChar char="•"/>
            </a:pPr>
            <a:r>
              <a:rPr lang="en-US" sz="2200" dirty="0"/>
              <a:t>36% – Publish an Agenda</a:t>
            </a:r>
          </a:p>
        </p:txBody>
      </p:sp>
    </p:spTree>
    <p:extLst>
      <p:ext uri="{BB962C8B-B14F-4D97-AF65-F5344CB8AC3E}">
        <p14:creationId xmlns:p14="http://schemas.microsoft.com/office/powerpoint/2010/main" val="13624350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962" y="-1"/>
            <a:ext cx="7924037" cy="857249"/>
          </a:xfrm>
        </p:spPr>
        <p:style>
          <a:lnRef idx="1">
            <a:schemeClr val="accent5"/>
          </a:lnRef>
          <a:fillRef idx="2">
            <a:schemeClr val="accent5"/>
          </a:fillRef>
          <a:effectRef idx="1">
            <a:schemeClr val="accent5"/>
          </a:effectRef>
          <a:fontRef idx="minor">
            <a:schemeClr val="dk1"/>
          </a:fontRef>
        </p:style>
        <p:txBody>
          <a:bodyPr>
            <a:noAutofit/>
          </a:bodyPr>
          <a:lstStyle/>
          <a:p>
            <a:r>
              <a:rPr lang="en-US" sz="3000" dirty="0" err="1"/>
              <a:t>Noida</a:t>
            </a:r>
            <a:r>
              <a:rPr lang="en-US" sz="3000" dirty="0"/>
              <a:t> Institute of Engineering and Technology, Greater </a:t>
            </a:r>
            <a:r>
              <a:rPr lang="en-US" sz="3000" dirty="0" err="1"/>
              <a:t>Noida</a:t>
            </a:r>
            <a:endParaRPr lang="en-US" sz="3000" dirty="0"/>
          </a:p>
        </p:txBody>
      </p:sp>
      <p:sp>
        <p:nvSpPr>
          <p:cNvPr id="3" name="Subtitle 2"/>
          <p:cNvSpPr>
            <a:spLocks noGrp="1"/>
          </p:cNvSpPr>
          <p:nvPr>
            <p:ph type="subTitle" idx="1"/>
          </p:nvPr>
        </p:nvSpPr>
        <p:spPr>
          <a:xfrm>
            <a:off x="2343150" y="1078919"/>
            <a:ext cx="4800600" cy="1314450"/>
          </a:xfrm>
        </p:spPr>
        <p:style>
          <a:lnRef idx="2">
            <a:schemeClr val="accent5"/>
          </a:lnRef>
          <a:fillRef idx="1">
            <a:schemeClr val="lt1"/>
          </a:fillRef>
          <a:effectRef idx="0">
            <a:schemeClr val="accent5"/>
          </a:effectRef>
          <a:fontRef idx="minor">
            <a:schemeClr val="dk1"/>
          </a:fontRef>
        </p:style>
        <p:txBody>
          <a:bodyPr>
            <a:normAutofit/>
          </a:bodyPr>
          <a:lstStyle/>
          <a:p>
            <a:endParaRPr lang="en-US" sz="2250" b="1" dirty="0"/>
          </a:p>
          <a:p>
            <a:r>
              <a:rPr lang="en-US" sz="3000" b="1" dirty="0"/>
              <a:t>Interview Skills </a:t>
            </a:r>
          </a:p>
        </p:txBody>
      </p:sp>
      <p:sp>
        <p:nvSpPr>
          <p:cNvPr id="9" name="Date Placeholder 8"/>
          <p:cNvSpPr>
            <a:spLocks noGrp="1"/>
          </p:cNvSpPr>
          <p:nvPr>
            <p:ph type="dt" sz="half" idx="10"/>
          </p:nvPr>
        </p:nvSpPr>
        <p:spPr>
          <a:xfrm>
            <a:off x="1428750" y="5726907"/>
            <a:ext cx="1600200" cy="273844"/>
          </a:xfrm>
        </p:spPr>
        <p:txBody>
          <a:bodyPr/>
          <a:lstStyle/>
          <a:p>
            <a:fld id="{38801551-5877-4C21-9B34-9746B04ED5CA}" type="datetime1">
              <a:rPr lang="en-US" smtClean="0"/>
              <a:pPr/>
              <a:t>4/25/2022</a:t>
            </a:fld>
            <a:endParaRPr lang="en-US" dirty="0"/>
          </a:p>
        </p:txBody>
      </p:sp>
      <p:sp>
        <p:nvSpPr>
          <p:cNvPr id="13" name="Footer Placeholder 12"/>
          <p:cNvSpPr>
            <a:spLocks noGrp="1"/>
          </p:cNvSpPr>
          <p:nvPr>
            <p:ph type="ftr" sz="quarter" idx="11"/>
          </p:nvPr>
        </p:nvSpPr>
        <p:spPr>
          <a:xfrm>
            <a:off x="2857500" y="5543551"/>
            <a:ext cx="3771900" cy="273844"/>
          </a:xfrm>
        </p:spPr>
        <p:txBody>
          <a:bodyPr/>
          <a:lstStyle/>
          <a:p>
            <a:r>
              <a:rPr lang="en-US" dirty="0"/>
              <a:t>Faculty Name             Subject code and abbreviation                Unit Number</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75</a:t>
            </a:fld>
            <a:endParaRPr lang="en-US"/>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0"/>
            <a:ext cx="1085850" cy="612872"/>
          </a:xfrm>
          <a:prstGeom prst="rect">
            <a:avLst/>
          </a:prstGeom>
          <a:noFill/>
        </p:spPr>
      </p:pic>
      <p:sp>
        <p:nvSpPr>
          <p:cNvPr id="6" name="Subtitle 2"/>
          <p:cNvSpPr txBox="1">
            <a:spLocks/>
          </p:cNvSpPr>
          <p:nvPr/>
        </p:nvSpPr>
        <p:spPr>
          <a:xfrm>
            <a:off x="5486400" y="3829050"/>
            <a:ext cx="2286000" cy="1314450"/>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rmAutofit/>
          </a:bodyPr>
          <a:lstStyle/>
          <a:p>
            <a:pPr algn="ctr">
              <a:spcBef>
                <a:spcPct val="20000"/>
              </a:spcBef>
              <a:defRPr/>
            </a:pPr>
            <a:endParaRPr lang="en-US" sz="2400" dirty="0">
              <a:solidFill>
                <a:schemeClr val="tx1"/>
              </a:solidFill>
            </a:endParaRPr>
          </a:p>
          <a:p>
            <a:pPr algn="ctr">
              <a:spcBef>
                <a:spcPct val="20000"/>
              </a:spcBef>
              <a:defRPr/>
            </a:pPr>
            <a:r>
              <a:rPr lang="en-US" sz="2400" dirty="0">
                <a:solidFill>
                  <a:schemeClr val="tx1"/>
                </a:solidFill>
              </a:rPr>
              <a:t>Department of English</a:t>
            </a: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1428750" y="5314950"/>
            <a:ext cx="400050" cy="400050"/>
          </a:xfrm>
          <a:prstGeom prst="rect">
            <a:avLst/>
          </a:prstGeom>
          <a:noFill/>
        </p:spPr>
      </p:pic>
      <p:pic>
        <p:nvPicPr>
          <p:cNvPr id="11" name="Picture 4" descr="C:\Users\Manks\Downloads\speak.png"/>
          <p:cNvPicPr>
            <a:picLocks noChangeAspect="1" noChangeArrowheads="1"/>
          </p:cNvPicPr>
          <p:nvPr/>
        </p:nvPicPr>
        <p:blipFill>
          <a:blip r:embed="rId5" cstate="print"/>
          <a:srcRect/>
          <a:stretch>
            <a:fillRect/>
          </a:stretch>
        </p:blipFill>
        <p:spPr bwMode="auto">
          <a:xfrm>
            <a:off x="6000750" y="2800350"/>
            <a:ext cx="1143000" cy="1143000"/>
          </a:xfrm>
          <a:prstGeom prst="rect">
            <a:avLst/>
          </a:prstGeom>
          <a:noFill/>
        </p:spPr>
      </p:pic>
      <p:sp>
        <p:nvSpPr>
          <p:cNvPr id="12" name="Subtitle 2"/>
          <p:cNvSpPr txBox="1">
            <a:spLocks/>
          </p:cNvSpPr>
          <p:nvPr/>
        </p:nvSpPr>
        <p:spPr>
          <a:xfrm>
            <a:off x="628650" y="2699544"/>
            <a:ext cx="1600200" cy="604837"/>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rmAutofit/>
          </a:bodyPr>
          <a:lstStyle/>
          <a:p>
            <a:pPr algn="ctr">
              <a:spcBef>
                <a:spcPct val="20000"/>
              </a:spcBef>
              <a:defRPr/>
            </a:pPr>
            <a:r>
              <a:rPr lang="en-US" sz="2400" dirty="0">
                <a:solidFill>
                  <a:schemeClr val="tx1"/>
                </a:solidFill>
              </a:rPr>
              <a:t>Unit: IV</a:t>
            </a:r>
          </a:p>
          <a:p>
            <a:pPr algn="ctr">
              <a:spcBef>
                <a:spcPct val="20000"/>
              </a:spcBef>
              <a:defRPr/>
            </a:pPr>
            <a:endParaRPr lang="en-US" sz="2400" dirty="0">
              <a:solidFill>
                <a:schemeClr val="tx1"/>
              </a:solidFill>
            </a:endParaRPr>
          </a:p>
          <a:p>
            <a:pPr algn="ctr">
              <a:spcBef>
                <a:spcPct val="20000"/>
              </a:spcBef>
              <a:defRPr/>
            </a:pPr>
            <a:endParaRPr lang="en-US" sz="2400" dirty="0">
              <a:solidFill>
                <a:schemeClr val="tx1"/>
              </a:solidFill>
            </a:endParaRPr>
          </a:p>
        </p:txBody>
      </p:sp>
      <p:sp>
        <p:nvSpPr>
          <p:cNvPr id="14" name="Subtitle 2"/>
          <p:cNvSpPr txBox="1">
            <a:spLocks/>
          </p:cNvSpPr>
          <p:nvPr/>
        </p:nvSpPr>
        <p:spPr>
          <a:xfrm>
            <a:off x="628649" y="3577300"/>
            <a:ext cx="3670395" cy="628650"/>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Autofit/>
          </a:bodyPr>
          <a:lstStyle/>
          <a:p>
            <a:pPr algn="ctr">
              <a:spcBef>
                <a:spcPct val="20000"/>
              </a:spcBef>
              <a:defRPr/>
            </a:pPr>
            <a:r>
              <a:rPr lang="en-US" sz="2400" dirty="0">
                <a:solidFill>
                  <a:schemeClr val="tx1"/>
                </a:solidFill>
              </a:rPr>
              <a:t> Technical Communication</a:t>
            </a:r>
          </a:p>
        </p:txBody>
      </p:sp>
      <p:sp>
        <p:nvSpPr>
          <p:cNvPr id="15" name="Subtitle 2"/>
          <p:cNvSpPr txBox="1">
            <a:spLocks/>
          </p:cNvSpPr>
          <p:nvPr/>
        </p:nvSpPr>
        <p:spPr>
          <a:xfrm>
            <a:off x="657225" y="4606001"/>
            <a:ext cx="3143250" cy="628650"/>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rmAutofit/>
          </a:bodyPr>
          <a:lstStyle/>
          <a:p>
            <a:pPr algn="ctr">
              <a:spcBef>
                <a:spcPct val="20000"/>
              </a:spcBef>
              <a:defRPr/>
            </a:pPr>
            <a:r>
              <a:rPr lang="en-US" sz="2400" dirty="0">
                <a:solidFill>
                  <a:schemeClr val="tx1"/>
                </a:solidFill>
              </a:rPr>
              <a:t>B.Tech. IV Semester</a:t>
            </a:r>
          </a:p>
        </p:txBody>
      </p:sp>
    </p:spTree>
    <p:extLst>
      <p:ext uri="{BB962C8B-B14F-4D97-AF65-F5344CB8AC3E}">
        <p14:creationId xmlns:p14="http://schemas.microsoft.com/office/powerpoint/2010/main" val="42063563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2549" y="959642"/>
            <a:ext cx="7437176" cy="4664872"/>
          </a:xfrm>
        </p:spPr>
        <p:txBody>
          <a:bodyPr>
            <a:noAutofit/>
          </a:bodyPr>
          <a:lstStyle/>
          <a:p>
            <a:pPr marL="0" indent="0">
              <a:buNone/>
            </a:pPr>
            <a:r>
              <a:rPr lang="en-US" sz="2200" b="1" dirty="0"/>
              <a:t>Interview</a:t>
            </a:r>
            <a:r>
              <a:rPr lang="en-US" sz="2200" dirty="0"/>
              <a:t> </a:t>
            </a:r>
          </a:p>
          <a:p>
            <a:r>
              <a:rPr lang="en-IE" sz="2200" dirty="0"/>
              <a:t>Interview is a face-to-face meeting with an objective</a:t>
            </a:r>
          </a:p>
          <a:p>
            <a:r>
              <a:rPr lang="en-IE" sz="2200" dirty="0"/>
              <a:t>Interview is a structured conversation between interviewer and interviewee</a:t>
            </a:r>
            <a:endParaRPr lang="en-IE" sz="2200" b="1" dirty="0"/>
          </a:p>
          <a:p>
            <a:pPr marL="0" indent="0">
              <a:buNone/>
            </a:pPr>
            <a:r>
              <a:rPr lang="en-IE" sz="2200" b="1" dirty="0"/>
              <a:t>Objectives of Interview</a:t>
            </a:r>
          </a:p>
          <a:p>
            <a:r>
              <a:rPr lang="en-IE" sz="2200" dirty="0"/>
              <a:t>To recruit a potential candidate for the organisation</a:t>
            </a:r>
          </a:p>
          <a:p>
            <a:r>
              <a:rPr lang="en-IE" sz="2200" dirty="0"/>
              <a:t>To verify the obtained information of candidate by various tests</a:t>
            </a:r>
          </a:p>
          <a:p>
            <a:r>
              <a:rPr lang="en-IE" sz="2200" dirty="0"/>
              <a:t>To monitor performance </a:t>
            </a:r>
          </a:p>
          <a:p>
            <a:r>
              <a:rPr lang="en-IE" sz="2200" dirty="0"/>
              <a:t>To collect/share information</a:t>
            </a:r>
          </a:p>
          <a:p>
            <a:r>
              <a:rPr lang="en-IE" sz="2200" dirty="0"/>
              <a:t>To counsel</a:t>
            </a:r>
          </a:p>
          <a:p>
            <a:endParaRPr lang="en-IE" sz="1500" dirty="0"/>
          </a:p>
          <a:p>
            <a:pPr marL="0" indent="0">
              <a:buNone/>
            </a:pPr>
            <a:endParaRPr lang="en-US" sz="1500" dirty="0"/>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dirty="0"/>
          </a:p>
        </p:txBody>
      </p:sp>
      <p:sp>
        <p:nvSpPr>
          <p:cNvPr id="5" name="Footer Placeholder 4"/>
          <p:cNvSpPr>
            <a:spLocks noGrp="1"/>
          </p:cNvSpPr>
          <p:nvPr>
            <p:ph type="ftr" sz="quarter" idx="11"/>
          </p:nvPr>
        </p:nvSpPr>
        <p:spPr>
          <a:xfrm>
            <a:off x="1855243" y="6356351"/>
            <a:ext cx="5200650" cy="139983"/>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143000" y="0"/>
            <a:ext cx="80010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Unit IV-Interview Skills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085850" cy="612872"/>
          </a:xfrm>
          <a:prstGeom prst="rect">
            <a:avLst/>
          </a:prstGeom>
          <a:noFill/>
        </p:spPr>
      </p:pic>
    </p:spTree>
    <p:extLst>
      <p:ext uri="{BB962C8B-B14F-4D97-AF65-F5344CB8AC3E}">
        <p14:creationId xmlns:p14="http://schemas.microsoft.com/office/powerpoint/2010/main" val="2969508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3938" y="1375546"/>
            <a:ext cx="6756124" cy="3394472"/>
          </a:xfrm>
        </p:spPr>
        <p:txBody>
          <a:bodyPr>
            <a:noAutofit/>
          </a:bodyPr>
          <a:lstStyle/>
          <a:p>
            <a:endParaRPr lang="en-US" altLang="en-US" sz="2400" dirty="0"/>
          </a:p>
          <a:p>
            <a:r>
              <a:rPr lang="en-IN" sz="2400" dirty="0"/>
              <a:t>An Interview provides the opportunity for an organisation and a candidate for employment to trade information and determine if they are a good fit for each other</a:t>
            </a:r>
          </a:p>
          <a:p>
            <a:pPr>
              <a:buNone/>
            </a:pPr>
            <a:endParaRPr lang="en-IN" sz="2400" dirty="0"/>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3028950" y="5624514"/>
            <a:ext cx="377190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085850" y="0"/>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Interview Skills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085850" cy="612872"/>
          </a:xfrm>
          <a:prstGeom prst="rect">
            <a:avLst/>
          </a:prstGeom>
          <a:noFill/>
        </p:spPr>
      </p:pic>
      <p:sp>
        <p:nvSpPr>
          <p:cNvPr id="9" name="Rounded Rectangle 8"/>
          <p:cNvSpPr/>
          <p:nvPr/>
        </p:nvSpPr>
        <p:spPr>
          <a:xfrm>
            <a:off x="1606731" y="3767002"/>
            <a:ext cx="1430384" cy="6621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t>Explain your resume information</a:t>
            </a:r>
          </a:p>
        </p:txBody>
      </p:sp>
      <p:sp>
        <p:nvSpPr>
          <p:cNvPr id="10" name="Right Arrow 9"/>
          <p:cNvSpPr/>
          <p:nvPr/>
        </p:nvSpPr>
        <p:spPr>
          <a:xfrm>
            <a:off x="3046326" y="3953474"/>
            <a:ext cx="406908" cy="363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1" name="Rounded Rectangle 10"/>
          <p:cNvSpPr/>
          <p:nvPr/>
        </p:nvSpPr>
        <p:spPr>
          <a:xfrm>
            <a:off x="3477987" y="3757205"/>
            <a:ext cx="1914035" cy="7013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350" dirty="0"/>
              <a:t>Demonstrate that you have the skills and desire to do the job</a:t>
            </a:r>
          </a:p>
        </p:txBody>
      </p:sp>
      <p:sp>
        <p:nvSpPr>
          <p:cNvPr id="12" name="Right Arrow 11"/>
          <p:cNvSpPr/>
          <p:nvPr/>
        </p:nvSpPr>
        <p:spPr>
          <a:xfrm>
            <a:off x="5427420" y="3914285"/>
            <a:ext cx="450410" cy="3634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
        <p:nvSpPr>
          <p:cNvPr id="13" name="Rounded Rectangle 12"/>
          <p:cNvSpPr/>
          <p:nvPr/>
        </p:nvSpPr>
        <p:spPr>
          <a:xfrm>
            <a:off x="5868489" y="3745031"/>
            <a:ext cx="1332412"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a:p>
            <a:pPr algn="ctr"/>
            <a:r>
              <a:rPr lang="en-IN" sz="1350" dirty="0"/>
              <a:t>Make a good impression</a:t>
            </a:r>
          </a:p>
          <a:p>
            <a:pPr algn="ctr"/>
            <a:endParaRPr lang="en-IN" sz="1350" dirty="0"/>
          </a:p>
        </p:txBody>
      </p:sp>
    </p:spTree>
    <p:extLst>
      <p:ext uri="{BB962C8B-B14F-4D97-AF65-F5344CB8AC3E}">
        <p14:creationId xmlns:p14="http://schemas.microsoft.com/office/powerpoint/2010/main" val="33161380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07331"/>
            <a:ext cx="7163628" cy="3394472"/>
          </a:xfrm>
        </p:spPr>
        <p:txBody>
          <a:bodyPr>
            <a:noAutofit/>
          </a:bodyPr>
          <a:lstStyle/>
          <a:p>
            <a:pPr marL="0" indent="0">
              <a:buNone/>
            </a:pPr>
            <a:r>
              <a:rPr lang="en-IE" sz="2000" dirty="0"/>
              <a:t>Preparation for interview</a:t>
            </a:r>
          </a:p>
          <a:p>
            <a:r>
              <a:rPr lang="en-IE" sz="2000" dirty="0"/>
              <a:t>Review a job description</a:t>
            </a:r>
          </a:p>
          <a:p>
            <a:r>
              <a:rPr lang="en-IE" sz="2000" dirty="0"/>
              <a:t>Go through your CV thoroughly</a:t>
            </a:r>
          </a:p>
          <a:p>
            <a:r>
              <a:rPr lang="en-IE" sz="2000" dirty="0"/>
              <a:t>Mock interview with your friends/family members</a:t>
            </a:r>
          </a:p>
          <a:p>
            <a:r>
              <a:rPr lang="en-IE" sz="2000" dirty="0"/>
              <a:t>Know your strengths/weaknesses</a:t>
            </a:r>
          </a:p>
          <a:p>
            <a:r>
              <a:rPr lang="en-IE" sz="2000" dirty="0"/>
              <a:t>Research about organization/location/designation and other details</a:t>
            </a:r>
          </a:p>
          <a:p>
            <a:r>
              <a:rPr lang="en-IE" sz="2000" dirty="0"/>
              <a:t>Use a checklist</a:t>
            </a:r>
          </a:p>
          <a:p>
            <a:r>
              <a:rPr lang="en-IE" sz="2000" dirty="0"/>
              <a:t>Prepare your questions/Practice/Update your Resume/CV</a:t>
            </a:r>
          </a:p>
          <a:p>
            <a:r>
              <a:rPr lang="en-IE" sz="2000" dirty="0"/>
              <a:t>Use online resources to learn interview skills</a:t>
            </a:r>
          </a:p>
          <a:p>
            <a:r>
              <a:rPr lang="en-IE" sz="2000" dirty="0"/>
              <a:t>Carry all relevant documents in a folder</a:t>
            </a:r>
          </a:p>
          <a:p>
            <a:endParaRPr lang="en-US" sz="2000" dirty="0"/>
          </a:p>
          <a:p>
            <a:pPr marL="0" indent="0">
              <a:buNone/>
            </a:pPr>
            <a:endParaRPr lang="en-US" sz="2000" dirty="0"/>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1923481" y="6265069"/>
            <a:ext cx="5132412" cy="244913"/>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971550" y="0"/>
            <a:ext cx="81724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Interview Skills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59027" y="36466"/>
            <a:ext cx="1085850" cy="612872"/>
          </a:xfrm>
          <a:prstGeom prst="rect">
            <a:avLst/>
          </a:prstGeom>
          <a:noFill/>
        </p:spPr>
      </p:pic>
    </p:spTree>
    <p:extLst>
      <p:ext uri="{BB962C8B-B14F-4D97-AF65-F5344CB8AC3E}">
        <p14:creationId xmlns:p14="http://schemas.microsoft.com/office/powerpoint/2010/main" val="19293702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264124"/>
            <a:ext cx="8051326" cy="4345105"/>
          </a:xfrm>
        </p:spPr>
        <p:txBody>
          <a:bodyPr>
            <a:noAutofit/>
          </a:bodyPr>
          <a:lstStyle/>
          <a:p>
            <a:pPr marL="0" indent="0">
              <a:buNone/>
            </a:pPr>
            <a:r>
              <a:rPr lang="en-IE" sz="2400" b="1" dirty="0"/>
              <a:t>Body Language</a:t>
            </a:r>
          </a:p>
          <a:p>
            <a:pPr marL="0" indent="0">
              <a:buNone/>
            </a:pPr>
            <a:endParaRPr lang="en-IE" sz="2400" b="1" dirty="0"/>
          </a:p>
          <a:p>
            <a:r>
              <a:rPr lang="en-IE" sz="2400" dirty="0"/>
              <a:t>First impressions are very powerful</a:t>
            </a:r>
            <a:endParaRPr lang="en-IE" sz="2400" i="1" dirty="0"/>
          </a:p>
          <a:p>
            <a:r>
              <a:rPr lang="en-IE" sz="2400" dirty="0"/>
              <a:t>Arrive 10-15 minutes in advance to the interview venue</a:t>
            </a:r>
          </a:p>
          <a:p>
            <a:r>
              <a:rPr lang="en-IE" sz="2400" dirty="0"/>
              <a:t>Dress appropriately </a:t>
            </a:r>
          </a:p>
          <a:p>
            <a:r>
              <a:rPr lang="en-IE" sz="2400" dirty="0"/>
              <a:t>Greet everyone with respect and courtesy</a:t>
            </a:r>
          </a:p>
          <a:p>
            <a:r>
              <a:rPr lang="en-US" sz="2400" dirty="0"/>
              <a:t>Maintain good body gestures and eye contact during the interview.</a:t>
            </a:r>
            <a:endParaRPr lang="en-IE" sz="2400" dirty="0"/>
          </a:p>
          <a:p>
            <a:r>
              <a:rPr lang="en-US" sz="2400" dirty="0"/>
              <a:t>Showcase a positive and enthusiastic approach during the interview.</a:t>
            </a:r>
          </a:p>
          <a:p>
            <a:pPr marL="0" indent="0">
              <a:buNone/>
            </a:pPr>
            <a:endParaRPr lang="en-US" sz="2400" dirty="0"/>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2059959" y="6356351"/>
            <a:ext cx="5296184" cy="262813"/>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284632" y="9348"/>
            <a:ext cx="7859368" cy="612872"/>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Interview Skills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0220"/>
            <a:ext cx="1084305" cy="612000"/>
          </a:xfrm>
          <a:prstGeom prst="rect">
            <a:avLst/>
          </a:prstGeom>
          <a:noFill/>
        </p:spPr>
      </p:pic>
    </p:spTree>
    <p:extLst>
      <p:ext uri="{BB962C8B-B14F-4D97-AF65-F5344CB8AC3E}">
        <p14:creationId xmlns:p14="http://schemas.microsoft.com/office/powerpoint/2010/main" val="4238192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3341" y="0"/>
            <a:ext cx="7960659" cy="960987"/>
          </a:xfrm>
        </p:spPr>
        <p:style>
          <a:lnRef idx="1">
            <a:schemeClr val="accent5"/>
          </a:lnRef>
          <a:fillRef idx="2">
            <a:schemeClr val="accent5"/>
          </a:fillRef>
          <a:effectRef idx="1">
            <a:schemeClr val="accent5"/>
          </a:effectRef>
          <a:fontRef idx="minor">
            <a:schemeClr val="dk1"/>
          </a:fontRef>
        </p:style>
        <p:txBody>
          <a:bodyPr>
            <a:noAutofit/>
          </a:bodyPr>
          <a:lstStyle/>
          <a:p>
            <a:r>
              <a:rPr lang="en-US" sz="3000" dirty="0" err="1"/>
              <a:t>Noida</a:t>
            </a:r>
            <a:r>
              <a:rPr lang="en-US" sz="3000" dirty="0"/>
              <a:t> Institute of Engineering and Technology, Greater </a:t>
            </a:r>
            <a:r>
              <a:rPr lang="en-US" sz="3000" dirty="0" err="1"/>
              <a:t>Noida</a:t>
            </a:r>
            <a:endParaRPr lang="en-US" sz="3000" dirty="0"/>
          </a:p>
        </p:txBody>
      </p:sp>
      <p:sp>
        <p:nvSpPr>
          <p:cNvPr id="3" name="Subtitle 2"/>
          <p:cNvSpPr>
            <a:spLocks noGrp="1"/>
          </p:cNvSpPr>
          <p:nvPr>
            <p:ph type="subTitle" idx="1"/>
          </p:nvPr>
        </p:nvSpPr>
        <p:spPr>
          <a:xfrm>
            <a:off x="2274911" y="1198897"/>
            <a:ext cx="4800600" cy="1062497"/>
          </a:xfrm>
        </p:spPr>
        <p:style>
          <a:lnRef idx="2">
            <a:schemeClr val="accent5"/>
          </a:lnRef>
          <a:fillRef idx="1">
            <a:schemeClr val="lt1"/>
          </a:fillRef>
          <a:effectRef idx="0">
            <a:schemeClr val="accent5"/>
          </a:effectRef>
          <a:fontRef idx="minor">
            <a:schemeClr val="dk1"/>
          </a:fontRef>
        </p:style>
        <p:txBody>
          <a:bodyPr>
            <a:normAutofit/>
          </a:bodyPr>
          <a:lstStyle/>
          <a:p>
            <a:endParaRPr lang="en-US" sz="2250" b="1" dirty="0"/>
          </a:p>
          <a:p>
            <a:r>
              <a:rPr lang="en-US" sz="2250" b="1" dirty="0"/>
              <a:t>Technical Communication Skills</a:t>
            </a:r>
          </a:p>
        </p:txBody>
      </p:sp>
      <p:sp>
        <p:nvSpPr>
          <p:cNvPr id="9" name="Date Placeholder 8"/>
          <p:cNvSpPr>
            <a:spLocks noGrp="1"/>
          </p:cNvSpPr>
          <p:nvPr>
            <p:ph type="dt" sz="half" idx="10"/>
          </p:nvPr>
        </p:nvSpPr>
        <p:spPr>
          <a:xfrm>
            <a:off x="970696" y="6160249"/>
            <a:ext cx="1600200" cy="273844"/>
          </a:xfrm>
        </p:spPr>
        <p:txBody>
          <a:bodyPr/>
          <a:lstStyle/>
          <a:p>
            <a:fld id="{38801551-5877-4C21-9B34-9746B04ED5CA}" type="datetime1">
              <a:rPr lang="en-US" smtClean="0"/>
              <a:pPr/>
              <a:t>4/25/2022</a:t>
            </a:fld>
            <a:endParaRPr lang="en-US" dirty="0"/>
          </a:p>
        </p:txBody>
      </p:sp>
      <p:sp>
        <p:nvSpPr>
          <p:cNvPr id="13" name="Footer Placeholder 12"/>
          <p:cNvSpPr>
            <a:spLocks noGrp="1"/>
          </p:cNvSpPr>
          <p:nvPr>
            <p:ph type="ftr" sz="quarter" idx="11"/>
          </p:nvPr>
        </p:nvSpPr>
        <p:spPr>
          <a:xfrm>
            <a:off x="2570896" y="6112095"/>
            <a:ext cx="5071849" cy="365124"/>
          </a:xfrm>
        </p:spPr>
        <p:txBody>
          <a:bodyPr/>
          <a:lstStyle/>
          <a:p>
            <a:r>
              <a:rPr lang="en-US" dirty="0"/>
              <a:t>Faculty Name             Subject code and abbreviation                Unit Number</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8</a:t>
            </a:fld>
            <a:endParaRPr lang="en-US"/>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196104" y="90940"/>
            <a:ext cx="1549743" cy="874701"/>
          </a:xfrm>
          <a:prstGeom prst="rect">
            <a:avLst/>
          </a:prstGeom>
          <a:noFill/>
        </p:spPr>
      </p:pic>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78742" y="6000751"/>
            <a:ext cx="400050" cy="400050"/>
          </a:xfrm>
          <a:prstGeom prst="rect">
            <a:avLst/>
          </a:prstGeom>
          <a:noFill/>
        </p:spPr>
      </p:pic>
      <p:pic>
        <p:nvPicPr>
          <p:cNvPr id="11" name="Picture 4" descr="C:\Users\Manks\Downloads\speak.png"/>
          <p:cNvPicPr>
            <a:picLocks noChangeAspect="1" noChangeArrowheads="1"/>
          </p:cNvPicPr>
          <p:nvPr/>
        </p:nvPicPr>
        <p:blipFill>
          <a:blip r:embed="rId5" cstate="print"/>
          <a:srcRect/>
          <a:stretch>
            <a:fillRect/>
          </a:stretch>
        </p:blipFill>
        <p:spPr bwMode="auto">
          <a:xfrm>
            <a:off x="6057900" y="2558502"/>
            <a:ext cx="1143000" cy="1143000"/>
          </a:xfrm>
          <a:prstGeom prst="rect">
            <a:avLst/>
          </a:prstGeom>
          <a:noFill/>
        </p:spPr>
      </p:pic>
      <p:sp>
        <p:nvSpPr>
          <p:cNvPr id="12" name="Subtitle 2"/>
          <p:cNvSpPr txBox="1">
            <a:spLocks/>
          </p:cNvSpPr>
          <p:nvPr/>
        </p:nvSpPr>
        <p:spPr>
          <a:xfrm>
            <a:off x="828675" y="2727263"/>
            <a:ext cx="1600200" cy="604837"/>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rmAutofit fontScale="92500" lnSpcReduction="20000"/>
          </a:bodyPr>
          <a:lstStyle/>
          <a:p>
            <a:pPr algn="ctr">
              <a:spcBef>
                <a:spcPct val="20000"/>
              </a:spcBef>
              <a:defRPr/>
            </a:pPr>
            <a:r>
              <a:rPr lang="en-US" sz="1950" dirty="0">
                <a:solidFill>
                  <a:schemeClr val="tx1"/>
                </a:solidFill>
              </a:rPr>
              <a:t>Unit: IV</a:t>
            </a:r>
          </a:p>
          <a:p>
            <a:pPr algn="ctr">
              <a:spcBef>
                <a:spcPct val="20000"/>
              </a:spcBef>
              <a:defRPr/>
            </a:pPr>
            <a:r>
              <a:rPr lang="en-US" sz="1950" dirty="0">
                <a:solidFill>
                  <a:schemeClr val="tx1"/>
                </a:solidFill>
              </a:rPr>
              <a:t>Public Speaking</a:t>
            </a:r>
          </a:p>
          <a:p>
            <a:pPr algn="ctr">
              <a:spcBef>
                <a:spcPct val="20000"/>
              </a:spcBef>
              <a:defRPr/>
            </a:pPr>
            <a:endParaRPr lang="en-US" sz="1950" dirty="0">
              <a:solidFill>
                <a:schemeClr val="tx1"/>
              </a:solidFill>
            </a:endParaRPr>
          </a:p>
        </p:txBody>
      </p:sp>
      <p:sp>
        <p:nvSpPr>
          <p:cNvPr id="14" name="Subtitle 2"/>
          <p:cNvSpPr txBox="1">
            <a:spLocks/>
          </p:cNvSpPr>
          <p:nvPr/>
        </p:nvSpPr>
        <p:spPr>
          <a:xfrm>
            <a:off x="828675" y="3660839"/>
            <a:ext cx="3143250" cy="628650"/>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Autofit/>
          </a:bodyPr>
          <a:lstStyle/>
          <a:p>
            <a:pPr algn="ctr">
              <a:spcBef>
                <a:spcPct val="20000"/>
              </a:spcBef>
              <a:defRPr/>
            </a:pPr>
            <a:r>
              <a:rPr lang="en-US" sz="1950" dirty="0">
                <a:solidFill>
                  <a:schemeClr val="tx1"/>
                </a:solidFill>
              </a:rPr>
              <a:t>Topic 1: Effective Speaking</a:t>
            </a:r>
          </a:p>
        </p:txBody>
      </p:sp>
      <p:sp>
        <p:nvSpPr>
          <p:cNvPr id="15" name="Subtitle 2"/>
          <p:cNvSpPr txBox="1">
            <a:spLocks/>
          </p:cNvSpPr>
          <p:nvPr/>
        </p:nvSpPr>
        <p:spPr>
          <a:xfrm>
            <a:off x="857250" y="4731545"/>
            <a:ext cx="3143250" cy="628650"/>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rmAutofit/>
          </a:bodyPr>
          <a:lstStyle/>
          <a:p>
            <a:pPr algn="ctr">
              <a:spcBef>
                <a:spcPct val="20000"/>
              </a:spcBef>
              <a:defRPr/>
            </a:pPr>
            <a:r>
              <a:rPr lang="en-US" sz="1950" dirty="0">
                <a:solidFill>
                  <a:schemeClr val="tx1"/>
                </a:solidFill>
              </a:rPr>
              <a:t>B.Tech. IV Semester</a:t>
            </a:r>
          </a:p>
        </p:txBody>
      </p:sp>
    </p:spTree>
    <p:extLst>
      <p:ext uri="{BB962C8B-B14F-4D97-AF65-F5344CB8AC3E}">
        <p14:creationId xmlns:p14="http://schemas.microsoft.com/office/powerpoint/2010/main" val="316225954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0660" y="932734"/>
            <a:ext cx="7726611" cy="4691780"/>
          </a:xfrm>
        </p:spPr>
        <p:txBody>
          <a:bodyPr>
            <a:noAutofit/>
          </a:bodyPr>
          <a:lstStyle/>
          <a:p>
            <a:pPr marL="0" indent="0">
              <a:buNone/>
            </a:pPr>
            <a:r>
              <a:rPr lang="en-IE" sz="1600" dirty="0"/>
              <a:t> </a:t>
            </a:r>
            <a:r>
              <a:rPr lang="en-IE" sz="1600" b="1" dirty="0"/>
              <a:t>Some Interview Questions</a:t>
            </a:r>
          </a:p>
          <a:p>
            <a:r>
              <a:rPr lang="en-IE" sz="1600" b="1" dirty="0"/>
              <a:t>About you</a:t>
            </a:r>
          </a:p>
          <a:p>
            <a:pPr lvl="1"/>
            <a:r>
              <a:rPr lang="en-IE" sz="1600" dirty="0"/>
              <a:t>Tell me about yourself  </a:t>
            </a:r>
          </a:p>
          <a:p>
            <a:pPr lvl="1"/>
            <a:r>
              <a:rPr lang="en-IE" sz="1600" dirty="0"/>
              <a:t>Why did you choose that particular degree programme?</a:t>
            </a:r>
          </a:p>
          <a:p>
            <a:pPr lvl="1"/>
            <a:r>
              <a:rPr lang="en-IE" sz="1600" dirty="0"/>
              <a:t>What experience have you had that is relevant to this post?</a:t>
            </a:r>
          </a:p>
          <a:p>
            <a:pPr lvl="1"/>
            <a:r>
              <a:rPr lang="en-IE" sz="1600" dirty="0"/>
              <a:t>What would you consider your major achievements to date?</a:t>
            </a:r>
          </a:p>
          <a:p>
            <a:r>
              <a:rPr lang="en-IE" sz="1600" b="1" dirty="0"/>
              <a:t>About the job</a:t>
            </a:r>
          </a:p>
          <a:p>
            <a:pPr lvl="1"/>
            <a:r>
              <a:rPr lang="en-IE" sz="1600" dirty="0"/>
              <a:t>What interests you about this job?</a:t>
            </a:r>
          </a:p>
          <a:p>
            <a:pPr lvl="1"/>
            <a:r>
              <a:rPr lang="en-IE" sz="1600" dirty="0"/>
              <a:t>What do you know about this organisation?</a:t>
            </a:r>
          </a:p>
          <a:p>
            <a:pPr lvl="1"/>
            <a:r>
              <a:rPr lang="en-IE" sz="1600" dirty="0"/>
              <a:t>How do you see your career developing in 5 years?</a:t>
            </a:r>
          </a:p>
          <a:p>
            <a:pPr lvl="1"/>
            <a:r>
              <a:rPr lang="en-IE" sz="1600" dirty="0"/>
              <a:t>If you were Head of Department, what would be your priorities?</a:t>
            </a:r>
          </a:p>
          <a:p>
            <a:r>
              <a:rPr lang="en-IE" sz="1600" b="1" dirty="0"/>
              <a:t>General knowledge</a:t>
            </a:r>
          </a:p>
          <a:p>
            <a:pPr lvl="1"/>
            <a:r>
              <a:rPr lang="en-IE" sz="1600" dirty="0"/>
              <a:t>What do you think of the Government’s policy on college fees?</a:t>
            </a:r>
          </a:p>
          <a:p>
            <a:pPr lvl="1"/>
            <a:r>
              <a:rPr lang="en-IE" sz="1600" dirty="0"/>
              <a:t>What’s your opinion on education system in India?</a:t>
            </a:r>
          </a:p>
          <a:p>
            <a:endParaRPr lang="en-IE" sz="1600" dirty="0"/>
          </a:p>
          <a:p>
            <a:endParaRPr lang="en-US" sz="1600" dirty="0"/>
          </a:p>
          <a:p>
            <a:endParaRPr lang="en-US" sz="1600" dirty="0"/>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1814299" y="6356350"/>
            <a:ext cx="5419013" cy="365125"/>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980661" y="7698"/>
            <a:ext cx="8163339" cy="633348"/>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Interview Skills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7698"/>
            <a:ext cx="1085850" cy="612872"/>
          </a:xfrm>
          <a:prstGeom prst="rect">
            <a:avLst/>
          </a:prstGeom>
          <a:noFill/>
        </p:spPr>
      </p:pic>
    </p:spTree>
    <p:extLst>
      <p:ext uri="{BB962C8B-B14F-4D97-AF65-F5344CB8AC3E}">
        <p14:creationId xmlns:p14="http://schemas.microsoft.com/office/powerpoint/2010/main" val="39111245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8D746-C189-445E-AD5A-C70E61BEFE64}"/>
              </a:ext>
            </a:extLst>
          </p:cNvPr>
          <p:cNvSpPr>
            <a:spLocks noGrp="1"/>
          </p:cNvSpPr>
          <p:nvPr>
            <p:ph type="title"/>
          </p:nvPr>
        </p:nvSpPr>
        <p:spPr>
          <a:xfrm>
            <a:off x="471062" y="-3458"/>
            <a:ext cx="7886700" cy="1583047"/>
          </a:xfrm>
        </p:spPr>
        <p:txBody>
          <a:bodyPr>
            <a:normAutofit/>
          </a:bodyPr>
          <a:lstStyle/>
          <a:p>
            <a:br>
              <a:rPr lang="en-IN" sz="2400" dirty="0">
                <a:latin typeface="+mn-lt"/>
              </a:rPr>
            </a:br>
            <a:br>
              <a:rPr lang="en-IN" sz="2400" dirty="0">
                <a:latin typeface="+mn-lt"/>
              </a:rPr>
            </a:br>
            <a:br>
              <a:rPr lang="en-IN" sz="2400" b="1" dirty="0">
                <a:latin typeface="+mn-lt"/>
              </a:rPr>
            </a:br>
            <a:r>
              <a:rPr lang="en-IE" sz="2400" b="1" dirty="0">
                <a:latin typeface="+mn-lt"/>
              </a:rPr>
              <a:t>Interview Techniques</a:t>
            </a:r>
            <a:endParaRPr lang="en-IN" sz="2400" b="1" dirty="0">
              <a:latin typeface="+mn-lt"/>
            </a:endParaRPr>
          </a:p>
        </p:txBody>
      </p:sp>
      <p:sp>
        <p:nvSpPr>
          <p:cNvPr id="3" name="Content Placeholder 2"/>
          <p:cNvSpPr>
            <a:spLocks noGrp="1"/>
          </p:cNvSpPr>
          <p:nvPr>
            <p:ph sz="half" idx="1"/>
          </p:nvPr>
        </p:nvSpPr>
        <p:spPr>
          <a:xfrm>
            <a:off x="234997" y="977998"/>
            <a:ext cx="3886200" cy="1928203"/>
          </a:xfrm>
        </p:spPr>
        <p:txBody>
          <a:bodyPr>
            <a:noAutofit/>
          </a:bodyPr>
          <a:lstStyle/>
          <a:p>
            <a:pPr marL="0" indent="0">
              <a:lnSpc>
                <a:spcPct val="150000"/>
              </a:lnSpc>
              <a:buNone/>
            </a:pPr>
            <a:endParaRPr lang="en-IE" sz="2200" dirty="0"/>
          </a:p>
          <a:p>
            <a:pPr>
              <a:lnSpc>
                <a:spcPct val="150000"/>
              </a:lnSpc>
            </a:pPr>
            <a:r>
              <a:rPr lang="en-IE" sz="2200" dirty="0"/>
              <a:t>Listen carefully/seek clarification if you don’t understand the question</a:t>
            </a:r>
          </a:p>
          <a:p>
            <a:pPr>
              <a:lnSpc>
                <a:spcPct val="150000"/>
              </a:lnSpc>
            </a:pPr>
            <a:r>
              <a:rPr lang="en-IE" sz="2200" dirty="0"/>
              <a:t>Illustrate answers with real time examples and evidence</a:t>
            </a:r>
          </a:p>
          <a:p>
            <a:pPr>
              <a:lnSpc>
                <a:spcPct val="150000"/>
              </a:lnSpc>
            </a:pPr>
            <a:r>
              <a:rPr lang="en-IE" sz="2200" dirty="0"/>
              <a:t>Be positive </a:t>
            </a:r>
          </a:p>
          <a:p>
            <a:pPr>
              <a:lnSpc>
                <a:spcPct val="150000"/>
              </a:lnSpc>
            </a:pPr>
            <a:r>
              <a:rPr lang="en-IE" sz="2200" dirty="0"/>
              <a:t>Keep answers specific and succinct</a:t>
            </a:r>
          </a:p>
        </p:txBody>
      </p:sp>
      <p:sp>
        <p:nvSpPr>
          <p:cNvPr id="9" name="Content Placeholder 8">
            <a:extLst>
              <a:ext uri="{FF2B5EF4-FFF2-40B4-BE49-F238E27FC236}">
                <a16:creationId xmlns:a16="http://schemas.microsoft.com/office/drawing/2014/main" id="{F3032721-50EF-4DED-B6C2-805EAE5B6AB6}"/>
              </a:ext>
            </a:extLst>
          </p:cNvPr>
          <p:cNvSpPr>
            <a:spLocks noGrp="1"/>
          </p:cNvSpPr>
          <p:nvPr>
            <p:ph sz="half" idx="2"/>
          </p:nvPr>
        </p:nvSpPr>
        <p:spPr>
          <a:xfrm>
            <a:off x="4514850" y="1574948"/>
            <a:ext cx="3886200" cy="4351338"/>
          </a:xfrm>
        </p:spPr>
        <p:txBody>
          <a:bodyPr>
            <a:normAutofit fontScale="92500" lnSpcReduction="20000"/>
          </a:bodyPr>
          <a:lstStyle/>
          <a:p>
            <a:pPr>
              <a:lnSpc>
                <a:spcPct val="150000"/>
              </a:lnSpc>
            </a:pPr>
            <a:r>
              <a:rPr lang="en-IE" sz="2200" dirty="0"/>
              <a:t>Take time to respond</a:t>
            </a:r>
          </a:p>
          <a:p>
            <a:pPr>
              <a:lnSpc>
                <a:spcPct val="150000"/>
              </a:lnSpc>
            </a:pPr>
            <a:r>
              <a:rPr lang="en-IE" sz="2200" dirty="0"/>
              <a:t>Be alert to interviewer’s  body language</a:t>
            </a:r>
          </a:p>
          <a:p>
            <a:pPr>
              <a:lnSpc>
                <a:spcPct val="150000"/>
              </a:lnSpc>
            </a:pPr>
            <a:r>
              <a:rPr lang="en-IE" sz="2200" dirty="0"/>
              <a:t>Speak clearly, smile and show enthusiasm</a:t>
            </a:r>
          </a:p>
          <a:p>
            <a:pPr>
              <a:lnSpc>
                <a:spcPct val="150000"/>
              </a:lnSpc>
            </a:pPr>
            <a:r>
              <a:rPr lang="en-IE" sz="2200" dirty="0"/>
              <a:t>Know what you want to say, and find the opportunity</a:t>
            </a:r>
          </a:p>
          <a:p>
            <a:pPr>
              <a:lnSpc>
                <a:spcPct val="150000"/>
              </a:lnSpc>
            </a:pPr>
            <a:r>
              <a:rPr lang="en-IE" sz="2200" dirty="0"/>
              <a:t>Ask the right questions in the right way</a:t>
            </a:r>
          </a:p>
          <a:p>
            <a:endParaRPr lang="en-IN" sz="1500" dirty="0"/>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63317" y="0"/>
            <a:ext cx="7710280" cy="803377"/>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Interview Skills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085850" cy="612872"/>
          </a:xfrm>
          <a:prstGeom prst="rect">
            <a:avLst/>
          </a:prstGeom>
          <a:noFill/>
        </p:spPr>
      </p:pic>
    </p:spTree>
    <p:extLst>
      <p:ext uri="{BB962C8B-B14F-4D97-AF65-F5344CB8AC3E}">
        <p14:creationId xmlns:p14="http://schemas.microsoft.com/office/powerpoint/2010/main" val="3201796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2925" y="959642"/>
            <a:ext cx="7215394" cy="4119071"/>
          </a:xfrm>
        </p:spPr>
        <p:txBody>
          <a:bodyPr>
            <a:noAutofit/>
          </a:bodyPr>
          <a:lstStyle/>
          <a:p>
            <a:pPr marL="0" indent="0">
              <a:buNone/>
            </a:pPr>
            <a:r>
              <a:rPr lang="en-IE" sz="2200" b="1" dirty="0"/>
              <a:t>Selection Criteria</a:t>
            </a:r>
          </a:p>
          <a:p>
            <a:pPr marL="0" indent="0">
              <a:buNone/>
            </a:pPr>
            <a:endParaRPr lang="en-IE" sz="2200" b="1" dirty="0"/>
          </a:p>
          <a:p>
            <a:r>
              <a:rPr lang="en-IE" sz="2200" dirty="0"/>
              <a:t>Intelligence – Academic performance, Questions</a:t>
            </a:r>
          </a:p>
          <a:p>
            <a:r>
              <a:rPr lang="en-IE" sz="2200" dirty="0"/>
              <a:t>Appearance &amp; poise – First impressions</a:t>
            </a:r>
          </a:p>
          <a:p>
            <a:r>
              <a:rPr lang="en-IE" sz="2200" dirty="0"/>
              <a:t>Interpersonal relations – Interests, team-roles</a:t>
            </a:r>
          </a:p>
          <a:p>
            <a:r>
              <a:rPr lang="en-IE" sz="2200" dirty="0"/>
              <a:t>Self-confidence – Relaxed manner, responsible</a:t>
            </a:r>
          </a:p>
          <a:p>
            <a:r>
              <a:rPr lang="en-IE" sz="2200" dirty="0"/>
              <a:t>Communication skills – correct Articulation, coherent ideas, grammatically correct conversation, responsive</a:t>
            </a:r>
          </a:p>
          <a:p>
            <a:r>
              <a:rPr lang="en-IE" sz="2200" dirty="0"/>
              <a:t>Interests – External interests, involvement</a:t>
            </a:r>
          </a:p>
          <a:p>
            <a:r>
              <a:rPr lang="en-IE" sz="2200" dirty="0"/>
              <a:t>Leadership potential – Elective offices, initiative</a:t>
            </a:r>
          </a:p>
          <a:p>
            <a:r>
              <a:rPr lang="en-IE" sz="2200" dirty="0"/>
              <a:t>Interviewing skills – Logical thinking, know priorities</a:t>
            </a:r>
            <a:endParaRPr lang="en-US" sz="2200" dirty="0"/>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2810585" y="6209154"/>
            <a:ext cx="377190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080260" y="0"/>
            <a:ext cx="7966213" cy="612872"/>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Interview Skills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46383"/>
            <a:ext cx="1085850" cy="612872"/>
          </a:xfrm>
          <a:prstGeom prst="rect">
            <a:avLst/>
          </a:prstGeom>
          <a:noFill/>
        </p:spPr>
      </p:pic>
    </p:spTree>
    <p:extLst>
      <p:ext uri="{BB962C8B-B14F-4D97-AF65-F5344CB8AC3E}">
        <p14:creationId xmlns:p14="http://schemas.microsoft.com/office/powerpoint/2010/main" val="4261246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2535" y="1120126"/>
            <a:ext cx="8112815" cy="4175205"/>
          </a:xfrm>
        </p:spPr>
        <p:txBody>
          <a:bodyPr>
            <a:noAutofit/>
          </a:bodyPr>
          <a:lstStyle/>
          <a:p>
            <a:pPr marL="0" indent="0">
              <a:buNone/>
            </a:pPr>
            <a:r>
              <a:rPr lang="en-GB" sz="2200" b="1" dirty="0"/>
              <a:t>What creates a bad impression</a:t>
            </a:r>
          </a:p>
          <a:p>
            <a:r>
              <a:rPr lang="en-GB" sz="2200" dirty="0"/>
              <a:t>Poor personal appearance</a:t>
            </a:r>
          </a:p>
          <a:p>
            <a:r>
              <a:rPr lang="en-GB" sz="2200" dirty="0"/>
              <a:t>Negative attitude – evasive, using excuses</a:t>
            </a:r>
          </a:p>
          <a:p>
            <a:r>
              <a:rPr lang="en-GB" sz="2200" dirty="0"/>
              <a:t>Lack of interest and enthusiasm</a:t>
            </a:r>
          </a:p>
          <a:p>
            <a:r>
              <a:rPr lang="en-GB" sz="2200" dirty="0"/>
              <a:t>Lack of preparation</a:t>
            </a:r>
          </a:p>
          <a:p>
            <a:r>
              <a:rPr lang="en-GB" sz="2200" dirty="0"/>
              <a:t>Poor knowledge of role</a:t>
            </a:r>
          </a:p>
          <a:p>
            <a:r>
              <a:rPr lang="en-GB" sz="2200" dirty="0"/>
              <a:t>Failure to give concrete examples of skills</a:t>
            </a:r>
          </a:p>
          <a:p>
            <a:r>
              <a:rPr lang="en-GB" sz="2200" dirty="0"/>
              <a:t>Over emphasis on money/rewards</a:t>
            </a:r>
          </a:p>
          <a:p>
            <a:r>
              <a:rPr lang="en-GB" sz="2200" dirty="0"/>
              <a:t>Lack of career plan</a:t>
            </a:r>
          </a:p>
          <a:p>
            <a:pPr>
              <a:spcAft>
                <a:spcPct val="60000"/>
              </a:spcAft>
              <a:buSzPct val="70000"/>
              <a:buFont typeface="Monotype Sorts" pitchFamily="2" charset="2"/>
              <a:buChar char="u"/>
            </a:pPr>
            <a:endParaRPr lang="en-US" sz="1800" dirty="0"/>
          </a:p>
          <a:p>
            <a:pPr marL="0" indent="0">
              <a:buNone/>
            </a:pPr>
            <a:endParaRPr lang="en-GB" sz="1800" dirty="0"/>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3028950" y="5624514"/>
            <a:ext cx="377190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1085850" y="49261"/>
            <a:ext cx="8058150" cy="612872"/>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Interview Skills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085850" cy="612872"/>
          </a:xfrm>
          <a:prstGeom prst="rect">
            <a:avLst/>
          </a:prstGeom>
          <a:noFill/>
        </p:spPr>
      </p:pic>
    </p:spTree>
    <p:extLst>
      <p:ext uri="{BB962C8B-B14F-4D97-AF65-F5344CB8AC3E}">
        <p14:creationId xmlns:p14="http://schemas.microsoft.com/office/powerpoint/2010/main" val="569096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7014" y="1035647"/>
            <a:ext cx="6172200" cy="3394472"/>
          </a:xfrm>
        </p:spPr>
        <p:txBody>
          <a:bodyPr/>
          <a:lstStyle/>
          <a:p>
            <a:pPr>
              <a:buNone/>
            </a:pPr>
            <a:endParaRPr lang="en-US" sz="1500" dirty="0"/>
          </a:p>
          <a:p>
            <a:pPr>
              <a:buNone/>
            </a:pPr>
            <a:endParaRPr lang="en-US" sz="1500" dirty="0"/>
          </a:p>
          <a:p>
            <a:r>
              <a:rPr lang="en-US" sz="2200" dirty="0">
                <a:hlinkClick r:id="rId2"/>
              </a:rPr>
              <a:t>https://www.youtube.com/watch?v=VrpIsyC40M4</a:t>
            </a:r>
            <a:endParaRPr lang="en-US" sz="2200" dirty="0"/>
          </a:p>
          <a:p>
            <a:r>
              <a:rPr lang="en-US" sz="2200" dirty="0">
                <a:hlinkClick r:id="rId3"/>
              </a:rPr>
              <a:t>https://www.youtube.com/watch?v=482W4j76Pxo</a:t>
            </a:r>
            <a:endParaRPr lang="en-US" sz="2200" dirty="0"/>
          </a:p>
          <a:p>
            <a:pPr marL="0" indent="0">
              <a:buNone/>
            </a:pPr>
            <a:endParaRPr lang="en-US" sz="1500" dirty="0"/>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3028950" y="5624514"/>
            <a:ext cx="377190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986904" y="1"/>
            <a:ext cx="8157096" cy="959642"/>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Faculty Video Links, YouTube &amp; NPTEL Video Links and Online Courses Details  </a:t>
            </a:r>
          </a:p>
        </p:txBody>
      </p:sp>
      <p:pic>
        <p:nvPicPr>
          <p:cNvPr id="8" name="Picture 2" descr="E:\NIET\Project\xLogo11.png.pagespeed.ic.pydHLuCQEZ.png"/>
          <p:cNvPicPr>
            <a:picLocks noChangeAspect="1" noChangeArrowheads="1"/>
          </p:cNvPicPr>
          <p:nvPr/>
        </p:nvPicPr>
        <p:blipFill>
          <a:blip r:embed="rId4"/>
          <a:srcRect/>
          <a:stretch>
            <a:fillRect/>
          </a:stretch>
        </p:blipFill>
        <p:spPr bwMode="auto">
          <a:xfrm>
            <a:off x="-98946" y="1"/>
            <a:ext cx="1085850" cy="612872"/>
          </a:xfrm>
          <a:prstGeom prst="rect">
            <a:avLst/>
          </a:prstGeom>
          <a:noFill/>
        </p:spPr>
      </p:pic>
    </p:spTree>
    <p:extLst>
      <p:ext uri="{BB962C8B-B14F-4D97-AF65-F5344CB8AC3E}">
        <p14:creationId xmlns:p14="http://schemas.microsoft.com/office/powerpoint/2010/main" val="16834088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1070865"/>
            <a:ext cx="7764723" cy="3394472"/>
          </a:xfrm>
        </p:spPr>
        <p:txBody>
          <a:bodyPr>
            <a:normAutofit/>
          </a:bodyPr>
          <a:lstStyle/>
          <a:p>
            <a:pPr marL="0" indent="0">
              <a:buNone/>
            </a:pPr>
            <a:r>
              <a:rPr lang="en-US" sz="2600" dirty="0"/>
              <a:t>Q1 Discuss and share ideas with your classmate about ‘Interview Skills” then write down some useful points you have discussed.</a:t>
            </a:r>
          </a:p>
          <a:p>
            <a:pPr marL="0" indent="0">
              <a:buNone/>
            </a:pPr>
            <a:r>
              <a:rPr lang="en-US" sz="2600" dirty="0"/>
              <a:t>Q2. What are soft skills? Why is this required? Discuss with your classmate and then write down its relevant points you have discussed.</a:t>
            </a:r>
          </a:p>
          <a:p>
            <a:pPr marL="0" indent="0">
              <a:buNone/>
            </a:pPr>
            <a:endParaRPr lang="en-US" sz="2600" dirty="0"/>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3028950" y="5624514"/>
            <a:ext cx="377190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085850" y="0"/>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Daily Quiz</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085850" cy="612872"/>
          </a:xfrm>
          <a:prstGeom prst="rect">
            <a:avLst/>
          </a:prstGeom>
          <a:noFill/>
        </p:spPr>
      </p:pic>
    </p:spTree>
    <p:extLst>
      <p:ext uri="{BB962C8B-B14F-4D97-AF65-F5344CB8AC3E}">
        <p14:creationId xmlns:p14="http://schemas.microsoft.com/office/powerpoint/2010/main" val="169609804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9934" y="959642"/>
            <a:ext cx="7505416" cy="3394472"/>
          </a:xfrm>
        </p:spPr>
        <p:txBody>
          <a:bodyPr>
            <a:noAutofit/>
          </a:bodyPr>
          <a:lstStyle/>
          <a:p>
            <a:pPr marL="0" indent="0">
              <a:buNone/>
            </a:pPr>
            <a:r>
              <a:rPr lang="en-US" sz="2400" dirty="0"/>
              <a:t>Q1. What are interview skills?</a:t>
            </a:r>
          </a:p>
          <a:p>
            <a:pPr marL="0" indent="0">
              <a:buNone/>
            </a:pPr>
            <a:r>
              <a:rPr lang="en-US" sz="2400" dirty="0"/>
              <a:t>Q2. Explain the importance of soft skills.</a:t>
            </a:r>
          </a:p>
          <a:p>
            <a:pPr marL="0" indent="0">
              <a:buNone/>
            </a:pPr>
            <a:r>
              <a:rPr lang="en-US" sz="2400" dirty="0"/>
              <a:t>Q3. Write a short note on the given topics-</a:t>
            </a:r>
          </a:p>
          <a:p>
            <a:pPr marL="342900" indent="-342900">
              <a:buNone/>
            </a:pPr>
            <a:r>
              <a:rPr lang="en-US" sz="2400" dirty="0"/>
              <a:t>	A. Do’s and don’t of soft skills</a:t>
            </a:r>
          </a:p>
          <a:p>
            <a:pPr marL="342900" indent="-342900">
              <a:buNone/>
            </a:pPr>
            <a:r>
              <a:rPr lang="en-US" sz="2400" dirty="0"/>
              <a:t>	 B. Do’s and don’ts of dressing in an interview</a:t>
            </a:r>
          </a:p>
          <a:p>
            <a:pPr marL="0" indent="0">
              <a:buNone/>
            </a:pPr>
            <a:r>
              <a:rPr lang="en-US" sz="2400" dirty="0"/>
              <a:t>Q4.Why is a positive mental preparation required in interview? How is that useful far a job seeker?</a:t>
            </a:r>
          </a:p>
          <a:p>
            <a:pPr marL="0" indent="0">
              <a:buNone/>
            </a:pPr>
            <a:r>
              <a:rPr lang="en-US" sz="2400" dirty="0"/>
              <a:t>Q5. Discuss do’s and don’ts of interview.</a:t>
            </a:r>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3028950" y="5624514"/>
            <a:ext cx="377190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085850" y="0"/>
            <a:ext cx="8058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Weekly Assignment</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085850" cy="612872"/>
          </a:xfrm>
          <a:prstGeom prst="rect">
            <a:avLst/>
          </a:prstGeom>
          <a:noFill/>
        </p:spPr>
      </p:pic>
    </p:spTree>
    <p:extLst>
      <p:ext uri="{BB962C8B-B14F-4D97-AF65-F5344CB8AC3E}">
        <p14:creationId xmlns:p14="http://schemas.microsoft.com/office/powerpoint/2010/main" val="38369692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3537" y="1052444"/>
            <a:ext cx="7826564" cy="4765812"/>
          </a:xfrm>
        </p:spPr>
        <p:txBody>
          <a:bodyPr>
            <a:normAutofit fontScale="25000" lnSpcReduction="20000"/>
          </a:bodyPr>
          <a:lstStyle/>
          <a:p>
            <a:pPr marL="0" indent="0">
              <a:buNone/>
            </a:pPr>
            <a:r>
              <a:rPr lang="en-US" sz="8800" dirty="0"/>
              <a:t>Q1. The best way to dress in interview should be.</a:t>
            </a:r>
          </a:p>
          <a:p>
            <a:pPr marL="0" indent="0">
              <a:buNone/>
            </a:pPr>
            <a:r>
              <a:rPr lang="en-US" sz="8800" dirty="0"/>
              <a:t>        a. fashionable    b. informal    c. casual         d. professional attire</a:t>
            </a:r>
          </a:p>
          <a:p>
            <a:pPr marL="0" indent="0">
              <a:buNone/>
            </a:pPr>
            <a:r>
              <a:rPr lang="en-US" sz="8800" dirty="0"/>
              <a:t>Q.2.Soft skills is/are</a:t>
            </a:r>
          </a:p>
          <a:p>
            <a:pPr marL="342900" indent="-342900">
              <a:buNone/>
            </a:pPr>
            <a:r>
              <a:rPr lang="en-US" sz="8800" dirty="0"/>
              <a:t>	a. communication skills       b. confidence  c. etiquette  d. All of these</a:t>
            </a:r>
          </a:p>
          <a:p>
            <a:pPr marL="0" indent="0">
              <a:buNone/>
            </a:pPr>
            <a:r>
              <a:rPr lang="en-US" sz="8800" dirty="0"/>
              <a:t>Q3. What should you not do while preparing for interview?</a:t>
            </a:r>
          </a:p>
          <a:p>
            <a:pPr marL="0" indent="0">
              <a:buNone/>
            </a:pPr>
            <a:r>
              <a:rPr lang="en-US" sz="8800" dirty="0"/>
              <a:t>      a. arrange your resume                        b. research about the company</a:t>
            </a:r>
          </a:p>
          <a:p>
            <a:pPr marL="0" indent="0">
              <a:buNone/>
            </a:pPr>
            <a:r>
              <a:rPr lang="en-US" sz="8800" dirty="0"/>
              <a:t>      c. memorizing important questions   d. feeling positive about it</a:t>
            </a:r>
          </a:p>
          <a:p>
            <a:pPr marL="0" indent="0">
              <a:buNone/>
            </a:pPr>
            <a:r>
              <a:rPr lang="en-US" sz="8800" dirty="0"/>
              <a:t>Q4. Attitude in interview</a:t>
            </a:r>
          </a:p>
          <a:p>
            <a:pPr marL="0" indent="0">
              <a:buNone/>
            </a:pPr>
            <a:r>
              <a:rPr lang="en-US" sz="8800" dirty="0"/>
              <a:t>      a. Smile   b. walk with confidence    c. keep fidgeting     d. enthusiastic</a:t>
            </a:r>
          </a:p>
          <a:p>
            <a:pPr marL="0" indent="0">
              <a:buNone/>
            </a:pPr>
            <a:endParaRPr lang="en-US" sz="8800" dirty="0"/>
          </a:p>
          <a:p>
            <a:endParaRPr lang="en-US" sz="1500" dirty="0"/>
          </a:p>
        </p:txBody>
      </p:sp>
      <p:sp>
        <p:nvSpPr>
          <p:cNvPr id="4" name="Date Placeholder 3"/>
          <p:cNvSpPr>
            <a:spLocks noGrp="1"/>
          </p:cNvSpPr>
          <p:nvPr>
            <p:ph type="dt" sz="half" idx="10"/>
          </p:nvPr>
        </p:nvSpPr>
        <p:spPr/>
        <p:txBody>
          <a:bodyPr/>
          <a:lstStyle/>
          <a:p>
            <a:fld id="{991E88E8-C61B-4086-B52E-3DB43916918A}" type="datetime1">
              <a:rPr lang="en-US" smtClean="0"/>
              <a:pPr/>
              <a:t>4/25/2022</a:t>
            </a:fld>
            <a:endParaRPr lang="en-US"/>
          </a:p>
        </p:txBody>
      </p:sp>
      <p:sp>
        <p:nvSpPr>
          <p:cNvPr id="5" name="Footer Placeholder 4"/>
          <p:cNvSpPr>
            <a:spLocks noGrp="1"/>
          </p:cNvSpPr>
          <p:nvPr>
            <p:ph type="ftr" sz="quarter" idx="11"/>
          </p:nvPr>
        </p:nvSpPr>
        <p:spPr>
          <a:xfrm>
            <a:off x="3088019" y="6307089"/>
            <a:ext cx="365760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685925" y="0"/>
            <a:ext cx="7363239" cy="563611"/>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MCQ 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85725" y="0"/>
            <a:ext cx="1085850" cy="612872"/>
          </a:xfrm>
          <a:prstGeom prst="rect">
            <a:avLst/>
          </a:prstGeom>
          <a:noFill/>
        </p:spPr>
      </p:pic>
    </p:spTree>
    <p:extLst>
      <p:ext uri="{BB962C8B-B14F-4D97-AF65-F5344CB8AC3E}">
        <p14:creationId xmlns:p14="http://schemas.microsoft.com/office/powerpoint/2010/main" val="380045960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6036" y="1263250"/>
            <a:ext cx="7751928" cy="3394472"/>
          </a:xfrm>
        </p:spPr>
        <p:txBody>
          <a:bodyPr>
            <a:normAutofit/>
          </a:bodyPr>
          <a:lstStyle/>
          <a:p>
            <a:pPr marL="0" indent="0">
              <a:buNone/>
            </a:pPr>
            <a:r>
              <a:rPr lang="en-US" sz="2600" dirty="0"/>
              <a:t>Q1. Write about the interview skills and explain how they help in professional life. (2018-2019)</a:t>
            </a:r>
          </a:p>
          <a:p>
            <a:endParaRPr lang="en-US" sz="2600" dirty="0"/>
          </a:p>
          <a:p>
            <a:endParaRPr lang="en-US" sz="1500" dirty="0"/>
          </a:p>
        </p:txBody>
      </p:sp>
      <p:sp>
        <p:nvSpPr>
          <p:cNvPr id="4" name="Date Placeholder 3"/>
          <p:cNvSpPr>
            <a:spLocks noGrp="1"/>
          </p:cNvSpPr>
          <p:nvPr>
            <p:ph type="dt" sz="half" idx="10"/>
          </p:nvPr>
        </p:nvSpPr>
        <p:spPr/>
        <p:txBody>
          <a:bodyPr/>
          <a:lstStyle/>
          <a:p>
            <a:fld id="{991E88E8-C61B-4086-B52E-3DB43916918A}" type="datetime1">
              <a:rPr lang="en-US" smtClean="0"/>
              <a:pPr/>
              <a:t>4/25/2022</a:t>
            </a:fld>
            <a:endParaRPr lang="en-US"/>
          </a:p>
        </p:txBody>
      </p:sp>
      <p:sp>
        <p:nvSpPr>
          <p:cNvPr id="5" name="Footer Placeholder 4"/>
          <p:cNvSpPr>
            <a:spLocks noGrp="1"/>
          </p:cNvSpPr>
          <p:nvPr>
            <p:ph type="ftr" sz="quarter" idx="11"/>
          </p:nvPr>
        </p:nvSpPr>
        <p:spPr>
          <a:xfrm>
            <a:off x="3028950" y="5600701"/>
            <a:ext cx="365760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085850" y="1103"/>
            <a:ext cx="8058150" cy="568448"/>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Old Question Papers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085850" cy="612872"/>
          </a:xfrm>
          <a:prstGeom prst="rect">
            <a:avLst/>
          </a:prstGeom>
          <a:noFill/>
        </p:spPr>
      </p:pic>
    </p:spTree>
    <p:extLst>
      <p:ext uri="{BB962C8B-B14F-4D97-AF65-F5344CB8AC3E}">
        <p14:creationId xmlns:p14="http://schemas.microsoft.com/office/powerpoint/2010/main" val="6803036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615" y="1090737"/>
            <a:ext cx="7196635" cy="4018236"/>
          </a:xfrm>
        </p:spPr>
        <p:txBody>
          <a:bodyPr>
            <a:noAutofit/>
          </a:bodyPr>
          <a:lstStyle/>
          <a:p>
            <a:pPr marL="0" indent="0" algn="just">
              <a:buNone/>
            </a:pPr>
            <a:r>
              <a:rPr lang="en-US" sz="2400" dirty="0"/>
              <a:t>Q1. What are interview skills?</a:t>
            </a:r>
          </a:p>
          <a:p>
            <a:pPr marL="0" indent="0" algn="just">
              <a:buNone/>
            </a:pPr>
            <a:r>
              <a:rPr lang="en-US" sz="2400" dirty="0"/>
              <a:t>Q2.What are soft skills? How does play crucial role for candidate’s selection?</a:t>
            </a:r>
          </a:p>
          <a:p>
            <a:pPr marL="0" indent="0" algn="just">
              <a:buNone/>
            </a:pPr>
            <a:r>
              <a:rPr lang="en-US" sz="2400" dirty="0"/>
              <a:t>Q. 3How should one prepare before the interview?</a:t>
            </a:r>
          </a:p>
          <a:p>
            <a:pPr marL="0" indent="0" algn="just">
              <a:buNone/>
            </a:pPr>
            <a:r>
              <a:rPr lang="en-US" sz="2400" dirty="0"/>
              <a:t>Q.4 Write a short note on-</a:t>
            </a:r>
          </a:p>
          <a:p>
            <a:pPr marL="342900" indent="-342900" algn="just">
              <a:buAutoNum type="alphaUcPeriod"/>
            </a:pPr>
            <a:r>
              <a:rPr lang="en-US" sz="2400" dirty="0"/>
              <a:t>Appearance in interview   B. Overcoming nervousness for interview </a:t>
            </a:r>
          </a:p>
          <a:p>
            <a:pPr marL="0" indent="0" algn="just">
              <a:buNone/>
            </a:pPr>
            <a:r>
              <a:rPr lang="en-US" sz="2400" dirty="0"/>
              <a:t>Q.5 What is the role of body language in interview? Explain how should the  body language be during interview?</a:t>
            </a:r>
          </a:p>
          <a:p>
            <a:pPr marL="0" indent="0">
              <a:buNone/>
            </a:pPr>
            <a:endParaRPr lang="en-US" sz="2400" dirty="0"/>
          </a:p>
        </p:txBody>
      </p:sp>
      <p:sp>
        <p:nvSpPr>
          <p:cNvPr id="4" name="Date Placeholder 3"/>
          <p:cNvSpPr>
            <a:spLocks noGrp="1"/>
          </p:cNvSpPr>
          <p:nvPr>
            <p:ph type="dt" sz="half" idx="10"/>
          </p:nvPr>
        </p:nvSpPr>
        <p:spPr/>
        <p:txBody>
          <a:bodyPr/>
          <a:lstStyle/>
          <a:p>
            <a:fld id="{9B9E620C-6276-4395-B819-95BCDB8CB27A}" type="datetime1">
              <a:rPr lang="en-US" smtClean="0"/>
              <a:pPr/>
              <a:t>4/25/2022</a:t>
            </a:fld>
            <a:endParaRPr lang="en-US"/>
          </a:p>
        </p:txBody>
      </p:sp>
      <p:sp>
        <p:nvSpPr>
          <p:cNvPr id="5" name="Footer Placeholder 4"/>
          <p:cNvSpPr>
            <a:spLocks noGrp="1"/>
          </p:cNvSpPr>
          <p:nvPr>
            <p:ph type="ftr" sz="quarter" idx="11"/>
          </p:nvPr>
        </p:nvSpPr>
        <p:spPr>
          <a:xfrm>
            <a:off x="2186200" y="6347607"/>
            <a:ext cx="5019817" cy="36512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1085851" y="19872"/>
            <a:ext cx="7952132" cy="612872"/>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3000" dirty="0"/>
              <a:t>Expected Questions for University Exam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085850" cy="612872"/>
          </a:xfrm>
          <a:prstGeom prst="rect">
            <a:avLst/>
          </a:prstGeom>
          <a:noFill/>
        </p:spPr>
      </p:pic>
    </p:spTree>
    <p:extLst>
      <p:ext uri="{BB962C8B-B14F-4D97-AF65-F5344CB8AC3E}">
        <p14:creationId xmlns:p14="http://schemas.microsoft.com/office/powerpoint/2010/main" val="305344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7015" y="843506"/>
            <a:ext cx="7873904" cy="5106918"/>
          </a:xfrm>
        </p:spPr>
        <p:txBody>
          <a:bodyPr>
            <a:noAutofit/>
          </a:bodyPr>
          <a:lstStyle/>
          <a:p>
            <a:pPr marL="0" indent="0" algn="just">
              <a:lnSpc>
                <a:spcPct val="150000"/>
              </a:lnSpc>
              <a:buNone/>
            </a:pPr>
            <a:r>
              <a:rPr lang="en-US" b="1" dirty="0"/>
              <a:t>CO4 Apply effective speaking skills to communicate at the workplace.</a:t>
            </a:r>
            <a:endParaRPr lang="en-US" dirty="0"/>
          </a:p>
          <a:p>
            <a:pPr marL="0" indent="0" algn="just">
              <a:buNone/>
            </a:pPr>
            <a:endParaRPr lang="en-US" dirty="0">
              <a:solidFill>
                <a:prstClr val="black"/>
              </a:solidFill>
              <a:cs typeface="Times New Roman" panose="02020603050405020304" pitchFamily="18" charset="0"/>
            </a:endParaRPr>
          </a:p>
          <a:p>
            <a:pPr algn="just"/>
            <a:r>
              <a:rPr lang="en-US" dirty="0">
                <a:solidFill>
                  <a:prstClr val="black"/>
                </a:solidFill>
                <a:cs typeface="Times New Roman" panose="02020603050405020304" pitchFamily="18" charset="0"/>
              </a:rPr>
              <a:t>The students will be able to speak efficiently at the workplace</a:t>
            </a:r>
          </a:p>
        </p:txBody>
      </p:sp>
      <p:sp>
        <p:nvSpPr>
          <p:cNvPr id="4" name="Date Placeholder 3"/>
          <p:cNvSpPr>
            <a:spLocks noGrp="1"/>
          </p:cNvSpPr>
          <p:nvPr>
            <p:ph type="dt" sz="half" idx="10"/>
          </p:nvPr>
        </p:nvSpPr>
        <p:spPr/>
        <p:txBody>
          <a:bodyPr/>
          <a:lstStyle/>
          <a:p>
            <a:fld id="{8D686D6B-6333-4C53-B5E5-54C0FD350F08}" type="datetime1">
              <a:rPr lang="en-US" smtClean="0"/>
              <a:pPr/>
              <a:t>4/25/2022</a:t>
            </a:fld>
            <a:endParaRPr lang="en-US"/>
          </a:p>
        </p:txBody>
      </p:sp>
      <p:sp>
        <p:nvSpPr>
          <p:cNvPr id="5" name="Footer Placeholder 4"/>
          <p:cNvSpPr>
            <a:spLocks noGrp="1"/>
          </p:cNvSpPr>
          <p:nvPr>
            <p:ph type="ftr" sz="quarter" idx="11"/>
          </p:nvPr>
        </p:nvSpPr>
        <p:spPr>
          <a:xfrm>
            <a:off x="2070195" y="6401991"/>
            <a:ext cx="5053936" cy="217173"/>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971550" y="46"/>
            <a:ext cx="8172450" cy="612872"/>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defTabSz="914400">
              <a:spcBef>
                <a:spcPct val="0"/>
              </a:spcBef>
              <a:defRPr/>
            </a:pPr>
            <a:r>
              <a:rPr lang="en-US" sz="3000" dirty="0"/>
              <a:t>Topic Mapping with Course Outcome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15340"/>
            <a:ext cx="1085850" cy="612872"/>
          </a:xfrm>
          <a:prstGeom prst="rect">
            <a:avLst/>
          </a:prstGeom>
          <a:noFill/>
        </p:spPr>
      </p:pic>
    </p:spTree>
    <p:extLst>
      <p:ext uri="{BB962C8B-B14F-4D97-AF65-F5344CB8AC3E}">
        <p14:creationId xmlns:p14="http://schemas.microsoft.com/office/powerpoint/2010/main" val="144866992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A40050-3100-4201-883F-F2523CC30465}" type="datetime1">
              <a:rPr lang="en-US" smtClean="0"/>
              <a:pPr/>
              <a:t>4/25/2022</a:t>
            </a:fld>
            <a:endParaRPr lang="en-US"/>
          </a:p>
        </p:txBody>
      </p:sp>
      <p:sp>
        <p:nvSpPr>
          <p:cNvPr id="5" name="Footer Placeholder 4"/>
          <p:cNvSpPr>
            <a:spLocks noGrp="1"/>
          </p:cNvSpPr>
          <p:nvPr>
            <p:ph type="ftr" sz="quarter" idx="11"/>
          </p:nvPr>
        </p:nvSpPr>
        <p:spPr>
          <a:xfrm>
            <a:off x="3028950" y="5624514"/>
            <a:ext cx="388620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Title 1"/>
          <p:cNvSpPr txBox="1">
            <a:spLocks/>
          </p:cNvSpPr>
          <p:nvPr/>
        </p:nvSpPr>
        <p:spPr>
          <a:xfrm>
            <a:off x="1310308" y="0"/>
            <a:ext cx="7833692" cy="612872"/>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Summary</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085850" cy="612872"/>
          </a:xfrm>
          <a:prstGeom prst="rect">
            <a:avLst/>
          </a:prstGeom>
          <a:noFill/>
        </p:spPr>
      </p:pic>
      <p:sp>
        <p:nvSpPr>
          <p:cNvPr id="2" name="Rectangle 1">
            <a:extLst>
              <a:ext uri="{FF2B5EF4-FFF2-40B4-BE49-F238E27FC236}">
                <a16:creationId xmlns:a16="http://schemas.microsoft.com/office/drawing/2014/main" id="{14A78CD2-98BB-4CE0-86FD-1B76F859F58F}"/>
              </a:ext>
            </a:extLst>
          </p:cNvPr>
          <p:cNvSpPr/>
          <p:nvPr/>
        </p:nvSpPr>
        <p:spPr>
          <a:xfrm>
            <a:off x="532263" y="1214652"/>
            <a:ext cx="7983087" cy="1692771"/>
          </a:xfrm>
          <a:prstGeom prst="rect">
            <a:avLst/>
          </a:prstGeom>
        </p:spPr>
        <p:txBody>
          <a:bodyPr wrap="square">
            <a:spAutoFit/>
          </a:bodyPr>
          <a:lstStyle/>
          <a:p>
            <a:pPr marL="257175" indent="-257175" algn="just">
              <a:buFont typeface="Arial" panose="020B0604020202020204" pitchFamily="34" charset="0"/>
              <a:buChar char="•"/>
            </a:pPr>
            <a:r>
              <a:rPr lang="en-US" sz="2600" dirty="0">
                <a:ln w="0"/>
              </a:rPr>
              <a:t>Interview Skills</a:t>
            </a:r>
          </a:p>
          <a:p>
            <a:pPr marL="257175" indent="-257175" algn="just">
              <a:buFont typeface="Arial" panose="020B0604020202020204" pitchFamily="34" charset="0"/>
              <a:buChar char="•"/>
            </a:pPr>
            <a:r>
              <a:rPr lang="en-US" sz="2600" dirty="0">
                <a:ln w="0"/>
              </a:rPr>
              <a:t>Dos and Don’ts </a:t>
            </a:r>
          </a:p>
          <a:p>
            <a:pPr marL="257175" indent="-257175" algn="just">
              <a:buFont typeface="Arial" panose="020B0604020202020204" pitchFamily="34" charset="0"/>
              <a:buChar char="•"/>
            </a:pPr>
            <a:r>
              <a:rPr lang="en-US" sz="2600" dirty="0">
                <a:ln w="0"/>
              </a:rPr>
              <a:t>Practice common interview questions</a:t>
            </a:r>
          </a:p>
          <a:p>
            <a:pPr marL="257175" indent="-257175" algn="just">
              <a:buFont typeface="Arial" panose="020B0604020202020204" pitchFamily="34" charset="0"/>
              <a:buChar char="•"/>
            </a:pPr>
            <a:r>
              <a:rPr lang="en-US" sz="2600" dirty="0">
                <a:ln w="0"/>
              </a:rPr>
              <a:t>Effective speaking</a:t>
            </a:r>
          </a:p>
        </p:txBody>
      </p:sp>
    </p:spTree>
    <p:extLst>
      <p:ext uri="{BB962C8B-B14F-4D97-AF65-F5344CB8AC3E}">
        <p14:creationId xmlns:p14="http://schemas.microsoft.com/office/powerpoint/2010/main" val="333219487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A40050-3100-4201-883F-F2523CC30465}" type="datetime1">
              <a:rPr lang="en-US" smtClean="0"/>
              <a:pPr/>
              <a:t>4/25/2022</a:t>
            </a:fld>
            <a:endParaRPr lang="en-US"/>
          </a:p>
        </p:txBody>
      </p:sp>
      <p:sp>
        <p:nvSpPr>
          <p:cNvPr id="5" name="Footer Placeholder 4"/>
          <p:cNvSpPr>
            <a:spLocks noGrp="1"/>
          </p:cNvSpPr>
          <p:nvPr>
            <p:ph type="ftr" sz="quarter" idx="11"/>
          </p:nvPr>
        </p:nvSpPr>
        <p:spPr>
          <a:xfrm>
            <a:off x="3028950" y="5624514"/>
            <a:ext cx="388620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p:cNvSpPr txBox="1">
            <a:spLocks/>
          </p:cNvSpPr>
          <p:nvPr/>
        </p:nvSpPr>
        <p:spPr>
          <a:xfrm>
            <a:off x="1310308" y="0"/>
            <a:ext cx="7833692" cy="612872"/>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Topic 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085850" cy="612872"/>
          </a:xfrm>
          <a:prstGeom prst="rect">
            <a:avLst/>
          </a:prstGeom>
          <a:noFill/>
        </p:spPr>
      </p:pic>
      <p:sp>
        <p:nvSpPr>
          <p:cNvPr id="2" name="Rectangle 1">
            <a:extLst>
              <a:ext uri="{FF2B5EF4-FFF2-40B4-BE49-F238E27FC236}">
                <a16:creationId xmlns:a16="http://schemas.microsoft.com/office/drawing/2014/main" id="{14A78CD2-98BB-4CE0-86FD-1B76F859F58F}"/>
              </a:ext>
            </a:extLst>
          </p:cNvPr>
          <p:cNvSpPr/>
          <p:nvPr/>
        </p:nvSpPr>
        <p:spPr>
          <a:xfrm>
            <a:off x="532263" y="1214652"/>
            <a:ext cx="7983087" cy="1692771"/>
          </a:xfrm>
          <a:prstGeom prst="rect">
            <a:avLst/>
          </a:prstGeom>
        </p:spPr>
        <p:txBody>
          <a:bodyPr wrap="square">
            <a:spAutoFit/>
          </a:bodyPr>
          <a:lstStyle/>
          <a:p>
            <a:pPr marL="257175" indent="-257175" algn="just">
              <a:buFont typeface="Arial" panose="020B0604020202020204" pitchFamily="34" charset="0"/>
              <a:buChar char="•"/>
            </a:pPr>
            <a:r>
              <a:rPr lang="en-US" sz="2600" dirty="0">
                <a:ln w="0"/>
              </a:rPr>
              <a:t>The students now know how to perform well in interviews</a:t>
            </a:r>
          </a:p>
          <a:p>
            <a:pPr marL="257175" indent="-257175" algn="just">
              <a:buFont typeface="Arial" panose="020B0604020202020204" pitchFamily="34" charset="0"/>
              <a:buChar char="•"/>
            </a:pPr>
            <a:r>
              <a:rPr lang="en-US" sz="2600" dirty="0">
                <a:ln w="0"/>
              </a:rPr>
              <a:t>The students have prepared answers to some common interview questions</a:t>
            </a:r>
          </a:p>
        </p:txBody>
      </p:sp>
    </p:spTree>
    <p:extLst>
      <p:ext uri="{BB962C8B-B14F-4D97-AF65-F5344CB8AC3E}">
        <p14:creationId xmlns:p14="http://schemas.microsoft.com/office/powerpoint/2010/main" val="194294196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5849" y="-1"/>
            <a:ext cx="8058151" cy="857249"/>
          </a:xfrm>
        </p:spPr>
        <p:style>
          <a:lnRef idx="1">
            <a:schemeClr val="accent5"/>
          </a:lnRef>
          <a:fillRef idx="2">
            <a:schemeClr val="accent5"/>
          </a:fillRef>
          <a:effectRef idx="1">
            <a:schemeClr val="accent5"/>
          </a:effectRef>
          <a:fontRef idx="minor">
            <a:schemeClr val="dk1"/>
          </a:fontRef>
        </p:style>
        <p:txBody>
          <a:bodyPr>
            <a:noAutofit/>
          </a:bodyPr>
          <a:lstStyle/>
          <a:p>
            <a:r>
              <a:rPr lang="en-US" sz="3000" dirty="0"/>
              <a:t>Noida Institute of Engineering and Technology, Noida Greater</a:t>
            </a:r>
          </a:p>
        </p:txBody>
      </p:sp>
      <p:sp>
        <p:nvSpPr>
          <p:cNvPr id="3" name="Subtitle 2"/>
          <p:cNvSpPr>
            <a:spLocks noGrp="1"/>
          </p:cNvSpPr>
          <p:nvPr>
            <p:ph type="subTitle" idx="1"/>
          </p:nvPr>
        </p:nvSpPr>
        <p:spPr>
          <a:xfrm>
            <a:off x="2228850" y="930274"/>
            <a:ext cx="4800600" cy="1314450"/>
          </a:xfrm>
        </p:spPr>
        <p:style>
          <a:lnRef idx="2">
            <a:schemeClr val="accent5"/>
          </a:lnRef>
          <a:fillRef idx="1">
            <a:schemeClr val="lt1"/>
          </a:fillRef>
          <a:effectRef idx="0">
            <a:schemeClr val="accent5"/>
          </a:effectRef>
          <a:fontRef idx="minor">
            <a:schemeClr val="dk1"/>
          </a:fontRef>
        </p:style>
        <p:txBody>
          <a:bodyPr>
            <a:normAutofit lnSpcReduction="10000"/>
          </a:bodyPr>
          <a:lstStyle/>
          <a:p>
            <a:endParaRPr lang="en-US" sz="2250" b="1" dirty="0"/>
          </a:p>
          <a:p>
            <a:r>
              <a:rPr lang="en-US" sz="3000" b="1" dirty="0"/>
              <a:t>Technical Communication Skills</a:t>
            </a:r>
          </a:p>
        </p:txBody>
      </p:sp>
      <p:sp>
        <p:nvSpPr>
          <p:cNvPr id="9" name="Date Placeholder 8"/>
          <p:cNvSpPr>
            <a:spLocks noGrp="1"/>
          </p:cNvSpPr>
          <p:nvPr>
            <p:ph type="dt" sz="half" idx="10"/>
          </p:nvPr>
        </p:nvSpPr>
        <p:spPr>
          <a:xfrm>
            <a:off x="1428750" y="5726907"/>
            <a:ext cx="1600200" cy="273844"/>
          </a:xfrm>
        </p:spPr>
        <p:txBody>
          <a:bodyPr/>
          <a:lstStyle/>
          <a:p>
            <a:fld id="{38801551-5877-4C21-9B34-9746B04ED5CA}" type="datetime1">
              <a:rPr lang="en-US" smtClean="0"/>
              <a:pPr/>
              <a:t>4/25/2022</a:t>
            </a:fld>
            <a:endParaRPr lang="en-US" dirty="0"/>
          </a:p>
        </p:txBody>
      </p:sp>
      <p:sp>
        <p:nvSpPr>
          <p:cNvPr id="13" name="Footer Placeholder 12"/>
          <p:cNvSpPr>
            <a:spLocks noGrp="1"/>
          </p:cNvSpPr>
          <p:nvPr>
            <p:ph type="ftr" sz="quarter" idx="11"/>
          </p:nvPr>
        </p:nvSpPr>
        <p:spPr>
          <a:xfrm>
            <a:off x="2857500" y="5543551"/>
            <a:ext cx="3771900" cy="273844"/>
          </a:xfrm>
        </p:spPr>
        <p:txBody>
          <a:bodyPr/>
          <a:lstStyle/>
          <a:p>
            <a:r>
              <a:rPr lang="en-US" dirty="0"/>
              <a:t>Faculty Name             Subject code and abbreviation                Unit Number</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92</a:t>
            </a:fld>
            <a:endParaRPr lang="en-US"/>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10236"/>
            <a:ext cx="1085850" cy="612872"/>
          </a:xfrm>
          <a:prstGeom prst="rect">
            <a:avLst/>
          </a:prstGeom>
          <a:noFill/>
        </p:spPr>
      </p:pic>
      <p:sp>
        <p:nvSpPr>
          <p:cNvPr id="6" name="Subtitle 2"/>
          <p:cNvSpPr txBox="1">
            <a:spLocks/>
          </p:cNvSpPr>
          <p:nvPr/>
        </p:nvSpPr>
        <p:spPr>
          <a:xfrm>
            <a:off x="5886450" y="3746242"/>
            <a:ext cx="2286000" cy="1314450"/>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rmAutofit/>
          </a:bodyPr>
          <a:lstStyle/>
          <a:p>
            <a:pPr algn="ctr">
              <a:spcBef>
                <a:spcPct val="20000"/>
              </a:spcBef>
              <a:defRPr/>
            </a:pPr>
            <a:r>
              <a:rPr lang="en-US" sz="2200" dirty="0">
                <a:solidFill>
                  <a:schemeClr val="tx1"/>
                </a:solidFill>
              </a:rPr>
              <a:t>Dr. </a:t>
            </a:r>
            <a:r>
              <a:rPr lang="en-US" sz="2200" dirty="0" err="1">
                <a:solidFill>
                  <a:schemeClr val="tx1"/>
                </a:solidFill>
              </a:rPr>
              <a:t>Zeba</a:t>
            </a:r>
            <a:r>
              <a:rPr lang="en-US" sz="2200" dirty="0">
                <a:solidFill>
                  <a:schemeClr val="tx1"/>
                </a:solidFill>
              </a:rPr>
              <a:t> Mehdi</a:t>
            </a:r>
          </a:p>
          <a:p>
            <a:pPr algn="ctr">
              <a:spcBef>
                <a:spcPct val="20000"/>
              </a:spcBef>
              <a:defRPr/>
            </a:pPr>
            <a:r>
              <a:rPr lang="en-US" sz="2200" dirty="0">
                <a:solidFill>
                  <a:schemeClr val="tx1"/>
                </a:solidFill>
              </a:rPr>
              <a:t>Department of English</a:t>
            </a: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1428750" y="5314950"/>
            <a:ext cx="400050" cy="400050"/>
          </a:xfrm>
          <a:prstGeom prst="rect">
            <a:avLst/>
          </a:prstGeom>
          <a:noFill/>
        </p:spPr>
      </p:pic>
      <p:pic>
        <p:nvPicPr>
          <p:cNvPr id="11" name="Picture 4" descr="C:\Users\Manks\Downloads\speak.png"/>
          <p:cNvPicPr>
            <a:picLocks noChangeAspect="1" noChangeArrowheads="1"/>
          </p:cNvPicPr>
          <p:nvPr/>
        </p:nvPicPr>
        <p:blipFill>
          <a:blip r:embed="rId5" cstate="print"/>
          <a:srcRect/>
          <a:stretch>
            <a:fillRect/>
          </a:stretch>
        </p:blipFill>
        <p:spPr bwMode="auto">
          <a:xfrm>
            <a:off x="6057900" y="2465387"/>
            <a:ext cx="1143000" cy="1143000"/>
          </a:xfrm>
          <a:prstGeom prst="rect">
            <a:avLst/>
          </a:prstGeom>
          <a:noFill/>
        </p:spPr>
      </p:pic>
      <p:sp>
        <p:nvSpPr>
          <p:cNvPr id="12" name="Subtitle 2"/>
          <p:cNvSpPr txBox="1">
            <a:spLocks/>
          </p:cNvSpPr>
          <p:nvPr/>
        </p:nvSpPr>
        <p:spPr>
          <a:xfrm>
            <a:off x="597516" y="2636040"/>
            <a:ext cx="1600200" cy="604837"/>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rmAutofit fontScale="55000" lnSpcReduction="20000"/>
          </a:bodyPr>
          <a:lstStyle/>
          <a:p>
            <a:pPr algn="ctr">
              <a:spcBef>
                <a:spcPct val="20000"/>
              </a:spcBef>
              <a:defRPr/>
            </a:pPr>
            <a:r>
              <a:rPr lang="en-US" sz="3100" dirty="0">
                <a:solidFill>
                  <a:schemeClr val="tx1"/>
                </a:solidFill>
              </a:rPr>
              <a:t>Unit: IV</a:t>
            </a:r>
          </a:p>
          <a:p>
            <a:pPr algn="ctr">
              <a:spcBef>
                <a:spcPct val="20000"/>
              </a:spcBef>
              <a:defRPr/>
            </a:pPr>
            <a:r>
              <a:rPr lang="en-US" sz="3100" dirty="0">
                <a:solidFill>
                  <a:schemeClr val="tx1"/>
                </a:solidFill>
              </a:rPr>
              <a:t>Public Speaking</a:t>
            </a:r>
          </a:p>
          <a:p>
            <a:pPr algn="ctr">
              <a:spcBef>
                <a:spcPct val="20000"/>
              </a:spcBef>
              <a:defRPr/>
            </a:pPr>
            <a:endParaRPr lang="en-US" sz="1950" dirty="0">
              <a:solidFill>
                <a:schemeClr val="tx1"/>
              </a:solidFill>
            </a:endParaRPr>
          </a:p>
        </p:txBody>
      </p:sp>
      <p:sp>
        <p:nvSpPr>
          <p:cNvPr id="14" name="Subtitle 2"/>
          <p:cNvSpPr txBox="1">
            <a:spLocks/>
          </p:cNvSpPr>
          <p:nvPr/>
        </p:nvSpPr>
        <p:spPr>
          <a:xfrm>
            <a:off x="597516" y="3574626"/>
            <a:ext cx="3143250" cy="628650"/>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Autofit/>
          </a:bodyPr>
          <a:lstStyle/>
          <a:p>
            <a:pPr algn="ctr">
              <a:spcBef>
                <a:spcPct val="20000"/>
              </a:spcBef>
              <a:defRPr/>
            </a:pPr>
            <a:r>
              <a:rPr lang="en-US" sz="1950" dirty="0">
                <a:solidFill>
                  <a:schemeClr val="tx1"/>
                </a:solidFill>
              </a:rPr>
              <a:t>Topic 5: Mobile etiquette </a:t>
            </a:r>
          </a:p>
        </p:txBody>
      </p:sp>
      <p:sp>
        <p:nvSpPr>
          <p:cNvPr id="15" name="Subtitle 2"/>
          <p:cNvSpPr txBox="1">
            <a:spLocks/>
          </p:cNvSpPr>
          <p:nvPr/>
        </p:nvSpPr>
        <p:spPr>
          <a:xfrm>
            <a:off x="626091" y="4549665"/>
            <a:ext cx="3143250" cy="628650"/>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rmAutofit/>
          </a:bodyPr>
          <a:lstStyle/>
          <a:p>
            <a:pPr algn="ctr">
              <a:spcBef>
                <a:spcPct val="20000"/>
              </a:spcBef>
              <a:defRPr/>
            </a:pPr>
            <a:r>
              <a:rPr lang="en-US" sz="1950" dirty="0" err="1">
                <a:solidFill>
                  <a:schemeClr val="tx1"/>
                </a:solidFill>
              </a:rPr>
              <a:t>B.Tech</a:t>
            </a:r>
            <a:r>
              <a:rPr lang="en-US" sz="1950" dirty="0">
                <a:solidFill>
                  <a:schemeClr val="tx1"/>
                </a:solidFill>
              </a:rPr>
              <a:t> IV Semester</a:t>
            </a:r>
          </a:p>
        </p:txBody>
      </p:sp>
    </p:spTree>
    <p:extLst>
      <p:ext uri="{BB962C8B-B14F-4D97-AF65-F5344CB8AC3E}">
        <p14:creationId xmlns:p14="http://schemas.microsoft.com/office/powerpoint/2010/main" val="220180392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7015" y="843506"/>
            <a:ext cx="7873904" cy="5106918"/>
          </a:xfrm>
        </p:spPr>
        <p:txBody>
          <a:bodyPr>
            <a:noAutofit/>
          </a:bodyPr>
          <a:lstStyle/>
          <a:p>
            <a:pPr marL="0" indent="0" algn="just">
              <a:lnSpc>
                <a:spcPct val="150000"/>
              </a:lnSpc>
              <a:buNone/>
            </a:pPr>
            <a:r>
              <a:rPr lang="en-US" b="1" dirty="0"/>
              <a:t>CO4	  </a:t>
            </a:r>
            <a:r>
              <a:rPr lang="en-US" dirty="0"/>
              <a:t>Apply effective speaking skills to communicate at the workplace.</a:t>
            </a:r>
          </a:p>
          <a:p>
            <a:pPr marL="0" indent="0" algn="just">
              <a:buNone/>
            </a:pPr>
            <a:endParaRPr lang="en-US" dirty="0">
              <a:solidFill>
                <a:prstClr val="black"/>
              </a:solidFill>
              <a:cs typeface="Times New Roman" panose="02020603050405020304" pitchFamily="18" charset="0"/>
            </a:endParaRPr>
          </a:p>
          <a:p>
            <a:pPr algn="just"/>
            <a:r>
              <a:rPr lang="en-US" dirty="0">
                <a:solidFill>
                  <a:prstClr val="black"/>
                </a:solidFill>
                <a:cs typeface="Times New Roman" panose="02020603050405020304" pitchFamily="18" charset="0"/>
              </a:rPr>
              <a:t>The students will be able to speak efficiently over a telephone</a:t>
            </a:r>
          </a:p>
        </p:txBody>
      </p:sp>
      <p:sp>
        <p:nvSpPr>
          <p:cNvPr id="4" name="Date Placeholder 3"/>
          <p:cNvSpPr>
            <a:spLocks noGrp="1"/>
          </p:cNvSpPr>
          <p:nvPr>
            <p:ph type="dt" sz="half" idx="10"/>
          </p:nvPr>
        </p:nvSpPr>
        <p:spPr/>
        <p:txBody>
          <a:bodyPr/>
          <a:lstStyle/>
          <a:p>
            <a:fld id="{8D686D6B-6333-4C53-B5E5-54C0FD350F08}" type="datetime1">
              <a:rPr lang="en-US" smtClean="0"/>
              <a:pPr/>
              <a:t>4/25/2022</a:t>
            </a:fld>
            <a:endParaRPr lang="en-US"/>
          </a:p>
        </p:txBody>
      </p:sp>
      <p:sp>
        <p:nvSpPr>
          <p:cNvPr id="5" name="Footer Placeholder 4"/>
          <p:cNvSpPr>
            <a:spLocks noGrp="1"/>
          </p:cNvSpPr>
          <p:nvPr>
            <p:ph type="ftr" sz="quarter" idx="11"/>
          </p:nvPr>
        </p:nvSpPr>
        <p:spPr>
          <a:xfrm>
            <a:off x="2070195" y="6401991"/>
            <a:ext cx="5053936" cy="217173"/>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7" name="Title 1"/>
          <p:cNvSpPr txBox="1">
            <a:spLocks/>
          </p:cNvSpPr>
          <p:nvPr/>
        </p:nvSpPr>
        <p:spPr>
          <a:xfrm>
            <a:off x="971550" y="46"/>
            <a:ext cx="8172450" cy="612872"/>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defTabSz="914400">
              <a:spcBef>
                <a:spcPct val="0"/>
              </a:spcBef>
              <a:defRPr/>
            </a:pPr>
            <a:r>
              <a:rPr lang="en-US" sz="3000" dirty="0"/>
              <a:t>Topic Mapping with Course Outcome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15340"/>
            <a:ext cx="1085850" cy="612872"/>
          </a:xfrm>
          <a:prstGeom prst="rect">
            <a:avLst/>
          </a:prstGeom>
          <a:noFill/>
        </p:spPr>
      </p:pic>
    </p:spTree>
    <p:extLst>
      <p:ext uri="{BB962C8B-B14F-4D97-AF65-F5344CB8AC3E}">
        <p14:creationId xmlns:p14="http://schemas.microsoft.com/office/powerpoint/2010/main" val="144631801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C734247D-D670-4DCB-AB1F-D4FCE670C89C}"/>
              </a:ext>
            </a:extLst>
          </p:cNvPr>
          <p:cNvSpPr>
            <a:spLocks noGrp="1"/>
          </p:cNvSpPr>
          <p:nvPr>
            <p:ph sz="half" idx="1"/>
          </p:nvPr>
        </p:nvSpPr>
        <p:spPr>
          <a:xfrm>
            <a:off x="1085850" y="1395432"/>
            <a:ext cx="3886200" cy="3263504"/>
          </a:xfrm>
        </p:spPr>
        <p:txBody>
          <a:bodyPr>
            <a:normAutofit/>
          </a:bodyPr>
          <a:lstStyle/>
          <a:p>
            <a:pPr marL="0" indent="0">
              <a:buNone/>
            </a:pPr>
            <a:r>
              <a:rPr lang="en-IN" sz="2600" b="1" dirty="0"/>
              <a:t>Recap</a:t>
            </a:r>
          </a:p>
          <a:p>
            <a:r>
              <a:rPr lang="en-US" sz="2600" dirty="0"/>
              <a:t>Interview Skills</a:t>
            </a:r>
            <a:endParaRPr lang="en-IN" sz="2600" dirty="0"/>
          </a:p>
        </p:txBody>
      </p:sp>
      <p:sp>
        <p:nvSpPr>
          <p:cNvPr id="10" name="Content Placeholder 9">
            <a:extLst>
              <a:ext uri="{FF2B5EF4-FFF2-40B4-BE49-F238E27FC236}">
                <a16:creationId xmlns:a16="http://schemas.microsoft.com/office/drawing/2014/main" id="{A8BFE1C6-1C94-4D59-9268-3FA75E52B772}"/>
              </a:ext>
            </a:extLst>
          </p:cNvPr>
          <p:cNvSpPr>
            <a:spLocks noGrp="1"/>
          </p:cNvSpPr>
          <p:nvPr>
            <p:ph sz="half" idx="2"/>
          </p:nvPr>
        </p:nvSpPr>
        <p:spPr>
          <a:xfrm>
            <a:off x="4574414" y="1385020"/>
            <a:ext cx="3886200" cy="4351338"/>
          </a:xfrm>
        </p:spPr>
        <p:txBody>
          <a:bodyPr>
            <a:normAutofit/>
          </a:bodyPr>
          <a:lstStyle/>
          <a:p>
            <a:pPr marL="0" indent="0">
              <a:buNone/>
            </a:pPr>
            <a:r>
              <a:rPr lang="en-IN" sz="2600" b="1" dirty="0"/>
              <a:t>Prerequisite</a:t>
            </a:r>
          </a:p>
          <a:p>
            <a:r>
              <a:rPr lang="en-IN" sz="2600" dirty="0"/>
              <a:t>communication skills</a:t>
            </a:r>
          </a:p>
          <a:p>
            <a:r>
              <a:rPr lang="en-IN" sz="2600" dirty="0"/>
              <a:t>Basic understanding of formal communication</a:t>
            </a:r>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7" name="Title 1"/>
          <p:cNvSpPr txBox="1">
            <a:spLocks/>
          </p:cNvSpPr>
          <p:nvPr/>
        </p:nvSpPr>
        <p:spPr>
          <a:xfrm>
            <a:off x="1171575" y="0"/>
            <a:ext cx="7972425"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85725" y="0"/>
            <a:ext cx="1085850" cy="612872"/>
          </a:xfrm>
          <a:prstGeom prst="rect">
            <a:avLst/>
          </a:prstGeom>
          <a:noFill/>
        </p:spPr>
      </p:pic>
    </p:spTree>
    <p:extLst>
      <p:ext uri="{BB962C8B-B14F-4D97-AF65-F5344CB8AC3E}">
        <p14:creationId xmlns:p14="http://schemas.microsoft.com/office/powerpoint/2010/main" val="120326948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63687"/>
            <a:ext cx="8029988" cy="4269703"/>
          </a:xfrm>
        </p:spPr>
        <p:txBody>
          <a:bodyPr>
            <a:normAutofit/>
          </a:bodyPr>
          <a:lstStyle/>
          <a:p>
            <a:pPr marL="0" indent="0">
              <a:buNone/>
            </a:pPr>
            <a:r>
              <a:rPr lang="en-US" sz="2600" dirty="0">
                <a:solidFill>
                  <a:srgbClr val="000000"/>
                </a:solidFill>
                <a:cs typeface="Calibri" panose="020F0502020204030204" pitchFamily="34" charset="0"/>
              </a:rPr>
              <a:t>Etiquette refers to the good manners which help an individual find his place in the society.</a:t>
            </a:r>
          </a:p>
          <a:p>
            <a:pPr marL="0" indent="0">
              <a:buNone/>
            </a:pPr>
            <a:endParaRPr lang="en-US" sz="2600" dirty="0">
              <a:solidFill>
                <a:srgbClr val="000000"/>
              </a:solidFill>
              <a:cs typeface="Calibri" panose="020F0502020204030204" pitchFamily="34" charset="0"/>
            </a:endParaRPr>
          </a:p>
          <a:p>
            <a:pPr marL="0" indent="0">
              <a:buNone/>
            </a:pPr>
            <a:r>
              <a:rPr lang="en-US" sz="2600" dirty="0">
                <a:solidFill>
                  <a:srgbClr val="000000"/>
                </a:solidFill>
                <a:cs typeface="Calibri" panose="020F0502020204030204" pitchFamily="34" charset="0"/>
              </a:rPr>
              <a:t>What is mobile etiquette?</a:t>
            </a:r>
          </a:p>
          <a:p>
            <a:pPr marL="0" indent="0">
              <a:buNone/>
            </a:pPr>
            <a:r>
              <a:rPr lang="en-US" sz="2600" dirty="0">
                <a:solidFill>
                  <a:srgbClr val="111111"/>
                </a:solidFill>
                <a:cs typeface="Calibri" panose="020F0502020204030204" pitchFamily="34" charset="0"/>
              </a:rPr>
              <a:t>certain guidelines that individuals need to adhere to while using the hand phone</a:t>
            </a:r>
            <a:r>
              <a:rPr lang="en-US" sz="2600" dirty="0">
                <a:solidFill>
                  <a:srgbClr val="111111"/>
                </a:solidFill>
              </a:rPr>
              <a:t>.</a:t>
            </a:r>
          </a:p>
          <a:p>
            <a:pPr marL="0" indent="0">
              <a:buNone/>
            </a:pPr>
            <a:endParaRPr lang="en-US" sz="2600" i="0" dirty="0">
              <a:solidFill>
                <a:srgbClr val="111111"/>
              </a:solidFill>
              <a:effectLst/>
            </a:endParaRPr>
          </a:p>
        </p:txBody>
      </p:sp>
      <p:sp>
        <p:nvSpPr>
          <p:cNvPr id="4" name="Date Placeholder 3"/>
          <p:cNvSpPr>
            <a:spLocks noGrp="1"/>
          </p:cNvSpPr>
          <p:nvPr>
            <p:ph type="dt" sz="half" idx="10"/>
          </p:nvPr>
        </p:nvSpPr>
        <p:spPr/>
        <p:txBody>
          <a:bodyPr/>
          <a:lstStyle/>
          <a:p>
            <a:fld id="{9B9E620C-6276-4395-B819-95BCDB8CB27A}" type="datetime1">
              <a:rPr lang="en-US" smtClean="0"/>
              <a:pPr/>
              <a:t>4/25/2022</a:t>
            </a:fld>
            <a:endParaRPr lang="en-US"/>
          </a:p>
        </p:txBody>
      </p:sp>
      <p:sp>
        <p:nvSpPr>
          <p:cNvPr id="5" name="Footer Placeholder 4"/>
          <p:cNvSpPr>
            <a:spLocks noGrp="1"/>
          </p:cNvSpPr>
          <p:nvPr>
            <p:ph type="ftr" sz="quarter" idx="11"/>
          </p:nvPr>
        </p:nvSpPr>
        <p:spPr>
          <a:xfrm>
            <a:off x="2800350" y="5624514"/>
            <a:ext cx="417195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7" name="Title 1"/>
          <p:cNvSpPr txBox="1">
            <a:spLocks/>
          </p:cNvSpPr>
          <p:nvPr/>
        </p:nvSpPr>
        <p:spPr>
          <a:xfrm>
            <a:off x="1114010" y="1"/>
            <a:ext cx="8029989" cy="705693"/>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lvl="0" algn="ctr">
              <a:spcBef>
                <a:spcPct val="0"/>
              </a:spcBef>
              <a:defRPr/>
            </a:pPr>
            <a:r>
              <a:rPr lang="en-US" sz="3000" dirty="0"/>
              <a:t>Mobile etiquette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92822"/>
            <a:ext cx="1085850" cy="612872"/>
          </a:xfrm>
          <a:prstGeom prst="rect">
            <a:avLst/>
          </a:prstGeom>
          <a:noFill/>
        </p:spPr>
      </p:pic>
    </p:spTree>
    <p:extLst>
      <p:ext uri="{BB962C8B-B14F-4D97-AF65-F5344CB8AC3E}">
        <p14:creationId xmlns:p14="http://schemas.microsoft.com/office/powerpoint/2010/main" val="186022906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024" y="1306133"/>
            <a:ext cx="8332811" cy="3860388"/>
          </a:xfrm>
        </p:spPr>
        <p:txBody>
          <a:bodyPr>
            <a:noAutofit/>
          </a:bodyPr>
          <a:lstStyle/>
          <a:p>
            <a:pPr marL="0" indent="0" algn="just">
              <a:buNone/>
            </a:pPr>
            <a:endParaRPr lang="en-US" b="0" i="0" dirty="0">
              <a:effectLst/>
            </a:endParaRPr>
          </a:p>
          <a:p>
            <a:pPr marL="0" indent="0" algn="just">
              <a:buNone/>
            </a:pPr>
            <a:r>
              <a:rPr lang="en-US" dirty="0"/>
              <a:t>Cell phones</a:t>
            </a:r>
            <a:r>
              <a:rPr lang="en-US" b="0" i="0" dirty="0">
                <a:effectLst/>
              </a:rPr>
              <a:t> have become an essential part of our lives and we find it hard to live without them. Yet the misuse of cell phones can inconvenience others and cause unpleasant situations when the users are inconsiderate.</a:t>
            </a:r>
            <a:endParaRPr lang="en-US" dirty="0"/>
          </a:p>
        </p:txBody>
      </p:sp>
      <p:sp>
        <p:nvSpPr>
          <p:cNvPr id="4" name="Date Placeholder 3"/>
          <p:cNvSpPr>
            <a:spLocks noGrp="1"/>
          </p:cNvSpPr>
          <p:nvPr>
            <p:ph type="dt" sz="half" idx="10"/>
          </p:nvPr>
        </p:nvSpPr>
        <p:spPr/>
        <p:txBody>
          <a:bodyPr/>
          <a:lstStyle/>
          <a:p>
            <a:fld id="{9B9E620C-6276-4395-B819-95BCDB8CB27A}" type="datetime1">
              <a:rPr lang="en-US" smtClean="0"/>
              <a:pPr/>
              <a:t>4/25/2022</a:t>
            </a:fld>
            <a:endParaRPr lang="en-US"/>
          </a:p>
        </p:txBody>
      </p:sp>
      <p:sp>
        <p:nvSpPr>
          <p:cNvPr id="5" name="Footer Placeholder 4"/>
          <p:cNvSpPr>
            <a:spLocks noGrp="1"/>
          </p:cNvSpPr>
          <p:nvPr>
            <p:ph type="ftr" sz="quarter" idx="11"/>
          </p:nvPr>
        </p:nvSpPr>
        <p:spPr>
          <a:xfrm>
            <a:off x="2800350" y="5624514"/>
            <a:ext cx="417195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7" name="Title 1"/>
          <p:cNvSpPr txBox="1">
            <a:spLocks/>
          </p:cNvSpPr>
          <p:nvPr/>
        </p:nvSpPr>
        <p:spPr>
          <a:xfrm>
            <a:off x="1257300" y="-70862"/>
            <a:ext cx="7886700" cy="919002"/>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0" indent="0" algn="ctr">
              <a:buNone/>
            </a:pPr>
            <a:r>
              <a:rPr lang="en-US" sz="3000" dirty="0"/>
              <a:t>Why do we need Mobile Etiquette?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85725" y="0"/>
            <a:ext cx="1085850" cy="612872"/>
          </a:xfrm>
          <a:prstGeom prst="rect">
            <a:avLst/>
          </a:prstGeom>
          <a:noFill/>
        </p:spPr>
      </p:pic>
    </p:spTree>
    <p:extLst>
      <p:ext uri="{BB962C8B-B14F-4D97-AF65-F5344CB8AC3E}">
        <p14:creationId xmlns:p14="http://schemas.microsoft.com/office/powerpoint/2010/main" val="319409681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A85622-097B-B344-846D-4C448E196215}"/>
              </a:ext>
            </a:extLst>
          </p:cNvPr>
          <p:cNvSpPr>
            <a:spLocks noGrp="1"/>
          </p:cNvSpPr>
          <p:nvPr>
            <p:ph sz="half" idx="1"/>
          </p:nvPr>
        </p:nvSpPr>
        <p:spPr>
          <a:xfrm>
            <a:off x="469210" y="1143237"/>
            <a:ext cx="3886200" cy="4351338"/>
          </a:xfrm>
        </p:spPr>
        <p:txBody>
          <a:bodyPr>
            <a:normAutofit fontScale="85000" lnSpcReduction="20000"/>
          </a:bodyPr>
          <a:lstStyle/>
          <a:p>
            <a:pPr marL="0" indent="0">
              <a:buNone/>
            </a:pPr>
            <a:r>
              <a:rPr lang="en-IN" b="1" dirty="0"/>
              <a:t>Dos</a:t>
            </a:r>
          </a:p>
          <a:p>
            <a:r>
              <a:rPr lang="en-US" dirty="0">
                <a:solidFill>
                  <a:srgbClr val="0A1633"/>
                </a:solidFill>
              </a:rPr>
              <a:t> respect those who are with you.</a:t>
            </a:r>
          </a:p>
          <a:p>
            <a:r>
              <a:rPr lang="en-US" dirty="0">
                <a:solidFill>
                  <a:srgbClr val="0A1633"/>
                </a:solidFill>
              </a:rPr>
              <a:t>let voicemail do its job.</a:t>
            </a:r>
          </a:p>
          <a:p>
            <a:r>
              <a:rPr lang="en-US" dirty="0">
                <a:solidFill>
                  <a:srgbClr val="0A1633"/>
                </a:solidFill>
              </a:rPr>
              <a:t> respect the personal space of others.</a:t>
            </a:r>
            <a:endParaRPr lang="en-IN" dirty="0">
              <a:solidFill>
                <a:srgbClr val="62AF5A"/>
              </a:solidFill>
            </a:endParaRPr>
          </a:p>
          <a:p>
            <a:r>
              <a:rPr lang="en-US" dirty="0">
                <a:solidFill>
                  <a:srgbClr val="0A1633"/>
                </a:solidFill>
              </a:rPr>
              <a:t>Practice active listening.</a:t>
            </a:r>
          </a:p>
          <a:p>
            <a:r>
              <a:rPr lang="en-US" dirty="0">
                <a:solidFill>
                  <a:srgbClr val="0A1633"/>
                </a:solidFill>
              </a:rPr>
              <a:t>Monitor your tone of voice.</a:t>
            </a:r>
          </a:p>
          <a:p>
            <a:r>
              <a:rPr lang="en-US" dirty="0">
                <a:solidFill>
                  <a:srgbClr val="0A1633"/>
                </a:solidFill>
              </a:rPr>
              <a:t>Ask before putting someone on hold </a:t>
            </a:r>
          </a:p>
          <a:p>
            <a:endParaRPr lang="en-US" dirty="0"/>
          </a:p>
        </p:txBody>
      </p:sp>
      <p:sp>
        <p:nvSpPr>
          <p:cNvPr id="4" name="Content Placeholder 3">
            <a:extLst>
              <a:ext uri="{FF2B5EF4-FFF2-40B4-BE49-F238E27FC236}">
                <a16:creationId xmlns:a16="http://schemas.microsoft.com/office/drawing/2014/main" id="{6D968004-4F81-8043-A33A-604C874A40F6}"/>
              </a:ext>
            </a:extLst>
          </p:cNvPr>
          <p:cNvSpPr>
            <a:spLocks noGrp="1"/>
          </p:cNvSpPr>
          <p:nvPr>
            <p:ph sz="half" idx="2"/>
          </p:nvPr>
        </p:nvSpPr>
        <p:spPr>
          <a:xfrm>
            <a:off x="4572000" y="1143237"/>
            <a:ext cx="3886200" cy="4351338"/>
          </a:xfrm>
        </p:spPr>
        <p:txBody>
          <a:bodyPr>
            <a:normAutofit fontScale="85000" lnSpcReduction="20000"/>
          </a:bodyPr>
          <a:lstStyle/>
          <a:p>
            <a:pPr marL="0" indent="0">
              <a:buNone/>
            </a:pPr>
            <a:r>
              <a:rPr lang="en-US" b="1" dirty="0">
                <a:solidFill>
                  <a:srgbClr val="0A1633"/>
                </a:solidFill>
              </a:rPr>
              <a:t>Don’ts</a:t>
            </a:r>
            <a:endParaRPr lang="en-US" b="1" dirty="0">
              <a:solidFill>
                <a:srgbClr val="383838"/>
              </a:solidFill>
            </a:endParaRPr>
          </a:p>
          <a:p>
            <a:r>
              <a:rPr lang="en-US" dirty="0">
                <a:solidFill>
                  <a:srgbClr val="383838"/>
                </a:solidFill>
              </a:rPr>
              <a:t>sneak in someone’s phone when they are using it.</a:t>
            </a:r>
          </a:p>
          <a:p>
            <a:r>
              <a:rPr lang="en-US" dirty="0">
                <a:solidFill>
                  <a:srgbClr val="0A1633"/>
                </a:solidFill>
              </a:rPr>
              <a:t>forget to filter your language</a:t>
            </a:r>
          </a:p>
          <a:p>
            <a:r>
              <a:rPr lang="en-US" dirty="0">
                <a:solidFill>
                  <a:srgbClr val="0A1633"/>
                </a:solidFill>
              </a:rPr>
              <a:t> ignore universal quiet zones such as the theatre, the library etc.</a:t>
            </a:r>
          </a:p>
          <a:p>
            <a:r>
              <a:rPr lang="en-US" dirty="0">
                <a:solidFill>
                  <a:srgbClr val="0A1633"/>
                </a:solidFill>
              </a:rPr>
              <a:t> forget to filter your language. </a:t>
            </a:r>
          </a:p>
          <a:p>
            <a:r>
              <a:rPr lang="en-IN" dirty="0">
                <a:solidFill>
                  <a:srgbClr val="0A1633"/>
                </a:solidFill>
              </a:rPr>
              <a:t>text and drive.</a:t>
            </a:r>
          </a:p>
          <a:p>
            <a:r>
              <a:rPr lang="en-IN" dirty="0">
                <a:solidFill>
                  <a:srgbClr val="0A1633"/>
                </a:solidFill>
              </a:rPr>
              <a:t>Always use speakerphone</a:t>
            </a:r>
            <a:endParaRPr lang="en-US" dirty="0">
              <a:solidFill>
                <a:srgbClr val="0A1633"/>
              </a:solidFill>
            </a:endParaRPr>
          </a:p>
          <a:p>
            <a:endParaRPr lang="en-US" dirty="0"/>
          </a:p>
        </p:txBody>
      </p:sp>
      <p:sp>
        <p:nvSpPr>
          <p:cNvPr id="5" name="Title 1">
            <a:extLst>
              <a:ext uri="{FF2B5EF4-FFF2-40B4-BE49-F238E27FC236}">
                <a16:creationId xmlns:a16="http://schemas.microsoft.com/office/drawing/2014/main" id="{91E79B45-1B35-2349-9EB6-AD9D9B7DB6C2}"/>
              </a:ext>
            </a:extLst>
          </p:cNvPr>
          <p:cNvSpPr txBox="1">
            <a:spLocks/>
          </p:cNvSpPr>
          <p:nvPr/>
        </p:nvSpPr>
        <p:spPr>
          <a:xfrm>
            <a:off x="1012135" y="10424"/>
            <a:ext cx="7849721"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fr-FR" sz="3000" dirty="0">
                <a:solidFill>
                  <a:srgbClr val="1F1F1F"/>
                </a:solidFill>
              </a:rPr>
              <a:t>Mobile  étiquette : Dos and </a:t>
            </a:r>
            <a:r>
              <a:rPr lang="fr-FR" sz="3000" dirty="0" err="1">
                <a:solidFill>
                  <a:srgbClr val="1F1F1F"/>
                </a:solidFill>
              </a:rPr>
              <a:t>Don’ts</a:t>
            </a:r>
            <a:endParaRPr lang="fr-FR" sz="3000" dirty="0">
              <a:solidFill>
                <a:srgbClr val="1F1F1F"/>
              </a:solidFill>
            </a:endParaRPr>
          </a:p>
        </p:txBody>
      </p:sp>
      <p:pic>
        <p:nvPicPr>
          <p:cNvPr id="6" name="Picture 2" descr="E:\NIET\Project\xLogo11.png.pagespeed.ic.pydHLuCQEZ.png">
            <a:extLst>
              <a:ext uri="{FF2B5EF4-FFF2-40B4-BE49-F238E27FC236}">
                <a16:creationId xmlns:a16="http://schemas.microsoft.com/office/drawing/2014/main" id="{8148ECFF-CB43-0A4C-9B58-89CD947F9399}"/>
              </a:ext>
            </a:extLst>
          </p:cNvPr>
          <p:cNvPicPr>
            <a:picLocks noChangeAspect="1" noChangeArrowheads="1"/>
          </p:cNvPicPr>
          <p:nvPr/>
        </p:nvPicPr>
        <p:blipFill>
          <a:blip r:embed="rId2"/>
          <a:srcRect/>
          <a:stretch>
            <a:fillRect/>
          </a:stretch>
        </p:blipFill>
        <p:spPr bwMode="auto">
          <a:xfrm>
            <a:off x="-73715" y="0"/>
            <a:ext cx="1085850" cy="612872"/>
          </a:xfrm>
          <a:prstGeom prst="rect">
            <a:avLst/>
          </a:prstGeom>
          <a:noFill/>
        </p:spPr>
      </p:pic>
    </p:spTree>
    <p:extLst>
      <p:ext uri="{BB962C8B-B14F-4D97-AF65-F5344CB8AC3E}">
        <p14:creationId xmlns:p14="http://schemas.microsoft.com/office/powerpoint/2010/main" val="155375170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E2199648-83B8-4E15-86B3-1FD3F56E605D}"/>
              </a:ext>
            </a:extLst>
          </p:cNvPr>
          <p:cNvSpPr>
            <a:spLocks noGrp="1"/>
          </p:cNvSpPr>
          <p:nvPr>
            <p:ph idx="1"/>
          </p:nvPr>
        </p:nvSpPr>
        <p:spPr>
          <a:xfrm>
            <a:off x="532659" y="327545"/>
            <a:ext cx="8091747" cy="5345285"/>
          </a:xfrm>
        </p:spPr>
        <p:txBody>
          <a:bodyPr>
            <a:noAutofit/>
          </a:bodyPr>
          <a:lstStyle/>
          <a:p>
            <a:pPr marL="0" indent="0" algn="r">
              <a:buNone/>
            </a:pPr>
            <a:endParaRPr lang="en-US" sz="2600" dirty="0">
              <a:cs typeface="Times New Roman" panose="02020603050405020304" pitchFamily="18" charset="0"/>
            </a:endParaRPr>
          </a:p>
          <a:p>
            <a:pPr fontAlgn="base"/>
            <a:r>
              <a:rPr lang="en-US" sz="2600" dirty="0">
                <a:cs typeface="Times New Roman" panose="02020603050405020304" pitchFamily="18" charset="0"/>
              </a:rPr>
              <a:t> In places like a restaurant, the office or on public transport , you should turn down the volume of your ringtone or set the mobile phone to silent or vibrate mode to minimize disturbing others.</a:t>
            </a:r>
          </a:p>
          <a:p>
            <a:pPr fontAlgn="base"/>
            <a:endParaRPr lang="en-US" sz="2600" dirty="0">
              <a:cs typeface="Times New Roman" panose="02020603050405020304" pitchFamily="18" charset="0"/>
            </a:endParaRPr>
          </a:p>
          <a:p>
            <a:pPr fontAlgn="base"/>
            <a:r>
              <a:rPr lang="en-US" sz="2600" dirty="0">
                <a:cs typeface="Times New Roman" panose="02020603050405020304" pitchFamily="18" charset="0"/>
              </a:rPr>
              <a:t>When you speak on the mobile, ensure that you control the volume of your voice so that others are not ‘forced’ to listen to every single word of your conversation.</a:t>
            </a:r>
          </a:p>
          <a:p>
            <a:pPr marL="0" indent="0" fontAlgn="base">
              <a:buNone/>
            </a:pPr>
            <a:endParaRPr lang="en-US" sz="2600" dirty="0">
              <a:cs typeface="Times New Roman" panose="02020603050405020304" pitchFamily="18" charset="0"/>
            </a:endParaRPr>
          </a:p>
          <a:p>
            <a:pPr fontAlgn="base"/>
            <a:r>
              <a:rPr lang="en-US" sz="2600" dirty="0">
                <a:cs typeface="Times New Roman" panose="02020603050405020304" pitchFamily="18" charset="0"/>
              </a:rPr>
              <a:t>If you are in a public place where it is very noisy, refrain from picking up the call .</a:t>
            </a:r>
          </a:p>
          <a:p>
            <a:pPr marL="0" indent="0">
              <a:buNone/>
            </a:pPr>
            <a:br>
              <a:rPr lang="en-US" sz="2600" b="1" dirty="0">
                <a:cs typeface="Times New Roman" panose="02020603050405020304" pitchFamily="18" charset="0"/>
              </a:rPr>
            </a:br>
            <a:endParaRPr lang="en-US" sz="2600" b="1" dirty="0">
              <a:cs typeface="Times New Roman" panose="02020603050405020304" pitchFamily="18" charset="0"/>
            </a:endParaRPr>
          </a:p>
          <a:p>
            <a:endParaRPr lang="en-US" sz="2600" b="1" dirty="0">
              <a:cs typeface="Times New Roman" panose="02020603050405020304" pitchFamily="18" charset="0"/>
            </a:endParaRPr>
          </a:p>
          <a:p>
            <a:endParaRPr lang="en-US" sz="2600" b="1" dirty="0">
              <a:cs typeface="Times New Roman" panose="02020603050405020304" pitchFamily="18" charset="0"/>
            </a:endParaRPr>
          </a:p>
          <a:p>
            <a:pPr marL="0" indent="0">
              <a:buNone/>
            </a:pPr>
            <a:endParaRPr lang="en-US" sz="2600" dirty="0">
              <a:cs typeface="Times New Roman" panose="02020603050405020304" pitchFamily="18" charset="0"/>
            </a:endParaRPr>
          </a:p>
          <a:p>
            <a:endParaRPr lang="en-US" sz="2600" b="1" dirty="0">
              <a:effectLst/>
              <a:cs typeface="Times New Roman" panose="02020603050405020304" pitchFamily="18" charset="0"/>
            </a:endParaRPr>
          </a:p>
          <a:p>
            <a:endParaRPr lang="en-IN" sz="2600" dirty="0">
              <a:cs typeface="Times New Roman" panose="02020603050405020304" pitchFamily="18" charset="0"/>
            </a:endParaRPr>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2640842" y="6356351"/>
            <a:ext cx="4810836" cy="36512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7" name="Title 1"/>
          <p:cNvSpPr txBox="1">
            <a:spLocks/>
          </p:cNvSpPr>
          <p:nvPr/>
        </p:nvSpPr>
        <p:spPr>
          <a:xfrm>
            <a:off x="949723" y="18810"/>
            <a:ext cx="7849721"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fr-FR" sz="3000" dirty="0">
                <a:solidFill>
                  <a:srgbClr val="1F1F1F"/>
                </a:solidFill>
              </a:rPr>
              <a:t>In Public </a:t>
            </a:r>
            <a:r>
              <a:rPr lang="fr-FR" sz="3000" dirty="0" err="1">
                <a:solidFill>
                  <a:srgbClr val="1F1F1F"/>
                </a:solidFill>
              </a:rPr>
              <a:t>Space</a:t>
            </a:r>
            <a:endParaRPr lang="fr-FR" sz="3000" dirty="0">
              <a:solidFill>
                <a:srgbClr val="1F1F1F"/>
              </a:solidFill>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198369" y="18810"/>
            <a:ext cx="1085850" cy="612872"/>
          </a:xfrm>
          <a:prstGeom prst="rect">
            <a:avLst/>
          </a:prstGeom>
          <a:noFill/>
        </p:spPr>
      </p:pic>
    </p:spTree>
    <p:extLst>
      <p:ext uri="{BB962C8B-B14F-4D97-AF65-F5344CB8AC3E}">
        <p14:creationId xmlns:p14="http://schemas.microsoft.com/office/powerpoint/2010/main" val="121589034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E2199648-83B8-4E15-86B3-1FD3F56E605D}"/>
              </a:ext>
            </a:extLst>
          </p:cNvPr>
          <p:cNvSpPr>
            <a:spLocks noGrp="1"/>
          </p:cNvSpPr>
          <p:nvPr>
            <p:ph idx="1"/>
          </p:nvPr>
        </p:nvSpPr>
        <p:spPr>
          <a:xfrm>
            <a:off x="502835" y="959642"/>
            <a:ext cx="7886700" cy="3817714"/>
          </a:xfrm>
        </p:spPr>
        <p:txBody>
          <a:bodyPr>
            <a:normAutofit/>
          </a:bodyPr>
          <a:lstStyle/>
          <a:p>
            <a:pPr marL="0" indent="0">
              <a:buNone/>
            </a:pPr>
            <a:endParaRPr lang="en-US" sz="2600" dirty="0">
              <a:solidFill>
                <a:srgbClr val="0A1633"/>
              </a:solidFill>
            </a:endParaRPr>
          </a:p>
          <a:p>
            <a:r>
              <a:rPr lang="en-US" sz="2600" b="0" i="0" dirty="0">
                <a:solidFill>
                  <a:srgbClr val="0A1633"/>
                </a:solidFill>
                <a:effectLst/>
              </a:rPr>
              <a:t>Give your full attention to the speaker</a:t>
            </a:r>
          </a:p>
          <a:p>
            <a:r>
              <a:rPr lang="en-US" sz="2600" dirty="0">
                <a:solidFill>
                  <a:srgbClr val="0A1633"/>
                </a:solidFill>
              </a:rPr>
              <a:t>Do not hide your phone under the table</a:t>
            </a:r>
          </a:p>
          <a:p>
            <a:r>
              <a:rPr lang="en-US" sz="2600" b="0" i="0" dirty="0">
                <a:solidFill>
                  <a:srgbClr val="0A1633"/>
                </a:solidFill>
                <a:effectLst/>
              </a:rPr>
              <a:t>Have a professional ringtone</a:t>
            </a:r>
          </a:p>
          <a:p>
            <a:r>
              <a:rPr lang="en-US" sz="2600" b="0" i="0" dirty="0">
                <a:solidFill>
                  <a:srgbClr val="0A1633"/>
                </a:solidFill>
                <a:effectLst/>
              </a:rPr>
              <a:t>Do not answer your phone unless it really is an emergency.</a:t>
            </a:r>
          </a:p>
          <a:p>
            <a:r>
              <a:rPr lang="en-US" sz="2600" dirty="0">
                <a:solidFill>
                  <a:srgbClr val="0A1633"/>
                </a:solidFill>
              </a:rPr>
              <a:t>Take calls in private</a:t>
            </a:r>
          </a:p>
          <a:p>
            <a:r>
              <a:rPr lang="en-US" sz="2600" dirty="0">
                <a:solidFill>
                  <a:srgbClr val="0A1633"/>
                </a:solidFill>
              </a:rPr>
              <a:t>Do not check your mobile phone</a:t>
            </a:r>
            <a:endParaRPr lang="en-US" sz="2600" b="0" i="0" dirty="0">
              <a:solidFill>
                <a:srgbClr val="383838"/>
              </a:solidFill>
              <a:effectLst/>
            </a:endParaRPr>
          </a:p>
        </p:txBody>
      </p:sp>
      <p:sp>
        <p:nvSpPr>
          <p:cNvPr id="4" name="Date Placeholder 3"/>
          <p:cNvSpPr>
            <a:spLocks noGrp="1"/>
          </p:cNvSpPr>
          <p:nvPr>
            <p:ph type="dt" sz="half" idx="10"/>
          </p:nvPr>
        </p:nvSpPr>
        <p:spPr/>
        <p:txBody>
          <a:bodyPr/>
          <a:lstStyle/>
          <a:p>
            <a:fld id="{2567DAA0-F5EA-4446-80AA-054EC68B59D6}" type="datetime1">
              <a:rPr lang="en-US" smtClean="0"/>
              <a:pPr/>
              <a:t>4/25/2022</a:t>
            </a:fld>
            <a:endParaRPr lang="en-US"/>
          </a:p>
        </p:txBody>
      </p:sp>
      <p:sp>
        <p:nvSpPr>
          <p:cNvPr id="5" name="Footer Placeholder 4"/>
          <p:cNvSpPr>
            <a:spLocks noGrp="1"/>
          </p:cNvSpPr>
          <p:nvPr>
            <p:ph type="ftr" sz="quarter" idx="11"/>
          </p:nvPr>
        </p:nvSpPr>
        <p:spPr>
          <a:xfrm>
            <a:off x="3028950" y="5624514"/>
            <a:ext cx="3771900" cy="273844"/>
          </a:xfrm>
        </p:spPr>
        <p:txBody>
          <a:bodyPr/>
          <a:lstStyle/>
          <a:p>
            <a:r>
              <a:rPr lang="en-US" dirty="0"/>
              <a:t>Faculty Name             Subject code and abbreviation                Unit Number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a:p>
        </p:txBody>
      </p:sp>
      <p:sp>
        <p:nvSpPr>
          <p:cNvPr id="7" name="Title 1"/>
          <p:cNvSpPr txBox="1">
            <a:spLocks/>
          </p:cNvSpPr>
          <p:nvPr/>
        </p:nvSpPr>
        <p:spPr>
          <a:xfrm>
            <a:off x="1045761" y="0"/>
            <a:ext cx="809824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fr-FR" sz="3000" b="1" dirty="0">
                <a:solidFill>
                  <a:srgbClr val="1F1F1F"/>
                </a:solidFill>
                <a:latin typeface="open sans" panose="020B0606030504020204" pitchFamily="34" charset="0"/>
              </a:rPr>
              <a:t>In a Meeting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40090" y="0"/>
            <a:ext cx="1085850" cy="612872"/>
          </a:xfrm>
          <a:prstGeom prst="rect">
            <a:avLst/>
          </a:prstGeom>
          <a:noFill/>
        </p:spPr>
      </p:pic>
    </p:spTree>
    <p:extLst>
      <p:ext uri="{BB962C8B-B14F-4D97-AF65-F5344CB8AC3E}">
        <p14:creationId xmlns:p14="http://schemas.microsoft.com/office/powerpoint/2010/main" val="21847449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2347</TotalTime>
  <Words>5725</Words>
  <Application>Microsoft Office PowerPoint</Application>
  <PresentationFormat>On-screen Show (4:3)</PresentationFormat>
  <Paragraphs>938</Paragraphs>
  <Slides>105</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105</vt:i4>
      </vt:variant>
    </vt:vector>
  </HeadingPairs>
  <TitlesOfParts>
    <vt:vector size="113" baseType="lpstr">
      <vt:lpstr>Arial</vt:lpstr>
      <vt:lpstr>Calibri</vt:lpstr>
      <vt:lpstr>Calibri Light</vt:lpstr>
      <vt:lpstr>Century Schoolbook</vt:lpstr>
      <vt:lpstr>Monotype Sorts</vt:lpstr>
      <vt:lpstr>open sans</vt:lpstr>
      <vt:lpstr>PT Serif</vt:lpstr>
      <vt:lpstr>Office Theme</vt:lpstr>
      <vt:lpstr>Noida Institute of Engineering and Technology, Greater Noida</vt:lpstr>
      <vt:lpstr>Faculty Profile</vt:lpstr>
      <vt:lpstr>PowerPoint Presentation</vt:lpstr>
      <vt:lpstr>PowerPoint Presentation</vt:lpstr>
      <vt:lpstr>PowerPoint Presentation</vt:lpstr>
      <vt:lpstr>PowerPoint Presentation</vt:lpstr>
      <vt:lpstr>PowerPoint Presentation</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does it mean?</vt:lpstr>
      <vt:lpstr>PowerPoint Presentation</vt:lpstr>
      <vt:lpstr>PowerPoint Presentation</vt:lpstr>
      <vt:lpstr>PowerPoint Presentation</vt:lpstr>
      <vt:lpstr>PowerPoint Presentation</vt:lpstr>
      <vt:lpstr>PowerPoint Presentation</vt:lpstr>
      <vt:lpstr>PowerPoint Presentation</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Evoke audience reaction depending on their temperament, interests, fears, biases, ambitions, or assumptions by asking defensive questions like: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Noida Institute of Engineering and Technology, Greater Noida</vt:lpstr>
      <vt:lpstr>PowerPoint Presentation</vt:lpstr>
      <vt:lpstr>PowerPoint Presentation</vt:lpstr>
      <vt:lpstr>PowerPoint Presentation</vt:lpstr>
      <vt:lpstr>PowerPoint Presentation</vt:lpstr>
      <vt:lpstr>PowerPoint Presentation</vt:lpstr>
      <vt:lpstr>   Interview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Noida Institute of Engineering and Technology, Noida Greater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vishalkumarsidhartha@gmail.com</dc:creator>
  <cp:lastModifiedBy>Syed Safder Mehdi</cp:lastModifiedBy>
  <cp:revision>233</cp:revision>
  <dcterms:created xsi:type="dcterms:W3CDTF">2020-05-12T14:13:47Z</dcterms:created>
  <dcterms:modified xsi:type="dcterms:W3CDTF">2022-04-25T10:48:53Z</dcterms:modified>
</cp:coreProperties>
</file>