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306" r:id="rId2"/>
    <p:sldId id="480" r:id="rId3"/>
    <p:sldId id="309" r:id="rId4"/>
    <p:sldId id="482" r:id="rId5"/>
    <p:sldId id="481" r:id="rId6"/>
    <p:sldId id="311" r:id="rId7"/>
    <p:sldId id="483" r:id="rId8"/>
    <p:sldId id="312" r:id="rId9"/>
    <p:sldId id="314" r:id="rId10"/>
    <p:sldId id="315" r:id="rId11"/>
    <p:sldId id="316" r:id="rId12"/>
    <p:sldId id="317" r:id="rId13"/>
    <p:sldId id="318" r:id="rId14"/>
    <p:sldId id="319" r:id="rId15"/>
    <p:sldId id="320" r:id="rId16"/>
    <p:sldId id="321" r:id="rId17"/>
    <p:sldId id="322" r:id="rId18"/>
    <p:sldId id="323" r:id="rId19"/>
    <p:sldId id="324" r:id="rId20"/>
    <p:sldId id="484" r:id="rId21"/>
    <p:sldId id="496" r:id="rId22"/>
    <p:sldId id="494" r:id="rId23"/>
    <p:sldId id="487" r:id="rId24"/>
    <p:sldId id="476" r:id="rId25"/>
    <p:sldId id="479" r:id="rId26"/>
    <p:sldId id="477" r:id="rId27"/>
    <p:sldId id="478" r:id="rId28"/>
    <p:sldId id="486" r:id="rId29"/>
    <p:sldId id="468" r:id="rId30"/>
    <p:sldId id="498" r:id="rId31"/>
    <p:sldId id="469" r:id="rId32"/>
    <p:sldId id="325" r:id="rId33"/>
    <p:sldId id="470" r:id="rId34"/>
    <p:sldId id="472" r:id="rId35"/>
    <p:sldId id="471" r:id="rId36"/>
    <p:sldId id="326" r:id="rId37"/>
    <p:sldId id="328" r:id="rId38"/>
    <p:sldId id="329" r:id="rId39"/>
    <p:sldId id="499" r:id="rId40"/>
    <p:sldId id="330" r:id="rId41"/>
    <p:sldId id="500" r:id="rId42"/>
    <p:sldId id="338" r:id="rId43"/>
    <p:sldId id="332" r:id="rId44"/>
    <p:sldId id="334" r:id="rId45"/>
    <p:sldId id="257" r:id="rId46"/>
    <p:sldId id="293" r:id="rId47"/>
    <p:sldId id="392" r:id="rId48"/>
    <p:sldId id="433" r:id="rId49"/>
    <p:sldId id="435" r:id="rId50"/>
    <p:sldId id="436" r:id="rId51"/>
    <p:sldId id="437" r:id="rId52"/>
    <p:sldId id="438" r:id="rId53"/>
    <p:sldId id="439" r:id="rId54"/>
    <p:sldId id="440" r:id="rId55"/>
    <p:sldId id="441" r:id="rId56"/>
    <p:sldId id="455" r:id="rId57"/>
    <p:sldId id="458" r:id="rId58"/>
    <p:sldId id="459" r:id="rId59"/>
    <p:sldId id="444" r:id="rId60"/>
    <p:sldId id="457" r:id="rId61"/>
    <p:sldId id="445" r:id="rId62"/>
    <p:sldId id="460" r:id="rId63"/>
    <p:sldId id="449" r:id="rId64"/>
    <p:sldId id="454" r:id="rId65"/>
    <p:sldId id="450" r:id="rId66"/>
    <p:sldId id="453" r:id="rId67"/>
    <p:sldId id="465" r:id="rId68"/>
    <p:sldId id="451" r:id="rId69"/>
    <p:sldId id="488" r:id="rId70"/>
    <p:sldId id="489" r:id="rId71"/>
    <p:sldId id="490" r:id="rId72"/>
    <p:sldId id="466" r:id="rId73"/>
    <p:sldId id="386" r:id="rId74"/>
    <p:sldId id="262" r:id="rId75"/>
    <p:sldId id="425" r:id="rId76"/>
    <p:sldId id="491" r:id="rId77"/>
    <p:sldId id="492" r:id="rId78"/>
    <p:sldId id="473" r:id="rId79"/>
    <p:sldId id="263" r:id="rId80"/>
    <p:sldId id="264" r:id="rId81"/>
    <p:sldId id="265" r:id="rId82"/>
    <p:sldId id="266" r:id="rId83"/>
    <p:sldId id="267" r:id="rId84"/>
    <p:sldId id="268" r:id="rId85"/>
    <p:sldId id="269" r:id="rId86"/>
    <p:sldId id="270" r:id="rId87"/>
    <p:sldId id="271" r:id="rId88"/>
    <p:sldId id="272" r:id="rId89"/>
    <p:sldId id="273" r:id="rId90"/>
    <p:sldId id="274" r:id="rId91"/>
    <p:sldId id="275" r:id="rId92"/>
    <p:sldId id="276" r:id="rId93"/>
    <p:sldId id="277" r:id="rId94"/>
    <p:sldId id="278" r:id="rId95"/>
    <p:sldId id="279" r:id="rId96"/>
    <p:sldId id="280" r:id="rId97"/>
    <p:sldId id="281" r:id="rId98"/>
    <p:sldId id="282" r:id="rId99"/>
    <p:sldId id="283" r:id="rId100"/>
    <p:sldId id="284" r:id="rId101"/>
    <p:sldId id="285" r:id="rId102"/>
    <p:sldId id="286" r:id="rId103"/>
    <p:sldId id="287" r:id="rId104"/>
    <p:sldId id="463" r:id="rId105"/>
    <p:sldId id="387" r:id="rId106"/>
    <p:sldId id="464" r:id="rId107"/>
    <p:sldId id="288" r:id="rId108"/>
    <p:sldId id="290" r:id="rId109"/>
    <p:sldId id="291" r:id="rId110"/>
    <p:sldId id="461" r:id="rId111"/>
    <p:sldId id="493"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09" autoAdjust="0"/>
    <p:restoredTop sz="91738" autoAdjust="0"/>
  </p:normalViewPr>
  <p:slideViewPr>
    <p:cSldViewPr>
      <p:cViewPr varScale="1">
        <p:scale>
          <a:sx n="80" d="100"/>
          <a:sy n="80" d="100"/>
        </p:scale>
        <p:origin x="-1378"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zala naaz" userId="3845f1178daa12ef" providerId="LiveId" clId="{0196CEB5-6506-49FE-9D48-46DC07B005DC}"/>
    <pc:docChg chg="custSel modSld">
      <pc:chgData name="ghazala naaz" userId="3845f1178daa12ef" providerId="LiveId" clId="{0196CEB5-6506-49FE-9D48-46DC07B005DC}" dt="2022-02-03T06:12:43.798" v="210" actId="20577"/>
      <pc:docMkLst>
        <pc:docMk/>
      </pc:docMkLst>
      <pc:sldChg chg="modSp mod">
        <pc:chgData name="ghazala naaz" userId="3845f1178daa12ef" providerId="LiveId" clId="{0196CEB5-6506-49FE-9D48-46DC07B005DC}" dt="2022-02-03T05:46:44.798" v="95" actId="20577"/>
        <pc:sldMkLst>
          <pc:docMk/>
          <pc:sldMk cId="0" sldId="257"/>
        </pc:sldMkLst>
        <pc:spChg chg="mod">
          <ac:chgData name="ghazala naaz" userId="3845f1178daa12ef" providerId="LiveId" clId="{0196CEB5-6506-49FE-9D48-46DC07B005DC}" dt="2022-02-03T05:46:44.798" v="95" actId="20577"/>
          <ac:spMkLst>
            <pc:docMk/>
            <pc:sldMk cId="0" sldId="257"/>
            <ac:spMk id="3" creationId="{00000000-0000-0000-0000-000000000000}"/>
          </ac:spMkLst>
        </pc:spChg>
      </pc:sldChg>
      <pc:sldChg chg="modSp mod">
        <pc:chgData name="ghazala naaz" userId="3845f1178daa12ef" providerId="LiveId" clId="{0196CEB5-6506-49FE-9D48-46DC07B005DC}" dt="2022-02-03T06:10:40.291" v="198" actId="33524"/>
        <pc:sldMkLst>
          <pc:docMk/>
          <pc:sldMk cId="404431364" sldId="270"/>
        </pc:sldMkLst>
        <pc:spChg chg="mod">
          <ac:chgData name="ghazala naaz" userId="3845f1178daa12ef" providerId="LiveId" clId="{0196CEB5-6506-49FE-9D48-46DC07B005DC}" dt="2022-02-03T06:10:40.291" v="198" actId="33524"/>
          <ac:spMkLst>
            <pc:docMk/>
            <pc:sldMk cId="404431364" sldId="270"/>
            <ac:spMk id="3" creationId="{00000000-0000-0000-0000-000000000000}"/>
          </ac:spMkLst>
        </pc:spChg>
      </pc:sldChg>
      <pc:sldChg chg="modSp mod">
        <pc:chgData name="ghazala naaz" userId="3845f1178daa12ef" providerId="LiveId" clId="{0196CEB5-6506-49FE-9D48-46DC07B005DC}" dt="2022-02-03T06:11:47.693" v="199" actId="20577"/>
        <pc:sldMkLst>
          <pc:docMk/>
          <pc:sldMk cId="446553505" sldId="280"/>
        </pc:sldMkLst>
        <pc:spChg chg="mod">
          <ac:chgData name="ghazala naaz" userId="3845f1178daa12ef" providerId="LiveId" clId="{0196CEB5-6506-49FE-9D48-46DC07B005DC}" dt="2022-02-03T06:11:47.693" v="199" actId="20577"/>
          <ac:spMkLst>
            <pc:docMk/>
            <pc:sldMk cId="446553505" sldId="280"/>
            <ac:spMk id="3" creationId="{00000000-0000-0000-0000-000000000000}"/>
          </ac:spMkLst>
        </pc:spChg>
      </pc:sldChg>
      <pc:sldChg chg="modSp mod">
        <pc:chgData name="ghazala naaz" userId="3845f1178daa12ef" providerId="LiveId" clId="{0196CEB5-6506-49FE-9D48-46DC07B005DC}" dt="2022-02-03T06:12:43.798" v="210" actId="20577"/>
        <pc:sldMkLst>
          <pc:docMk/>
          <pc:sldMk cId="856290361" sldId="285"/>
        </pc:sldMkLst>
        <pc:spChg chg="mod">
          <ac:chgData name="ghazala naaz" userId="3845f1178daa12ef" providerId="LiveId" clId="{0196CEB5-6506-49FE-9D48-46DC07B005DC}" dt="2022-02-03T06:12:43.798" v="210" actId="20577"/>
          <ac:spMkLst>
            <pc:docMk/>
            <pc:sldMk cId="856290361" sldId="285"/>
            <ac:spMk id="3" creationId="{00000000-0000-0000-0000-000000000000}"/>
          </ac:spMkLst>
        </pc:spChg>
      </pc:sldChg>
      <pc:sldChg chg="modSp mod">
        <pc:chgData name="ghazala naaz" userId="3845f1178daa12ef" providerId="LiveId" clId="{0196CEB5-6506-49FE-9D48-46DC07B005DC}" dt="2022-02-03T05:22:25.347" v="9" actId="20577"/>
        <pc:sldMkLst>
          <pc:docMk/>
          <pc:sldMk cId="0" sldId="306"/>
        </pc:sldMkLst>
        <pc:spChg chg="mod">
          <ac:chgData name="ghazala naaz" userId="3845f1178daa12ef" providerId="LiveId" clId="{0196CEB5-6506-49FE-9D48-46DC07B005DC}" dt="2022-02-03T05:22:25.347" v="9" actId="20577"/>
          <ac:spMkLst>
            <pc:docMk/>
            <pc:sldMk cId="0" sldId="306"/>
            <ac:spMk id="3" creationId="{00000000-0000-0000-0000-000000000000}"/>
          </ac:spMkLst>
        </pc:spChg>
      </pc:sldChg>
      <pc:sldChg chg="modSp mod">
        <pc:chgData name="ghazala naaz" userId="3845f1178daa12ef" providerId="LiveId" clId="{0196CEB5-6506-49FE-9D48-46DC07B005DC}" dt="2022-02-03T05:25:53.604" v="54" actId="20577"/>
        <pc:sldMkLst>
          <pc:docMk/>
          <pc:sldMk cId="3795150910" sldId="312"/>
        </pc:sldMkLst>
        <pc:spChg chg="mod">
          <ac:chgData name="ghazala naaz" userId="3845f1178daa12ef" providerId="LiveId" clId="{0196CEB5-6506-49FE-9D48-46DC07B005DC}" dt="2022-02-03T05:25:53.604" v="54" actId="20577"/>
          <ac:spMkLst>
            <pc:docMk/>
            <pc:sldMk cId="3795150910" sldId="312"/>
            <ac:spMk id="3" creationId="{00000000-0000-0000-0000-000000000000}"/>
          </ac:spMkLst>
        </pc:spChg>
      </pc:sldChg>
      <pc:sldChg chg="modSp mod">
        <pc:chgData name="ghazala naaz" userId="3845f1178daa12ef" providerId="LiveId" clId="{0196CEB5-6506-49FE-9D48-46DC07B005DC}" dt="2022-02-03T05:39:00.919" v="58" actId="20577"/>
        <pc:sldMkLst>
          <pc:docMk/>
          <pc:sldMk cId="0" sldId="315"/>
        </pc:sldMkLst>
        <pc:spChg chg="mod">
          <ac:chgData name="ghazala naaz" userId="3845f1178daa12ef" providerId="LiveId" clId="{0196CEB5-6506-49FE-9D48-46DC07B005DC}" dt="2022-02-03T05:39:00.919" v="58" actId="20577"/>
          <ac:spMkLst>
            <pc:docMk/>
            <pc:sldMk cId="0" sldId="315"/>
            <ac:spMk id="4" creationId="{89E8D3A7-02F3-4AD9-AA1E-B4F7B0620ABD}"/>
          </ac:spMkLst>
        </pc:spChg>
      </pc:sldChg>
      <pc:sldChg chg="modSp mod">
        <pc:chgData name="ghazala naaz" userId="3845f1178daa12ef" providerId="LiveId" clId="{0196CEB5-6506-49FE-9D48-46DC07B005DC}" dt="2022-02-03T05:39:58.886" v="69" actId="20577"/>
        <pc:sldMkLst>
          <pc:docMk/>
          <pc:sldMk cId="859481942" sldId="316"/>
        </pc:sldMkLst>
        <pc:spChg chg="mod">
          <ac:chgData name="ghazala naaz" userId="3845f1178daa12ef" providerId="LiveId" clId="{0196CEB5-6506-49FE-9D48-46DC07B005DC}" dt="2022-02-03T05:39:58.886" v="69" actId="20577"/>
          <ac:spMkLst>
            <pc:docMk/>
            <pc:sldMk cId="859481942" sldId="316"/>
            <ac:spMk id="3" creationId="{C06B6025-41F5-744F-958C-2C27D66A0EBD}"/>
          </ac:spMkLst>
        </pc:spChg>
      </pc:sldChg>
      <pc:sldChg chg="modSp mod">
        <pc:chgData name="ghazala naaz" userId="3845f1178daa12ef" providerId="LiveId" clId="{0196CEB5-6506-49FE-9D48-46DC07B005DC}" dt="2022-02-03T05:41:06.466" v="70" actId="33524"/>
        <pc:sldMkLst>
          <pc:docMk/>
          <pc:sldMk cId="879585086" sldId="319"/>
        </pc:sldMkLst>
        <pc:spChg chg="mod">
          <ac:chgData name="ghazala naaz" userId="3845f1178daa12ef" providerId="LiveId" clId="{0196CEB5-6506-49FE-9D48-46DC07B005DC}" dt="2022-02-03T05:41:06.466" v="70" actId="33524"/>
          <ac:spMkLst>
            <pc:docMk/>
            <pc:sldMk cId="879585086" sldId="319"/>
            <ac:spMk id="3" creationId="{00000000-0000-0000-0000-000000000000}"/>
          </ac:spMkLst>
        </pc:spChg>
      </pc:sldChg>
      <pc:sldChg chg="modSp mod">
        <pc:chgData name="ghazala naaz" userId="3845f1178daa12ef" providerId="LiveId" clId="{0196CEB5-6506-49FE-9D48-46DC07B005DC}" dt="2022-02-03T05:47:10.128" v="99" actId="20577"/>
        <pc:sldMkLst>
          <pc:docMk/>
          <pc:sldMk cId="0" sldId="392"/>
        </pc:sldMkLst>
        <pc:spChg chg="mod">
          <ac:chgData name="ghazala naaz" userId="3845f1178daa12ef" providerId="LiveId" clId="{0196CEB5-6506-49FE-9D48-46DC07B005DC}" dt="2022-02-03T05:47:10.128" v="99" actId="20577"/>
          <ac:spMkLst>
            <pc:docMk/>
            <pc:sldMk cId="0" sldId="392"/>
            <ac:spMk id="13" creationId="{00000000-0000-0000-0000-000000000000}"/>
          </ac:spMkLst>
        </pc:spChg>
      </pc:sldChg>
      <pc:sldChg chg="modSp mod">
        <pc:chgData name="ghazala naaz" userId="3845f1178daa12ef" providerId="LiveId" clId="{0196CEB5-6506-49FE-9D48-46DC07B005DC}" dt="2022-02-03T05:50:27.662" v="104" actId="207"/>
        <pc:sldMkLst>
          <pc:docMk/>
          <pc:sldMk cId="1623164145" sldId="433"/>
        </pc:sldMkLst>
        <pc:spChg chg="mod">
          <ac:chgData name="ghazala naaz" userId="3845f1178daa12ef" providerId="LiveId" clId="{0196CEB5-6506-49FE-9D48-46DC07B005DC}" dt="2022-02-03T05:49:10.095" v="102" actId="207"/>
          <ac:spMkLst>
            <pc:docMk/>
            <pc:sldMk cId="1623164145" sldId="433"/>
            <ac:spMk id="3" creationId="{00000000-0000-0000-0000-000000000000}"/>
          </ac:spMkLst>
        </pc:spChg>
        <pc:spChg chg="mod">
          <ac:chgData name="ghazala naaz" userId="3845f1178daa12ef" providerId="LiveId" clId="{0196CEB5-6506-49FE-9D48-46DC07B005DC}" dt="2022-02-03T05:50:27.662" v="104" actId="207"/>
          <ac:spMkLst>
            <pc:docMk/>
            <pc:sldMk cId="1623164145" sldId="433"/>
            <ac:spMk id="4" creationId="{00000000-0000-0000-0000-000000000000}"/>
          </ac:spMkLst>
        </pc:spChg>
      </pc:sldChg>
      <pc:sldChg chg="modSp mod">
        <pc:chgData name="ghazala naaz" userId="3845f1178daa12ef" providerId="LiveId" clId="{0196CEB5-6506-49FE-9D48-46DC07B005DC}" dt="2022-02-03T05:52:54.314" v="133" actId="14100"/>
        <pc:sldMkLst>
          <pc:docMk/>
          <pc:sldMk cId="760183855" sldId="437"/>
        </pc:sldMkLst>
        <pc:spChg chg="mod">
          <ac:chgData name="ghazala naaz" userId="3845f1178daa12ef" providerId="LiveId" clId="{0196CEB5-6506-49FE-9D48-46DC07B005DC}" dt="2022-02-03T05:52:23.450" v="127" actId="20577"/>
          <ac:spMkLst>
            <pc:docMk/>
            <pc:sldMk cId="760183855" sldId="437"/>
            <ac:spMk id="3" creationId="{00000000-0000-0000-0000-000000000000}"/>
          </ac:spMkLst>
        </pc:spChg>
        <pc:spChg chg="mod">
          <ac:chgData name="ghazala naaz" userId="3845f1178daa12ef" providerId="LiveId" clId="{0196CEB5-6506-49FE-9D48-46DC07B005DC}" dt="2022-02-03T05:51:35.596" v="107" actId="27636"/>
          <ac:spMkLst>
            <pc:docMk/>
            <pc:sldMk cId="760183855" sldId="437"/>
            <ac:spMk id="4" creationId="{00000000-0000-0000-0000-000000000000}"/>
          </ac:spMkLst>
        </pc:spChg>
        <pc:spChg chg="mod">
          <ac:chgData name="ghazala naaz" userId="3845f1178daa12ef" providerId="LiveId" clId="{0196CEB5-6506-49FE-9D48-46DC07B005DC}" dt="2022-02-03T05:52:54.314" v="133" actId="14100"/>
          <ac:spMkLst>
            <pc:docMk/>
            <pc:sldMk cId="760183855" sldId="437"/>
            <ac:spMk id="5" creationId="{0751FBE4-CC1F-4A52-8A28-36B0516FCF66}"/>
          </ac:spMkLst>
        </pc:spChg>
      </pc:sldChg>
      <pc:sldChg chg="modSp mod">
        <pc:chgData name="ghazala naaz" userId="3845f1178daa12ef" providerId="LiveId" clId="{0196CEB5-6506-49FE-9D48-46DC07B005DC}" dt="2022-02-03T05:53:49.942" v="144" actId="20577"/>
        <pc:sldMkLst>
          <pc:docMk/>
          <pc:sldMk cId="955449967" sldId="438"/>
        </pc:sldMkLst>
        <pc:spChg chg="mod">
          <ac:chgData name="ghazala naaz" userId="3845f1178daa12ef" providerId="LiveId" clId="{0196CEB5-6506-49FE-9D48-46DC07B005DC}" dt="2022-02-03T05:53:21.750" v="140" actId="27636"/>
          <ac:spMkLst>
            <pc:docMk/>
            <pc:sldMk cId="955449967" sldId="438"/>
            <ac:spMk id="2" creationId="{00000000-0000-0000-0000-000000000000}"/>
          </ac:spMkLst>
        </pc:spChg>
        <pc:spChg chg="mod">
          <ac:chgData name="ghazala naaz" userId="3845f1178daa12ef" providerId="LiveId" clId="{0196CEB5-6506-49FE-9D48-46DC07B005DC}" dt="2022-02-03T05:53:49.942" v="144" actId="20577"/>
          <ac:spMkLst>
            <pc:docMk/>
            <pc:sldMk cId="955449967" sldId="438"/>
            <ac:spMk id="3" creationId="{00000000-0000-0000-0000-000000000000}"/>
          </ac:spMkLst>
        </pc:spChg>
        <pc:spChg chg="mod">
          <ac:chgData name="ghazala naaz" userId="3845f1178daa12ef" providerId="LiveId" clId="{0196CEB5-6506-49FE-9D48-46DC07B005DC}" dt="2022-02-03T05:53:05.900" v="134" actId="14100"/>
          <ac:spMkLst>
            <pc:docMk/>
            <pc:sldMk cId="955449967" sldId="438"/>
            <ac:spMk id="4" creationId="{9AD7E1AD-853D-42E1-B65F-9F9A9A07791F}"/>
          </ac:spMkLst>
        </pc:spChg>
      </pc:sldChg>
      <pc:sldChg chg="modSp mod">
        <pc:chgData name="ghazala naaz" userId="3845f1178daa12ef" providerId="LiveId" clId="{0196CEB5-6506-49FE-9D48-46DC07B005DC}" dt="2022-02-03T05:54:17.557" v="149" actId="14100"/>
        <pc:sldMkLst>
          <pc:docMk/>
          <pc:sldMk cId="4232672924" sldId="439"/>
        </pc:sldMkLst>
        <pc:spChg chg="mod">
          <ac:chgData name="ghazala naaz" userId="3845f1178daa12ef" providerId="LiveId" clId="{0196CEB5-6506-49FE-9D48-46DC07B005DC}" dt="2022-02-03T05:54:17.557" v="149" actId="14100"/>
          <ac:spMkLst>
            <pc:docMk/>
            <pc:sldMk cId="4232672924" sldId="439"/>
            <ac:spMk id="4" creationId="{727526D9-EE12-4DBE-AC50-FD66E2611F8F}"/>
          </ac:spMkLst>
        </pc:spChg>
      </pc:sldChg>
      <pc:sldChg chg="modSp mod">
        <pc:chgData name="ghazala naaz" userId="3845f1178daa12ef" providerId="LiveId" clId="{0196CEB5-6506-49FE-9D48-46DC07B005DC}" dt="2022-02-03T05:55:49.931" v="160" actId="14100"/>
        <pc:sldMkLst>
          <pc:docMk/>
          <pc:sldMk cId="3754767608" sldId="440"/>
        </pc:sldMkLst>
        <pc:spChg chg="mod">
          <ac:chgData name="ghazala naaz" userId="3845f1178daa12ef" providerId="LiveId" clId="{0196CEB5-6506-49FE-9D48-46DC07B005DC}" dt="2022-02-03T05:54:52.095" v="152" actId="27636"/>
          <ac:spMkLst>
            <pc:docMk/>
            <pc:sldMk cId="3754767608" sldId="440"/>
            <ac:spMk id="2" creationId="{00000000-0000-0000-0000-000000000000}"/>
          </ac:spMkLst>
        </pc:spChg>
        <pc:spChg chg="mod">
          <ac:chgData name="ghazala naaz" userId="3845f1178daa12ef" providerId="LiveId" clId="{0196CEB5-6506-49FE-9D48-46DC07B005DC}" dt="2022-02-03T05:55:06.206" v="155" actId="14100"/>
          <ac:spMkLst>
            <pc:docMk/>
            <pc:sldMk cId="3754767608" sldId="440"/>
            <ac:spMk id="4" creationId="{C104026A-37B2-40D7-89BC-F5C42F68674C}"/>
          </ac:spMkLst>
        </pc:spChg>
        <pc:spChg chg="mod">
          <ac:chgData name="ghazala naaz" userId="3845f1178daa12ef" providerId="LiveId" clId="{0196CEB5-6506-49FE-9D48-46DC07B005DC}" dt="2022-02-03T05:55:49.931" v="160" actId="14100"/>
          <ac:spMkLst>
            <pc:docMk/>
            <pc:sldMk cId="3754767608" sldId="440"/>
            <ac:spMk id="5" creationId="{00000000-0000-0000-0000-000000000000}"/>
          </ac:spMkLst>
        </pc:spChg>
      </pc:sldChg>
      <pc:sldChg chg="modSp mod">
        <pc:chgData name="ghazala naaz" userId="3845f1178daa12ef" providerId="LiveId" clId="{0196CEB5-6506-49FE-9D48-46DC07B005DC}" dt="2022-02-03T05:56:14.814" v="164" actId="1076"/>
        <pc:sldMkLst>
          <pc:docMk/>
          <pc:sldMk cId="3224648099" sldId="441"/>
        </pc:sldMkLst>
        <pc:spChg chg="mod">
          <ac:chgData name="ghazala naaz" userId="3845f1178daa12ef" providerId="LiveId" clId="{0196CEB5-6506-49FE-9D48-46DC07B005DC}" dt="2022-02-03T05:56:07.801" v="163" actId="27636"/>
          <ac:spMkLst>
            <pc:docMk/>
            <pc:sldMk cId="3224648099" sldId="441"/>
            <ac:spMk id="2" creationId="{00000000-0000-0000-0000-000000000000}"/>
          </ac:spMkLst>
        </pc:spChg>
        <pc:spChg chg="mod">
          <ac:chgData name="ghazala naaz" userId="3845f1178daa12ef" providerId="LiveId" clId="{0196CEB5-6506-49FE-9D48-46DC07B005DC}" dt="2022-02-03T05:56:14.814" v="164" actId="1076"/>
          <ac:spMkLst>
            <pc:docMk/>
            <pc:sldMk cId="3224648099" sldId="441"/>
            <ac:spMk id="4" creationId="{4E76A4A0-37CF-4466-8964-97758DB1BE57}"/>
          </ac:spMkLst>
        </pc:spChg>
      </pc:sldChg>
      <pc:sldChg chg="modSp mod">
        <pc:chgData name="ghazala naaz" userId="3845f1178daa12ef" providerId="LiveId" clId="{0196CEB5-6506-49FE-9D48-46DC07B005DC}" dt="2022-02-03T05:58:58.738" v="177" actId="313"/>
        <pc:sldMkLst>
          <pc:docMk/>
          <pc:sldMk cId="433342532" sldId="444"/>
        </pc:sldMkLst>
        <pc:spChg chg="mod">
          <ac:chgData name="ghazala naaz" userId="3845f1178daa12ef" providerId="LiveId" clId="{0196CEB5-6506-49FE-9D48-46DC07B005DC}" dt="2022-02-03T05:58:58.738" v="177" actId="313"/>
          <ac:spMkLst>
            <pc:docMk/>
            <pc:sldMk cId="433342532" sldId="444"/>
            <ac:spMk id="3" creationId="{00000000-0000-0000-0000-000000000000}"/>
          </ac:spMkLst>
        </pc:spChg>
      </pc:sldChg>
      <pc:sldChg chg="modSp mod">
        <pc:chgData name="ghazala naaz" userId="3845f1178daa12ef" providerId="LiveId" clId="{0196CEB5-6506-49FE-9D48-46DC07B005DC}" dt="2022-02-03T05:57:00.272" v="172" actId="20577"/>
        <pc:sldMkLst>
          <pc:docMk/>
          <pc:sldMk cId="1678440118" sldId="455"/>
        </pc:sldMkLst>
        <pc:spChg chg="mod">
          <ac:chgData name="ghazala naaz" userId="3845f1178daa12ef" providerId="LiveId" clId="{0196CEB5-6506-49FE-9D48-46DC07B005DC}" dt="2022-02-03T05:56:52.049" v="169" actId="27636"/>
          <ac:spMkLst>
            <pc:docMk/>
            <pc:sldMk cId="1678440118" sldId="455"/>
            <ac:spMk id="2" creationId="{00000000-0000-0000-0000-000000000000}"/>
          </ac:spMkLst>
        </pc:spChg>
        <pc:spChg chg="mod">
          <ac:chgData name="ghazala naaz" userId="3845f1178daa12ef" providerId="LiveId" clId="{0196CEB5-6506-49FE-9D48-46DC07B005DC}" dt="2022-02-03T05:57:00.272" v="172" actId="20577"/>
          <ac:spMkLst>
            <pc:docMk/>
            <pc:sldMk cId="1678440118" sldId="455"/>
            <ac:spMk id="4" creationId="{CC6038EE-11D6-4C90-9486-FE0921C1411A}"/>
          </ac:spMkLst>
        </pc:spChg>
      </pc:sldChg>
      <pc:sldChg chg="modSp mod">
        <pc:chgData name="ghazala naaz" userId="3845f1178daa12ef" providerId="LiveId" clId="{0196CEB5-6506-49FE-9D48-46DC07B005DC}" dt="2022-02-03T05:59:43.567" v="186" actId="20577"/>
        <pc:sldMkLst>
          <pc:docMk/>
          <pc:sldMk cId="1026176788" sldId="457"/>
        </pc:sldMkLst>
        <pc:spChg chg="mod">
          <ac:chgData name="ghazala naaz" userId="3845f1178daa12ef" providerId="LiveId" clId="{0196CEB5-6506-49FE-9D48-46DC07B005DC}" dt="2022-02-03T05:59:43.567" v="186" actId="20577"/>
          <ac:spMkLst>
            <pc:docMk/>
            <pc:sldMk cId="1026176788" sldId="457"/>
            <ac:spMk id="3" creationId="{00000000-0000-0000-0000-000000000000}"/>
          </ac:spMkLst>
        </pc:spChg>
      </pc:sldChg>
      <pc:sldChg chg="modSp mod">
        <pc:chgData name="ghazala naaz" userId="3845f1178daa12ef" providerId="LiveId" clId="{0196CEB5-6506-49FE-9D48-46DC07B005DC}" dt="2022-02-03T05:57:51.539" v="173" actId="20577"/>
        <pc:sldMkLst>
          <pc:docMk/>
          <pc:sldMk cId="2609763445" sldId="458"/>
        </pc:sldMkLst>
        <pc:spChg chg="mod">
          <ac:chgData name="ghazala naaz" userId="3845f1178daa12ef" providerId="LiveId" clId="{0196CEB5-6506-49FE-9D48-46DC07B005DC}" dt="2022-02-03T05:57:51.539" v="173" actId="20577"/>
          <ac:spMkLst>
            <pc:docMk/>
            <pc:sldMk cId="2609763445" sldId="458"/>
            <ac:spMk id="8" creationId="{9ED600A7-3907-4FC0-87EA-6362D05FD099}"/>
          </ac:spMkLst>
        </pc:spChg>
      </pc:sldChg>
      <pc:sldChg chg="modSp mod">
        <pc:chgData name="ghazala naaz" userId="3845f1178daa12ef" providerId="LiveId" clId="{0196CEB5-6506-49FE-9D48-46DC07B005DC}" dt="2022-02-03T06:01:06.336" v="197" actId="20577"/>
        <pc:sldMkLst>
          <pc:docMk/>
          <pc:sldMk cId="3300062314" sldId="466"/>
        </pc:sldMkLst>
        <pc:spChg chg="mod">
          <ac:chgData name="ghazala naaz" userId="3845f1178daa12ef" providerId="LiveId" clId="{0196CEB5-6506-49FE-9D48-46DC07B005DC}" dt="2022-02-03T06:01:06.336" v="197" actId="20577"/>
          <ac:spMkLst>
            <pc:docMk/>
            <pc:sldMk cId="3300062314" sldId="466"/>
            <ac:spMk id="3" creationId="{00000000-0000-0000-0000-000000000000}"/>
          </ac:spMkLst>
        </pc:spChg>
      </pc:sldChg>
      <pc:sldChg chg="modSp mod">
        <pc:chgData name="ghazala naaz" userId="3845f1178daa12ef" providerId="LiveId" clId="{0196CEB5-6506-49FE-9D48-46DC07B005DC}" dt="2022-02-03T05:44:01.040" v="85" actId="20577"/>
        <pc:sldMkLst>
          <pc:docMk/>
          <pc:sldMk cId="2867064459" sldId="468"/>
        </pc:sldMkLst>
        <pc:spChg chg="mod">
          <ac:chgData name="ghazala naaz" userId="3845f1178daa12ef" providerId="LiveId" clId="{0196CEB5-6506-49FE-9D48-46DC07B005DC}" dt="2022-02-03T05:44:01.040" v="85" actId="20577"/>
          <ac:spMkLst>
            <pc:docMk/>
            <pc:sldMk cId="2867064459" sldId="468"/>
            <ac:spMk id="3" creationId="{00000000-0000-0000-0000-000000000000}"/>
          </ac:spMkLst>
        </pc:spChg>
      </pc:sldChg>
      <pc:sldChg chg="modSp mod">
        <pc:chgData name="ghazala naaz" userId="3845f1178daa12ef" providerId="LiveId" clId="{0196CEB5-6506-49FE-9D48-46DC07B005DC}" dt="2022-02-03T05:25:11.961" v="41" actId="20577"/>
        <pc:sldMkLst>
          <pc:docMk/>
          <pc:sldMk cId="3729034700" sldId="483"/>
        </pc:sldMkLst>
        <pc:spChg chg="mod">
          <ac:chgData name="ghazala naaz" userId="3845f1178daa12ef" providerId="LiveId" clId="{0196CEB5-6506-49FE-9D48-46DC07B005DC}" dt="2022-02-03T05:25:11.961" v="41" actId="20577"/>
          <ac:spMkLst>
            <pc:docMk/>
            <pc:sldMk cId="3729034700" sldId="483"/>
            <ac:spMk id="3" creationId="{00000000-0000-0000-0000-000000000000}"/>
          </ac:spMkLst>
        </pc:spChg>
      </pc:sldChg>
      <pc:sldChg chg="modSp mod">
        <pc:chgData name="ghazala naaz" userId="3845f1178daa12ef" providerId="LiveId" clId="{0196CEB5-6506-49FE-9D48-46DC07B005DC}" dt="2022-02-03T05:42:43.553" v="74" actId="33524"/>
        <pc:sldMkLst>
          <pc:docMk/>
          <pc:sldMk cId="3825387327" sldId="484"/>
        </pc:sldMkLst>
        <pc:spChg chg="mod">
          <ac:chgData name="ghazala naaz" userId="3845f1178daa12ef" providerId="LiveId" clId="{0196CEB5-6506-49FE-9D48-46DC07B005DC}" dt="2022-02-03T05:42:43.553" v="74" actId="33524"/>
          <ac:spMkLst>
            <pc:docMk/>
            <pc:sldMk cId="3825387327" sldId="484"/>
            <ac:spMk id="9" creationId="{33BD4827-4C8A-410F-BCB6-38210EF054D6}"/>
          </ac:spMkLst>
        </pc:spChg>
      </pc:sldChg>
      <pc:sldChg chg="modSp mod">
        <pc:chgData name="ghazala naaz" userId="3845f1178daa12ef" providerId="LiveId" clId="{0196CEB5-6506-49FE-9D48-46DC07B005DC}" dt="2022-02-03T06:00:42.060" v="187" actId="33524"/>
        <pc:sldMkLst>
          <pc:docMk/>
          <pc:sldMk cId="3578326408" sldId="489"/>
        </pc:sldMkLst>
        <pc:spChg chg="mod">
          <ac:chgData name="ghazala naaz" userId="3845f1178daa12ef" providerId="LiveId" clId="{0196CEB5-6506-49FE-9D48-46DC07B005DC}" dt="2022-02-03T06:00:42.060" v="187" actId="33524"/>
          <ac:spMkLst>
            <pc:docMk/>
            <pc:sldMk cId="3578326408" sldId="489"/>
            <ac:spMk id="3" creationId="{00000000-0000-0000-0000-000000000000}"/>
          </ac:spMkLst>
        </pc:spChg>
      </pc:sldChg>
      <pc:sldChg chg="modSp mod">
        <pc:chgData name="ghazala naaz" userId="3845f1178daa12ef" providerId="LiveId" clId="{0196CEB5-6506-49FE-9D48-46DC07B005DC}" dt="2022-02-03T05:43:08.706" v="75" actId="20577"/>
        <pc:sldMkLst>
          <pc:docMk/>
          <pc:sldMk cId="3471175288" sldId="494"/>
        </pc:sldMkLst>
        <pc:spChg chg="mod">
          <ac:chgData name="ghazala naaz" userId="3845f1178daa12ef" providerId="LiveId" clId="{0196CEB5-6506-49FE-9D48-46DC07B005DC}" dt="2022-02-03T05:43:08.706" v="75" actId="20577"/>
          <ac:spMkLst>
            <pc:docMk/>
            <pc:sldMk cId="3471175288" sldId="494"/>
            <ac:spMk id="8" creationId="{095DD00F-997D-4148-9487-9D587DB88D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9A087-3B5E-40AF-B3AA-31A153B653C9}" type="datetimeFigureOut">
              <a:rPr lang="en-US" smtClean="0"/>
              <a:pPr/>
              <a:t>2/22/2023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665E1B-6932-44A8-8059-08025C98EA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xmlns="" val="86549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29</a:t>
            </a:fld>
            <a:endParaRPr lang="en-US"/>
          </a:p>
        </p:txBody>
      </p:sp>
    </p:spTree>
    <p:extLst>
      <p:ext uri="{BB962C8B-B14F-4D97-AF65-F5344CB8AC3E}">
        <p14:creationId xmlns:p14="http://schemas.microsoft.com/office/powerpoint/2010/main" xmlns="" val="102058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50A6A6-79FD-4B1B-945D-C11ABA94E75A}" type="slidenum">
              <a:rPr lang="en-US" smtClean="0"/>
              <a:pPr/>
              <a:t>50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72</a:t>
            </a:fld>
            <a:endParaRPr lang="en-US"/>
          </a:p>
        </p:txBody>
      </p:sp>
    </p:spTree>
    <p:extLst>
      <p:ext uri="{BB962C8B-B14F-4D97-AF65-F5344CB8AC3E}">
        <p14:creationId xmlns:p14="http://schemas.microsoft.com/office/powerpoint/2010/main" xmlns="" val="3951284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 </a:t>
            </a:r>
          </a:p>
        </p:txBody>
      </p:sp>
      <p:sp>
        <p:nvSpPr>
          <p:cNvPr id="4" name="Slide Number Placeholder 3"/>
          <p:cNvSpPr>
            <a:spLocks noGrp="1"/>
          </p:cNvSpPr>
          <p:nvPr>
            <p:ph type="sldNum" sz="quarter" idx="10"/>
          </p:nvPr>
        </p:nvSpPr>
        <p:spPr/>
        <p:txBody>
          <a:bodyPr/>
          <a:lstStyle/>
          <a:p>
            <a:fld id="{1635F52E-BA8C-4FAB-BCFA-C67A14D9CE22}" type="slidenum">
              <a:rPr lang="en-US" smtClean="0"/>
              <a:pPr/>
              <a:t>108</a:t>
            </a:fld>
            <a:endParaRPr lang="en-US"/>
          </a:p>
        </p:txBody>
      </p:sp>
    </p:spTree>
    <p:extLst>
      <p:ext uri="{BB962C8B-B14F-4D97-AF65-F5344CB8AC3E}">
        <p14:creationId xmlns:p14="http://schemas.microsoft.com/office/powerpoint/2010/main" xmlns="" val="227265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C0ABA2-A98F-45D8-8057-98D4D2D6ED94}" type="datetime1">
              <a:rPr lang="en-US" smtClean="0"/>
              <a:t>2/22/2023</a:t>
            </a:fld>
            <a:endParaRPr lang="en-US"/>
          </a:p>
        </p:txBody>
      </p:sp>
      <p:sp>
        <p:nvSpPr>
          <p:cNvPr id="5" name="Footer Placeholder 4"/>
          <p:cNvSpPr>
            <a:spLocks noGrp="1"/>
          </p:cNvSpPr>
          <p:nvPr>
            <p:ph type="ftr" sz="quarter" idx="11"/>
          </p:nvPr>
        </p:nvSpPr>
        <p:spPr/>
        <p:txBody>
          <a:bodyPr/>
          <a:lstStyle/>
          <a:p>
            <a:r>
              <a:rPr lang="en-US" smtClean="0"/>
              <a:t>Subject : Technical Communication (AASL0401)  Unit : 2        </a:t>
            </a:r>
            <a:endParaRPr lang="en-US"/>
          </a:p>
        </p:txBody>
      </p:sp>
      <p:sp>
        <p:nvSpPr>
          <p:cNvPr id="6" name="Slide Number Placeholder 5"/>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0A020A-92E8-440A-B669-95D663E5912F}" type="datetime1">
              <a:rPr lang="en-US" smtClean="0"/>
              <a:t>2/22/2023</a:t>
            </a:fld>
            <a:endParaRPr lang="en-US"/>
          </a:p>
        </p:txBody>
      </p:sp>
      <p:sp>
        <p:nvSpPr>
          <p:cNvPr id="5" name="Footer Placeholder 4"/>
          <p:cNvSpPr>
            <a:spLocks noGrp="1"/>
          </p:cNvSpPr>
          <p:nvPr>
            <p:ph type="ftr" sz="quarter" idx="11"/>
          </p:nvPr>
        </p:nvSpPr>
        <p:spPr/>
        <p:txBody>
          <a:bodyPr/>
          <a:lstStyle/>
          <a:p>
            <a:r>
              <a:rPr lang="en-US" smtClean="0"/>
              <a:t>Subject : Technical Communication (AASL0401)  Unit : 2        </a:t>
            </a:r>
            <a:endParaRPr lang="en-US"/>
          </a:p>
        </p:txBody>
      </p:sp>
      <p:sp>
        <p:nvSpPr>
          <p:cNvPr id="6" name="Slide Number Placeholder 5"/>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C9CF6D-AC01-40E5-BB05-A5AD6D3A89A8}" type="datetime1">
              <a:rPr lang="en-US" smtClean="0"/>
              <a:t>2/22/2023</a:t>
            </a:fld>
            <a:endParaRPr lang="en-US"/>
          </a:p>
        </p:txBody>
      </p:sp>
      <p:sp>
        <p:nvSpPr>
          <p:cNvPr id="5" name="Footer Placeholder 4"/>
          <p:cNvSpPr>
            <a:spLocks noGrp="1"/>
          </p:cNvSpPr>
          <p:nvPr>
            <p:ph type="ftr" sz="quarter" idx="11"/>
          </p:nvPr>
        </p:nvSpPr>
        <p:spPr/>
        <p:txBody>
          <a:bodyPr/>
          <a:lstStyle/>
          <a:p>
            <a:r>
              <a:rPr lang="en-US" smtClean="0"/>
              <a:t>Subject : Technical Communication (AASL0401)  Unit : 2        </a:t>
            </a:r>
            <a:endParaRPr lang="en-US"/>
          </a:p>
        </p:txBody>
      </p:sp>
      <p:sp>
        <p:nvSpPr>
          <p:cNvPr id="6" name="Slide Number Placeholder 5"/>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CE283-FCE2-4736-BF07-F9D6AAE49704}" type="datetime1">
              <a:rPr lang="en-US" smtClean="0"/>
              <a:t>2/22/2023</a:t>
            </a:fld>
            <a:endParaRPr lang="en-US"/>
          </a:p>
        </p:txBody>
      </p:sp>
      <p:sp>
        <p:nvSpPr>
          <p:cNvPr id="5" name="Footer Placeholder 4"/>
          <p:cNvSpPr>
            <a:spLocks noGrp="1"/>
          </p:cNvSpPr>
          <p:nvPr>
            <p:ph type="ftr" sz="quarter" idx="11"/>
          </p:nvPr>
        </p:nvSpPr>
        <p:spPr>
          <a:xfrm>
            <a:off x="1371600" y="6356351"/>
            <a:ext cx="6934200" cy="365124"/>
          </a:xfrm>
        </p:spPr>
        <p:txBody>
          <a:bodyPr/>
          <a:lstStyle/>
          <a:p>
            <a:r>
              <a:rPr lang="en-US"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AEBA87-BDE2-411E-ACAD-29305E1DFD72}" type="datetime1">
              <a:rPr lang="en-US" smtClean="0"/>
              <a:t>2/22/2023</a:t>
            </a:fld>
            <a:endParaRPr lang="en-US"/>
          </a:p>
        </p:txBody>
      </p:sp>
      <p:sp>
        <p:nvSpPr>
          <p:cNvPr id="5" name="Footer Placeholder 4"/>
          <p:cNvSpPr>
            <a:spLocks noGrp="1"/>
          </p:cNvSpPr>
          <p:nvPr>
            <p:ph type="ftr" sz="quarter" idx="11"/>
          </p:nvPr>
        </p:nvSpPr>
        <p:spPr/>
        <p:txBody>
          <a:bodyPr/>
          <a:lstStyle/>
          <a:p>
            <a:r>
              <a:rPr lang="en-US" smtClean="0"/>
              <a:t>Subject : Technical Communication (AASL0401)  Unit : 2        </a:t>
            </a:r>
            <a:endParaRPr lang="en-US"/>
          </a:p>
        </p:txBody>
      </p:sp>
      <p:sp>
        <p:nvSpPr>
          <p:cNvPr id="6" name="Slide Number Placeholder 5"/>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6F84F7-779D-4B7F-9978-82B0BB153735}" type="datetime1">
              <a:rPr lang="en-US" smtClean="0"/>
              <a:t>2/22/2023</a:t>
            </a:fld>
            <a:endParaRPr lang="en-US"/>
          </a:p>
        </p:txBody>
      </p:sp>
      <p:sp>
        <p:nvSpPr>
          <p:cNvPr id="6" name="Footer Placeholder 5"/>
          <p:cNvSpPr>
            <a:spLocks noGrp="1"/>
          </p:cNvSpPr>
          <p:nvPr>
            <p:ph type="ftr" sz="quarter" idx="11"/>
          </p:nvPr>
        </p:nvSpPr>
        <p:spPr/>
        <p:txBody>
          <a:bodyPr/>
          <a:lstStyle/>
          <a:p>
            <a:r>
              <a:rPr lang="en-US" smtClean="0"/>
              <a:t>Subject : Technical Communication (AASL0401)  Unit : 2        </a:t>
            </a:r>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C42FA4-15C4-46B0-9C2B-7E1CFD91EF5A}" type="datetime1">
              <a:rPr lang="en-US" smtClean="0"/>
              <a:t>2/22/2023</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a:p>
        </p:txBody>
      </p:sp>
      <p:sp>
        <p:nvSpPr>
          <p:cNvPr id="9" name="Slide Number Placeholder 8"/>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6B6717-3CD5-4880-B8E8-6E197C9460FE}" type="datetime1">
              <a:rPr lang="en-US" smtClean="0"/>
              <a:t>2/22/2023</a:t>
            </a:fld>
            <a:endParaRPr lang="en-US"/>
          </a:p>
        </p:txBody>
      </p:sp>
      <p:sp>
        <p:nvSpPr>
          <p:cNvPr id="4" name="Footer Placeholder 3"/>
          <p:cNvSpPr>
            <a:spLocks noGrp="1"/>
          </p:cNvSpPr>
          <p:nvPr>
            <p:ph type="ftr" sz="quarter" idx="11"/>
          </p:nvPr>
        </p:nvSpPr>
        <p:spPr/>
        <p:txBody>
          <a:bodyPr/>
          <a:lstStyle/>
          <a:p>
            <a:r>
              <a:rPr lang="en-US" smtClean="0"/>
              <a:t>Subject : Technical Communication (AASL0401)  Unit : 2        </a:t>
            </a:r>
            <a:endParaRPr lang="en-US"/>
          </a:p>
        </p:txBody>
      </p:sp>
      <p:sp>
        <p:nvSpPr>
          <p:cNvPr id="5" name="Slide Number Placeholder 4"/>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1BE14-C623-4DFE-A428-F7F68D98D2D0}" type="datetime1">
              <a:rPr lang="en-US" smtClean="0"/>
              <a:t>2/22/2023</a:t>
            </a:fld>
            <a:endParaRPr lang="en-US"/>
          </a:p>
        </p:txBody>
      </p:sp>
      <p:sp>
        <p:nvSpPr>
          <p:cNvPr id="3" name="Footer Placeholder 2"/>
          <p:cNvSpPr>
            <a:spLocks noGrp="1"/>
          </p:cNvSpPr>
          <p:nvPr>
            <p:ph type="ftr" sz="quarter" idx="11"/>
          </p:nvPr>
        </p:nvSpPr>
        <p:spPr/>
        <p:txBody>
          <a:bodyPr/>
          <a:lstStyle/>
          <a:p>
            <a:r>
              <a:rPr lang="en-US" smtClean="0"/>
              <a:t>Subject : Technical Communication (AASL0401)  Unit : 2        </a:t>
            </a:r>
            <a:endParaRPr lang="en-US"/>
          </a:p>
        </p:txBody>
      </p:sp>
      <p:sp>
        <p:nvSpPr>
          <p:cNvPr id="4" name="Slide Number Placeholder 3"/>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0546D6-D198-4D04-A7EB-190A83A378A1}" type="datetime1">
              <a:rPr lang="en-US" smtClean="0"/>
              <a:t>2/22/2023</a:t>
            </a:fld>
            <a:endParaRPr lang="en-US"/>
          </a:p>
        </p:txBody>
      </p:sp>
      <p:sp>
        <p:nvSpPr>
          <p:cNvPr id="6" name="Footer Placeholder 5"/>
          <p:cNvSpPr>
            <a:spLocks noGrp="1"/>
          </p:cNvSpPr>
          <p:nvPr>
            <p:ph type="ftr" sz="quarter" idx="11"/>
          </p:nvPr>
        </p:nvSpPr>
        <p:spPr/>
        <p:txBody>
          <a:bodyPr/>
          <a:lstStyle/>
          <a:p>
            <a:r>
              <a:rPr lang="en-US" smtClean="0"/>
              <a:t>Subject : Technical Communication (AASL0401)  Unit : 2        </a:t>
            </a:r>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D38AFE-DF16-4760-BCAB-3DFC811321DA}" type="datetime1">
              <a:rPr lang="en-US" smtClean="0"/>
              <a:t>2/22/2023</a:t>
            </a:fld>
            <a:endParaRPr lang="en-US"/>
          </a:p>
        </p:txBody>
      </p:sp>
      <p:sp>
        <p:nvSpPr>
          <p:cNvPr id="6" name="Footer Placeholder 5"/>
          <p:cNvSpPr>
            <a:spLocks noGrp="1"/>
          </p:cNvSpPr>
          <p:nvPr>
            <p:ph type="ftr" sz="quarter" idx="11"/>
          </p:nvPr>
        </p:nvSpPr>
        <p:spPr/>
        <p:txBody>
          <a:bodyPr/>
          <a:lstStyle/>
          <a:p>
            <a:r>
              <a:rPr lang="en-US" smtClean="0"/>
              <a:t>Subject : Technical Communication (AASL0401)  Unit : 2        </a:t>
            </a:r>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A3F8E-D2C5-4DCA-A8CF-7C181D460F64}" type="datetime1">
              <a:rPr lang="en-US" smtClean="0"/>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Subject : Technical Communication (AASL0401)  Unit : 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B25C2-8B1D-45DC-B439-E01E786B252B}" type="slidenum">
              <a:rPr lang="en-US" smtClean="0"/>
              <a:pPr/>
              <a:t>‹#›</a:t>
            </a:fld>
            <a:endParaRPr lang="en-US"/>
          </a:p>
        </p:txBody>
      </p:sp>
      <p:pic>
        <p:nvPicPr>
          <p:cNvPr id="7" name="Picture 1"/>
          <p:cNvPicPr>
            <a:picLocks noChangeAspect="1" noChangeArrowheads="1"/>
          </p:cNvPicPr>
          <p:nvPr userDrawn="1"/>
        </p:nvPicPr>
        <p:blipFill>
          <a:blip r:embed="rId13" cstate="print"/>
          <a:srcRect/>
          <a:stretch>
            <a:fillRect/>
          </a:stretch>
        </p:blipFill>
        <p:spPr bwMode="auto">
          <a:xfrm>
            <a:off x="0" y="71440"/>
            <a:ext cx="1371599" cy="76676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www.youtube.com/watch?v=PAthQKLhBTs" TargetMode="External"/><Relationship Id="rId2" Type="http://schemas.openxmlformats.org/officeDocument/2006/relationships/hyperlink" Target="https://www.youtube.com/watch?v=jETH9SI2zNQ"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youtube.com/watch?v=UP-S9rvAYYo" TargetMode="External"/><Relationship Id="rId4" Type="http://schemas.openxmlformats.org/officeDocument/2006/relationships/hyperlink" Target="https://www.youtube.com/watch?v=Tt08KmFfIYQ" TargetMode="External"/></Relationships>
</file>

<file path=ppt/slides/_rels/slide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6zueaPiT5IM" TargetMode="External"/><Relationship Id="rId2" Type="http://schemas.openxmlformats.org/officeDocument/2006/relationships/hyperlink" Target="https://www.youtube.com/watch?v=eVr09l-BwgI" TargetMode="External"/><Relationship Id="rId1" Type="http://schemas.openxmlformats.org/officeDocument/2006/relationships/slideLayout" Target="../slideLayouts/slideLayout2.xml"/><Relationship Id="rId4" Type="http://schemas.openxmlformats.org/officeDocument/2006/relationships/hyperlink" Target="https://www.youtube.com/watch?v=s1vtM_g6rp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xdg8Mnr0t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youtube.com/watch?v=aEmlvZJ9ytY" TargetMode="External"/><Relationship Id="rId2" Type="http://schemas.openxmlformats.org/officeDocument/2006/relationships/hyperlink" Target="https://www.youtube.com/watch?v=gamJROG7eOw"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png"/></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9143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dirty="0" err="1"/>
              <a:t>Noida</a:t>
            </a:r>
            <a:r>
              <a:rPr lang="en-US" sz="3200" b="1" dirty="0"/>
              <a:t> Institute of Engineering and Technology, Greater </a:t>
            </a:r>
            <a:r>
              <a:rPr lang="en-US" sz="3200" b="1" dirty="0" err="1"/>
              <a:t>Noida</a:t>
            </a:r>
            <a:endParaRPr lang="en-US" sz="3200" b="1" dirty="0"/>
          </a:p>
        </p:txBody>
      </p:sp>
      <p:sp>
        <p:nvSpPr>
          <p:cNvPr id="3" name="Subtitle 2"/>
          <p:cNvSpPr>
            <a:spLocks noGrp="1"/>
          </p:cNvSpPr>
          <p:nvPr>
            <p:ph type="subTitle" idx="1"/>
          </p:nvPr>
        </p:nvSpPr>
        <p:spPr>
          <a:xfrm>
            <a:off x="1143000" y="1264503"/>
            <a:ext cx="6400800" cy="1304526"/>
          </a:xfrm>
        </p:spPr>
        <p:style>
          <a:lnRef idx="2">
            <a:schemeClr val="accent5"/>
          </a:lnRef>
          <a:fillRef idx="1">
            <a:schemeClr val="lt1"/>
          </a:fillRef>
          <a:effectRef idx="0">
            <a:schemeClr val="accent5"/>
          </a:effectRef>
          <a:fontRef idx="minor">
            <a:schemeClr val="dk1"/>
          </a:fontRef>
        </p:style>
        <p:txBody>
          <a:bodyPr>
            <a:normAutofit/>
          </a:bodyPr>
          <a:lstStyle/>
          <a:p>
            <a:pPr lvl="0">
              <a:defRPr/>
            </a:pPr>
            <a:r>
              <a:rPr lang="en-US" sz="2600" b="1" dirty="0">
                <a:solidFill>
                  <a:schemeClr val="tx1"/>
                </a:solidFill>
              </a:rPr>
              <a:t>Technical Communication</a:t>
            </a:r>
          </a:p>
          <a:p>
            <a:pPr lvl="0">
              <a:defRPr/>
            </a:pPr>
            <a:r>
              <a:rPr lang="en-US" sz="2600" b="1" dirty="0">
                <a:solidFill>
                  <a:schemeClr val="tx1"/>
                </a:solidFill>
              </a:rPr>
              <a:t>AASL 0401</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Department of English</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Unit:</a:t>
            </a:r>
            <a:r>
              <a:rPr kumimoji="0" lang="en-US" sz="2600" b="1" i="0" u="none" strike="noStrike" kern="1200" cap="none" spc="0" normalizeH="0" noProof="0" dirty="0">
                <a:ln>
                  <a:noFill/>
                </a:ln>
                <a:solidFill>
                  <a:schemeClr val="tx1"/>
                </a:solidFill>
                <a:effectLst/>
                <a:uLnTx/>
                <a:uFillTx/>
                <a:latin typeface="+mn-lt"/>
                <a:ea typeface="+mn-ea"/>
                <a:cs typeface="+mn-cs"/>
              </a:rPr>
              <a:t> 2</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371600" y="6353854"/>
            <a:ext cx="7200900" cy="365125"/>
          </a:xfrm>
        </p:spPr>
        <p:txBody>
          <a:bodyPr/>
          <a:lstStyle/>
          <a:p>
            <a:r>
              <a:rPr lang="en-US" smtClean="0"/>
              <a:t>Subject : Technical Communication (AASL0401)  Unit : 2        </a:t>
            </a:r>
            <a:endParaRPr lang="en-US" dirty="0"/>
          </a:p>
        </p:txBody>
      </p:sp>
      <p:sp>
        <p:nvSpPr>
          <p:cNvPr id="14" name="Subtitle 2"/>
          <p:cNvSpPr txBox="1">
            <a:spLocks/>
          </p:cNvSpPr>
          <p:nvPr/>
        </p:nvSpPr>
        <p:spPr>
          <a:xfrm>
            <a:off x="114300" y="3751036"/>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Technical Writing - I</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B. Tech.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Semester-IV</a:t>
            </a:r>
          </a:p>
        </p:txBody>
      </p:sp>
      <p:sp>
        <p:nvSpPr>
          <p:cNvPr id="4" name="Date Placeholder 3">
            <a:extLst>
              <a:ext uri="{FF2B5EF4-FFF2-40B4-BE49-F238E27FC236}">
                <a16:creationId xmlns:a16="http://schemas.microsoft.com/office/drawing/2014/main" xmlns="" id="{2D55E397-E43E-5A43-A5CE-0E7591FB7E16}"/>
              </a:ext>
            </a:extLst>
          </p:cNvPr>
          <p:cNvSpPr>
            <a:spLocks noGrp="1"/>
          </p:cNvSpPr>
          <p:nvPr>
            <p:ph type="dt" sz="half" idx="10"/>
          </p:nvPr>
        </p:nvSpPr>
        <p:spPr/>
        <p:txBody>
          <a:bodyPr/>
          <a:lstStyle/>
          <a:p>
            <a:fld id="{D8B44967-69B0-491E-BE1B-0602D0EA836D}" type="datetime1">
              <a:rPr lang="en-US" smtClean="0"/>
              <a:t>2/22/2023</a:t>
            </a:fld>
            <a:endParaRPr lang="en-US" dirty="0"/>
          </a:p>
        </p:txBody>
      </p:sp>
      <p:sp>
        <p:nvSpPr>
          <p:cNvPr id="5" name="Slide Number Placeholder 4">
            <a:extLst>
              <a:ext uri="{FF2B5EF4-FFF2-40B4-BE49-F238E27FC236}">
                <a16:creationId xmlns:a16="http://schemas.microsoft.com/office/drawing/2014/main" xmlns="" id="{05B4F199-139D-4E94-9095-E6A5E40E8691}"/>
              </a:ext>
            </a:extLst>
          </p:cNvPr>
          <p:cNvSpPr>
            <a:spLocks noGrp="1"/>
          </p:cNvSpPr>
          <p:nvPr>
            <p:ph type="sldNum" sz="quarter" idx="12"/>
          </p:nvPr>
        </p:nvSpPr>
        <p:spPr/>
        <p:txBody>
          <a:bodyPr/>
          <a:lstStyle/>
          <a:p>
            <a:fld id="{EBEB25C2-8B1D-45DC-B439-E01E786B25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14450" y="6248400"/>
            <a:ext cx="6858000" cy="47307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Introduction</a:t>
            </a:r>
          </a:p>
        </p:txBody>
      </p:sp>
      <p:sp>
        <p:nvSpPr>
          <p:cNvPr id="2" name="Date Placeholder 1">
            <a:extLst>
              <a:ext uri="{FF2B5EF4-FFF2-40B4-BE49-F238E27FC236}">
                <a16:creationId xmlns:a16="http://schemas.microsoft.com/office/drawing/2014/main" xmlns="" id="{73A270E9-23BD-3046-A34C-597E147001F3}"/>
              </a:ext>
            </a:extLst>
          </p:cNvPr>
          <p:cNvSpPr>
            <a:spLocks noGrp="1"/>
          </p:cNvSpPr>
          <p:nvPr>
            <p:ph type="dt" sz="half" idx="10"/>
          </p:nvPr>
        </p:nvSpPr>
        <p:spPr/>
        <p:txBody>
          <a:bodyPr/>
          <a:lstStyle/>
          <a:p>
            <a:fld id="{9A77CCCA-0845-43B5-80EE-50ABE8A4A46D}" type="datetime1">
              <a:rPr lang="en-US" smtClean="0"/>
              <a:t>2/22/2023</a:t>
            </a:fld>
            <a:endParaRPr lang="en-US"/>
          </a:p>
        </p:txBody>
      </p:sp>
      <p:sp>
        <p:nvSpPr>
          <p:cNvPr id="4" name="Content Placeholder 3">
            <a:extLst>
              <a:ext uri="{FF2B5EF4-FFF2-40B4-BE49-F238E27FC236}">
                <a16:creationId xmlns:a16="http://schemas.microsoft.com/office/drawing/2014/main" xmlns="" id="{89E8D3A7-02F3-4AD9-AA1E-B4F7B0620ABD}"/>
              </a:ext>
            </a:extLst>
          </p:cNvPr>
          <p:cNvSpPr>
            <a:spLocks noGrp="1"/>
          </p:cNvSpPr>
          <p:nvPr>
            <p:ph idx="1"/>
          </p:nvPr>
        </p:nvSpPr>
        <p:spPr>
          <a:xfrm>
            <a:off x="446314" y="914400"/>
            <a:ext cx="8229600" cy="4525963"/>
          </a:xfrm>
        </p:spPr>
        <p:txBody>
          <a:bodyPr>
            <a:normAutofit fontScale="92500" lnSpcReduction="20000"/>
          </a:bodyPr>
          <a:lstStyle/>
          <a:p>
            <a:pPr marL="0" indent="0">
              <a:buNone/>
            </a:pPr>
            <a:r>
              <a:rPr lang="en-GB" sz="3200" b="1" dirty="0"/>
              <a:t>Technical Writing </a:t>
            </a:r>
            <a:r>
              <a:rPr lang="en-GB" b="1" dirty="0"/>
              <a:t>:</a:t>
            </a:r>
            <a:endParaRPr lang="en-GB" sz="3200" b="1" dirty="0"/>
          </a:p>
          <a:p>
            <a:pPr marL="0" indent="0">
              <a:buNone/>
            </a:pPr>
            <a:r>
              <a:rPr lang="en-GB" sz="3200" dirty="0"/>
              <a:t>It can be defined as the practice of articulating any product or service in the form of </a:t>
            </a:r>
            <a:r>
              <a:rPr lang="en-GB" dirty="0"/>
              <a:t>a</a:t>
            </a:r>
            <a:r>
              <a:rPr lang="en-GB" sz="3200" dirty="0"/>
              <a:t> document where processes are defined such as software manuals or instructional materials.</a:t>
            </a:r>
            <a:endParaRPr lang="en-IN" sz="3200" dirty="0"/>
          </a:p>
          <a:p>
            <a:pPr marL="0" indent="0" algn="just">
              <a:buNone/>
            </a:pPr>
            <a:endParaRPr lang="en-IN" sz="3200" dirty="0"/>
          </a:p>
          <a:p>
            <a:pPr marL="0" indent="0" algn="just">
              <a:buNone/>
            </a:pPr>
            <a:r>
              <a:rPr lang="en-IN" sz="3200" dirty="0"/>
              <a:t>As an engineer your job will be to apprise your readers of the complex functions of appliance/machine in a way  that they can understand and apply, even if they do not have prior knowledge of the topic.</a:t>
            </a:r>
          </a:p>
          <a:p>
            <a:endParaRPr lang="en-IN" dirty="0"/>
          </a:p>
        </p:txBody>
      </p:sp>
      <p:sp>
        <p:nvSpPr>
          <p:cNvPr id="3" name="Slide Number Placeholder 2">
            <a:extLst>
              <a:ext uri="{FF2B5EF4-FFF2-40B4-BE49-F238E27FC236}">
                <a16:creationId xmlns:a16="http://schemas.microsoft.com/office/drawing/2014/main" xmlns="" id="{B4898736-B563-4016-9CDA-393165AE68E9}"/>
              </a:ext>
            </a:extLst>
          </p:cNvPr>
          <p:cNvSpPr>
            <a:spLocks noGrp="1"/>
          </p:cNvSpPr>
          <p:nvPr>
            <p:ph type="sldNum" sz="quarter" idx="12"/>
          </p:nvPr>
        </p:nvSpPr>
        <p:spPr/>
        <p:txBody>
          <a:bodyPr/>
          <a:lstStyle/>
          <a:p>
            <a:fld id="{EBEB25C2-8B1D-45DC-B439-E01E786B252B}"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ctr">
              <a:buNone/>
            </a:pPr>
            <a:r>
              <a:rPr lang="en-US" sz="2800" b="1" dirty="0">
                <a:solidFill>
                  <a:schemeClr val="accent1">
                    <a:lumMod val="75000"/>
                  </a:schemeClr>
                </a:solidFill>
              </a:rPr>
              <a:t> Additional Categories Contd..</a:t>
            </a:r>
          </a:p>
          <a:p>
            <a:pPr algn="just"/>
            <a:r>
              <a:rPr lang="en-US" sz="2800" dirty="0">
                <a:solidFill>
                  <a:schemeClr val="tx2">
                    <a:lumMod val="75000"/>
                  </a:schemeClr>
                </a:solidFill>
              </a:rPr>
              <a:t>Hobbies:</a:t>
            </a:r>
          </a:p>
          <a:p>
            <a:pPr algn="just"/>
            <a:r>
              <a:rPr lang="en-US" sz="2800" dirty="0">
                <a:solidFill>
                  <a:schemeClr val="tx2">
                    <a:lumMod val="75000"/>
                  </a:schemeClr>
                </a:solidFill>
              </a:rPr>
              <a:t>Extra- curricular/ Co- curricular activities</a:t>
            </a:r>
          </a:p>
          <a:p>
            <a:pPr algn="just"/>
            <a:r>
              <a:rPr lang="en-US" sz="2800" dirty="0">
                <a:solidFill>
                  <a:schemeClr val="tx2">
                    <a:lumMod val="75000"/>
                  </a:schemeClr>
                </a:solidFill>
              </a:rPr>
              <a:t>Leisure time activities</a:t>
            </a:r>
          </a:p>
          <a:p>
            <a:pPr algn="just"/>
            <a:r>
              <a:rPr lang="en-US" sz="2800" dirty="0">
                <a:solidFill>
                  <a:schemeClr val="tx2">
                    <a:lumMod val="75000"/>
                  </a:schemeClr>
                </a:solidFill>
              </a:rPr>
              <a:t>References</a:t>
            </a:r>
          </a:p>
          <a:p>
            <a:pPr algn="just"/>
            <a:r>
              <a:rPr lang="en-US" sz="2800" b="1" dirty="0">
                <a:solidFill>
                  <a:schemeClr val="tx2">
                    <a:lumMod val="75000"/>
                  </a:schemeClr>
                </a:solidFill>
              </a:rPr>
              <a:t>Personal Details </a:t>
            </a:r>
          </a:p>
        </p:txBody>
      </p:sp>
      <p:sp>
        <p:nvSpPr>
          <p:cNvPr id="4" name="Date Placeholder 3"/>
          <p:cNvSpPr>
            <a:spLocks noGrp="1"/>
          </p:cNvSpPr>
          <p:nvPr>
            <p:ph type="dt" sz="half" idx="10"/>
          </p:nvPr>
        </p:nvSpPr>
        <p:spPr/>
        <p:txBody>
          <a:bodyPr/>
          <a:lstStyle/>
          <a:p>
            <a:fld id="{7FF19680-D982-4557-9372-1948194DD035}"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9046011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lgn="ctr">
              <a:buNone/>
            </a:pPr>
            <a:r>
              <a:rPr lang="en-US" sz="2800" b="1" dirty="0">
                <a:solidFill>
                  <a:schemeClr val="tx2">
                    <a:lumMod val="75000"/>
                  </a:schemeClr>
                </a:solidFill>
              </a:rPr>
              <a:t>Final Tips</a:t>
            </a:r>
          </a:p>
          <a:p>
            <a:pPr>
              <a:defRPr/>
            </a:pPr>
            <a:endParaRPr lang="en-US" sz="2200" dirty="0"/>
          </a:p>
          <a:p>
            <a:pPr>
              <a:defRPr/>
            </a:pPr>
            <a:endParaRPr lang="en-US" sz="2200" dirty="0"/>
          </a:p>
          <a:p>
            <a:pPr algn="just">
              <a:defRPr/>
            </a:pPr>
            <a:r>
              <a:rPr lang="en-US" sz="2800" dirty="0"/>
              <a:t>Employers only look at a resume for 10 -20 seconds, make sure they get what you want them to from that glance!</a:t>
            </a:r>
          </a:p>
          <a:p>
            <a:pPr algn="just">
              <a:defRPr/>
            </a:pPr>
            <a:r>
              <a:rPr lang="en-US" sz="2800" dirty="0"/>
              <a:t> Always include a cover letter when mailing out your resume</a:t>
            </a:r>
          </a:p>
          <a:p>
            <a:pPr algn="just">
              <a:defRPr/>
            </a:pPr>
            <a:r>
              <a:rPr lang="en-US" sz="2800" dirty="0"/>
              <a:t> Use a paper clip, do not staple your cover letter to your resume</a:t>
            </a:r>
          </a:p>
          <a:p>
            <a:pPr algn="just">
              <a:buNone/>
            </a:pPr>
            <a:endParaRPr lang="en-US" sz="2800" dirty="0">
              <a:solidFill>
                <a:schemeClr val="accent1">
                  <a:lumMod val="75000"/>
                </a:schemeClr>
              </a:solidFill>
            </a:endParaRPr>
          </a:p>
        </p:txBody>
      </p:sp>
      <p:sp>
        <p:nvSpPr>
          <p:cNvPr id="4" name="Date Placeholder 3"/>
          <p:cNvSpPr>
            <a:spLocks noGrp="1"/>
          </p:cNvSpPr>
          <p:nvPr>
            <p:ph type="dt" sz="half" idx="10"/>
          </p:nvPr>
        </p:nvSpPr>
        <p:spPr/>
        <p:txBody>
          <a:bodyPr/>
          <a:lstStyle/>
          <a:p>
            <a:fld id="{A1A947AD-E7C3-4356-AADB-1311BD01A138}"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856290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endParaRPr lang="en-US" sz="2000" dirty="0"/>
          </a:p>
          <a:p>
            <a:r>
              <a:rPr lang="en-US" sz="2000" dirty="0">
                <a:hlinkClick r:id="rId2"/>
              </a:rPr>
              <a:t>https://www.youtube.com/watch?v=jETH9SI2zNQ</a:t>
            </a:r>
            <a:endParaRPr lang="en-IN" sz="2000" dirty="0"/>
          </a:p>
          <a:p>
            <a:r>
              <a:rPr lang="en-US" sz="2000" dirty="0">
                <a:hlinkClick r:id="rId3"/>
              </a:rPr>
              <a:t>https://www.youtube.com/watch?v=PAthQKLhBTs</a:t>
            </a:r>
            <a:endParaRPr lang="en-US" sz="2000" dirty="0"/>
          </a:p>
          <a:p>
            <a:r>
              <a:rPr lang="en-IN" sz="2000" dirty="0">
                <a:latin typeface="Times New Roman" panose="02020603050405020304" pitchFamily="18" charset="0"/>
                <a:cs typeface="Times New Roman" panose="02020603050405020304" pitchFamily="18" charset="0"/>
                <a:hlinkClick r:id="rId4"/>
              </a:rPr>
              <a:t>https://www.youtube.com/watch?v=Tt08KmFfIYQ</a:t>
            </a:r>
            <a:r>
              <a:rPr lang="en-IN" sz="2000" dirty="0">
                <a:latin typeface="Times New Roman" panose="02020603050405020304" pitchFamily="18" charset="0"/>
                <a:cs typeface="Times New Roman" panose="02020603050405020304" pitchFamily="18" charset="0"/>
              </a:rPr>
              <a:t> (Resume)</a:t>
            </a:r>
          </a:p>
          <a:p>
            <a:r>
              <a:rPr lang="en-IN" sz="2000" dirty="0">
                <a:latin typeface="Times New Roman" panose="02020603050405020304" pitchFamily="18" charset="0"/>
                <a:cs typeface="Times New Roman" panose="02020603050405020304" pitchFamily="18" charset="0"/>
                <a:hlinkClick r:id="rId5"/>
              </a:rPr>
              <a:t>https://www.youtube.com/watch?v=UP-S9rvAYYo</a:t>
            </a:r>
            <a:r>
              <a:rPr lang="en-IN" sz="2000" dirty="0">
                <a:latin typeface="Times New Roman" panose="02020603050405020304" pitchFamily="18" charset="0"/>
                <a:cs typeface="Times New Roman" panose="02020603050405020304" pitchFamily="18" charset="0"/>
              </a:rPr>
              <a:t> (Resume)</a:t>
            </a:r>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E068B9AB-84BF-45DB-B4D1-C29079F63B5E}"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YouTube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8235701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buNone/>
            </a:pPr>
            <a:r>
              <a:rPr lang="en-IN" sz="2200" dirty="0"/>
              <a:t>1. Resume is a _____ word.</a:t>
            </a:r>
            <a:br>
              <a:rPr lang="en-IN" sz="2200" dirty="0"/>
            </a:br>
            <a:r>
              <a:rPr lang="en-IN" sz="2200" dirty="0"/>
              <a:t>a) French   b) German     c) Indian     d) American</a:t>
            </a:r>
          </a:p>
          <a:p>
            <a:pPr>
              <a:buNone/>
            </a:pPr>
            <a:r>
              <a:rPr lang="en-IN" sz="2200" dirty="0"/>
              <a:t>2. Curriculum vitae is a ____ word.</a:t>
            </a:r>
            <a:br>
              <a:rPr lang="en-IN" sz="2200" dirty="0"/>
            </a:br>
            <a:r>
              <a:rPr lang="en-IN" sz="2200" dirty="0"/>
              <a:t>a) French    b) German     c) Latin     d) Indian</a:t>
            </a:r>
          </a:p>
          <a:p>
            <a:pPr>
              <a:buNone/>
            </a:pPr>
            <a:r>
              <a:rPr lang="en-IN" sz="2200" dirty="0"/>
              <a:t>3. References are mentioned in a resume.</a:t>
            </a:r>
            <a:br>
              <a:rPr lang="en-IN" sz="2200" dirty="0"/>
            </a:br>
            <a:r>
              <a:rPr lang="en-IN" sz="2200" dirty="0"/>
              <a:t>a) True    b) False</a:t>
            </a:r>
          </a:p>
          <a:p>
            <a:pPr>
              <a:buNone/>
            </a:pPr>
            <a:r>
              <a:rPr lang="en-IN" sz="2200" dirty="0"/>
              <a:t>4. Which of the following resume components is where you should state your career goal?</a:t>
            </a:r>
          </a:p>
          <a:p>
            <a:pPr>
              <a:buNone/>
            </a:pPr>
            <a:r>
              <a:rPr lang="en-IN" sz="2200" dirty="0"/>
              <a:t>	a) Profile   b) Objective      c) Summary</a:t>
            </a:r>
          </a:p>
          <a:p>
            <a:pPr>
              <a:buNone/>
            </a:pPr>
            <a:r>
              <a:rPr lang="en-IN" sz="2200" dirty="0"/>
              <a:t>5. Which of the following should NOT be part of a resume?</a:t>
            </a:r>
          </a:p>
          <a:p>
            <a:pPr>
              <a:buNone/>
            </a:pPr>
            <a:r>
              <a:rPr lang="en-IN" sz="2200" dirty="0"/>
              <a:t>     a) Religious affiliation     b) Employment history</a:t>
            </a:r>
          </a:p>
          <a:p>
            <a:pPr>
              <a:buNone/>
            </a:pPr>
            <a:r>
              <a:rPr lang="en-IN" sz="2200" dirty="0"/>
              <a:t>     c) Contact information   d) Education </a:t>
            </a:r>
          </a:p>
          <a:p>
            <a:pPr>
              <a:buNone/>
            </a:pPr>
            <a:endParaRPr lang="en-IN" sz="2400" dirty="0"/>
          </a:p>
          <a:p>
            <a:endParaRPr lang="en-IN" sz="2400" dirty="0"/>
          </a:p>
          <a:p>
            <a:pPr>
              <a:buNone/>
            </a:pPr>
            <a:endParaRPr lang="en-IN" sz="2400" dirty="0"/>
          </a:p>
          <a:p>
            <a:pPr>
              <a:buNone/>
            </a:pPr>
            <a:endParaRPr lang="en-US" sz="2400" dirty="0"/>
          </a:p>
        </p:txBody>
      </p:sp>
      <p:sp>
        <p:nvSpPr>
          <p:cNvPr id="4" name="Date Placeholder 3"/>
          <p:cNvSpPr>
            <a:spLocks noGrp="1"/>
          </p:cNvSpPr>
          <p:nvPr>
            <p:ph type="dt" sz="half" idx="10"/>
          </p:nvPr>
        </p:nvSpPr>
        <p:spPr/>
        <p:txBody>
          <a:bodyPr/>
          <a:lstStyle/>
          <a:p>
            <a:fld id="{C07469A2-6019-4D1E-9BE3-7BA8D134C1BE}"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342098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buNone/>
            </a:pPr>
            <a:r>
              <a:rPr lang="en-IN" sz="2200" dirty="0"/>
              <a:t>1. Resume is a _____ word.</a:t>
            </a:r>
            <a:br>
              <a:rPr lang="en-IN" sz="2200" dirty="0"/>
            </a:br>
            <a:r>
              <a:rPr lang="en-IN" sz="2200" b="1" dirty="0"/>
              <a:t>a) French   </a:t>
            </a:r>
            <a:r>
              <a:rPr lang="en-IN" sz="2200" dirty="0"/>
              <a:t>b) German     c) Indian     d) American</a:t>
            </a:r>
          </a:p>
          <a:p>
            <a:pPr>
              <a:buNone/>
            </a:pPr>
            <a:r>
              <a:rPr lang="en-IN" sz="2200" dirty="0"/>
              <a:t>2. Curriculum vitae is a ____ word.</a:t>
            </a:r>
            <a:br>
              <a:rPr lang="en-IN" sz="2200" dirty="0"/>
            </a:br>
            <a:r>
              <a:rPr lang="en-IN" sz="2200" dirty="0"/>
              <a:t>a) French    b) German     </a:t>
            </a:r>
            <a:r>
              <a:rPr lang="en-IN" sz="2200" b="1" dirty="0"/>
              <a:t>c) Latin     </a:t>
            </a:r>
            <a:r>
              <a:rPr lang="en-IN" sz="2200" dirty="0"/>
              <a:t>d) Indian</a:t>
            </a:r>
          </a:p>
          <a:p>
            <a:pPr>
              <a:buNone/>
            </a:pPr>
            <a:r>
              <a:rPr lang="en-IN" sz="2200" dirty="0"/>
              <a:t>3. References are mentioned in a resume.</a:t>
            </a:r>
            <a:br>
              <a:rPr lang="en-IN" sz="2200" dirty="0"/>
            </a:br>
            <a:r>
              <a:rPr lang="en-IN" sz="2200" dirty="0"/>
              <a:t>a) True    </a:t>
            </a:r>
            <a:r>
              <a:rPr lang="en-IN" sz="2200" b="1" dirty="0"/>
              <a:t>b) False</a:t>
            </a:r>
          </a:p>
          <a:p>
            <a:pPr>
              <a:buNone/>
            </a:pPr>
            <a:r>
              <a:rPr lang="en-IN" sz="2200" dirty="0"/>
              <a:t>4. Which of the following resume components is where you should state your career goal?</a:t>
            </a:r>
          </a:p>
          <a:p>
            <a:pPr>
              <a:buNone/>
            </a:pPr>
            <a:r>
              <a:rPr lang="en-IN" sz="2200" dirty="0"/>
              <a:t>	a) Profile   </a:t>
            </a:r>
            <a:r>
              <a:rPr lang="en-IN" sz="2200" b="1" dirty="0"/>
              <a:t>b) Objective      </a:t>
            </a:r>
            <a:r>
              <a:rPr lang="en-IN" sz="2200" dirty="0"/>
              <a:t>c) Summary</a:t>
            </a:r>
          </a:p>
          <a:p>
            <a:pPr>
              <a:buNone/>
            </a:pPr>
            <a:r>
              <a:rPr lang="en-IN" sz="2200" dirty="0"/>
              <a:t>5. Which of the following should NOT be part of a resume?</a:t>
            </a:r>
          </a:p>
          <a:p>
            <a:pPr>
              <a:buNone/>
            </a:pPr>
            <a:r>
              <a:rPr lang="en-IN" sz="2200" dirty="0"/>
              <a:t>     </a:t>
            </a:r>
            <a:r>
              <a:rPr lang="en-IN" sz="2200" b="1" dirty="0"/>
              <a:t>a) Religious affiliation     </a:t>
            </a:r>
            <a:r>
              <a:rPr lang="en-IN" sz="2200" dirty="0"/>
              <a:t>b) Employment history</a:t>
            </a:r>
          </a:p>
          <a:p>
            <a:pPr>
              <a:buNone/>
            </a:pPr>
            <a:r>
              <a:rPr lang="en-IN" sz="2200" dirty="0"/>
              <a:t>     c) Contact information   d) Education </a:t>
            </a:r>
          </a:p>
          <a:p>
            <a:pPr>
              <a:buNone/>
            </a:pPr>
            <a:endParaRPr lang="en-IN" sz="2400" dirty="0"/>
          </a:p>
          <a:p>
            <a:endParaRPr lang="en-IN" sz="2400" dirty="0"/>
          </a:p>
          <a:p>
            <a:pPr>
              <a:buNone/>
            </a:pPr>
            <a:endParaRPr lang="en-IN" sz="2400" dirty="0"/>
          </a:p>
          <a:p>
            <a:pPr>
              <a:buNone/>
            </a:pPr>
            <a:endParaRPr lang="en-US" sz="2400" dirty="0"/>
          </a:p>
        </p:txBody>
      </p:sp>
      <p:sp>
        <p:nvSpPr>
          <p:cNvPr id="4" name="Date Placeholder 3"/>
          <p:cNvSpPr>
            <a:spLocks noGrp="1"/>
          </p:cNvSpPr>
          <p:nvPr>
            <p:ph type="dt" sz="half" idx="10"/>
          </p:nvPr>
        </p:nvSpPr>
        <p:spPr/>
        <p:txBody>
          <a:bodyPr/>
          <a:lstStyle/>
          <a:p>
            <a:fld id="{01081ED9-5046-484D-8A88-06FA8B04920B}"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 Answers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8884138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7500" lnSpcReduction="20000"/>
          </a:bodyPr>
          <a:lstStyle/>
          <a:p>
            <a:pPr>
              <a:buNone/>
            </a:pPr>
            <a:r>
              <a:rPr lang="en-US" dirty="0"/>
              <a:t>1. </a:t>
            </a:r>
            <a:r>
              <a:rPr lang="en-US" sz="2800" dirty="0"/>
              <a:t>Résumé</a:t>
            </a:r>
            <a:r>
              <a:rPr lang="en-US" dirty="0"/>
              <a:t> includes:</a:t>
            </a:r>
          </a:p>
          <a:p>
            <a:pPr>
              <a:buNone/>
            </a:pPr>
            <a:r>
              <a:rPr lang="en-US" dirty="0"/>
              <a:t>	a) personal details	 	b) academic achievements 	</a:t>
            </a:r>
          </a:p>
          <a:p>
            <a:pPr>
              <a:buNone/>
            </a:pPr>
            <a:r>
              <a:rPr lang="en-US" dirty="0"/>
              <a:t>	c) an account of skills 	d) all the above</a:t>
            </a:r>
          </a:p>
          <a:p>
            <a:pPr>
              <a:buNone/>
            </a:pPr>
            <a:endParaRPr lang="en-US" dirty="0"/>
          </a:p>
          <a:p>
            <a:pPr>
              <a:buNone/>
            </a:pPr>
            <a:r>
              <a:rPr lang="en-US" dirty="0"/>
              <a:t>2. Job application contains two parts</a:t>
            </a:r>
          </a:p>
          <a:p>
            <a:pPr>
              <a:buNone/>
            </a:pPr>
            <a:r>
              <a:rPr lang="en-US" dirty="0"/>
              <a:t>	a. Chronological and reverse chronological	b. CV and Résumé</a:t>
            </a:r>
          </a:p>
          <a:p>
            <a:pPr>
              <a:buNone/>
            </a:pPr>
            <a:r>
              <a:rPr lang="en-US" dirty="0"/>
              <a:t>	c. Functional and chronological 	d. Résumé and cover letter</a:t>
            </a:r>
          </a:p>
          <a:p>
            <a:pPr>
              <a:buNone/>
            </a:pPr>
            <a:endParaRPr lang="en-US" dirty="0"/>
          </a:p>
          <a:p>
            <a:pPr>
              <a:buNone/>
            </a:pPr>
            <a:r>
              <a:rPr lang="en-US" dirty="0"/>
              <a:t>3. </a:t>
            </a:r>
            <a:r>
              <a:rPr lang="en-IN" dirty="0"/>
              <a:t>Which of the following is NOT a resume format?</a:t>
            </a:r>
          </a:p>
          <a:p>
            <a:pPr>
              <a:buNone/>
            </a:pPr>
            <a:r>
              <a:rPr lang="en-IN" dirty="0"/>
              <a:t>	a. Chronological    b.  Portfolio   c.  Functional   d. Combination</a:t>
            </a:r>
          </a:p>
          <a:p>
            <a:endParaRPr lang="en-IN" dirty="0"/>
          </a:p>
        </p:txBody>
      </p:sp>
      <p:sp>
        <p:nvSpPr>
          <p:cNvPr id="4" name="Date Placeholder 3"/>
          <p:cNvSpPr>
            <a:spLocks noGrp="1"/>
          </p:cNvSpPr>
          <p:nvPr>
            <p:ph type="dt" sz="half" idx="10"/>
          </p:nvPr>
        </p:nvSpPr>
        <p:spPr/>
        <p:txBody>
          <a:bodyPr/>
          <a:lstStyle/>
          <a:p>
            <a:fld id="{FFFFDC08-2BA7-4E50-AA92-93D5E648A341}" type="datetime1">
              <a:rPr lang="en-US" smtClean="0"/>
              <a:t>2/22/2023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24232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a:buNone/>
            </a:pPr>
            <a:r>
              <a:rPr lang="en-US" dirty="0"/>
              <a:t>1. </a:t>
            </a:r>
            <a:r>
              <a:rPr lang="en-US" sz="2800" dirty="0"/>
              <a:t>Résumé</a:t>
            </a:r>
            <a:r>
              <a:rPr lang="en-US" dirty="0"/>
              <a:t> includes:</a:t>
            </a:r>
          </a:p>
          <a:p>
            <a:pPr>
              <a:buNone/>
            </a:pPr>
            <a:r>
              <a:rPr lang="en-US" dirty="0"/>
              <a:t>	a) personal details	 	b) academic achievements 	</a:t>
            </a:r>
          </a:p>
          <a:p>
            <a:pPr>
              <a:buNone/>
            </a:pPr>
            <a:r>
              <a:rPr lang="en-US" dirty="0"/>
              <a:t>	c) an account of skills 	</a:t>
            </a:r>
            <a:r>
              <a:rPr lang="en-US" b="1" dirty="0"/>
              <a:t>d) all the above</a:t>
            </a:r>
          </a:p>
          <a:p>
            <a:pPr>
              <a:buNone/>
            </a:pPr>
            <a:endParaRPr lang="en-US" dirty="0"/>
          </a:p>
          <a:p>
            <a:pPr>
              <a:buNone/>
            </a:pPr>
            <a:r>
              <a:rPr lang="en-US" dirty="0"/>
              <a:t>2. Job application contains two parts</a:t>
            </a:r>
          </a:p>
          <a:p>
            <a:pPr>
              <a:buNone/>
            </a:pPr>
            <a:r>
              <a:rPr lang="en-US" dirty="0"/>
              <a:t>	a. Chronological and reverse chronological	b. CV and Résumé</a:t>
            </a:r>
          </a:p>
          <a:p>
            <a:pPr>
              <a:buNone/>
            </a:pPr>
            <a:r>
              <a:rPr lang="en-US" dirty="0"/>
              <a:t>	c. Functional and chronological 	d. </a:t>
            </a:r>
            <a:r>
              <a:rPr lang="en-US" b="1" dirty="0"/>
              <a:t>Résumé and cover letter</a:t>
            </a:r>
          </a:p>
          <a:p>
            <a:pPr>
              <a:buNone/>
            </a:pPr>
            <a:endParaRPr lang="en-US" dirty="0"/>
          </a:p>
          <a:p>
            <a:pPr>
              <a:buNone/>
            </a:pPr>
            <a:r>
              <a:rPr lang="en-US" dirty="0"/>
              <a:t>3. </a:t>
            </a:r>
            <a:r>
              <a:rPr lang="en-IN" dirty="0"/>
              <a:t>Which of the following is NOT a resume format?</a:t>
            </a:r>
          </a:p>
          <a:p>
            <a:pPr>
              <a:buNone/>
            </a:pPr>
            <a:r>
              <a:rPr lang="en-IN" dirty="0"/>
              <a:t>	a. Chronological    </a:t>
            </a:r>
            <a:r>
              <a:rPr lang="en-IN" b="1" dirty="0"/>
              <a:t>b.  Portfolio   </a:t>
            </a:r>
            <a:r>
              <a:rPr lang="en-IN" dirty="0"/>
              <a:t>c.  Functional   d. Combination</a:t>
            </a:r>
          </a:p>
          <a:p>
            <a:endParaRPr lang="en-IN" dirty="0"/>
          </a:p>
        </p:txBody>
      </p:sp>
      <p:sp>
        <p:nvSpPr>
          <p:cNvPr id="4" name="Date Placeholder 3"/>
          <p:cNvSpPr>
            <a:spLocks noGrp="1"/>
          </p:cNvSpPr>
          <p:nvPr>
            <p:ph type="dt" sz="half" idx="10"/>
          </p:nvPr>
        </p:nvSpPr>
        <p:spPr/>
        <p:txBody>
          <a:bodyPr/>
          <a:lstStyle/>
          <a:p>
            <a:fld id="{4B79C213-47DB-4B17-A2F7-71D0F6EE7418}" type="datetime1">
              <a:rPr lang="en-US" smtClean="0"/>
              <a:t>2/22/2023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 Answers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1974432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defRPr/>
            </a:pPr>
            <a:r>
              <a:rPr lang="en-US" sz="2400" dirty="0"/>
              <a:t>You have seen an advertisement in an English newspaper for a job in Tata Consultancy… New Delhi. </a:t>
            </a:r>
            <a:br>
              <a:rPr lang="en-US" sz="2400" dirty="0"/>
            </a:br>
            <a:r>
              <a:rPr lang="en-US" sz="2400" dirty="0"/>
              <a:t>You decide to apply for the job. Write a letter to the Manager, HR  of the  company. In your letter:</a:t>
            </a:r>
          </a:p>
          <a:p>
            <a:pPr lvl="1">
              <a:defRPr/>
            </a:pPr>
            <a:r>
              <a:rPr lang="en-US" sz="2400" dirty="0"/>
              <a:t>introduce yourself</a:t>
            </a:r>
          </a:p>
          <a:p>
            <a:pPr lvl="1">
              <a:defRPr/>
            </a:pPr>
            <a:r>
              <a:rPr lang="en-US" sz="2400" dirty="0"/>
              <a:t>explain what experience and special skills you have</a:t>
            </a:r>
          </a:p>
          <a:p>
            <a:pPr lvl="1">
              <a:defRPr/>
            </a:pPr>
            <a:r>
              <a:rPr lang="en-US" sz="2400" dirty="0"/>
              <a:t>explain why you are interested in the job</a:t>
            </a:r>
          </a:p>
          <a:p>
            <a:endParaRPr lang="en-US" sz="2400" dirty="0"/>
          </a:p>
        </p:txBody>
      </p:sp>
      <p:sp>
        <p:nvSpPr>
          <p:cNvPr id="4" name="Date Placeholder 3"/>
          <p:cNvSpPr>
            <a:spLocks noGrp="1"/>
          </p:cNvSpPr>
          <p:nvPr>
            <p:ph type="dt" sz="half" idx="10"/>
          </p:nvPr>
        </p:nvSpPr>
        <p:spPr/>
        <p:txBody>
          <a:bodyPr/>
          <a:lstStyle/>
          <a:p>
            <a:fld id="{C605C087-2AE6-4130-AA0A-2E35B13DF017}"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522164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lvl="0"/>
            <a:r>
              <a:rPr lang="en-US" sz="2400" dirty="0"/>
              <a:t>What are the salient features of a resume? Write a short resume for the post of technical executive in TCS in Delhi. Invent necessary details to write a compact and impressive professional CV.(</a:t>
            </a:r>
            <a:r>
              <a:rPr lang="en-US" sz="2400" b="1" dirty="0"/>
              <a:t>2017-18)</a:t>
            </a:r>
          </a:p>
          <a:p>
            <a:r>
              <a:rPr lang="en-US" sz="2400" dirty="0"/>
              <a:t>Resume is the stepping stone to enter in the professional world. Make your own resume including all the  necessary details of your achievements.(</a:t>
            </a:r>
            <a:r>
              <a:rPr lang="en-US" sz="2400" b="1" dirty="0"/>
              <a:t>2016-17,2017-18)</a:t>
            </a:r>
            <a:endParaRPr lang="en-US" sz="2400" dirty="0"/>
          </a:p>
          <a:p>
            <a:pPr lvl="0"/>
            <a:r>
              <a:rPr lang="en-US" sz="2400" dirty="0"/>
              <a:t>Write a job application for the post of Manager, Advertising Section, Image and Vision, New Delhi. Enclose your Resume.</a:t>
            </a:r>
            <a:r>
              <a:rPr lang="en-US" sz="2400" b="1" dirty="0"/>
              <a:t> (2015-16 ) 							</a:t>
            </a:r>
            <a:endParaRPr lang="en-US" sz="2400" dirty="0"/>
          </a:p>
          <a:p>
            <a:pPr lvl="0"/>
            <a:r>
              <a:rPr lang="en-US" sz="2400" dirty="0"/>
              <a:t>“An Agenda is the list of individual items that ensure that the meeting achieves its broad aims”. Write an agenda for a sales meeting and write the minutes of the meeting as well</a:t>
            </a:r>
            <a:r>
              <a:rPr lang="en-US" sz="2400" b="1" dirty="0"/>
              <a:t>.(2018-19)</a:t>
            </a:r>
          </a:p>
          <a:p>
            <a:endParaRPr lang="en-US" dirty="0"/>
          </a:p>
        </p:txBody>
      </p:sp>
      <p:sp>
        <p:nvSpPr>
          <p:cNvPr id="4" name="Date Placeholder 3"/>
          <p:cNvSpPr>
            <a:spLocks noGrp="1"/>
          </p:cNvSpPr>
          <p:nvPr>
            <p:ph type="dt" sz="half" idx="10"/>
          </p:nvPr>
        </p:nvSpPr>
        <p:spPr/>
        <p:txBody>
          <a:bodyPr/>
          <a:lstStyle/>
          <a:p>
            <a:fld id="{30A00447-FDB4-4415-9FCD-96907D7E7ECF}" type="datetime1">
              <a:rPr lang="en-US" smtClean="0"/>
              <a:t>2/22/2023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7017766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lgn="just"/>
            <a:r>
              <a:rPr lang="en-US" sz="2800" dirty="0"/>
              <a:t>Prepare the Résumé of a candidate applying for the post of Manager, Publications Division, penguin India Ltd.</a:t>
            </a:r>
            <a:r>
              <a:rPr lang="en-US" sz="2800" b="1" dirty="0"/>
              <a:t> </a:t>
            </a:r>
          </a:p>
          <a:p>
            <a:pPr algn="just"/>
            <a:r>
              <a:rPr lang="en-US" sz="2800" dirty="0"/>
              <a:t>You are Mahesh </a:t>
            </a:r>
            <a:r>
              <a:rPr lang="en-US" sz="2800" dirty="0" err="1"/>
              <a:t>Chand</a:t>
            </a:r>
            <a:r>
              <a:rPr lang="en-US" sz="2800" dirty="0"/>
              <a:t>. You want to apply for the post of a Marketing Manager in a reputed MNC. Apply for the same along with your resume. </a:t>
            </a:r>
          </a:p>
          <a:p>
            <a:pPr lvl="0"/>
            <a:endParaRPr lang="en-US" sz="2000" dirty="0"/>
          </a:p>
          <a:p>
            <a:endParaRPr lang="en-US" sz="2000" dirty="0"/>
          </a:p>
        </p:txBody>
      </p:sp>
      <p:sp>
        <p:nvSpPr>
          <p:cNvPr id="4" name="Date Placeholder 3"/>
          <p:cNvSpPr>
            <a:spLocks noGrp="1"/>
          </p:cNvSpPr>
          <p:nvPr>
            <p:ph type="dt" sz="half" idx="10"/>
          </p:nvPr>
        </p:nvSpPr>
        <p:spPr/>
        <p:txBody>
          <a:bodyPr/>
          <a:lstStyle/>
          <a:p>
            <a:fld id="{728465E0-1AD7-4C2F-AE74-E31723CD9E77}" type="datetime1">
              <a:rPr lang="en-US" smtClean="0"/>
              <a:t>2/22/2023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29612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19ECC-0C70-364C-82FD-C36CC35C56CC}"/>
              </a:ext>
            </a:extLst>
          </p:cNvPr>
          <p:cNvSpPr>
            <a:spLocks noGrp="1"/>
          </p:cNvSpPr>
          <p:nvPr>
            <p:ph type="title"/>
          </p:nvPr>
        </p:nvSpPr>
        <p:spPr>
          <a:xfrm>
            <a:off x="1413458" y="342107"/>
            <a:ext cx="8035342" cy="69873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xmlns="" id="{C06B6025-41F5-744F-958C-2C27D66A0EBD}"/>
              </a:ext>
            </a:extLst>
          </p:cNvPr>
          <p:cNvSpPr>
            <a:spLocks noGrp="1"/>
          </p:cNvSpPr>
          <p:nvPr>
            <p:ph sz="half" idx="1"/>
          </p:nvPr>
        </p:nvSpPr>
        <p:spPr>
          <a:xfrm>
            <a:off x="457200" y="1600200"/>
            <a:ext cx="8382000" cy="4525963"/>
          </a:xfrm>
        </p:spPr>
        <p:txBody>
          <a:bodyPr>
            <a:normAutofit/>
          </a:bodyPr>
          <a:lstStyle/>
          <a:p>
            <a:pPr marL="0" indent="0" algn="just">
              <a:buNone/>
            </a:pPr>
            <a:r>
              <a:rPr lang="en-US" b="1" dirty="0"/>
              <a:t>Qualities associated with Technical Writing: </a:t>
            </a:r>
          </a:p>
          <a:p>
            <a:pPr algn="just"/>
            <a:r>
              <a:rPr lang="en-US" dirty="0"/>
              <a:t>Needs to be written precisely so that it can be understood by users or target audience.</a:t>
            </a:r>
          </a:p>
          <a:p>
            <a:pPr algn="just"/>
            <a:r>
              <a:rPr lang="en-US" dirty="0"/>
              <a:t>To understand the target audience so that your document or technical content may connect with them quickly.</a:t>
            </a:r>
          </a:p>
          <a:p>
            <a:pPr algn="just"/>
            <a:r>
              <a:rPr lang="en-US" dirty="0"/>
              <a:t>Write stepwise guidance about how to perform something or some process.</a:t>
            </a:r>
          </a:p>
          <a:p>
            <a:pPr marL="0" indent="0" algn="just">
              <a:buNone/>
            </a:pPr>
            <a:r>
              <a:rPr lang="en-US" dirty="0"/>
              <a:t>  </a:t>
            </a:r>
          </a:p>
          <a:p>
            <a:pPr algn="just"/>
            <a:endParaRPr lang="en-US" dirty="0"/>
          </a:p>
        </p:txBody>
      </p:sp>
      <p:sp>
        <p:nvSpPr>
          <p:cNvPr id="6" name="Footer Placeholder 5">
            <a:extLst>
              <a:ext uri="{FF2B5EF4-FFF2-40B4-BE49-F238E27FC236}">
                <a16:creationId xmlns:a16="http://schemas.microsoft.com/office/drawing/2014/main" xmlns="" id="{C73C758D-2543-5546-8AD5-A6F838F9D574}"/>
              </a:ext>
            </a:extLst>
          </p:cNvPr>
          <p:cNvSpPr>
            <a:spLocks noGrp="1"/>
          </p:cNvSpPr>
          <p:nvPr>
            <p:ph type="ftr" sz="quarter" idx="11"/>
          </p:nvPr>
        </p:nvSpPr>
        <p:spPr>
          <a:xfrm>
            <a:off x="1524000" y="6356350"/>
            <a:ext cx="6858000" cy="365125"/>
          </a:xfrm>
        </p:spPr>
        <p:txBody>
          <a:bodyPr/>
          <a:lstStyle/>
          <a:p>
            <a:r>
              <a:rPr lang="en-US" smtClean="0"/>
              <a:t>Subject : Technical Communication (AASL0401)  Unit : 2        </a:t>
            </a:r>
            <a:endParaRPr lang="en-US" dirty="0"/>
          </a:p>
        </p:txBody>
      </p:sp>
      <p:sp>
        <p:nvSpPr>
          <p:cNvPr id="10" name="Title 1">
            <a:extLst>
              <a:ext uri="{FF2B5EF4-FFF2-40B4-BE49-F238E27FC236}">
                <a16:creationId xmlns:a16="http://schemas.microsoft.com/office/drawing/2014/main" xmlns="" id="{89E4F720-E8D1-7148-B889-DD1A9563EF4A}"/>
              </a:ext>
            </a:extLst>
          </p:cNvPr>
          <p:cNvSpPr txBox="1">
            <a:spLocks/>
          </p:cNvSpPr>
          <p:nvPr/>
        </p:nvSpPr>
        <p:spPr>
          <a:xfrm>
            <a:off x="1371600" y="18288"/>
            <a:ext cx="7772400" cy="9143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Technical Writing Skills</a:t>
            </a:r>
          </a:p>
        </p:txBody>
      </p:sp>
      <p:sp>
        <p:nvSpPr>
          <p:cNvPr id="5" name="Date Placeholder 4">
            <a:extLst>
              <a:ext uri="{FF2B5EF4-FFF2-40B4-BE49-F238E27FC236}">
                <a16:creationId xmlns:a16="http://schemas.microsoft.com/office/drawing/2014/main" xmlns="" id="{E45E3A02-034D-E84E-862A-4ED03D6CC38B}"/>
              </a:ext>
            </a:extLst>
          </p:cNvPr>
          <p:cNvSpPr>
            <a:spLocks noGrp="1"/>
          </p:cNvSpPr>
          <p:nvPr>
            <p:ph type="dt" sz="half" idx="10"/>
          </p:nvPr>
        </p:nvSpPr>
        <p:spPr/>
        <p:txBody>
          <a:bodyPr/>
          <a:lstStyle/>
          <a:p>
            <a:fld id="{6E61503C-8365-4A76-9FD0-524BD3B602A8}" type="datetime1">
              <a:rPr lang="en-US" smtClean="0"/>
              <a:t>2/22/2023</a:t>
            </a:fld>
            <a:endParaRPr lang="en-US"/>
          </a:p>
        </p:txBody>
      </p:sp>
      <p:sp>
        <p:nvSpPr>
          <p:cNvPr id="4" name="Slide Number Placeholder 3">
            <a:extLst>
              <a:ext uri="{FF2B5EF4-FFF2-40B4-BE49-F238E27FC236}">
                <a16:creationId xmlns:a16="http://schemas.microsoft.com/office/drawing/2014/main" xmlns="" id="{B5118A99-C130-4E24-9780-D54ED8C01C09}"/>
              </a:ext>
            </a:extLst>
          </p:cNvPr>
          <p:cNvSpPr>
            <a:spLocks noGrp="1"/>
          </p:cNvSpPr>
          <p:nvPr>
            <p:ph type="sldNum" sz="quarter" idx="12"/>
          </p:nvPr>
        </p:nvSpPr>
        <p:spPr/>
        <p:txBody>
          <a:bodyPr/>
          <a:lstStyle/>
          <a:p>
            <a:fld id="{EBEB25C2-8B1D-45DC-B439-E01E786B252B}" type="slidenum">
              <a:rPr lang="en-US" smtClean="0"/>
              <a:pPr/>
              <a:t>11</a:t>
            </a:fld>
            <a:endParaRPr lang="en-US"/>
          </a:p>
        </p:txBody>
      </p:sp>
    </p:spTree>
    <p:extLst>
      <p:ext uri="{BB962C8B-B14F-4D97-AF65-F5344CB8AC3E}">
        <p14:creationId xmlns:p14="http://schemas.microsoft.com/office/powerpoint/2010/main" xmlns="" val="8594819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55000" lnSpcReduction="20000"/>
          </a:bodyPr>
          <a:lstStyle/>
          <a:p>
            <a:r>
              <a:rPr lang="en-US" sz="3800" dirty="0"/>
              <a:t>Qualities associated with Technical Writing</a:t>
            </a:r>
          </a:p>
          <a:p>
            <a:r>
              <a:rPr lang="en-US" sz="3800" dirty="0"/>
              <a:t>Characteristics of Technical Writing</a:t>
            </a:r>
          </a:p>
          <a:p>
            <a:r>
              <a:rPr lang="en-US" sz="3800" dirty="0"/>
              <a:t>Technical vocabulary</a:t>
            </a:r>
          </a:p>
          <a:p>
            <a:r>
              <a:rPr lang="en-US" sz="3800" dirty="0"/>
              <a:t>Etymology of Technical words</a:t>
            </a:r>
          </a:p>
          <a:p>
            <a:r>
              <a:rPr lang="en-US" sz="3800" dirty="0">
                <a:solidFill>
                  <a:srgbClr val="000000"/>
                </a:solidFill>
                <a:latin typeface="Arial" panose="020B0604020202020204" pitchFamily="34" charset="0"/>
              </a:rPr>
              <a:t>Letter is a </a:t>
            </a:r>
            <a:r>
              <a:rPr lang="en-US" sz="3800" i="0" dirty="0">
                <a:solidFill>
                  <a:srgbClr val="000000"/>
                </a:solidFill>
                <a:effectLst/>
                <a:latin typeface="Arial" panose="020B0604020202020204" pitchFamily="34" charset="0"/>
              </a:rPr>
              <a:t>hard copy, and the e-mail is a soft copy – an electronic message.</a:t>
            </a:r>
            <a:endParaRPr lang="en-US" sz="3800" dirty="0">
              <a:solidFill>
                <a:srgbClr val="000000"/>
              </a:solidFill>
              <a:latin typeface="Arial" panose="020B0604020202020204" pitchFamily="34" charset="0"/>
            </a:endParaRPr>
          </a:p>
          <a:p>
            <a:r>
              <a:rPr lang="en-US" sz="3800" dirty="0">
                <a:solidFill>
                  <a:srgbClr val="000000"/>
                </a:solidFill>
                <a:latin typeface="Arial" panose="020B0604020202020204" pitchFamily="34" charset="0"/>
              </a:rPr>
              <a:t>T</a:t>
            </a:r>
            <a:r>
              <a:rPr lang="en-US" sz="3800" i="0" dirty="0">
                <a:solidFill>
                  <a:srgbClr val="000000"/>
                </a:solidFill>
                <a:effectLst/>
                <a:latin typeface="Arial" panose="020B0604020202020204" pitchFamily="34" charset="0"/>
              </a:rPr>
              <a:t>he commonly used format for business letters and e-mails is Block format.</a:t>
            </a:r>
          </a:p>
          <a:p>
            <a:r>
              <a:rPr lang="en-US" sz="3800" i="0" dirty="0">
                <a:solidFill>
                  <a:srgbClr val="000000"/>
                </a:solidFill>
                <a:effectLst/>
                <a:latin typeface="Arial" panose="020B0604020202020204" pitchFamily="34" charset="0"/>
              </a:rPr>
              <a:t>Various expressions usage in Business letters and e-mails.</a:t>
            </a:r>
          </a:p>
          <a:p>
            <a:r>
              <a:rPr lang="en-IN" sz="3800" dirty="0">
                <a:cs typeface="Times New Roman" panose="02020603050405020304" pitchFamily="18" charset="0"/>
              </a:rPr>
              <a:t>Notice is the information regarding meeting sent to the participants</a:t>
            </a:r>
          </a:p>
          <a:p>
            <a:pPr algn="just"/>
            <a:r>
              <a:rPr lang="en-IN" sz="3800" dirty="0">
                <a:cs typeface="Times New Roman" panose="02020603050405020304" pitchFamily="18" charset="0"/>
              </a:rPr>
              <a:t>Three important aspects of meeting are notice, agenda, and minutes.</a:t>
            </a:r>
          </a:p>
          <a:p>
            <a:pPr algn="just"/>
            <a:r>
              <a:rPr lang="en-US" sz="3800" dirty="0">
                <a:solidFill>
                  <a:srgbClr val="424142"/>
                </a:solidFill>
              </a:rPr>
              <a:t> A</a:t>
            </a:r>
            <a:r>
              <a:rPr lang="en-US" sz="3800" i="0" dirty="0">
                <a:solidFill>
                  <a:srgbClr val="424142"/>
                </a:solidFill>
                <a:effectLst/>
              </a:rPr>
              <a:t>n agenda is the list of items to be considered at a meeting.</a:t>
            </a:r>
          </a:p>
          <a:p>
            <a:pPr algn="just"/>
            <a:r>
              <a:rPr lang="en-US" sz="3800" dirty="0">
                <a:cs typeface="Times New Roman" panose="02020603050405020304" pitchFamily="18" charset="0"/>
              </a:rPr>
              <a:t>Minutes are a record of what happened in a meeting</a:t>
            </a:r>
          </a:p>
          <a:p>
            <a:endParaRPr lang="en-US" sz="2000" b="0" i="0" dirty="0">
              <a:solidFill>
                <a:srgbClr val="000000"/>
              </a:solidFill>
              <a:effectLst/>
              <a:latin typeface="Arial" panose="020B0604020202020204" pitchFamily="34" charset="0"/>
            </a:endParaRPr>
          </a:p>
          <a:p>
            <a:r>
              <a:rPr lang="en-US" sz="2000" b="0" i="0" dirty="0">
                <a:solidFill>
                  <a:srgbClr val="000000"/>
                </a:solidFill>
                <a:effectLst/>
                <a:latin typeface="Arial" panose="020B0604020202020204" pitchFamily="34" charset="0"/>
              </a:rPr>
              <a:t> </a:t>
            </a:r>
            <a:endParaRPr lang="en-US" sz="2000" b="1" dirty="0"/>
          </a:p>
          <a:p>
            <a:pPr marL="0" indent="0">
              <a:buNone/>
            </a:pPr>
            <a:endParaRPr lang="en-US" sz="2000" dirty="0"/>
          </a:p>
        </p:txBody>
      </p:sp>
      <p:sp>
        <p:nvSpPr>
          <p:cNvPr id="4" name="Date Placeholder 3"/>
          <p:cNvSpPr>
            <a:spLocks noGrp="1"/>
          </p:cNvSpPr>
          <p:nvPr>
            <p:ph type="dt" sz="half" idx="10"/>
          </p:nvPr>
        </p:nvSpPr>
        <p:spPr/>
        <p:txBody>
          <a:bodyPr/>
          <a:lstStyle/>
          <a:p>
            <a:fld id="{B1C2E2F3-063C-47BA-B904-2DDFF608FA21}" type="datetime1">
              <a:rPr lang="en-US" smtClean="0"/>
              <a:t>2/22/2023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Recap of Unit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1009428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3048000"/>
            <a:ext cx="6172200" cy="1905000"/>
          </a:xfrm>
        </p:spPr>
        <p:txBody>
          <a:bodyPr>
            <a:normAutofit/>
          </a:bodyPr>
          <a:lstStyle/>
          <a:p>
            <a:pPr marL="0" indent="0">
              <a:buNone/>
            </a:pPr>
            <a:r>
              <a:rPr lang="en-US" sz="6000" dirty="0">
                <a:solidFill>
                  <a:schemeClr val="accent4">
                    <a:lumMod val="75000"/>
                  </a:schemeClr>
                </a:solidFill>
              </a:rPr>
              <a:t>THANK YOU</a:t>
            </a:r>
          </a:p>
        </p:txBody>
      </p:sp>
      <p:sp>
        <p:nvSpPr>
          <p:cNvPr id="4" name="Date Placeholder 3"/>
          <p:cNvSpPr>
            <a:spLocks noGrp="1"/>
          </p:cNvSpPr>
          <p:nvPr>
            <p:ph type="dt" sz="half" idx="10"/>
          </p:nvPr>
        </p:nvSpPr>
        <p:spPr/>
        <p:txBody>
          <a:bodyPr/>
          <a:lstStyle/>
          <a:p>
            <a:fld id="{8E18237C-3C63-41E7-8566-D0BD6AE50A17}" type="datetime1">
              <a:rPr lang="en-US" smtClean="0"/>
              <a:t>2/22/2023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916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1D8C5D07-C02E-47B4-B881-0B3422064F7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04257" y="1733065"/>
            <a:ext cx="5582429" cy="3400900"/>
          </a:xfrm>
        </p:spPr>
      </p:pic>
      <p:sp>
        <p:nvSpPr>
          <p:cNvPr id="5" name="Footer Placeholder 4"/>
          <p:cNvSpPr>
            <a:spLocks noGrp="1"/>
          </p:cNvSpPr>
          <p:nvPr>
            <p:ph type="ftr" sz="quarter" idx="11"/>
          </p:nvPr>
        </p:nvSpPr>
        <p:spPr>
          <a:xfrm>
            <a:off x="1371600" y="6356350"/>
            <a:ext cx="7086600" cy="440418"/>
          </a:xfrm>
        </p:spPr>
        <p:txBody>
          <a:bodyPr/>
          <a:lstStyle/>
          <a:p>
            <a:r>
              <a:rPr lang="en-US" smtClean="0"/>
              <a:t>Subject : Technical Communication (AASL0401)  Unit : 2        </a:t>
            </a:r>
            <a:endParaRPr lang="en-US" dirty="0"/>
          </a:p>
        </p:txBody>
      </p:sp>
      <p:sp>
        <p:nvSpPr>
          <p:cNvPr id="2" name="Date Placeholder 1">
            <a:extLst>
              <a:ext uri="{FF2B5EF4-FFF2-40B4-BE49-F238E27FC236}">
                <a16:creationId xmlns:a16="http://schemas.microsoft.com/office/drawing/2014/main" xmlns="" id="{9565FB3E-3652-6045-AFA8-7C01C5E3FD49}"/>
              </a:ext>
            </a:extLst>
          </p:cNvPr>
          <p:cNvSpPr>
            <a:spLocks noGrp="1"/>
          </p:cNvSpPr>
          <p:nvPr>
            <p:ph type="dt" sz="half" idx="10"/>
          </p:nvPr>
        </p:nvSpPr>
        <p:spPr/>
        <p:txBody>
          <a:bodyPr/>
          <a:lstStyle/>
          <a:p>
            <a:fld id="{B38689BD-76A9-449E-B60F-9EE7F596FC48}" type="datetime1">
              <a:rPr lang="en-US" smtClean="0"/>
              <a:t>2/22/2023</a:t>
            </a:fld>
            <a:endParaRPr lang="en-US"/>
          </a:p>
        </p:txBody>
      </p:sp>
      <p:sp>
        <p:nvSpPr>
          <p:cNvPr id="3" name="Slide Number Placeholder 2">
            <a:extLst>
              <a:ext uri="{FF2B5EF4-FFF2-40B4-BE49-F238E27FC236}">
                <a16:creationId xmlns:a16="http://schemas.microsoft.com/office/drawing/2014/main" xmlns="" id="{7E165C04-C95A-4DFF-85DB-BFF512D61616}"/>
              </a:ext>
            </a:extLst>
          </p:cNvPr>
          <p:cNvSpPr>
            <a:spLocks noGrp="1"/>
          </p:cNvSpPr>
          <p:nvPr>
            <p:ph type="sldNum" sz="quarter" idx="12"/>
          </p:nvPr>
        </p:nvSpPr>
        <p:spPr/>
        <p:txBody>
          <a:bodyPr/>
          <a:lstStyle/>
          <a:p>
            <a:fld id="{EBEB25C2-8B1D-45DC-B439-E01E786B252B}" type="slidenum">
              <a:rPr lang="en-US" smtClean="0"/>
              <a:pPr/>
              <a:t>12</a:t>
            </a:fld>
            <a:endParaRPr lang="en-US"/>
          </a:p>
        </p:txBody>
      </p:sp>
      <p:sp>
        <p:nvSpPr>
          <p:cNvPr id="7" name="Title 1">
            <a:extLst>
              <a:ext uri="{FF2B5EF4-FFF2-40B4-BE49-F238E27FC236}">
                <a16:creationId xmlns:a16="http://schemas.microsoft.com/office/drawing/2014/main" xmlns="" id="{CAB21106-0BFC-423C-87AF-108CEB831541}"/>
              </a:ext>
            </a:extLst>
          </p:cNvPr>
          <p:cNvSpPr txBox="1">
            <a:spLocks/>
          </p:cNvSpPr>
          <p:nvPr/>
        </p:nvSpPr>
        <p:spPr>
          <a:xfrm>
            <a:off x="1426028" y="0"/>
            <a:ext cx="7717972" cy="81642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Technical Writing Skills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66329"/>
            <a:ext cx="67818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2177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Characteristics of Technical Writing</a:t>
            </a:r>
          </a:p>
        </p:txBody>
      </p:sp>
      <p:sp>
        <p:nvSpPr>
          <p:cNvPr id="2" name="Date Placeholder 1">
            <a:extLst>
              <a:ext uri="{FF2B5EF4-FFF2-40B4-BE49-F238E27FC236}">
                <a16:creationId xmlns:a16="http://schemas.microsoft.com/office/drawing/2014/main" xmlns="" id="{F3D74948-3D46-574A-9B0B-CDA89815C551}"/>
              </a:ext>
            </a:extLst>
          </p:cNvPr>
          <p:cNvSpPr>
            <a:spLocks noGrp="1"/>
          </p:cNvSpPr>
          <p:nvPr>
            <p:ph type="dt" sz="half" idx="10"/>
          </p:nvPr>
        </p:nvSpPr>
        <p:spPr/>
        <p:txBody>
          <a:bodyPr/>
          <a:lstStyle/>
          <a:p>
            <a:fld id="{6517EDB6-295E-461B-92DC-3E60987B8802}" type="datetime1">
              <a:rPr lang="en-US" smtClean="0"/>
              <a:t>2/22/2023</a:t>
            </a:fld>
            <a:endParaRPr lang="en-US"/>
          </a:p>
        </p:txBody>
      </p:sp>
      <p:sp>
        <p:nvSpPr>
          <p:cNvPr id="4" name="Content Placeholder 3">
            <a:extLst>
              <a:ext uri="{FF2B5EF4-FFF2-40B4-BE49-F238E27FC236}">
                <a16:creationId xmlns:a16="http://schemas.microsoft.com/office/drawing/2014/main" xmlns="" id="{2C40FB0F-F9F2-4A10-830A-B44FC9E0B35A}"/>
              </a:ext>
            </a:extLst>
          </p:cNvPr>
          <p:cNvSpPr>
            <a:spLocks noGrp="1"/>
          </p:cNvSpPr>
          <p:nvPr>
            <p:ph idx="1"/>
          </p:nvPr>
        </p:nvSpPr>
        <p:spPr>
          <a:xfrm>
            <a:off x="381000" y="1447800"/>
            <a:ext cx="8229600" cy="4525963"/>
          </a:xfrm>
        </p:spPr>
        <p:txBody>
          <a:bodyPr>
            <a:normAutofit fontScale="92500" lnSpcReduction="20000"/>
          </a:bodyPr>
          <a:lstStyle/>
          <a:p>
            <a:r>
              <a:rPr lang="en-IN" b="1" dirty="0"/>
              <a:t>Clear</a:t>
            </a:r>
            <a:r>
              <a:rPr lang="en-IN" dirty="0"/>
              <a:t>: </a:t>
            </a:r>
            <a:r>
              <a:rPr lang="en-IN" sz="2800" dirty="0"/>
              <a:t>Technical writing requires concise sentences that leave no room for misunderstanding. </a:t>
            </a:r>
          </a:p>
          <a:p>
            <a:r>
              <a:rPr lang="en-IN" sz="2800" b="1" dirty="0"/>
              <a:t>Precise</a:t>
            </a:r>
            <a:r>
              <a:rPr lang="en-IN" sz="2800" dirty="0"/>
              <a:t>: The language must be describing objects and procedures in an exact manner.</a:t>
            </a:r>
          </a:p>
          <a:p>
            <a:r>
              <a:rPr lang="en-IN" sz="2800" b="1" dirty="0"/>
              <a:t>Straightforward</a:t>
            </a:r>
            <a:r>
              <a:rPr lang="en-IN" sz="2800" dirty="0"/>
              <a:t>: It requires information in a way that is direct and straight to the point without the use of literary devices.</a:t>
            </a:r>
          </a:p>
          <a:p>
            <a:r>
              <a:rPr lang="en-IN" sz="2800" b="1" dirty="0"/>
              <a:t>Easily understandable</a:t>
            </a:r>
            <a:r>
              <a:rPr lang="en-IN" sz="2800" dirty="0"/>
              <a:t>: Avoid words that people may not understand.</a:t>
            </a:r>
          </a:p>
          <a:p>
            <a:r>
              <a:rPr lang="en-IN" sz="2800" b="1" dirty="0"/>
              <a:t>Structured</a:t>
            </a:r>
            <a:r>
              <a:rPr lang="en-IN" sz="2800" dirty="0"/>
              <a:t>: Technical writing is very structured. The audience needs to be able to rely on technical writing for step-by-step instructions.</a:t>
            </a:r>
          </a:p>
        </p:txBody>
      </p:sp>
      <p:sp>
        <p:nvSpPr>
          <p:cNvPr id="3" name="Slide Number Placeholder 2">
            <a:extLst>
              <a:ext uri="{FF2B5EF4-FFF2-40B4-BE49-F238E27FC236}">
                <a16:creationId xmlns:a16="http://schemas.microsoft.com/office/drawing/2014/main" xmlns="" id="{3604A15C-38AE-4188-B26F-12BDC0771A15}"/>
              </a:ext>
            </a:extLst>
          </p:cNvPr>
          <p:cNvSpPr>
            <a:spLocks noGrp="1"/>
          </p:cNvSpPr>
          <p:nvPr>
            <p:ph type="sldNum" sz="quarter" idx="12"/>
          </p:nvPr>
        </p:nvSpPr>
        <p:spPr/>
        <p:txBody>
          <a:bodyPr/>
          <a:lstStyle/>
          <a:p>
            <a:fld id="{EBEB25C2-8B1D-45DC-B439-E01E786B252B}" type="slidenum">
              <a:rPr lang="en-US" smtClean="0"/>
              <a:pPr/>
              <a:t>13</a:t>
            </a:fld>
            <a:endParaRPr lang="en-US"/>
          </a:p>
        </p:txBody>
      </p:sp>
    </p:spTree>
    <p:extLst>
      <p:ext uri="{BB962C8B-B14F-4D97-AF65-F5344CB8AC3E}">
        <p14:creationId xmlns:p14="http://schemas.microsoft.com/office/powerpoint/2010/main" xmlns="" val="231136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400" b="1" dirty="0"/>
              <a:t>Denotative meanings: </a:t>
            </a:r>
            <a:r>
              <a:rPr lang="en-US" sz="2400" dirty="0"/>
              <a:t>This type of writing relies on the denotative  meanings of words to ensure that misunderstanding do not occur due to differing  interpretations based on connotation.</a:t>
            </a:r>
          </a:p>
          <a:p>
            <a:pPr algn="just"/>
            <a:r>
              <a:rPr lang="en-US" sz="2400" b="1" dirty="0"/>
              <a:t>Detailed: </a:t>
            </a:r>
            <a:r>
              <a:rPr lang="en-US" sz="2400" dirty="0"/>
              <a:t>Technical writing is very detailed and informative, leaving nothing to the imagination. The best example of technical writing is a Textbook.</a:t>
            </a:r>
          </a:p>
          <a:p>
            <a:pPr algn="just"/>
            <a:r>
              <a:rPr lang="en-US" sz="2400" b="1" dirty="0"/>
              <a:t>Problem-solving focus</a:t>
            </a:r>
            <a:r>
              <a:rPr lang="en-US" sz="2400" dirty="0"/>
              <a:t>: Readers use these documents to learn how to perform certain tasks or gain technical information, so they should be easy to follow and organized in a way that’s easy to refer to as questions come up. </a:t>
            </a:r>
          </a:p>
        </p:txBody>
      </p:sp>
      <p:sp>
        <p:nvSpPr>
          <p:cNvPr id="5" name="Footer Placeholder 4"/>
          <p:cNvSpPr>
            <a:spLocks noGrp="1"/>
          </p:cNvSpPr>
          <p:nvPr>
            <p:ph type="ftr" sz="quarter" idx="11"/>
          </p:nvPr>
        </p:nvSpPr>
        <p:spPr>
          <a:xfrm>
            <a:off x="1230086" y="6477000"/>
            <a:ext cx="7162800" cy="304800"/>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26121"/>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Characteristics of Technical Writing cont..</a:t>
            </a:r>
          </a:p>
        </p:txBody>
      </p:sp>
      <p:sp>
        <p:nvSpPr>
          <p:cNvPr id="2" name="Date Placeholder 1">
            <a:extLst>
              <a:ext uri="{FF2B5EF4-FFF2-40B4-BE49-F238E27FC236}">
                <a16:creationId xmlns:a16="http://schemas.microsoft.com/office/drawing/2014/main" xmlns="" id="{B377D0E5-6A61-7A48-8E45-64369D59DF53}"/>
              </a:ext>
            </a:extLst>
          </p:cNvPr>
          <p:cNvSpPr>
            <a:spLocks noGrp="1"/>
          </p:cNvSpPr>
          <p:nvPr>
            <p:ph type="dt" sz="half" idx="10"/>
          </p:nvPr>
        </p:nvSpPr>
        <p:spPr/>
        <p:txBody>
          <a:bodyPr/>
          <a:lstStyle/>
          <a:p>
            <a:fld id="{1CA3B935-434A-465B-BA98-578484D326A0}" type="datetime1">
              <a:rPr lang="en-US" smtClean="0"/>
              <a:t>2/22/2023</a:t>
            </a:fld>
            <a:endParaRPr lang="en-US"/>
          </a:p>
        </p:txBody>
      </p:sp>
      <p:sp>
        <p:nvSpPr>
          <p:cNvPr id="4" name="Slide Number Placeholder 3">
            <a:extLst>
              <a:ext uri="{FF2B5EF4-FFF2-40B4-BE49-F238E27FC236}">
                <a16:creationId xmlns:a16="http://schemas.microsoft.com/office/drawing/2014/main" xmlns="" id="{9016EFE1-2B64-4C4E-A6D1-58C95FDC9026}"/>
              </a:ext>
            </a:extLst>
          </p:cNvPr>
          <p:cNvSpPr>
            <a:spLocks noGrp="1"/>
          </p:cNvSpPr>
          <p:nvPr>
            <p:ph type="sldNum" sz="quarter" idx="12"/>
          </p:nvPr>
        </p:nvSpPr>
        <p:spPr/>
        <p:txBody>
          <a:bodyPr/>
          <a:lstStyle/>
          <a:p>
            <a:fld id="{EBEB25C2-8B1D-45DC-B439-E01E786B252B}" type="slidenum">
              <a:rPr lang="en-US" smtClean="0"/>
              <a:pPr/>
              <a:t>14</a:t>
            </a:fld>
            <a:endParaRPr lang="en-US"/>
          </a:p>
        </p:txBody>
      </p:sp>
    </p:spTree>
    <p:extLst>
      <p:ext uri="{BB962C8B-B14F-4D97-AF65-F5344CB8AC3E}">
        <p14:creationId xmlns:p14="http://schemas.microsoft.com/office/powerpoint/2010/main" xmlns="" val="87958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buNone/>
            </a:pPr>
            <a:endParaRPr lang="en-US" sz="2800" dirty="0"/>
          </a:p>
          <a:p>
            <a:pPr lvl="1" algn="just"/>
            <a:r>
              <a:rPr lang="en-US" dirty="0"/>
              <a:t>User manuals</a:t>
            </a:r>
          </a:p>
          <a:p>
            <a:pPr algn="just"/>
            <a:endParaRPr lang="en-US" sz="2800" dirty="0"/>
          </a:p>
          <a:p>
            <a:pPr lvl="1" algn="just"/>
            <a:r>
              <a:rPr lang="en-US" dirty="0"/>
              <a:t>Lab reports</a:t>
            </a:r>
          </a:p>
          <a:p>
            <a:pPr algn="just"/>
            <a:endParaRPr lang="en-US" sz="2800" dirty="0"/>
          </a:p>
          <a:p>
            <a:pPr lvl="1" algn="just"/>
            <a:r>
              <a:rPr lang="en-US" dirty="0"/>
              <a:t>Driving directions</a:t>
            </a:r>
          </a:p>
          <a:p>
            <a:pPr algn="just"/>
            <a:endParaRPr lang="en-US" sz="2800" dirty="0"/>
          </a:p>
          <a:p>
            <a:pPr lvl="1" algn="just"/>
            <a:r>
              <a:rPr lang="en-US" dirty="0"/>
              <a:t>Medical prescriptions, etc.</a:t>
            </a:r>
          </a:p>
          <a:p>
            <a:pPr algn="just"/>
            <a:endParaRPr lang="en-US" sz="2800" dirty="0"/>
          </a:p>
          <a:p>
            <a:pPr marL="457200" lvl="1" indent="0" algn="just">
              <a:buNone/>
            </a:pPr>
            <a:endParaRPr lang="en-US" dirty="0"/>
          </a:p>
        </p:txBody>
      </p:sp>
      <p:sp>
        <p:nvSpPr>
          <p:cNvPr id="5" name="Footer Placeholder 4"/>
          <p:cNvSpPr>
            <a:spLocks noGrp="1"/>
          </p:cNvSpPr>
          <p:nvPr>
            <p:ph type="ftr" sz="quarter" idx="11"/>
          </p:nvPr>
        </p:nvSpPr>
        <p:spPr>
          <a:xfrm>
            <a:off x="533400" y="6492875"/>
            <a:ext cx="84582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544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Examples of Technical Writing</a:t>
            </a:r>
          </a:p>
        </p:txBody>
      </p:sp>
      <p:sp>
        <p:nvSpPr>
          <p:cNvPr id="2" name="Date Placeholder 1">
            <a:extLst>
              <a:ext uri="{FF2B5EF4-FFF2-40B4-BE49-F238E27FC236}">
                <a16:creationId xmlns:a16="http://schemas.microsoft.com/office/drawing/2014/main" xmlns="" id="{B4E93810-2428-6849-AC48-0C15CD06408B}"/>
              </a:ext>
            </a:extLst>
          </p:cNvPr>
          <p:cNvSpPr>
            <a:spLocks noGrp="1"/>
          </p:cNvSpPr>
          <p:nvPr>
            <p:ph type="dt" sz="half" idx="10"/>
          </p:nvPr>
        </p:nvSpPr>
        <p:spPr/>
        <p:txBody>
          <a:bodyPr/>
          <a:lstStyle/>
          <a:p>
            <a:fld id="{C964BC74-9165-405A-9AA2-C6B3330956E5}" type="datetime1">
              <a:rPr lang="en-US" smtClean="0"/>
              <a:t>2/22/2023</a:t>
            </a:fld>
            <a:endParaRPr lang="en-US"/>
          </a:p>
        </p:txBody>
      </p:sp>
      <p:sp>
        <p:nvSpPr>
          <p:cNvPr id="4" name="Slide Number Placeholder 3">
            <a:extLst>
              <a:ext uri="{FF2B5EF4-FFF2-40B4-BE49-F238E27FC236}">
                <a16:creationId xmlns:a16="http://schemas.microsoft.com/office/drawing/2014/main" xmlns="" id="{BBB99D91-F29E-4429-8C4E-1F062958C583}"/>
              </a:ext>
            </a:extLst>
          </p:cNvPr>
          <p:cNvSpPr>
            <a:spLocks noGrp="1"/>
          </p:cNvSpPr>
          <p:nvPr>
            <p:ph type="sldNum" sz="quarter" idx="12"/>
          </p:nvPr>
        </p:nvSpPr>
        <p:spPr/>
        <p:txBody>
          <a:bodyPr/>
          <a:lstStyle/>
          <a:p>
            <a:fld id="{EBEB25C2-8B1D-45DC-B439-E01E786B252B}" type="slidenum">
              <a:rPr lang="en-US" smtClean="0"/>
              <a:pPr/>
              <a:t>15</a:t>
            </a:fld>
            <a:endParaRPr lang="en-US"/>
          </a:p>
        </p:txBody>
      </p:sp>
    </p:spTree>
    <p:extLst>
      <p:ext uri="{BB962C8B-B14F-4D97-AF65-F5344CB8AC3E}">
        <p14:creationId xmlns:p14="http://schemas.microsoft.com/office/powerpoint/2010/main" xmlns="" val="423509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447800" y="-35974"/>
            <a:ext cx="7696200" cy="88746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lvl="0" algn="ctr">
              <a:spcBef>
                <a:spcPct val="0"/>
              </a:spcBef>
              <a:spcAft>
                <a:spcPts val="600"/>
              </a:spcAft>
              <a:defRPr/>
            </a:pPr>
            <a:r>
              <a:rPr lang="en-US" sz="4400" b="1" kern="1200" dirty="0">
                <a:solidFill>
                  <a:schemeClr val="tx1"/>
                </a:solidFill>
                <a:latin typeface="+mj-lt"/>
                <a:ea typeface="+mj-ea"/>
                <a:cs typeface="+mj-cs"/>
              </a:rPr>
              <a:t>Technical Vocabulary</a:t>
            </a:r>
          </a:p>
        </p:txBody>
      </p:sp>
      <p:sp>
        <p:nvSpPr>
          <p:cNvPr id="3" name="Content Placeholder 2"/>
          <p:cNvSpPr>
            <a:spLocks noGrp="1"/>
          </p:cNvSpPr>
          <p:nvPr>
            <p:ph sz="half" idx="1"/>
          </p:nvPr>
        </p:nvSpPr>
        <p:spPr>
          <a:xfrm>
            <a:off x="457200" y="1611085"/>
            <a:ext cx="4038600" cy="4525963"/>
          </a:xfrm>
        </p:spPr>
        <p:txBody>
          <a:bodyPr vert="horz" lIns="91440" tIns="45720" rIns="91440" bIns="45720" rtlCol="0">
            <a:normAutofit/>
          </a:bodyPr>
          <a:lstStyle/>
          <a:p>
            <a:r>
              <a:rPr lang="en-US"/>
              <a:t>T</a:t>
            </a:r>
            <a:r>
              <a:rPr lang="en-US" b="0" i="0">
                <a:effectLst/>
              </a:rPr>
              <a:t>echnical vocabulary is composed of words with a specialized meaning used usually in one specific subject. </a:t>
            </a:r>
            <a:endParaRPr lang="en-US"/>
          </a:p>
          <a:p>
            <a:endParaRPr lang="en-US"/>
          </a:p>
        </p:txBody>
      </p:sp>
      <p:sp>
        <p:nvSpPr>
          <p:cNvPr id="2" name="Date Placeholder 1">
            <a:extLst>
              <a:ext uri="{FF2B5EF4-FFF2-40B4-BE49-F238E27FC236}">
                <a16:creationId xmlns:a16="http://schemas.microsoft.com/office/drawing/2014/main" xmlns="" id="{9FF76BBB-91E1-584F-B13E-4FAF36F95B17}"/>
              </a:ext>
            </a:extLst>
          </p:cNvPr>
          <p:cNvSpPr>
            <a:spLocks noGrp="1"/>
          </p:cNvSpPr>
          <p:nvPr>
            <p:ph type="dt" sz="half" idx="10"/>
          </p:nvPr>
        </p:nvSpPr>
        <p:spPr>
          <a:xfrm>
            <a:off x="457200" y="6356350"/>
            <a:ext cx="2133600" cy="365125"/>
          </a:xfrm>
        </p:spPr>
        <p:txBody>
          <a:bodyPr vert="horz" lIns="91440" tIns="45720" rIns="91440" bIns="45720" rtlCol="0" anchor="ctr">
            <a:normAutofit/>
          </a:bodyPr>
          <a:lstStyle/>
          <a:p>
            <a:pPr>
              <a:spcAft>
                <a:spcPts val="600"/>
              </a:spcAft>
            </a:pPr>
            <a:fld id="{15C6A404-3D5A-436C-9C67-124A15975FDB}" type="datetime1">
              <a:rPr lang="en-US" smtClean="0"/>
              <a:t>2/22/2023</a:t>
            </a:fld>
            <a:endParaRPr lang="en-US"/>
          </a:p>
        </p:txBody>
      </p:sp>
      <p:sp>
        <p:nvSpPr>
          <p:cNvPr id="5" name="Footer Placeholder 4"/>
          <p:cNvSpPr>
            <a:spLocks noGrp="1"/>
          </p:cNvSpPr>
          <p:nvPr>
            <p:ph type="ftr" sz="quarter" idx="11"/>
          </p:nvPr>
        </p:nvSpPr>
        <p:spPr>
          <a:xfrm>
            <a:off x="1502229" y="6374719"/>
            <a:ext cx="2895600" cy="365125"/>
          </a:xfrm>
        </p:spPr>
        <p:txBody>
          <a:bodyPr vert="horz" lIns="91440" tIns="45720" rIns="91440" bIns="45720" rtlCol="0" anchor="ctr">
            <a:normAutofit/>
          </a:bodyPr>
          <a:lstStyle/>
          <a:p>
            <a:pPr>
              <a:lnSpc>
                <a:spcPct val="90000"/>
              </a:lnSpc>
              <a:spcAft>
                <a:spcPts val="600"/>
              </a:spcAft>
            </a:pPr>
            <a:r>
              <a:rPr lang="en-US" sz="900" kern="1200" smtClean="0">
                <a:latin typeface="+mn-lt"/>
                <a:ea typeface="+mn-ea"/>
                <a:cs typeface="+mn-cs"/>
              </a:rPr>
              <a:t>Subject : Technical Communication (AASL0401)  Unit : 2        </a:t>
            </a:r>
            <a:endParaRPr lang="en-US" sz="900" kern="1200" dirty="0">
              <a:latin typeface="+mn-lt"/>
              <a:ea typeface="+mn-ea"/>
              <a:cs typeface="+mn-cs"/>
            </a:endParaRPr>
          </a:p>
        </p:txBody>
      </p:sp>
      <p:graphicFrame>
        <p:nvGraphicFramePr>
          <p:cNvPr id="35" name="Table 34">
            <a:extLst>
              <a:ext uri="{FF2B5EF4-FFF2-40B4-BE49-F238E27FC236}">
                <a16:creationId xmlns:a16="http://schemas.microsoft.com/office/drawing/2014/main" xmlns="" id="{0D0C8F09-6FBA-4F88-833E-3EB713EFADE2}"/>
              </a:ext>
            </a:extLst>
          </p:cNvPr>
          <p:cNvGraphicFramePr>
            <a:graphicFrameLocks noGrp="1"/>
          </p:cNvGraphicFramePr>
          <p:nvPr>
            <p:extLst>
              <p:ext uri="{D42A27DB-BD31-4B8C-83A1-F6EECF244321}">
                <p14:modId xmlns:p14="http://schemas.microsoft.com/office/powerpoint/2010/main" xmlns="" val="2000309390"/>
              </p:ext>
            </p:extLst>
          </p:nvPr>
        </p:nvGraphicFramePr>
        <p:xfrm>
          <a:off x="4648199" y="957978"/>
          <a:ext cx="4038601" cy="5810406"/>
        </p:xfrm>
        <a:graphic>
          <a:graphicData uri="http://schemas.openxmlformats.org/drawingml/2006/table">
            <a:tbl>
              <a:tblPr>
                <a:solidFill>
                  <a:schemeClr val="bg1">
                    <a:lumMod val="95000"/>
                  </a:schemeClr>
                </a:solidFill>
              </a:tblPr>
              <a:tblGrid>
                <a:gridCol w="1958381">
                  <a:extLst>
                    <a:ext uri="{9D8B030D-6E8A-4147-A177-3AD203B41FA5}">
                      <a16:colId xmlns:a16="http://schemas.microsoft.com/office/drawing/2014/main" xmlns="" val="249359007"/>
                    </a:ext>
                  </a:extLst>
                </a:gridCol>
                <a:gridCol w="2080220">
                  <a:extLst>
                    <a:ext uri="{9D8B030D-6E8A-4147-A177-3AD203B41FA5}">
                      <a16:colId xmlns:a16="http://schemas.microsoft.com/office/drawing/2014/main" xmlns="" val="1602379617"/>
                    </a:ext>
                  </a:extLst>
                </a:gridCol>
              </a:tblGrid>
              <a:tr h="558335">
                <a:tc>
                  <a:txBody>
                    <a:bodyPr/>
                    <a:lstStyle/>
                    <a:p>
                      <a:pPr fontAlgn="base"/>
                      <a:r>
                        <a:rPr lang="en-IN" sz="1600" cap="none" spc="0">
                          <a:solidFill>
                            <a:schemeClr val="tx1"/>
                          </a:solidFill>
                          <a:effectLst/>
                        </a:rPr>
                        <a:t>Fabrication</a:t>
                      </a:r>
                    </a:p>
                  </a:txBody>
                  <a:tcPr marL="64071" marR="31995" marT="18306" marB="137295"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base"/>
                      <a:r>
                        <a:rPr lang="en-US" sz="1600" cap="none" spc="0">
                          <a:solidFill>
                            <a:schemeClr val="tx1"/>
                          </a:solidFill>
                          <a:effectLst/>
                        </a:rPr>
                        <a:t>The process of inventing and producing something</a:t>
                      </a:r>
                    </a:p>
                  </a:txBody>
                  <a:tcPr marL="64071" marR="31995" marT="18306" marB="13729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1138363821"/>
                  </a:ext>
                </a:extLst>
              </a:tr>
              <a:tr h="741396">
                <a:tc>
                  <a:txBody>
                    <a:bodyPr/>
                    <a:lstStyle/>
                    <a:p>
                      <a:pPr fontAlgn="base"/>
                      <a:r>
                        <a:rPr lang="en-IN" sz="1600" cap="none" spc="0">
                          <a:solidFill>
                            <a:schemeClr val="tx1"/>
                          </a:solidFill>
                          <a:effectLst/>
                        </a:rPr>
                        <a:t>Friction</a:t>
                      </a:r>
                    </a:p>
                  </a:txBody>
                  <a:tcPr marL="64071" marR="31995" marT="18306" marB="137295"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600" cap="none" spc="0">
                          <a:solidFill>
                            <a:schemeClr val="tx1"/>
                          </a:solidFill>
                          <a:effectLst/>
                        </a:rPr>
                        <a:t>The resistance of a surface when it moves over another surface</a:t>
                      </a:r>
                    </a:p>
                  </a:txBody>
                  <a:tcPr marL="64071" marR="31995" marT="18306" marB="13729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4248689204"/>
                  </a:ext>
                </a:extLst>
              </a:tr>
              <a:tr h="741396">
                <a:tc>
                  <a:txBody>
                    <a:bodyPr/>
                    <a:lstStyle/>
                    <a:p>
                      <a:pPr fontAlgn="base"/>
                      <a:r>
                        <a:rPr lang="en-IN" sz="1600" cap="none" spc="0" dirty="0">
                          <a:solidFill>
                            <a:schemeClr val="tx1"/>
                          </a:solidFill>
                          <a:effectLst/>
                        </a:rPr>
                        <a:t>Generator</a:t>
                      </a:r>
                    </a:p>
                  </a:txBody>
                  <a:tcPr marL="64071" marR="31995" marT="18306" marB="137295"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600" cap="none" spc="0">
                          <a:solidFill>
                            <a:schemeClr val="tx1"/>
                          </a:solidFill>
                          <a:effectLst/>
                        </a:rPr>
                        <a:t>A machine that converts mechanical energy into its electric equivalent</a:t>
                      </a:r>
                    </a:p>
                  </a:txBody>
                  <a:tcPr marL="64071" marR="31995" marT="18306" marB="13729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2036336911"/>
                  </a:ext>
                </a:extLst>
              </a:tr>
              <a:tr h="558335">
                <a:tc>
                  <a:txBody>
                    <a:bodyPr/>
                    <a:lstStyle/>
                    <a:p>
                      <a:pPr fontAlgn="base"/>
                      <a:r>
                        <a:rPr lang="en-IN" sz="1600" cap="none" spc="0">
                          <a:solidFill>
                            <a:schemeClr val="tx1"/>
                          </a:solidFill>
                          <a:effectLst/>
                        </a:rPr>
                        <a:t>Hydraulic</a:t>
                      </a:r>
                    </a:p>
                  </a:txBody>
                  <a:tcPr marL="64071" marR="31995" marT="18306" marB="137295"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600" cap="none" spc="0">
                          <a:solidFill>
                            <a:schemeClr val="tx1"/>
                          </a:solidFill>
                          <a:effectLst/>
                        </a:rPr>
                        <a:t>A liquid moving in limited space under pressure</a:t>
                      </a:r>
                    </a:p>
                  </a:txBody>
                  <a:tcPr marL="64071" marR="31995" marT="18306" marB="13729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449359245"/>
                  </a:ext>
                </a:extLst>
              </a:tr>
              <a:tr h="558335">
                <a:tc>
                  <a:txBody>
                    <a:bodyPr/>
                    <a:lstStyle/>
                    <a:p>
                      <a:pPr fontAlgn="base"/>
                      <a:r>
                        <a:rPr lang="en-IN" sz="1600" cap="none" spc="0">
                          <a:solidFill>
                            <a:schemeClr val="tx1"/>
                          </a:solidFill>
                          <a:effectLst/>
                        </a:rPr>
                        <a:t>Intersection</a:t>
                      </a:r>
                    </a:p>
                  </a:txBody>
                  <a:tcPr marL="64071" marR="31995" marT="18306" marB="137295"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600" cap="none" spc="0">
                          <a:solidFill>
                            <a:schemeClr val="tx1"/>
                          </a:solidFill>
                          <a:effectLst/>
                        </a:rPr>
                        <a:t>A point where two or more things cross each other</a:t>
                      </a:r>
                    </a:p>
                  </a:txBody>
                  <a:tcPr marL="64071" marR="31995" marT="18306" marB="13729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247149790"/>
                  </a:ext>
                </a:extLst>
              </a:tr>
              <a:tr h="924456">
                <a:tc>
                  <a:txBody>
                    <a:bodyPr/>
                    <a:lstStyle/>
                    <a:p>
                      <a:pPr fontAlgn="base"/>
                      <a:r>
                        <a:rPr lang="en-IN" sz="1600" cap="none" spc="0">
                          <a:solidFill>
                            <a:schemeClr val="tx1"/>
                          </a:solidFill>
                          <a:effectLst/>
                        </a:rPr>
                        <a:t>Machine</a:t>
                      </a:r>
                    </a:p>
                  </a:txBody>
                  <a:tcPr marL="64071" marR="31995" marT="18306" marB="137295"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600" cap="none" spc="0" dirty="0">
                          <a:solidFill>
                            <a:schemeClr val="tx1"/>
                          </a:solidFill>
                          <a:effectLst/>
                        </a:rPr>
                        <a:t>A device that uses power to put force and control its movement to perform an action</a:t>
                      </a:r>
                    </a:p>
                  </a:txBody>
                  <a:tcPr marL="64071" marR="31995" marT="18306" marB="13729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1959829965"/>
                  </a:ext>
                </a:extLst>
              </a:tr>
            </a:tbl>
          </a:graphicData>
        </a:graphic>
      </p:graphicFrame>
      <p:sp>
        <p:nvSpPr>
          <p:cNvPr id="4" name="Slide Number Placeholder 3">
            <a:extLst>
              <a:ext uri="{FF2B5EF4-FFF2-40B4-BE49-F238E27FC236}">
                <a16:creationId xmlns:a16="http://schemas.microsoft.com/office/drawing/2014/main" xmlns="" id="{BFE8259E-DCCA-4C82-BAA7-D2BC831A351D}"/>
              </a:ext>
            </a:extLst>
          </p:cNvPr>
          <p:cNvSpPr>
            <a:spLocks noGrp="1"/>
          </p:cNvSpPr>
          <p:nvPr>
            <p:ph type="sldNum" sz="quarter" idx="12"/>
          </p:nvPr>
        </p:nvSpPr>
        <p:spPr/>
        <p:txBody>
          <a:bodyPr/>
          <a:lstStyle/>
          <a:p>
            <a:fld id="{EBEB25C2-8B1D-45DC-B439-E01E786B252B}" type="slidenum">
              <a:rPr lang="en-US" smtClean="0"/>
              <a:pPr/>
              <a:t>16</a:t>
            </a:fld>
            <a:endParaRPr lang="en-US"/>
          </a:p>
        </p:txBody>
      </p:sp>
    </p:spTree>
    <p:extLst>
      <p:ext uri="{BB962C8B-B14F-4D97-AF65-F5344CB8AC3E}">
        <p14:creationId xmlns:p14="http://schemas.microsoft.com/office/powerpoint/2010/main" xmlns="" val="8495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76878"/>
            <a:ext cx="8229600" cy="4525963"/>
          </a:xfrm>
        </p:spPr>
        <p:txBody>
          <a:bodyPr>
            <a:normAutofit/>
          </a:bodyPr>
          <a:lstStyle/>
          <a:p>
            <a:pPr marL="0" indent="0">
              <a:buNone/>
            </a:pPr>
            <a:endParaRPr lang="en-US" dirty="0"/>
          </a:p>
          <a:p>
            <a:pPr marL="0" indent="0">
              <a:buNone/>
            </a:pPr>
            <a:endParaRPr lang="en-US" sz="2400" b="1" dirty="0"/>
          </a:p>
        </p:txBody>
      </p:sp>
      <p:sp>
        <p:nvSpPr>
          <p:cNvPr id="5" name="Footer Placeholder 4"/>
          <p:cNvSpPr>
            <a:spLocks noGrp="1"/>
          </p:cNvSpPr>
          <p:nvPr>
            <p:ph type="ftr" sz="quarter" idx="11"/>
          </p:nvPr>
        </p:nvSpPr>
        <p:spPr>
          <a:xfrm>
            <a:off x="1371600" y="6356350"/>
            <a:ext cx="6858000" cy="47307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1169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Examples of Technical Vocabulary </a:t>
            </a:r>
          </a:p>
        </p:txBody>
      </p:sp>
      <p:sp>
        <p:nvSpPr>
          <p:cNvPr id="2" name="Date Placeholder 1">
            <a:extLst>
              <a:ext uri="{FF2B5EF4-FFF2-40B4-BE49-F238E27FC236}">
                <a16:creationId xmlns:a16="http://schemas.microsoft.com/office/drawing/2014/main" xmlns="" id="{74B3A3C7-D974-7944-A0B2-9CDEF7D43C83}"/>
              </a:ext>
            </a:extLst>
          </p:cNvPr>
          <p:cNvSpPr>
            <a:spLocks noGrp="1"/>
          </p:cNvSpPr>
          <p:nvPr>
            <p:ph type="dt" sz="half" idx="10"/>
          </p:nvPr>
        </p:nvSpPr>
        <p:spPr/>
        <p:txBody>
          <a:bodyPr/>
          <a:lstStyle/>
          <a:p>
            <a:fld id="{067670A8-FD6F-4BE0-9A65-B15437C4B537}" type="datetime1">
              <a:rPr lang="en-US" smtClean="0"/>
              <a:t>2/22/2023</a:t>
            </a:fld>
            <a:endParaRPr lang="en-US"/>
          </a:p>
        </p:txBody>
      </p:sp>
      <p:graphicFrame>
        <p:nvGraphicFramePr>
          <p:cNvPr id="6" name="Table 5">
            <a:extLst>
              <a:ext uri="{FF2B5EF4-FFF2-40B4-BE49-F238E27FC236}">
                <a16:creationId xmlns:a16="http://schemas.microsoft.com/office/drawing/2014/main" xmlns="" id="{40F97757-FC25-4764-8A0E-6B676B1F01F4}"/>
              </a:ext>
            </a:extLst>
          </p:cNvPr>
          <p:cNvGraphicFramePr>
            <a:graphicFrameLocks noGrp="1"/>
          </p:cNvGraphicFramePr>
          <p:nvPr>
            <p:extLst>
              <p:ext uri="{D42A27DB-BD31-4B8C-83A1-F6EECF244321}">
                <p14:modId xmlns:p14="http://schemas.microsoft.com/office/powerpoint/2010/main" xmlns="" val="705776200"/>
              </p:ext>
            </p:extLst>
          </p:nvPr>
        </p:nvGraphicFramePr>
        <p:xfrm>
          <a:off x="1066800" y="1143000"/>
          <a:ext cx="6858000" cy="3960351"/>
        </p:xfrm>
        <a:graphic>
          <a:graphicData uri="http://schemas.openxmlformats.org/drawingml/2006/table">
            <a:tbl>
              <a:tblPr/>
              <a:tblGrid>
                <a:gridCol w="3429000">
                  <a:extLst>
                    <a:ext uri="{9D8B030D-6E8A-4147-A177-3AD203B41FA5}">
                      <a16:colId xmlns:a16="http://schemas.microsoft.com/office/drawing/2014/main" xmlns="" val="369061"/>
                    </a:ext>
                  </a:extLst>
                </a:gridCol>
                <a:gridCol w="3429000">
                  <a:extLst>
                    <a:ext uri="{9D8B030D-6E8A-4147-A177-3AD203B41FA5}">
                      <a16:colId xmlns:a16="http://schemas.microsoft.com/office/drawing/2014/main" xmlns="" val="3992851599"/>
                    </a:ext>
                  </a:extLst>
                </a:gridCol>
              </a:tblGrid>
              <a:tr h="307191">
                <a:tc>
                  <a:txBody>
                    <a:bodyPr/>
                    <a:lstStyle/>
                    <a:p>
                      <a:pPr fontAlgn="base"/>
                      <a:r>
                        <a:rPr lang="en-IN" sz="1800" b="1" dirty="0">
                          <a:effectLst/>
                        </a:rPr>
                        <a:t>Technical Terms</a:t>
                      </a:r>
                      <a:endParaRPr lang="en-IN" sz="1800" dirty="0">
                        <a:effectLst/>
                      </a:endParaRPr>
                    </a:p>
                  </a:txBody>
                  <a:tcPr marL="33575" marR="33575" marT="33575" marB="33575" anchor="ctr">
                    <a:lnL w="12700" cap="flat" cmpd="sng" algn="ctr">
                      <a:solidFill>
                        <a:srgbClr val="700EBB"/>
                      </a:solidFill>
                      <a:prstDash val="solid"/>
                      <a:round/>
                      <a:headEnd type="none" w="med" len="med"/>
                      <a:tailEnd type="none" w="med" len="med"/>
                    </a:lnL>
                    <a:lnR w="12700" cap="flat" cmpd="sng" algn="ctr">
                      <a:solidFill>
                        <a:srgbClr val="E01CBB"/>
                      </a:solidFill>
                      <a:prstDash val="solid"/>
                      <a:round/>
                      <a:headEnd type="none" w="med" len="med"/>
                      <a:tailEnd type="none" w="med" len="med"/>
                    </a:lnR>
                    <a:lnT w="12700" cap="flat" cmpd="sng" algn="ctr">
                      <a:solidFill>
                        <a:srgbClr val="700EBB"/>
                      </a:solidFill>
                      <a:prstDash val="solid"/>
                      <a:round/>
                      <a:headEnd type="none" w="med" len="med"/>
                      <a:tailEnd type="none" w="med" len="med"/>
                    </a:lnT>
                    <a:lnB w="12700" cap="flat" cmpd="sng" algn="ctr">
                      <a:solidFill>
                        <a:srgbClr val="2028BB"/>
                      </a:solidFill>
                      <a:prstDash val="solid"/>
                      <a:round/>
                      <a:headEnd type="none" w="med" len="med"/>
                      <a:tailEnd type="none" w="med" len="med"/>
                    </a:lnB>
                    <a:solidFill>
                      <a:srgbClr val="FFFFFF"/>
                    </a:solidFill>
                  </a:tcPr>
                </a:tc>
                <a:tc>
                  <a:txBody>
                    <a:bodyPr/>
                    <a:lstStyle/>
                    <a:p>
                      <a:pPr fontAlgn="base"/>
                      <a:r>
                        <a:rPr lang="en-IN" sz="1800" b="1">
                          <a:effectLst/>
                        </a:rPr>
                        <a:t>Meaning</a:t>
                      </a:r>
                      <a:endParaRPr lang="en-IN" sz="1800">
                        <a:effectLst/>
                      </a:endParaRPr>
                    </a:p>
                  </a:txBody>
                  <a:tcPr marL="33575" marR="33575" marT="33575" marB="33575" anchor="ctr">
                    <a:lnL w="12700" cap="flat" cmpd="sng" algn="ctr">
                      <a:solidFill>
                        <a:srgbClr val="E01CBB"/>
                      </a:solidFill>
                      <a:prstDash val="solid"/>
                      <a:round/>
                      <a:headEnd type="none" w="med" len="med"/>
                      <a:tailEnd type="none" w="med" len="med"/>
                    </a:lnL>
                    <a:lnR w="6350" cap="flat" cmpd="sng" algn="ctr">
                      <a:solidFill>
                        <a:srgbClr val="E01CBB"/>
                      </a:solidFill>
                      <a:prstDash val="solid"/>
                      <a:round/>
                      <a:headEnd type="none" w="med" len="med"/>
                      <a:tailEnd type="none" w="med" len="med"/>
                    </a:lnR>
                    <a:lnT w="12700" cap="flat" cmpd="sng" algn="ctr">
                      <a:solidFill>
                        <a:srgbClr val="E01CBB"/>
                      </a:solidFill>
                      <a:prstDash val="solid"/>
                      <a:round/>
                      <a:headEnd type="none" w="med" len="med"/>
                      <a:tailEnd type="none" w="med" len="med"/>
                    </a:lnT>
                    <a:lnB w="12700" cap="flat" cmpd="sng" algn="ctr">
                      <a:solidFill>
                        <a:srgbClr val="6027BB"/>
                      </a:solidFill>
                      <a:prstDash val="solid"/>
                      <a:round/>
                      <a:headEnd type="none" w="med" len="med"/>
                      <a:tailEnd type="none" w="med" len="med"/>
                    </a:lnB>
                    <a:solidFill>
                      <a:srgbClr val="FFFFFF"/>
                    </a:solidFill>
                  </a:tcPr>
                </a:tc>
                <a:extLst>
                  <a:ext uri="{0D108BD9-81ED-4DB2-BD59-A6C34878D82A}">
                    <a16:rowId xmlns:a16="http://schemas.microsoft.com/office/drawing/2014/main" xmlns="" val="782429182"/>
                  </a:ext>
                </a:extLst>
              </a:tr>
              <a:tr h="750773">
                <a:tc>
                  <a:txBody>
                    <a:bodyPr/>
                    <a:lstStyle/>
                    <a:p>
                      <a:pPr fontAlgn="base"/>
                      <a:r>
                        <a:rPr lang="en-IN" sz="1800" dirty="0">
                          <a:effectLst/>
                        </a:rPr>
                        <a:t>Analysis</a:t>
                      </a:r>
                    </a:p>
                  </a:txBody>
                  <a:tcPr marL="33575" marR="33575" marT="33575" marB="33575" anchor="ctr">
                    <a:lnL w="12700" cap="flat" cmpd="sng" algn="ctr">
                      <a:solidFill>
                        <a:srgbClr val="2028BB"/>
                      </a:solidFill>
                      <a:prstDash val="solid"/>
                      <a:round/>
                      <a:headEnd type="none" w="med" len="med"/>
                      <a:tailEnd type="none" w="med" len="med"/>
                    </a:lnL>
                    <a:lnR w="12700" cap="flat" cmpd="sng" algn="ctr">
                      <a:solidFill>
                        <a:srgbClr val="6027BB"/>
                      </a:solidFill>
                      <a:prstDash val="solid"/>
                      <a:round/>
                      <a:headEnd type="none" w="med" len="med"/>
                      <a:tailEnd type="none" w="med" len="med"/>
                    </a:lnR>
                    <a:lnT w="12700" cap="flat" cmpd="sng" algn="ctr">
                      <a:solidFill>
                        <a:srgbClr val="2028BB"/>
                      </a:solidFill>
                      <a:prstDash val="solid"/>
                      <a:round/>
                      <a:headEnd type="none" w="med" len="med"/>
                      <a:tailEnd type="none" w="med" len="med"/>
                    </a:lnT>
                    <a:lnB w="12700" cap="flat" cmpd="sng" algn="ctr">
                      <a:solidFill>
                        <a:srgbClr val="902ABB"/>
                      </a:solidFill>
                      <a:prstDash val="solid"/>
                      <a:round/>
                      <a:headEnd type="none" w="med" len="med"/>
                      <a:tailEnd type="none" w="med" len="med"/>
                    </a:lnB>
                    <a:solidFill>
                      <a:srgbClr val="FFFFFF"/>
                    </a:solidFill>
                  </a:tcPr>
                </a:tc>
                <a:tc>
                  <a:txBody>
                    <a:bodyPr/>
                    <a:lstStyle/>
                    <a:p>
                      <a:pPr fontAlgn="base"/>
                      <a:r>
                        <a:rPr lang="en-US" sz="1800">
                          <a:effectLst/>
                        </a:rPr>
                        <a:t>A detailed examination of something</a:t>
                      </a:r>
                    </a:p>
                  </a:txBody>
                  <a:tcPr marL="33575" marR="33575" marT="33575" marB="33575" anchor="ctr">
                    <a:lnL w="12700" cap="flat" cmpd="sng" algn="ctr">
                      <a:solidFill>
                        <a:srgbClr val="6027BB"/>
                      </a:solidFill>
                      <a:prstDash val="solid"/>
                      <a:round/>
                      <a:headEnd type="none" w="med" len="med"/>
                      <a:tailEnd type="none" w="med" len="med"/>
                    </a:lnL>
                    <a:lnR w="6350" cap="flat" cmpd="sng" algn="ctr">
                      <a:solidFill>
                        <a:srgbClr val="6027BB"/>
                      </a:solidFill>
                      <a:prstDash val="solid"/>
                      <a:round/>
                      <a:headEnd type="none" w="med" len="med"/>
                      <a:tailEnd type="none" w="med" len="med"/>
                    </a:lnR>
                    <a:lnT w="12700" cap="flat" cmpd="sng" algn="ctr">
                      <a:solidFill>
                        <a:srgbClr val="6027BB"/>
                      </a:solidFill>
                      <a:prstDash val="solid"/>
                      <a:round/>
                      <a:headEnd type="none" w="med" len="med"/>
                      <a:tailEnd type="none" w="med" len="med"/>
                    </a:lnT>
                    <a:lnB w="12700" cap="flat" cmpd="sng" algn="ctr">
                      <a:solidFill>
                        <a:srgbClr val="B02BBB"/>
                      </a:solidFill>
                      <a:prstDash val="solid"/>
                      <a:round/>
                      <a:headEnd type="none" w="med" len="med"/>
                      <a:tailEnd type="none" w="med" len="med"/>
                    </a:lnB>
                    <a:solidFill>
                      <a:srgbClr val="FFFFFF"/>
                    </a:solidFill>
                  </a:tcPr>
                </a:tc>
                <a:extLst>
                  <a:ext uri="{0D108BD9-81ED-4DB2-BD59-A6C34878D82A}">
                    <a16:rowId xmlns:a16="http://schemas.microsoft.com/office/drawing/2014/main" xmlns="" val="1495061501"/>
                  </a:ext>
                </a:extLst>
              </a:tr>
              <a:tr h="973529">
                <a:tc>
                  <a:txBody>
                    <a:bodyPr/>
                    <a:lstStyle/>
                    <a:p>
                      <a:pPr fontAlgn="base"/>
                      <a:r>
                        <a:rPr lang="en-IN" sz="1800">
                          <a:effectLst/>
                        </a:rPr>
                        <a:t>Automation</a:t>
                      </a:r>
                    </a:p>
                  </a:txBody>
                  <a:tcPr marL="33575" marR="33575" marT="33575" marB="33575" anchor="ctr">
                    <a:lnL w="12700" cap="flat" cmpd="sng" algn="ctr">
                      <a:solidFill>
                        <a:srgbClr val="902ABB"/>
                      </a:solidFill>
                      <a:prstDash val="solid"/>
                      <a:round/>
                      <a:headEnd type="none" w="med" len="med"/>
                      <a:tailEnd type="none" w="med" len="med"/>
                    </a:lnL>
                    <a:lnR w="12700" cap="flat" cmpd="sng" algn="ctr">
                      <a:solidFill>
                        <a:srgbClr val="B02BBB"/>
                      </a:solidFill>
                      <a:prstDash val="solid"/>
                      <a:round/>
                      <a:headEnd type="none" w="med" len="med"/>
                      <a:tailEnd type="none" w="med" len="med"/>
                    </a:lnR>
                    <a:lnT w="12700" cap="flat" cmpd="sng" algn="ctr">
                      <a:solidFill>
                        <a:srgbClr val="902ABB"/>
                      </a:solidFill>
                      <a:prstDash val="solid"/>
                      <a:round/>
                      <a:headEnd type="none" w="med" len="med"/>
                      <a:tailEnd type="none" w="med" len="med"/>
                    </a:lnT>
                    <a:lnB w="12700" cap="flat" cmpd="sng" algn="ctr">
                      <a:solidFill>
                        <a:srgbClr val="7029BB"/>
                      </a:solidFill>
                      <a:prstDash val="solid"/>
                      <a:round/>
                      <a:headEnd type="none" w="med" len="med"/>
                      <a:tailEnd type="none" w="med" len="med"/>
                    </a:lnB>
                    <a:solidFill>
                      <a:srgbClr val="FFFFFF"/>
                    </a:solidFill>
                  </a:tcPr>
                </a:tc>
                <a:tc>
                  <a:txBody>
                    <a:bodyPr/>
                    <a:lstStyle/>
                    <a:p>
                      <a:pPr fontAlgn="base"/>
                      <a:r>
                        <a:rPr lang="en-US" sz="1800">
                          <a:effectLst/>
                        </a:rPr>
                        <a:t>The use of automated equipment instead of manpower</a:t>
                      </a:r>
                    </a:p>
                  </a:txBody>
                  <a:tcPr marL="33575" marR="33575" marT="33575" marB="33575" anchor="ctr">
                    <a:lnL w="12700" cap="flat" cmpd="sng" algn="ctr">
                      <a:solidFill>
                        <a:srgbClr val="B02BBB"/>
                      </a:solidFill>
                      <a:prstDash val="solid"/>
                      <a:round/>
                      <a:headEnd type="none" w="med" len="med"/>
                      <a:tailEnd type="none" w="med" len="med"/>
                    </a:lnL>
                    <a:lnR w="6350" cap="flat" cmpd="sng" algn="ctr">
                      <a:solidFill>
                        <a:srgbClr val="B02BBB"/>
                      </a:solidFill>
                      <a:prstDash val="solid"/>
                      <a:round/>
                      <a:headEnd type="none" w="med" len="med"/>
                      <a:tailEnd type="none" w="med" len="med"/>
                    </a:lnR>
                    <a:lnT w="12700" cap="flat" cmpd="sng" algn="ctr">
                      <a:solidFill>
                        <a:srgbClr val="B02BBB"/>
                      </a:solidFill>
                      <a:prstDash val="solid"/>
                      <a:round/>
                      <a:headEnd type="none" w="med" len="med"/>
                      <a:tailEnd type="none" w="med" len="med"/>
                    </a:lnT>
                    <a:lnB w="12700" cap="flat" cmpd="sng" algn="ctr">
                      <a:solidFill>
                        <a:srgbClr val="9025BA"/>
                      </a:solidFill>
                      <a:prstDash val="solid"/>
                      <a:round/>
                      <a:headEnd type="none" w="med" len="med"/>
                      <a:tailEnd type="none" w="med" len="med"/>
                    </a:lnB>
                    <a:solidFill>
                      <a:srgbClr val="FFFFFF"/>
                    </a:solidFill>
                  </a:tcPr>
                </a:tc>
                <a:extLst>
                  <a:ext uri="{0D108BD9-81ED-4DB2-BD59-A6C34878D82A}">
                    <a16:rowId xmlns:a16="http://schemas.microsoft.com/office/drawing/2014/main" xmlns="" val="748425006"/>
                  </a:ext>
                </a:extLst>
              </a:tr>
              <a:tr h="0">
                <a:tc>
                  <a:txBody>
                    <a:bodyPr/>
                    <a:lstStyle/>
                    <a:p>
                      <a:pPr fontAlgn="base"/>
                      <a:r>
                        <a:rPr lang="en-IN" sz="1800" dirty="0">
                          <a:effectLst/>
                        </a:rPr>
                        <a:t>Calculation</a:t>
                      </a:r>
                    </a:p>
                  </a:txBody>
                  <a:tcPr marL="33575" marR="33575" marT="33575" marB="33575" anchor="ctr">
                    <a:lnL w="12700" cap="flat" cmpd="sng" algn="ctr">
                      <a:solidFill>
                        <a:srgbClr val="7029BB"/>
                      </a:solidFill>
                      <a:prstDash val="solid"/>
                      <a:round/>
                      <a:headEnd type="none" w="med" len="med"/>
                      <a:tailEnd type="none" w="med" len="med"/>
                    </a:lnL>
                    <a:lnR w="12700" cap="flat" cmpd="sng" algn="ctr">
                      <a:solidFill>
                        <a:srgbClr val="9025BA"/>
                      </a:solidFill>
                      <a:prstDash val="solid"/>
                      <a:round/>
                      <a:headEnd type="none" w="med" len="med"/>
                      <a:tailEnd type="none" w="med" len="med"/>
                    </a:lnR>
                    <a:lnT w="12700" cap="flat" cmpd="sng" algn="ctr">
                      <a:solidFill>
                        <a:srgbClr val="7029BB"/>
                      </a:solidFill>
                      <a:prstDash val="solid"/>
                      <a:round/>
                      <a:headEnd type="none" w="med" len="med"/>
                      <a:tailEnd type="none" w="med" len="med"/>
                    </a:lnT>
                    <a:lnB w="12700" cap="flat" cmpd="sng" algn="ctr">
                      <a:solidFill>
                        <a:srgbClr val="1027BA"/>
                      </a:solidFill>
                      <a:prstDash val="solid"/>
                      <a:round/>
                      <a:headEnd type="none" w="med" len="med"/>
                      <a:tailEnd type="none" w="med" len="med"/>
                    </a:lnB>
                    <a:solidFill>
                      <a:srgbClr val="FFFFFF"/>
                    </a:solidFill>
                  </a:tcPr>
                </a:tc>
                <a:tc>
                  <a:txBody>
                    <a:bodyPr/>
                    <a:lstStyle/>
                    <a:p>
                      <a:pPr fontAlgn="base"/>
                      <a:r>
                        <a:rPr lang="en-US" sz="1800" dirty="0">
                          <a:effectLst/>
                        </a:rPr>
                        <a:t>A computing determination of an amount</a:t>
                      </a:r>
                    </a:p>
                  </a:txBody>
                  <a:tcPr marL="33575" marR="33575" marT="33575" marB="33575" anchor="ctr">
                    <a:lnL w="12700" cap="flat" cmpd="sng" algn="ctr">
                      <a:solidFill>
                        <a:srgbClr val="9025BA"/>
                      </a:solidFill>
                      <a:prstDash val="solid"/>
                      <a:round/>
                      <a:headEnd type="none" w="med" len="med"/>
                      <a:tailEnd type="none" w="med" len="med"/>
                    </a:lnL>
                    <a:lnR w="6350" cap="flat" cmpd="sng" algn="ctr">
                      <a:solidFill>
                        <a:srgbClr val="9025BA"/>
                      </a:solidFill>
                      <a:prstDash val="solid"/>
                      <a:round/>
                      <a:headEnd type="none" w="med" len="med"/>
                      <a:tailEnd type="none" w="med" len="med"/>
                    </a:lnR>
                    <a:lnT w="12700" cap="flat" cmpd="sng" algn="ctr">
                      <a:solidFill>
                        <a:srgbClr val="9025BA"/>
                      </a:solidFill>
                      <a:prstDash val="solid"/>
                      <a:round/>
                      <a:headEnd type="none" w="med" len="med"/>
                      <a:tailEnd type="none" w="med" len="med"/>
                    </a:lnT>
                    <a:lnB w="12700" cap="flat" cmpd="sng" algn="ctr">
                      <a:solidFill>
                        <a:srgbClr val="E029BA"/>
                      </a:solidFill>
                      <a:prstDash val="solid"/>
                      <a:round/>
                      <a:headEnd type="none" w="med" len="med"/>
                      <a:tailEnd type="none" w="med" len="med"/>
                    </a:lnB>
                    <a:solidFill>
                      <a:srgbClr val="FFFFFF"/>
                    </a:solidFill>
                  </a:tcPr>
                </a:tc>
                <a:extLst>
                  <a:ext uri="{0D108BD9-81ED-4DB2-BD59-A6C34878D82A}">
                    <a16:rowId xmlns:a16="http://schemas.microsoft.com/office/drawing/2014/main" xmlns="" val="3047386541"/>
                  </a:ext>
                </a:extLst>
              </a:tr>
              <a:tr h="528016">
                <a:tc>
                  <a:txBody>
                    <a:bodyPr/>
                    <a:lstStyle/>
                    <a:p>
                      <a:pPr fontAlgn="base"/>
                      <a:r>
                        <a:rPr lang="en-IN" sz="1800">
                          <a:effectLst/>
                        </a:rPr>
                        <a:t>Consultation</a:t>
                      </a:r>
                    </a:p>
                  </a:txBody>
                  <a:tcPr marL="33575" marR="33575" marT="33575" marB="33575" anchor="ctr">
                    <a:lnL w="12700" cap="flat" cmpd="sng" algn="ctr">
                      <a:solidFill>
                        <a:srgbClr val="4027BA"/>
                      </a:solidFill>
                      <a:prstDash val="solid"/>
                      <a:round/>
                      <a:headEnd type="none" w="med" len="med"/>
                      <a:tailEnd type="none" w="med" len="med"/>
                    </a:lnL>
                    <a:lnR w="12700" cap="flat" cmpd="sng" algn="ctr">
                      <a:solidFill>
                        <a:srgbClr val="C012BB"/>
                      </a:solidFill>
                      <a:prstDash val="solid"/>
                      <a:round/>
                      <a:headEnd type="none" w="med" len="med"/>
                      <a:tailEnd type="none" w="med" len="med"/>
                    </a:lnR>
                    <a:lnT w="12700" cap="flat" cmpd="sng" algn="ctr">
                      <a:solidFill>
                        <a:srgbClr val="1027BA"/>
                      </a:solidFill>
                      <a:prstDash val="solid"/>
                      <a:round/>
                      <a:headEnd type="none" w="med" len="med"/>
                      <a:tailEnd type="none" w="med" len="med"/>
                    </a:lnT>
                    <a:lnB w="12700" cap="flat" cmpd="sng" algn="ctr">
                      <a:solidFill>
                        <a:srgbClr val="2035BA"/>
                      </a:solidFill>
                      <a:prstDash val="solid"/>
                      <a:round/>
                      <a:headEnd type="none" w="med" len="med"/>
                      <a:tailEnd type="none" w="med" len="med"/>
                    </a:lnB>
                    <a:solidFill>
                      <a:srgbClr val="FFFFFF"/>
                    </a:solidFill>
                  </a:tcPr>
                </a:tc>
                <a:tc>
                  <a:txBody>
                    <a:bodyPr/>
                    <a:lstStyle/>
                    <a:p>
                      <a:pPr fontAlgn="base"/>
                      <a:r>
                        <a:rPr lang="en-US" sz="1800" dirty="0">
                          <a:effectLst/>
                        </a:rPr>
                        <a:t>Seeking advice from an expert</a:t>
                      </a:r>
                    </a:p>
                  </a:txBody>
                  <a:tcPr marL="33575" marR="33575" marT="33575" marB="33575" anchor="ctr">
                    <a:lnL w="12700" cap="flat" cmpd="sng" algn="ctr">
                      <a:solidFill>
                        <a:srgbClr val="C012BB"/>
                      </a:solidFill>
                      <a:prstDash val="solid"/>
                      <a:round/>
                      <a:headEnd type="none" w="med" len="med"/>
                      <a:tailEnd type="none" w="med" len="med"/>
                    </a:lnL>
                    <a:lnR w="6350" cap="flat" cmpd="sng" algn="ctr">
                      <a:solidFill>
                        <a:srgbClr val="C012BB"/>
                      </a:solidFill>
                      <a:prstDash val="solid"/>
                      <a:round/>
                      <a:headEnd type="none" w="med" len="med"/>
                      <a:tailEnd type="none" w="med" len="med"/>
                    </a:lnR>
                    <a:lnT w="12700" cap="flat" cmpd="sng" algn="ctr">
                      <a:solidFill>
                        <a:srgbClr val="E029BA"/>
                      </a:solidFill>
                      <a:prstDash val="solid"/>
                      <a:round/>
                      <a:headEnd type="none" w="med" len="med"/>
                      <a:tailEnd type="none" w="med" len="med"/>
                    </a:lnT>
                    <a:lnB w="12700" cap="flat" cmpd="sng" algn="ctr">
                      <a:solidFill>
                        <a:srgbClr val="70F6BA"/>
                      </a:solidFill>
                      <a:prstDash val="solid"/>
                      <a:round/>
                      <a:headEnd type="none" w="med" len="med"/>
                      <a:tailEnd type="none" w="med" len="med"/>
                    </a:lnB>
                    <a:solidFill>
                      <a:srgbClr val="FFFFFF"/>
                    </a:solidFill>
                  </a:tcPr>
                </a:tc>
                <a:extLst>
                  <a:ext uri="{0D108BD9-81ED-4DB2-BD59-A6C34878D82A}">
                    <a16:rowId xmlns:a16="http://schemas.microsoft.com/office/drawing/2014/main" xmlns="" val="1666913526"/>
                  </a:ext>
                </a:extLst>
              </a:tr>
              <a:tr h="750773">
                <a:tc>
                  <a:txBody>
                    <a:bodyPr/>
                    <a:lstStyle/>
                    <a:p>
                      <a:pPr fontAlgn="base"/>
                      <a:r>
                        <a:rPr lang="en-IN" sz="1800">
                          <a:effectLst/>
                        </a:rPr>
                        <a:t>Depth</a:t>
                      </a:r>
                    </a:p>
                  </a:txBody>
                  <a:tcPr marL="33575" marR="33575" marT="33575" marB="33575" anchor="ctr">
                    <a:lnL w="12700" cap="flat" cmpd="sng" algn="ctr">
                      <a:solidFill>
                        <a:srgbClr val="2035BA"/>
                      </a:solidFill>
                      <a:prstDash val="solid"/>
                      <a:round/>
                      <a:headEnd type="none" w="med" len="med"/>
                      <a:tailEnd type="none" w="med" len="med"/>
                    </a:lnL>
                    <a:lnR w="12700" cap="flat" cmpd="sng" algn="ctr">
                      <a:solidFill>
                        <a:srgbClr val="70F6BA"/>
                      </a:solidFill>
                      <a:prstDash val="solid"/>
                      <a:round/>
                      <a:headEnd type="none" w="med" len="med"/>
                      <a:tailEnd type="none" w="med" len="med"/>
                    </a:lnR>
                    <a:lnT w="12700" cap="flat" cmpd="sng" algn="ctr">
                      <a:solidFill>
                        <a:srgbClr val="2035BA"/>
                      </a:solidFill>
                      <a:prstDash val="solid"/>
                      <a:round/>
                      <a:headEnd type="none" w="med" len="med"/>
                      <a:tailEnd type="none" w="med" len="med"/>
                    </a:lnT>
                    <a:lnB w="12700" cap="flat" cmpd="sng" algn="ctr">
                      <a:solidFill>
                        <a:srgbClr val="202FBA"/>
                      </a:solidFill>
                      <a:prstDash val="solid"/>
                      <a:round/>
                      <a:headEnd type="none" w="med" len="med"/>
                      <a:tailEnd type="none" w="med" len="med"/>
                    </a:lnB>
                    <a:solidFill>
                      <a:srgbClr val="FFFFFF"/>
                    </a:solidFill>
                  </a:tcPr>
                </a:tc>
                <a:tc>
                  <a:txBody>
                    <a:bodyPr/>
                    <a:lstStyle/>
                    <a:p>
                      <a:pPr fontAlgn="base"/>
                      <a:r>
                        <a:rPr lang="en-US" sz="1800" dirty="0">
                          <a:effectLst/>
                        </a:rPr>
                        <a:t>The measure of the deepness of something</a:t>
                      </a:r>
                    </a:p>
                  </a:txBody>
                  <a:tcPr marL="33575" marR="33575" marT="33575" marB="33575" anchor="ctr">
                    <a:lnL w="12700" cap="flat" cmpd="sng" algn="ctr">
                      <a:solidFill>
                        <a:srgbClr val="70F6BA"/>
                      </a:solidFill>
                      <a:prstDash val="solid"/>
                      <a:round/>
                      <a:headEnd type="none" w="med" len="med"/>
                      <a:tailEnd type="none" w="med" len="med"/>
                    </a:lnL>
                    <a:lnR w="6350" cap="flat" cmpd="sng" algn="ctr">
                      <a:solidFill>
                        <a:srgbClr val="70F6BA"/>
                      </a:solidFill>
                      <a:prstDash val="solid"/>
                      <a:round/>
                      <a:headEnd type="none" w="med" len="med"/>
                      <a:tailEnd type="none" w="med" len="med"/>
                    </a:lnR>
                    <a:lnT w="12700" cap="flat" cmpd="sng" algn="ctr">
                      <a:solidFill>
                        <a:srgbClr val="70F6BA"/>
                      </a:solidFill>
                      <a:prstDash val="solid"/>
                      <a:round/>
                      <a:headEnd type="none" w="med" len="med"/>
                      <a:tailEnd type="none" w="med" len="med"/>
                    </a:lnT>
                    <a:lnB w="12700" cap="flat" cmpd="sng" algn="ctr">
                      <a:solidFill>
                        <a:srgbClr val="1036BA"/>
                      </a:solidFill>
                      <a:prstDash val="solid"/>
                      <a:round/>
                      <a:headEnd type="none" w="med" len="med"/>
                      <a:tailEnd type="none" w="med" len="med"/>
                    </a:lnB>
                    <a:solidFill>
                      <a:srgbClr val="FFFFFF"/>
                    </a:solidFill>
                  </a:tcPr>
                </a:tc>
                <a:extLst>
                  <a:ext uri="{0D108BD9-81ED-4DB2-BD59-A6C34878D82A}">
                    <a16:rowId xmlns:a16="http://schemas.microsoft.com/office/drawing/2014/main" xmlns="" val="1376451074"/>
                  </a:ext>
                </a:extLst>
              </a:tr>
            </a:tbl>
          </a:graphicData>
        </a:graphic>
      </p:graphicFrame>
      <p:sp>
        <p:nvSpPr>
          <p:cNvPr id="4" name="Slide Number Placeholder 3">
            <a:extLst>
              <a:ext uri="{FF2B5EF4-FFF2-40B4-BE49-F238E27FC236}">
                <a16:creationId xmlns:a16="http://schemas.microsoft.com/office/drawing/2014/main" xmlns="" id="{19451095-BA08-4496-BDC4-855BB3C9682D}"/>
              </a:ext>
            </a:extLst>
          </p:cNvPr>
          <p:cNvSpPr>
            <a:spLocks noGrp="1"/>
          </p:cNvSpPr>
          <p:nvPr>
            <p:ph type="sldNum" sz="quarter" idx="12"/>
          </p:nvPr>
        </p:nvSpPr>
        <p:spPr/>
        <p:txBody>
          <a:bodyPr/>
          <a:lstStyle/>
          <a:p>
            <a:fld id="{EBEB25C2-8B1D-45DC-B439-E01E786B252B}" type="slidenum">
              <a:rPr lang="en-US" smtClean="0"/>
              <a:pPr/>
              <a:t>17</a:t>
            </a:fld>
            <a:endParaRPr lang="en-US"/>
          </a:p>
        </p:txBody>
      </p:sp>
    </p:spTree>
    <p:extLst>
      <p:ext uri="{BB962C8B-B14F-4D97-AF65-F5344CB8AC3E}">
        <p14:creationId xmlns:p14="http://schemas.microsoft.com/office/powerpoint/2010/main" xmlns="" val="52060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447800" y="-32656"/>
            <a:ext cx="7696200" cy="8683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lvl="0" algn="ctr">
              <a:spcBef>
                <a:spcPct val="0"/>
              </a:spcBef>
              <a:spcAft>
                <a:spcPts val="600"/>
              </a:spcAft>
              <a:defRPr/>
            </a:pPr>
            <a:r>
              <a:rPr lang="en-US" sz="4400" b="1" kern="1200" dirty="0">
                <a:solidFill>
                  <a:schemeClr val="tx1"/>
                </a:solidFill>
                <a:latin typeface="+mj-lt"/>
                <a:ea typeface="+mj-ea"/>
                <a:cs typeface="+mj-cs"/>
              </a:rPr>
              <a:t>Etymology</a:t>
            </a:r>
          </a:p>
        </p:txBody>
      </p:sp>
      <p:sp>
        <p:nvSpPr>
          <p:cNvPr id="3" name="Content Placeholder 2"/>
          <p:cNvSpPr>
            <a:spLocks noGrp="1"/>
          </p:cNvSpPr>
          <p:nvPr>
            <p:ph sz="half" idx="1"/>
          </p:nvPr>
        </p:nvSpPr>
        <p:spPr>
          <a:xfrm>
            <a:off x="-21771" y="1166018"/>
            <a:ext cx="4038600" cy="4525963"/>
          </a:xfrm>
        </p:spPr>
        <p:txBody>
          <a:bodyPr vert="horz" lIns="91440" tIns="45720" rIns="91440" bIns="45720" rtlCol="0">
            <a:normAutofit/>
          </a:bodyPr>
          <a:lstStyle/>
          <a:p>
            <a:pPr>
              <a:lnSpc>
                <a:spcPct val="90000"/>
              </a:lnSpc>
            </a:pPr>
            <a:r>
              <a:rPr lang="en-US" dirty="0">
                <a:solidFill>
                  <a:srgbClr val="101518"/>
                </a:solidFill>
                <a:latin typeface="Roboto" panose="02000000000000000000" pitchFamily="2" charset="0"/>
              </a:rPr>
              <a:t>T</a:t>
            </a:r>
            <a:r>
              <a:rPr lang="en-US" b="0" i="0" dirty="0">
                <a:solidFill>
                  <a:srgbClr val="101518"/>
                </a:solidFill>
                <a:effectLst/>
                <a:latin typeface="Roboto" panose="02000000000000000000" pitchFamily="2" charset="0"/>
              </a:rPr>
              <a:t>he study of the origin of words and the way in which their meanings have changed throughout history.</a:t>
            </a:r>
            <a:endParaRPr lang="en-US" dirty="0"/>
          </a:p>
        </p:txBody>
      </p:sp>
      <p:pic>
        <p:nvPicPr>
          <p:cNvPr id="6" name="Content Placeholder 5" descr="Diagram&#10;&#10;Description automatically generated">
            <a:extLst>
              <a:ext uri="{FF2B5EF4-FFF2-40B4-BE49-F238E27FC236}">
                <a16:creationId xmlns:a16="http://schemas.microsoft.com/office/drawing/2014/main" xmlns="" id="{2FEAC9AC-70FD-4ADB-A35B-7F0D4838D18D}"/>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3809999" y="758073"/>
            <a:ext cx="5334001" cy="6089041"/>
          </a:xfrm>
        </p:spPr>
      </p:pic>
      <p:sp>
        <p:nvSpPr>
          <p:cNvPr id="2" name="Date Placeholder 1">
            <a:extLst>
              <a:ext uri="{FF2B5EF4-FFF2-40B4-BE49-F238E27FC236}">
                <a16:creationId xmlns:a16="http://schemas.microsoft.com/office/drawing/2014/main" xmlns="" id="{A037B694-380F-284D-BED8-4CD7834AAC4B}"/>
              </a:ext>
            </a:extLst>
          </p:cNvPr>
          <p:cNvSpPr>
            <a:spLocks noGrp="1"/>
          </p:cNvSpPr>
          <p:nvPr>
            <p:ph type="dt" sz="half" idx="10"/>
          </p:nvPr>
        </p:nvSpPr>
        <p:spPr>
          <a:xfrm>
            <a:off x="457200" y="6356350"/>
            <a:ext cx="2133600" cy="365125"/>
          </a:xfrm>
        </p:spPr>
        <p:txBody>
          <a:bodyPr vert="horz" lIns="91440" tIns="45720" rIns="91440" bIns="45720" rtlCol="0" anchor="ctr">
            <a:normAutofit/>
          </a:bodyPr>
          <a:lstStyle/>
          <a:p>
            <a:pPr>
              <a:spcAft>
                <a:spcPts val="600"/>
              </a:spcAft>
            </a:pPr>
            <a:fld id="{03DDEF16-D233-4138-9291-8E0B2C94DBF1}" type="datetime1">
              <a:rPr lang="en-US" smtClean="0"/>
              <a:t>2/22/2023</a:t>
            </a:fld>
            <a:endParaRPr lang="en-US"/>
          </a:p>
        </p:txBody>
      </p:sp>
      <p:sp>
        <p:nvSpPr>
          <p:cNvPr id="5" name="Footer Placeholder 4"/>
          <p:cNvSpPr>
            <a:spLocks noGrp="1"/>
          </p:cNvSpPr>
          <p:nvPr>
            <p:ph type="ftr" sz="quarter" idx="11"/>
          </p:nvPr>
        </p:nvSpPr>
        <p:spPr>
          <a:xfrm>
            <a:off x="1491342" y="6377214"/>
            <a:ext cx="2895600" cy="365125"/>
          </a:xfrm>
        </p:spPr>
        <p:txBody>
          <a:bodyPr vert="horz" lIns="91440" tIns="45720" rIns="91440" bIns="45720" rtlCol="0" anchor="ctr">
            <a:normAutofit/>
          </a:bodyPr>
          <a:lstStyle/>
          <a:p>
            <a:pPr>
              <a:lnSpc>
                <a:spcPct val="90000"/>
              </a:lnSpc>
              <a:spcAft>
                <a:spcPts val="600"/>
              </a:spcAft>
            </a:pPr>
            <a:r>
              <a:rPr lang="en-US" sz="900" kern="1200" smtClean="0">
                <a:latin typeface="+mn-lt"/>
                <a:ea typeface="+mn-ea"/>
                <a:cs typeface="+mn-cs"/>
              </a:rPr>
              <a:t>Subject : Technical Communication (AASL0401)  Unit : 2        </a:t>
            </a:r>
            <a:endParaRPr lang="en-US" sz="900" kern="1200" dirty="0">
              <a:latin typeface="+mn-lt"/>
              <a:ea typeface="+mn-ea"/>
              <a:cs typeface="+mn-cs"/>
            </a:endParaRPr>
          </a:p>
        </p:txBody>
      </p:sp>
      <p:sp>
        <p:nvSpPr>
          <p:cNvPr id="4" name="Slide Number Placeholder 3">
            <a:extLst>
              <a:ext uri="{FF2B5EF4-FFF2-40B4-BE49-F238E27FC236}">
                <a16:creationId xmlns:a16="http://schemas.microsoft.com/office/drawing/2014/main" xmlns="" id="{BA4A7250-1294-4436-A1B8-27CE6307BB61}"/>
              </a:ext>
            </a:extLst>
          </p:cNvPr>
          <p:cNvSpPr>
            <a:spLocks noGrp="1"/>
          </p:cNvSpPr>
          <p:nvPr>
            <p:ph type="sldNum" sz="quarter" idx="12"/>
          </p:nvPr>
        </p:nvSpPr>
        <p:spPr/>
        <p:txBody>
          <a:bodyPr/>
          <a:lstStyle/>
          <a:p>
            <a:fld id="{EBEB25C2-8B1D-45DC-B439-E01E786B252B}" type="slidenum">
              <a:rPr lang="en-US" smtClean="0"/>
              <a:pPr/>
              <a:t>18</a:t>
            </a:fld>
            <a:endParaRPr lang="en-US"/>
          </a:p>
        </p:txBody>
      </p:sp>
    </p:spTree>
    <p:extLst>
      <p:ext uri="{BB962C8B-B14F-4D97-AF65-F5344CB8AC3E}">
        <p14:creationId xmlns:p14="http://schemas.microsoft.com/office/powerpoint/2010/main" xmlns="" val="3584869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C67B5746-8352-4F72-8F01-A4BF28278EB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 y="838200"/>
            <a:ext cx="3505200" cy="4724400"/>
          </a:xfrm>
        </p:spPr>
      </p:pic>
      <p:sp>
        <p:nvSpPr>
          <p:cNvPr id="5" name="Footer Placeholder 4"/>
          <p:cNvSpPr>
            <a:spLocks noGrp="1"/>
          </p:cNvSpPr>
          <p:nvPr>
            <p:ph type="ftr" sz="quarter" idx="11"/>
          </p:nvPr>
        </p:nvSpPr>
        <p:spPr>
          <a:xfrm>
            <a:off x="1306286" y="6467700"/>
            <a:ext cx="7620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Examples of Etymology of Technical words</a:t>
            </a:r>
          </a:p>
        </p:txBody>
      </p:sp>
      <p:sp>
        <p:nvSpPr>
          <p:cNvPr id="2" name="Date Placeholder 1">
            <a:extLst>
              <a:ext uri="{FF2B5EF4-FFF2-40B4-BE49-F238E27FC236}">
                <a16:creationId xmlns:a16="http://schemas.microsoft.com/office/drawing/2014/main" xmlns="" id="{B22A8D8B-1308-6F4A-A293-FA8D5DAA8EB1}"/>
              </a:ext>
            </a:extLst>
          </p:cNvPr>
          <p:cNvSpPr>
            <a:spLocks noGrp="1"/>
          </p:cNvSpPr>
          <p:nvPr>
            <p:ph type="dt" sz="half" idx="10"/>
          </p:nvPr>
        </p:nvSpPr>
        <p:spPr>
          <a:xfrm>
            <a:off x="228600" y="6538912"/>
            <a:ext cx="2133600" cy="365125"/>
          </a:xfrm>
        </p:spPr>
        <p:txBody>
          <a:bodyPr/>
          <a:lstStyle/>
          <a:p>
            <a:fld id="{B3BCBE4A-7AD7-45D4-9AA7-F747A397ADC4}" type="datetime1">
              <a:rPr lang="en-US" smtClean="0"/>
              <a:t>2/22/2023</a:t>
            </a:fld>
            <a:endParaRPr lang="en-US" dirty="0"/>
          </a:p>
        </p:txBody>
      </p:sp>
      <p:pic>
        <p:nvPicPr>
          <p:cNvPr id="9" name="Picture 8">
            <a:extLst>
              <a:ext uri="{FF2B5EF4-FFF2-40B4-BE49-F238E27FC236}">
                <a16:creationId xmlns:a16="http://schemas.microsoft.com/office/drawing/2014/main" xmlns="" id="{37347AC7-9AB0-4A7A-A951-521579EE3F0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76600" y="838200"/>
            <a:ext cx="4559300" cy="4876800"/>
          </a:xfrm>
          <a:prstGeom prst="rect">
            <a:avLst/>
          </a:prstGeom>
        </p:spPr>
      </p:pic>
      <p:pic>
        <p:nvPicPr>
          <p:cNvPr id="11" name="Picture 10">
            <a:extLst>
              <a:ext uri="{FF2B5EF4-FFF2-40B4-BE49-F238E27FC236}">
                <a16:creationId xmlns:a16="http://schemas.microsoft.com/office/drawing/2014/main" xmlns="" id="{278C33D3-8D98-40B7-9073-D76AED2945C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096001" y="838200"/>
            <a:ext cx="3047999" cy="4038600"/>
          </a:xfrm>
          <a:prstGeom prst="rect">
            <a:avLst/>
          </a:prstGeom>
        </p:spPr>
      </p:pic>
      <p:sp>
        <p:nvSpPr>
          <p:cNvPr id="3" name="Slide Number Placeholder 2">
            <a:extLst>
              <a:ext uri="{FF2B5EF4-FFF2-40B4-BE49-F238E27FC236}">
                <a16:creationId xmlns:a16="http://schemas.microsoft.com/office/drawing/2014/main" xmlns="" id="{BFACDF55-33CA-4CA5-B9DC-F3085008788D}"/>
              </a:ext>
            </a:extLst>
          </p:cNvPr>
          <p:cNvSpPr>
            <a:spLocks noGrp="1"/>
          </p:cNvSpPr>
          <p:nvPr>
            <p:ph type="sldNum" sz="quarter" idx="12"/>
          </p:nvPr>
        </p:nvSpPr>
        <p:spPr/>
        <p:txBody>
          <a:bodyPr/>
          <a:lstStyle/>
          <a:p>
            <a:fld id="{EBEB25C2-8B1D-45DC-B439-E01E786B252B}" type="slidenum">
              <a:rPr lang="en-US" smtClean="0"/>
              <a:pPr/>
              <a:t>19</a:t>
            </a:fld>
            <a:endParaRPr lang="en-US"/>
          </a:p>
        </p:txBody>
      </p:sp>
    </p:spTree>
    <p:extLst>
      <p:ext uri="{BB962C8B-B14F-4D97-AF65-F5344CB8AC3E}">
        <p14:creationId xmlns:p14="http://schemas.microsoft.com/office/powerpoint/2010/main" xmlns="" val="177435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71600" y="6356350"/>
            <a:ext cx="6858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0" name="Date Placeholder 9"/>
          <p:cNvSpPr>
            <a:spLocks noGrp="1"/>
          </p:cNvSpPr>
          <p:nvPr>
            <p:ph type="dt" sz="half" idx="10"/>
          </p:nvPr>
        </p:nvSpPr>
        <p:spPr/>
        <p:txBody>
          <a:bodyPr/>
          <a:lstStyle/>
          <a:p>
            <a:fld id="{1BBA4133-5F10-4691-B2D0-3BA9215948F7}" type="datetime1">
              <a:rPr lang="en-US" smtClean="0"/>
              <a:t>2/22/2023</a:t>
            </a:fld>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79984236"/>
              </p:ext>
            </p:extLst>
          </p:nvPr>
        </p:nvGraphicFramePr>
        <p:xfrm>
          <a:off x="214282" y="928671"/>
          <a:ext cx="8736120" cy="5072096"/>
        </p:xfrm>
        <a:graphic>
          <a:graphicData uri="http://schemas.openxmlformats.org/drawingml/2006/table">
            <a:tbl>
              <a:tblPr/>
              <a:tblGrid>
                <a:gridCol w="639717">
                  <a:extLst>
                    <a:ext uri="{9D8B030D-6E8A-4147-A177-3AD203B41FA5}">
                      <a16:colId xmlns:a16="http://schemas.microsoft.com/office/drawing/2014/main" xmlns="" val="3613703202"/>
                    </a:ext>
                  </a:extLst>
                </a:gridCol>
                <a:gridCol w="653044">
                  <a:extLst>
                    <a:ext uri="{9D8B030D-6E8A-4147-A177-3AD203B41FA5}">
                      <a16:colId xmlns:a16="http://schemas.microsoft.com/office/drawing/2014/main" xmlns="" val="4198358244"/>
                    </a:ext>
                  </a:extLst>
                </a:gridCol>
                <a:gridCol w="639717">
                  <a:extLst>
                    <a:ext uri="{9D8B030D-6E8A-4147-A177-3AD203B41FA5}">
                      <a16:colId xmlns:a16="http://schemas.microsoft.com/office/drawing/2014/main" xmlns="" val="2675010782"/>
                    </a:ext>
                  </a:extLst>
                </a:gridCol>
                <a:gridCol w="639717">
                  <a:extLst>
                    <a:ext uri="{9D8B030D-6E8A-4147-A177-3AD203B41FA5}">
                      <a16:colId xmlns:a16="http://schemas.microsoft.com/office/drawing/2014/main" xmlns="" val="49895881"/>
                    </a:ext>
                  </a:extLst>
                </a:gridCol>
                <a:gridCol w="639717">
                  <a:extLst>
                    <a:ext uri="{9D8B030D-6E8A-4147-A177-3AD203B41FA5}">
                      <a16:colId xmlns:a16="http://schemas.microsoft.com/office/drawing/2014/main" xmlns="" val="259171262"/>
                    </a:ext>
                  </a:extLst>
                </a:gridCol>
                <a:gridCol w="588963">
                  <a:extLst>
                    <a:ext uri="{9D8B030D-6E8A-4147-A177-3AD203B41FA5}">
                      <a16:colId xmlns:a16="http://schemas.microsoft.com/office/drawing/2014/main" xmlns="" val="3010666379"/>
                    </a:ext>
                  </a:extLst>
                </a:gridCol>
                <a:gridCol w="639717">
                  <a:extLst>
                    <a:ext uri="{9D8B030D-6E8A-4147-A177-3AD203B41FA5}">
                      <a16:colId xmlns:a16="http://schemas.microsoft.com/office/drawing/2014/main" xmlns="" val="414045908"/>
                    </a:ext>
                  </a:extLst>
                </a:gridCol>
                <a:gridCol w="639717">
                  <a:extLst>
                    <a:ext uri="{9D8B030D-6E8A-4147-A177-3AD203B41FA5}">
                      <a16:colId xmlns:a16="http://schemas.microsoft.com/office/drawing/2014/main" xmlns="" val="2372626448"/>
                    </a:ext>
                  </a:extLst>
                </a:gridCol>
                <a:gridCol w="639717">
                  <a:extLst>
                    <a:ext uri="{9D8B030D-6E8A-4147-A177-3AD203B41FA5}">
                      <a16:colId xmlns:a16="http://schemas.microsoft.com/office/drawing/2014/main" xmlns="" val="573452324"/>
                    </a:ext>
                  </a:extLst>
                </a:gridCol>
                <a:gridCol w="639717">
                  <a:extLst>
                    <a:ext uri="{9D8B030D-6E8A-4147-A177-3AD203B41FA5}">
                      <a16:colId xmlns:a16="http://schemas.microsoft.com/office/drawing/2014/main" xmlns="" val="3666643904"/>
                    </a:ext>
                  </a:extLst>
                </a:gridCol>
                <a:gridCol w="804741">
                  <a:extLst>
                    <a:ext uri="{9D8B030D-6E8A-4147-A177-3AD203B41FA5}">
                      <a16:colId xmlns:a16="http://schemas.microsoft.com/office/drawing/2014/main" xmlns="" val="3058646772"/>
                    </a:ext>
                  </a:extLst>
                </a:gridCol>
                <a:gridCol w="785818">
                  <a:extLst>
                    <a:ext uri="{9D8B030D-6E8A-4147-A177-3AD203B41FA5}">
                      <a16:colId xmlns:a16="http://schemas.microsoft.com/office/drawing/2014/main" xmlns="" val="2220821118"/>
                    </a:ext>
                  </a:extLst>
                </a:gridCol>
                <a:gridCol w="785818">
                  <a:extLst>
                    <a:ext uri="{9D8B030D-6E8A-4147-A177-3AD203B41FA5}">
                      <a16:colId xmlns:a16="http://schemas.microsoft.com/office/drawing/2014/main" xmlns="" val="2530190647"/>
                    </a:ext>
                  </a:extLst>
                </a:gridCol>
              </a:tblGrid>
              <a:tr h="634012">
                <a:tc gridSpan="13">
                  <a:txBody>
                    <a:bodyPr/>
                    <a:lstStyle/>
                    <a:p>
                      <a:pPr algn="l" fontAlgn="ctr"/>
                      <a:r>
                        <a:rPr lang="en-US" sz="2400" b="1" i="0" u="none" strike="noStrike" dirty="0">
                          <a:solidFill>
                            <a:srgbClr val="000000"/>
                          </a:solidFill>
                          <a:effectLst/>
                          <a:latin typeface="Calibri" panose="020F0502020204030204" pitchFamily="34" charset="0"/>
                        </a:rPr>
                        <a:t>Course Name: Professional Communication (AASL 0101)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35638512"/>
                  </a:ext>
                </a:extLst>
              </a:tr>
              <a:tr h="634012">
                <a:tc>
                  <a:txBody>
                    <a:bodyPr/>
                    <a:lstStyle/>
                    <a:p>
                      <a:pPr algn="ctr" fontAlgn="ctr"/>
                      <a:r>
                        <a:rPr lang="en-US" sz="2000" b="1" i="0" u="none" strike="noStrike" dirty="0">
                          <a:solidFill>
                            <a:srgbClr val="000000"/>
                          </a:solidFill>
                          <a:effectLst/>
                          <a:latin typeface="Calibri" panose="020F0502020204030204" pitchFamily="34" charset="0"/>
                        </a:rPr>
                        <a:t>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PO-12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74606130"/>
                  </a:ext>
                </a:extLst>
              </a:tr>
              <a:tr h="634012">
                <a:tc>
                  <a:txBody>
                    <a:bodyPr/>
                    <a:lstStyle/>
                    <a:p>
                      <a:pPr algn="ctr" fontAlgn="ctr"/>
                      <a:r>
                        <a:rPr lang="en-US" sz="2000" b="0" i="0" u="none" strike="noStrike" dirty="0">
                          <a:solidFill>
                            <a:srgbClr val="000000"/>
                          </a:solidFill>
                          <a:effectLst/>
                          <a:latin typeface="Calibri" panose="020F0502020204030204" pitchFamily="34" charset="0"/>
                        </a:rPr>
                        <a:t>CO1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58352094"/>
                  </a:ext>
                </a:extLst>
              </a:tr>
              <a:tr h="634012">
                <a:tc>
                  <a:txBody>
                    <a:bodyPr/>
                    <a:lstStyle/>
                    <a:p>
                      <a:pPr algn="ctr" fontAlgn="ctr"/>
                      <a:r>
                        <a:rPr lang="en-US" sz="2000" b="1" i="0" u="none" strike="noStrike" dirty="0">
                          <a:solidFill>
                            <a:srgbClr val="000000"/>
                          </a:solidFill>
                          <a:effectLst/>
                          <a:latin typeface="Calibri" panose="020F0502020204030204" pitchFamily="34" charset="0"/>
                        </a:rPr>
                        <a:t>CO2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04175069"/>
                  </a:ext>
                </a:extLst>
              </a:tr>
              <a:tr h="634012">
                <a:tc>
                  <a:txBody>
                    <a:bodyPr/>
                    <a:lstStyle/>
                    <a:p>
                      <a:pPr algn="ctr" fontAlgn="ctr"/>
                      <a:r>
                        <a:rPr lang="en-US" sz="2000" b="0" i="0" u="none" strike="noStrike" dirty="0">
                          <a:solidFill>
                            <a:srgbClr val="000000"/>
                          </a:solidFill>
                          <a:effectLst/>
                          <a:latin typeface="Calibri" panose="020F0502020204030204" pitchFamily="34" charset="0"/>
                        </a:rPr>
                        <a:t>CO3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97166254"/>
                  </a:ext>
                </a:extLst>
              </a:tr>
              <a:tr h="634012">
                <a:tc>
                  <a:txBody>
                    <a:bodyPr/>
                    <a:lstStyle/>
                    <a:p>
                      <a:pPr algn="ctr" fontAlgn="ctr"/>
                      <a:r>
                        <a:rPr lang="en-US" sz="2000" b="0" i="0" u="none" strike="noStrike" dirty="0">
                          <a:solidFill>
                            <a:srgbClr val="000000"/>
                          </a:solidFill>
                          <a:effectLst/>
                          <a:latin typeface="Calibri" panose="020F0502020204030204" pitchFamily="34" charset="0"/>
                        </a:rPr>
                        <a:t>CO4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47585788"/>
                  </a:ext>
                </a:extLst>
              </a:tr>
              <a:tr h="634012">
                <a:tc>
                  <a:txBody>
                    <a:bodyPr/>
                    <a:lstStyle/>
                    <a:p>
                      <a:pPr algn="ctr" fontAlgn="ctr"/>
                      <a:r>
                        <a:rPr lang="en-US" sz="2000" b="0" i="0" u="none" strike="noStrike" dirty="0">
                          <a:solidFill>
                            <a:srgbClr val="000000"/>
                          </a:solidFill>
                          <a:effectLst/>
                          <a:latin typeface="Calibri" panose="020F0502020204030204" pitchFamily="34" charset="0"/>
                        </a:rPr>
                        <a:t>CO5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5671531"/>
                  </a:ext>
                </a:extLst>
              </a:tr>
              <a:tr h="634012">
                <a:tc>
                  <a:txBody>
                    <a:bodyPr/>
                    <a:lstStyle/>
                    <a:p>
                      <a:pPr algn="ctr" fontAlgn="ctr"/>
                      <a:r>
                        <a:rPr lang="en-US" sz="2000" b="1" i="0" u="none" strike="noStrike" dirty="0">
                          <a:solidFill>
                            <a:srgbClr val="000000"/>
                          </a:solidFill>
                          <a:effectLst/>
                          <a:latin typeface="Calibri" panose="020F0502020204030204" pitchFamily="34" charset="0"/>
                        </a:rPr>
                        <a:t>Mean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39827981"/>
                  </a:ext>
                </a:extLst>
              </a:tr>
            </a:tbl>
          </a:graphicData>
        </a:graphic>
      </p:graphicFrame>
      <p:sp>
        <p:nvSpPr>
          <p:cNvPr id="2" name="Slide Number Placeholder 1">
            <a:extLst>
              <a:ext uri="{FF2B5EF4-FFF2-40B4-BE49-F238E27FC236}">
                <a16:creationId xmlns:a16="http://schemas.microsoft.com/office/drawing/2014/main" xmlns="" id="{3D53C7A7-DB79-4503-832B-83D912710636}"/>
              </a:ext>
            </a:extLst>
          </p:cNvPr>
          <p:cNvSpPr>
            <a:spLocks noGrp="1"/>
          </p:cNvSpPr>
          <p:nvPr>
            <p:ph type="sldNum" sz="quarter" idx="12"/>
          </p:nvPr>
        </p:nvSpPr>
        <p:spPr/>
        <p:txBody>
          <a:bodyPr/>
          <a:lstStyle/>
          <a:p>
            <a:fld id="{EBEB25C2-8B1D-45DC-B439-E01E786B252B}" type="slidenum">
              <a:rPr lang="en-US" smtClean="0"/>
              <a:pPr/>
              <a:t>2</a:t>
            </a:fld>
            <a:endParaRPr lang="en-US"/>
          </a:p>
        </p:txBody>
      </p:sp>
    </p:spTree>
    <p:extLst>
      <p:ext uri="{BB962C8B-B14F-4D97-AF65-F5344CB8AC3E}">
        <p14:creationId xmlns:p14="http://schemas.microsoft.com/office/powerpoint/2010/main" xmlns="" val="4044964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06286" y="6467700"/>
            <a:ext cx="7620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Daily Quiz</a:t>
            </a:r>
          </a:p>
        </p:txBody>
      </p:sp>
      <p:sp>
        <p:nvSpPr>
          <p:cNvPr id="2" name="Date Placeholder 1">
            <a:extLst>
              <a:ext uri="{FF2B5EF4-FFF2-40B4-BE49-F238E27FC236}">
                <a16:creationId xmlns:a16="http://schemas.microsoft.com/office/drawing/2014/main" xmlns="" id="{B22A8D8B-1308-6F4A-A293-FA8D5DAA8EB1}"/>
              </a:ext>
            </a:extLst>
          </p:cNvPr>
          <p:cNvSpPr>
            <a:spLocks noGrp="1"/>
          </p:cNvSpPr>
          <p:nvPr>
            <p:ph type="dt" sz="half" idx="10"/>
          </p:nvPr>
        </p:nvSpPr>
        <p:spPr>
          <a:xfrm>
            <a:off x="228600" y="6538912"/>
            <a:ext cx="2133600" cy="365125"/>
          </a:xfrm>
        </p:spPr>
        <p:txBody>
          <a:bodyPr/>
          <a:lstStyle/>
          <a:p>
            <a:fld id="{F984BD13-7355-47B4-B4A0-605B07374979}" type="datetime1">
              <a:rPr lang="en-US" smtClean="0"/>
              <a:t>2/22/2023</a:t>
            </a:fld>
            <a:endParaRPr lang="en-US" dirty="0"/>
          </a:p>
        </p:txBody>
      </p:sp>
      <p:sp>
        <p:nvSpPr>
          <p:cNvPr id="3" name="Slide Number Placeholder 2">
            <a:extLst>
              <a:ext uri="{FF2B5EF4-FFF2-40B4-BE49-F238E27FC236}">
                <a16:creationId xmlns:a16="http://schemas.microsoft.com/office/drawing/2014/main" xmlns="" id="{BFACDF55-33CA-4CA5-B9DC-F3085008788D}"/>
              </a:ext>
            </a:extLst>
          </p:cNvPr>
          <p:cNvSpPr>
            <a:spLocks noGrp="1"/>
          </p:cNvSpPr>
          <p:nvPr>
            <p:ph type="sldNum" sz="quarter" idx="12"/>
          </p:nvPr>
        </p:nvSpPr>
        <p:spPr/>
        <p:txBody>
          <a:bodyPr/>
          <a:lstStyle/>
          <a:p>
            <a:fld id="{EBEB25C2-8B1D-45DC-B439-E01E786B252B}" type="slidenum">
              <a:rPr lang="en-US" smtClean="0"/>
              <a:pPr/>
              <a:t>20</a:t>
            </a:fld>
            <a:endParaRPr lang="en-US"/>
          </a:p>
        </p:txBody>
      </p:sp>
      <p:sp>
        <p:nvSpPr>
          <p:cNvPr id="8" name="Content Placeholder 7">
            <a:extLst>
              <a:ext uri="{FF2B5EF4-FFF2-40B4-BE49-F238E27FC236}">
                <a16:creationId xmlns:a16="http://schemas.microsoft.com/office/drawing/2014/main" xmlns="" id="{095DD00F-997D-4148-9487-9D587DB88D30}"/>
              </a:ext>
            </a:extLst>
          </p:cNvPr>
          <p:cNvSpPr>
            <a:spLocks noGrp="1"/>
          </p:cNvSpPr>
          <p:nvPr>
            <p:ph idx="1"/>
          </p:nvPr>
        </p:nvSpPr>
        <p:spPr>
          <a:xfrm>
            <a:off x="18288" y="909926"/>
            <a:ext cx="8229600" cy="4525963"/>
          </a:xfrm>
        </p:spPr>
        <p:txBody>
          <a:bodyPr>
            <a:noAutofit/>
          </a:bodyPr>
          <a:lstStyle/>
          <a:p>
            <a:pPr marL="0" indent="0">
              <a:buNone/>
            </a:pPr>
            <a:r>
              <a:rPr lang="en-US" sz="2000" b="1" dirty="0">
                <a:solidFill>
                  <a:srgbClr val="555555"/>
                </a:solidFill>
                <a:latin typeface="Open Sans" panose="020B0606030504020204" pitchFamily="34" charset="0"/>
              </a:rPr>
              <a:t> </a:t>
            </a:r>
          </a:p>
        </p:txBody>
      </p:sp>
      <p:sp>
        <p:nvSpPr>
          <p:cNvPr id="9" name="TextBox 8">
            <a:extLst>
              <a:ext uri="{FF2B5EF4-FFF2-40B4-BE49-F238E27FC236}">
                <a16:creationId xmlns:a16="http://schemas.microsoft.com/office/drawing/2014/main" xmlns="" id="{33BD4827-4C8A-410F-BCB6-38210EF054D6}"/>
              </a:ext>
            </a:extLst>
          </p:cNvPr>
          <p:cNvSpPr txBox="1"/>
          <p:nvPr/>
        </p:nvSpPr>
        <p:spPr>
          <a:xfrm>
            <a:off x="228600" y="1075693"/>
            <a:ext cx="8382000" cy="5078313"/>
          </a:xfrm>
          <a:prstGeom prst="rect">
            <a:avLst/>
          </a:prstGeom>
          <a:noFill/>
        </p:spPr>
        <p:txBody>
          <a:bodyPr wrap="square">
            <a:spAutoFit/>
          </a:bodyPr>
          <a:lstStyle/>
          <a:p>
            <a:pPr marL="457200" indent="-457200">
              <a:buAutoNum type="arabicPeriod"/>
            </a:pPr>
            <a:r>
              <a:rPr lang="en-US" sz="1800" i="0" dirty="0">
                <a:effectLst/>
                <a:latin typeface="Open Sans" panose="020B0606030504020204" pitchFamily="34" charset="0"/>
              </a:rPr>
              <a:t>What is a technical word?</a:t>
            </a:r>
          </a:p>
          <a:p>
            <a:pPr marL="457200" indent="-457200">
              <a:buAutoNum type="alphaLcParenR"/>
            </a:pPr>
            <a:r>
              <a:rPr lang="en-US" sz="1800" dirty="0">
                <a:latin typeface="Open Sans" panose="020B0606030504020204" pitchFamily="34" charset="0"/>
              </a:rPr>
              <a:t>A word that has specific meaning in science, math, or another subject area</a:t>
            </a:r>
          </a:p>
          <a:p>
            <a:pPr marL="457200" indent="-457200">
              <a:buAutoNum type="alphaLcParenR"/>
            </a:pPr>
            <a:r>
              <a:rPr lang="en-IN" sz="1800" dirty="0">
                <a:latin typeface="Open Sans" panose="020B0606030504020204" pitchFamily="34" charset="0"/>
              </a:rPr>
              <a:t>A word that is very difficult to figure out because it is long and has many syllables</a:t>
            </a:r>
          </a:p>
          <a:p>
            <a:pPr marL="457200" indent="-457200">
              <a:buAutoNum type="alphaLcParenR"/>
            </a:pPr>
            <a:r>
              <a:rPr lang="en-IN" sz="1800" dirty="0">
                <a:latin typeface="Open Sans" panose="020B0606030504020204" pitchFamily="34" charset="0"/>
              </a:rPr>
              <a:t>A word that has many meanings</a:t>
            </a:r>
          </a:p>
          <a:p>
            <a:pPr marL="457200" indent="-457200">
              <a:buAutoNum type="alphaLcParenR"/>
            </a:pPr>
            <a:r>
              <a:rPr lang="en-IN" sz="1800" dirty="0">
                <a:latin typeface="Open Sans" panose="020B0606030504020204" pitchFamily="34" charset="0"/>
              </a:rPr>
              <a:t>A word that is not found in a ,dictionary so you must figure out what it means  </a:t>
            </a:r>
          </a:p>
          <a:p>
            <a:pPr marL="0" indent="0">
              <a:buNone/>
            </a:pPr>
            <a:r>
              <a:rPr lang="en-IN" sz="1800" dirty="0">
                <a:latin typeface="Open Sans" panose="020B0606030504020204" pitchFamily="34" charset="0"/>
              </a:rPr>
              <a:t>2. </a:t>
            </a:r>
            <a:r>
              <a:rPr lang="en-US" sz="1800" i="0" dirty="0">
                <a:effectLst/>
                <a:latin typeface="proxima-nova"/>
              </a:rPr>
              <a:t>Pardon given to political prisoners</a:t>
            </a:r>
          </a:p>
          <a:p>
            <a:pPr marL="457200" indent="-457200">
              <a:buAutoNum type="alphaLcParenR"/>
            </a:pPr>
            <a:r>
              <a:rPr lang="en-US" sz="1800" dirty="0">
                <a:latin typeface="Open Sans" panose="020B0606030504020204" pitchFamily="34" charset="0"/>
              </a:rPr>
              <a:t>Bail</a:t>
            </a:r>
          </a:p>
          <a:p>
            <a:pPr marL="457200" indent="-457200">
              <a:buAutoNum type="alphaLcParenR"/>
            </a:pPr>
            <a:r>
              <a:rPr lang="en-US" sz="1800" dirty="0">
                <a:latin typeface="Open Sans" panose="020B0606030504020204" pitchFamily="34" charset="0"/>
              </a:rPr>
              <a:t>Parole</a:t>
            </a:r>
          </a:p>
          <a:p>
            <a:pPr marL="457200" indent="-457200">
              <a:buAutoNum type="alphaLcParenR"/>
            </a:pPr>
            <a:r>
              <a:rPr lang="en-US" sz="1800" dirty="0">
                <a:latin typeface="Open Sans" panose="020B0606030504020204" pitchFamily="34" charset="0"/>
              </a:rPr>
              <a:t>Amnesty</a:t>
            </a:r>
          </a:p>
          <a:p>
            <a:pPr marL="457200" indent="-457200">
              <a:buAutoNum type="alphaLcParenR"/>
            </a:pPr>
            <a:r>
              <a:rPr lang="en-US" sz="1800" dirty="0">
                <a:latin typeface="Open Sans" panose="020B0606030504020204" pitchFamily="34" charset="0"/>
              </a:rPr>
              <a:t>Emancipation</a:t>
            </a:r>
          </a:p>
          <a:p>
            <a:pPr marL="0" indent="0">
              <a:buNone/>
            </a:pPr>
            <a:r>
              <a:rPr lang="en-US" sz="1800" dirty="0">
                <a:latin typeface="Open Sans" panose="020B0606030504020204" pitchFamily="34" charset="0"/>
              </a:rPr>
              <a:t>3.</a:t>
            </a:r>
            <a:r>
              <a:rPr lang="en-US" sz="1800" i="0" dirty="0">
                <a:effectLst/>
                <a:latin typeface="proxima-nova"/>
              </a:rPr>
              <a:t> To cut off an organ by surgery</a:t>
            </a:r>
          </a:p>
          <a:p>
            <a:pPr marL="514350" indent="-514350">
              <a:buAutoNum type="alphaLcParenR"/>
            </a:pPr>
            <a:r>
              <a:rPr lang="en-US" sz="1800" i="0" dirty="0">
                <a:effectLst/>
                <a:latin typeface="proxima-nova"/>
              </a:rPr>
              <a:t>Operation</a:t>
            </a:r>
          </a:p>
          <a:p>
            <a:pPr marL="514350" indent="-514350">
              <a:buAutoNum type="alphaLcParenR"/>
            </a:pPr>
            <a:r>
              <a:rPr lang="en-US" sz="1800" dirty="0">
                <a:latin typeface="proxima-nova"/>
              </a:rPr>
              <a:t>Amputate</a:t>
            </a:r>
          </a:p>
          <a:p>
            <a:pPr marL="514350" indent="-514350">
              <a:buAutoNum type="alphaLcParenR"/>
            </a:pPr>
            <a:r>
              <a:rPr lang="en-US" sz="1800" i="0" dirty="0">
                <a:effectLst/>
                <a:latin typeface="proxima-nova"/>
              </a:rPr>
              <a:t>Incision</a:t>
            </a:r>
          </a:p>
          <a:p>
            <a:pPr marL="514350" indent="-514350">
              <a:buAutoNum type="alphaLcParenR"/>
            </a:pPr>
            <a:r>
              <a:rPr lang="en-US" sz="1800" dirty="0">
                <a:latin typeface="proxima-nova"/>
              </a:rPr>
              <a:t>Pathology</a:t>
            </a:r>
          </a:p>
        </p:txBody>
      </p:sp>
    </p:spTree>
    <p:extLst>
      <p:ext uri="{BB962C8B-B14F-4D97-AF65-F5344CB8AC3E}">
        <p14:creationId xmlns:p14="http://schemas.microsoft.com/office/powerpoint/2010/main" xmlns="" val="3825387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06286" y="6467700"/>
            <a:ext cx="7620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Daily Quiz(Answers)</a:t>
            </a:r>
          </a:p>
        </p:txBody>
      </p:sp>
      <p:sp>
        <p:nvSpPr>
          <p:cNvPr id="2" name="Date Placeholder 1">
            <a:extLst>
              <a:ext uri="{FF2B5EF4-FFF2-40B4-BE49-F238E27FC236}">
                <a16:creationId xmlns:a16="http://schemas.microsoft.com/office/drawing/2014/main" xmlns="" id="{B22A8D8B-1308-6F4A-A293-FA8D5DAA8EB1}"/>
              </a:ext>
            </a:extLst>
          </p:cNvPr>
          <p:cNvSpPr>
            <a:spLocks noGrp="1"/>
          </p:cNvSpPr>
          <p:nvPr>
            <p:ph type="dt" sz="half" idx="10"/>
          </p:nvPr>
        </p:nvSpPr>
        <p:spPr>
          <a:xfrm>
            <a:off x="228600" y="6538912"/>
            <a:ext cx="2133600" cy="365125"/>
          </a:xfrm>
        </p:spPr>
        <p:txBody>
          <a:bodyPr/>
          <a:lstStyle/>
          <a:p>
            <a:fld id="{8C0BAD9B-689A-4A75-A013-8376BDC4527A}" type="datetime1">
              <a:rPr lang="en-US" smtClean="0"/>
              <a:t>2/22/2023</a:t>
            </a:fld>
            <a:endParaRPr lang="en-US" dirty="0"/>
          </a:p>
        </p:txBody>
      </p:sp>
      <p:sp>
        <p:nvSpPr>
          <p:cNvPr id="3" name="Slide Number Placeholder 2">
            <a:extLst>
              <a:ext uri="{FF2B5EF4-FFF2-40B4-BE49-F238E27FC236}">
                <a16:creationId xmlns:a16="http://schemas.microsoft.com/office/drawing/2014/main" xmlns="" id="{BFACDF55-33CA-4CA5-B9DC-F3085008788D}"/>
              </a:ext>
            </a:extLst>
          </p:cNvPr>
          <p:cNvSpPr>
            <a:spLocks noGrp="1"/>
          </p:cNvSpPr>
          <p:nvPr>
            <p:ph type="sldNum" sz="quarter" idx="12"/>
          </p:nvPr>
        </p:nvSpPr>
        <p:spPr/>
        <p:txBody>
          <a:bodyPr/>
          <a:lstStyle/>
          <a:p>
            <a:fld id="{EBEB25C2-8B1D-45DC-B439-E01E786B252B}" type="slidenum">
              <a:rPr lang="en-US" smtClean="0"/>
              <a:pPr/>
              <a:t>21</a:t>
            </a:fld>
            <a:endParaRPr lang="en-US"/>
          </a:p>
        </p:txBody>
      </p:sp>
      <p:sp>
        <p:nvSpPr>
          <p:cNvPr id="8" name="Content Placeholder 7">
            <a:extLst>
              <a:ext uri="{FF2B5EF4-FFF2-40B4-BE49-F238E27FC236}">
                <a16:creationId xmlns:a16="http://schemas.microsoft.com/office/drawing/2014/main" xmlns="" id="{095DD00F-997D-4148-9487-9D587DB88D30}"/>
              </a:ext>
            </a:extLst>
          </p:cNvPr>
          <p:cNvSpPr>
            <a:spLocks noGrp="1"/>
          </p:cNvSpPr>
          <p:nvPr>
            <p:ph idx="1"/>
          </p:nvPr>
        </p:nvSpPr>
        <p:spPr>
          <a:xfrm>
            <a:off x="18288" y="909926"/>
            <a:ext cx="8229600" cy="4525963"/>
          </a:xfrm>
        </p:spPr>
        <p:txBody>
          <a:bodyPr>
            <a:normAutofit fontScale="25000" lnSpcReduction="20000"/>
          </a:bodyPr>
          <a:lstStyle/>
          <a:p>
            <a:pPr marL="457200" indent="-457200">
              <a:buAutoNum type="arabicPeriod"/>
            </a:pPr>
            <a:r>
              <a:rPr lang="en-US" sz="8000" i="0" dirty="0">
                <a:solidFill>
                  <a:srgbClr val="555555"/>
                </a:solidFill>
                <a:effectLst/>
                <a:latin typeface="Open Sans" panose="020B0606030504020204" pitchFamily="34" charset="0"/>
              </a:rPr>
              <a:t>What is a technical word?</a:t>
            </a:r>
          </a:p>
          <a:p>
            <a:pPr marL="457200" indent="-457200">
              <a:buAutoNum type="alphaLcParenR"/>
            </a:pPr>
            <a:r>
              <a:rPr lang="en-US" sz="8000" dirty="0">
                <a:solidFill>
                  <a:srgbClr val="FF0000"/>
                </a:solidFill>
                <a:latin typeface="Open Sans" panose="020B0606030504020204" pitchFamily="34" charset="0"/>
              </a:rPr>
              <a:t>A word that has specific meaning in science, math, or another subject area</a:t>
            </a:r>
          </a:p>
          <a:p>
            <a:pPr marL="457200" indent="-457200">
              <a:buAutoNum type="alphaLcParenR"/>
            </a:pPr>
            <a:r>
              <a:rPr lang="en-IN" sz="8000" dirty="0">
                <a:solidFill>
                  <a:srgbClr val="555555"/>
                </a:solidFill>
                <a:latin typeface="Open Sans" panose="020B0606030504020204" pitchFamily="34" charset="0"/>
              </a:rPr>
              <a:t>A word that is very difficult to figure out because it is long and has many syllables</a:t>
            </a:r>
          </a:p>
          <a:p>
            <a:pPr marL="457200" indent="-457200">
              <a:buAutoNum type="alphaLcParenR"/>
            </a:pPr>
            <a:r>
              <a:rPr lang="en-IN" sz="8000" dirty="0">
                <a:solidFill>
                  <a:srgbClr val="555555"/>
                </a:solidFill>
                <a:latin typeface="Open Sans" panose="020B0606030504020204" pitchFamily="34" charset="0"/>
              </a:rPr>
              <a:t>A word that has many meanings</a:t>
            </a:r>
          </a:p>
          <a:p>
            <a:pPr marL="457200" indent="-457200">
              <a:buAutoNum type="alphaLcParenR"/>
            </a:pPr>
            <a:r>
              <a:rPr lang="en-IN" sz="8000" dirty="0">
                <a:solidFill>
                  <a:srgbClr val="555555"/>
                </a:solidFill>
                <a:latin typeface="Open Sans" panose="020B0606030504020204" pitchFamily="34" charset="0"/>
              </a:rPr>
              <a:t>A word that is not found in dictionary so you have to figure out what it means  </a:t>
            </a:r>
          </a:p>
          <a:p>
            <a:pPr marL="0" indent="0">
              <a:buNone/>
            </a:pPr>
            <a:r>
              <a:rPr lang="en-IN" sz="8000" dirty="0">
                <a:solidFill>
                  <a:srgbClr val="555555"/>
                </a:solidFill>
                <a:latin typeface="Open Sans" panose="020B0606030504020204" pitchFamily="34" charset="0"/>
              </a:rPr>
              <a:t>2. </a:t>
            </a:r>
            <a:r>
              <a:rPr lang="en-US" sz="8000" i="0" dirty="0">
                <a:solidFill>
                  <a:srgbClr val="3C3C3C"/>
                </a:solidFill>
                <a:effectLst/>
                <a:latin typeface="proxima-nova"/>
              </a:rPr>
              <a:t>Pardon given to political prisoners</a:t>
            </a:r>
          </a:p>
          <a:p>
            <a:pPr marL="457200" indent="-457200">
              <a:buAutoNum type="alphaLcParenR"/>
            </a:pPr>
            <a:r>
              <a:rPr lang="en-US" sz="8000" dirty="0">
                <a:solidFill>
                  <a:srgbClr val="555555"/>
                </a:solidFill>
                <a:latin typeface="Open Sans" panose="020B0606030504020204" pitchFamily="34" charset="0"/>
              </a:rPr>
              <a:t>Bail</a:t>
            </a:r>
          </a:p>
          <a:p>
            <a:pPr marL="457200" indent="-457200">
              <a:buAutoNum type="alphaLcParenR"/>
            </a:pPr>
            <a:r>
              <a:rPr lang="en-US" sz="8000" dirty="0">
                <a:solidFill>
                  <a:srgbClr val="555555"/>
                </a:solidFill>
                <a:latin typeface="Open Sans" panose="020B0606030504020204" pitchFamily="34" charset="0"/>
              </a:rPr>
              <a:t>Parole</a:t>
            </a:r>
          </a:p>
          <a:p>
            <a:pPr marL="457200" indent="-457200">
              <a:buAutoNum type="alphaLcParenR"/>
            </a:pPr>
            <a:r>
              <a:rPr lang="en-US" sz="8000" dirty="0">
                <a:solidFill>
                  <a:srgbClr val="FF0000"/>
                </a:solidFill>
                <a:latin typeface="Open Sans" panose="020B0606030504020204" pitchFamily="34" charset="0"/>
              </a:rPr>
              <a:t>Amnesty</a:t>
            </a:r>
          </a:p>
          <a:p>
            <a:pPr marL="457200" indent="-457200">
              <a:buAutoNum type="alphaLcParenR"/>
            </a:pPr>
            <a:r>
              <a:rPr lang="en-US" sz="8000" dirty="0">
                <a:solidFill>
                  <a:srgbClr val="555555"/>
                </a:solidFill>
                <a:latin typeface="Open Sans" panose="020B0606030504020204" pitchFamily="34" charset="0"/>
              </a:rPr>
              <a:t>Emancipation</a:t>
            </a:r>
          </a:p>
          <a:p>
            <a:pPr marL="0" indent="0">
              <a:buNone/>
            </a:pPr>
            <a:r>
              <a:rPr lang="en-US" sz="8000" dirty="0">
                <a:solidFill>
                  <a:srgbClr val="555555"/>
                </a:solidFill>
                <a:latin typeface="Open Sans" panose="020B0606030504020204" pitchFamily="34" charset="0"/>
              </a:rPr>
              <a:t>3.</a:t>
            </a:r>
            <a:r>
              <a:rPr lang="en-US" sz="8000" i="0" dirty="0">
                <a:solidFill>
                  <a:srgbClr val="3C3C3C"/>
                </a:solidFill>
                <a:effectLst/>
                <a:latin typeface="proxima-nova"/>
              </a:rPr>
              <a:t> To cut off an organ by surgery</a:t>
            </a:r>
          </a:p>
          <a:p>
            <a:pPr marL="514350" indent="-514350">
              <a:buAutoNum type="alphaLcParenR"/>
            </a:pPr>
            <a:r>
              <a:rPr lang="en-US" sz="8000" i="0" dirty="0">
                <a:solidFill>
                  <a:srgbClr val="3C3C3C"/>
                </a:solidFill>
                <a:effectLst/>
                <a:latin typeface="proxima-nova"/>
              </a:rPr>
              <a:t>Operation</a:t>
            </a:r>
          </a:p>
          <a:p>
            <a:pPr marL="514350" indent="-514350">
              <a:buAutoNum type="alphaLcParenR"/>
            </a:pPr>
            <a:r>
              <a:rPr lang="en-US" sz="8000" dirty="0">
                <a:solidFill>
                  <a:srgbClr val="FF0000"/>
                </a:solidFill>
                <a:latin typeface="proxima-nova"/>
              </a:rPr>
              <a:t>Amputate</a:t>
            </a:r>
          </a:p>
          <a:p>
            <a:pPr marL="514350" indent="-514350">
              <a:buAutoNum type="alphaLcParenR"/>
            </a:pPr>
            <a:r>
              <a:rPr lang="en-US" sz="8000" i="0" dirty="0">
                <a:solidFill>
                  <a:srgbClr val="3C3C3C"/>
                </a:solidFill>
                <a:effectLst/>
                <a:latin typeface="proxima-nova"/>
              </a:rPr>
              <a:t>Incision</a:t>
            </a:r>
          </a:p>
          <a:p>
            <a:pPr marL="514350" indent="-514350">
              <a:buAutoNum type="alphaLcParenR"/>
            </a:pPr>
            <a:r>
              <a:rPr lang="en-US" sz="8000" dirty="0">
                <a:solidFill>
                  <a:srgbClr val="3C3C3C"/>
                </a:solidFill>
                <a:latin typeface="proxima-nova"/>
              </a:rPr>
              <a:t>Pathology</a:t>
            </a:r>
          </a:p>
          <a:p>
            <a:pPr marL="0" indent="0">
              <a:buNone/>
            </a:pPr>
            <a:endParaRPr lang="en-US" sz="2600" b="0" i="0" dirty="0">
              <a:solidFill>
                <a:srgbClr val="3C3C3C"/>
              </a:solidFill>
              <a:effectLst/>
              <a:latin typeface="proxima-nova"/>
            </a:endParaRPr>
          </a:p>
          <a:p>
            <a:pPr marL="0" indent="0">
              <a:buNone/>
            </a:pPr>
            <a:r>
              <a:rPr lang="en-US" sz="2000" b="1" dirty="0">
                <a:solidFill>
                  <a:srgbClr val="555555"/>
                </a:solidFill>
                <a:latin typeface="Open Sans" panose="020B0606030504020204" pitchFamily="34" charset="0"/>
              </a:rPr>
              <a:t> </a:t>
            </a:r>
          </a:p>
        </p:txBody>
      </p:sp>
    </p:spTree>
    <p:extLst>
      <p:ext uri="{BB962C8B-B14F-4D97-AF65-F5344CB8AC3E}">
        <p14:creationId xmlns:p14="http://schemas.microsoft.com/office/powerpoint/2010/main" xmlns="" val="343355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06286" y="6467700"/>
            <a:ext cx="7620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Weekly Assignments</a:t>
            </a:r>
          </a:p>
        </p:txBody>
      </p:sp>
      <p:sp>
        <p:nvSpPr>
          <p:cNvPr id="2" name="Date Placeholder 1">
            <a:extLst>
              <a:ext uri="{FF2B5EF4-FFF2-40B4-BE49-F238E27FC236}">
                <a16:creationId xmlns:a16="http://schemas.microsoft.com/office/drawing/2014/main" xmlns="" id="{B22A8D8B-1308-6F4A-A293-FA8D5DAA8EB1}"/>
              </a:ext>
            </a:extLst>
          </p:cNvPr>
          <p:cNvSpPr>
            <a:spLocks noGrp="1"/>
          </p:cNvSpPr>
          <p:nvPr>
            <p:ph type="dt" sz="half" idx="10"/>
          </p:nvPr>
        </p:nvSpPr>
        <p:spPr>
          <a:xfrm>
            <a:off x="228600" y="6538912"/>
            <a:ext cx="2133600" cy="365125"/>
          </a:xfrm>
        </p:spPr>
        <p:txBody>
          <a:bodyPr/>
          <a:lstStyle/>
          <a:p>
            <a:fld id="{419D2076-3BA9-4505-B7BE-043546AD3F6F}" type="datetime1">
              <a:rPr lang="en-US" smtClean="0"/>
              <a:t>2/22/2023</a:t>
            </a:fld>
            <a:endParaRPr lang="en-US" dirty="0"/>
          </a:p>
        </p:txBody>
      </p:sp>
      <p:sp>
        <p:nvSpPr>
          <p:cNvPr id="3" name="Slide Number Placeholder 2">
            <a:extLst>
              <a:ext uri="{FF2B5EF4-FFF2-40B4-BE49-F238E27FC236}">
                <a16:creationId xmlns:a16="http://schemas.microsoft.com/office/drawing/2014/main" xmlns="" id="{BFACDF55-33CA-4CA5-B9DC-F3085008788D}"/>
              </a:ext>
            </a:extLst>
          </p:cNvPr>
          <p:cNvSpPr>
            <a:spLocks noGrp="1"/>
          </p:cNvSpPr>
          <p:nvPr>
            <p:ph type="sldNum" sz="quarter" idx="12"/>
          </p:nvPr>
        </p:nvSpPr>
        <p:spPr/>
        <p:txBody>
          <a:bodyPr/>
          <a:lstStyle/>
          <a:p>
            <a:fld id="{EBEB25C2-8B1D-45DC-B439-E01E786B252B}" type="slidenum">
              <a:rPr lang="en-US" smtClean="0"/>
              <a:pPr/>
              <a:t>22</a:t>
            </a:fld>
            <a:endParaRPr lang="en-US"/>
          </a:p>
        </p:txBody>
      </p:sp>
      <p:sp>
        <p:nvSpPr>
          <p:cNvPr id="8" name="Content Placeholder 7">
            <a:extLst>
              <a:ext uri="{FF2B5EF4-FFF2-40B4-BE49-F238E27FC236}">
                <a16:creationId xmlns:a16="http://schemas.microsoft.com/office/drawing/2014/main" xmlns="" id="{095DD00F-997D-4148-9487-9D587DB88D30}"/>
              </a:ext>
            </a:extLst>
          </p:cNvPr>
          <p:cNvSpPr>
            <a:spLocks noGrp="1"/>
          </p:cNvSpPr>
          <p:nvPr>
            <p:ph idx="1"/>
          </p:nvPr>
        </p:nvSpPr>
        <p:spPr/>
        <p:txBody>
          <a:bodyPr/>
          <a:lstStyle/>
          <a:p>
            <a:pPr marL="514350" indent="-514350">
              <a:buAutoNum type="arabicPeriod"/>
            </a:pPr>
            <a:r>
              <a:rPr lang="en-IN" dirty="0"/>
              <a:t>What is the basic difference between connotative meaning and denotative meaning?</a:t>
            </a:r>
          </a:p>
          <a:p>
            <a:pPr marL="0" indent="0">
              <a:buNone/>
            </a:pPr>
            <a:r>
              <a:rPr lang="en-IN" dirty="0"/>
              <a:t> 2. Why do we need to use denotative words in           technical writings?</a:t>
            </a:r>
          </a:p>
          <a:p>
            <a:pPr marL="0" indent="0">
              <a:buNone/>
            </a:pPr>
            <a:endParaRPr lang="en-IN" dirty="0"/>
          </a:p>
        </p:txBody>
      </p:sp>
    </p:spTree>
    <p:extLst>
      <p:ext uri="{BB962C8B-B14F-4D97-AF65-F5344CB8AC3E}">
        <p14:creationId xmlns:p14="http://schemas.microsoft.com/office/powerpoint/2010/main" xmlns="" val="3471175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93100"/>
            <a:ext cx="8229600" cy="4525963"/>
          </a:xfrm>
        </p:spPr>
        <p:txBody>
          <a:bodyPr>
            <a:normAutofit/>
          </a:bodyPr>
          <a:lstStyle/>
          <a:p>
            <a:endParaRPr lang="en-US" sz="1800" dirty="0">
              <a:hlinkClick r:id="rId2"/>
            </a:endParaRPr>
          </a:p>
          <a:p>
            <a:endParaRPr lang="en-US" sz="1800" dirty="0">
              <a:hlinkClick r:id="rId2"/>
            </a:endParaRPr>
          </a:p>
          <a:p>
            <a:endParaRPr lang="en-US" sz="1800" dirty="0">
              <a:hlinkClick r:id="rId2"/>
            </a:endParaRPr>
          </a:p>
          <a:p>
            <a:endParaRPr lang="en-US" sz="1800" dirty="0">
              <a:hlinkClick r:id="rId2"/>
            </a:endParaRPr>
          </a:p>
          <a:p>
            <a:r>
              <a:rPr lang="en-US" sz="1800" dirty="0">
                <a:hlinkClick r:id="rId2"/>
              </a:rPr>
              <a:t>Technical Vocabulary (Technical English) - YouTube</a:t>
            </a:r>
            <a:endParaRPr lang="en-IN" sz="1800" dirty="0"/>
          </a:p>
          <a:p>
            <a:r>
              <a:rPr lang="en-US" sz="1800" dirty="0">
                <a:hlinkClick r:id="rId3"/>
              </a:rPr>
              <a:t>Learn Technology Vocabulary for Mobile Phone &amp; Computers - English Lessons to speak fluent English – YouTube</a:t>
            </a:r>
            <a:endParaRPr lang="en-US" sz="1800" dirty="0"/>
          </a:p>
          <a:p>
            <a:r>
              <a:rPr lang="en-US" sz="1800" dirty="0">
                <a:hlinkClick r:id="rId4"/>
              </a:rPr>
              <a:t>Business English Vocabulary : VV 47 – Manufacturing &amp; Production Process (1) | English Vocabulary - YouTube</a:t>
            </a:r>
            <a:endParaRPr lang="en-US" sz="1800" dirty="0"/>
          </a:p>
        </p:txBody>
      </p:sp>
      <p:sp>
        <p:nvSpPr>
          <p:cNvPr id="5" name="Footer Placeholder 4"/>
          <p:cNvSpPr>
            <a:spLocks noGrp="1"/>
          </p:cNvSpPr>
          <p:nvPr>
            <p:ph type="ftr" sz="quarter" idx="11"/>
          </p:nvPr>
        </p:nvSpPr>
        <p:spPr>
          <a:xfrm>
            <a:off x="1447800" y="6356350"/>
            <a:ext cx="6858000" cy="397782"/>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Topic Links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6E2E8B1B-6A33-0C46-9A95-B2BEF6485BEF}"/>
              </a:ext>
            </a:extLst>
          </p:cNvPr>
          <p:cNvSpPr>
            <a:spLocks noGrp="1"/>
          </p:cNvSpPr>
          <p:nvPr>
            <p:ph type="dt" sz="half" idx="10"/>
          </p:nvPr>
        </p:nvSpPr>
        <p:spPr/>
        <p:txBody>
          <a:bodyPr/>
          <a:lstStyle/>
          <a:p>
            <a:fld id="{4EDA775B-DF71-4D17-B00E-78701B62751F}" type="datetime1">
              <a:rPr lang="en-US" smtClean="0"/>
              <a:t>2/22/2023</a:t>
            </a:fld>
            <a:endParaRPr lang="en-US" dirty="0"/>
          </a:p>
        </p:txBody>
      </p:sp>
      <p:sp>
        <p:nvSpPr>
          <p:cNvPr id="4" name="Slide Number Placeholder 3">
            <a:extLst>
              <a:ext uri="{FF2B5EF4-FFF2-40B4-BE49-F238E27FC236}">
                <a16:creationId xmlns:a16="http://schemas.microsoft.com/office/drawing/2014/main" xmlns="" id="{954C9979-119F-44AD-B487-85AEE63DC3AD}"/>
              </a:ext>
            </a:extLst>
          </p:cNvPr>
          <p:cNvSpPr>
            <a:spLocks noGrp="1"/>
          </p:cNvSpPr>
          <p:nvPr>
            <p:ph type="sldNum" sz="quarter" idx="12"/>
          </p:nvPr>
        </p:nvSpPr>
        <p:spPr/>
        <p:txBody>
          <a:bodyPr/>
          <a:lstStyle/>
          <a:p>
            <a:fld id="{EBEB25C2-8B1D-45DC-B439-E01E786B252B}" type="slidenum">
              <a:rPr lang="en-US" smtClean="0"/>
              <a:pPr/>
              <a:t>23</a:t>
            </a:fld>
            <a:endParaRPr lang="en-US"/>
          </a:p>
        </p:txBody>
      </p:sp>
    </p:spTree>
    <p:extLst>
      <p:ext uri="{BB962C8B-B14F-4D97-AF65-F5344CB8AC3E}">
        <p14:creationId xmlns:p14="http://schemas.microsoft.com/office/powerpoint/2010/main" xmlns="" val="17743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06286" y="6467700"/>
            <a:ext cx="7620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83792" y="-15874"/>
            <a:ext cx="7772400" cy="9143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MCQs </a:t>
            </a:r>
          </a:p>
        </p:txBody>
      </p:sp>
      <p:sp>
        <p:nvSpPr>
          <p:cNvPr id="2" name="Date Placeholder 1">
            <a:extLst>
              <a:ext uri="{FF2B5EF4-FFF2-40B4-BE49-F238E27FC236}">
                <a16:creationId xmlns:a16="http://schemas.microsoft.com/office/drawing/2014/main" xmlns="" id="{B22A8D8B-1308-6F4A-A293-FA8D5DAA8EB1}"/>
              </a:ext>
            </a:extLst>
          </p:cNvPr>
          <p:cNvSpPr>
            <a:spLocks noGrp="1"/>
          </p:cNvSpPr>
          <p:nvPr>
            <p:ph type="dt" sz="half" idx="10"/>
          </p:nvPr>
        </p:nvSpPr>
        <p:spPr>
          <a:xfrm>
            <a:off x="228600" y="6538912"/>
            <a:ext cx="2133600" cy="365125"/>
          </a:xfrm>
        </p:spPr>
        <p:txBody>
          <a:bodyPr/>
          <a:lstStyle/>
          <a:p>
            <a:fld id="{55098680-F59F-498C-9626-2A11389BB90E}" type="datetime1">
              <a:rPr lang="en-US" smtClean="0"/>
              <a:t>2/22/2023</a:t>
            </a:fld>
            <a:endParaRPr lang="en-US" dirty="0"/>
          </a:p>
        </p:txBody>
      </p:sp>
      <p:sp>
        <p:nvSpPr>
          <p:cNvPr id="3" name="Slide Number Placeholder 2">
            <a:extLst>
              <a:ext uri="{FF2B5EF4-FFF2-40B4-BE49-F238E27FC236}">
                <a16:creationId xmlns:a16="http://schemas.microsoft.com/office/drawing/2014/main" xmlns="" id="{BFACDF55-33CA-4CA5-B9DC-F3085008788D}"/>
              </a:ext>
            </a:extLst>
          </p:cNvPr>
          <p:cNvSpPr>
            <a:spLocks noGrp="1"/>
          </p:cNvSpPr>
          <p:nvPr>
            <p:ph type="sldNum" sz="quarter" idx="12"/>
          </p:nvPr>
        </p:nvSpPr>
        <p:spPr/>
        <p:txBody>
          <a:bodyPr/>
          <a:lstStyle/>
          <a:p>
            <a:fld id="{EBEB25C2-8B1D-45DC-B439-E01E786B252B}" type="slidenum">
              <a:rPr lang="en-US" smtClean="0"/>
              <a:pPr/>
              <a:t>24</a:t>
            </a:fld>
            <a:endParaRPr lang="en-US"/>
          </a:p>
        </p:txBody>
      </p:sp>
      <p:sp>
        <p:nvSpPr>
          <p:cNvPr id="8" name="Content Placeholder 7">
            <a:extLst>
              <a:ext uri="{FF2B5EF4-FFF2-40B4-BE49-F238E27FC236}">
                <a16:creationId xmlns:a16="http://schemas.microsoft.com/office/drawing/2014/main" xmlns="" id="{095DD00F-997D-4148-9487-9D587DB88D30}"/>
              </a:ext>
            </a:extLst>
          </p:cNvPr>
          <p:cNvSpPr>
            <a:spLocks noGrp="1"/>
          </p:cNvSpPr>
          <p:nvPr>
            <p:ph idx="1"/>
          </p:nvPr>
        </p:nvSpPr>
        <p:spPr>
          <a:xfrm>
            <a:off x="213360" y="969737"/>
            <a:ext cx="8229600" cy="4525963"/>
          </a:xfrm>
        </p:spPr>
        <p:txBody>
          <a:bodyPr>
            <a:normAutofit fontScale="25000" lnSpcReduction="20000"/>
          </a:bodyPr>
          <a:lstStyle/>
          <a:p>
            <a:pPr marL="0" indent="0">
              <a:buNone/>
            </a:pPr>
            <a:r>
              <a:rPr lang="en-US" sz="8000" dirty="0">
                <a:solidFill>
                  <a:srgbClr val="3C3C3C"/>
                </a:solidFill>
                <a:latin typeface="proxima-nova"/>
              </a:rPr>
              <a:t>1.</a:t>
            </a:r>
            <a:r>
              <a:rPr lang="en-US" sz="8000" b="0" i="0" dirty="0">
                <a:solidFill>
                  <a:srgbClr val="3C3C3C"/>
                </a:solidFill>
                <a:effectLst/>
                <a:latin typeface="proxima-nova"/>
              </a:rPr>
              <a:t> A state of having no money to pay off debts</a:t>
            </a:r>
          </a:p>
          <a:p>
            <a:pPr marL="514350" indent="-514350">
              <a:buAutoNum type="alphaLcParenR"/>
            </a:pPr>
            <a:r>
              <a:rPr lang="en-US" sz="8000" b="0" i="0" dirty="0">
                <a:solidFill>
                  <a:srgbClr val="3C3C3C"/>
                </a:solidFill>
                <a:effectLst/>
                <a:latin typeface="proxima-nova"/>
              </a:rPr>
              <a:t>Bankruptcy</a:t>
            </a:r>
          </a:p>
          <a:p>
            <a:pPr marL="514350" indent="-514350">
              <a:buAutoNum type="alphaLcParenR"/>
            </a:pPr>
            <a:r>
              <a:rPr lang="en-US" sz="8000" dirty="0">
                <a:solidFill>
                  <a:srgbClr val="3C3C3C"/>
                </a:solidFill>
                <a:latin typeface="proxima-nova"/>
              </a:rPr>
              <a:t>Solvent</a:t>
            </a:r>
          </a:p>
          <a:p>
            <a:pPr marL="514350" indent="-514350">
              <a:buAutoNum type="alphaLcParenR"/>
            </a:pPr>
            <a:r>
              <a:rPr lang="en-US" sz="8000" b="0" i="0" dirty="0">
                <a:solidFill>
                  <a:srgbClr val="3C3C3C"/>
                </a:solidFill>
                <a:effectLst/>
                <a:latin typeface="proxima-nova"/>
              </a:rPr>
              <a:t>Dilapidated</a:t>
            </a:r>
          </a:p>
          <a:p>
            <a:pPr marL="514350" indent="-514350">
              <a:buAutoNum type="alphaLcParenR"/>
            </a:pPr>
            <a:r>
              <a:rPr lang="en-US" sz="8000" dirty="0">
                <a:solidFill>
                  <a:srgbClr val="3C3C3C"/>
                </a:solidFill>
                <a:latin typeface="proxima-nova"/>
              </a:rPr>
              <a:t>Auction</a:t>
            </a:r>
          </a:p>
          <a:p>
            <a:pPr marL="514350" indent="-514350">
              <a:buAutoNum type="alphaLcParenR"/>
            </a:pPr>
            <a:endParaRPr lang="en-US" sz="8000" dirty="0">
              <a:solidFill>
                <a:srgbClr val="3C3C3C"/>
              </a:solidFill>
              <a:latin typeface="proxima-nova"/>
            </a:endParaRPr>
          </a:p>
          <a:p>
            <a:pPr marL="0" indent="0">
              <a:buNone/>
            </a:pPr>
            <a:r>
              <a:rPr lang="en-US" sz="8000" dirty="0">
                <a:solidFill>
                  <a:srgbClr val="3C3C3C"/>
                </a:solidFill>
                <a:latin typeface="proxima-nova"/>
              </a:rPr>
              <a:t>2</a:t>
            </a:r>
            <a:r>
              <a:rPr lang="en-US" sz="8000" b="0" i="0" dirty="0">
                <a:solidFill>
                  <a:srgbClr val="3C3C3C"/>
                </a:solidFill>
                <a:effectLst/>
                <a:latin typeface="proxima-nova"/>
              </a:rPr>
              <a:t>. A formal accusation against a person for a crime </a:t>
            </a:r>
          </a:p>
          <a:p>
            <a:pPr marL="0" indent="0">
              <a:buNone/>
            </a:pPr>
            <a:r>
              <a:rPr lang="en-US" sz="8000" dirty="0">
                <a:solidFill>
                  <a:srgbClr val="3C3C3C"/>
                </a:solidFill>
                <a:latin typeface="proxima-nova"/>
              </a:rPr>
              <a:t>a) Indictment</a:t>
            </a:r>
          </a:p>
          <a:p>
            <a:pPr marL="0" indent="0">
              <a:buNone/>
            </a:pPr>
            <a:r>
              <a:rPr lang="en-US" sz="8000" b="0" i="0" dirty="0">
                <a:solidFill>
                  <a:srgbClr val="3C3C3C"/>
                </a:solidFill>
                <a:effectLst/>
                <a:latin typeface="proxima-nova"/>
              </a:rPr>
              <a:t>b) Acquittal</a:t>
            </a:r>
          </a:p>
          <a:p>
            <a:pPr marL="0" indent="0">
              <a:buNone/>
            </a:pPr>
            <a:r>
              <a:rPr lang="en-US" sz="8000" dirty="0">
                <a:solidFill>
                  <a:srgbClr val="3C3C3C"/>
                </a:solidFill>
                <a:latin typeface="proxima-nova"/>
              </a:rPr>
              <a:t>c) Detain</a:t>
            </a:r>
          </a:p>
          <a:p>
            <a:pPr marL="0" indent="0">
              <a:buNone/>
            </a:pPr>
            <a:r>
              <a:rPr lang="en-US" sz="8000" b="0" i="0" dirty="0">
                <a:solidFill>
                  <a:srgbClr val="3C3C3C"/>
                </a:solidFill>
                <a:effectLst/>
                <a:latin typeface="proxima-nova"/>
              </a:rPr>
              <a:t>d) Custody</a:t>
            </a:r>
          </a:p>
          <a:p>
            <a:pPr marL="0" indent="0">
              <a:buNone/>
            </a:pPr>
            <a:endParaRPr lang="en-US" sz="8000" b="0" i="0" dirty="0">
              <a:solidFill>
                <a:srgbClr val="3C3C3C"/>
              </a:solidFill>
              <a:effectLst/>
              <a:latin typeface="proxima-nova"/>
            </a:endParaRPr>
          </a:p>
          <a:p>
            <a:pPr marL="0" indent="0">
              <a:buNone/>
            </a:pPr>
            <a:r>
              <a:rPr lang="en-US" sz="8000" dirty="0">
                <a:solidFill>
                  <a:srgbClr val="555555"/>
                </a:solidFill>
                <a:latin typeface="Open Sans" panose="020B0606030504020204" pitchFamily="34" charset="0"/>
              </a:rPr>
              <a:t>3.</a:t>
            </a:r>
            <a:r>
              <a:rPr lang="en-US" sz="8000" b="0" i="0" dirty="0">
                <a:solidFill>
                  <a:srgbClr val="3C3C3C"/>
                </a:solidFill>
                <a:effectLst/>
                <a:latin typeface="proxima-nova"/>
              </a:rPr>
              <a:t>The study of artifacts from ancient societies</a:t>
            </a:r>
          </a:p>
          <a:p>
            <a:pPr marL="0" indent="0">
              <a:buNone/>
            </a:pPr>
            <a:r>
              <a:rPr lang="en-US" sz="8000" dirty="0">
                <a:solidFill>
                  <a:srgbClr val="3C3C3C"/>
                </a:solidFill>
                <a:latin typeface="proxima-nova"/>
              </a:rPr>
              <a:t>   a)Archeology</a:t>
            </a:r>
          </a:p>
          <a:p>
            <a:pPr marL="0" indent="0">
              <a:buNone/>
            </a:pPr>
            <a:r>
              <a:rPr lang="en-US" sz="8000" b="0" i="0" dirty="0">
                <a:solidFill>
                  <a:srgbClr val="3C3C3C"/>
                </a:solidFill>
                <a:effectLst/>
                <a:latin typeface="proxima-nova"/>
              </a:rPr>
              <a:t>   b)Gerontology</a:t>
            </a:r>
          </a:p>
          <a:p>
            <a:pPr marL="0" indent="0">
              <a:buNone/>
            </a:pPr>
            <a:r>
              <a:rPr lang="en-US" sz="8000" dirty="0">
                <a:solidFill>
                  <a:srgbClr val="3C3C3C"/>
                </a:solidFill>
                <a:latin typeface="proxima-nova"/>
              </a:rPr>
              <a:t>   c)Paleontology</a:t>
            </a:r>
          </a:p>
          <a:p>
            <a:pPr marL="0" indent="0">
              <a:buNone/>
            </a:pPr>
            <a:r>
              <a:rPr lang="en-US" sz="8000" b="0" i="0" dirty="0">
                <a:solidFill>
                  <a:srgbClr val="3C3C3C"/>
                </a:solidFill>
                <a:effectLst/>
                <a:latin typeface="proxima-nova"/>
              </a:rPr>
              <a:t>   d)Eugenics</a:t>
            </a:r>
          </a:p>
          <a:p>
            <a:pPr marL="514350" indent="-514350">
              <a:buAutoNum type="alphaLcParenR"/>
            </a:pPr>
            <a:endParaRPr lang="en-IN" dirty="0"/>
          </a:p>
        </p:txBody>
      </p:sp>
    </p:spTree>
    <p:extLst>
      <p:ext uri="{BB962C8B-B14F-4D97-AF65-F5344CB8AC3E}">
        <p14:creationId xmlns:p14="http://schemas.microsoft.com/office/powerpoint/2010/main" xmlns="" val="340083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06286" y="6467700"/>
            <a:ext cx="7620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83792" y="-15874"/>
            <a:ext cx="7772400" cy="9143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MCQs (Answers)</a:t>
            </a:r>
          </a:p>
        </p:txBody>
      </p:sp>
      <p:sp>
        <p:nvSpPr>
          <p:cNvPr id="2" name="Date Placeholder 1">
            <a:extLst>
              <a:ext uri="{FF2B5EF4-FFF2-40B4-BE49-F238E27FC236}">
                <a16:creationId xmlns:a16="http://schemas.microsoft.com/office/drawing/2014/main" xmlns="" id="{B22A8D8B-1308-6F4A-A293-FA8D5DAA8EB1}"/>
              </a:ext>
            </a:extLst>
          </p:cNvPr>
          <p:cNvSpPr>
            <a:spLocks noGrp="1"/>
          </p:cNvSpPr>
          <p:nvPr>
            <p:ph type="dt" sz="half" idx="10"/>
          </p:nvPr>
        </p:nvSpPr>
        <p:spPr>
          <a:xfrm>
            <a:off x="228600" y="6538912"/>
            <a:ext cx="2133600" cy="365125"/>
          </a:xfrm>
        </p:spPr>
        <p:txBody>
          <a:bodyPr/>
          <a:lstStyle/>
          <a:p>
            <a:fld id="{9CAE1F35-E416-463C-AE57-B51EC5C83F87}" type="datetime1">
              <a:rPr lang="en-US" smtClean="0"/>
              <a:t>2/22/2023</a:t>
            </a:fld>
            <a:endParaRPr lang="en-US" dirty="0"/>
          </a:p>
        </p:txBody>
      </p:sp>
      <p:sp>
        <p:nvSpPr>
          <p:cNvPr id="3" name="Slide Number Placeholder 2">
            <a:extLst>
              <a:ext uri="{FF2B5EF4-FFF2-40B4-BE49-F238E27FC236}">
                <a16:creationId xmlns:a16="http://schemas.microsoft.com/office/drawing/2014/main" xmlns="" id="{BFACDF55-33CA-4CA5-B9DC-F3085008788D}"/>
              </a:ext>
            </a:extLst>
          </p:cNvPr>
          <p:cNvSpPr>
            <a:spLocks noGrp="1"/>
          </p:cNvSpPr>
          <p:nvPr>
            <p:ph type="sldNum" sz="quarter" idx="12"/>
          </p:nvPr>
        </p:nvSpPr>
        <p:spPr/>
        <p:txBody>
          <a:bodyPr/>
          <a:lstStyle/>
          <a:p>
            <a:fld id="{EBEB25C2-8B1D-45DC-B439-E01E786B252B}" type="slidenum">
              <a:rPr lang="en-US" smtClean="0"/>
              <a:pPr/>
              <a:t>25</a:t>
            </a:fld>
            <a:endParaRPr lang="en-US"/>
          </a:p>
        </p:txBody>
      </p:sp>
      <p:sp>
        <p:nvSpPr>
          <p:cNvPr id="8" name="Content Placeholder 7">
            <a:extLst>
              <a:ext uri="{FF2B5EF4-FFF2-40B4-BE49-F238E27FC236}">
                <a16:creationId xmlns:a16="http://schemas.microsoft.com/office/drawing/2014/main" xmlns="" id="{095DD00F-997D-4148-9487-9D587DB88D30}"/>
              </a:ext>
            </a:extLst>
          </p:cNvPr>
          <p:cNvSpPr>
            <a:spLocks noGrp="1"/>
          </p:cNvSpPr>
          <p:nvPr>
            <p:ph idx="1"/>
          </p:nvPr>
        </p:nvSpPr>
        <p:spPr>
          <a:xfrm>
            <a:off x="234696" y="969737"/>
            <a:ext cx="8229600" cy="4525963"/>
          </a:xfrm>
        </p:spPr>
        <p:txBody>
          <a:bodyPr>
            <a:normAutofit fontScale="25000" lnSpcReduction="20000"/>
          </a:bodyPr>
          <a:lstStyle/>
          <a:p>
            <a:pPr marL="0" indent="0">
              <a:buNone/>
            </a:pPr>
            <a:r>
              <a:rPr lang="en-US" sz="8000" dirty="0">
                <a:solidFill>
                  <a:srgbClr val="3C3C3C"/>
                </a:solidFill>
                <a:latin typeface="proxima-nova"/>
              </a:rPr>
              <a:t>1.</a:t>
            </a:r>
            <a:r>
              <a:rPr lang="en-US" sz="8000" b="0" i="0" dirty="0">
                <a:solidFill>
                  <a:srgbClr val="3C3C3C"/>
                </a:solidFill>
                <a:effectLst/>
                <a:latin typeface="proxima-nova"/>
              </a:rPr>
              <a:t> A state of having no money to pay off debts</a:t>
            </a:r>
          </a:p>
          <a:p>
            <a:pPr marL="514350" indent="-514350">
              <a:buAutoNum type="alphaLcParenR"/>
            </a:pPr>
            <a:r>
              <a:rPr lang="en-US" sz="8000" b="0" i="0" dirty="0">
                <a:solidFill>
                  <a:srgbClr val="FF0000"/>
                </a:solidFill>
                <a:effectLst/>
                <a:latin typeface="proxima-nova"/>
              </a:rPr>
              <a:t>Bankruptcy</a:t>
            </a:r>
          </a:p>
          <a:p>
            <a:pPr marL="514350" indent="-514350">
              <a:buAutoNum type="alphaLcParenR"/>
            </a:pPr>
            <a:r>
              <a:rPr lang="en-US" sz="8000" dirty="0">
                <a:solidFill>
                  <a:srgbClr val="3C3C3C"/>
                </a:solidFill>
                <a:latin typeface="proxima-nova"/>
              </a:rPr>
              <a:t>Solvent</a:t>
            </a:r>
          </a:p>
          <a:p>
            <a:pPr marL="514350" indent="-514350">
              <a:buAutoNum type="alphaLcParenR"/>
            </a:pPr>
            <a:r>
              <a:rPr lang="en-US" sz="8000" b="0" i="0" dirty="0">
                <a:solidFill>
                  <a:srgbClr val="3C3C3C"/>
                </a:solidFill>
                <a:effectLst/>
                <a:latin typeface="proxima-nova"/>
              </a:rPr>
              <a:t>Dilapidated</a:t>
            </a:r>
          </a:p>
          <a:p>
            <a:pPr marL="514350" indent="-514350">
              <a:buAutoNum type="alphaLcParenR"/>
            </a:pPr>
            <a:r>
              <a:rPr lang="en-US" sz="8000" dirty="0">
                <a:solidFill>
                  <a:srgbClr val="3C3C3C"/>
                </a:solidFill>
                <a:latin typeface="proxima-nova"/>
              </a:rPr>
              <a:t>Auction</a:t>
            </a:r>
          </a:p>
          <a:p>
            <a:pPr marL="0" indent="0">
              <a:buNone/>
            </a:pPr>
            <a:endParaRPr lang="en-US" sz="8000" b="0" i="0" dirty="0">
              <a:solidFill>
                <a:srgbClr val="3C3C3C"/>
              </a:solidFill>
              <a:effectLst/>
              <a:latin typeface="proxima-nova"/>
            </a:endParaRPr>
          </a:p>
          <a:p>
            <a:pPr marL="0" indent="0">
              <a:buNone/>
            </a:pPr>
            <a:r>
              <a:rPr lang="en-US" sz="8000" b="0" i="0" dirty="0">
                <a:solidFill>
                  <a:srgbClr val="3C3C3C"/>
                </a:solidFill>
                <a:effectLst/>
                <a:latin typeface="proxima-nova"/>
              </a:rPr>
              <a:t>2. A formal accusation against a person for a crime </a:t>
            </a:r>
          </a:p>
          <a:p>
            <a:pPr marL="0" indent="0">
              <a:buNone/>
            </a:pPr>
            <a:r>
              <a:rPr lang="en-US" sz="8000" dirty="0">
                <a:solidFill>
                  <a:srgbClr val="3C3C3C"/>
                </a:solidFill>
                <a:latin typeface="proxima-nova"/>
              </a:rPr>
              <a:t>a) </a:t>
            </a:r>
            <a:r>
              <a:rPr lang="en-US" sz="8000" dirty="0">
                <a:solidFill>
                  <a:srgbClr val="FF0000"/>
                </a:solidFill>
                <a:latin typeface="proxima-nova"/>
              </a:rPr>
              <a:t>Indictment</a:t>
            </a:r>
          </a:p>
          <a:p>
            <a:pPr marL="0" indent="0">
              <a:buNone/>
            </a:pPr>
            <a:r>
              <a:rPr lang="en-US" sz="8000" b="0" i="0" dirty="0">
                <a:solidFill>
                  <a:srgbClr val="3C3C3C"/>
                </a:solidFill>
                <a:effectLst/>
                <a:latin typeface="proxima-nova"/>
              </a:rPr>
              <a:t>b) Acquittal</a:t>
            </a:r>
          </a:p>
          <a:p>
            <a:pPr marL="0" indent="0">
              <a:buNone/>
            </a:pPr>
            <a:r>
              <a:rPr lang="en-US" sz="8000" dirty="0">
                <a:solidFill>
                  <a:srgbClr val="3C3C3C"/>
                </a:solidFill>
                <a:latin typeface="proxima-nova"/>
              </a:rPr>
              <a:t>c) Detain</a:t>
            </a:r>
          </a:p>
          <a:p>
            <a:pPr marL="0" indent="0">
              <a:buNone/>
            </a:pPr>
            <a:r>
              <a:rPr lang="en-US" sz="8000" b="0" i="0" dirty="0">
                <a:solidFill>
                  <a:srgbClr val="3C3C3C"/>
                </a:solidFill>
                <a:effectLst/>
                <a:latin typeface="proxima-nova"/>
              </a:rPr>
              <a:t>d) custody</a:t>
            </a:r>
          </a:p>
          <a:p>
            <a:pPr marL="0" indent="0">
              <a:buNone/>
            </a:pPr>
            <a:endParaRPr lang="en-US" sz="8000" b="0" i="0" dirty="0">
              <a:solidFill>
                <a:srgbClr val="3C3C3C"/>
              </a:solidFill>
              <a:effectLst/>
              <a:latin typeface="proxima-nova"/>
            </a:endParaRPr>
          </a:p>
          <a:p>
            <a:pPr marL="0" indent="0">
              <a:buNone/>
            </a:pPr>
            <a:r>
              <a:rPr lang="en-US" sz="8000" b="0" i="0" dirty="0">
                <a:solidFill>
                  <a:srgbClr val="3C3C3C"/>
                </a:solidFill>
                <a:effectLst/>
                <a:latin typeface="proxima-nova"/>
              </a:rPr>
              <a:t>3.The study of artifacts from ancient societies</a:t>
            </a:r>
          </a:p>
          <a:p>
            <a:pPr marL="0" indent="0">
              <a:buNone/>
            </a:pPr>
            <a:r>
              <a:rPr lang="en-US" sz="8000" dirty="0">
                <a:solidFill>
                  <a:srgbClr val="FF0000"/>
                </a:solidFill>
                <a:latin typeface="proxima-nova"/>
              </a:rPr>
              <a:t> a) Archeology</a:t>
            </a:r>
          </a:p>
          <a:p>
            <a:pPr marL="0" indent="0">
              <a:buNone/>
            </a:pPr>
            <a:r>
              <a:rPr lang="en-US" sz="8000" b="0" i="0" dirty="0">
                <a:effectLst/>
                <a:latin typeface="proxima-nova"/>
              </a:rPr>
              <a:t> b) Gerontology</a:t>
            </a:r>
          </a:p>
          <a:p>
            <a:pPr marL="0" indent="0">
              <a:buNone/>
            </a:pPr>
            <a:r>
              <a:rPr lang="en-US" sz="8000" dirty="0">
                <a:solidFill>
                  <a:srgbClr val="3C3C3C"/>
                </a:solidFill>
                <a:latin typeface="proxima-nova"/>
              </a:rPr>
              <a:t> c)Paleontology</a:t>
            </a:r>
          </a:p>
          <a:p>
            <a:pPr marL="0" indent="0">
              <a:buNone/>
            </a:pPr>
            <a:r>
              <a:rPr lang="en-US" sz="8000" b="0" i="0" dirty="0">
                <a:solidFill>
                  <a:srgbClr val="3C3C3C"/>
                </a:solidFill>
                <a:effectLst/>
                <a:latin typeface="proxima-nova"/>
              </a:rPr>
              <a:t> d)Eugenics</a:t>
            </a:r>
          </a:p>
          <a:p>
            <a:pPr marL="0" indent="0">
              <a:buNone/>
            </a:pPr>
            <a:endParaRPr lang="en-IN" dirty="0"/>
          </a:p>
        </p:txBody>
      </p:sp>
    </p:spTree>
    <p:extLst>
      <p:ext uri="{BB962C8B-B14F-4D97-AF65-F5344CB8AC3E}">
        <p14:creationId xmlns:p14="http://schemas.microsoft.com/office/powerpoint/2010/main" xmlns="" val="3168438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06286" y="6467700"/>
            <a:ext cx="7620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a:t>Old Questions</a:t>
            </a:r>
            <a:endParaRPr lang="en-US" sz="3200" b="1" dirty="0"/>
          </a:p>
        </p:txBody>
      </p:sp>
      <p:sp>
        <p:nvSpPr>
          <p:cNvPr id="2" name="Date Placeholder 1">
            <a:extLst>
              <a:ext uri="{FF2B5EF4-FFF2-40B4-BE49-F238E27FC236}">
                <a16:creationId xmlns:a16="http://schemas.microsoft.com/office/drawing/2014/main" xmlns="" id="{B22A8D8B-1308-6F4A-A293-FA8D5DAA8EB1}"/>
              </a:ext>
            </a:extLst>
          </p:cNvPr>
          <p:cNvSpPr>
            <a:spLocks noGrp="1"/>
          </p:cNvSpPr>
          <p:nvPr>
            <p:ph type="dt" sz="half" idx="10"/>
          </p:nvPr>
        </p:nvSpPr>
        <p:spPr>
          <a:xfrm>
            <a:off x="228600" y="6538912"/>
            <a:ext cx="2133600" cy="365125"/>
          </a:xfrm>
        </p:spPr>
        <p:txBody>
          <a:bodyPr/>
          <a:lstStyle/>
          <a:p>
            <a:fld id="{672838B8-7586-444A-B6C2-BA332DBA719C}" type="datetime1">
              <a:rPr lang="en-US" smtClean="0"/>
              <a:t>2/22/2023</a:t>
            </a:fld>
            <a:endParaRPr lang="en-US" dirty="0"/>
          </a:p>
        </p:txBody>
      </p:sp>
      <p:sp>
        <p:nvSpPr>
          <p:cNvPr id="3" name="Slide Number Placeholder 2">
            <a:extLst>
              <a:ext uri="{FF2B5EF4-FFF2-40B4-BE49-F238E27FC236}">
                <a16:creationId xmlns:a16="http://schemas.microsoft.com/office/drawing/2014/main" xmlns="" id="{BFACDF55-33CA-4CA5-B9DC-F3085008788D}"/>
              </a:ext>
            </a:extLst>
          </p:cNvPr>
          <p:cNvSpPr>
            <a:spLocks noGrp="1"/>
          </p:cNvSpPr>
          <p:nvPr>
            <p:ph type="sldNum" sz="quarter" idx="12"/>
          </p:nvPr>
        </p:nvSpPr>
        <p:spPr/>
        <p:txBody>
          <a:bodyPr/>
          <a:lstStyle/>
          <a:p>
            <a:fld id="{EBEB25C2-8B1D-45DC-B439-E01E786B252B}" type="slidenum">
              <a:rPr lang="en-US" smtClean="0"/>
              <a:pPr/>
              <a:t>26</a:t>
            </a:fld>
            <a:endParaRPr lang="en-US"/>
          </a:p>
        </p:txBody>
      </p:sp>
      <p:sp>
        <p:nvSpPr>
          <p:cNvPr id="8" name="Content Placeholder 7">
            <a:extLst>
              <a:ext uri="{FF2B5EF4-FFF2-40B4-BE49-F238E27FC236}">
                <a16:creationId xmlns:a16="http://schemas.microsoft.com/office/drawing/2014/main" xmlns="" id="{095DD00F-997D-4148-9487-9D587DB88D30}"/>
              </a:ext>
            </a:extLst>
          </p:cNvPr>
          <p:cNvSpPr>
            <a:spLocks noGrp="1"/>
          </p:cNvSpPr>
          <p:nvPr>
            <p:ph idx="1"/>
          </p:nvPr>
        </p:nvSpPr>
        <p:spPr>
          <a:xfrm>
            <a:off x="152400" y="873350"/>
            <a:ext cx="8229600" cy="4525963"/>
          </a:xfrm>
        </p:spPr>
        <p:txBody>
          <a:bodyPr/>
          <a:lstStyle/>
          <a:p>
            <a:pPr marL="514350" indent="-514350">
              <a:buAutoNum type="arabicPeriod"/>
            </a:pPr>
            <a:r>
              <a:rPr lang="en-US" dirty="0"/>
              <a:t>What are the techniques of technical writing? Explain briefly. (2018-19)</a:t>
            </a:r>
          </a:p>
          <a:p>
            <a:pPr marL="514350" indent="-514350">
              <a:buAutoNum type="arabicPeriod"/>
            </a:pPr>
            <a:r>
              <a:rPr lang="en-US" dirty="0"/>
              <a:t> What is Technical style? How does choice of words determine the style of technical writing? (2018-19)</a:t>
            </a:r>
          </a:p>
          <a:p>
            <a:pPr marL="514350" indent="-514350">
              <a:buAutoNum type="arabicPeriod"/>
            </a:pPr>
            <a:r>
              <a:rPr lang="en-US" dirty="0"/>
              <a:t> Effective writing is essential for business success, justify the statement. (2019-20)</a:t>
            </a:r>
            <a:endParaRPr lang="en-IN" dirty="0"/>
          </a:p>
        </p:txBody>
      </p:sp>
    </p:spTree>
    <p:extLst>
      <p:ext uri="{BB962C8B-B14F-4D97-AF65-F5344CB8AC3E}">
        <p14:creationId xmlns:p14="http://schemas.microsoft.com/office/powerpoint/2010/main" xmlns="" val="2870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06286" y="6467700"/>
            <a:ext cx="7620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a:t>
            </a:r>
          </a:p>
        </p:txBody>
      </p:sp>
      <p:sp>
        <p:nvSpPr>
          <p:cNvPr id="2" name="Date Placeholder 1">
            <a:extLst>
              <a:ext uri="{FF2B5EF4-FFF2-40B4-BE49-F238E27FC236}">
                <a16:creationId xmlns:a16="http://schemas.microsoft.com/office/drawing/2014/main" xmlns="" id="{B22A8D8B-1308-6F4A-A293-FA8D5DAA8EB1}"/>
              </a:ext>
            </a:extLst>
          </p:cNvPr>
          <p:cNvSpPr>
            <a:spLocks noGrp="1"/>
          </p:cNvSpPr>
          <p:nvPr>
            <p:ph type="dt" sz="half" idx="10"/>
          </p:nvPr>
        </p:nvSpPr>
        <p:spPr>
          <a:xfrm>
            <a:off x="228600" y="6538912"/>
            <a:ext cx="2133600" cy="365125"/>
          </a:xfrm>
        </p:spPr>
        <p:txBody>
          <a:bodyPr/>
          <a:lstStyle/>
          <a:p>
            <a:fld id="{DB9978B4-CC0A-46E7-B568-66B37BDF5B5E}" type="datetime1">
              <a:rPr lang="en-US" smtClean="0"/>
              <a:t>2/22/2023</a:t>
            </a:fld>
            <a:endParaRPr lang="en-US" dirty="0"/>
          </a:p>
        </p:txBody>
      </p:sp>
      <p:sp>
        <p:nvSpPr>
          <p:cNvPr id="3" name="Slide Number Placeholder 2">
            <a:extLst>
              <a:ext uri="{FF2B5EF4-FFF2-40B4-BE49-F238E27FC236}">
                <a16:creationId xmlns:a16="http://schemas.microsoft.com/office/drawing/2014/main" xmlns="" id="{BFACDF55-33CA-4CA5-B9DC-F3085008788D}"/>
              </a:ext>
            </a:extLst>
          </p:cNvPr>
          <p:cNvSpPr>
            <a:spLocks noGrp="1"/>
          </p:cNvSpPr>
          <p:nvPr>
            <p:ph type="sldNum" sz="quarter" idx="12"/>
          </p:nvPr>
        </p:nvSpPr>
        <p:spPr/>
        <p:txBody>
          <a:bodyPr/>
          <a:lstStyle/>
          <a:p>
            <a:fld id="{EBEB25C2-8B1D-45DC-B439-E01E786B252B}" type="slidenum">
              <a:rPr lang="en-US" smtClean="0"/>
              <a:pPr/>
              <a:t>27</a:t>
            </a:fld>
            <a:endParaRPr lang="en-US"/>
          </a:p>
        </p:txBody>
      </p:sp>
      <p:sp>
        <p:nvSpPr>
          <p:cNvPr id="8" name="Content Placeholder 7">
            <a:extLst>
              <a:ext uri="{FF2B5EF4-FFF2-40B4-BE49-F238E27FC236}">
                <a16:creationId xmlns:a16="http://schemas.microsoft.com/office/drawing/2014/main" xmlns="" id="{095DD00F-997D-4148-9487-9D587DB88D30}"/>
              </a:ext>
            </a:extLst>
          </p:cNvPr>
          <p:cNvSpPr>
            <a:spLocks noGrp="1"/>
          </p:cNvSpPr>
          <p:nvPr>
            <p:ph idx="1"/>
          </p:nvPr>
        </p:nvSpPr>
        <p:spPr>
          <a:xfrm>
            <a:off x="152400" y="882494"/>
            <a:ext cx="8229600" cy="4525963"/>
          </a:xfrm>
        </p:spPr>
        <p:txBody>
          <a:bodyPr/>
          <a:lstStyle/>
          <a:p>
            <a:pPr marL="0" indent="0">
              <a:buNone/>
            </a:pPr>
            <a:r>
              <a:rPr lang="en-US" sz="3200" dirty="0"/>
              <a:t>1.Prepare a Technical script either for your newly invented Hydro-electric car or newly developed  Software that can measure people’s arrogance and hatred.</a:t>
            </a:r>
          </a:p>
          <a:p>
            <a:pPr marL="0" indent="0">
              <a:buNone/>
            </a:pPr>
            <a:r>
              <a:rPr lang="en-US" dirty="0"/>
              <a:t>2. Write</a:t>
            </a:r>
            <a:r>
              <a:rPr lang="en-US" sz="3200" dirty="0"/>
              <a:t> the etymology of the following Technical words :  Computer, Engineering, Mechanical, Cache, Rocket.</a:t>
            </a:r>
          </a:p>
          <a:p>
            <a:pPr marL="0" indent="0">
              <a:buNone/>
            </a:pPr>
            <a:endParaRPr lang="en-US" sz="3200" dirty="0"/>
          </a:p>
          <a:p>
            <a:pPr marL="0" indent="0">
              <a:buNone/>
            </a:pPr>
            <a:endParaRPr lang="en-IN" dirty="0"/>
          </a:p>
        </p:txBody>
      </p:sp>
    </p:spTree>
    <p:extLst>
      <p:ext uri="{BB962C8B-B14F-4D97-AF65-F5344CB8AC3E}">
        <p14:creationId xmlns:p14="http://schemas.microsoft.com/office/powerpoint/2010/main" xmlns="" val="2234400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06286" y="6467700"/>
            <a:ext cx="7620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Recap</a:t>
            </a:r>
          </a:p>
        </p:txBody>
      </p:sp>
      <p:sp>
        <p:nvSpPr>
          <p:cNvPr id="2" name="Date Placeholder 1">
            <a:extLst>
              <a:ext uri="{FF2B5EF4-FFF2-40B4-BE49-F238E27FC236}">
                <a16:creationId xmlns:a16="http://schemas.microsoft.com/office/drawing/2014/main" xmlns="" id="{B22A8D8B-1308-6F4A-A293-FA8D5DAA8EB1}"/>
              </a:ext>
            </a:extLst>
          </p:cNvPr>
          <p:cNvSpPr>
            <a:spLocks noGrp="1"/>
          </p:cNvSpPr>
          <p:nvPr>
            <p:ph type="dt" sz="half" idx="10"/>
          </p:nvPr>
        </p:nvSpPr>
        <p:spPr>
          <a:xfrm>
            <a:off x="228600" y="6538912"/>
            <a:ext cx="2133600" cy="365125"/>
          </a:xfrm>
        </p:spPr>
        <p:txBody>
          <a:bodyPr/>
          <a:lstStyle/>
          <a:p>
            <a:fld id="{206AB5AA-A0B8-44B3-B9D3-D3A206CB74E3}" type="datetime1">
              <a:rPr lang="en-US" smtClean="0"/>
              <a:t>2/22/2023</a:t>
            </a:fld>
            <a:endParaRPr lang="en-US" dirty="0"/>
          </a:p>
        </p:txBody>
      </p:sp>
      <p:sp>
        <p:nvSpPr>
          <p:cNvPr id="3" name="Slide Number Placeholder 2">
            <a:extLst>
              <a:ext uri="{FF2B5EF4-FFF2-40B4-BE49-F238E27FC236}">
                <a16:creationId xmlns:a16="http://schemas.microsoft.com/office/drawing/2014/main" xmlns="" id="{BFACDF55-33CA-4CA5-B9DC-F3085008788D}"/>
              </a:ext>
            </a:extLst>
          </p:cNvPr>
          <p:cNvSpPr>
            <a:spLocks noGrp="1"/>
          </p:cNvSpPr>
          <p:nvPr>
            <p:ph type="sldNum" sz="quarter" idx="12"/>
          </p:nvPr>
        </p:nvSpPr>
        <p:spPr/>
        <p:txBody>
          <a:bodyPr/>
          <a:lstStyle/>
          <a:p>
            <a:fld id="{EBEB25C2-8B1D-45DC-B439-E01E786B252B}" type="slidenum">
              <a:rPr lang="en-US" smtClean="0"/>
              <a:pPr/>
              <a:t>28</a:t>
            </a:fld>
            <a:endParaRPr lang="en-US"/>
          </a:p>
        </p:txBody>
      </p:sp>
      <p:sp>
        <p:nvSpPr>
          <p:cNvPr id="8" name="Content Placeholder 7">
            <a:extLst>
              <a:ext uri="{FF2B5EF4-FFF2-40B4-BE49-F238E27FC236}">
                <a16:creationId xmlns:a16="http://schemas.microsoft.com/office/drawing/2014/main" xmlns="" id="{095DD00F-997D-4148-9487-9D587DB88D30}"/>
              </a:ext>
            </a:extLst>
          </p:cNvPr>
          <p:cNvSpPr>
            <a:spLocks noGrp="1"/>
          </p:cNvSpPr>
          <p:nvPr>
            <p:ph idx="1"/>
          </p:nvPr>
        </p:nvSpPr>
        <p:spPr>
          <a:xfrm>
            <a:off x="304800" y="1166018"/>
            <a:ext cx="8229600" cy="4525963"/>
          </a:xfrm>
        </p:spPr>
        <p:txBody>
          <a:bodyPr/>
          <a:lstStyle/>
          <a:p>
            <a:r>
              <a:rPr lang="en-US" b="1" dirty="0"/>
              <a:t>Qualities associated with Technical Writing</a:t>
            </a:r>
          </a:p>
          <a:p>
            <a:r>
              <a:rPr lang="en-US" sz="3200" b="1" dirty="0"/>
              <a:t>Characteristics of Technical Writing</a:t>
            </a:r>
          </a:p>
          <a:p>
            <a:r>
              <a:rPr lang="en-US" sz="3200" b="1" dirty="0"/>
              <a:t>Technical vocabulary</a:t>
            </a:r>
          </a:p>
          <a:p>
            <a:r>
              <a:rPr lang="en-US" sz="3200" b="1" dirty="0"/>
              <a:t>Etymology of Technical words</a:t>
            </a:r>
            <a:endParaRPr lang="en-US" b="1" dirty="0"/>
          </a:p>
          <a:p>
            <a:endParaRPr lang="en-IN" dirty="0"/>
          </a:p>
        </p:txBody>
      </p:sp>
    </p:spTree>
    <p:extLst>
      <p:ext uri="{BB962C8B-B14F-4D97-AF65-F5344CB8AC3E}">
        <p14:creationId xmlns:p14="http://schemas.microsoft.com/office/powerpoint/2010/main" xmlns="" val="18106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9143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dirty="0" err="1"/>
              <a:t>Noida</a:t>
            </a:r>
            <a:r>
              <a:rPr lang="en-US" sz="3200" b="1" dirty="0"/>
              <a:t> Institute of Engineering and Technology, Greater </a:t>
            </a:r>
            <a:r>
              <a:rPr lang="en-US" sz="3200" b="1" dirty="0" err="1"/>
              <a:t>Noida</a:t>
            </a:r>
            <a:endParaRPr lang="en-US" sz="3200" b="1" dirty="0"/>
          </a:p>
        </p:txBody>
      </p:sp>
      <p:sp>
        <p:nvSpPr>
          <p:cNvPr id="3" name="Subtitle 2"/>
          <p:cNvSpPr>
            <a:spLocks noGrp="1"/>
          </p:cNvSpPr>
          <p:nvPr>
            <p:ph type="subTitle" idx="1"/>
          </p:nvPr>
        </p:nvSpPr>
        <p:spPr>
          <a:xfrm>
            <a:off x="1143000" y="1264503"/>
            <a:ext cx="6400800" cy="1304526"/>
          </a:xfrm>
        </p:spPr>
        <p:style>
          <a:lnRef idx="2">
            <a:schemeClr val="accent5"/>
          </a:lnRef>
          <a:fillRef idx="1">
            <a:schemeClr val="lt1"/>
          </a:fillRef>
          <a:effectRef idx="0">
            <a:schemeClr val="accent5"/>
          </a:effectRef>
          <a:fontRef idx="minor">
            <a:schemeClr val="dk1"/>
          </a:fontRef>
        </p:style>
        <p:txBody>
          <a:bodyPr>
            <a:normAutofit/>
          </a:bodyPr>
          <a:lstStyle/>
          <a:p>
            <a:pPr lvl="0">
              <a:defRPr/>
            </a:pPr>
            <a:r>
              <a:rPr lang="en-US" sz="2600" b="1" dirty="0">
                <a:solidFill>
                  <a:schemeClr val="tx1"/>
                </a:solidFill>
              </a:rPr>
              <a:t>Technical Communication</a:t>
            </a:r>
          </a:p>
          <a:p>
            <a:pPr lvl="0">
              <a:defRPr/>
            </a:pPr>
            <a:r>
              <a:rPr lang="en-US" sz="2600" b="1" dirty="0">
                <a:solidFill>
                  <a:schemeClr val="tx1"/>
                </a:solidFill>
              </a:rPr>
              <a:t>AASL 0401</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Department of English</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Unit:</a:t>
            </a:r>
            <a:r>
              <a:rPr kumimoji="0" lang="en-US" sz="2600" b="1" i="0" u="none" strike="noStrike" kern="1200" cap="none" spc="0" normalizeH="0" noProof="0" dirty="0">
                <a:ln>
                  <a:noFill/>
                </a:ln>
                <a:solidFill>
                  <a:schemeClr val="tx1"/>
                </a:solidFill>
                <a:effectLst/>
                <a:uLnTx/>
                <a:uFillTx/>
                <a:latin typeface="+mn-lt"/>
                <a:ea typeface="+mn-ea"/>
                <a:cs typeface="+mn-cs"/>
              </a:rPr>
              <a:t> 2, Topic-2</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371600" y="6353854"/>
            <a:ext cx="7200900" cy="365125"/>
          </a:xfrm>
        </p:spPr>
        <p:txBody>
          <a:bodyPr/>
          <a:lstStyle/>
          <a:p>
            <a:r>
              <a:rPr lang="en-US" smtClean="0"/>
              <a:t>Subject : Technical Communication (AASL0401)  Unit : 2        </a:t>
            </a:r>
            <a:endParaRPr lang="en-US" dirty="0"/>
          </a:p>
        </p:txBody>
      </p:sp>
      <p:sp>
        <p:nvSpPr>
          <p:cNvPr id="14" name="Subtitle 2"/>
          <p:cNvSpPr txBox="1">
            <a:spLocks/>
          </p:cNvSpPr>
          <p:nvPr/>
        </p:nvSpPr>
        <p:spPr>
          <a:xfrm>
            <a:off x="114300" y="3751036"/>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Business letter &amp; E-mail writing</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B. Tech.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Semester-IV</a:t>
            </a:r>
          </a:p>
        </p:txBody>
      </p:sp>
      <p:sp>
        <p:nvSpPr>
          <p:cNvPr id="4" name="Date Placeholder 3">
            <a:extLst>
              <a:ext uri="{FF2B5EF4-FFF2-40B4-BE49-F238E27FC236}">
                <a16:creationId xmlns:a16="http://schemas.microsoft.com/office/drawing/2014/main" xmlns="" id="{2D55E397-E43E-5A43-A5CE-0E7591FB7E16}"/>
              </a:ext>
            </a:extLst>
          </p:cNvPr>
          <p:cNvSpPr>
            <a:spLocks noGrp="1"/>
          </p:cNvSpPr>
          <p:nvPr>
            <p:ph type="dt" sz="half" idx="10"/>
          </p:nvPr>
        </p:nvSpPr>
        <p:spPr/>
        <p:txBody>
          <a:bodyPr/>
          <a:lstStyle/>
          <a:p>
            <a:fld id="{97BA1E2B-BEF4-42A3-BEAF-60F8F6983F98}" type="datetime1">
              <a:rPr lang="en-US" smtClean="0"/>
              <a:t>2/22/2023</a:t>
            </a:fld>
            <a:endParaRPr lang="en-US" dirty="0"/>
          </a:p>
        </p:txBody>
      </p:sp>
      <p:sp>
        <p:nvSpPr>
          <p:cNvPr id="5" name="Slide Number Placeholder 4">
            <a:extLst>
              <a:ext uri="{FF2B5EF4-FFF2-40B4-BE49-F238E27FC236}">
                <a16:creationId xmlns:a16="http://schemas.microsoft.com/office/drawing/2014/main" xmlns="" id="{05B4F199-139D-4E94-9095-E6A5E40E8691}"/>
              </a:ext>
            </a:extLst>
          </p:cNvPr>
          <p:cNvSpPr>
            <a:spLocks noGrp="1"/>
          </p:cNvSpPr>
          <p:nvPr>
            <p:ph type="sldNum" sz="quarter" idx="12"/>
          </p:nvPr>
        </p:nvSpPr>
        <p:spPr/>
        <p:txBody>
          <a:bodyPr/>
          <a:lstStyle/>
          <a:p>
            <a:fld id="{EBEB25C2-8B1D-45DC-B439-E01E786B252B}" type="slidenum">
              <a:rPr lang="en-US" smtClean="0"/>
              <a:pPr/>
              <a:t>29</a:t>
            </a:fld>
            <a:endParaRPr lang="en-US"/>
          </a:p>
        </p:txBody>
      </p:sp>
      <p:sp>
        <p:nvSpPr>
          <p:cNvPr id="16" name="Content Placeholder 5">
            <a:extLst>
              <a:ext uri="{FF2B5EF4-FFF2-40B4-BE49-F238E27FC236}">
                <a16:creationId xmlns:a16="http://schemas.microsoft.com/office/drawing/2014/main" xmlns="" id="{B2A923FF-4F98-4A39-A70A-A113FEC04ED8}"/>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dirty="0"/>
              <a:t> </a:t>
            </a:r>
          </a:p>
        </p:txBody>
      </p:sp>
    </p:spTree>
    <p:extLst>
      <p:ext uri="{BB962C8B-B14F-4D97-AF65-F5344CB8AC3E}">
        <p14:creationId xmlns:p14="http://schemas.microsoft.com/office/powerpoint/2010/main" xmlns="" val="286706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71600" y="6366329"/>
            <a:ext cx="70104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Outcomes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D0F01D0B-A671-6442-B48C-7C26E1CCEC58}"/>
              </a:ext>
            </a:extLst>
          </p:cNvPr>
          <p:cNvSpPr>
            <a:spLocks noGrp="1"/>
          </p:cNvSpPr>
          <p:nvPr>
            <p:ph type="dt" sz="half" idx="10"/>
          </p:nvPr>
        </p:nvSpPr>
        <p:spPr/>
        <p:txBody>
          <a:bodyPr/>
          <a:lstStyle/>
          <a:p>
            <a:fld id="{44779E8C-43CE-433C-9CDB-43FA6CEDDE5D}" type="datetime1">
              <a:rPr lang="en-US" smtClean="0"/>
              <a:t>2/22/2023</a:t>
            </a:fld>
            <a:endParaRPr lang="en-US"/>
          </a:p>
        </p:txBody>
      </p:sp>
      <p:sp>
        <p:nvSpPr>
          <p:cNvPr id="4" name="Slide Number Placeholder 3">
            <a:extLst>
              <a:ext uri="{FF2B5EF4-FFF2-40B4-BE49-F238E27FC236}">
                <a16:creationId xmlns:a16="http://schemas.microsoft.com/office/drawing/2014/main" xmlns="" id="{0F421A48-7948-4E67-8F1B-2B1039174670}"/>
              </a:ext>
            </a:extLst>
          </p:cNvPr>
          <p:cNvSpPr>
            <a:spLocks noGrp="1"/>
          </p:cNvSpPr>
          <p:nvPr>
            <p:ph type="sldNum" sz="quarter" idx="12"/>
          </p:nvPr>
        </p:nvSpPr>
        <p:spPr/>
        <p:txBody>
          <a:bodyPr/>
          <a:lstStyle/>
          <a:p>
            <a:fld id="{EBEB25C2-8B1D-45DC-B439-E01E786B252B}" type="slidenum">
              <a:rPr lang="en-US" smtClean="0"/>
              <a:pPr/>
              <a:t>3</a:t>
            </a:fld>
            <a:endParaRPr lang="en-US"/>
          </a:p>
        </p:txBody>
      </p:sp>
      <p:graphicFrame>
        <p:nvGraphicFramePr>
          <p:cNvPr id="10" name="Content Placeholder 9">
            <a:extLst>
              <a:ext uri="{FF2B5EF4-FFF2-40B4-BE49-F238E27FC236}">
                <a16:creationId xmlns:a16="http://schemas.microsoft.com/office/drawing/2014/main" xmlns="" id="{8714BD7A-F6B2-40E7-B90C-B72DE9E0AE54}"/>
              </a:ext>
            </a:extLst>
          </p:cNvPr>
          <p:cNvGraphicFramePr>
            <a:graphicFrameLocks noGrp="1"/>
          </p:cNvGraphicFramePr>
          <p:nvPr>
            <p:ph idx="1"/>
            <p:extLst>
              <p:ext uri="{D42A27DB-BD31-4B8C-83A1-F6EECF244321}">
                <p14:modId xmlns:p14="http://schemas.microsoft.com/office/powerpoint/2010/main" xmlns="" val="3862177776"/>
              </p:ext>
            </p:extLst>
          </p:nvPr>
        </p:nvGraphicFramePr>
        <p:xfrm>
          <a:off x="190500" y="778700"/>
          <a:ext cx="8763000" cy="5587629"/>
        </p:xfrm>
        <a:graphic>
          <a:graphicData uri="http://schemas.openxmlformats.org/drawingml/2006/table">
            <a:tbl>
              <a:tblPr/>
              <a:tblGrid>
                <a:gridCol w="918633">
                  <a:extLst>
                    <a:ext uri="{9D8B030D-6E8A-4147-A177-3AD203B41FA5}">
                      <a16:colId xmlns:a16="http://schemas.microsoft.com/office/drawing/2014/main" xmlns="" val="837147921"/>
                    </a:ext>
                  </a:extLst>
                </a:gridCol>
                <a:gridCol w="7844367">
                  <a:extLst>
                    <a:ext uri="{9D8B030D-6E8A-4147-A177-3AD203B41FA5}">
                      <a16:colId xmlns:a16="http://schemas.microsoft.com/office/drawing/2014/main" xmlns="" val="1168329074"/>
                    </a:ext>
                  </a:extLst>
                </a:gridCol>
              </a:tblGrid>
              <a:tr h="609517">
                <a:tc gridSpan="2">
                  <a:txBody>
                    <a:bodyPr/>
                    <a:lstStyle/>
                    <a:p>
                      <a:pPr algn="l" fontAlgn="ctr"/>
                      <a:r>
                        <a:rPr lang="en-IN" sz="2800" b="1" i="0" u="none" strike="noStrike" dirty="0">
                          <a:solidFill>
                            <a:srgbClr val="000000"/>
                          </a:solidFill>
                          <a:effectLst/>
                          <a:latin typeface="Calibri" panose="020F0502020204030204" pitchFamily="34" charset="0"/>
                        </a:rPr>
                        <a:t>Course Name: Technical Communication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2752086343"/>
                  </a:ext>
                </a:extLst>
              </a:tr>
              <a:tr h="609517">
                <a:tc gridSpan="2">
                  <a:txBody>
                    <a:bodyPr/>
                    <a:lstStyle/>
                    <a:p>
                      <a:pPr algn="l" fontAlgn="ctr"/>
                      <a:r>
                        <a:rPr lang="en-US" sz="2800" b="1" i="0" u="none" strike="noStrike">
                          <a:solidFill>
                            <a:srgbClr val="000000"/>
                          </a:solidFill>
                          <a:effectLst/>
                          <a:latin typeface="Calibri" panose="020F0502020204030204" pitchFamily="34" charset="0"/>
                        </a:rPr>
                        <a:t>The students will be able to: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111989389"/>
                  </a:ext>
                </a:extLst>
              </a:tr>
              <a:tr h="1179708">
                <a:tc>
                  <a:txBody>
                    <a:bodyPr/>
                    <a:lstStyle/>
                    <a:p>
                      <a:pPr algn="l" fontAlgn="ctr"/>
                      <a:r>
                        <a:rPr lang="en-IN" sz="2800" b="0" i="0" u="none" strike="noStrike">
                          <a:solidFill>
                            <a:srgbClr val="000000"/>
                          </a:solidFill>
                          <a:effectLst/>
                          <a:latin typeface="Calibri" panose="020F0502020204030204" pitchFamily="34" charset="0"/>
                        </a:rPr>
                        <a:t>CO1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800" b="0" i="0" u="none" strike="noStrike" dirty="0">
                          <a:solidFill>
                            <a:srgbClr val="000000"/>
                          </a:solidFill>
                          <a:effectLst/>
                          <a:latin typeface="Calibri" panose="020F0502020204030204" pitchFamily="34" charset="0"/>
                        </a:rPr>
                        <a:t>Comprehend the fundamental principles of technical communication with special reference to reading.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09021349"/>
                  </a:ext>
                </a:extLst>
              </a:tr>
              <a:tr h="609517">
                <a:tc>
                  <a:txBody>
                    <a:bodyPr/>
                    <a:lstStyle/>
                    <a:p>
                      <a:pPr algn="l" fontAlgn="ctr"/>
                      <a:r>
                        <a:rPr lang="en-IN" sz="2800" b="1" i="0" u="none" strike="noStrike">
                          <a:solidFill>
                            <a:srgbClr val="000000"/>
                          </a:solidFill>
                          <a:effectLst/>
                          <a:latin typeface="Calibri" panose="020F0502020204030204" pitchFamily="34" charset="0"/>
                        </a:rPr>
                        <a:t>CO2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800" b="1" i="0" u="none" strike="noStrike" dirty="0">
                          <a:solidFill>
                            <a:srgbClr val="000000"/>
                          </a:solidFill>
                          <a:effectLst/>
                          <a:latin typeface="Calibri" panose="020F0502020204030204" pitchFamily="34" charset="0"/>
                        </a:rPr>
                        <a:t> Write various kinds of professional correspondence.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81495237"/>
                  </a:ext>
                </a:extLst>
              </a:tr>
              <a:tr h="814557">
                <a:tc>
                  <a:txBody>
                    <a:bodyPr/>
                    <a:lstStyle/>
                    <a:p>
                      <a:pPr algn="l" fontAlgn="ctr"/>
                      <a:r>
                        <a:rPr lang="en-IN" sz="2800" b="0" i="0" u="none" strike="noStrike">
                          <a:solidFill>
                            <a:srgbClr val="000000"/>
                          </a:solidFill>
                          <a:effectLst/>
                          <a:latin typeface="Calibri" panose="020F0502020204030204" pitchFamily="34" charset="0"/>
                        </a:rPr>
                        <a:t>CO3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800" b="0" i="0" u="none" strike="noStrike">
                          <a:solidFill>
                            <a:srgbClr val="000000"/>
                          </a:solidFill>
                          <a:effectLst/>
                          <a:latin typeface="Calibri" panose="020F0502020204030204" pitchFamily="34" charset="0"/>
                        </a:rPr>
                        <a:t>Recognise and produce different kinds of technical documents.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15728294"/>
                  </a:ext>
                </a:extLst>
              </a:tr>
              <a:tr h="814557">
                <a:tc>
                  <a:txBody>
                    <a:bodyPr/>
                    <a:lstStyle/>
                    <a:p>
                      <a:pPr algn="l" fontAlgn="ctr"/>
                      <a:r>
                        <a:rPr lang="en-IN" sz="2800" b="0" i="0" u="none" strike="noStrike">
                          <a:solidFill>
                            <a:srgbClr val="000000"/>
                          </a:solidFill>
                          <a:effectLst/>
                          <a:latin typeface="Calibri" panose="020F0502020204030204" pitchFamily="34" charset="0"/>
                        </a:rPr>
                        <a:t>CO4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800" b="0" i="0" u="none" strike="noStrike">
                          <a:solidFill>
                            <a:srgbClr val="000000"/>
                          </a:solidFill>
                          <a:effectLst/>
                          <a:latin typeface="Calibri" panose="020F0502020204030204" pitchFamily="34" charset="0"/>
                        </a:rPr>
                        <a:t>Apply effective speaking skills to communicate at the workplace.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08878253"/>
                  </a:ext>
                </a:extLst>
              </a:tr>
              <a:tr h="814557">
                <a:tc>
                  <a:txBody>
                    <a:bodyPr/>
                    <a:lstStyle/>
                    <a:p>
                      <a:pPr algn="l" fontAlgn="ctr"/>
                      <a:r>
                        <a:rPr lang="en-IN" sz="2800" b="0" i="0" u="none" strike="noStrike">
                          <a:solidFill>
                            <a:srgbClr val="000000"/>
                          </a:solidFill>
                          <a:effectLst/>
                          <a:latin typeface="Calibri" panose="020F0502020204030204" pitchFamily="34" charset="0"/>
                        </a:rPr>
                        <a:t>CO5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800" b="0" i="0" u="none" strike="noStrike" dirty="0">
                          <a:solidFill>
                            <a:srgbClr val="000000"/>
                          </a:solidFill>
                          <a:effectLst/>
                          <a:latin typeface="Calibri" panose="020F0502020204030204" pitchFamily="34" charset="0"/>
                        </a:rPr>
                        <a:t>Demonstrate their understanding of various ethical concerns in written communication.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69805496"/>
                  </a:ext>
                </a:extLst>
              </a:tr>
            </a:tbl>
          </a:graphicData>
        </a:graphic>
      </p:graphicFrame>
    </p:spTree>
    <p:extLst>
      <p:ext uri="{BB962C8B-B14F-4D97-AF65-F5344CB8AC3E}">
        <p14:creationId xmlns:p14="http://schemas.microsoft.com/office/powerpoint/2010/main" xmlns="" val="2742606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r>
              <a:rPr lang="en-IN" dirty="0"/>
              <a:t>Recap</a:t>
            </a:r>
          </a:p>
          <a:p>
            <a:pPr>
              <a:buNone/>
            </a:pPr>
            <a:r>
              <a:rPr lang="en-IN" dirty="0"/>
              <a:t>-Technical vocabulary</a:t>
            </a:r>
          </a:p>
          <a:p>
            <a:pPr>
              <a:buNone/>
            </a:pPr>
            <a:r>
              <a:rPr lang="en-IN" dirty="0">
                <a:latin typeface="Calibri" panose="020F0502020204030204" pitchFamily="34" charset="0"/>
                <a:ea typeface="Calibri" panose="020F0502020204030204" pitchFamily="34" charset="0"/>
                <a:cs typeface="Times New Roman" panose="02020603050405020304" pitchFamily="18" charset="0"/>
              </a:rPr>
              <a:t>- Etymology of Technical</a:t>
            </a:r>
          </a:p>
          <a:p>
            <a:pPr>
              <a:buNone/>
            </a:pPr>
            <a:r>
              <a:rPr lang="en-IN" dirty="0">
                <a:latin typeface="Calibri" panose="020F0502020204030204" pitchFamily="34" charset="0"/>
                <a:ea typeface="Calibri" panose="020F0502020204030204" pitchFamily="34" charset="0"/>
                <a:cs typeface="Times New Roman" panose="02020603050405020304" pitchFamily="18" charset="0"/>
              </a:rPr>
              <a:t>words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dirty="0"/>
          </a:p>
        </p:txBody>
      </p:sp>
      <p:sp>
        <p:nvSpPr>
          <p:cNvPr id="14" name="Content Placeholder 13"/>
          <p:cNvSpPr>
            <a:spLocks noGrp="1"/>
          </p:cNvSpPr>
          <p:nvPr>
            <p:ph sz="half" idx="2"/>
          </p:nvPr>
        </p:nvSpPr>
        <p:spPr/>
        <p:txBody>
          <a:bodyPr/>
          <a:lstStyle/>
          <a:p>
            <a:r>
              <a:rPr lang="en-IN" dirty="0"/>
              <a:t>Prerequisite</a:t>
            </a:r>
          </a:p>
          <a:p>
            <a:endParaRPr lang="en-IN" dirty="0"/>
          </a:p>
          <a:p>
            <a:pPr marL="0" indent="0">
              <a:buNone/>
            </a:pPr>
            <a:r>
              <a:rPr lang="en-IN" dirty="0"/>
              <a:t>- Basic knowledge of English language</a:t>
            </a:r>
          </a:p>
        </p:txBody>
      </p:sp>
      <p:sp>
        <p:nvSpPr>
          <p:cNvPr id="4" name="Date Placeholder 3"/>
          <p:cNvSpPr>
            <a:spLocks noGrp="1"/>
          </p:cNvSpPr>
          <p:nvPr>
            <p:ph type="dt" sz="half" idx="10"/>
          </p:nvPr>
        </p:nvSpPr>
        <p:spPr/>
        <p:txBody>
          <a:bodyPr/>
          <a:lstStyle/>
          <a:p>
            <a:fld id="{C9C3C67B-CB01-41DB-90A7-5A680AE04AC7}"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825087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33400" y="6198960"/>
            <a:ext cx="8458200" cy="679904"/>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136524"/>
            <a:ext cx="7772400" cy="44099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Date Placeholder 9"/>
          <p:cNvSpPr>
            <a:spLocks noGrp="1"/>
          </p:cNvSpPr>
          <p:nvPr>
            <p:ph type="dt" sz="half" idx="10"/>
          </p:nvPr>
        </p:nvSpPr>
        <p:spPr/>
        <p:txBody>
          <a:bodyPr/>
          <a:lstStyle/>
          <a:p>
            <a:fld id="{E4B8C1B3-EAF7-4DAD-A3AD-937895906141}" type="datetime1">
              <a:rPr lang="en-US" smtClean="0"/>
              <a:t>2/22/2023</a:t>
            </a:fld>
            <a:endParaRPr lang="en-US"/>
          </a:p>
        </p:txBody>
      </p:sp>
      <p:sp>
        <p:nvSpPr>
          <p:cNvPr id="12" name="Title 1">
            <a:extLst>
              <a:ext uri="{FF2B5EF4-FFF2-40B4-BE49-F238E27FC236}">
                <a16:creationId xmlns:a16="http://schemas.microsoft.com/office/drawing/2014/main" xmlns="" id="{7E637E44-9DB6-4049-BD95-B41918287BC2}"/>
              </a:ext>
            </a:extLst>
          </p:cNvPr>
          <p:cNvSpPr txBox="1">
            <a:spLocks/>
          </p:cNvSpPr>
          <p:nvPr/>
        </p:nvSpPr>
        <p:spPr>
          <a:xfrm>
            <a:off x="1371600" y="-39754"/>
            <a:ext cx="7772400" cy="84420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t>Topic Mapping With Course Outcome</a:t>
            </a:r>
          </a:p>
          <a:p>
            <a:pPr algn="ctr"/>
            <a:r>
              <a:rPr lang="en-IN" sz="3200" b="1" dirty="0"/>
              <a:t>Topic-2</a:t>
            </a:r>
          </a:p>
        </p:txBody>
      </p:sp>
      <p:sp>
        <p:nvSpPr>
          <p:cNvPr id="2" name="Slide Number Placeholder 1">
            <a:extLst>
              <a:ext uri="{FF2B5EF4-FFF2-40B4-BE49-F238E27FC236}">
                <a16:creationId xmlns:a16="http://schemas.microsoft.com/office/drawing/2014/main" xmlns="" id="{7F031800-9793-468E-A1E9-B5B7D7AB0168}"/>
              </a:ext>
            </a:extLst>
          </p:cNvPr>
          <p:cNvSpPr>
            <a:spLocks noGrp="1"/>
          </p:cNvSpPr>
          <p:nvPr>
            <p:ph type="sldNum" sz="quarter" idx="12"/>
          </p:nvPr>
        </p:nvSpPr>
        <p:spPr/>
        <p:txBody>
          <a:bodyPr/>
          <a:lstStyle/>
          <a:p>
            <a:fld id="{EBEB25C2-8B1D-45DC-B439-E01E786B252B}" type="slidenum">
              <a:rPr lang="en-US" smtClean="0"/>
              <a:pPr/>
              <a:t>31</a:t>
            </a:fld>
            <a:endParaRPr lang="en-US"/>
          </a:p>
        </p:txBody>
      </p:sp>
      <p:sp>
        <p:nvSpPr>
          <p:cNvPr id="6" name="Content Placeholder 5">
            <a:extLst>
              <a:ext uri="{FF2B5EF4-FFF2-40B4-BE49-F238E27FC236}">
                <a16:creationId xmlns:a16="http://schemas.microsoft.com/office/drawing/2014/main" xmlns="" id="{132B6BCD-4C1E-432B-8F91-821F94A242EA}"/>
              </a:ext>
            </a:extLst>
          </p:cNvPr>
          <p:cNvSpPr>
            <a:spLocks noGrp="1"/>
          </p:cNvSpPr>
          <p:nvPr>
            <p:ph idx="1"/>
          </p:nvPr>
        </p:nvSpPr>
        <p:spPr/>
        <p:txBody>
          <a:bodyPr/>
          <a:lstStyle/>
          <a:p>
            <a:r>
              <a:rPr lang="en-IN" sz="3200" dirty="0"/>
              <a:t>Students will learn to write Business letters and E-mails</a:t>
            </a:r>
          </a:p>
          <a:p>
            <a:endParaRPr lang="en-IN" dirty="0"/>
          </a:p>
        </p:txBody>
      </p:sp>
    </p:spTree>
    <p:extLst>
      <p:ext uri="{BB962C8B-B14F-4D97-AF65-F5344CB8AC3E}">
        <p14:creationId xmlns:p14="http://schemas.microsoft.com/office/powerpoint/2010/main" xmlns="" val="2096200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2629" y="718456"/>
            <a:ext cx="8229600" cy="4724400"/>
          </a:xfrm>
        </p:spPr>
        <p:txBody>
          <a:bodyPr>
            <a:noAutofit/>
          </a:bodyPr>
          <a:lstStyle/>
          <a:p>
            <a:r>
              <a:rPr lang="en-US" sz="2800" dirty="0">
                <a:solidFill>
                  <a:srgbClr val="000000"/>
                </a:solidFill>
                <a:latin typeface="Arial" panose="020B0604020202020204" pitchFamily="34" charset="0"/>
              </a:rPr>
              <a:t>Letter is a </a:t>
            </a:r>
            <a:r>
              <a:rPr lang="en-US" sz="2800" b="0" i="0" dirty="0">
                <a:solidFill>
                  <a:srgbClr val="000000"/>
                </a:solidFill>
                <a:effectLst/>
                <a:latin typeface="Arial" panose="020B0604020202020204" pitchFamily="34" charset="0"/>
              </a:rPr>
              <a:t>hard copy, and the e-mail is a soft copy – an electronic message.</a:t>
            </a:r>
          </a:p>
          <a:p>
            <a:r>
              <a:rPr lang="en-US" sz="2800" b="0" i="0" dirty="0">
                <a:solidFill>
                  <a:srgbClr val="000000"/>
                </a:solidFill>
                <a:effectLst/>
                <a:latin typeface="Arial" panose="020B0604020202020204" pitchFamily="34" charset="0"/>
              </a:rPr>
              <a:t>After you compose a business letter, you print it, seal it in an envelope, affix postage and use a service such as Indian Postal Service or an overnight delivery company to send the letter to the recipient. A business e-mail, on the other hand, also is composed usually using a computer or electronic means, but it is electronically dispatched to the recipient in a matter of just a few seconds.</a:t>
            </a:r>
            <a:endParaRPr lang="en-US" sz="2800" dirty="0">
              <a:solidFill>
                <a:srgbClr val="000000"/>
              </a:solidFill>
              <a:latin typeface="Arial" panose="020B0604020202020204" pitchFamily="34" charset="0"/>
            </a:endParaRPr>
          </a:p>
          <a:p>
            <a:r>
              <a:rPr lang="en-US" sz="2800" dirty="0">
                <a:solidFill>
                  <a:srgbClr val="000000"/>
                </a:solidFill>
                <a:latin typeface="Arial" panose="020B0604020202020204" pitchFamily="34" charset="0"/>
              </a:rPr>
              <a:t>T</a:t>
            </a:r>
            <a:r>
              <a:rPr lang="en-US" sz="2800" b="0" i="0" dirty="0">
                <a:solidFill>
                  <a:srgbClr val="000000"/>
                </a:solidFill>
                <a:effectLst/>
                <a:latin typeface="Arial" panose="020B0604020202020204" pitchFamily="34" charset="0"/>
              </a:rPr>
              <a:t>he commonly used format for business letters and e-mails is block style. </a:t>
            </a:r>
            <a:endParaRPr lang="en-US" sz="2800" b="1" dirty="0"/>
          </a:p>
        </p:txBody>
      </p:sp>
      <p:sp>
        <p:nvSpPr>
          <p:cNvPr id="5" name="Footer Placeholder 4"/>
          <p:cNvSpPr>
            <a:spLocks noGrp="1"/>
          </p:cNvSpPr>
          <p:nvPr>
            <p:ph type="ftr" sz="quarter" idx="11"/>
          </p:nvPr>
        </p:nvSpPr>
        <p:spPr>
          <a:xfrm>
            <a:off x="762000" y="6481989"/>
            <a:ext cx="80772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1088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 Business Letter Vs. E-Mail</a:t>
            </a:r>
          </a:p>
        </p:txBody>
      </p:sp>
      <p:sp>
        <p:nvSpPr>
          <p:cNvPr id="2" name="Date Placeholder 1">
            <a:extLst>
              <a:ext uri="{FF2B5EF4-FFF2-40B4-BE49-F238E27FC236}">
                <a16:creationId xmlns:a16="http://schemas.microsoft.com/office/drawing/2014/main" xmlns="" id="{685BB4EC-A463-1249-98F1-ABCC4DC25EF8}"/>
              </a:ext>
            </a:extLst>
          </p:cNvPr>
          <p:cNvSpPr>
            <a:spLocks noGrp="1"/>
          </p:cNvSpPr>
          <p:nvPr>
            <p:ph type="dt" sz="half" idx="10"/>
          </p:nvPr>
        </p:nvSpPr>
        <p:spPr>
          <a:xfrm>
            <a:off x="326571" y="6481988"/>
            <a:ext cx="2133600" cy="365125"/>
          </a:xfrm>
        </p:spPr>
        <p:txBody>
          <a:bodyPr/>
          <a:lstStyle/>
          <a:p>
            <a:fld id="{0A3DFA7F-F242-46FB-BB7A-C0506983C79F}" type="datetime1">
              <a:rPr lang="en-US" smtClean="0"/>
              <a:t>2/22/2023</a:t>
            </a:fld>
            <a:endParaRPr lang="en-US" dirty="0"/>
          </a:p>
        </p:txBody>
      </p:sp>
      <p:sp>
        <p:nvSpPr>
          <p:cNvPr id="4" name="Slide Number Placeholder 3">
            <a:extLst>
              <a:ext uri="{FF2B5EF4-FFF2-40B4-BE49-F238E27FC236}">
                <a16:creationId xmlns:a16="http://schemas.microsoft.com/office/drawing/2014/main" xmlns="" id="{A94C0FD0-79F5-4BFE-B3E9-37EC4E1C7B0A}"/>
              </a:ext>
            </a:extLst>
          </p:cNvPr>
          <p:cNvSpPr>
            <a:spLocks noGrp="1"/>
          </p:cNvSpPr>
          <p:nvPr>
            <p:ph type="sldNum" sz="quarter" idx="12"/>
          </p:nvPr>
        </p:nvSpPr>
        <p:spPr/>
        <p:txBody>
          <a:bodyPr/>
          <a:lstStyle/>
          <a:p>
            <a:fld id="{EBEB25C2-8B1D-45DC-B439-E01E786B252B}" type="slidenum">
              <a:rPr lang="en-US" smtClean="0"/>
              <a:pPr/>
              <a:t>32</a:t>
            </a:fld>
            <a:endParaRPr lang="en-US"/>
          </a:p>
        </p:txBody>
      </p:sp>
    </p:spTree>
    <p:extLst>
      <p:ext uri="{BB962C8B-B14F-4D97-AF65-F5344CB8AC3E}">
        <p14:creationId xmlns:p14="http://schemas.microsoft.com/office/powerpoint/2010/main" xmlns="" val="3485357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9B49602B-9546-46A0-B229-F05451C5FB2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71600" y="342899"/>
            <a:ext cx="6781800" cy="6065271"/>
          </a:xfrm>
        </p:spPr>
      </p:pic>
      <p:sp>
        <p:nvSpPr>
          <p:cNvPr id="5" name="Footer Placeholder 4"/>
          <p:cNvSpPr>
            <a:spLocks noGrp="1"/>
          </p:cNvSpPr>
          <p:nvPr>
            <p:ph type="ftr" sz="quarter" idx="11"/>
          </p:nvPr>
        </p:nvSpPr>
        <p:spPr>
          <a:xfrm>
            <a:off x="914400" y="6492875"/>
            <a:ext cx="81534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Expressions usage in a letter</a:t>
            </a:r>
          </a:p>
        </p:txBody>
      </p:sp>
      <p:sp>
        <p:nvSpPr>
          <p:cNvPr id="2" name="Date Placeholder 1">
            <a:extLst>
              <a:ext uri="{FF2B5EF4-FFF2-40B4-BE49-F238E27FC236}">
                <a16:creationId xmlns:a16="http://schemas.microsoft.com/office/drawing/2014/main" xmlns="" id="{FF180D5A-9CBA-8A47-89E7-B23D29B47C14}"/>
              </a:ext>
            </a:extLst>
          </p:cNvPr>
          <p:cNvSpPr>
            <a:spLocks noGrp="1"/>
          </p:cNvSpPr>
          <p:nvPr>
            <p:ph type="dt" sz="half" idx="10"/>
          </p:nvPr>
        </p:nvSpPr>
        <p:spPr>
          <a:xfrm>
            <a:off x="304800" y="6492874"/>
            <a:ext cx="2133600" cy="365125"/>
          </a:xfrm>
        </p:spPr>
        <p:txBody>
          <a:bodyPr/>
          <a:lstStyle/>
          <a:p>
            <a:fld id="{7123589B-7BA9-47BC-A3E6-CDCF9E0938BE}" type="datetime1">
              <a:rPr lang="en-US" smtClean="0"/>
              <a:t>2/22/2023</a:t>
            </a:fld>
            <a:endParaRPr lang="en-US" dirty="0"/>
          </a:p>
        </p:txBody>
      </p:sp>
      <p:sp>
        <p:nvSpPr>
          <p:cNvPr id="4" name="Slide Number Placeholder 3">
            <a:extLst>
              <a:ext uri="{FF2B5EF4-FFF2-40B4-BE49-F238E27FC236}">
                <a16:creationId xmlns:a16="http://schemas.microsoft.com/office/drawing/2014/main" xmlns="" id="{9AAF3920-1FD8-45EB-AD64-29BFE71F68F8}"/>
              </a:ext>
            </a:extLst>
          </p:cNvPr>
          <p:cNvSpPr>
            <a:spLocks noGrp="1"/>
          </p:cNvSpPr>
          <p:nvPr>
            <p:ph type="sldNum" sz="quarter" idx="12"/>
          </p:nvPr>
        </p:nvSpPr>
        <p:spPr/>
        <p:txBody>
          <a:bodyPr/>
          <a:lstStyle/>
          <a:p>
            <a:fld id="{EBEB25C2-8B1D-45DC-B439-E01E786B252B}" type="slidenum">
              <a:rPr lang="en-US" smtClean="0"/>
              <a:pPr/>
              <a:t>33</a:t>
            </a:fld>
            <a:endParaRPr lang="en-US"/>
          </a:p>
        </p:txBody>
      </p:sp>
    </p:spTree>
    <p:extLst>
      <p:ext uri="{BB962C8B-B14F-4D97-AF65-F5344CB8AC3E}">
        <p14:creationId xmlns:p14="http://schemas.microsoft.com/office/powerpoint/2010/main" xmlns="" val="2731454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914400" y="6492875"/>
            <a:ext cx="81534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More expressions</a:t>
            </a:r>
          </a:p>
        </p:txBody>
      </p:sp>
      <p:sp>
        <p:nvSpPr>
          <p:cNvPr id="2" name="Date Placeholder 1">
            <a:extLst>
              <a:ext uri="{FF2B5EF4-FFF2-40B4-BE49-F238E27FC236}">
                <a16:creationId xmlns:a16="http://schemas.microsoft.com/office/drawing/2014/main" xmlns="" id="{FF180D5A-9CBA-8A47-89E7-B23D29B47C14}"/>
              </a:ext>
            </a:extLst>
          </p:cNvPr>
          <p:cNvSpPr>
            <a:spLocks noGrp="1"/>
          </p:cNvSpPr>
          <p:nvPr>
            <p:ph type="dt" sz="half" idx="10"/>
          </p:nvPr>
        </p:nvSpPr>
        <p:spPr>
          <a:xfrm>
            <a:off x="304800" y="6492874"/>
            <a:ext cx="2133600" cy="365125"/>
          </a:xfrm>
        </p:spPr>
        <p:txBody>
          <a:bodyPr/>
          <a:lstStyle/>
          <a:p>
            <a:fld id="{DA56C1AE-B2A4-4D9A-AC34-461719910B5A}" type="datetime1">
              <a:rPr lang="en-US" smtClean="0"/>
              <a:t>2/22/2023</a:t>
            </a:fld>
            <a:endParaRPr lang="en-US" dirty="0"/>
          </a:p>
        </p:txBody>
      </p:sp>
      <p:sp>
        <p:nvSpPr>
          <p:cNvPr id="4" name="Slide Number Placeholder 3">
            <a:extLst>
              <a:ext uri="{FF2B5EF4-FFF2-40B4-BE49-F238E27FC236}">
                <a16:creationId xmlns:a16="http://schemas.microsoft.com/office/drawing/2014/main" xmlns="" id="{9AAF3920-1FD8-45EB-AD64-29BFE71F68F8}"/>
              </a:ext>
            </a:extLst>
          </p:cNvPr>
          <p:cNvSpPr>
            <a:spLocks noGrp="1"/>
          </p:cNvSpPr>
          <p:nvPr>
            <p:ph type="sldNum" sz="quarter" idx="12"/>
          </p:nvPr>
        </p:nvSpPr>
        <p:spPr/>
        <p:txBody>
          <a:bodyPr/>
          <a:lstStyle/>
          <a:p>
            <a:fld id="{EBEB25C2-8B1D-45DC-B439-E01E786B252B}" type="slidenum">
              <a:rPr lang="en-US" smtClean="0"/>
              <a:pPr/>
              <a:t>34</a:t>
            </a:fld>
            <a:endParaRPr lang="en-US"/>
          </a:p>
        </p:txBody>
      </p:sp>
      <p:pic>
        <p:nvPicPr>
          <p:cNvPr id="10" name="Content Placeholder 9">
            <a:extLst>
              <a:ext uri="{FF2B5EF4-FFF2-40B4-BE49-F238E27FC236}">
                <a16:creationId xmlns:a16="http://schemas.microsoft.com/office/drawing/2014/main" xmlns="" id="{0FDE9910-1BA0-4709-9D6E-212A7C51FA0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828751"/>
            <a:ext cx="8762999" cy="5730876"/>
          </a:xfrm>
        </p:spPr>
      </p:pic>
    </p:spTree>
    <p:extLst>
      <p:ext uri="{BB962C8B-B14F-4D97-AF65-F5344CB8AC3E}">
        <p14:creationId xmlns:p14="http://schemas.microsoft.com/office/powerpoint/2010/main" xmlns="" val="1342408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914400" y="6492875"/>
            <a:ext cx="81534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a:t>Structure </a:t>
            </a:r>
            <a:r>
              <a:rPr lang="en-US" sz="3200" b="1" dirty="0"/>
              <a:t>of a business letter</a:t>
            </a:r>
          </a:p>
        </p:txBody>
      </p:sp>
      <p:sp>
        <p:nvSpPr>
          <p:cNvPr id="2" name="Date Placeholder 1">
            <a:extLst>
              <a:ext uri="{FF2B5EF4-FFF2-40B4-BE49-F238E27FC236}">
                <a16:creationId xmlns:a16="http://schemas.microsoft.com/office/drawing/2014/main" xmlns="" id="{FF180D5A-9CBA-8A47-89E7-B23D29B47C14}"/>
              </a:ext>
            </a:extLst>
          </p:cNvPr>
          <p:cNvSpPr>
            <a:spLocks noGrp="1"/>
          </p:cNvSpPr>
          <p:nvPr>
            <p:ph type="dt" sz="half" idx="10"/>
          </p:nvPr>
        </p:nvSpPr>
        <p:spPr>
          <a:xfrm>
            <a:off x="304800" y="6492874"/>
            <a:ext cx="2133600" cy="365125"/>
          </a:xfrm>
        </p:spPr>
        <p:txBody>
          <a:bodyPr/>
          <a:lstStyle/>
          <a:p>
            <a:fld id="{714F37D9-2443-4929-A63A-66DD0BF7CD0D}" type="datetime1">
              <a:rPr lang="en-US" smtClean="0"/>
              <a:t>2/22/2023</a:t>
            </a:fld>
            <a:endParaRPr lang="en-US" dirty="0"/>
          </a:p>
        </p:txBody>
      </p:sp>
      <p:sp>
        <p:nvSpPr>
          <p:cNvPr id="4" name="Slide Number Placeholder 3">
            <a:extLst>
              <a:ext uri="{FF2B5EF4-FFF2-40B4-BE49-F238E27FC236}">
                <a16:creationId xmlns:a16="http://schemas.microsoft.com/office/drawing/2014/main" xmlns="" id="{9AAF3920-1FD8-45EB-AD64-29BFE71F68F8}"/>
              </a:ext>
            </a:extLst>
          </p:cNvPr>
          <p:cNvSpPr>
            <a:spLocks noGrp="1"/>
          </p:cNvSpPr>
          <p:nvPr>
            <p:ph type="sldNum" sz="quarter" idx="12"/>
          </p:nvPr>
        </p:nvSpPr>
        <p:spPr/>
        <p:txBody>
          <a:bodyPr/>
          <a:lstStyle/>
          <a:p>
            <a:fld id="{EBEB25C2-8B1D-45DC-B439-E01E786B252B}" type="slidenum">
              <a:rPr lang="en-US" smtClean="0"/>
              <a:pPr/>
              <a:t>35</a:t>
            </a:fld>
            <a:endParaRPr lang="en-US"/>
          </a:p>
        </p:txBody>
      </p:sp>
      <p:pic>
        <p:nvPicPr>
          <p:cNvPr id="10" name="Content Placeholder 9">
            <a:extLst>
              <a:ext uri="{FF2B5EF4-FFF2-40B4-BE49-F238E27FC236}">
                <a16:creationId xmlns:a16="http://schemas.microsoft.com/office/drawing/2014/main" xmlns="" id="{CF676EC2-A25F-4F34-AF30-145C28066A9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2000" y="822324"/>
            <a:ext cx="8077200" cy="5737704"/>
          </a:xfrm>
        </p:spPr>
      </p:pic>
    </p:spTree>
    <p:extLst>
      <p:ext uri="{BB962C8B-B14F-4D97-AF65-F5344CB8AC3E}">
        <p14:creationId xmlns:p14="http://schemas.microsoft.com/office/powerpoint/2010/main" xmlns="" val="4026750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229600" cy="4724400"/>
          </a:xfrm>
        </p:spPr>
        <p:txBody>
          <a:bodyPr>
            <a:noAutofit/>
          </a:bodyPr>
          <a:lstStyle/>
          <a:p>
            <a:pPr marL="0" indent="0" algn="l">
              <a:buNone/>
            </a:pPr>
            <a:r>
              <a:rPr lang="en-US" sz="1200" b="0" i="0" dirty="0">
                <a:solidFill>
                  <a:srgbClr val="57595D"/>
                </a:solidFill>
                <a:effectLst/>
                <a:latin typeface="Open Sans" panose="020B0606030504020204" pitchFamily="34" charset="0"/>
              </a:rPr>
              <a:t>John Bravo                                                                              </a:t>
            </a:r>
            <a:r>
              <a:rPr lang="en-US" sz="1600" b="1" i="0" dirty="0">
                <a:ln w="22225">
                  <a:solidFill>
                    <a:schemeClr val="accent2"/>
                  </a:solidFill>
                  <a:prstDash val="solid"/>
                </a:ln>
                <a:solidFill>
                  <a:schemeClr val="accent2">
                    <a:lumMod val="40000"/>
                    <a:lumOff val="60000"/>
                  </a:schemeClr>
                </a:solidFill>
                <a:latin typeface="Open Sans" panose="020B0606030504020204" pitchFamily="34" charset="0"/>
              </a:rPr>
              <a:t>Sender’s address</a:t>
            </a:r>
          </a:p>
          <a:p>
            <a:pPr marL="0" indent="0" algn="l">
              <a:buNone/>
            </a:pPr>
            <a:r>
              <a:rPr lang="en-US" sz="1200" b="0" i="0" dirty="0">
                <a:solidFill>
                  <a:srgbClr val="57595D"/>
                </a:solidFill>
                <a:effectLst/>
                <a:latin typeface="Open Sans" panose="020B0606030504020204" pitchFamily="34" charset="0"/>
              </a:rPr>
              <a:t>ABC Education Inc.</a:t>
            </a:r>
          </a:p>
          <a:p>
            <a:pPr marL="0" indent="0" algn="l">
              <a:buNone/>
            </a:pPr>
            <a:r>
              <a:rPr lang="en-US" sz="1200" b="0" i="0" dirty="0">
                <a:solidFill>
                  <a:srgbClr val="57595D"/>
                </a:solidFill>
                <a:effectLst/>
                <a:latin typeface="Open Sans" panose="020B0606030504020204" pitchFamily="34" charset="0"/>
              </a:rPr>
              <a:t>1234 – 123 Street</a:t>
            </a:r>
          </a:p>
          <a:p>
            <a:pPr marL="0" indent="0" algn="l">
              <a:buNone/>
            </a:pPr>
            <a:r>
              <a:rPr lang="en-US" sz="1200" b="0" i="0" dirty="0">
                <a:solidFill>
                  <a:srgbClr val="57595D"/>
                </a:solidFill>
                <a:effectLst/>
                <a:latin typeface="Open Sans" panose="020B0606030504020204" pitchFamily="34" charset="0"/>
              </a:rPr>
              <a:t>New York, NY 01218</a:t>
            </a:r>
          </a:p>
          <a:p>
            <a:pPr marL="0" indent="0" algn="l">
              <a:buNone/>
            </a:pPr>
            <a:r>
              <a:rPr lang="en-US" sz="1200" b="0" i="0" dirty="0">
                <a:solidFill>
                  <a:srgbClr val="57595D"/>
                </a:solidFill>
                <a:effectLst/>
                <a:latin typeface="Open Sans" panose="020B0606030504020204" pitchFamily="34" charset="0"/>
              </a:rPr>
              <a:t> </a:t>
            </a:r>
          </a:p>
          <a:p>
            <a:pPr marL="0" indent="0" algn="l">
              <a:buNone/>
            </a:pPr>
            <a:r>
              <a:rPr lang="en-US" sz="1200" dirty="0">
                <a:solidFill>
                  <a:srgbClr val="57595D"/>
                </a:solidFill>
                <a:latin typeface="Open Sans" panose="020B0606030504020204" pitchFamily="34" charset="0"/>
              </a:rPr>
              <a:t>April</a:t>
            </a:r>
            <a:r>
              <a:rPr lang="en-US" sz="1200" b="0" i="0" dirty="0">
                <a:solidFill>
                  <a:srgbClr val="57595D"/>
                </a:solidFill>
                <a:effectLst/>
                <a:latin typeface="Open Sans" panose="020B0606030504020204" pitchFamily="34" charset="0"/>
              </a:rPr>
              <a:t> 21, 2022</a:t>
            </a:r>
          </a:p>
          <a:p>
            <a:pPr marL="0" indent="0" algn="l">
              <a:buNone/>
            </a:pPr>
            <a:r>
              <a:rPr lang="en-US" sz="1200" b="0" i="0" dirty="0">
                <a:solidFill>
                  <a:srgbClr val="57595D"/>
                </a:solidFill>
                <a:effectLst/>
                <a:latin typeface="Open Sans" panose="020B0606030504020204" pitchFamily="34" charset="0"/>
              </a:rPr>
              <a:t> </a:t>
            </a:r>
          </a:p>
          <a:p>
            <a:pPr marL="0" indent="0" algn="l">
              <a:buNone/>
            </a:pPr>
            <a:r>
              <a:rPr lang="en-US" sz="1200" b="0" i="0" dirty="0">
                <a:solidFill>
                  <a:srgbClr val="57595D"/>
                </a:solidFill>
                <a:effectLst/>
                <a:latin typeface="Open Sans" panose="020B0606030504020204" pitchFamily="34" charset="0"/>
              </a:rPr>
              <a:t>Sarah </a:t>
            </a:r>
            <a:r>
              <a:rPr lang="en-US" sz="1200" b="0" i="0" dirty="0" err="1">
                <a:solidFill>
                  <a:srgbClr val="57595D"/>
                </a:solidFill>
                <a:effectLst/>
                <a:latin typeface="Open Sans" panose="020B0606030504020204" pitchFamily="34" charset="0"/>
              </a:rPr>
              <a:t>Geenie</a:t>
            </a:r>
            <a:r>
              <a:rPr lang="en-US" sz="1200" b="0" i="0" dirty="0">
                <a:solidFill>
                  <a:srgbClr val="57595D"/>
                </a:solidFill>
                <a:effectLst/>
                <a:latin typeface="Open Sans" panose="020B0606030504020204" pitchFamily="34" charset="0"/>
              </a:rPr>
              <a:t>                                                                            </a:t>
            </a:r>
            <a:r>
              <a:rPr lang="en-US" sz="1600" i="0" dirty="0">
                <a:ln w="0"/>
                <a:solidFill>
                  <a:schemeClr val="accent1"/>
                </a:solidFill>
                <a:effectLst>
                  <a:outerShdw blurRad="38100" dist="25400" dir="5400000" algn="ctr" rotWithShape="0">
                    <a:srgbClr val="6E747A">
                      <a:alpha val="43000"/>
                    </a:srgbClr>
                  </a:outerShdw>
                </a:effectLst>
                <a:latin typeface="Open Sans" panose="020B0606030504020204" pitchFamily="34" charset="0"/>
              </a:rPr>
              <a:t>Receiver’s address</a:t>
            </a:r>
            <a:endParaRPr lang="en-US" sz="1600" b="0" i="0" dirty="0">
              <a:solidFill>
                <a:srgbClr val="57595D"/>
              </a:solidFill>
              <a:effectLst/>
              <a:latin typeface="Open Sans" panose="020B0606030504020204" pitchFamily="34" charset="0"/>
            </a:endParaRPr>
          </a:p>
          <a:p>
            <a:pPr marL="0" indent="0" algn="l">
              <a:buNone/>
            </a:pPr>
            <a:r>
              <a:rPr lang="en-US" sz="1200" b="0" i="0" dirty="0">
                <a:solidFill>
                  <a:srgbClr val="57595D"/>
                </a:solidFill>
                <a:effectLst/>
                <a:latin typeface="Open Sans" panose="020B0606030504020204" pitchFamily="34" charset="0"/>
              </a:rPr>
              <a:t>XYZ Company Inc.</a:t>
            </a:r>
          </a:p>
          <a:p>
            <a:pPr marL="0" indent="0" algn="l">
              <a:buNone/>
            </a:pPr>
            <a:r>
              <a:rPr lang="en-US" sz="1200" b="0" i="0" dirty="0">
                <a:solidFill>
                  <a:srgbClr val="57595D"/>
                </a:solidFill>
                <a:effectLst/>
                <a:latin typeface="Open Sans" panose="020B0606030504020204" pitchFamily="34" charset="0"/>
              </a:rPr>
              <a:t>6789 – 789 Street</a:t>
            </a:r>
          </a:p>
          <a:p>
            <a:pPr marL="0" indent="0" algn="l">
              <a:buNone/>
            </a:pPr>
            <a:r>
              <a:rPr lang="en-US" sz="1200" b="0" i="0" dirty="0">
                <a:solidFill>
                  <a:srgbClr val="57595D"/>
                </a:solidFill>
                <a:effectLst/>
                <a:latin typeface="Open Sans" panose="020B0606030504020204" pitchFamily="34" charset="0"/>
              </a:rPr>
              <a:t>New York, NY 04851</a:t>
            </a:r>
          </a:p>
          <a:p>
            <a:pPr marL="0" indent="0" algn="l">
              <a:buNone/>
            </a:pPr>
            <a:r>
              <a:rPr lang="en-US" sz="1200" b="0" i="0" dirty="0">
                <a:solidFill>
                  <a:srgbClr val="57595D"/>
                </a:solidFill>
                <a:effectLst/>
                <a:latin typeface="Open Sans" panose="020B0606030504020204" pitchFamily="34" charset="0"/>
              </a:rPr>
              <a:t> </a:t>
            </a:r>
          </a:p>
          <a:p>
            <a:pPr marL="0" indent="0" algn="l">
              <a:buNone/>
            </a:pPr>
            <a:r>
              <a:rPr lang="en-US" sz="1200" dirty="0">
                <a:solidFill>
                  <a:srgbClr val="57595D"/>
                </a:solidFill>
                <a:latin typeface="Open Sans" panose="020B0606030504020204" pitchFamily="34" charset="0"/>
              </a:rPr>
              <a:t>Sub. </a:t>
            </a:r>
            <a:r>
              <a:rPr lang="en-US" sz="1200" b="0" i="0" dirty="0">
                <a:solidFill>
                  <a:srgbClr val="57595D"/>
                </a:solidFill>
                <a:effectLst/>
                <a:latin typeface="Open Sans" panose="020B0606030504020204" pitchFamily="34" charset="0"/>
              </a:rPr>
              <a:t>: Updated Billing Frequency                                         </a:t>
            </a:r>
            <a:r>
              <a:rPr lang="en-US" sz="1600" b="0" i="0" dirty="0">
                <a:solidFill>
                  <a:srgbClr val="00B0F0"/>
                </a:solidFill>
                <a:effectLst/>
                <a:latin typeface="Open Sans" panose="020B0606030504020204" pitchFamily="34" charset="0"/>
              </a:rPr>
              <a:t>Reason</a:t>
            </a:r>
          </a:p>
          <a:p>
            <a:pPr marL="0" indent="0" algn="l">
              <a:buNone/>
            </a:pPr>
            <a:r>
              <a:rPr lang="en-US" sz="1200" b="0" i="0" dirty="0">
                <a:solidFill>
                  <a:srgbClr val="57595D"/>
                </a:solidFill>
                <a:effectLst/>
                <a:latin typeface="Open Sans" panose="020B0606030504020204" pitchFamily="34" charset="0"/>
              </a:rPr>
              <a:t> </a:t>
            </a:r>
          </a:p>
          <a:p>
            <a:pPr marL="0" indent="0" algn="l">
              <a:buNone/>
            </a:pPr>
            <a:r>
              <a:rPr lang="en-US" sz="1200" b="0" i="0" dirty="0">
                <a:solidFill>
                  <a:srgbClr val="57595D"/>
                </a:solidFill>
                <a:effectLst/>
                <a:latin typeface="Open Sans" panose="020B0606030504020204" pitchFamily="34" charset="0"/>
              </a:rPr>
              <a:t>Dear Ms. </a:t>
            </a:r>
            <a:r>
              <a:rPr lang="en-US" sz="1200" b="0" i="0" dirty="0" err="1">
                <a:solidFill>
                  <a:srgbClr val="57595D"/>
                </a:solidFill>
                <a:effectLst/>
                <a:latin typeface="Open Sans" panose="020B0606030504020204" pitchFamily="34" charset="0"/>
              </a:rPr>
              <a:t>Geenie</a:t>
            </a:r>
            <a:r>
              <a:rPr lang="en-US" sz="1200" b="0" i="0" dirty="0">
                <a:solidFill>
                  <a:srgbClr val="57595D"/>
                </a:solidFill>
                <a:effectLst/>
                <a:latin typeface="Open Sans" panose="020B0606030504020204" pitchFamily="34" charset="0"/>
              </a:rPr>
              <a:t>,                                                                                                                                       </a:t>
            </a:r>
          </a:p>
          <a:p>
            <a:pPr marL="0" indent="0" algn="l">
              <a:buNone/>
            </a:pPr>
            <a:r>
              <a:rPr lang="en-US" sz="1200" b="0" i="0" dirty="0">
                <a:solidFill>
                  <a:srgbClr val="57595D"/>
                </a:solidFill>
                <a:effectLst/>
                <a:latin typeface="Open Sans" panose="020B0606030504020204" pitchFamily="34" charset="0"/>
              </a:rPr>
              <a:t>I am writing to inform you of our new pricing model effective February 1, 2023. On the first of February, we will be switching from an annual billing cycle to a quarterly billing cycle and this letter contains important information that may impact your organization.</a:t>
            </a:r>
          </a:p>
          <a:p>
            <a:pPr marL="0" indent="0" algn="l">
              <a:buNone/>
            </a:pPr>
            <a:r>
              <a:rPr lang="en-US" sz="1200" b="0" i="0" dirty="0">
                <a:solidFill>
                  <a:srgbClr val="57595D"/>
                </a:solidFill>
                <a:effectLst/>
                <a:latin typeface="Open Sans" panose="020B0606030504020204" pitchFamily="34" charset="0"/>
              </a:rPr>
              <a:t>After conducting extensive research and receiving feedback from our customers, we have determined that most customers strongly prefer a quarterly billing cycle rather than an annual one. In order to best suit your needs, we have decided to offer this benefit, which will take effect on February 1, 2023.</a:t>
            </a:r>
          </a:p>
          <a:p>
            <a:pPr marL="0" indent="0" algn="l">
              <a:buNone/>
            </a:pPr>
            <a:r>
              <a:rPr lang="en-US" sz="1200" b="0" i="0" dirty="0">
                <a:solidFill>
                  <a:srgbClr val="57595D"/>
                </a:solidFill>
                <a:effectLst/>
                <a:latin typeface="Open Sans" panose="020B0606030504020204" pitchFamily="34" charset="0"/>
              </a:rPr>
              <a:t>This letter is simply to notify you of the upcoming changes, and no immediate action is required from you at this time. We thank you for your continued business.              </a:t>
            </a:r>
          </a:p>
          <a:p>
            <a:pPr marL="0" indent="0" algn="l">
              <a:buNone/>
            </a:pPr>
            <a:r>
              <a:rPr lang="en-US" sz="1200" b="0" i="0" dirty="0">
                <a:solidFill>
                  <a:srgbClr val="57595D"/>
                </a:solidFill>
                <a:effectLst/>
                <a:latin typeface="Open Sans" panose="020B0606030504020204" pitchFamily="34" charset="0"/>
              </a:rPr>
              <a:t> </a:t>
            </a:r>
          </a:p>
          <a:p>
            <a:pPr marL="0" indent="0" algn="l">
              <a:buNone/>
            </a:pPr>
            <a:r>
              <a:rPr lang="en-US" sz="1200" b="0" i="0" dirty="0">
                <a:solidFill>
                  <a:srgbClr val="57595D"/>
                </a:solidFill>
                <a:effectLst/>
                <a:latin typeface="Open Sans" panose="020B0606030504020204" pitchFamily="34" charset="0"/>
              </a:rPr>
              <a:t>Sincerely,</a:t>
            </a:r>
          </a:p>
          <a:p>
            <a:pPr marL="0" indent="0" algn="l">
              <a:buNone/>
            </a:pPr>
            <a:r>
              <a:rPr lang="en-US" sz="1200" b="0" i="0" dirty="0">
                <a:solidFill>
                  <a:srgbClr val="57595D"/>
                </a:solidFill>
                <a:effectLst/>
                <a:latin typeface="Open Sans" panose="020B0606030504020204" pitchFamily="34" charset="0"/>
              </a:rPr>
              <a:t>John Bravo</a:t>
            </a:r>
          </a:p>
          <a:p>
            <a:endParaRPr lang="en-US" sz="2800" b="1" dirty="0"/>
          </a:p>
        </p:txBody>
      </p:sp>
      <p:sp>
        <p:nvSpPr>
          <p:cNvPr id="5" name="Footer Placeholder 4"/>
          <p:cNvSpPr>
            <a:spLocks noGrp="1"/>
          </p:cNvSpPr>
          <p:nvPr>
            <p:ph type="ftr" sz="quarter" idx="11"/>
          </p:nvPr>
        </p:nvSpPr>
        <p:spPr>
          <a:xfrm>
            <a:off x="914400" y="6492875"/>
            <a:ext cx="81534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 of A Business Letter</a:t>
            </a:r>
          </a:p>
        </p:txBody>
      </p:sp>
      <p:sp>
        <p:nvSpPr>
          <p:cNvPr id="2" name="Date Placeholder 1">
            <a:extLst>
              <a:ext uri="{FF2B5EF4-FFF2-40B4-BE49-F238E27FC236}">
                <a16:creationId xmlns:a16="http://schemas.microsoft.com/office/drawing/2014/main" xmlns="" id="{FF180D5A-9CBA-8A47-89E7-B23D29B47C14}"/>
              </a:ext>
            </a:extLst>
          </p:cNvPr>
          <p:cNvSpPr>
            <a:spLocks noGrp="1"/>
          </p:cNvSpPr>
          <p:nvPr>
            <p:ph type="dt" sz="half" idx="10"/>
          </p:nvPr>
        </p:nvSpPr>
        <p:spPr>
          <a:xfrm>
            <a:off x="304800" y="6492874"/>
            <a:ext cx="2133600" cy="365125"/>
          </a:xfrm>
        </p:spPr>
        <p:txBody>
          <a:bodyPr/>
          <a:lstStyle/>
          <a:p>
            <a:fld id="{505422E5-9C61-4AD0-81FB-E582CC70B5C7}" type="datetime1">
              <a:rPr lang="en-US" smtClean="0"/>
              <a:t>2/22/2023</a:t>
            </a:fld>
            <a:endParaRPr lang="en-US" dirty="0"/>
          </a:p>
        </p:txBody>
      </p:sp>
      <p:sp>
        <p:nvSpPr>
          <p:cNvPr id="4" name="Slide Number Placeholder 3">
            <a:extLst>
              <a:ext uri="{FF2B5EF4-FFF2-40B4-BE49-F238E27FC236}">
                <a16:creationId xmlns:a16="http://schemas.microsoft.com/office/drawing/2014/main" xmlns="" id="{9AAF3920-1FD8-45EB-AD64-29BFE71F68F8}"/>
              </a:ext>
            </a:extLst>
          </p:cNvPr>
          <p:cNvSpPr>
            <a:spLocks noGrp="1"/>
          </p:cNvSpPr>
          <p:nvPr>
            <p:ph type="sldNum" sz="quarter" idx="12"/>
          </p:nvPr>
        </p:nvSpPr>
        <p:spPr/>
        <p:txBody>
          <a:bodyPr/>
          <a:lstStyle/>
          <a:p>
            <a:fld id="{EBEB25C2-8B1D-45DC-B439-E01E786B252B}" type="slidenum">
              <a:rPr lang="en-US" smtClean="0"/>
              <a:pPr/>
              <a:t>36</a:t>
            </a:fld>
            <a:endParaRPr lang="en-US"/>
          </a:p>
        </p:txBody>
      </p:sp>
    </p:spTree>
    <p:extLst>
      <p:ext uri="{BB962C8B-B14F-4D97-AF65-F5344CB8AC3E}">
        <p14:creationId xmlns:p14="http://schemas.microsoft.com/office/powerpoint/2010/main" xmlns="" val="433695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943276" y="6535511"/>
            <a:ext cx="8001000" cy="322489"/>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E-Mail</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979AA14A-6263-1A47-AE3E-EFD429075ECA}"/>
              </a:ext>
            </a:extLst>
          </p:cNvPr>
          <p:cNvSpPr>
            <a:spLocks noGrp="1"/>
          </p:cNvSpPr>
          <p:nvPr>
            <p:ph type="dt" sz="half" idx="10"/>
          </p:nvPr>
        </p:nvSpPr>
        <p:spPr>
          <a:xfrm>
            <a:off x="457200" y="6535511"/>
            <a:ext cx="2133600" cy="365125"/>
          </a:xfrm>
        </p:spPr>
        <p:txBody>
          <a:bodyPr/>
          <a:lstStyle/>
          <a:p>
            <a:fld id="{71AB90D7-1D54-49AE-ACEE-ACBF18D246E1}" type="datetime1">
              <a:rPr lang="en-US" smtClean="0"/>
              <a:t>2/22/2023</a:t>
            </a:fld>
            <a:endParaRPr lang="en-US" dirty="0"/>
          </a:p>
        </p:txBody>
      </p:sp>
      <p:pic>
        <p:nvPicPr>
          <p:cNvPr id="6" name="Content Placeholder 5" descr="email sample.jpg">
            <a:extLst>
              <a:ext uri="{FF2B5EF4-FFF2-40B4-BE49-F238E27FC236}">
                <a16:creationId xmlns:a16="http://schemas.microsoft.com/office/drawing/2014/main" xmlns="" id="{14153239-0F41-41C5-B188-8E68EF17F5A0}"/>
              </a:ext>
            </a:extLst>
          </p:cNvPr>
          <p:cNvPicPr>
            <a:picLocks noGrp="1" noChangeAspect="1"/>
          </p:cNvPicPr>
          <p:nvPr>
            <p:ph idx="1"/>
          </p:nvPr>
        </p:nvPicPr>
        <p:blipFill>
          <a:blip r:embed="rId2" cstate="print"/>
          <a:stretch>
            <a:fillRect/>
          </a:stretch>
        </p:blipFill>
        <p:spPr>
          <a:xfrm>
            <a:off x="309613" y="889826"/>
            <a:ext cx="8610600" cy="5670550"/>
          </a:xfrm>
          <a:prstGeom prst="rect">
            <a:avLst/>
          </a:prstGeom>
        </p:spPr>
      </p:pic>
      <p:sp>
        <p:nvSpPr>
          <p:cNvPr id="3" name="Slide Number Placeholder 2">
            <a:extLst>
              <a:ext uri="{FF2B5EF4-FFF2-40B4-BE49-F238E27FC236}">
                <a16:creationId xmlns:a16="http://schemas.microsoft.com/office/drawing/2014/main" xmlns="" id="{9807254F-6877-44F7-89AF-C9CF37034FE7}"/>
              </a:ext>
            </a:extLst>
          </p:cNvPr>
          <p:cNvSpPr>
            <a:spLocks noGrp="1"/>
          </p:cNvSpPr>
          <p:nvPr>
            <p:ph type="sldNum" sz="quarter" idx="12"/>
          </p:nvPr>
        </p:nvSpPr>
        <p:spPr/>
        <p:txBody>
          <a:bodyPr/>
          <a:lstStyle/>
          <a:p>
            <a:fld id="{EBEB25C2-8B1D-45DC-B439-E01E786B252B}" type="slidenum">
              <a:rPr lang="en-US" smtClean="0"/>
              <a:pPr/>
              <a:t>37</a:t>
            </a:fld>
            <a:endParaRPr lang="en-US"/>
          </a:p>
        </p:txBody>
      </p:sp>
    </p:spTree>
    <p:extLst>
      <p:ext uri="{BB962C8B-B14F-4D97-AF65-F5344CB8AC3E}">
        <p14:creationId xmlns:p14="http://schemas.microsoft.com/office/powerpoint/2010/main" xmlns="" val="1435898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64960"/>
            <a:ext cx="8153400" cy="5334000"/>
          </a:xfrm>
        </p:spPr>
        <p:txBody>
          <a:bodyPr>
            <a:noAutofit/>
          </a:bodyPr>
          <a:lstStyle/>
          <a:p>
            <a:pPr marL="514350" indent="-514350" algn="just">
              <a:buAutoNum type="arabicPeriod"/>
            </a:pPr>
            <a:r>
              <a:rPr lang="en-US" sz="2800" dirty="0"/>
              <a:t>What are the characteristics of Technical Writing?</a:t>
            </a:r>
          </a:p>
          <a:p>
            <a:pPr marL="514350" indent="-514350" algn="just">
              <a:buAutoNum type="arabicPeriod"/>
            </a:pPr>
            <a:r>
              <a:rPr lang="en-US" sz="2800" dirty="0"/>
              <a:t>As a Purchase Officer of a company, write a complaint letter to </a:t>
            </a:r>
            <a:r>
              <a:rPr lang="en-US" sz="2800" dirty="0" err="1"/>
              <a:t>Masyc</a:t>
            </a:r>
            <a:r>
              <a:rPr lang="en-US" sz="2800" dirty="0"/>
              <a:t> Projects Pvt. Ltd., M.I.E. Bahadurgarh, Haryana, pointing out the damage which was discovered after checking the consignment containing Laptops sent to you by the supplier. Invent the necessary details.</a:t>
            </a:r>
          </a:p>
          <a:p>
            <a:pPr marL="514350" indent="-514350" algn="just">
              <a:buAutoNum type="arabicPeriod"/>
            </a:pPr>
            <a:r>
              <a:rPr lang="en-US" sz="2800" dirty="0"/>
              <a:t>Should e-mail replace the communication forms such as letters? Explain your answer.</a:t>
            </a:r>
          </a:p>
        </p:txBody>
      </p:sp>
      <p:sp>
        <p:nvSpPr>
          <p:cNvPr id="5" name="Footer Placeholder 4"/>
          <p:cNvSpPr>
            <a:spLocks noGrp="1"/>
          </p:cNvSpPr>
          <p:nvPr>
            <p:ph type="ftr" sz="quarter" idx="11"/>
          </p:nvPr>
        </p:nvSpPr>
        <p:spPr>
          <a:xfrm>
            <a:off x="1556657" y="6388100"/>
            <a:ext cx="67818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4E5E6BF5-4C02-B14D-9537-778A074FEB04}"/>
              </a:ext>
            </a:extLst>
          </p:cNvPr>
          <p:cNvSpPr>
            <a:spLocks noGrp="1"/>
          </p:cNvSpPr>
          <p:nvPr>
            <p:ph type="dt" sz="half" idx="10"/>
          </p:nvPr>
        </p:nvSpPr>
        <p:spPr/>
        <p:txBody>
          <a:bodyPr/>
          <a:lstStyle/>
          <a:p>
            <a:fld id="{C750EE76-E65A-461B-84DE-99ACD3F25551}" type="datetime1">
              <a:rPr lang="en-US" smtClean="0"/>
              <a:t>2/22/2023</a:t>
            </a:fld>
            <a:endParaRPr lang="en-US"/>
          </a:p>
        </p:txBody>
      </p:sp>
      <p:sp>
        <p:nvSpPr>
          <p:cNvPr id="4" name="Slide Number Placeholder 3">
            <a:extLst>
              <a:ext uri="{FF2B5EF4-FFF2-40B4-BE49-F238E27FC236}">
                <a16:creationId xmlns:a16="http://schemas.microsoft.com/office/drawing/2014/main" xmlns="" id="{A5C2AC51-A99C-440F-8C01-865F1114884A}"/>
              </a:ext>
            </a:extLst>
          </p:cNvPr>
          <p:cNvSpPr>
            <a:spLocks noGrp="1"/>
          </p:cNvSpPr>
          <p:nvPr>
            <p:ph type="sldNum" sz="quarter" idx="12"/>
          </p:nvPr>
        </p:nvSpPr>
        <p:spPr/>
        <p:txBody>
          <a:bodyPr/>
          <a:lstStyle/>
          <a:p>
            <a:fld id="{EBEB25C2-8B1D-45DC-B439-E01E786B252B}" type="slidenum">
              <a:rPr lang="en-US" smtClean="0"/>
              <a:pPr/>
              <a:t>38</a:t>
            </a:fld>
            <a:endParaRPr lang="en-US"/>
          </a:p>
        </p:txBody>
      </p:sp>
    </p:spTree>
    <p:extLst>
      <p:ext uri="{BB962C8B-B14F-4D97-AF65-F5344CB8AC3E}">
        <p14:creationId xmlns:p14="http://schemas.microsoft.com/office/powerpoint/2010/main" xmlns="" val="2074618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6" y="864960"/>
            <a:ext cx="8153400" cy="5334000"/>
          </a:xfrm>
        </p:spPr>
        <p:txBody>
          <a:bodyPr>
            <a:noAutofit/>
          </a:bodyPr>
          <a:lstStyle/>
          <a:p>
            <a:pPr marL="0" indent="0" algn="just">
              <a:buNone/>
            </a:pPr>
            <a:r>
              <a:rPr lang="en-US" sz="2800" b="0" i="0" dirty="0">
                <a:effectLst/>
                <a:latin typeface="Roboto" panose="02000000000000000000" pitchFamily="2" charset="0"/>
              </a:rPr>
              <a:t>"Introduction to Business Letters/ Formal Letters" </a:t>
            </a:r>
          </a:p>
          <a:p>
            <a:pPr marL="0" indent="0" algn="just">
              <a:buNone/>
            </a:pPr>
            <a:r>
              <a:rPr lang="en-US" sz="2800" dirty="0">
                <a:hlinkClick r:id="rId2"/>
              </a:rPr>
              <a:t>https://www.youtube.com/watch?v=xdg8Mnr0tus</a:t>
            </a:r>
            <a:endParaRPr lang="en-US" sz="2800" dirty="0"/>
          </a:p>
          <a:p>
            <a:pPr marL="514350" indent="-514350" algn="just">
              <a:buAutoNum type="arabicPeriod"/>
            </a:pPr>
            <a:endParaRPr lang="en-US" sz="2800" dirty="0"/>
          </a:p>
          <a:p>
            <a:pPr marL="0" indent="0" algn="just">
              <a:buNone/>
            </a:pPr>
            <a:r>
              <a:rPr lang="en-US" sz="2400" b="0" i="0" dirty="0">
                <a:effectLst/>
                <a:latin typeface="Roboto" panose="02000000000000000000" pitchFamily="2" charset="0"/>
              </a:rPr>
              <a:t>How to write professional emails in English</a:t>
            </a:r>
          </a:p>
          <a:p>
            <a:pPr marL="0" indent="0" algn="just">
              <a:buNone/>
            </a:pPr>
            <a:r>
              <a:rPr lang="en-US" sz="2800" dirty="0"/>
              <a:t>https://www.youtube.com/watch?v=3Tu1jN65slw</a:t>
            </a:r>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800" dirty="0"/>
          </a:p>
          <a:p>
            <a:pPr marL="0" indent="0" algn="just">
              <a:buNone/>
            </a:pPr>
            <a:endParaRPr lang="en-US" sz="2800" dirty="0"/>
          </a:p>
        </p:txBody>
      </p:sp>
      <p:sp>
        <p:nvSpPr>
          <p:cNvPr id="5" name="Footer Placeholder 4"/>
          <p:cNvSpPr>
            <a:spLocks noGrp="1"/>
          </p:cNvSpPr>
          <p:nvPr>
            <p:ph type="ftr" sz="quarter" idx="11"/>
          </p:nvPr>
        </p:nvSpPr>
        <p:spPr>
          <a:xfrm>
            <a:off x="1556657" y="6388100"/>
            <a:ext cx="67818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Topic Links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4E5E6BF5-4C02-B14D-9537-778A074FEB04}"/>
              </a:ext>
            </a:extLst>
          </p:cNvPr>
          <p:cNvSpPr>
            <a:spLocks noGrp="1"/>
          </p:cNvSpPr>
          <p:nvPr>
            <p:ph type="dt" sz="half" idx="10"/>
          </p:nvPr>
        </p:nvSpPr>
        <p:spPr/>
        <p:txBody>
          <a:bodyPr/>
          <a:lstStyle/>
          <a:p>
            <a:fld id="{5EBA7AF3-C3C5-442F-982A-F6793B8A26B3}" type="datetime1">
              <a:rPr lang="en-US" smtClean="0"/>
              <a:t>2/22/2023</a:t>
            </a:fld>
            <a:endParaRPr lang="en-US"/>
          </a:p>
        </p:txBody>
      </p:sp>
      <p:sp>
        <p:nvSpPr>
          <p:cNvPr id="4" name="Slide Number Placeholder 3">
            <a:extLst>
              <a:ext uri="{FF2B5EF4-FFF2-40B4-BE49-F238E27FC236}">
                <a16:creationId xmlns:a16="http://schemas.microsoft.com/office/drawing/2014/main" xmlns="" id="{A5C2AC51-A99C-440F-8C01-865F1114884A}"/>
              </a:ext>
            </a:extLst>
          </p:cNvPr>
          <p:cNvSpPr>
            <a:spLocks noGrp="1"/>
          </p:cNvSpPr>
          <p:nvPr>
            <p:ph type="sldNum" sz="quarter" idx="12"/>
          </p:nvPr>
        </p:nvSpPr>
        <p:spPr/>
        <p:txBody>
          <a:bodyPr/>
          <a:lstStyle/>
          <a:p>
            <a:fld id="{EBEB25C2-8B1D-45DC-B439-E01E786B252B}" type="slidenum">
              <a:rPr lang="en-US" smtClean="0"/>
              <a:pPr/>
              <a:t>39</a:t>
            </a:fld>
            <a:endParaRPr lang="en-US"/>
          </a:p>
        </p:txBody>
      </p:sp>
    </p:spTree>
    <p:extLst>
      <p:ext uri="{BB962C8B-B14F-4D97-AF65-F5344CB8AC3E}">
        <p14:creationId xmlns:p14="http://schemas.microsoft.com/office/powerpoint/2010/main" xmlns="" val="203584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71600" y="6366329"/>
            <a:ext cx="70104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9143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Prerequisites/ Recap</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D0F01D0B-A671-6442-B48C-7C26E1CCEC58}"/>
              </a:ext>
            </a:extLst>
          </p:cNvPr>
          <p:cNvSpPr>
            <a:spLocks noGrp="1"/>
          </p:cNvSpPr>
          <p:nvPr>
            <p:ph type="dt" sz="half" idx="10"/>
          </p:nvPr>
        </p:nvSpPr>
        <p:spPr/>
        <p:txBody>
          <a:bodyPr/>
          <a:lstStyle/>
          <a:p>
            <a:fld id="{009EF897-85CE-47DE-A63D-2AC6C5E9A3BD}" type="datetime1">
              <a:rPr lang="en-US" smtClean="0"/>
              <a:t>2/22/2023</a:t>
            </a:fld>
            <a:endParaRPr lang="en-US"/>
          </a:p>
        </p:txBody>
      </p:sp>
      <p:sp>
        <p:nvSpPr>
          <p:cNvPr id="4" name="Slide Number Placeholder 3">
            <a:extLst>
              <a:ext uri="{FF2B5EF4-FFF2-40B4-BE49-F238E27FC236}">
                <a16:creationId xmlns:a16="http://schemas.microsoft.com/office/drawing/2014/main" xmlns="" id="{0F421A48-7948-4E67-8F1B-2B1039174670}"/>
              </a:ext>
            </a:extLst>
          </p:cNvPr>
          <p:cNvSpPr>
            <a:spLocks noGrp="1"/>
          </p:cNvSpPr>
          <p:nvPr>
            <p:ph type="sldNum" sz="quarter" idx="12"/>
          </p:nvPr>
        </p:nvSpPr>
        <p:spPr/>
        <p:txBody>
          <a:bodyPr/>
          <a:lstStyle/>
          <a:p>
            <a:fld id="{EBEB25C2-8B1D-45DC-B439-E01E786B252B}" type="slidenum">
              <a:rPr lang="en-US" smtClean="0"/>
              <a:pPr/>
              <a:t>4</a:t>
            </a:fld>
            <a:endParaRPr lang="en-US"/>
          </a:p>
        </p:txBody>
      </p:sp>
      <p:sp>
        <p:nvSpPr>
          <p:cNvPr id="6" name="Content Placeholder 5">
            <a:extLst>
              <a:ext uri="{FF2B5EF4-FFF2-40B4-BE49-F238E27FC236}">
                <a16:creationId xmlns:a16="http://schemas.microsoft.com/office/drawing/2014/main" xmlns="" id="{67A17F2F-AD61-40EF-8BD4-5C8087C03BA9}"/>
              </a:ext>
            </a:extLst>
          </p:cNvPr>
          <p:cNvSpPr>
            <a:spLocks noGrp="1"/>
          </p:cNvSpPr>
          <p:nvPr>
            <p:ph idx="1"/>
          </p:nvPr>
        </p:nvSpPr>
        <p:spPr/>
        <p:txBody>
          <a:bodyPr/>
          <a:lstStyle/>
          <a:p>
            <a:r>
              <a:rPr lang="en-IN" dirty="0"/>
              <a:t>Basic knowledge of English language</a:t>
            </a:r>
          </a:p>
          <a:p>
            <a:r>
              <a:rPr lang="en-IN" dirty="0"/>
              <a:t>Fundamentals of Technical communication</a:t>
            </a:r>
          </a:p>
        </p:txBody>
      </p:sp>
    </p:spTree>
    <p:extLst>
      <p:ext uri="{BB962C8B-B14F-4D97-AF65-F5344CB8AC3E}">
        <p14:creationId xmlns:p14="http://schemas.microsoft.com/office/powerpoint/2010/main" xmlns="" val="3902476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7"/>
          </a:xfrm>
        </p:spPr>
        <p:txBody>
          <a:bodyPr>
            <a:normAutofit fontScale="92500" lnSpcReduction="20000"/>
          </a:bodyPr>
          <a:lstStyle/>
          <a:p>
            <a:pPr marL="0" indent="0">
              <a:buNone/>
            </a:pPr>
            <a:r>
              <a:rPr lang="en-IN" sz="2400" dirty="0"/>
              <a:t> 1.Sending an e-mail is similar to</a:t>
            </a:r>
          </a:p>
          <a:p>
            <a:pPr marL="514350" indent="-514350">
              <a:buAutoNum type="alphaLcParenR"/>
            </a:pPr>
            <a:r>
              <a:rPr lang="en-IN" sz="2400" dirty="0"/>
              <a:t>Picturing an event</a:t>
            </a:r>
          </a:p>
          <a:p>
            <a:pPr marL="514350" indent="-514350">
              <a:buAutoNum type="alphaLcParenR"/>
            </a:pPr>
            <a:r>
              <a:rPr lang="en-IN" sz="2400" dirty="0"/>
              <a:t>Narrating a story</a:t>
            </a:r>
          </a:p>
          <a:p>
            <a:pPr marL="514350" indent="-514350">
              <a:buAutoNum type="alphaLcParenR"/>
            </a:pPr>
            <a:r>
              <a:rPr lang="en-IN" sz="2400" dirty="0"/>
              <a:t>Writing a letter </a:t>
            </a:r>
          </a:p>
          <a:p>
            <a:pPr marL="514350" indent="-514350">
              <a:buAutoNum type="alphaLcParenR"/>
            </a:pPr>
            <a:r>
              <a:rPr lang="en-IN" sz="2400" dirty="0"/>
              <a:t>Creating a drawing</a:t>
            </a:r>
          </a:p>
          <a:p>
            <a:pPr marL="0" indent="0">
              <a:buNone/>
            </a:pPr>
            <a:r>
              <a:rPr lang="en-IN" sz="2400" dirty="0"/>
              <a:t>2. An e-mail account includes a storage area, often called a</a:t>
            </a:r>
          </a:p>
          <a:p>
            <a:pPr marL="514350" indent="-514350">
              <a:buAutoNum type="alphaLcParenR"/>
            </a:pPr>
            <a:r>
              <a:rPr lang="en-IN" sz="2400" dirty="0"/>
              <a:t>Attachment</a:t>
            </a:r>
          </a:p>
          <a:p>
            <a:pPr marL="514350" indent="-514350">
              <a:buAutoNum type="alphaLcParenR"/>
            </a:pPr>
            <a:r>
              <a:rPr lang="en-IN" sz="2400" dirty="0"/>
              <a:t>Hyperlink</a:t>
            </a:r>
          </a:p>
          <a:p>
            <a:pPr marL="514350" indent="-514350">
              <a:buAutoNum type="alphaLcParenR"/>
            </a:pPr>
            <a:r>
              <a:rPr lang="en-IN" sz="2400" dirty="0"/>
              <a:t>Mailbox</a:t>
            </a:r>
          </a:p>
          <a:p>
            <a:pPr marL="514350" indent="-514350">
              <a:buAutoNum type="alphaLcParenR"/>
            </a:pPr>
            <a:r>
              <a:rPr lang="en-IN" sz="2400" dirty="0"/>
              <a:t>IP address</a:t>
            </a:r>
          </a:p>
          <a:p>
            <a:pPr marL="0" indent="0">
              <a:buNone/>
            </a:pPr>
            <a:r>
              <a:rPr lang="en-IN" sz="2400" dirty="0"/>
              <a:t>3. Which of the following is not a term pertaining to e-mail?</a:t>
            </a:r>
          </a:p>
          <a:p>
            <a:pPr marL="514350" indent="-514350">
              <a:buAutoNum type="alphaLcParenR"/>
            </a:pPr>
            <a:r>
              <a:rPr lang="en-IN" sz="2400" dirty="0"/>
              <a:t>Inbox</a:t>
            </a:r>
          </a:p>
          <a:p>
            <a:pPr marL="514350" indent="-514350">
              <a:buAutoNum type="alphaLcParenR"/>
            </a:pPr>
            <a:r>
              <a:rPr lang="en-IN" sz="2400" dirty="0"/>
              <a:t>Sender</a:t>
            </a:r>
          </a:p>
          <a:p>
            <a:pPr marL="514350" indent="-514350">
              <a:buAutoNum type="alphaLcParenR"/>
            </a:pPr>
            <a:r>
              <a:rPr lang="en-IN" sz="2400" dirty="0" err="1"/>
              <a:t>Powerpoint</a:t>
            </a:r>
            <a:endParaRPr lang="en-IN" sz="2400" dirty="0"/>
          </a:p>
          <a:p>
            <a:pPr marL="514350" indent="-514350">
              <a:buAutoNum type="alphaLcParenR"/>
            </a:pPr>
            <a:r>
              <a:rPr lang="en-IN" sz="2400" dirty="0"/>
              <a:t>Receiver</a:t>
            </a:r>
          </a:p>
          <a:p>
            <a:pPr algn="just">
              <a:buNone/>
            </a:pPr>
            <a:endParaRPr lang="en-US" sz="2200" dirty="0"/>
          </a:p>
        </p:txBody>
      </p:sp>
      <p:sp>
        <p:nvSpPr>
          <p:cNvPr id="5" name="Footer Placeholder 4"/>
          <p:cNvSpPr>
            <a:spLocks noGrp="1"/>
          </p:cNvSpPr>
          <p:nvPr>
            <p:ph type="ftr" sz="quarter" idx="11"/>
          </p:nvPr>
        </p:nvSpPr>
        <p:spPr>
          <a:xfrm>
            <a:off x="816429" y="6372224"/>
            <a:ext cx="8305800" cy="33337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E78D5228-2F42-0742-BD75-8A3DFA0C9250}"/>
              </a:ext>
            </a:extLst>
          </p:cNvPr>
          <p:cNvSpPr>
            <a:spLocks noGrp="1"/>
          </p:cNvSpPr>
          <p:nvPr>
            <p:ph type="dt" sz="half" idx="10"/>
          </p:nvPr>
        </p:nvSpPr>
        <p:spPr/>
        <p:txBody>
          <a:bodyPr/>
          <a:lstStyle/>
          <a:p>
            <a:fld id="{B20B31B0-6EC5-46CF-B1BE-33BF05FFFF8D}" type="datetime1">
              <a:rPr lang="en-US" smtClean="0"/>
              <a:t>2/22/2023</a:t>
            </a:fld>
            <a:endParaRPr lang="en-US"/>
          </a:p>
        </p:txBody>
      </p:sp>
      <p:sp>
        <p:nvSpPr>
          <p:cNvPr id="4" name="Slide Number Placeholder 3">
            <a:extLst>
              <a:ext uri="{FF2B5EF4-FFF2-40B4-BE49-F238E27FC236}">
                <a16:creationId xmlns:a16="http://schemas.microsoft.com/office/drawing/2014/main" xmlns="" id="{4BFEE996-A4C2-4C44-B226-863586BB8BA1}"/>
              </a:ext>
            </a:extLst>
          </p:cNvPr>
          <p:cNvSpPr>
            <a:spLocks noGrp="1"/>
          </p:cNvSpPr>
          <p:nvPr>
            <p:ph type="sldNum" sz="quarter" idx="12"/>
          </p:nvPr>
        </p:nvSpPr>
        <p:spPr/>
        <p:txBody>
          <a:bodyPr/>
          <a:lstStyle/>
          <a:p>
            <a:fld id="{EBEB25C2-8B1D-45DC-B439-E01E786B252B}" type="slidenum">
              <a:rPr lang="en-US" smtClean="0"/>
              <a:pPr/>
              <a:t>40</a:t>
            </a:fld>
            <a:endParaRPr lang="en-US"/>
          </a:p>
        </p:txBody>
      </p:sp>
    </p:spTree>
    <p:extLst>
      <p:ext uri="{BB962C8B-B14F-4D97-AF65-F5344CB8AC3E}">
        <p14:creationId xmlns:p14="http://schemas.microsoft.com/office/powerpoint/2010/main" xmlns="" val="2140882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7"/>
          </a:xfrm>
        </p:spPr>
        <p:txBody>
          <a:bodyPr>
            <a:normAutofit fontScale="92500" lnSpcReduction="20000"/>
          </a:bodyPr>
          <a:lstStyle/>
          <a:p>
            <a:pPr marL="0" indent="0">
              <a:buNone/>
            </a:pPr>
            <a:r>
              <a:rPr lang="en-IN" sz="2400" dirty="0"/>
              <a:t> 1.Sending an e-mail is similar to</a:t>
            </a:r>
          </a:p>
          <a:p>
            <a:pPr marL="514350" indent="-514350">
              <a:buAutoNum type="alphaLcParenR"/>
            </a:pPr>
            <a:r>
              <a:rPr lang="en-IN" sz="2400" dirty="0"/>
              <a:t>Picturing an event</a:t>
            </a:r>
          </a:p>
          <a:p>
            <a:pPr marL="514350" indent="-514350">
              <a:buAutoNum type="alphaLcParenR"/>
            </a:pPr>
            <a:r>
              <a:rPr lang="en-IN" sz="2400" dirty="0"/>
              <a:t>Narrating a story</a:t>
            </a:r>
          </a:p>
          <a:p>
            <a:pPr marL="514350" indent="-514350">
              <a:buAutoNum type="alphaLcParenR"/>
            </a:pPr>
            <a:r>
              <a:rPr lang="en-IN" sz="2400" dirty="0">
                <a:solidFill>
                  <a:srgbClr val="FF0000"/>
                </a:solidFill>
              </a:rPr>
              <a:t>Writing a letter </a:t>
            </a:r>
          </a:p>
          <a:p>
            <a:pPr marL="514350" indent="-514350">
              <a:buAutoNum type="alphaLcParenR"/>
            </a:pPr>
            <a:r>
              <a:rPr lang="en-IN" sz="2400" dirty="0"/>
              <a:t>Creating a drawing</a:t>
            </a:r>
          </a:p>
          <a:p>
            <a:pPr marL="0" indent="0">
              <a:buNone/>
            </a:pPr>
            <a:r>
              <a:rPr lang="en-IN" sz="2400" dirty="0"/>
              <a:t>2. An e-mail account includes a storage area, often called a</a:t>
            </a:r>
          </a:p>
          <a:p>
            <a:pPr marL="514350" indent="-514350">
              <a:buAutoNum type="alphaLcParenR"/>
            </a:pPr>
            <a:r>
              <a:rPr lang="en-IN" sz="2400" dirty="0"/>
              <a:t>Attachment</a:t>
            </a:r>
          </a:p>
          <a:p>
            <a:pPr marL="514350" indent="-514350">
              <a:buAutoNum type="alphaLcParenR"/>
            </a:pPr>
            <a:r>
              <a:rPr lang="en-IN" sz="2400" dirty="0"/>
              <a:t>Hyperlink</a:t>
            </a:r>
          </a:p>
          <a:p>
            <a:pPr marL="514350" indent="-514350">
              <a:buAutoNum type="alphaLcParenR"/>
            </a:pPr>
            <a:r>
              <a:rPr lang="en-IN" sz="2400" dirty="0">
                <a:solidFill>
                  <a:srgbClr val="FF0000"/>
                </a:solidFill>
              </a:rPr>
              <a:t>Mailbox</a:t>
            </a:r>
          </a:p>
          <a:p>
            <a:pPr marL="514350" indent="-514350">
              <a:buAutoNum type="alphaLcParenR"/>
            </a:pPr>
            <a:r>
              <a:rPr lang="en-IN" sz="2400" dirty="0"/>
              <a:t>IP address</a:t>
            </a:r>
          </a:p>
          <a:p>
            <a:pPr marL="0" indent="0">
              <a:buNone/>
            </a:pPr>
            <a:r>
              <a:rPr lang="en-IN" sz="2400" dirty="0"/>
              <a:t>3. Which of the following is not a term pertaining to e-mail?</a:t>
            </a:r>
          </a:p>
          <a:p>
            <a:pPr marL="514350" indent="-514350">
              <a:buAutoNum type="alphaLcParenR"/>
            </a:pPr>
            <a:r>
              <a:rPr lang="en-IN" sz="2400" dirty="0"/>
              <a:t>Inbox</a:t>
            </a:r>
          </a:p>
          <a:p>
            <a:pPr marL="514350" indent="-514350">
              <a:buAutoNum type="alphaLcParenR"/>
            </a:pPr>
            <a:r>
              <a:rPr lang="en-IN" sz="2400" dirty="0"/>
              <a:t>Sender</a:t>
            </a:r>
          </a:p>
          <a:p>
            <a:pPr marL="514350" indent="-514350">
              <a:buAutoNum type="alphaLcParenR"/>
            </a:pPr>
            <a:r>
              <a:rPr lang="en-IN" sz="2400" dirty="0" err="1">
                <a:solidFill>
                  <a:srgbClr val="FF0000"/>
                </a:solidFill>
              </a:rPr>
              <a:t>Powerpoint</a:t>
            </a:r>
            <a:endParaRPr lang="en-IN" sz="2400" dirty="0">
              <a:solidFill>
                <a:srgbClr val="FF0000"/>
              </a:solidFill>
            </a:endParaRPr>
          </a:p>
          <a:p>
            <a:pPr marL="514350" indent="-514350">
              <a:buAutoNum type="alphaLcParenR"/>
            </a:pPr>
            <a:r>
              <a:rPr lang="en-IN" sz="2400" dirty="0"/>
              <a:t>Receiver</a:t>
            </a:r>
          </a:p>
          <a:p>
            <a:pPr algn="just">
              <a:buNone/>
            </a:pPr>
            <a:endParaRPr lang="en-US" sz="2200" dirty="0"/>
          </a:p>
        </p:txBody>
      </p:sp>
      <p:sp>
        <p:nvSpPr>
          <p:cNvPr id="5" name="Footer Placeholder 4"/>
          <p:cNvSpPr>
            <a:spLocks noGrp="1"/>
          </p:cNvSpPr>
          <p:nvPr>
            <p:ph type="ftr" sz="quarter" idx="11"/>
          </p:nvPr>
        </p:nvSpPr>
        <p:spPr>
          <a:xfrm>
            <a:off x="816429" y="6372224"/>
            <a:ext cx="8305800" cy="33337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4862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s (Answers)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E78D5228-2F42-0742-BD75-8A3DFA0C9250}"/>
              </a:ext>
            </a:extLst>
          </p:cNvPr>
          <p:cNvSpPr>
            <a:spLocks noGrp="1"/>
          </p:cNvSpPr>
          <p:nvPr>
            <p:ph type="dt" sz="half" idx="10"/>
          </p:nvPr>
        </p:nvSpPr>
        <p:spPr/>
        <p:txBody>
          <a:bodyPr/>
          <a:lstStyle/>
          <a:p>
            <a:fld id="{23FA69B3-DDBD-4A7A-9A75-25B452B65873}" type="datetime1">
              <a:rPr lang="en-US" smtClean="0"/>
              <a:t>2/22/2023</a:t>
            </a:fld>
            <a:endParaRPr lang="en-US"/>
          </a:p>
        </p:txBody>
      </p:sp>
      <p:sp>
        <p:nvSpPr>
          <p:cNvPr id="4" name="Slide Number Placeholder 3">
            <a:extLst>
              <a:ext uri="{FF2B5EF4-FFF2-40B4-BE49-F238E27FC236}">
                <a16:creationId xmlns:a16="http://schemas.microsoft.com/office/drawing/2014/main" xmlns="" id="{4BFEE996-A4C2-4C44-B226-863586BB8BA1}"/>
              </a:ext>
            </a:extLst>
          </p:cNvPr>
          <p:cNvSpPr>
            <a:spLocks noGrp="1"/>
          </p:cNvSpPr>
          <p:nvPr>
            <p:ph type="sldNum" sz="quarter" idx="12"/>
          </p:nvPr>
        </p:nvSpPr>
        <p:spPr/>
        <p:txBody>
          <a:bodyPr/>
          <a:lstStyle/>
          <a:p>
            <a:fld id="{EBEB25C2-8B1D-45DC-B439-E01E786B252B}" type="slidenum">
              <a:rPr lang="en-US" smtClean="0"/>
              <a:pPr/>
              <a:t>41</a:t>
            </a:fld>
            <a:endParaRPr lang="en-US"/>
          </a:p>
        </p:txBody>
      </p:sp>
    </p:spTree>
    <p:extLst>
      <p:ext uri="{BB962C8B-B14F-4D97-AF65-F5344CB8AC3E}">
        <p14:creationId xmlns:p14="http://schemas.microsoft.com/office/powerpoint/2010/main" xmlns="" val="1030176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514350" indent="-514350">
              <a:buAutoNum type="arabicPeriod"/>
            </a:pPr>
            <a:endParaRPr lang="en-US" dirty="0"/>
          </a:p>
          <a:p>
            <a:pPr>
              <a:buNone/>
            </a:pPr>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mn-lt"/>
                <a:ea typeface="+mn-ea"/>
                <a:cs typeface="+mn-cs"/>
              </a:rPr>
              <a:t>Old</a:t>
            </a:r>
            <a:r>
              <a:rPr kumimoji="0" lang="en-US" sz="3000" b="1"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1" i="0" u="none" strike="noStrike" kern="1200" cap="none" spc="0" normalizeH="0" baseline="0" noProof="0" dirty="0">
              <a:ln>
                <a:noFill/>
              </a:ln>
              <a:solidFill>
                <a:schemeClr val="dk1"/>
              </a:solidFill>
              <a:effectLst/>
              <a:uLnTx/>
              <a:uFillTx/>
              <a:latin typeface="+mn-lt"/>
              <a:ea typeface="+mn-ea"/>
              <a:cs typeface="+mn-cs"/>
            </a:endParaRPr>
          </a:p>
        </p:txBody>
      </p:sp>
      <p:sp>
        <p:nvSpPr>
          <p:cNvPr id="4" name="Date Placeholder 3">
            <a:extLst>
              <a:ext uri="{FF2B5EF4-FFF2-40B4-BE49-F238E27FC236}">
                <a16:creationId xmlns:a16="http://schemas.microsoft.com/office/drawing/2014/main" xmlns="" id="{8026D911-F6AA-F942-A0E7-08F9E0528673}"/>
              </a:ext>
            </a:extLst>
          </p:cNvPr>
          <p:cNvSpPr>
            <a:spLocks noGrp="1"/>
          </p:cNvSpPr>
          <p:nvPr>
            <p:ph type="dt" sz="half" idx="10"/>
          </p:nvPr>
        </p:nvSpPr>
        <p:spPr/>
        <p:txBody>
          <a:bodyPr/>
          <a:lstStyle/>
          <a:p>
            <a:fld id="{2996C8F5-EE75-4B1E-B606-10EA89FEAC18}" type="datetime1">
              <a:rPr lang="en-US" smtClean="0"/>
              <a:t>2/22/2023</a:t>
            </a:fld>
            <a:endParaRPr lang="en-US"/>
          </a:p>
        </p:txBody>
      </p:sp>
      <p:sp>
        <p:nvSpPr>
          <p:cNvPr id="8" name="Content Placeholder 2"/>
          <p:cNvSpPr txBox="1">
            <a:spLocks/>
          </p:cNvSpPr>
          <p:nvPr/>
        </p:nvSpPr>
        <p:spPr>
          <a:xfrm>
            <a:off x="533400" y="1143000"/>
            <a:ext cx="8229600" cy="50819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IN" sz="2200" dirty="0"/>
          </a:p>
          <a:p>
            <a:pPr marL="0" indent="0">
              <a:buFont typeface="Arial" pitchFamily="34" charset="0"/>
              <a:buNone/>
            </a:pPr>
            <a:endParaRPr lang="en-IN" sz="2200" dirty="0"/>
          </a:p>
          <a:p>
            <a:pPr marL="0" indent="0">
              <a:buFont typeface="Arial" pitchFamily="34" charset="0"/>
              <a:buNone/>
            </a:pPr>
            <a:endParaRPr lang="en-IN" sz="2200" dirty="0"/>
          </a:p>
          <a:p>
            <a:pPr marL="0" indent="0">
              <a:buFont typeface="Arial" pitchFamily="34" charset="0"/>
              <a:buNone/>
            </a:pPr>
            <a:endParaRPr lang="en-IN" sz="2200" dirty="0"/>
          </a:p>
          <a:p>
            <a:pPr marL="0" indent="0">
              <a:buFont typeface="Arial" pitchFamily="34" charset="0"/>
              <a:buNone/>
            </a:pPr>
            <a:endParaRPr lang="en-US" sz="2200" dirty="0"/>
          </a:p>
        </p:txBody>
      </p:sp>
      <p:sp>
        <p:nvSpPr>
          <p:cNvPr id="10" name="Content Placeholder 2"/>
          <p:cNvSpPr txBox="1">
            <a:spLocks/>
          </p:cNvSpPr>
          <p:nvPr/>
        </p:nvSpPr>
        <p:spPr>
          <a:xfrm>
            <a:off x="685800" y="817164"/>
            <a:ext cx="8229600" cy="48978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With reference to an advertisement in a newspaper write a letter to the sales manager of Hindustan Cable enquiring him about the price and terms of sales, etc. (2020-21)</a:t>
            </a:r>
          </a:p>
          <a:p>
            <a:endParaRPr lang="en-US" sz="2800" dirty="0"/>
          </a:p>
          <a:p>
            <a:pPr>
              <a:buNone/>
            </a:pPr>
            <a:r>
              <a:rPr lang="en-US" sz="2800" dirty="0"/>
              <a:t>							</a:t>
            </a:r>
          </a:p>
          <a:p>
            <a:r>
              <a:rPr lang="en-US" sz="2800" dirty="0"/>
              <a:t>Write a letter of enquiry in block format. Invent necessary details. 	(2020-21)</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dirty="0"/>
          </a:p>
          <a:p>
            <a:pPr marL="0" indent="0">
              <a:buNone/>
            </a:pPr>
            <a:endParaRPr lang="en-IN" sz="2200" dirty="0"/>
          </a:p>
          <a:p>
            <a:pPr marL="0" indent="0">
              <a:buFont typeface="Arial" pitchFamily="34" charset="0"/>
              <a:buNone/>
            </a:pPr>
            <a:endParaRPr lang="en-IN" sz="2200" dirty="0"/>
          </a:p>
          <a:p>
            <a:pPr marL="0" indent="0">
              <a:buFont typeface="Arial" pitchFamily="34" charset="0"/>
              <a:buNone/>
            </a:pPr>
            <a:endParaRPr lang="en-IN" sz="2200" dirty="0"/>
          </a:p>
          <a:p>
            <a:pPr marL="0" indent="0">
              <a:buFont typeface="Arial" pitchFamily="34" charset="0"/>
              <a:buNone/>
            </a:pPr>
            <a:endParaRPr lang="en-IN" sz="2200" dirty="0"/>
          </a:p>
          <a:p>
            <a:pPr marL="0" indent="0">
              <a:buFont typeface="Arial" pitchFamily="34" charset="0"/>
              <a:buNone/>
            </a:pPr>
            <a:endParaRPr lang="en-US" sz="2200" dirty="0"/>
          </a:p>
        </p:txBody>
      </p:sp>
      <p:sp>
        <p:nvSpPr>
          <p:cNvPr id="2" name="Slide Number Placeholder 1">
            <a:extLst>
              <a:ext uri="{FF2B5EF4-FFF2-40B4-BE49-F238E27FC236}">
                <a16:creationId xmlns:a16="http://schemas.microsoft.com/office/drawing/2014/main" xmlns="" id="{2AC46B12-9103-4A33-8BE5-CB86ACE23FF2}"/>
              </a:ext>
            </a:extLst>
          </p:cNvPr>
          <p:cNvSpPr>
            <a:spLocks noGrp="1"/>
          </p:cNvSpPr>
          <p:nvPr>
            <p:ph type="sldNum" sz="quarter" idx="12"/>
          </p:nvPr>
        </p:nvSpPr>
        <p:spPr/>
        <p:txBody>
          <a:bodyPr/>
          <a:lstStyle/>
          <a:p>
            <a:fld id="{EBEB25C2-8B1D-45DC-B439-E01E786B252B}" type="slidenum">
              <a:rPr lang="en-US" smtClean="0"/>
              <a:pPr/>
              <a:t>42</a:t>
            </a:fld>
            <a:endParaRPr lang="en-US"/>
          </a:p>
        </p:txBody>
      </p:sp>
    </p:spTree>
    <p:extLst>
      <p:ext uri="{BB962C8B-B14F-4D97-AF65-F5344CB8AC3E}">
        <p14:creationId xmlns:p14="http://schemas.microsoft.com/office/powerpoint/2010/main" xmlns="" val="259948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lgn="just">
              <a:buAutoNum type="arabicPeriod"/>
            </a:pPr>
            <a:r>
              <a:rPr lang="en-US" sz="2800" dirty="0"/>
              <a:t>Imagine yourself to be the instructor of a course in which 55 students have registered. Draft an e-mail to be sent to all these students asking them to select a topic of their choice and prepare for a professional presentation of 5 minutes.</a:t>
            </a:r>
          </a:p>
          <a:p>
            <a:pPr marL="514350" indent="-514350" algn="just">
              <a:buAutoNum type="arabicPeriod"/>
            </a:pPr>
            <a:r>
              <a:rPr lang="en-US" sz="2800" dirty="0"/>
              <a:t>Draft a business letter to Lokesh Technology Solutions asking them to send required items. Invent the necessary details.</a:t>
            </a:r>
          </a:p>
          <a:p>
            <a:pPr marL="514350" indent="-514350" algn="just">
              <a:buAutoNum type="arabicPeriod"/>
            </a:pPr>
            <a:endParaRPr lang="en-US" sz="2800" dirty="0"/>
          </a:p>
          <a:p>
            <a:pPr marL="514350" indent="-514350" algn="just">
              <a:buAutoNum type="arabicPeriod"/>
            </a:pPr>
            <a:endParaRPr lang="en-US" sz="2800" dirty="0"/>
          </a:p>
          <a:p>
            <a:pPr marL="514350" indent="-514350" algn="just">
              <a:buAutoNum type="arabicPeriod"/>
            </a:pPr>
            <a:endParaRPr lang="en-US" sz="2400" dirty="0"/>
          </a:p>
        </p:txBody>
      </p:sp>
      <p:sp>
        <p:nvSpPr>
          <p:cNvPr id="5" name="Footer Placeholder 4"/>
          <p:cNvSpPr>
            <a:spLocks noGrp="1"/>
          </p:cNvSpPr>
          <p:nvPr>
            <p:ph type="ftr" sz="quarter" idx="11"/>
          </p:nvPr>
        </p:nvSpPr>
        <p:spPr>
          <a:xfrm>
            <a:off x="1360714" y="6356350"/>
            <a:ext cx="68580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11271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46124DA7-6724-8D4F-882F-0E86D30CA719}"/>
              </a:ext>
            </a:extLst>
          </p:cNvPr>
          <p:cNvSpPr>
            <a:spLocks noGrp="1"/>
          </p:cNvSpPr>
          <p:nvPr>
            <p:ph type="dt" sz="half" idx="10"/>
          </p:nvPr>
        </p:nvSpPr>
        <p:spPr/>
        <p:txBody>
          <a:bodyPr/>
          <a:lstStyle/>
          <a:p>
            <a:fld id="{9FE9F415-2E70-4AC1-87F4-5566B0225327}" type="datetime1">
              <a:rPr lang="en-US" smtClean="0"/>
              <a:t>2/22/2023</a:t>
            </a:fld>
            <a:endParaRPr lang="en-US"/>
          </a:p>
        </p:txBody>
      </p:sp>
      <p:sp>
        <p:nvSpPr>
          <p:cNvPr id="4" name="Slide Number Placeholder 3">
            <a:extLst>
              <a:ext uri="{FF2B5EF4-FFF2-40B4-BE49-F238E27FC236}">
                <a16:creationId xmlns:a16="http://schemas.microsoft.com/office/drawing/2014/main" xmlns="" id="{6BCB10A0-BA93-4529-8799-2123AAEA4649}"/>
              </a:ext>
            </a:extLst>
          </p:cNvPr>
          <p:cNvSpPr>
            <a:spLocks noGrp="1"/>
          </p:cNvSpPr>
          <p:nvPr>
            <p:ph type="sldNum" sz="quarter" idx="12"/>
          </p:nvPr>
        </p:nvSpPr>
        <p:spPr/>
        <p:txBody>
          <a:bodyPr/>
          <a:lstStyle/>
          <a:p>
            <a:fld id="{EBEB25C2-8B1D-45DC-B439-E01E786B252B}" type="slidenum">
              <a:rPr lang="en-US" smtClean="0"/>
              <a:pPr/>
              <a:t>43</a:t>
            </a:fld>
            <a:endParaRPr lang="en-US"/>
          </a:p>
        </p:txBody>
      </p:sp>
    </p:spTree>
    <p:extLst>
      <p:ext uri="{BB962C8B-B14F-4D97-AF65-F5344CB8AC3E}">
        <p14:creationId xmlns:p14="http://schemas.microsoft.com/office/powerpoint/2010/main" xmlns="" val="414458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19ECC-0C70-364C-82FD-C36CC35C56CC}"/>
              </a:ext>
            </a:extLst>
          </p:cNvPr>
          <p:cNvSpPr>
            <a:spLocks noGrp="1"/>
          </p:cNvSpPr>
          <p:nvPr>
            <p:ph type="title"/>
          </p:nvPr>
        </p:nvSpPr>
        <p:spPr>
          <a:xfrm>
            <a:off x="1413458" y="342107"/>
            <a:ext cx="8035342" cy="69873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xmlns="" id="{C06B6025-41F5-744F-958C-2C27D66A0EBD}"/>
              </a:ext>
            </a:extLst>
          </p:cNvPr>
          <p:cNvSpPr>
            <a:spLocks noGrp="1"/>
          </p:cNvSpPr>
          <p:nvPr>
            <p:ph sz="half" idx="1"/>
          </p:nvPr>
        </p:nvSpPr>
        <p:spPr>
          <a:xfrm>
            <a:off x="246888" y="1089818"/>
            <a:ext cx="8382000" cy="4678363"/>
          </a:xfrm>
        </p:spPr>
        <p:txBody>
          <a:bodyPr/>
          <a:lstStyle/>
          <a:p>
            <a:r>
              <a:rPr lang="en-US" sz="2400" dirty="0">
                <a:solidFill>
                  <a:srgbClr val="000000"/>
                </a:solidFill>
                <a:latin typeface="Arial" panose="020B0604020202020204" pitchFamily="34" charset="0"/>
              </a:rPr>
              <a:t>Letter is a </a:t>
            </a:r>
            <a:r>
              <a:rPr lang="en-US" sz="2400" b="0" i="0" dirty="0">
                <a:solidFill>
                  <a:srgbClr val="000000"/>
                </a:solidFill>
                <a:effectLst/>
                <a:latin typeface="Arial" panose="020B0604020202020204" pitchFamily="34" charset="0"/>
              </a:rPr>
              <a:t>hard copy, and the e-mail is a soft copy – an electronic message.</a:t>
            </a:r>
            <a:endParaRPr lang="en-US" sz="2400" dirty="0">
              <a:solidFill>
                <a:srgbClr val="000000"/>
              </a:solidFill>
              <a:latin typeface="Arial" panose="020B0604020202020204" pitchFamily="34" charset="0"/>
            </a:endParaRPr>
          </a:p>
          <a:p>
            <a:r>
              <a:rPr lang="en-US" sz="2400" dirty="0">
                <a:solidFill>
                  <a:srgbClr val="000000"/>
                </a:solidFill>
                <a:latin typeface="Arial" panose="020B0604020202020204" pitchFamily="34" charset="0"/>
              </a:rPr>
              <a:t>T</a:t>
            </a:r>
            <a:r>
              <a:rPr lang="en-US" sz="2400" b="0" i="0" dirty="0">
                <a:solidFill>
                  <a:srgbClr val="000000"/>
                </a:solidFill>
                <a:effectLst/>
                <a:latin typeface="Arial" panose="020B0604020202020204" pitchFamily="34" charset="0"/>
              </a:rPr>
              <a:t>he commonly used format for business letters and e-mails is Block format.</a:t>
            </a:r>
          </a:p>
          <a:p>
            <a:r>
              <a:rPr lang="en-US" sz="2400" b="0" i="0" dirty="0">
                <a:solidFill>
                  <a:srgbClr val="000000"/>
                </a:solidFill>
                <a:effectLst/>
                <a:latin typeface="Arial" panose="020B0604020202020204" pitchFamily="34" charset="0"/>
              </a:rPr>
              <a:t>Various expressions usage in Business letters and e-mails. </a:t>
            </a:r>
            <a:endParaRPr lang="en-US" sz="2400" b="1" dirty="0"/>
          </a:p>
          <a:p>
            <a:endParaRPr lang="en-US" sz="2400" dirty="0"/>
          </a:p>
        </p:txBody>
      </p:sp>
      <p:sp>
        <p:nvSpPr>
          <p:cNvPr id="6" name="Footer Placeholder 5">
            <a:extLst>
              <a:ext uri="{FF2B5EF4-FFF2-40B4-BE49-F238E27FC236}">
                <a16:creationId xmlns:a16="http://schemas.microsoft.com/office/drawing/2014/main" xmlns="" id="{C73C758D-2543-5546-8AD5-A6F838F9D574}"/>
              </a:ext>
            </a:extLst>
          </p:cNvPr>
          <p:cNvSpPr>
            <a:spLocks noGrp="1"/>
          </p:cNvSpPr>
          <p:nvPr>
            <p:ph type="ftr" sz="quarter" idx="11"/>
          </p:nvPr>
        </p:nvSpPr>
        <p:spPr>
          <a:xfrm>
            <a:off x="1676400" y="6356350"/>
            <a:ext cx="6934200" cy="365125"/>
          </a:xfrm>
        </p:spPr>
        <p:txBody>
          <a:bodyPr/>
          <a:lstStyle/>
          <a:p>
            <a:r>
              <a:rPr lang="en-US" smtClean="0"/>
              <a:t>Subject : Technical Communication (AASL0401)  Unit : 2        </a:t>
            </a:r>
            <a:endParaRPr lang="en-US" dirty="0"/>
          </a:p>
        </p:txBody>
      </p:sp>
      <p:sp>
        <p:nvSpPr>
          <p:cNvPr id="10" name="Title 1">
            <a:extLst>
              <a:ext uri="{FF2B5EF4-FFF2-40B4-BE49-F238E27FC236}">
                <a16:creationId xmlns:a16="http://schemas.microsoft.com/office/drawing/2014/main" xmlns="" id="{89E4F720-E8D1-7148-B889-DD1A9563EF4A}"/>
              </a:ext>
            </a:extLst>
          </p:cNvPr>
          <p:cNvSpPr txBox="1">
            <a:spLocks/>
          </p:cNvSpPr>
          <p:nvPr/>
        </p:nvSpPr>
        <p:spPr>
          <a:xfrm>
            <a:off x="1404314" y="0"/>
            <a:ext cx="7772400" cy="86852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Recap</a:t>
            </a:r>
          </a:p>
        </p:txBody>
      </p:sp>
      <p:sp>
        <p:nvSpPr>
          <p:cNvPr id="5" name="Date Placeholder 4">
            <a:extLst>
              <a:ext uri="{FF2B5EF4-FFF2-40B4-BE49-F238E27FC236}">
                <a16:creationId xmlns:a16="http://schemas.microsoft.com/office/drawing/2014/main" xmlns="" id="{5CACEA3E-024C-6D44-8EAC-E74F6119B0CF}"/>
              </a:ext>
            </a:extLst>
          </p:cNvPr>
          <p:cNvSpPr>
            <a:spLocks noGrp="1"/>
          </p:cNvSpPr>
          <p:nvPr>
            <p:ph type="dt" sz="half" idx="10"/>
          </p:nvPr>
        </p:nvSpPr>
        <p:spPr/>
        <p:txBody>
          <a:bodyPr/>
          <a:lstStyle/>
          <a:p>
            <a:fld id="{C929236E-ED22-46BE-9336-DB27FE6424B4}" type="datetime1">
              <a:rPr lang="en-US" smtClean="0"/>
              <a:t>2/22/2023</a:t>
            </a:fld>
            <a:endParaRPr lang="en-US"/>
          </a:p>
        </p:txBody>
      </p:sp>
      <p:sp>
        <p:nvSpPr>
          <p:cNvPr id="4" name="Slide Number Placeholder 3">
            <a:extLst>
              <a:ext uri="{FF2B5EF4-FFF2-40B4-BE49-F238E27FC236}">
                <a16:creationId xmlns:a16="http://schemas.microsoft.com/office/drawing/2014/main" xmlns="" id="{0444689B-6240-4324-8A95-AA3FA818E2C5}"/>
              </a:ext>
            </a:extLst>
          </p:cNvPr>
          <p:cNvSpPr>
            <a:spLocks noGrp="1"/>
          </p:cNvSpPr>
          <p:nvPr>
            <p:ph type="sldNum" sz="quarter" idx="12"/>
          </p:nvPr>
        </p:nvSpPr>
        <p:spPr/>
        <p:txBody>
          <a:bodyPr/>
          <a:lstStyle/>
          <a:p>
            <a:fld id="{EBEB25C2-8B1D-45DC-B439-E01E786B252B}" type="slidenum">
              <a:rPr lang="en-US" smtClean="0"/>
              <a:pPr/>
              <a:t>44</a:t>
            </a:fld>
            <a:endParaRPr lang="en-US"/>
          </a:p>
        </p:txBody>
      </p:sp>
    </p:spTree>
    <p:extLst>
      <p:ext uri="{BB962C8B-B14F-4D97-AF65-F5344CB8AC3E}">
        <p14:creationId xmlns:p14="http://schemas.microsoft.com/office/powerpoint/2010/main" xmlns="" val="1305652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a:t>Noida Institute of Engineering and Technology, Greater 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endParaRPr>
          </a:p>
          <a:p>
            <a:r>
              <a:rPr lang="en-US" sz="2500" dirty="0">
                <a:solidFill>
                  <a:schemeClr val="tx1"/>
                </a:solidFill>
              </a:rPr>
              <a:t>Forms of Technical Communication</a:t>
            </a:r>
          </a:p>
          <a:p>
            <a:r>
              <a:rPr lang="en-US" sz="2500" dirty="0">
                <a:solidFill>
                  <a:schemeClr val="tx1"/>
                </a:solidFill>
              </a:rPr>
              <a:t>AASL 0401</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a:solidFill>
                  <a:schemeClr val="tx1"/>
                </a:solidFill>
              </a:rPr>
              <a:t>Department of English</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9F935CED-294E-4ACA-9B3B-B0C15329CF2C}" type="datetime1">
              <a:rPr lang="en-US" smtClean="0"/>
              <a:t>2/22/2023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45</a:t>
            </a:fld>
            <a:endParaRPr lang="en-US" dirty="0"/>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3622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II</a:t>
            </a:r>
          </a:p>
          <a:p>
            <a:pPr algn="ctr">
              <a:spcBef>
                <a:spcPct val="20000"/>
              </a:spcBef>
              <a:defRPr/>
            </a:pPr>
            <a:r>
              <a:rPr lang="en-US" sz="2800" dirty="0">
                <a:solidFill>
                  <a:schemeClr val="tx1"/>
                </a:solidFill>
              </a:rPr>
              <a:t>Topic-3</a:t>
            </a:r>
            <a:r>
              <a:rPr kumimoji="0" lang="en-US" sz="28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317171" y="6355616"/>
            <a:ext cx="7010400" cy="487363"/>
          </a:xfrm>
        </p:spPr>
        <p:txBody>
          <a:bodyPr/>
          <a:lstStyle/>
          <a:p>
            <a:r>
              <a:rPr lang="en-US" smtClean="0"/>
              <a:t>Subject : Technical Communication (AASL0401)  Unit : 2        </a:t>
            </a:r>
            <a:endParaRPr lang="en-US" dirty="0"/>
          </a:p>
        </p:txBody>
      </p:sp>
      <p:sp>
        <p:nvSpPr>
          <p:cNvPr id="14" name="Subtitle 2"/>
          <p:cNvSpPr txBox="1">
            <a:spLocks/>
          </p:cNvSpPr>
          <p:nvPr/>
        </p:nvSpPr>
        <p:spPr>
          <a:xfrm>
            <a:off x="114300" y="422753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NOTICES, AGENDA, MINUTES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5142715"/>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a:t>
            </a:r>
            <a:r>
              <a:rPr lang="en-US" sz="2000" dirty="0">
                <a:solidFill>
                  <a:schemeClr val="tx1"/>
                </a:solidFill>
              </a:rPr>
              <a:t>. Tech. </a:t>
            </a:r>
            <a:r>
              <a:rPr kumimoji="0" lang="en-US" sz="2000" b="0" i="0" u="none" strike="noStrike" kern="1200" cap="none" spc="0" normalizeH="0" noProof="0" dirty="0">
                <a:ln>
                  <a:noFill/>
                </a:ln>
                <a:solidFill>
                  <a:schemeClr val="tx1"/>
                </a:solidFill>
                <a:effectLst/>
                <a:uLnTx/>
                <a:uFillTx/>
                <a:latin typeface="+mn-lt"/>
                <a:ea typeface="+mn-ea"/>
                <a:cs typeface="+mn-cs"/>
              </a:rPr>
              <a:t>IV Semester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lstStyle/>
          <a:p>
            <a:r>
              <a:rPr lang="en-IN" dirty="0"/>
              <a:t>Recap</a:t>
            </a:r>
          </a:p>
          <a:p>
            <a:endParaRPr lang="en-IN" dirty="0"/>
          </a:p>
          <a:p>
            <a:pPr>
              <a:buNone/>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Business letters /emails – types, format, style and language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dirty="0"/>
          </a:p>
        </p:txBody>
      </p:sp>
      <p:sp>
        <p:nvSpPr>
          <p:cNvPr id="14" name="Content Placeholder 13"/>
          <p:cNvSpPr>
            <a:spLocks noGrp="1"/>
          </p:cNvSpPr>
          <p:nvPr>
            <p:ph sz="half" idx="2"/>
          </p:nvPr>
        </p:nvSpPr>
        <p:spPr/>
        <p:txBody>
          <a:bodyPr/>
          <a:lstStyle/>
          <a:p>
            <a:r>
              <a:rPr lang="en-IN" dirty="0"/>
              <a:t>Prerequisite</a:t>
            </a:r>
          </a:p>
          <a:p>
            <a:endParaRPr lang="en-IN" dirty="0"/>
          </a:p>
          <a:p>
            <a:r>
              <a:rPr lang="en-IN" dirty="0"/>
              <a:t>Knowledge of English</a:t>
            </a:r>
          </a:p>
        </p:txBody>
      </p:sp>
      <p:sp>
        <p:nvSpPr>
          <p:cNvPr id="4" name="Date Placeholder 3"/>
          <p:cNvSpPr>
            <a:spLocks noGrp="1"/>
          </p:cNvSpPr>
          <p:nvPr>
            <p:ph type="dt" sz="half" idx="10"/>
          </p:nvPr>
        </p:nvSpPr>
        <p:spPr/>
        <p:txBody>
          <a:bodyPr/>
          <a:lstStyle/>
          <a:p>
            <a:fld id="{8B000E8F-79A0-4629-941D-A2C09429D2D7}"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pPr>
              <a:buNone/>
            </a:pPr>
            <a:endParaRPr lang="en-IN" sz="2400" dirty="0"/>
          </a:p>
          <a:p>
            <a:r>
              <a:rPr lang="en-IN" sz="2400" dirty="0"/>
              <a:t>Students will understand the correct structure and method of preparing official documents.</a:t>
            </a:r>
          </a:p>
          <a:p>
            <a:r>
              <a:rPr lang="en-IN" sz="2400" dirty="0"/>
              <a:t>Students will be able to understand  the objective of official documents like official notices, agenda and minutes effectively.</a:t>
            </a:r>
          </a:p>
        </p:txBody>
      </p:sp>
      <p:sp>
        <p:nvSpPr>
          <p:cNvPr id="4" name="Date Placeholder 3"/>
          <p:cNvSpPr>
            <a:spLocks noGrp="1"/>
          </p:cNvSpPr>
          <p:nvPr>
            <p:ph type="dt" sz="half" idx="10"/>
          </p:nvPr>
        </p:nvSpPr>
        <p:spPr/>
        <p:txBody>
          <a:bodyPr/>
          <a:lstStyle/>
          <a:p>
            <a:fld id="{A512B79B-9E58-4B86-B51C-882BE88E9764}"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Topic objective and  Topic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a:solidFill>
            <a:srgbClr val="0070C0"/>
          </a:solidFill>
        </p:spPr>
        <p:txBody>
          <a:bodyPr/>
          <a:lstStyle/>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19800" y="1143000"/>
            <a:ext cx="2438399" cy="3124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990600" y="990600"/>
            <a:ext cx="4876800" cy="4876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Meetings are an important aspect of Professional communication</a:t>
            </a:r>
          </a:p>
          <a:p>
            <a:endParaRPr lang="en-US" sz="2400" dirty="0">
              <a:no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They always have a purpose such as giving information, taking decisions and so on</a:t>
            </a:r>
          </a:p>
          <a:p>
            <a:pPr marL="285750" indent="-285750">
              <a:buFont typeface="Wingdings" panose="05000000000000000000" pitchFamily="2" charset="2"/>
              <a:buChar char="Ø"/>
            </a:pPr>
            <a:endParaRPr lang="en-US" dirty="0">
              <a:solidFill>
                <a:srgbClr val="FFFF00"/>
              </a:solidFill>
            </a:endParaRPr>
          </a:p>
          <a:p>
            <a:pPr marL="285750" indent="-28575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Successful and constructive meetings take place as a result of careful preparation </a:t>
            </a:r>
          </a:p>
          <a:p>
            <a:pPr marL="285750" indent="-285750">
              <a:buFont typeface="Wingdings" panose="05000000000000000000" pitchFamily="2" charset="2"/>
              <a:buChar char="Ø"/>
            </a:pPr>
            <a:endParaRPr lang="en-US" sz="24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6400800"/>
            <a:ext cx="8077200" cy="646331"/>
          </a:xfrm>
          <a:prstGeom prst="rect">
            <a:avLst/>
          </a:prstGeom>
          <a:noFill/>
        </p:spPr>
        <p:txBody>
          <a:bodyPr wrap="square" rtlCol="0">
            <a:spAutoFit/>
          </a:bodyPr>
          <a:lstStyle/>
          <a:p>
            <a:r>
              <a:rPr lang="en-IN" dirty="0"/>
              <a:t>NIET 	PE KAS204				NIET Greater </a:t>
            </a:r>
            <a:r>
              <a:rPr lang="en-IN" dirty="0" err="1"/>
              <a:t>Noida</a:t>
            </a:r>
            <a:endParaRPr lang="en-IN" dirty="0"/>
          </a:p>
          <a:p>
            <a:r>
              <a:rPr lang="en-IN" dirty="0"/>
              <a:t>	</a:t>
            </a:r>
            <a:endParaRPr lang="en-US" dirty="0"/>
          </a:p>
        </p:txBody>
      </p:sp>
      <p:pic>
        <p:nvPicPr>
          <p:cNvPr id="8" name="Picture 7">
            <a:extLst>
              <a:ext uri="{FF2B5EF4-FFF2-40B4-BE49-F238E27FC236}">
                <a16:creationId xmlns:a16="http://schemas.microsoft.com/office/drawing/2014/main" xmlns="" id="{2ADB321F-110E-49B5-AE1F-4FAB41830F0A}"/>
              </a:ext>
            </a:extLst>
          </p:cNvPr>
          <p:cNvPicPr>
            <a:picLocks noChangeAspect="1"/>
          </p:cNvPicPr>
          <p:nvPr/>
        </p:nvPicPr>
        <p:blipFill>
          <a:blip r:embed="rId3"/>
          <a:stretch>
            <a:fillRect/>
          </a:stretch>
        </p:blipFill>
        <p:spPr>
          <a:xfrm>
            <a:off x="0" y="65715"/>
            <a:ext cx="1450974" cy="816935"/>
          </a:xfrm>
          <a:prstGeom prst="rect">
            <a:avLst/>
          </a:prstGeom>
        </p:spPr>
      </p:pic>
      <p:sp>
        <p:nvSpPr>
          <p:cNvPr id="9" name="Title 1">
            <a:extLst>
              <a:ext uri="{FF2B5EF4-FFF2-40B4-BE49-F238E27FC236}">
                <a16:creationId xmlns:a16="http://schemas.microsoft.com/office/drawing/2014/main" xmlns="" id="{BA345C3F-5D76-4A72-9F8B-D3B5B628F13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Meetings</a:t>
            </a:r>
          </a:p>
        </p:txBody>
      </p:sp>
      <p:sp>
        <p:nvSpPr>
          <p:cNvPr id="10" name="Date Placeholder 9"/>
          <p:cNvSpPr>
            <a:spLocks noGrp="1"/>
          </p:cNvSpPr>
          <p:nvPr>
            <p:ph type="dt" sz="half" idx="10"/>
          </p:nvPr>
        </p:nvSpPr>
        <p:spPr/>
        <p:txBody>
          <a:bodyPr/>
          <a:lstStyle/>
          <a:p>
            <a:fld id="{7392BDED-FE33-4A18-B781-DC9C060B09CD}" type="datetime1">
              <a:rPr lang="en-US" smtClean="0"/>
              <a:t>2/22/2023</a:t>
            </a:fld>
            <a:endParaRPr lang="en-US"/>
          </a:p>
        </p:txBody>
      </p:sp>
      <p:sp>
        <p:nvSpPr>
          <p:cNvPr id="11" name="Slide Number Placeholder 10"/>
          <p:cNvSpPr>
            <a:spLocks noGrp="1"/>
          </p:cNvSpPr>
          <p:nvPr>
            <p:ph type="sldNum" sz="quarter" idx="12"/>
          </p:nvPr>
        </p:nvSpPr>
        <p:spPr/>
        <p:txBody>
          <a:bodyPr/>
          <a:lstStyle/>
          <a:p>
            <a:fld id="{EBEB25C2-8B1D-45DC-B439-E01E786B252B}" type="slidenum">
              <a:rPr lang="en-US" smtClean="0"/>
              <a:pPr/>
              <a:t>48</a:t>
            </a:fld>
            <a:endParaRPr lang="en-US"/>
          </a:p>
        </p:txBody>
      </p:sp>
      <p:sp>
        <p:nvSpPr>
          <p:cNvPr id="12" name="Footer Placeholder 11"/>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16231641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81200"/>
            <a:ext cx="8229600" cy="4144963"/>
          </a:xfrm>
        </p:spPr>
        <p:txBody>
          <a:bodyPr>
            <a:normAutofit/>
          </a:bodyPr>
          <a:lstStyle/>
          <a:p>
            <a:r>
              <a:rPr lang="en-IN" sz="5400" dirty="0">
                <a:latin typeface="Times New Roman" panose="02020603050405020304" pitchFamily="18" charset="0"/>
                <a:cs typeface="Times New Roman" panose="02020603050405020304" pitchFamily="18" charset="0"/>
              </a:rPr>
              <a:t>Notice</a:t>
            </a:r>
          </a:p>
          <a:p>
            <a:r>
              <a:rPr lang="en-IN" sz="5400" dirty="0">
                <a:latin typeface="Times New Roman" panose="02020603050405020304" pitchFamily="18" charset="0"/>
                <a:cs typeface="Times New Roman" panose="02020603050405020304" pitchFamily="18" charset="0"/>
              </a:rPr>
              <a:t>Agenda</a:t>
            </a:r>
          </a:p>
          <a:p>
            <a:r>
              <a:rPr lang="en-IN" sz="5400" dirty="0">
                <a:latin typeface="Times New Roman" panose="02020603050405020304" pitchFamily="18" charset="0"/>
                <a:cs typeface="Times New Roman" panose="02020603050405020304" pitchFamily="18" charset="0"/>
              </a:rPr>
              <a:t>Minutes</a:t>
            </a:r>
          </a:p>
        </p:txBody>
      </p:sp>
      <p:sp>
        <p:nvSpPr>
          <p:cNvPr id="4" name="Title 1">
            <a:extLst>
              <a:ext uri="{FF2B5EF4-FFF2-40B4-BE49-F238E27FC236}">
                <a16:creationId xmlns:a16="http://schemas.microsoft.com/office/drawing/2014/main" xmlns="" id="{4276CD34-691E-4BFD-9453-19B7B9531C1F}"/>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a:t>
            </a:r>
            <a:r>
              <a:rPr lang="en-US" sz="3200" dirty="0"/>
              <a:t>3 Important Aspects of Meeting</a:t>
            </a:r>
            <a:endParaRPr lang="en-IN" sz="3200" dirty="0"/>
          </a:p>
        </p:txBody>
      </p:sp>
      <p:pic>
        <p:nvPicPr>
          <p:cNvPr id="5" name="Picture 4">
            <a:extLst>
              <a:ext uri="{FF2B5EF4-FFF2-40B4-BE49-F238E27FC236}">
                <a16:creationId xmlns:a16="http://schemas.microsoft.com/office/drawing/2014/main" xmlns="" id="{B1A7B987-534B-46D1-97B8-8A7B60C91B55}"/>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DA5070EB-D29B-4549-A617-436B92560DAA}"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49</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154490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371600" y="6366329"/>
            <a:ext cx="70104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9143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Unit Contents</a:t>
            </a:r>
          </a:p>
        </p:txBody>
      </p:sp>
      <p:sp>
        <p:nvSpPr>
          <p:cNvPr id="2" name="Date Placeholder 1">
            <a:extLst>
              <a:ext uri="{FF2B5EF4-FFF2-40B4-BE49-F238E27FC236}">
                <a16:creationId xmlns:a16="http://schemas.microsoft.com/office/drawing/2014/main" xmlns="" id="{D0F01D0B-A671-6442-B48C-7C26E1CCEC58}"/>
              </a:ext>
            </a:extLst>
          </p:cNvPr>
          <p:cNvSpPr>
            <a:spLocks noGrp="1"/>
          </p:cNvSpPr>
          <p:nvPr>
            <p:ph type="dt" sz="half" idx="10"/>
          </p:nvPr>
        </p:nvSpPr>
        <p:spPr/>
        <p:txBody>
          <a:bodyPr/>
          <a:lstStyle/>
          <a:p>
            <a:fld id="{67F8D726-89EE-4F9E-AE8A-EFA7B3D1D25D}" type="datetime1">
              <a:rPr lang="en-US" smtClean="0"/>
              <a:t>2/22/2023</a:t>
            </a:fld>
            <a:endParaRPr lang="en-US"/>
          </a:p>
        </p:txBody>
      </p:sp>
      <p:sp>
        <p:nvSpPr>
          <p:cNvPr id="4" name="Slide Number Placeholder 3">
            <a:extLst>
              <a:ext uri="{FF2B5EF4-FFF2-40B4-BE49-F238E27FC236}">
                <a16:creationId xmlns:a16="http://schemas.microsoft.com/office/drawing/2014/main" xmlns="" id="{0F421A48-7948-4E67-8F1B-2B1039174670}"/>
              </a:ext>
            </a:extLst>
          </p:cNvPr>
          <p:cNvSpPr>
            <a:spLocks noGrp="1"/>
          </p:cNvSpPr>
          <p:nvPr>
            <p:ph type="sldNum" sz="quarter" idx="12"/>
          </p:nvPr>
        </p:nvSpPr>
        <p:spPr/>
        <p:txBody>
          <a:bodyPr/>
          <a:lstStyle/>
          <a:p>
            <a:fld id="{EBEB25C2-8B1D-45DC-B439-E01E786B252B}" type="slidenum">
              <a:rPr lang="en-US" smtClean="0"/>
              <a:pPr/>
              <a:t>5</a:t>
            </a:fld>
            <a:endParaRPr lang="en-US"/>
          </a:p>
        </p:txBody>
      </p:sp>
      <p:sp>
        <p:nvSpPr>
          <p:cNvPr id="6" name="Content Placeholder 5">
            <a:extLst>
              <a:ext uri="{FF2B5EF4-FFF2-40B4-BE49-F238E27FC236}">
                <a16:creationId xmlns:a16="http://schemas.microsoft.com/office/drawing/2014/main" xmlns="" id="{67A17F2F-AD61-40EF-8BD4-5C8087C03BA9}"/>
              </a:ext>
            </a:extLst>
          </p:cNvPr>
          <p:cNvSpPr>
            <a:spLocks noGrp="1"/>
          </p:cNvSpPr>
          <p:nvPr>
            <p:ph idx="1"/>
          </p:nvPr>
        </p:nvSpPr>
        <p:spPr/>
        <p:txBody>
          <a:bodyPr/>
          <a:lstStyle/>
          <a:p>
            <a:pPr marL="0" indent="0">
              <a:buNone/>
            </a:pPr>
            <a:r>
              <a:rPr lang="en-IN" dirty="0"/>
              <a:t>UNIT-II                                                           5 Hours</a:t>
            </a:r>
          </a:p>
          <a:p>
            <a:r>
              <a:rPr lang="en-IN" dirty="0"/>
              <a:t>Characteristics of technical writing, technical vocabulary, etymology</a:t>
            </a:r>
          </a:p>
          <a:p>
            <a:r>
              <a:rPr lang="en-IN" dirty="0"/>
              <a:t>Business letters and e-mails - types, format , style and language</a:t>
            </a:r>
          </a:p>
          <a:p>
            <a:r>
              <a:rPr lang="en-IN" dirty="0"/>
              <a:t>Notices , Agenda, and Minutes</a:t>
            </a:r>
          </a:p>
          <a:p>
            <a:r>
              <a:rPr lang="en-IN" dirty="0"/>
              <a:t>Job Application, CV, and Resume</a:t>
            </a:r>
          </a:p>
        </p:txBody>
      </p:sp>
    </p:spTree>
    <p:extLst>
      <p:ext uri="{BB962C8B-B14F-4D97-AF65-F5344CB8AC3E}">
        <p14:creationId xmlns:p14="http://schemas.microsoft.com/office/powerpoint/2010/main" xmlns="" val="1339560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181600"/>
          </a:xfrm>
        </p:spPr>
        <p:txBody>
          <a:bodyPr>
            <a:normAutofit/>
          </a:bodyPr>
          <a:lstStyle/>
          <a:p>
            <a:r>
              <a:rPr lang="en-IN" dirty="0">
                <a:latin typeface="Times New Roman" panose="02020603050405020304" pitchFamily="18" charset="0"/>
                <a:cs typeface="Times New Roman" panose="02020603050405020304" pitchFamily="18" charset="0"/>
              </a:rPr>
              <a:t>Notice is the information regarding meeting sent to the participants</a:t>
            </a:r>
          </a:p>
          <a:p>
            <a:r>
              <a:rPr lang="en-US" b="0" i="0" dirty="0">
                <a:solidFill>
                  <a:srgbClr val="424142"/>
                </a:solidFill>
                <a:effectLst/>
                <a:latin typeface="Georgia" panose="02040502050405020303" pitchFamily="18" charset="0"/>
              </a:rPr>
              <a:t>When a meeting is to be convened, a notice is required to be sent to all who are to attend it.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It can be done by :</a:t>
            </a:r>
          </a:p>
          <a:p>
            <a:r>
              <a:rPr lang="en-IN" sz="2800" dirty="0">
                <a:latin typeface="Times New Roman" panose="02020603050405020304" pitchFamily="18" charset="0"/>
                <a:cs typeface="Times New Roman" panose="02020603050405020304" pitchFamily="18" charset="0"/>
              </a:rPr>
              <a:t>Circulating printed notice</a:t>
            </a:r>
          </a:p>
          <a:p>
            <a:r>
              <a:rPr lang="en-IN" sz="2800" dirty="0">
                <a:latin typeface="Times New Roman" panose="02020603050405020304" pitchFamily="18" charset="0"/>
                <a:cs typeface="Times New Roman" panose="02020603050405020304" pitchFamily="18" charset="0"/>
              </a:rPr>
              <a:t>Sending an email</a:t>
            </a:r>
          </a:p>
          <a:p>
            <a:r>
              <a:rPr lang="en-IN" sz="2800" dirty="0">
                <a:latin typeface="Times New Roman" panose="02020603050405020304" pitchFamily="18" charset="0"/>
                <a:cs typeface="Times New Roman" panose="02020603050405020304" pitchFamily="18" charset="0"/>
              </a:rPr>
              <a:t>Informing participants over phone</a:t>
            </a:r>
          </a:p>
        </p:txBody>
      </p:sp>
      <p:sp>
        <p:nvSpPr>
          <p:cNvPr id="4" name="Title 1">
            <a:extLst>
              <a:ext uri="{FF2B5EF4-FFF2-40B4-BE49-F238E27FC236}">
                <a16:creationId xmlns:a16="http://schemas.microsoft.com/office/drawing/2014/main" xmlns="" id="{5C3D89FD-DA8D-4C5A-AAC4-D96431B6B0CE}"/>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NOTICE</a:t>
            </a:r>
          </a:p>
        </p:txBody>
      </p:sp>
      <p:pic>
        <p:nvPicPr>
          <p:cNvPr id="5" name="Picture 4">
            <a:extLst>
              <a:ext uri="{FF2B5EF4-FFF2-40B4-BE49-F238E27FC236}">
                <a16:creationId xmlns:a16="http://schemas.microsoft.com/office/drawing/2014/main" xmlns="" id="{847CD092-E803-415F-94FE-ECDF6C9787FB}"/>
              </a:ext>
            </a:extLst>
          </p:cNvPr>
          <p:cNvPicPr>
            <a:picLocks noChangeAspect="1"/>
          </p:cNvPicPr>
          <p:nvPr/>
        </p:nvPicPr>
        <p:blipFill>
          <a:blip r:embed="rId3"/>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99F5A63D-26FB-4A03-AE48-D9A9DAAD0602}"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50</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4266596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82650"/>
            <a:ext cx="8229600" cy="5334000"/>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A Notice must cover the following points: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Title – A notice should have an appropriate title.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It should give information about the event.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notice should tell when the event will be held.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venue of the event should be disclosed in the notice.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should carry the name and designation of the issuer of the notice.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notice should also mention the date on which it is issued.</a:t>
            </a:r>
          </a:p>
          <a:p>
            <a:endParaRPr lang="en-US"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flipV="1">
            <a:off x="457200" y="641350"/>
            <a:ext cx="8229600" cy="62738"/>
          </a:xfrm>
        </p:spPr>
        <p:txBody>
          <a:bodyPr>
            <a:normAutofit fontScale="90000"/>
          </a:bodyPr>
          <a:lstStyle/>
          <a:p>
            <a:endParaRPr lang="en-US" dirty="0"/>
          </a:p>
        </p:txBody>
      </p:sp>
      <p:sp>
        <p:nvSpPr>
          <p:cNvPr id="5" name="Title 1">
            <a:extLst>
              <a:ext uri="{FF2B5EF4-FFF2-40B4-BE49-F238E27FC236}">
                <a16:creationId xmlns:a16="http://schemas.microsoft.com/office/drawing/2014/main" xmlns="" id="{0751FBE4-CC1F-4A52-8A28-36B0516FCF66}"/>
              </a:ext>
            </a:extLst>
          </p:cNvPr>
          <p:cNvSpPr txBox="1">
            <a:spLocks/>
          </p:cNvSpPr>
          <p:nvPr/>
        </p:nvSpPr>
        <p:spPr>
          <a:xfrm>
            <a:off x="1371600" y="-60158"/>
            <a:ext cx="7848600" cy="9428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NOTICE </a:t>
            </a:r>
          </a:p>
        </p:txBody>
      </p:sp>
      <p:pic>
        <p:nvPicPr>
          <p:cNvPr id="6" name="Picture 5">
            <a:extLst>
              <a:ext uri="{FF2B5EF4-FFF2-40B4-BE49-F238E27FC236}">
                <a16:creationId xmlns:a16="http://schemas.microsoft.com/office/drawing/2014/main" xmlns="" id="{21B2D327-69CB-4B15-848E-C6939C375E35}"/>
              </a:ext>
            </a:extLst>
          </p:cNvPr>
          <p:cNvPicPr>
            <a:picLocks noChangeAspect="1"/>
          </p:cNvPicPr>
          <p:nvPr/>
        </p:nvPicPr>
        <p:blipFill>
          <a:blip r:embed="rId2"/>
          <a:stretch>
            <a:fillRect/>
          </a:stretch>
        </p:blipFill>
        <p:spPr>
          <a:xfrm>
            <a:off x="0" y="65715"/>
            <a:ext cx="1450974" cy="816935"/>
          </a:xfrm>
          <a:prstGeom prst="rect">
            <a:avLst/>
          </a:prstGeom>
        </p:spPr>
      </p:pic>
      <p:sp>
        <p:nvSpPr>
          <p:cNvPr id="7" name="Date Placeholder 6"/>
          <p:cNvSpPr>
            <a:spLocks noGrp="1"/>
          </p:cNvSpPr>
          <p:nvPr>
            <p:ph type="dt" sz="half" idx="10"/>
          </p:nvPr>
        </p:nvSpPr>
        <p:spPr/>
        <p:txBody>
          <a:bodyPr/>
          <a:lstStyle/>
          <a:p>
            <a:fld id="{B1F004EA-B03D-4096-8C2F-A6BB92DFF4AA}" type="datetime1">
              <a:rPr lang="en-US" smtClean="0"/>
              <a:t>2/22/2023</a:t>
            </a:fld>
            <a:endParaRPr lang="en-US"/>
          </a:p>
        </p:txBody>
      </p:sp>
      <p:sp>
        <p:nvSpPr>
          <p:cNvPr id="8" name="Slide Number Placeholder 7"/>
          <p:cNvSpPr>
            <a:spLocks noGrp="1"/>
          </p:cNvSpPr>
          <p:nvPr>
            <p:ph type="sldNum" sz="quarter" idx="12"/>
          </p:nvPr>
        </p:nvSpPr>
        <p:spPr/>
        <p:txBody>
          <a:bodyPr/>
          <a:lstStyle/>
          <a:p>
            <a:fld id="{EBEB25C2-8B1D-45DC-B439-E01E786B252B}" type="slidenum">
              <a:rPr lang="en-US" smtClean="0"/>
              <a:pPr/>
              <a:t>51</a:t>
            </a:fld>
            <a:endParaRPr lang="en-US"/>
          </a:p>
        </p:txBody>
      </p:sp>
      <p:sp>
        <p:nvSpPr>
          <p:cNvPr id="9" name="Footer Placeholder 8"/>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760183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35152"/>
          </a:xfrm>
        </p:spPr>
        <p:txBody>
          <a:bodyPr>
            <a:normAutofit fontScale="90000"/>
          </a:bodyPr>
          <a:lstStyle/>
          <a:p>
            <a:endParaRPr lang="en-IN" dirty="0"/>
          </a:p>
        </p:txBody>
      </p:sp>
      <p:sp>
        <p:nvSpPr>
          <p:cNvPr id="3" name="Content Placeholder 2"/>
          <p:cNvSpPr>
            <a:spLocks noGrp="1"/>
          </p:cNvSpPr>
          <p:nvPr>
            <p:ph idx="1"/>
          </p:nvPr>
        </p:nvSpPr>
        <p:spPr>
          <a:xfrm>
            <a:off x="457200" y="1091574"/>
            <a:ext cx="8229600" cy="4956636"/>
          </a:xfrm>
        </p:spPr>
        <p:txBody>
          <a:bodyPr>
            <a:normAutofit fontScale="925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the organization’s letter head</a:t>
            </a:r>
          </a:p>
          <a:p>
            <a:r>
              <a:rPr lang="en-US" dirty="0">
                <a:latin typeface="Times New Roman" panose="02020603050405020304" pitchFamily="18" charset="0"/>
                <a:cs typeface="Times New Roman" panose="02020603050405020304" pitchFamily="18" charset="0"/>
              </a:rPr>
              <a:t> Clearly state the date, time and venue of the</a:t>
            </a:r>
          </a:p>
          <a:p>
            <a:pPr marL="0" indent="0">
              <a:buNone/>
            </a:pPr>
            <a:r>
              <a:rPr lang="en-US" dirty="0">
                <a:latin typeface="Times New Roman" panose="02020603050405020304" pitchFamily="18" charset="0"/>
                <a:cs typeface="Times New Roman" panose="02020603050405020304" pitchFamily="18" charset="0"/>
              </a:rPr>
              <a:t>     meeting</a:t>
            </a:r>
          </a:p>
          <a:p>
            <a:r>
              <a:rPr lang="en-US" dirty="0">
                <a:latin typeface="Times New Roman" panose="02020603050405020304" pitchFamily="18" charset="0"/>
                <a:cs typeface="Times New Roman" panose="02020603050405020304" pitchFamily="18" charset="0"/>
              </a:rPr>
              <a:t> Specify the reason ( agenda) for the meeting</a:t>
            </a:r>
          </a:p>
          <a:p>
            <a:r>
              <a:rPr lang="en-US" dirty="0">
                <a:latin typeface="Times New Roman" panose="02020603050405020304" pitchFamily="18" charset="0"/>
                <a:cs typeface="Times New Roman" panose="02020603050405020304" pitchFamily="18" charset="0"/>
              </a:rPr>
              <a:t> Mention the name and designation of the</a:t>
            </a:r>
          </a:p>
          <a:p>
            <a:pPr marL="0" indent="0">
              <a:buNone/>
            </a:pPr>
            <a:r>
              <a:rPr lang="en-US" dirty="0">
                <a:latin typeface="Times New Roman" panose="02020603050405020304" pitchFamily="18" charset="0"/>
                <a:cs typeface="Times New Roman" panose="02020603050405020304" pitchFamily="18" charset="0"/>
              </a:rPr>
              <a:t>     issuing authority</a:t>
            </a:r>
          </a:p>
          <a:p>
            <a:r>
              <a:rPr lang="en-US" dirty="0">
                <a:latin typeface="Times New Roman" panose="02020603050405020304" pitchFamily="18" charset="0"/>
                <a:cs typeface="Times New Roman" panose="02020603050405020304" pitchFamily="18" charset="0"/>
              </a:rPr>
              <a:t> Mention the authorities to whom the copies are</a:t>
            </a:r>
          </a:p>
          <a:p>
            <a:pPr marL="0" indent="0">
              <a:buNone/>
            </a:pPr>
            <a:r>
              <a:rPr lang="en-US" dirty="0">
                <a:latin typeface="Times New Roman" panose="02020603050405020304" pitchFamily="18" charset="0"/>
                <a:cs typeface="Times New Roman" panose="02020603050405020304" pitchFamily="18" charset="0"/>
              </a:rPr>
              <a:t> sent as Cc at the right/ left bottom of the page</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9AD7E1AD-853D-42E1-B65F-9F9A9A07791F}"/>
              </a:ext>
            </a:extLst>
          </p:cNvPr>
          <p:cNvSpPr txBox="1">
            <a:spLocks/>
          </p:cNvSpPr>
          <p:nvPr/>
        </p:nvSpPr>
        <p:spPr>
          <a:xfrm>
            <a:off x="1371600" y="-60158"/>
            <a:ext cx="7772400" cy="9428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Drafting a Notice</a:t>
            </a:r>
          </a:p>
        </p:txBody>
      </p:sp>
      <p:pic>
        <p:nvPicPr>
          <p:cNvPr id="5" name="Picture 4">
            <a:extLst>
              <a:ext uri="{FF2B5EF4-FFF2-40B4-BE49-F238E27FC236}">
                <a16:creationId xmlns:a16="http://schemas.microsoft.com/office/drawing/2014/main" xmlns="" id="{7A7E0565-BC87-4BE9-A551-26E798089E9D}"/>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7EEF4163-E544-4118-BAA2-DFD8BC41A029}"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955449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IN" dirty="0"/>
          </a:p>
        </p:txBody>
      </p:sp>
      <p:sp>
        <p:nvSpPr>
          <p:cNvPr id="3" name="Content Placeholder 2"/>
          <p:cNvSpPr>
            <a:spLocks noGrp="1"/>
          </p:cNvSpPr>
          <p:nvPr>
            <p:ph idx="1"/>
          </p:nvPr>
        </p:nvSpPr>
        <p:spPr>
          <a:xfrm>
            <a:off x="457200" y="1217446"/>
            <a:ext cx="8229600" cy="4908717"/>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lgn="r">
              <a:buNone/>
            </a:pPr>
            <a:r>
              <a:rPr lang="en-US" dirty="0">
                <a:latin typeface="Times New Roman" panose="02020603050405020304" pitchFamily="18" charset="0"/>
                <a:cs typeface="Times New Roman" panose="02020603050405020304" pitchFamily="18" charset="0"/>
              </a:rPr>
              <a:t>Gandhi Group of Companies Greater Noida West                    9 January 2019</a:t>
            </a:r>
          </a:p>
          <a:p>
            <a:pPr marL="0" indent="0" algn="ctr">
              <a:buNone/>
            </a:pPr>
            <a:r>
              <a:rPr lang="en-US" dirty="0">
                <a:latin typeface="Times New Roman" panose="02020603050405020304" pitchFamily="18" charset="0"/>
                <a:cs typeface="Times New Roman" panose="02020603050405020304" pitchFamily="18" charset="0"/>
              </a:rPr>
              <a:t>  NOTICE</a:t>
            </a:r>
          </a:p>
          <a:p>
            <a:pPr marL="0" indent="0" algn="just">
              <a:buNone/>
            </a:pPr>
            <a:r>
              <a:rPr lang="en-US" dirty="0">
                <a:latin typeface="Times New Roman" panose="02020603050405020304" pitchFamily="18" charset="0"/>
                <a:cs typeface="Times New Roman" panose="02020603050405020304" pitchFamily="18" charset="0"/>
              </a:rPr>
              <a:t>The first meeting of the Board of Directors of the company will be held at the regional office of the company at  Community Centre, Noida Central at 5.00 p.m. on Monday, 19 February 2021.</a:t>
            </a:r>
          </a:p>
          <a:p>
            <a:pPr marL="0" indent="0">
              <a:buNone/>
            </a:pPr>
            <a:r>
              <a:rPr lang="en-US" dirty="0">
                <a:latin typeface="Times New Roman" panose="02020603050405020304" pitchFamily="18" charset="0"/>
                <a:cs typeface="Times New Roman" panose="02020603050405020304" pitchFamily="18" charset="0"/>
              </a:rPr>
              <a:t>The agenda is enclosed.</a:t>
            </a:r>
          </a:p>
          <a:p>
            <a:pPr marL="0" indent="0">
              <a:buNone/>
            </a:pP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Kini</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(Secretary)</a:t>
            </a:r>
          </a:p>
          <a:p>
            <a:pPr marL="0" indent="0">
              <a:buNone/>
            </a:pPr>
            <a:endParaRPr lang="en-US" dirty="0"/>
          </a:p>
        </p:txBody>
      </p:sp>
      <p:sp>
        <p:nvSpPr>
          <p:cNvPr id="4" name="Title 1">
            <a:extLst>
              <a:ext uri="{FF2B5EF4-FFF2-40B4-BE49-F238E27FC236}">
                <a16:creationId xmlns:a16="http://schemas.microsoft.com/office/drawing/2014/main" xmlns="" id="{727526D9-EE12-4DBE-AC50-FD66E2611F8F}"/>
              </a:ext>
            </a:extLst>
          </p:cNvPr>
          <p:cNvSpPr txBox="1">
            <a:spLocks/>
          </p:cNvSpPr>
          <p:nvPr/>
        </p:nvSpPr>
        <p:spPr>
          <a:xfrm>
            <a:off x="1371600" y="-60158"/>
            <a:ext cx="7696200" cy="127760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4800" dirty="0"/>
              <a:t>EXAMPLE of a NOTICE…</a:t>
            </a:r>
            <a:endParaRPr lang="en-IN" sz="2000" dirty="0"/>
          </a:p>
        </p:txBody>
      </p:sp>
      <p:pic>
        <p:nvPicPr>
          <p:cNvPr id="5" name="Picture 4">
            <a:extLst>
              <a:ext uri="{FF2B5EF4-FFF2-40B4-BE49-F238E27FC236}">
                <a16:creationId xmlns:a16="http://schemas.microsoft.com/office/drawing/2014/main" xmlns="" id="{139A618A-DBB0-4768-B1A3-C797B37CBEE2}"/>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E744CA88-2FE8-4002-BA68-6D13E45B4039}"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4232672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pPr algn="l"/>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295400"/>
            <a:ext cx="8229600" cy="4830763"/>
          </a:xfrm>
        </p:spPr>
        <p:txBody>
          <a:bodyPr>
            <a:normAutofit fontScale="85000" lnSpcReduction="10000"/>
          </a:bodyPr>
          <a:lstStyle/>
          <a:p>
            <a:pPr algn="just"/>
            <a:r>
              <a:rPr lang="en-US" dirty="0">
                <a:solidFill>
                  <a:srgbClr val="424142"/>
                </a:solidFill>
                <a:latin typeface="Georgia" panose="02040502050405020303" pitchFamily="18" charset="0"/>
              </a:rPr>
              <a:t>A</a:t>
            </a:r>
            <a:r>
              <a:rPr lang="en-US" b="0" i="0" dirty="0">
                <a:solidFill>
                  <a:srgbClr val="424142"/>
                </a:solidFill>
                <a:effectLst/>
                <a:latin typeface="Georgia" panose="02040502050405020303" pitchFamily="18" charset="0"/>
              </a:rPr>
              <a:t>n agenda is the list of items to be considered at a meeting. It comes from the Latin word agendum (singular) which means ‘a thing to be done.’ </a:t>
            </a:r>
          </a:p>
          <a:p>
            <a:pPr algn="just"/>
            <a:r>
              <a:rPr lang="en-US" dirty="0">
                <a:latin typeface="Times New Roman" panose="02020603050405020304" pitchFamily="18" charset="0"/>
                <a:cs typeface="Times New Roman" panose="02020603050405020304" pitchFamily="18" charset="0"/>
              </a:rPr>
              <a:t>Agenda is a document that outlines the contents of a forthcoming meeting.</a:t>
            </a:r>
          </a:p>
          <a:p>
            <a:pPr algn="just"/>
            <a:r>
              <a:rPr lang="en-US" dirty="0">
                <a:latin typeface="Times New Roman" panose="02020603050405020304" pitchFamily="18" charset="0"/>
                <a:cs typeface="Times New Roman" panose="02020603050405020304" pitchFamily="18" charset="0"/>
              </a:rPr>
              <a:t> It is usually sent along with the notice of the meeting.</a:t>
            </a:r>
          </a:p>
          <a:p>
            <a:pPr algn="just"/>
            <a:r>
              <a:rPr lang="en-US" dirty="0">
                <a:latin typeface="Times New Roman" panose="02020603050405020304" pitchFamily="18" charset="0"/>
                <a:cs typeface="Times New Roman" panose="02020603050405020304" pitchFamily="18" charset="0"/>
              </a:rPr>
              <a:t> Basically, agenda is a statement of business or assignment to be discussed in the meeting on which minutes and decisions are taken thereafter.</a:t>
            </a:r>
          </a:p>
          <a:p>
            <a:pPr algn="just"/>
            <a:r>
              <a:rPr lang="en-US" dirty="0">
                <a:latin typeface="Times New Roman" panose="02020603050405020304" pitchFamily="18" charset="0"/>
                <a:cs typeface="Times New Roman" panose="02020603050405020304" pitchFamily="18" charset="0"/>
              </a:rPr>
              <a:t> Agenda should be specific and clear to all authorized person</a:t>
            </a:r>
          </a:p>
          <a:p>
            <a:pPr algn="just"/>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C104026A-37B2-40D7-89BC-F5C42F68674C}"/>
              </a:ext>
            </a:extLst>
          </p:cNvPr>
          <p:cNvSpPr txBox="1">
            <a:spLocks/>
          </p:cNvSpPr>
          <p:nvPr/>
        </p:nvSpPr>
        <p:spPr>
          <a:xfrm>
            <a:off x="1450974" y="65714"/>
            <a:ext cx="7693026" cy="81693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Agenda</a:t>
            </a:r>
          </a:p>
        </p:txBody>
      </p:sp>
      <p:pic>
        <p:nvPicPr>
          <p:cNvPr id="6" name="Picture 5">
            <a:extLst>
              <a:ext uri="{FF2B5EF4-FFF2-40B4-BE49-F238E27FC236}">
                <a16:creationId xmlns:a16="http://schemas.microsoft.com/office/drawing/2014/main" xmlns="" id="{5D0FAD2B-6C5C-4FA2-9903-9E2F1FBF36A6}"/>
              </a:ext>
            </a:extLst>
          </p:cNvPr>
          <p:cNvPicPr>
            <a:picLocks noChangeAspect="1"/>
          </p:cNvPicPr>
          <p:nvPr/>
        </p:nvPicPr>
        <p:blipFill>
          <a:blip r:embed="rId2"/>
          <a:stretch>
            <a:fillRect/>
          </a:stretch>
        </p:blipFill>
        <p:spPr>
          <a:xfrm>
            <a:off x="0" y="65715"/>
            <a:ext cx="1450974" cy="816935"/>
          </a:xfrm>
          <a:prstGeom prst="rect">
            <a:avLst/>
          </a:prstGeom>
        </p:spPr>
      </p:pic>
      <p:sp>
        <p:nvSpPr>
          <p:cNvPr id="7" name="Date Placeholder 6"/>
          <p:cNvSpPr>
            <a:spLocks noGrp="1"/>
          </p:cNvSpPr>
          <p:nvPr>
            <p:ph type="dt" sz="half" idx="10"/>
          </p:nvPr>
        </p:nvSpPr>
        <p:spPr/>
        <p:txBody>
          <a:bodyPr/>
          <a:lstStyle/>
          <a:p>
            <a:fld id="{48B1F22E-BA6B-441B-BFC0-1B72378E2D0B}" type="datetime1">
              <a:rPr lang="en-US" smtClean="0"/>
              <a:t>2/22/2023</a:t>
            </a:fld>
            <a:endParaRPr lang="en-US"/>
          </a:p>
        </p:txBody>
      </p:sp>
      <p:sp>
        <p:nvSpPr>
          <p:cNvPr id="8" name="Slide Number Placeholder 7"/>
          <p:cNvSpPr>
            <a:spLocks noGrp="1"/>
          </p:cNvSpPr>
          <p:nvPr>
            <p:ph type="sldNum" sz="quarter" idx="12"/>
          </p:nvPr>
        </p:nvSpPr>
        <p:spPr/>
        <p:txBody>
          <a:bodyPr/>
          <a:lstStyle/>
          <a:p>
            <a:fld id="{EBEB25C2-8B1D-45DC-B439-E01E786B252B}" type="slidenum">
              <a:rPr lang="en-US" smtClean="0"/>
              <a:pPr/>
              <a:t>54</a:t>
            </a:fld>
            <a:endParaRPr lang="en-US"/>
          </a:p>
        </p:txBody>
      </p:sp>
      <p:sp>
        <p:nvSpPr>
          <p:cNvPr id="9" name="Footer Placeholder 8"/>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3754767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351003"/>
          </a:xfrm>
        </p:spPr>
        <p:txBody>
          <a:bodyPr>
            <a:normAutofit fontScale="90000"/>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First Point is always ‘Review of the previous meeting’ if any</a:t>
            </a:r>
          </a:p>
          <a:p>
            <a:pPr algn="just"/>
            <a:r>
              <a:rPr lang="en-US" dirty="0">
                <a:latin typeface="Times New Roman" panose="02020603050405020304" pitchFamily="18" charset="0"/>
                <a:cs typeface="Times New Roman" panose="02020603050405020304" pitchFamily="18" charset="0"/>
              </a:rPr>
              <a:t>What has been discussed in the previous meeting and the status of the completed and pending work</a:t>
            </a:r>
          </a:p>
          <a:p>
            <a:pPr algn="just"/>
            <a:r>
              <a:rPr lang="en-US" dirty="0">
                <a:latin typeface="Times New Roman" panose="02020603050405020304" pitchFamily="18" charset="0"/>
                <a:cs typeface="Times New Roman" panose="02020603050405020304" pitchFamily="18" charset="0"/>
              </a:rPr>
              <a:t>The other Points pertain to the discussion of various  issues, in the order of priority</a:t>
            </a:r>
          </a:p>
          <a:p>
            <a:pPr algn="just"/>
            <a:r>
              <a:rPr lang="en-US" dirty="0">
                <a:latin typeface="Times New Roman" panose="02020603050405020304" pitchFamily="18" charset="0"/>
                <a:cs typeface="Times New Roman" panose="02020603050405020304" pitchFamily="18" charset="0"/>
              </a:rPr>
              <a:t> The last point is usually the next meeting</a:t>
            </a:r>
          </a:p>
        </p:txBody>
      </p:sp>
      <p:sp>
        <p:nvSpPr>
          <p:cNvPr id="4" name="Title 1">
            <a:extLst>
              <a:ext uri="{FF2B5EF4-FFF2-40B4-BE49-F238E27FC236}">
                <a16:creationId xmlns:a16="http://schemas.microsoft.com/office/drawing/2014/main" xmlns="" id="{4E76A4A0-37CF-4466-8964-97758DB1BE57}"/>
              </a:ext>
            </a:extLst>
          </p:cNvPr>
          <p:cNvSpPr txBox="1">
            <a:spLocks/>
          </p:cNvSpPr>
          <p:nvPr/>
        </p:nvSpPr>
        <p:spPr>
          <a:xfrm>
            <a:off x="1371600" y="4603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Format of Agenda</a:t>
            </a:r>
          </a:p>
        </p:txBody>
      </p:sp>
      <p:pic>
        <p:nvPicPr>
          <p:cNvPr id="5" name="Picture 4">
            <a:extLst>
              <a:ext uri="{FF2B5EF4-FFF2-40B4-BE49-F238E27FC236}">
                <a16:creationId xmlns:a16="http://schemas.microsoft.com/office/drawing/2014/main" xmlns="" id="{C088B921-C43C-49FC-92E7-F5F2D90FAD77}"/>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7BC20453-AE2A-48D5-908A-FEDCC677CB69}"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3224648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351003"/>
          </a:xfrm>
        </p:spPr>
        <p:txBody>
          <a:bodyPr>
            <a:normAutofit fontScale="90000"/>
          </a:bodyPr>
          <a:lstStyle/>
          <a:p>
            <a:endParaRPr lang="en-IN" dirty="0"/>
          </a:p>
        </p:txBody>
      </p:sp>
      <p:sp>
        <p:nvSpPr>
          <p:cNvPr id="4" name="Title 1">
            <a:extLst>
              <a:ext uri="{FF2B5EF4-FFF2-40B4-BE49-F238E27FC236}">
                <a16:creationId xmlns:a16="http://schemas.microsoft.com/office/drawing/2014/main" xmlns="" id="{CC6038EE-11D6-4C90-9486-FE0921C1411A}"/>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Example of an Agenda</a:t>
            </a:r>
          </a:p>
        </p:txBody>
      </p:sp>
      <p:pic>
        <p:nvPicPr>
          <p:cNvPr id="5" name="Picture 4">
            <a:extLst>
              <a:ext uri="{FF2B5EF4-FFF2-40B4-BE49-F238E27FC236}">
                <a16:creationId xmlns:a16="http://schemas.microsoft.com/office/drawing/2014/main" xmlns="" id="{6F227A52-9720-42D0-83C6-2BC4FC177F20}"/>
              </a:ext>
            </a:extLst>
          </p:cNvPr>
          <p:cNvPicPr>
            <a:picLocks noChangeAspect="1"/>
          </p:cNvPicPr>
          <p:nvPr/>
        </p:nvPicPr>
        <p:blipFill>
          <a:blip r:embed="rId2"/>
          <a:stretch>
            <a:fillRect/>
          </a:stretch>
        </p:blipFill>
        <p:spPr>
          <a:xfrm>
            <a:off x="0" y="65715"/>
            <a:ext cx="1450974" cy="816935"/>
          </a:xfrm>
          <a:prstGeom prst="rect">
            <a:avLst/>
          </a:prstGeom>
        </p:spPr>
      </p:pic>
      <p:pic>
        <p:nvPicPr>
          <p:cNvPr id="8" name="Content Placeholder 7">
            <a:extLst>
              <a:ext uri="{FF2B5EF4-FFF2-40B4-BE49-F238E27FC236}">
                <a16:creationId xmlns:a16="http://schemas.microsoft.com/office/drawing/2014/main" xmlns="" id="{9B717066-9608-47DA-AB25-F3AEC4EAD60C}"/>
              </a:ext>
            </a:extLst>
          </p:cNvPr>
          <p:cNvPicPr>
            <a:picLocks noGrp="1" noChangeAspect="1"/>
          </p:cNvPicPr>
          <p:nvPr>
            <p:ph idx="1"/>
          </p:nvPr>
        </p:nvPicPr>
        <p:blipFill rotWithShape="1">
          <a:blip r:embed="rId3">
            <a:extLst>
              <a:ext uri="{28A0092B-C50C-407E-A947-70E740481C1C}">
                <a14:useLocalDpi xmlns:a14="http://schemas.microsoft.com/office/drawing/2010/main" xmlns="" val="0"/>
              </a:ext>
            </a:extLst>
          </a:blip>
          <a:srcRect t="9468"/>
          <a:stretch/>
        </p:blipFill>
        <p:spPr bwMode="auto">
          <a:xfrm>
            <a:off x="152400" y="1091573"/>
            <a:ext cx="8686800" cy="549178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C2BC4C9D-B822-4271-8307-1D83D54384BF}"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56</a:t>
            </a:fld>
            <a:endParaRPr lang="en-US"/>
          </a:p>
        </p:txBody>
      </p:sp>
      <p:sp>
        <p:nvSpPr>
          <p:cNvPr id="9" name="Footer Placeholder 8"/>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1678440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C104026A-37B2-40D7-89BC-F5C42F68674C}"/>
              </a:ext>
            </a:extLst>
          </p:cNvPr>
          <p:cNvSpPr txBox="1">
            <a:spLocks/>
          </p:cNvSpPr>
          <p:nvPr/>
        </p:nvSpPr>
        <p:spPr>
          <a:xfrm>
            <a:off x="1371600" y="-60157"/>
            <a:ext cx="7772400" cy="45544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a:t>
            </a:r>
            <a:r>
              <a:rPr lang="en-US" sz="3200" dirty="0"/>
              <a:t>Specimen of Notice with Agenda </a:t>
            </a:r>
            <a:endParaRPr lang="en-IN" sz="3200" dirty="0"/>
          </a:p>
        </p:txBody>
      </p:sp>
      <p:pic>
        <p:nvPicPr>
          <p:cNvPr id="6" name="Picture 5">
            <a:extLst>
              <a:ext uri="{FF2B5EF4-FFF2-40B4-BE49-F238E27FC236}">
                <a16:creationId xmlns:a16="http://schemas.microsoft.com/office/drawing/2014/main" xmlns="" id="{5D0FAD2B-6C5C-4FA2-9903-9E2F1FBF36A6}"/>
              </a:ext>
            </a:extLst>
          </p:cNvPr>
          <p:cNvPicPr>
            <a:picLocks noChangeAspect="1"/>
          </p:cNvPicPr>
          <p:nvPr/>
        </p:nvPicPr>
        <p:blipFill>
          <a:blip r:embed="rId2"/>
          <a:stretch>
            <a:fillRect/>
          </a:stretch>
        </p:blipFill>
        <p:spPr>
          <a:xfrm>
            <a:off x="0" y="65715"/>
            <a:ext cx="1450974" cy="816935"/>
          </a:xfrm>
          <a:prstGeom prst="rect">
            <a:avLst/>
          </a:prstGeom>
        </p:spPr>
      </p:pic>
      <p:sp>
        <p:nvSpPr>
          <p:cNvPr id="3" name="Rectangle 2">
            <a:extLst>
              <a:ext uri="{FF2B5EF4-FFF2-40B4-BE49-F238E27FC236}">
                <a16:creationId xmlns:a16="http://schemas.microsoft.com/office/drawing/2014/main" xmlns="" id="{ABBFB2C7-3644-4158-AE13-AFE663DB8B60}"/>
              </a:ext>
            </a:extLst>
          </p:cNvPr>
          <p:cNvSpPr/>
          <p:nvPr/>
        </p:nvSpPr>
        <p:spPr>
          <a:xfrm>
            <a:off x="228600" y="395289"/>
            <a:ext cx="8686800" cy="63969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 name="Content Placeholder 7">
            <a:extLst>
              <a:ext uri="{FF2B5EF4-FFF2-40B4-BE49-F238E27FC236}">
                <a16:creationId xmlns:a16="http://schemas.microsoft.com/office/drawing/2014/main" xmlns="" id="{9ED600A7-3907-4FC0-87EA-6362D05FD099}"/>
              </a:ext>
            </a:extLst>
          </p:cNvPr>
          <p:cNvSpPr>
            <a:spLocks noGrp="1"/>
          </p:cNvSpPr>
          <p:nvPr>
            <p:ph idx="1"/>
          </p:nvPr>
        </p:nvSpPr>
        <p:spPr>
          <a:xfrm>
            <a:off x="228600" y="395290"/>
            <a:ext cx="8458200" cy="5730874"/>
          </a:xfrm>
        </p:spPr>
        <p:txBody>
          <a:bodyPr/>
          <a:lstStyle/>
          <a:p>
            <a:pPr marL="0" indent="0" algn="ctr">
              <a:buNone/>
            </a:pPr>
            <a:r>
              <a:rPr lang="en-US" dirty="0"/>
              <a:t>Confidence Cement Limited</a:t>
            </a:r>
          </a:p>
          <a:p>
            <a:pPr marL="0" indent="0" algn="ctr">
              <a:buNone/>
            </a:pPr>
            <a:r>
              <a:rPr lang="en-US" dirty="0"/>
              <a:t> 32 </a:t>
            </a:r>
            <a:r>
              <a:rPr lang="en-US" dirty="0" err="1"/>
              <a:t>Motijheel</a:t>
            </a:r>
            <a:r>
              <a:rPr lang="en-US" dirty="0"/>
              <a:t> Lucknow</a:t>
            </a:r>
          </a:p>
          <a:p>
            <a:pPr marL="0" indent="0" algn="ctr">
              <a:buNone/>
            </a:pPr>
            <a:r>
              <a:rPr lang="en-US" dirty="0"/>
              <a:t>                                    NOTICE        1 October 2021</a:t>
            </a:r>
          </a:p>
          <a:p>
            <a:pPr marL="0" indent="0">
              <a:buNone/>
            </a:pPr>
            <a:r>
              <a:rPr lang="en-US" dirty="0"/>
              <a:t>Notice is hereby given that the second meeting of the board of directors will be held at the registered office of the company at 3:30 p.m. on Friday October 10, 2021.</a:t>
            </a:r>
          </a:p>
          <a:p>
            <a:pPr marL="0" indent="0">
              <a:buNone/>
            </a:pPr>
            <a:r>
              <a:rPr lang="en-US" dirty="0"/>
              <a:t>Asif Iqbal</a:t>
            </a:r>
          </a:p>
          <a:p>
            <a:pPr marL="0" indent="0">
              <a:buNone/>
            </a:pPr>
            <a:r>
              <a:rPr lang="en-US" dirty="0"/>
              <a:t>(Secretary)</a:t>
            </a:r>
            <a:endParaRPr lang="en-IN" dirty="0"/>
          </a:p>
        </p:txBody>
      </p:sp>
      <p:sp>
        <p:nvSpPr>
          <p:cNvPr id="7" name="Date Placeholder 6"/>
          <p:cNvSpPr>
            <a:spLocks noGrp="1"/>
          </p:cNvSpPr>
          <p:nvPr>
            <p:ph type="dt" sz="half" idx="10"/>
          </p:nvPr>
        </p:nvSpPr>
        <p:spPr/>
        <p:txBody>
          <a:bodyPr/>
          <a:lstStyle/>
          <a:p>
            <a:fld id="{8D110311-1C47-4A2E-93A4-048EE7A17ACB}" type="datetime1">
              <a:rPr lang="en-US" smtClean="0"/>
              <a:t>2/22/2023</a:t>
            </a:fld>
            <a:endParaRPr lang="en-US"/>
          </a:p>
        </p:txBody>
      </p:sp>
      <p:sp>
        <p:nvSpPr>
          <p:cNvPr id="9" name="Slide Number Placeholder 8"/>
          <p:cNvSpPr>
            <a:spLocks noGrp="1"/>
          </p:cNvSpPr>
          <p:nvPr>
            <p:ph type="sldNum" sz="quarter" idx="12"/>
          </p:nvPr>
        </p:nvSpPr>
        <p:spPr/>
        <p:txBody>
          <a:bodyPr/>
          <a:lstStyle/>
          <a:p>
            <a:fld id="{EBEB25C2-8B1D-45DC-B439-E01E786B252B}" type="slidenum">
              <a:rPr lang="en-US" smtClean="0"/>
              <a:pPr/>
              <a:t>57</a:t>
            </a:fld>
            <a:endParaRPr lang="en-US"/>
          </a:p>
        </p:txBody>
      </p:sp>
      <p:sp>
        <p:nvSpPr>
          <p:cNvPr id="10" name="Footer Placeholder 9"/>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2609763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CDC86927-5067-4AEB-828E-B36DAA89F31A}"/>
              </a:ext>
            </a:extLst>
          </p:cNvPr>
          <p:cNvSpPr/>
          <p:nvPr/>
        </p:nvSpPr>
        <p:spPr>
          <a:xfrm>
            <a:off x="304800" y="762000"/>
            <a:ext cx="8534400" cy="58016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57200" y="751514"/>
            <a:ext cx="8229600" cy="46768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295400"/>
            <a:ext cx="8229600" cy="4830763"/>
          </a:xfrm>
        </p:spPr>
        <p:txBody>
          <a:bodyPr>
            <a:normAutofit/>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Confirmation of the minutes of the last meeting</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Matters arising from the minutes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Financial irregularities of company accountants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Confirmation of the appointment of auditor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Date of next meeting</a:t>
            </a:r>
          </a:p>
        </p:txBody>
      </p:sp>
      <p:sp>
        <p:nvSpPr>
          <p:cNvPr id="4" name="Title 1">
            <a:extLst>
              <a:ext uri="{FF2B5EF4-FFF2-40B4-BE49-F238E27FC236}">
                <a16:creationId xmlns:a16="http://schemas.microsoft.com/office/drawing/2014/main" xmlns="" id="{C104026A-37B2-40D7-89BC-F5C42F68674C}"/>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Agenda</a:t>
            </a:r>
          </a:p>
        </p:txBody>
      </p:sp>
      <p:pic>
        <p:nvPicPr>
          <p:cNvPr id="6" name="Picture 5">
            <a:extLst>
              <a:ext uri="{FF2B5EF4-FFF2-40B4-BE49-F238E27FC236}">
                <a16:creationId xmlns:a16="http://schemas.microsoft.com/office/drawing/2014/main" xmlns="" id="{5D0FAD2B-6C5C-4FA2-9903-9E2F1FBF36A6}"/>
              </a:ext>
            </a:extLst>
          </p:cNvPr>
          <p:cNvPicPr>
            <a:picLocks noChangeAspect="1"/>
          </p:cNvPicPr>
          <p:nvPr/>
        </p:nvPicPr>
        <p:blipFill>
          <a:blip r:embed="rId2"/>
          <a:stretch>
            <a:fillRect/>
          </a:stretch>
        </p:blipFill>
        <p:spPr>
          <a:xfrm>
            <a:off x="0" y="65715"/>
            <a:ext cx="1450974" cy="816935"/>
          </a:xfrm>
          <a:prstGeom prst="rect">
            <a:avLst/>
          </a:prstGeom>
        </p:spPr>
      </p:pic>
      <p:sp>
        <p:nvSpPr>
          <p:cNvPr id="7" name="Date Placeholder 6"/>
          <p:cNvSpPr>
            <a:spLocks noGrp="1"/>
          </p:cNvSpPr>
          <p:nvPr>
            <p:ph type="dt" sz="half" idx="10"/>
          </p:nvPr>
        </p:nvSpPr>
        <p:spPr/>
        <p:txBody>
          <a:bodyPr/>
          <a:lstStyle/>
          <a:p>
            <a:fld id="{44A3E714-8F56-4B64-B2BF-8596983500E4}" type="datetime1">
              <a:rPr lang="en-US" smtClean="0"/>
              <a:t>2/22/2023</a:t>
            </a:fld>
            <a:endParaRPr lang="en-US"/>
          </a:p>
        </p:txBody>
      </p:sp>
      <p:sp>
        <p:nvSpPr>
          <p:cNvPr id="8" name="Slide Number Placeholder 7"/>
          <p:cNvSpPr>
            <a:spLocks noGrp="1"/>
          </p:cNvSpPr>
          <p:nvPr>
            <p:ph type="sldNum" sz="quarter" idx="12"/>
          </p:nvPr>
        </p:nvSpPr>
        <p:spPr/>
        <p:txBody>
          <a:bodyPr/>
          <a:lstStyle/>
          <a:p>
            <a:fld id="{EBEB25C2-8B1D-45DC-B439-E01E786B252B}" type="slidenum">
              <a:rPr lang="en-US" smtClean="0"/>
              <a:pPr/>
              <a:t>58</a:t>
            </a:fld>
            <a:endParaRPr lang="en-US"/>
          </a:p>
        </p:txBody>
      </p:sp>
      <p:sp>
        <p:nvSpPr>
          <p:cNvPr id="9" name="Footer Placeholder 8"/>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3157161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pPr algn="l"/>
            <a:r>
              <a:rPr lang="en-IN" dirty="0"/>
              <a:t/>
            </a:r>
            <a:br>
              <a:rPr lang="en-IN" dirty="0"/>
            </a:br>
            <a:endParaRPr lang="en-IN" dirty="0"/>
          </a:p>
        </p:txBody>
      </p:sp>
      <p:sp>
        <p:nvSpPr>
          <p:cNvPr id="3" name="Content Placeholder 2"/>
          <p:cNvSpPr>
            <a:spLocks noGrp="1"/>
          </p:cNvSpPr>
          <p:nvPr>
            <p:ph idx="1"/>
          </p:nvPr>
        </p:nvSpPr>
        <p:spPr>
          <a:xfrm>
            <a:off x="457200" y="1013514"/>
            <a:ext cx="8229600" cy="5112650"/>
          </a:xfrm>
        </p:spPr>
        <p:txBody>
          <a:bodyPr>
            <a:normAutofit lnSpcReduction="10000"/>
          </a:bodyPr>
          <a:lstStyle/>
          <a:p>
            <a:r>
              <a:rPr lang="en-US" dirty="0">
                <a:latin typeface="Times New Roman" panose="02020603050405020304" pitchFamily="18" charset="0"/>
                <a:cs typeface="Times New Roman" panose="02020603050405020304" pitchFamily="18" charset="0"/>
              </a:rPr>
              <a:t>Minutes are a record of what happened in a meeting</a:t>
            </a:r>
          </a:p>
          <a:p>
            <a:r>
              <a:rPr lang="en-US" dirty="0">
                <a:latin typeface="Times New Roman" panose="02020603050405020304" pitchFamily="18" charset="0"/>
                <a:cs typeface="Times New Roman" panose="02020603050405020304" pitchFamily="18" charset="0"/>
              </a:rPr>
              <a:t>It is a chronological written statement of decisions and  resolutions taken in a meeting</a:t>
            </a:r>
          </a:p>
          <a:p>
            <a:r>
              <a:rPr lang="en-US" dirty="0">
                <a:latin typeface="Times New Roman" panose="02020603050405020304" pitchFamily="18" charset="0"/>
                <a:cs typeface="Times New Roman" panose="02020603050405020304" pitchFamily="18" charset="0"/>
              </a:rPr>
              <a:t>Usually, they are concise and brief</a:t>
            </a:r>
          </a:p>
          <a:p>
            <a:r>
              <a:rPr lang="en-US" dirty="0">
                <a:solidFill>
                  <a:srgbClr val="424142"/>
                </a:solidFill>
                <a:latin typeface="Georgia" panose="02040502050405020303" pitchFamily="18" charset="0"/>
              </a:rPr>
              <a:t>T</a:t>
            </a:r>
            <a:r>
              <a:rPr lang="en-US" i="0" dirty="0">
                <a:solidFill>
                  <a:srgbClr val="424142"/>
                </a:solidFill>
                <a:effectLst/>
                <a:latin typeface="Georgia" panose="02040502050405020303" pitchFamily="18" charset="0"/>
              </a:rPr>
              <a:t>he description is given in the past tense</a:t>
            </a:r>
          </a:p>
          <a:p>
            <a:r>
              <a:rPr lang="en-US" dirty="0">
                <a:latin typeface="Times New Roman" panose="02020603050405020304" pitchFamily="18" charset="0"/>
                <a:cs typeface="Times New Roman" panose="02020603050405020304" pitchFamily="18" charset="0"/>
              </a:rPr>
              <a:t>The minutes should be approved by the participating members of the meeting and must be concluded by the signatures of the authorized person of the meeting.</a:t>
            </a:r>
          </a:p>
        </p:txBody>
      </p:sp>
      <p:sp>
        <p:nvSpPr>
          <p:cNvPr id="4" name="Title 1">
            <a:extLst>
              <a:ext uri="{FF2B5EF4-FFF2-40B4-BE49-F238E27FC236}">
                <a16:creationId xmlns:a16="http://schemas.microsoft.com/office/drawing/2014/main" xmlns="" id="{22B69359-8CE8-4B8E-B52F-D8830C3178AD}"/>
              </a:ext>
            </a:extLst>
          </p:cNvPr>
          <p:cNvSpPr txBox="1">
            <a:spLocks/>
          </p:cNvSpPr>
          <p:nvPr/>
        </p:nvSpPr>
        <p:spPr>
          <a:xfrm>
            <a:off x="1371600" y="2153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Minutes</a:t>
            </a:r>
          </a:p>
        </p:txBody>
      </p:sp>
      <p:pic>
        <p:nvPicPr>
          <p:cNvPr id="5" name="Picture 4">
            <a:extLst>
              <a:ext uri="{FF2B5EF4-FFF2-40B4-BE49-F238E27FC236}">
                <a16:creationId xmlns:a16="http://schemas.microsoft.com/office/drawing/2014/main" xmlns="" id="{4592E3DF-CA7B-49AD-9B76-1DF3BAD92667}"/>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94A86109-E1F9-4CE6-BC8B-7BC29788DAC9}"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59</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43334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lvl="0" algn="just"/>
            <a:r>
              <a:rPr lang="en-US" sz="2800" dirty="0"/>
              <a:t>The objective of the Unit is to familiarize the students with the basic nuances of Writing Skills</a:t>
            </a:r>
          </a:p>
          <a:p>
            <a:pPr lvl="0" algn="just"/>
            <a:endParaRPr lang="en-US" sz="2800" dirty="0"/>
          </a:p>
          <a:p>
            <a:pPr lvl="0" algn="just"/>
            <a:r>
              <a:rPr lang="en-US" sz="2800" dirty="0"/>
              <a:t>The Unit provides a foundation in E-mail writing, Notices, Resume, etc.</a:t>
            </a:r>
            <a:endParaRPr lang="en-IN" sz="2800" dirty="0"/>
          </a:p>
        </p:txBody>
      </p:sp>
      <p:sp>
        <p:nvSpPr>
          <p:cNvPr id="5" name="Footer Placeholder 4"/>
          <p:cNvSpPr>
            <a:spLocks noGrp="1"/>
          </p:cNvSpPr>
          <p:nvPr>
            <p:ph type="ftr" sz="quarter" idx="11"/>
          </p:nvPr>
        </p:nvSpPr>
        <p:spPr>
          <a:xfrm>
            <a:off x="1219200" y="6356350"/>
            <a:ext cx="70104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Unit</a:t>
            </a:r>
            <a:r>
              <a:rPr kumimoji="0" lang="en-US" sz="3200" b="1" i="0" u="none" strike="noStrike" kern="1200" cap="none" spc="0" normalizeH="0" noProof="0" dirty="0">
                <a:ln>
                  <a:noFill/>
                </a:ln>
                <a:solidFill>
                  <a:schemeClr val="dk1"/>
                </a:solidFill>
                <a:effectLst/>
                <a:uLnTx/>
                <a:uFillTx/>
                <a:latin typeface="+mn-lt"/>
                <a:ea typeface="+mn-ea"/>
                <a:cs typeface="+mn-cs"/>
              </a:rPr>
              <a:t> Objective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0CDB418F-1E6E-F14F-A5AD-738CB9EB8ACA}"/>
              </a:ext>
            </a:extLst>
          </p:cNvPr>
          <p:cNvSpPr>
            <a:spLocks noGrp="1"/>
          </p:cNvSpPr>
          <p:nvPr>
            <p:ph type="dt" sz="half" idx="10"/>
          </p:nvPr>
        </p:nvSpPr>
        <p:spPr/>
        <p:txBody>
          <a:bodyPr/>
          <a:lstStyle/>
          <a:p>
            <a:fld id="{09F88F95-30BD-4DAB-8A37-582709FDF79A}" type="datetime1">
              <a:rPr lang="en-US" smtClean="0"/>
              <a:t>2/22/2023</a:t>
            </a:fld>
            <a:endParaRPr lang="en-US"/>
          </a:p>
        </p:txBody>
      </p:sp>
      <p:sp>
        <p:nvSpPr>
          <p:cNvPr id="4" name="Slide Number Placeholder 3">
            <a:extLst>
              <a:ext uri="{FF2B5EF4-FFF2-40B4-BE49-F238E27FC236}">
                <a16:creationId xmlns:a16="http://schemas.microsoft.com/office/drawing/2014/main" xmlns="" id="{74325E3E-BF39-4B83-AA20-62DC8163F645}"/>
              </a:ext>
            </a:extLst>
          </p:cNvPr>
          <p:cNvSpPr>
            <a:spLocks noGrp="1"/>
          </p:cNvSpPr>
          <p:nvPr>
            <p:ph type="sldNum" sz="quarter" idx="12"/>
          </p:nvPr>
        </p:nvSpPr>
        <p:spPr/>
        <p:txBody>
          <a:bodyPr/>
          <a:lstStyle/>
          <a:p>
            <a:fld id="{EBEB25C2-8B1D-45DC-B439-E01E786B252B}" type="slidenum">
              <a:rPr lang="en-US" smtClean="0"/>
              <a:pPr/>
              <a:t>6</a:t>
            </a:fld>
            <a:endParaRPr lang="en-US"/>
          </a:p>
        </p:txBody>
      </p:sp>
    </p:spTree>
    <p:extLst>
      <p:ext uri="{BB962C8B-B14F-4D97-AF65-F5344CB8AC3E}">
        <p14:creationId xmlns:p14="http://schemas.microsoft.com/office/powerpoint/2010/main" xmlns="" val="19226004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pPr algn="l"/>
            <a:r>
              <a:rPr lang="en-IN" dirty="0"/>
              <a:t/>
            </a:r>
            <a:br>
              <a:rPr lang="en-IN" dirty="0"/>
            </a:br>
            <a:endParaRPr lang="en-IN" dirty="0"/>
          </a:p>
        </p:txBody>
      </p:sp>
      <p:sp>
        <p:nvSpPr>
          <p:cNvPr id="3" name="Content Placeholder 2"/>
          <p:cNvSpPr>
            <a:spLocks noGrp="1"/>
          </p:cNvSpPr>
          <p:nvPr>
            <p:ph idx="1"/>
          </p:nvPr>
        </p:nvSpPr>
        <p:spPr>
          <a:xfrm>
            <a:off x="457200" y="1013514"/>
            <a:ext cx="8229600" cy="5112650"/>
          </a:xfrm>
        </p:spPr>
        <p:txBody>
          <a:bodyPr>
            <a:normAutofit fontScale="92500" lnSpcReduction="10000"/>
          </a:bodyPr>
          <a:lstStyle/>
          <a:p>
            <a:pPr algn="l" fontAlgn="base"/>
            <a:r>
              <a:rPr lang="en-US" b="0" dirty="0">
                <a:solidFill>
                  <a:srgbClr val="424142"/>
                </a:solidFill>
                <a:effectLst/>
                <a:latin typeface="Georgia" panose="02040502050405020303" pitchFamily="18" charset="0"/>
              </a:rPr>
              <a:t>1. The name of the organization/ unit</a:t>
            </a:r>
          </a:p>
          <a:p>
            <a:pPr algn="l" fontAlgn="base"/>
            <a:r>
              <a:rPr lang="en-US" b="0" dirty="0">
                <a:solidFill>
                  <a:srgbClr val="424142"/>
                </a:solidFill>
                <a:effectLst/>
                <a:latin typeface="Georgia" panose="02040502050405020303" pitchFamily="18" charset="0"/>
              </a:rPr>
              <a:t>2. Day, date, time and place</a:t>
            </a:r>
          </a:p>
          <a:p>
            <a:pPr algn="l" fontAlgn="base"/>
            <a:r>
              <a:rPr lang="en-US" b="0" dirty="0">
                <a:solidFill>
                  <a:srgbClr val="424142"/>
                </a:solidFill>
                <a:effectLst/>
                <a:latin typeface="Georgia" panose="02040502050405020303" pitchFamily="18" charset="0"/>
              </a:rPr>
              <a:t>3. Number in order (e.g., 33</a:t>
            </a:r>
            <a:r>
              <a:rPr lang="en-US" b="0" baseline="30000" dirty="0">
                <a:solidFill>
                  <a:srgbClr val="424142"/>
                </a:solidFill>
                <a:effectLst/>
                <a:latin typeface="Georgia" panose="02040502050405020303" pitchFamily="18" charset="0"/>
              </a:rPr>
              <a:t>rd</a:t>
            </a:r>
            <a:r>
              <a:rPr lang="en-US" b="0" dirty="0">
                <a:solidFill>
                  <a:srgbClr val="424142"/>
                </a:solidFill>
                <a:effectLst/>
                <a:latin typeface="Georgia" panose="02040502050405020303" pitchFamily="18" charset="0"/>
              </a:rPr>
              <a:t> meeting of…)</a:t>
            </a:r>
          </a:p>
          <a:p>
            <a:pPr algn="l" fontAlgn="base"/>
            <a:r>
              <a:rPr lang="en-US" b="0" dirty="0">
                <a:solidFill>
                  <a:srgbClr val="424142"/>
                </a:solidFill>
                <a:effectLst/>
                <a:latin typeface="Georgia" panose="02040502050405020303" pitchFamily="18" charset="0"/>
              </a:rPr>
              <a:t>4. Names of chairperson and secretary</a:t>
            </a:r>
          </a:p>
          <a:p>
            <a:pPr algn="l" fontAlgn="base"/>
            <a:r>
              <a:rPr lang="en-US" b="0" dirty="0">
                <a:solidFill>
                  <a:srgbClr val="424142"/>
                </a:solidFill>
                <a:effectLst/>
                <a:latin typeface="Georgia" panose="02040502050405020303" pitchFamily="18" charset="0"/>
              </a:rPr>
              <a:t>5. Names of members present</a:t>
            </a:r>
          </a:p>
          <a:p>
            <a:pPr algn="l" fontAlgn="base"/>
            <a:r>
              <a:rPr lang="en-US" b="0" dirty="0">
                <a:solidFill>
                  <a:srgbClr val="424142"/>
                </a:solidFill>
                <a:effectLst/>
                <a:latin typeface="Georgia" panose="02040502050405020303" pitchFamily="18" charset="0"/>
              </a:rPr>
              <a:t>6. Names of the absentees</a:t>
            </a:r>
          </a:p>
          <a:p>
            <a:pPr algn="l" fontAlgn="base"/>
            <a:r>
              <a:rPr lang="en-US" b="0" dirty="0">
                <a:solidFill>
                  <a:srgbClr val="424142"/>
                </a:solidFill>
                <a:effectLst/>
                <a:latin typeface="Georgia" panose="02040502050405020303" pitchFamily="18" charset="0"/>
              </a:rPr>
              <a:t>7. Record of the transactions (on the guidelines given above)</a:t>
            </a:r>
          </a:p>
          <a:p>
            <a:pPr algn="l" fontAlgn="base"/>
            <a:r>
              <a:rPr lang="en-US" b="0" dirty="0">
                <a:solidFill>
                  <a:srgbClr val="424142"/>
                </a:solidFill>
                <a:effectLst/>
                <a:latin typeface="Georgia" panose="02040502050405020303" pitchFamily="18" charset="0"/>
              </a:rPr>
              <a:t>9. Signature of the secretary and, after approval, that of the chairman.</a:t>
            </a:r>
          </a:p>
          <a:p>
            <a:pPr algn="l" fontAlgn="base"/>
            <a:endParaRPr lang="en-US" b="0" dirty="0">
              <a:solidFill>
                <a:srgbClr val="424142"/>
              </a:solidFill>
              <a:effectLst/>
              <a:latin typeface="Georgia" panose="02040502050405020303" pitchFamily="18" charset="0"/>
            </a:endParaRPr>
          </a:p>
        </p:txBody>
      </p:sp>
      <p:sp>
        <p:nvSpPr>
          <p:cNvPr id="4" name="Title 1">
            <a:extLst>
              <a:ext uri="{FF2B5EF4-FFF2-40B4-BE49-F238E27FC236}">
                <a16:creationId xmlns:a16="http://schemas.microsoft.com/office/drawing/2014/main" xmlns="" id="{22B69359-8CE8-4B8E-B52F-D8830C3178AD}"/>
              </a:ext>
            </a:extLst>
          </p:cNvPr>
          <p:cNvSpPr txBox="1">
            <a:spLocks/>
          </p:cNvSpPr>
          <p:nvPr/>
        </p:nvSpPr>
        <p:spPr>
          <a:xfrm>
            <a:off x="1371600" y="2153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1600" dirty="0"/>
              <a:t>                             </a:t>
            </a:r>
            <a:r>
              <a:rPr lang="en-US" sz="2800" b="1" dirty="0">
                <a:solidFill>
                  <a:srgbClr val="424142"/>
                </a:solidFill>
                <a:effectLst/>
                <a:latin typeface="Georgia" panose="02040502050405020303" pitchFamily="18" charset="0"/>
              </a:rPr>
              <a:t>The overall minutes should give:</a:t>
            </a:r>
            <a:endParaRPr lang="en-US" sz="2800" b="0" dirty="0">
              <a:solidFill>
                <a:srgbClr val="424142"/>
              </a:solidFill>
              <a:effectLst/>
              <a:latin typeface="Georgia" panose="02040502050405020303" pitchFamily="18" charset="0"/>
            </a:endParaRPr>
          </a:p>
          <a:p>
            <a:endParaRPr lang="en-IN" sz="1600" dirty="0"/>
          </a:p>
        </p:txBody>
      </p:sp>
      <p:pic>
        <p:nvPicPr>
          <p:cNvPr id="5" name="Picture 4">
            <a:extLst>
              <a:ext uri="{FF2B5EF4-FFF2-40B4-BE49-F238E27FC236}">
                <a16:creationId xmlns:a16="http://schemas.microsoft.com/office/drawing/2014/main" xmlns="" id="{4592E3DF-CA7B-49AD-9B76-1DF3BAD92667}"/>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44D955F2-581C-458E-B676-3FD802289C7B}"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60</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10261767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MINUTES OF THE MEETING </a:t>
            </a:r>
          </a:p>
        </p:txBody>
      </p:sp>
      <p:sp>
        <p:nvSpPr>
          <p:cNvPr id="4" name="Title 1">
            <a:extLst>
              <a:ext uri="{FF2B5EF4-FFF2-40B4-BE49-F238E27FC236}">
                <a16:creationId xmlns:a16="http://schemas.microsoft.com/office/drawing/2014/main" xmlns="" id="{D4C015B6-70C5-4425-B450-470CD9CD5375}"/>
              </a:ext>
            </a:extLst>
          </p:cNvPr>
          <p:cNvSpPr txBox="1">
            <a:spLocks/>
          </p:cNvSpPr>
          <p:nvPr/>
        </p:nvSpPr>
        <p:spPr>
          <a:xfrm>
            <a:off x="1404730" y="-85097"/>
            <a:ext cx="7772400" cy="69469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a:t>
            </a:r>
            <a:r>
              <a:rPr lang="en-US" sz="3200" dirty="0"/>
              <a:t>Example</a:t>
            </a:r>
            <a:endParaRPr lang="en-IN" sz="3200" dirty="0"/>
          </a:p>
        </p:txBody>
      </p:sp>
      <p:pic>
        <p:nvPicPr>
          <p:cNvPr id="5" name="Picture 4">
            <a:extLst>
              <a:ext uri="{FF2B5EF4-FFF2-40B4-BE49-F238E27FC236}">
                <a16:creationId xmlns:a16="http://schemas.microsoft.com/office/drawing/2014/main" xmlns="" id="{01FE8311-0C70-451F-A104-88F85050CA65}"/>
              </a:ext>
            </a:extLst>
          </p:cNvPr>
          <p:cNvPicPr>
            <a:picLocks noChangeAspect="1"/>
          </p:cNvPicPr>
          <p:nvPr/>
        </p:nvPicPr>
        <p:blipFill>
          <a:blip r:embed="rId2"/>
          <a:stretch>
            <a:fillRect/>
          </a:stretch>
        </p:blipFill>
        <p:spPr>
          <a:xfrm>
            <a:off x="0" y="65715"/>
            <a:ext cx="1450974" cy="816935"/>
          </a:xfrm>
          <a:prstGeom prst="rect">
            <a:avLst/>
          </a:prstGeom>
        </p:spPr>
      </p:pic>
      <p:pic>
        <p:nvPicPr>
          <p:cNvPr id="13" name="Content Placeholder 12">
            <a:extLst>
              <a:ext uri="{FF2B5EF4-FFF2-40B4-BE49-F238E27FC236}">
                <a16:creationId xmlns:a16="http://schemas.microsoft.com/office/drawing/2014/main" xmlns="" id="{86B295E5-ED3A-43CC-8B50-54D8C674E90D}"/>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557730" y="1091573"/>
            <a:ext cx="8679996" cy="5614027"/>
          </a:xfrm>
        </p:spPr>
      </p:pic>
      <p:sp>
        <p:nvSpPr>
          <p:cNvPr id="6" name="Date Placeholder 5"/>
          <p:cNvSpPr>
            <a:spLocks noGrp="1"/>
          </p:cNvSpPr>
          <p:nvPr>
            <p:ph type="dt" sz="half" idx="10"/>
          </p:nvPr>
        </p:nvSpPr>
        <p:spPr/>
        <p:txBody>
          <a:bodyPr/>
          <a:lstStyle/>
          <a:p>
            <a:fld id="{4275C50B-9CD2-46A7-B502-B2E265A2E116}"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61</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1345430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MINUTES OF THE MEETING </a:t>
            </a:r>
            <a:r>
              <a:rPr lang="en-IN" sz="3600" dirty="0" err="1"/>
              <a:t>cont</a:t>
            </a:r>
            <a:r>
              <a:rPr lang="en-IN" sz="3600" dirty="0"/>
              <a:t>… </a:t>
            </a:r>
          </a:p>
        </p:txBody>
      </p:sp>
      <p:sp>
        <p:nvSpPr>
          <p:cNvPr id="4" name="Title 1">
            <a:extLst>
              <a:ext uri="{FF2B5EF4-FFF2-40B4-BE49-F238E27FC236}">
                <a16:creationId xmlns:a16="http://schemas.microsoft.com/office/drawing/2014/main" xmlns="" id="{D4C015B6-70C5-4425-B450-470CD9CD5375}"/>
              </a:ext>
            </a:extLst>
          </p:cNvPr>
          <p:cNvSpPr txBox="1">
            <a:spLocks/>
          </p:cNvSpPr>
          <p:nvPr/>
        </p:nvSpPr>
        <p:spPr>
          <a:xfrm>
            <a:off x="1404730" y="-85097"/>
            <a:ext cx="7772400" cy="69469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a:t>
            </a:r>
            <a:r>
              <a:rPr lang="en-US" sz="3200" dirty="0"/>
              <a:t>Example</a:t>
            </a:r>
            <a:endParaRPr lang="en-IN" sz="3200" dirty="0"/>
          </a:p>
        </p:txBody>
      </p:sp>
      <p:pic>
        <p:nvPicPr>
          <p:cNvPr id="5" name="Picture 4">
            <a:extLst>
              <a:ext uri="{FF2B5EF4-FFF2-40B4-BE49-F238E27FC236}">
                <a16:creationId xmlns:a16="http://schemas.microsoft.com/office/drawing/2014/main" xmlns="" id="{01FE8311-0C70-451F-A104-88F85050CA65}"/>
              </a:ext>
            </a:extLst>
          </p:cNvPr>
          <p:cNvPicPr>
            <a:picLocks noChangeAspect="1"/>
          </p:cNvPicPr>
          <p:nvPr/>
        </p:nvPicPr>
        <p:blipFill>
          <a:blip r:embed="rId2"/>
          <a:stretch>
            <a:fillRect/>
          </a:stretch>
        </p:blipFill>
        <p:spPr>
          <a:xfrm>
            <a:off x="0" y="65715"/>
            <a:ext cx="1450974" cy="816935"/>
          </a:xfrm>
          <a:prstGeom prst="rect">
            <a:avLst/>
          </a:prstGeom>
        </p:spPr>
      </p:pic>
      <p:pic>
        <p:nvPicPr>
          <p:cNvPr id="8" name="Content Placeholder 7">
            <a:extLst>
              <a:ext uri="{FF2B5EF4-FFF2-40B4-BE49-F238E27FC236}">
                <a16:creationId xmlns:a16="http://schemas.microsoft.com/office/drawing/2014/main" xmlns="" id="{89BB2290-AF87-4620-A301-AE3AA33D8A30}"/>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28600" y="1257692"/>
            <a:ext cx="8610600" cy="5325670"/>
          </a:xfrm>
        </p:spPr>
      </p:pic>
      <p:sp>
        <p:nvSpPr>
          <p:cNvPr id="6" name="Date Placeholder 5"/>
          <p:cNvSpPr>
            <a:spLocks noGrp="1"/>
          </p:cNvSpPr>
          <p:nvPr>
            <p:ph type="dt" sz="half" idx="10"/>
          </p:nvPr>
        </p:nvSpPr>
        <p:spPr/>
        <p:txBody>
          <a:bodyPr/>
          <a:lstStyle/>
          <a:p>
            <a:fld id="{04BE054E-A630-450D-99DF-166D7A61CE37}"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62</a:t>
            </a:fld>
            <a:endParaRPr lang="en-US"/>
          </a:p>
        </p:txBody>
      </p:sp>
      <p:sp>
        <p:nvSpPr>
          <p:cNvPr id="9" name="Footer Placeholder 8"/>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33996279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562600"/>
          </a:xfrm>
        </p:spPr>
        <p:txBody>
          <a:bodyPr>
            <a:normAutofit/>
          </a:bodyPr>
          <a:lstStyle/>
          <a:p>
            <a:pPr marL="0" indent="0" algn="l">
              <a:buNone/>
            </a:pPr>
            <a:r>
              <a:rPr lang="en-US" sz="2800" b="0" i="0" dirty="0">
                <a:solidFill>
                  <a:srgbClr val="000000"/>
                </a:solidFill>
                <a:effectLst/>
                <a:latin typeface="Open Sans" panose="020B0606030504020204" pitchFamily="34" charset="0"/>
              </a:rPr>
              <a:t>1. What are meeting minutes?</a:t>
            </a:r>
          </a:p>
          <a:p>
            <a:pPr marL="514350" indent="-514350">
              <a:buFont typeface="+mj-lt"/>
              <a:buAutoNum type="alphaLcParenR"/>
            </a:pPr>
            <a:r>
              <a:rPr lang="en-US" sz="2800" b="0" i="0" dirty="0">
                <a:solidFill>
                  <a:srgbClr val="000000"/>
                </a:solidFill>
                <a:effectLst/>
                <a:latin typeface="Open Sans" panose="020B0606030504020204" pitchFamily="34" charset="0"/>
              </a:rPr>
              <a:t>A list of what will be discussed or acted upon at meetings, events or conferences</a:t>
            </a:r>
          </a:p>
          <a:p>
            <a:pPr marL="514350" indent="-514350">
              <a:buFont typeface="+mj-lt"/>
              <a:buAutoNum type="alphaLcParenR"/>
            </a:pPr>
            <a:r>
              <a:rPr lang="en-US" sz="2800" b="0" i="0" dirty="0">
                <a:solidFill>
                  <a:srgbClr val="000000"/>
                </a:solidFill>
                <a:effectLst/>
                <a:latin typeface="Open Sans" panose="020B0606030504020204" pitchFamily="34" charset="0"/>
              </a:rPr>
              <a:t>Document that describe discussions, decisions and actions that happen during a meeting</a:t>
            </a:r>
          </a:p>
          <a:p>
            <a:pPr marL="514350" indent="-514350">
              <a:buFont typeface="+mj-lt"/>
              <a:buAutoNum type="alphaLcParenR"/>
            </a:pPr>
            <a:r>
              <a:rPr lang="en-US" sz="2800" b="0" i="0" dirty="0">
                <a:solidFill>
                  <a:srgbClr val="000000"/>
                </a:solidFill>
                <a:effectLst/>
                <a:latin typeface="Open Sans" panose="020B0606030504020204" pitchFamily="34" charset="0"/>
              </a:rPr>
              <a:t>None of the above</a:t>
            </a:r>
          </a:p>
          <a:p>
            <a:pPr marL="0" indent="0" algn="l">
              <a:buNone/>
            </a:pPr>
            <a:r>
              <a:rPr lang="en-US" sz="2800" b="0" i="0" dirty="0">
                <a:solidFill>
                  <a:srgbClr val="000000"/>
                </a:solidFill>
                <a:effectLst/>
                <a:latin typeface="Open Sans" panose="020B0606030504020204" pitchFamily="34" charset="0"/>
              </a:rPr>
              <a:t>2. The agenda is prepared after the meeting has occurred.</a:t>
            </a:r>
          </a:p>
          <a:p>
            <a:pPr marL="514350" indent="-514350" algn="l">
              <a:buFont typeface="+mj-lt"/>
              <a:buAutoNum type="alphaLcParenR"/>
            </a:pPr>
            <a:r>
              <a:rPr lang="en-US" sz="2800" b="0" i="0" dirty="0">
                <a:solidFill>
                  <a:srgbClr val="000000"/>
                </a:solidFill>
                <a:effectLst/>
                <a:latin typeface="Open Sans" panose="020B0606030504020204" pitchFamily="34" charset="0"/>
              </a:rPr>
              <a:t>True</a:t>
            </a:r>
          </a:p>
          <a:p>
            <a:pPr marL="514350" indent="-514350" algn="l">
              <a:buFont typeface="+mj-lt"/>
              <a:buAutoNum type="alphaLcParenR"/>
            </a:pPr>
            <a:r>
              <a:rPr lang="en-US" sz="2800" b="0" i="0" dirty="0">
                <a:solidFill>
                  <a:srgbClr val="000000"/>
                </a:solidFill>
                <a:effectLst/>
                <a:latin typeface="Open Sans" panose="020B0606030504020204" pitchFamily="34" charset="0"/>
              </a:rPr>
              <a:t>False</a:t>
            </a:r>
          </a:p>
          <a:p>
            <a:pPr marL="0" indent="0">
              <a:buNone/>
            </a:pPr>
            <a:endParaRPr lang="en-US" sz="4300" dirty="0"/>
          </a:p>
          <a:p>
            <a:endParaRPr lang="en-US" sz="4300" dirty="0"/>
          </a:p>
        </p:txBody>
      </p:sp>
      <p:sp>
        <p:nvSpPr>
          <p:cNvPr id="4" name="Title 1">
            <a:extLst>
              <a:ext uri="{FF2B5EF4-FFF2-40B4-BE49-F238E27FC236}">
                <a16:creationId xmlns:a16="http://schemas.microsoft.com/office/drawing/2014/main" xmlns="" id="{4F156D2F-BA8C-4C9B-AEB2-4113E55BCDD2}"/>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Daily  Quiz</a:t>
            </a:r>
          </a:p>
        </p:txBody>
      </p:sp>
      <p:pic>
        <p:nvPicPr>
          <p:cNvPr id="5" name="Picture 4">
            <a:extLst>
              <a:ext uri="{FF2B5EF4-FFF2-40B4-BE49-F238E27FC236}">
                <a16:creationId xmlns:a16="http://schemas.microsoft.com/office/drawing/2014/main" xmlns="" id="{82D3BBFE-121C-4239-A832-C7F17264284D}"/>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31CC8018-1F63-46CB-8F3F-2D00C46DFD34}"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63</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288624670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562600"/>
          </a:xfrm>
        </p:spPr>
        <p:txBody>
          <a:bodyPr>
            <a:normAutofit/>
          </a:bodyPr>
          <a:lstStyle/>
          <a:p>
            <a:pPr marL="0" indent="0" algn="l">
              <a:buNone/>
            </a:pPr>
            <a:r>
              <a:rPr lang="en-US" sz="2800" b="0" i="0" dirty="0">
                <a:solidFill>
                  <a:srgbClr val="000000"/>
                </a:solidFill>
                <a:effectLst/>
                <a:latin typeface="Open Sans" panose="020B0606030504020204" pitchFamily="34" charset="0"/>
              </a:rPr>
              <a:t>1. What are meeting minutes?</a:t>
            </a:r>
          </a:p>
          <a:p>
            <a:pPr marL="514350" indent="-514350">
              <a:buFont typeface="+mj-lt"/>
              <a:buAutoNum type="alphaLcParenR"/>
            </a:pPr>
            <a:r>
              <a:rPr lang="en-US" sz="2800" b="0" i="0" dirty="0">
                <a:solidFill>
                  <a:srgbClr val="000000"/>
                </a:solidFill>
                <a:effectLst/>
                <a:latin typeface="Open Sans" panose="020B0606030504020204" pitchFamily="34" charset="0"/>
              </a:rPr>
              <a:t>A list of what will be discussed or acted upon at meetings, events or conferences</a:t>
            </a:r>
          </a:p>
          <a:p>
            <a:pPr marL="514350" indent="-514350">
              <a:buFont typeface="+mj-lt"/>
              <a:buAutoNum type="alphaLcParenR"/>
            </a:pPr>
            <a:r>
              <a:rPr lang="en-US" sz="2800" b="1" i="0" dirty="0">
                <a:solidFill>
                  <a:srgbClr val="000000"/>
                </a:solidFill>
                <a:effectLst/>
                <a:latin typeface="Open Sans" panose="020B0606030504020204" pitchFamily="34" charset="0"/>
              </a:rPr>
              <a:t>Document that describe discussions, decisions and actions that happen during a meeting</a:t>
            </a:r>
          </a:p>
          <a:p>
            <a:pPr marL="514350" indent="-514350">
              <a:buFont typeface="+mj-lt"/>
              <a:buAutoNum type="alphaLcParenR"/>
            </a:pPr>
            <a:r>
              <a:rPr lang="en-US" sz="2800" b="0" i="0" dirty="0">
                <a:solidFill>
                  <a:srgbClr val="000000"/>
                </a:solidFill>
                <a:effectLst/>
                <a:latin typeface="Open Sans" panose="020B0606030504020204" pitchFamily="34" charset="0"/>
              </a:rPr>
              <a:t>None of the above</a:t>
            </a:r>
          </a:p>
          <a:p>
            <a:pPr marL="0" indent="0" algn="l">
              <a:buNone/>
            </a:pPr>
            <a:r>
              <a:rPr lang="en-US" sz="2800" b="0" i="0" dirty="0">
                <a:solidFill>
                  <a:srgbClr val="000000"/>
                </a:solidFill>
                <a:effectLst/>
                <a:latin typeface="Open Sans" panose="020B0606030504020204" pitchFamily="34" charset="0"/>
              </a:rPr>
              <a:t>2. The agenda is prepared after the meeting has occurred.</a:t>
            </a:r>
          </a:p>
          <a:p>
            <a:pPr marL="514350" indent="-514350" algn="l">
              <a:buFont typeface="+mj-lt"/>
              <a:buAutoNum type="alphaLcParenR"/>
            </a:pPr>
            <a:r>
              <a:rPr lang="en-US" sz="2800" b="0" i="0" dirty="0">
                <a:solidFill>
                  <a:srgbClr val="000000"/>
                </a:solidFill>
                <a:effectLst/>
                <a:latin typeface="Open Sans" panose="020B0606030504020204" pitchFamily="34" charset="0"/>
              </a:rPr>
              <a:t>True</a:t>
            </a:r>
          </a:p>
          <a:p>
            <a:pPr marL="514350" indent="-514350" algn="l">
              <a:buFont typeface="+mj-lt"/>
              <a:buAutoNum type="alphaLcParenR"/>
            </a:pPr>
            <a:r>
              <a:rPr lang="en-US" sz="2800" b="1" i="0" dirty="0">
                <a:solidFill>
                  <a:srgbClr val="000000"/>
                </a:solidFill>
                <a:effectLst/>
                <a:latin typeface="Open Sans" panose="020B0606030504020204" pitchFamily="34" charset="0"/>
              </a:rPr>
              <a:t>False</a:t>
            </a:r>
          </a:p>
          <a:p>
            <a:pPr marL="0" indent="0">
              <a:buNone/>
            </a:pPr>
            <a:endParaRPr lang="en-US" sz="4300" dirty="0"/>
          </a:p>
          <a:p>
            <a:endParaRPr lang="en-US" sz="4300" dirty="0"/>
          </a:p>
        </p:txBody>
      </p:sp>
      <p:sp>
        <p:nvSpPr>
          <p:cNvPr id="4" name="Title 1">
            <a:extLst>
              <a:ext uri="{FF2B5EF4-FFF2-40B4-BE49-F238E27FC236}">
                <a16:creationId xmlns:a16="http://schemas.microsoft.com/office/drawing/2014/main" xmlns="" id="{4F156D2F-BA8C-4C9B-AEB2-4113E55BCDD2}"/>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Daily  Quiz-Answers</a:t>
            </a:r>
          </a:p>
        </p:txBody>
      </p:sp>
      <p:pic>
        <p:nvPicPr>
          <p:cNvPr id="5" name="Picture 4">
            <a:extLst>
              <a:ext uri="{FF2B5EF4-FFF2-40B4-BE49-F238E27FC236}">
                <a16:creationId xmlns:a16="http://schemas.microsoft.com/office/drawing/2014/main" xmlns="" id="{82D3BBFE-121C-4239-A832-C7F17264284D}"/>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F9630769-D180-446A-B2C5-E1B8651B0D49}"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64</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288644877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686800" cy="4876800"/>
          </a:xfrm>
        </p:spPr>
        <p:txBody>
          <a:bodyPr/>
          <a:lstStyle/>
          <a:p>
            <a:r>
              <a:rPr lang="en-IN" dirty="0">
                <a:latin typeface="Times New Roman" panose="02020603050405020304" pitchFamily="18" charset="0"/>
                <a:cs typeface="Times New Roman" panose="02020603050405020304" pitchFamily="18" charset="0"/>
              </a:rPr>
              <a:t>What are the essential requirements of a meeting?</a:t>
            </a:r>
          </a:p>
          <a:p>
            <a:r>
              <a:rPr lang="en-IN" dirty="0">
                <a:latin typeface="Times New Roman" panose="02020603050405020304" pitchFamily="18" charset="0"/>
                <a:cs typeface="Times New Roman" panose="02020603050405020304" pitchFamily="18" charset="0"/>
              </a:rPr>
              <a:t>What is the difference between agenda and minutes?</a:t>
            </a:r>
          </a:p>
          <a:p>
            <a:r>
              <a:rPr lang="en-IN" dirty="0">
                <a:latin typeface="Times New Roman" panose="02020603050405020304" pitchFamily="18" charset="0"/>
                <a:cs typeface="Times New Roman" panose="02020603050405020304" pitchFamily="18" charset="0"/>
              </a:rPr>
              <a:t>Draft a notice informing the students about the cultural fest to be held in your college.</a:t>
            </a:r>
          </a:p>
        </p:txBody>
      </p:sp>
      <p:sp>
        <p:nvSpPr>
          <p:cNvPr id="4" name="Title 1">
            <a:extLst>
              <a:ext uri="{FF2B5EF4-FFF2-40B4-BE49-F238E27FC236}">
                <a16:creationId xmlns:a16="http://schemas.microsoft.com/office/drawing/2014/main" xmlns="" id="{898C7B31-FEDF-4696-839B-03FD3F6EF238}"/>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Weekly Assignment           </a:t>
            </a:r>
          </a:p>
        </p:txBody>
      </p:sp>
      <p:pic>
        <p:nvPicPr>
          <p:cNvPr id="5" name="Picture 4">
            <a:extLst>
              <a:ext uri="{FF2B5EF4-FFF2-40B4-BE49-F238E27FC236}">
                <a16:creationId xmlns:a16="http://schemas.microsoft.com/office/drawing/2014/main" xmlns="" id="{8754F4F8-6C50-4A24-A72C-B81E060D4D61}"/>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052B1131-4DA8-4469-8D85-20087FDF786C}"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65</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23500364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686800" cy="4876800"/>
          </a:xfrm>
        </p:spPr>
        <p:txBody>
          <a:bodyPr/>
          <a:lstStyle/>
          <a:p>
            <a:r>
              <a:rPr lang="en-IN" dirty="0">
                <a:latin typeface="Times New Roman" panose="02020603050405020304" pitchFamily="18" charset="0"/>
                <a:cs typeface="Times New Roman" panose="02020603050405020304" pitchFamily="18" charset="0"/>
                <a:hlinkClick r:id="rId2"/>
              </a:rPr>
              <a:t>https://www.youtube.com/watch?v=gamJROG7eOw</a:t>
            </a:r>
            <a:r>
              <a:rPr lang="en-IN" dirty="0">
                <a:latin typeface="Times New Roman" panose="02020603050405020304" pitchFamily="18" charset="0"/>
                <a:cs typeface="Times New Roman" panose="02020603050405020304" pitchFamily="18" charset="0"/>
              </a:rPr>
              <a:t> (Notice, Agenda and Minutes)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3"/>
              </a:rPr>
              <a:t>https://www.youtube.com/watch?v=aEmlvZJ9ytY</a:t>
            </a:r>
            <a:r>
              <a:rPr lang="en-IN" dirty="0">
                <a:latin typeface="Times New Roman" panose="02020603050405020304" pitchFamily="18" charset="0"/>
                <a:cs typeface="Times New Roman" panose="02020603050405020304" pitchFamily="18" charset="0"/>
              </a:rPr>
              <a:t> (Notice, Agenda and Minutes)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898C7B31-FEDF-4696-839B-03FD3F6EF238}"/>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a:t>                          Topic Links</a:t>
            </a:r>
            <a:endParaRPr lang="en-IN" sz="3200" dirty="0"/>
          </a:p>
        </p:txBody>
      </p:sp>
      <p:pic>
        <p:nvPicPr>
          <p:cNvPr id="5" name="Picture 4">
            <a:extLst>
              <a:ext uri="{FF2B5EF4-FFF2-40B4-BE49-F238E27FC236}">
                <a16:creationId xmlns:a16="http://schemas.microsoft.com/office/drawing/2014/main" xmlns="" id="{8754F4F8-6C50-4A24-A72C-B81E060D4D61}"/>
              </a:ext>
            </a:extLst>
          </p:cNvPr>
          <p:cNvPicPr>
            <a:picLocks noChangeAspect="1"/>
          </p:cNvPicPr>
          <p:nvPr/>
        </p:nvPicPr>
        <p:blipFill>
          <a:blip r:embed="rId4"/>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F4C4D733-19A5-4C0A-BB2D-571FF6312A85}"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66</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2025401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610600" cy="4876800"/>
          </a:xfrm>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Meetings, if effectively managed, can become a potentially powerful tool for transforming the organisation.(True/ False)</a:t>
            </a:r>
          </a:p>
          <a:p>
            <a:pPr algn="just"/>
            <a:r>
              <a:rPr lang="en-IN" dirty="0">
                <a:latin typeface="Times New Roman" panose="02020603050405020304" pitchFamily="18" charset="0"/>
                <a:cs typeface="Times New Roman" panose="02020603050405020304" pitchFamily="18" charset="0"/>
              </a:rPr>
              <a:t>Four </a:t>
            </a:r>
            <a:r>
              <a:rPr lang="en-IN" dirty="0" err="1">
                <a:latin typeface="Times New Roman" panose="02020603050405020304" pitchFamily="18" charset="0"/>
                <a:cs typeface="Times New Roman" panose="02020603050405020304" pitchFamily="18" charset="0"/>
              </a:rPr>
              <a:t>Ws</a:t>
            </a:r>
            <a:r>
              <a:rPr lang="en-IN" dirty="0">
                <a:latin typeface="Times New Roman" panose="02020603050405020304" pitchFamily="18" charset="0"/>
                <a:cs typeface="Times New Roman" panose="02020603050405020304" pitchFamily="18" charset="0"/>
              </a:rPr>
              <a:t> of a successful meeting are:</a:t>
            </a:r>
          </a:p>
          <a:p>
            <a:pPr marL="0" indent="0" algn="just">
              <a:buNone/>
            </a:pPr>
            <a:r>
              <a:rPr lang="en-IN" dirty="0">
                <a:latin typeface="Times New Roman" panose="02020603050405020304" pitchFamily="18" charset="0"/>
                <a:cs typeface="Times New Roman" panose="02020603050405020304" pitchFamily="18" charset="0"/>
              </a:rPr>
              <a:t> (a)Why</a:t>
            </a:r>
          </a:p>
          <a:p>
            <a:pPr marL="0" indent="0" algn="just">
              <a:buNone/>
            </a:pPr>
            <a:r>
              <a:rPr lang="en-IN" dirty="0">
                <a:latin typeface="Times New Roman" panose="02020603050405020304" pitchFamily="18" charset="0"/>
                <a:cs typeface="Times New Roman" panose="02020603050405020304" pitchFamily="18" charset="0"/>
              </a:rPr>
              <a:t> (b)Who</a:t>
            </a:r>
          </a:p>
          <a:p>
            <a:pPr marL="0" indent="0" algn="just">
              <a:buNone/>
            </a:pPr>
            <a:r>
              <a:rPr lang="en-IN" dirty="0">
                <a:latin typeface="Times New Roman" panose="02020603050405020304" pitchFamily="18" charset="0"/>
                <a:cs typeface="Times New Roman" panose="02020603050405020304" pitchFamily="18" charset="0"/>
              </a:rPr>
              <a:t>(c)Where </a:t>
            </a:r>
          </a:p>
          <a:p>
            <a:pPr marL="0" indent="0" algn="just">
              <a:buNone/>
            </a:pPr>
            <a:r>
              <a:rPr lang="en-IN" dirty="0">
                <a:latin typeface="Times New Roman" panose="02020603050405020304" pitchFamily="18" charset="0"/>
                <a:cs typeface="Times New Roman" panose="02020603050405020304" pitchFamily="18" charset="0"/>
              </a:rPr>
              <a:t>(d)When</a:t>
            </a:r>
          </a:p>
          <a:p>
            <a:pPr marL="0" indent="0" algn="just">
              <a:buNone/>
            </a:pPr>
            <a:r>
              <a:rPr lang="en-IN" dirty="0">
                <a:latin typeface="Times New Roman" panose="02020603050405020304" pitchFamily="18" charset="0"/>
                <a:cs typeface="Times New Roman" panose="02020603050405020304" pitchFamily="18" charset="0"/>
              </a:rPr>
              <a:t>(e)What</a:t>
            </a:r>
          </a:p>
          <a:p>
            <a:pPr algn="just"/>
            <a:r>
              <a:rPr lang="en-IN" dirty="0">
                <a:latin typeface="Times New Roman" panose="02020603050405020304" pitchFamily="18" charset="0"/>
                <a:cs typeface="Times New Roman" panose="02020603050405020304" pitchFamily="18" charset="0"/>
              </a:rPr>
              <a:t>Three important aspects of meeting are _____, ____, and _____________</a:t>
            </a:r>
          </a:p>
        </p:txBody>
      </p:sp>
      <p:sp>
        <p:nvSpPr>
          <p:cNvPr id="4" name="Title 1">
            <a:extLst>
              <a:ext uri="{FF2B5EF4-FFF2-40B4-BE49-F238E27FC236}">
                <a16:creationId xmlns:a16="http://schemas.microsoft.com/office/drawing/2014/main" xmlns="" id="{E833FFAA-CE8F-488F-8C7F-4B884D2EBD8E}"/>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MCQs </a:t>
            </a:r>
          </a:p>
        </p:txBody>
      </p:sp>
      <p:pic>
        <p:nvPicPr>
          <p:cNvPr id="5" name="Picture 4">
            <a:extLst>
              <a:ext uri="{FF2B5EF4-FFF2-40B4-BE49-F238E27FC236}">
                <a16:creationId xmlns:a16="http://schemas.microsoft.com/office/drawing/2014/main" xmlns="" id="{D3A20B75-89D3-4047-B852-5C3AFDA89298}"/>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7FB101AD-BBA9-402D-9D1E-5F0AF208D4EF}"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67</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3680978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610600" cy="4876800"/>
          </a:xfrm>
        </p:spPr>
        <p:txBody>
          <a:bodyPr/>
          <a:lstStyle/>
          <a:p>
            <a:pPr algn="just"/>
            <a:r>
              <a:rPr lang="en-IN" dirty="0">
                <a:latin typeface="Times New Roman" panose="02020603050405020304" pitchFamily="18" charset="0"/>
                <a:cs typeface="Times New Roman" panose="02020603050405020304" pitchFamily="18" charset="0"/>
              </a:rPr>
              <a:t>Meetings, if effectively managed, can become a potentially powerful tool for transforming the organisation. </a:t>
            </a:r>
            <a:r>
              <a:rPr lang="en-IN" b="1" dirty="0">
                <a:latin typeface="Times New Roman" panose="02020603050405020304" pitchFamily="18" charset="0"/>
                <a:cs typeface="Times New Roman" panose="02020603050405020304" pitchFamily="18" charset="0"/>
              </a:rPr>
              <a:t>True</a:t>
            </a:r>
          </a:p>
          <a:p>
            <a:pPr algn="just"/>
            <a:r>
              <a:rPr lang="en-IN" dirty="0">
                <a:latin typeface="Times New Roman" panose="02020603050405020304" pitchFamily="18" charset="0"/>
                <a:cs typeface="Times New Roman" panose="02020603050405020304" pitchFamily="18" charset="0"/>
              </a:rPr>
              <a:t>Four </a:t>
            </a:r>
            <a:r>
              <a:rPr lang="en-IN" dirty="0" err="1">
                <a:latin typeface="Times New Roman" panose="02020603050405020304" pitchFamily="18" charset="0"/>
                <a:cs typeface="Times New Roman" panose="02020603050405020304" pitchFamily="18" charset="0"/>
              </a:rPr>
              <a:t>Ws</a:t>
            </a:r>
            <a:r>
              <a:rPr lang="en-IN" dirty="0">
                <a:latin typeface="Times New Roman" panose="02020603050405020304" pitchFamily="18" charset="0"/>
                <a:cs typeface="Times New Roman" panose="02020603050405020304" pitchFamily="18" charset="0"/>
              </a:rPr>
              <a:t> of a successful meeting are </a:t>
            </a:r>
            <a:r>
              <a:rPr lang="en-IN" b="1" dirty="0">
                <a:latin typeface="Times New Roman" panose="02020603050405020304" pitchFamily="18" charset="0"/>
                <a:cs typeface="Times New Roman" panose="02020603050405020304" pitchFamily="18" charset="0"/>
              </a:rPr>
              <a:t>why, who, where and when.</a:t>
            </a:r>
          </a:p>
          <a:p>
            <a:pPr algn="just"/>
            <a:r>
              <a:rPr lang="en-IN" dirty="0">
                <a:latin typeface="Times New Roman" panose="02020603050405020304" pitchFamily="18" charset="0"/>
                <a:cs typeface="Times New Roman" panose="02020603050405020304" pitchFamily="18" charset="0"/>
              </a:rPr>
              <a:t>Three important aspects of meeting are </a:t>
            </a:r>
            <a:r>
              <a:rPr lang="en-IN" u="sng" dirty="0">
                <a:latin typeface="Times New Roman" panose="02020603050405020304" pitchFamily="18" charset="0"/>
                <a:cs typeface="Times New Roman" panose="02020603050405020304" pitchFamily="18" charset="0"/>
              </a:rPr>
              <a:t>notice, agenda, and minutes</a:t>
            </a:r>
          </a:p>
        </p:txBody>
      </p:sp>
      <p:sp>
        <p:nvSpPr>
          <p:cNvPr id="4" name="Title 1">
            <a:extLst>
              <a:ext uri="{FF2B5EF4-FFF2-40B4-BE49-F238E27FC236}">
                <a16:creationId xmlns:a16="http://schemas.microsoft.com/office/drawing/2014/main" xmlns="" id="{E833FFAA-CE8F-488F-8C7F-4B884D2EBD8E}"/>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MCQ Answers</a:t>
            </a:r>
          </a:p>
        </p:txBody>
      </p:sp>
      <p:pic>
        <p:nvPicPr>
          <p:cNvPr id="5" name="Picture 4">
            <a:extLst>
              <a:ext uri="{FF2B5EF4-FFF2-40B4-BE49-F238E27FC236}">
                <a16:creationId xmlns:a16="http://schemas.microsoft.com/office/drawing/2014/main" xmlns="" id="{D3A20B75-89D3-4047-B852-5C3AFDA89298}"/>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969C53AB-CD7B-4008-B606-05F0EC359BD6}"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68</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15921660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610600" cy="4876800"/>
          </a:xfrm>
        </p:spPr>
        <p:txBody>
          <a:bodyPr/>
          <a:lstStyle/>
          <a:p>
            <a:pPr algn="just"/>
            <a:r>
              <a:rPr lang="en-US" dirty="0">
                <a:latin typeface="Times New Roman" panose="02020603050405020304" pitchFamily="18" charset="0"/>
                <a:cs typeface="Times New Roman" panose="02020603050405020304" pitchFamily="18" charset="0"/>
              </a:rPr>
              <a:t>Write a Notice notifying your society members about a blood donation camp organized in your society, as the society president. (2018-19)</a:t>
            </a:r>
          </a:p>
          <a:p>
            <a:pPr algn="just"/>
            <a:r>
              <a:rPr lang="en-US" dirty="0">
                <a:latin typeface="Times New Roman" panose="02020603050405020304" pitchFamily="18" charset="0"/>
                <a:cs typeface="Times New Roman" panose="02020603050405020304" pitchFamily="18" charset="0"/>
              </a:rPr>
              <a:t>“An agenda is the list of individual items that ensure that the meeting achieves its broad aims.” Write an agenda for a sales meeting and write the minutes of meeting as well.</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E833FFAA-CE8F-488F-8C7F-4B884D2EBD8E}"/>
              </a:ext>
            </a:extLst>
          </p:cNvPr>
          <p:cNvSpPr txBox="1">
            <a:spLocks/>
          </p:cNvSpPr>
          <p:nvPr/>
        </p:nvSpPr>
        <p:spPr>
          <a:xfrm>
            <a:off x="1450974" y="13652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a:t>
            </a:r>
            <a:r>
              <a:rPr lang="en-IN" sz="3200" b="1" dirty="0"/>
              <a:t>Old Questions</a:t>
            </a:r>
          </a:p>
        </p:txBody>
      </p:sp>
      <p:pic>
        <p:nvPicPr>
          <p:cNvPr id="5" name="Picture 4">
            <a:extLst>
              <a:ext uri="{FF2B5EF4-FFF2-40B4-BE49-F238E27FC236}">
                <a16:creationId xmlns:a16="http://schemas.microsoft.com/office/drawing/2014/main" xmlns="" id="{D3A20B75-89D3-4047-B852-5C3AFDA89298}"/>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22B76300-AAF7-4DDB-9740-975052D8C2BB}"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69</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250891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IN" sz="2800" dirty="0"/>
              <a:t>Students will be able to understand Technical vocabulary and their etymology </a:t>
            </a:r>
          </a:p>
          <a:p>
            <a:r>
              <a:rPr lang="en-IN" sz="2800" dirty="0"/>
              <a:t>This topic will create interest in technical words and its usage</a:t>
            </a:r>
          </a:p>
          <a:p>
            <a:pPr lvl="0" algn="just"/>
            <a:endParaRPr lang="en-IN" sz="2800" dirty="0"/>
          </a:p>
        </p:txBody>
      </p:sp>
      <p:sp>
        <p:nvSpPr>
          <p:cNvPr id="5" name="Footer Placeholder 4"/>
          <p:cNvSpPr>
            <a:spLocks noGrp="1"/>
          </p:cNvSpPr>
          <p:nvPr>
            <p:ph type="ftr" sz="quarter" idx="11"/>
          </p:nvPr>
        </p:nvSpPr>
        <p:spPr>
          <a:xfrm>
            <a:off x="1219200" y="6356350"/>
            <a:ext cx="7010400" cy="365125"/>
          </a:xfrm>
        </p:spPr>
        <p:txBody>
          <a:bodyPr/>
          <a:lstStyle/>
          <a:p>
            <a:r>
              <a:rPr lang="en-US" smtClean="0"/>
              <a:t>Subject : Technical Communication (AASL0401)  Unit : 2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Topic </a:t>
            </a:r>
            <a:r>
              <a:rPr kumimoji="0" lang="en-US" sz="3200" b="1" i="0" u="none" strike="noStrike" kern="1200" cap="none" spc="0" normalizeH="0" noProof="0" dirty="0">
                <a:ln>
                  <a:noFill/>
                </a:ln>
                <a:solidFill>
                  <a:schemeClr val="dk1"/>
                </a:solidFill>
                <a:effectLst/>
                <a:uLnTx/>
                <a:uFillTx/>
                <a:latin typeface="+mn-lt"/>
                <a:ea typeface="+mn-ea"/>
                <a:cs typeface="+mn-cs"/>
              </a:rPr>
              <a:t>Objective/ Topic Outcome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0CDB418F-1E6E-F14F-A5AD-738CB9EB8ACA}"/>
              </a:ext>
            </a:extLst>
          </p:cNvPr>
          <p:cNvSpPr>
            <a:spLocks noGrp="1"/>
          </p:cNvSpPr>
          <p:nvPr>
            <p:ph type="dt" sz="half" idx="10"/>
          </p:nvPr>
        </p:nvSpPr>
        <p:spPr/>
        <p:txBody>
          <a:bodyPr/>
          <a:lstStyle/>
          <a:p>
            <a:fld id="{D0B4A6B6-145B-4AEB-9A60-BDBD8DE76E97}" type="datetime1">
              <a:rPr lang="en-US" smtClean="0"/>
              <a:t>2/22/2023</a:t>
            </a:fld>
            <a:endParaRPr lang="en-US"/>
          </a:p>
        </p:txBody>
      </p:sp>
      <p:sp>
        <p:nvSpPr>
          <p:cNvPr id="4" name="Slide Number Placeholder 3">
            <a:extLst>
              <a:ext uri="{FF2B5EF4-FFF2-40B4-BE49-F238E27FC236}">
                <a16:creationId xmlns:a16="http://schemas.microsoft.com/office/drawing/2014/main" xmlns="" id="{74325E3E-BF39-4B83-AA20-62DC8163F645}"/>
              </a:ext>
            </a:extLst>
          </p:cNvPr>
          <p:cNvSpPr>
            <a:spLocks noGrp="1"/>
          </p:cNvSpPr>
          <p:nvPr>
            <p:ph type="sldNum" sz="quarter" idx="12"/>
          </p:nvPr>
        </p:nvSpPr>
        <p:spPr/>
        <p:txBody>
          <a:bodyPr/>
          <a:lstStyle/>
          <a:p>
            <a:fld id="{EBEB25C2-8B1D-45DC-B439-E01E786B252B}" type="slidenum">
              <a:rPr lang="en-US" smtClean="0"/>
              <a:pPr/>
              <a:t>7</a:t>
            </a:fld>
            <a:endParaRPr lang="en-US"/>
          </a:p>
        </p:txBody>
      </p:sp>
    </p:spTree>
    <p:extLst>
      <p:ext uri="{BB962C8B-B14F-4D97-AF65-F5344CB8AC3E}">
        <p14:creationId xmlns:p14="http://schemas.microsoft.com/office/powerpoint/2010/main" xmlns="" val="37290347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610600" cy="4876800"/>
          </a:xfrm>
        </p:spPr>
        <p:txBody>
          <a:bodyPr/>
          <a:lstStyle/>
          <a:p>
            <a:pPr marL="514350" indent="-514350" algn="just">
              <a:buAutoNum type="arabicPeriod"/>
            </a:pPr>
            <a:r>
              <a:rPr lang="en-US" dirty="0">
                <a:latin typeface="Times New Roman" panose="02020603050405020304" pitchFamily="18" charset="0"/>
                <a:cs typeface="Times New Roman" panose="02020603050405020304" pitchFamily="18" charset="0"/>
              </a:rPr>
              <a:t>Draft a Notice for your college’s cultural festival. Invent the necessary details.</a:t>
            </a:r>
          </a:p>
          <a:p>
            <a:pPr marL="514350" indent="-514350" algn="just">
              <a:buAutoNum type="arabicPeriod"/>
            </a:pPr>
            <a:r>
              <a:rPr lang="en-US" dirty="0">
                <a:latin typeface="Times New Roman" panose="02020603050405020304" pitchFamily="18" charset="0"/>
                <a:cs typeface="Times New Roman" panose="02020603050405020304" pitchFamily="18" charset="0"/>
              </a:rPr>
              <a:t>As the Director of your college conduct a meeting, apprising your colleagues of the previous meeting that was held on 1 March 2019. Here, you need to invent the details of minutes of that meeting.</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E833FFAA-CE8F-488F-8C7F-4B884D2EBD8E}"/>
              </a:ext>
            </a:extLst>
          </p:cNvPr>
          <p:cNvSpPr txBox="1">
            <a:spLocks/>
          </p:cNvSpPr>
          <p:nvPr/>
        </p:nvSpPr>
        <p:spPr>
          <a:xfrm>
            <a:off x="1371600" y="0"/>
            <a:ext cx="7772400" cy="11269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a:t>
            </a:r>
            <a:r>
              <a:rPr lang="en-IN" sz="3200" b="1" dirty="0"/>
              <a:t>Expected Questions</a:t>
            </a:r>
          </a:p>
        </p:txBody>
      </p:sp>
      <p:pic>
        <p:nvPicPr>
          <p:cNvPr id="5" name="Picture 4">
            <a:extLst>
              <a:ext uri="{FF2B5EF4-FFF2-40B4-BE49-F238E27FC236}">
                <a16:creationId xmlns:a16="http://schemas.microsoft.com/office/drawing/2014/main" xmlns="" id="{D3A20B75-89D3-4047-B852-5C3AFDA89298}"/>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AA1E9000-DFD5-4568-9182-801889E5DC56}"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70</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35783264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08523"/>
            <a:ext cx="8610600" cy="5316077"/>
          </a:xfrm>
        </p:spPr>
        <p:txBody>
          <a:bodyPr>
            <a:normAutofit fontScale="85000" lnSpcReduction="20000"/>
          </a:bodyPr>
          <a:lstStyle/>
          <a:p>
            <a:r>
              <a:rPr lang="en-US" sz="3500" dirty="0">
                <a:solidFill>
                  <a:schemeClr val="tx1"/>
                </a:solidFill>
                <a:cs typeface="Times New Roman" panose="02020603050405020304" pitchFamily="18" charset="0"/>
              </a:rPr>
              <a:t>Meetings are an important aspect of Professional communication.</a:t>
            </a:r>
          </a:p>
          <a:p>
            <a:endParaRPr lang="en-US" sz="3500" dirty="0">
              <a:solidFill>
                <a:schemeClr val="tx1"/>
              </a:solidFill>
              <a:cs typeface="Times New Roman" panose="02020603050405020304" pitchFamily="18" charset="0"/>
            </a:endParaRPr>
          </a:p>
          <a:p>
            <a:r>
              <a:rPr lang="en-IN" sz="3500" dirty="0">
                <a:cs typeface="Times New Roman" panose="02020603050405020304" pitchFamily="18" charset="0"/>
              </a:rPr>
              <a:t>Notice is the information regarding meeting sent to the participants</a:t>
            </a:r>
          </a:p>
          <a:p>
            <a:pPr algn="just"/>
            <a:r>
              <a:rPr lang="en-IN" sz="3500" dirty="0">
                <a:cs typeface="Times New Roman" panose="02020603050405020304" pitchFamily="18" charset="0"/>
              </a:rPr>
              <a:t>Three important aspects of meeting are notice, agenda, and minutes.</a:t>
            </a:r>
          </a:p>
          <a:p>
            <a:pPr algn="just"/>
            <a:r>
              <a:rPr lang="en-US" sz="3500" dirty="0">
                <a:solidFill>
                  <a:srgbClr val="424142"/>
                </a:solidFill>
              </a:rPr>
              <a:t> A</a:t>
            </a:r>
            <a:r>
              <a:rPr lang="en-US" sz="3500" b="0" i="0" dirty="0">
                <a:solidFill>
                  <a:srgbClr val="424142"/>
                </a:solidFill>
                <a:effectLst/>
              </a:rPr>
              <a:t>n agenda is the list of items to be considered at a meeting.</a:t>
            </a:r>
          </a:p>
          <a:p>
            <a:pPr algn="just"/>
            <a:r>
              <a:rPr lang="en-US" sz="3500" dirty="0">
                <a:cs typeface="Times New Roman" panose="02020603050405020304" pitchFamily="18" charset="0"/>
              </a:rPr>
              <a:t>Minutes are a record of what happened in a meeting</a:t>
            </a:r>
          </a:p>
          <a:p>
            <a:pPr marL="0" indent="0" algn="just">
              <a:buNone/>
            </a:pPr>
            <a:r>
              <a:rPr lang="en-US" sz="3500" b="0" i="0" dirty="0">
                <a:solidFill>
                  <a:srgbClr val="424142"/>
                </a:solidFill>
                <a:effectLst/>
              </a:rPr>
              <a:t> </a:t>
            </a:r>
          </a:p>
          <a:p>
            <a:pPr algn="just"/>
            <a:endParaRPr lang="en-IN" u="sng"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E833FFAA-CE8F-488F-8C7F-4B884D2EBD8E}"/>
              </a:ext>
            </a:extLst>
          </p:cNvPr>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a:t>
            </a:r>
            <a:r>
              <a:rPr lang="en-IN" sz="3200" b="1" dirty="0"/>
              <a:t>Recap</a:t>
            </a:r>
          </a:p>
        </p:txBody>
      </p:sp>
      <p:pic>
        <p:nvPicPr>
          <p:cNvPr id="5" name="Picture 4">
            <a:extLst>
              <a:ext uri="{FF2B5EF4-FFF2-40B4-BE49-F238E27FC236}">
                <a16:creationId xmlns:a16="http://schemas.microsoft.com/office/drawing/2014/main" xmlns="" id="{D3A20B75-89D3-4047-B852-5C3AFDA89298}"/>
              </a:ext>
            </a:extLst>
          </p:cNvPr>
          <p:cNvPicPr>
            <a:picLocks noChangeAspect="1"/>
          </p:cNvPicPr>
          <p:nvPr/>
        </p:nvPicPr>
        <p:blipFill>
          <a:blip r:embed="rId2"/>
          <a:stretch>
            <a:fillRect/>
          </a:stretch>
        </p:blipFill>
        <p:spPr>
          <a:xfrm>
            <a:off x="0" y="65715"/>
            <a:ext cx="1450974" cy="816935"/>
          </a:xfrm>
          <a:prstGeom prst="rect">
            <a:avLst/>
          </a:prstGeom>
        </p:spPr>
      </p:pic>
      <p:sp>
        <p:nvSpPr>
          <p:cNvPr id="6" name="Date Placeholder 5"/>
          <p:cNvSpPr>
            <a:spLocks noGrp="1"/>
          </p:cNvSpPr>
          <p:nvPr>
            <p:ph type="dt" sz="half" idx="10"/>
          </p:nvPr>
        </p:nvSpPr>
        <p:spPr/>
        <p:txBody>
          <a:bodyPr/>
          <a:lstStyle/>
          <a:p>
            <a:fld id="{66BAC931-C0C7-4153-A8FF-36F2EB3C47E1}" type="datetime1">
              <a:rPr lang="en-US" smtClean="0"/>
              <a:t>2/22/2023</a:t>
            </a:fld>
            <a:endParaRPr lang="en-US"/>
          </a:p>
        </p:txBody>
      </p:sp>
      <p:sp>
        <p:nvSpPr>
          <p:cNvPr id="7" name="Slide Number Placeholder 6"/>
          <p:cNvSpPr>
            <a:spLocks noGrp="1"/>
          </p:cNvSpPr>
          <p:nvPr>
            <p:ph type="sldNum" sz="quarter" idx="12"/>
          </p:nvPr>
        </p:nvSpPr>
        <p:spPr/>
        <p:txBody>
          <a:bodyPr/>
          <a:lstStyle/>
          <a:p>
            <a:fld id="{EBEB25C2-8B1D-45DC-B439-E01E786B252B}" type="slidenum">
              <a:rPr lang="en-US" smtClean="0"/>
              <a:pPr/>
              <a:t>71</a:t>
            </a:fld>
            <a:endParaRPr lang="en-US"/>
          </a:p>
        </p:txBody>
      </p:sp>
      <p:sp>
        <p:nvSpPr>
          <p:cNvPr id="8" name="Footer Placeholder 7"/>
          <p:cNvSpPr>
            <a:spLocks noGrp="1"/>
          </p:cNvSpPr>
          <p:nvPr>
            <p:ph type="ftr" sz="quarter" idx="11"/>
          </p:nvPr>
        </p:nvSpPr>
        <p:spPr/>
        <p:txBody>
          <a:bodyPr/>
          <a:lstStyle/>
          <a:p>
            <a:r>
              <a:rPr lang="en-US" smtClean="0"/>
              <a:t>Subject : Technical Communication (AASL0401)  Unit : 2        </a:t>
            </a:r>
            <a:endParaRPr lang="en-US" dirty="0"/>
          </a:p>
        </p:txBody>
      </p:sp>
    </p:spTree>
    <p:extLst>
      <p:ext uri="{BB962C8B-B14F-4D97-AF65-F5344CB8AC3E}">
        <p14:creationId xmlns:p14="http://schemas.microsoft.com/office/powerpoint/2010/main" xmlns="" val="3796245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endParaRPr>
          </a:p>
          <a:p>
            <a:r>
              <a:rPr lang="en-US" sz="2500" dirty="0">
                <a:solidFill>
                  <a:schemeClr val="tx1"/>
                </a:solidFill>
              </a:rPr>
              <a:t>Forms of Technical Communication</a:t>
            </a:r>
          </a:p>
          <a:p>
            <a:r>
              <a:rPr lang="en-US" sz="2500" dirty="0">
                <a:solidFill>
                  <a:schemeClr val="tx1"/>
                </a:solidFill>
              </a:rPr>
              <a:t>AASL 0401</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a:solidFill>
                  <a:schemeClr val="tx1"/>
                </a:solidFill>
              </a:rPr>
              <a:t>Department of English</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A9F09BD6-8A17-4444-8F38-08043A8B500A}" type="datetime1">
              <a:rPr lang="en-US" smtClean="0"/>
              <a:t>2/22/2023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72</a:t>
            </a:fld>
            <a:endParaRPr lang="en-US" dirty="0"/>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II</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IN" smtClean="0"/>
              <a:t>Subject : Technical Communication (AASL0401)  Unit : 2        </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Topic 4- Job Application, CV and </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Resume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dirty="0">
                <a:ln>
                  <a:noFill/>
                </a:ln>
                <a:solidFill>
                  <a:schemeClr val="tx1"/>
                </a:solidFill>
                <a:effectLst/>
                <a:uLnTx/>
                <a:uFillTx/>
                <a:latin typeface="+mn-lt"/>
                <a:ea typeface="+mn-ea"/>
                <a:cs typeface="+mn-cs"/>
              </a:rPr>
              <a:t> III/IV Semester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3000623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800" dirty="0"/>
              <a:t>Students will understand the correct structure and method of writing a resume/CV.</a:t>
            </a:r>
          </a:p>
          <a:p>
            <a:r>
              <a:rPr lang="en-IN" sz="2800" dirty="0"/>
              <a:t>Students will be able to prepare their resume effectively and correctly for the recruitment and other official purposes</a:t>
            </a:r>
            <a:r>
              <a:rPr lang="en-IN" dirty="0"/>
              <a:t>.</a:t>
            </a:r>
          </a:p>
        </p:txBody>
      </p:sp>
      <p:sp>
        <p:nvSpPr>
          <p:cNvPr id="4" name="Date Placeholder 3"/>
          <p:cNvSpPr>
            <a:spLocks noGrp="1"/>
          </p:cNvSpPr>
          <p:nvPr>
            <p:ph type="dt" sz="half" idx="10"/>
          </p:nvPr>
        </p:nvSpPr>
        <p:spPr/>
        <p:txBody>
          <a:bodyPr/>
          <a:lstStyle/>
          <a:p>
            <a:fld id="{A6217023-DD61-4540-BDA0-1798B588DA97}"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295400" y="152400"/>
            <a:ext cx="7391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a:t>
            </a:r>
            <a:r>
              <a:rPr kumimoji="0" lang="en-US" sz="3200" b="0" i="0" u="none" strike="noStrike" kern="1200" cap="none" spc="0" normalizeH="0" noProof="0" dirty="0">
                <a:ln>
                  <a:noFill/>
                </a:ln>
                <a:solidFill>
                  <a:schemeClr val="dk1"/>
                </a:solidFill>
                <a:effectLst/>
                <a:uLnTx/>
                <a:uFillTx/>
                <a:latin typeface="+mn-lt"/>
                <a:ea typeface="+mn-ea"/>
                <a:cs typeface="+mn-cs"/>
              </a:rPr>
              <a:t> Mapping with Course Outcome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xmlns="" val="38511232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IN" dirty="0"/>
              <a:t>Recap</a:t>
            </a:r>
          </a:p>
          <a:p>
            <a:r>
              <a:rPr lang="en-IN" dirty="0"/>
              <a:t>Notices, Agenda and Minutes</a:t>
            </a:r>
          </a:p>
          <a:p>
            <a:endParaRPr lang="en-IN" dirty="0"/>
          </a:p>
        </p:txBody>
      </p:sp>
      <p:sp>
        <p:nvSpPr>
          <p:cNvPr id="11" name="Content Placeholder 10"/>
          <p:cNvSpPr>
            <a:spLocks noGrp="1"/>
          </p:cNvSpPr>
          <p:nvPr>
            <p:ph sz="half" idx="2"/>
          </p:nvPr>
        </p:nvSpPr>
        <p:spPr/>
        <p:txBody>
          <a:bodyPr/>
          <a:lstStyle/>
          <a:p>
            <a:r>
              <a:rPr lang="en-IN" dirty="0"/>
              <a:t>Prerequisite</a:t>
            </a:r>
          </a:p>
          <a:p>
            <a:r>
              <a:rPr lang="en-IN" dirty="0"/>
              <a:t>Understanding of preparation of official documents</a:t>
            </a:r>
          </a:p>
          <a:p>
            <a:endParaRPr lang="en-IN" dirty="0"/>
          </a:p>
          <a:p>
            <a:endParaRPr lang="en-IN" dirty="0"/>
          </a:p>
        </p:txBody>
      </p:sp>
      <p:sp>
        <p:nvSpPr>
          <p:cNvPr id="4" name="Date Placeholder 3"/>
          <p:cNvSpPr>
            <a:spLocks noGrp="1"/>
          </p:cNvSpPr>
          <p:nvPr>
            <p:ph type="dt" sz="half" idx="10"/>
          </p:nvPr>
        </p:nvSpPr>
        <p:spPr/>
        <p:txBody>
          <a:bodyPr/>
          <a:lstStyle/>
          <a:p>
            <a:fld id="{B6931983-30F6-4E02-8702-3A3D4EFEEE27}"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329957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Date Placeholder 9"/>
          <p:cNvSpPr>
            <a:spLocks noGrp="1"/>
          </p:cNvSpPr>
          <p:nvPr>
            <p:ph type="dt" sz="half" idx="10"/>
          </p:nvPr>
        </p:nvSpPr>
        <p:spPr/>
        <p:txBody>
          <a:bodyPr/>
          <a:lstStyle/>
          <a:p>
            <a:fld id="{D002509D-99B2-47F6-A517-69702BFB322C}" type="datetime1">
              <a:rPr lang="en-US" smtClean="0"/>
              <a:t>2/22/2023</a:t>
            </a:fld>
            <a:endParaRPr lang="en-US"/>
          </a:p>
        </p:txBody>
      </p:sp>
      <p:sp>
        <p:nvSpPr>
          <p:cNvPr id="3" name="Content Placeholder 2">
            <a:extLst>
              <a:ext uri="{FF2B5EF4-FFF2-40B4-BE49-F238E27FC236}">
                <a16:creationId xmlns:a16="http://schemas.microsoft.com/office/drawing/2014/main" xmlns="" id="{794068D2-37F8-40CF-918B-5868D344FD94}"/>
              </a:ext>
            </a:extLst>
          </p:cNvPr>
          <p:cNvSpPr>
            <a:spLocks noGrp="1"/>
          </p:cNvSpPr>
          <p:nvPr>
            <p:ph idx="1"/>
          </p:nvPr>
        </p:nvSpPr>
        <p:spPr/>
        <p:txBody>
          <a:bodyPr>
            <a:normAutofit/>
          </a:bodyPr>
          <a:lstStyle/>
          <a:p>
            <a:r>
              <a:rPr lang="en-IN" sz="2800" dirty="0"/>
              <a:t>Students will be able to understand the correct structure and method of writing a resume/CV.</a:t>
            </a:r>
          </a:p>
          <a:p>
            <a:r>
              <a:rPr lang="en-IN" sz="2800" dirty="0"/>
              <a:t>Students will be able to prepare their resume effectively and correctly for the recruitment and other official purposes.</a:t>
            </a:r>
          </a:p>
        </p:txBody>
      </p:sp>
    </p:spTree>
    <p:extLst>
      <p:ext uri="{BB962C8B-B14F-4D97-AF65-F5344CB8AC3E}">
        <p14:creationId xmlns:p14="http://schemas.microsoft.com/office/powerpoint/2010/main" xmlns="" val="40693496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Job Application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Date Placeholder 9"/>
          <p:cNvSpPr>
            <a:spLocks noGrp="1"/>
          </p:cNvSpPr>
          <p:nvPr>
            <p:ph type="dt" sz="half" idx="10"/>
          </p:nvPr>
        </p:nvSpPr>
        <p:spPr/>
        <p:txBody>
          <a:bodyPr/>
          <a:lstStyle/>
          <a:p>
            <a:fld id="{6988528A-5830-4341-815C-B57F2DD665E3}" type="datetime1">
              <a:rPr lang="en-US" smtClean="0"/>
              <a:t>2/22/2023</a:t>
            </a:fld>
            <a:endParaRPr lang="en-US"/>
          </a:p>
        </p:txBody>
      </p:sp>
      <p:sp>
        <p:nvSpPr>
          <p:cNvPr id="3" name="Content Placeholder 2">
            <a:extLst>
              <a:ext uri="{FF2B5EF4-FFF2-40B4-BE49-F238E27FC236}">
                <a16:creationId xmlns:a16="http://schemas.microsoft.com/office/drawing/2014/main" xmlns="" id="{794068D2-37F8-40CF-918B-5868D344FD94}"/>
              </a:ext>
            </a:extLst>
          </p:cNvPr>
          <p:cNvSpPr>
            <a:spLocks noGrp="1"/>
          </p:cNvSpPr>
          <p:nvPr>
            <p:ph idx="1"/>
          </p:nvPr>
        </p:nvSpPr>
        <p:spPr>
          <a:xfrm>
            <a:off x="381000" y="990600"/>
            <a:ext cx="5333999" cy="4343400"/>
          </a:xfrm>
        </p:spPr>
        <p:txBody>
          <a:bodyPr>
            <a:normAutofit fontScale="92500"/>
          </a:bodyPr>
          <a:lstStyle/>
          <a:p>
            <a:endParaRPr lang="en-US" sz="1600" b="0" i="0" dirty="0">
              <a:solidFill>
                <a:srgbClr val="222222"/>
              </a:solidFill>
              <a:effectLst/>
              <a:latin typeface="Rubik"/>
            </a:endParaRPr>
          </a:p>
          <a:p>
            <a:endParaRPr lang="en-US" sz="1600" dirty="0">
              <a:solidFill>
                <a:srgbClr val="222222"/>
              </a:solidFill>
              <a:latin typeface="Rubik"/>
            </a:endParaRPr>
          </a:p>
          <a:p>
            <a:pPr algn="just"/>
            <a:r>
              <a:rPr lang="en-US" sz="2400" b="0" i="0" dirty="0">
                <a:solidFill>
                  <a:srgbClr val="222222"/>
                </a:solidFill>
                <a:effectLst/>
                <a:latin typeface="+mj-lt"/>
              </a:rPr>
              <a:t>A job application letter, also known as a </a:t>
            </a:r>
            <a:r>
              <a:rPr lang="en-US" sz="2400" b="0" i="0" strike="noStrike" dirty="0">
                <a:effectLst/>
                <a:latin typeface="+mj-lt"/>
              </a:rPr>
              <a:t>cover letter</a:t>
            </a:r>
            <a:r>
              <a:rPr lang="en-US" sz="2400" b="0" i="0" dirty="0">
                <a:solidFill>
                  <a:srgbClr val="222222"/>
                </a:solidFill>
                <a:effectLst/>
                <a:latin typeface="+mj-lt"/>
              </a:rPr>
              <a:t>, should be sent or uploaded with your </a:t>
            </a:r>
            <a:r>
              <a:rPr lang="en-US" sz="2400" b="0" i="0" u="none" strike="noStrike" dirty="0">
                <a:effectLst/>
                <a:latin typeface="+mj-lt"/>
              </a:rPr>
              <a:t>resume</a:t>
            </a:r>
            <a:r>
              <a:rPr lang="en-US" sz="2400" b="0" i="0" dirty="0">
                <a:solidFill>
                  <a:srgbClr val="222222"/>
                </a:solidFill>
                <a:effectLst/>
                <a:latin typeface="+mj-lt"/>
              </a:rPr>
              <a:t> when applying for jobs. </a:t>
            </a:r>
          </a:p>
          <a:p>
            <a:pPr algn="just"/>
            <a:endParaRPr lang="en-US" sz="2400" dirty="0">
              <a:solidFill>
                <a:srgbClr val="222222"/>
              </a:solidFill>
              <a:latin typeface="+mj-lt"/>
            </a:endParaRPr>
          </a:p>
          <a:p>
            <a:pPr algn="just"/>
            <a:r>
              <a:rPr lang="en-US" sz="2400" dirty="0">
                <a:solidFill>
                  <a:srgbClr val="222222"/>
                </a:solidFill>
                <a:latin typeface="+mj-lt"/>
              </a:rPr>
              <a:t>Y</a:t>
            </a:r>
            <a:r>
              <a:rPr lang="en-US" sz="2400" b="0" i="0" dirty="0">
                <a:solidFill>
                  <a:srgbClr val="222222"/>
                </a:solidFill>
                <a:effectLst/>
                <a:latin typeface="+mj-lt"/>
              </a:rPr>
              <a:t>our resume offers a history of your work experience and an outline of your skills and accomplishments, the job application letter you send to an employer explains why you are qualified for the position and should be selected for an interview.</a:t>
            </a:r>
          </a:p>
          <a:p>
            <a:endParaRPr lang="en-IN" sz="2800" dirty="0"/>
          </a:p>
        </p:txBody>
      </p:sp>
      <p:pic>
        <p:nvPicPr>
          <p:cNvPr id="1028" name="Picture 4" descr="How to Write an Application Letter (With Example) - Talent Economy">
            <a:extLst>
              <a:ext uri="{FF2B5EF4-FFF2-40B4-BE49-F238E27FC236}">
                <a16:creationId xmlns:a16="http://schemas.microsoft.com/office/drawing/2014/main" xmlns="" id="{213048D7-3F98-4E21-83AF-273AAC8BCC3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88404" y="990600"/>
            <a:ext cx="3379396" cy="3429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046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6015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3200" dirty="0"/>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1" i="0" u="none" strike="noStrike" kern="1200" cap="none" spc="0" normalizeH="0" baseline="0" noProof="0" dirty="0">
              <a:ln>
                <a:noFill/>
              </a:ln>
              <a:solidFill>
                <a:srgbClr val="222222"/>
              </a:solidFill>
              <a:effectLst/>
              <a:uLnTx/>
              <a:uFillTx/>
              <a:latin typeface="Calibri"/>
              <a:ea typeface="+mn-ea"/>
              <a:cs typeface="+mn-cs"/>
            </a:endParaRPr>
          </a:p>
          <a:p>
            <a:pPr marR="0" lvl="0" algn="l" defTabSz="914400" rtl="0" eaLnBrk="1" fontAlgn="auto" latinLnBrk="0" hangingPunct="1">
              <a:lnSpc>
                <a:spcPct val="100000"/>
              </a:lnSpc>
              <a:spcBef>
                <a:spcPct val="20000"/>
              </a:spcBef>
              <a:spcAft>
                <a:spcPts val="0"/>
              </a:spcAft>
              <a:buClrTx/>
              <a:buSzTx/>
              <a:tabLst/>
              <a:defRPr/>
            </a:pPr>
            <a:r>
              <a:rPr kumimoji="0" lang="en-US" sz="2000" b="1" i="0" u="none" strike="noStrike" kern="1200" cap="none" spc="0" normalizeH="0" baseline="0" noProof="0" dirty="0">
                <a:ln>
                  <a:noFill/>
                </a:ln>
                <a:solidFill>
                  <a:srgbClr val="222222"/>
                </a:solidFill>
                <a:effectLst/>
                <a:uLnTx/>
                <a:uFillTx/>
                <a:latin typeface="Calibri"/>
                <a:ea typeface="+mn-ea"/>
                <a:cs typeface="+mn-cs"/>
              </a:rPr>
              <a:t>             What to include in a Job Application?</a:t>
            </a:r>
          </a:p>
          <a:p>
            <a:endParaRPr lang="en-US" sz="4000" b="1" dirty="0">
              <a:solidFill>
                <a:srgbClr val="222222"/>
              </a:solidFill>
              <a:latin typeface="+mj-lt"/>
            </a:endParaRPr>
          </a:p>
          <a:p>
            <a:endParaRPr lang="en-IN"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Date Placeholder 9"/>
          <p:cNvSpPr>
            <a:spLocks noGrp="1"/>
          </p:cNvSpPr>
          <p:nvPr>
            <p:ph type="dt" sz="half" idx="10"/>
          </p:nvPr>
        </p:nvSpPr>
        <p:spPr/>
        <p:txBody>
          <a:bodyPr/>
          <a:lstStyle/>
          <a:p>
            <a:fld id="{352CAC97-8039-49E5-9D96-48247E8ECD24}" type="datetime1">
              <a:rPr lang="en-US" smtClean="0"/>
              <a:t>2/22/2023</a:t>
            </a:fld>
            <a:endParaRPr lang="en-US"/>
          </a:p>
        </p:txBody>
      </p:sp>
      <p:sp>
        <p:nvSpPr>
          <p:cNvPr id="3" name="Content Placeholder 2">
            <a:extLst>
              <a:ext uri="{FF2B5EF4-FFF2-40B4-BE49-F238E27FC236}">
                <a16:creationId xmlns:a16="http://schemas.microsoft.com/office/drawing/2014/main" xmlns="" id="{794068D2-37F8-40CF-918B-5868D344FD94}"/>
              </a:ext>
            </a:extLst>
          </p:cNvPr>
          <p:cNvSpPr>
            <a:spLocks noGrp="1"/>
          </p:cNvSpPr>
          <p:nvPr>
            <p:ph idx="1"/>
          </p:nvPr>
        </p:nvSpPr>
        <p:spPr>
          <a:xfrm>
            <a:off x="457200" y="685800"/>
            <a:ext cx="8229600" cy="6477000"/>
          </a:xfrm>
        </p:spPr>
        <p:txBody>
          <a:bodyPr>
            <a:normAutofit lnSpcReduction="10000"/>
          </a:bodyPr>
          <a:lstStyle/>
          <a:p>
            <a:pPr algn="just"/>
            <a:r>
              <a:rPr lang="en-US" sz="2000" b="1" i="0" dirty="0">
                <a:solidFill>
                  <a:srgbClr val="222222"/>
                </a:solidFill>
                <a:effectLst/>
              </a:rPr>
              <a:t>Heading:</a:t>
            </a:r>
            <a:r>
              <a:rPr lang="en-US" sz="2000" b="0" i="0" dirty="0">
                <a:solidFill>
                  <a:srgbClr val="222222"/>
                </a:solidFill>
                <a:effectLst/>
              </a:rPr>
              <a:t> A letter of application should begin with both your and the employer's contact information (name, address, phone number, email) followed by the date.</a:t>
            </a:r>
          </a:p>
          <a:p>
            <a:pPr algn="just"/>
            <a:r>
              <a:rPr lang="en-US" sz="2000" b="1" i="0" dirty="0">
                <a:solidFill>
                  <a:srgbClr val="222222"/>
                </a:solidFill>
                <a:effectLst/>
              </a:rPr>
              <a:t>Salutation:</a:t>
            </a:r>
            <a:r>
              <a:rPr lang="en-US" sz="2000" b="0" i="0" dirty="0">
                <a:solidFill>
                  <a:srgbClr val="222222"/>
                </a:solidFill>
                <a:effectLst/>
              </a:rPr>
              <a:t> This is your polite greeting. The most common salutation is "Dear Mr./Ms." followed by the person's last name. </a:t>
            </a:r>
            <a:endParaRPr lang="en-US" sz="2000" dirty="0">
              <a:solidFill>
                <a:srgbClr val="222222"/>
              </a:solidFill>
            </a:endParaRPr>
          </a:p>
          <a:p>
            <a:pPr algn="just"/>
            <a:r>
              <a:rPr lang="en-US" sz="2000" b="1" i="0" dirty="0">
                <a:solidFill>
                  <a:srgbClr val="222222"/>
                </a:solidFill>
                <a:effectLst/>
              </a:rPr>
              <a:t>Body of the letter:</a:t>
            </a:r>
            <a:r>
              <a:rPr lang="en-US" sz="2000" b="0" i="0" dirty="0">
                <a:solidFill>
                  <a:srgbClr val="222222"/>
                </a:solidFill>
                <a:effectLst/>
              </a:rPr>
              <a:t> Think of this section as being three distinct parts.</a:t>
            </a:r>
          </a:p>
          <a:p>
            <a:pPr algn="just"/>
            <a:r>
              <a:rPr lang="en-US" sz="2000" b="0" i="0" dirty="0">
                <a:solidFill>
                  <a:srgbClr val="222222"/>
                </a:solidFill>
                <a:effectLst/>
              </a:rPr>
              <a:t>In the </a:t>
            </a:r>
            <a:r>
              <a:rPr lang="en-US" sz="2000" b="1" i="0" dirty="0">
                <a:solidFill>
                  <a:srgbClr val="222222"/>
                </a:solidFill>
                <a:effectLst/>
              </a:rPr>
              <a:t>first paragraph</a:t>
            </a:r>
            <a:r>
              <a:rPr lang="en-US" sz="2000" b="0" i="0" dirty="0">
                <a:solidFill>
                  <a:srgbClr val="222222"/>
                </a:solidFill>
                <a:effectLst/>
              </a:rPr>
              <a:t>, you'll want to mention the job you are applying for and where you saw the job listing.</a:t>
            </a:r>
          </a:p>
          <a:p>
            <a:pPr algn="just"/>
            <a:r>
              <a:rPr lang="en-US" sz="2000" b="0" i="0" dirty="0">
                <a:solidFill>
                  <a:srgbClr val="222222"/>
                </a:solidFill>
                <a:effectLst/>
              </a:rPr>
              <a:t>The </a:t>
            </a:r>
            <a:r>
              <a:rPr lang="en-US" sz="2000" b="1" i="0" dirty="0">
                <a:solidFill>
                  <a:srgbClr val="222222"/>
                </a:solidFill>
                <a:effectLst/>
              </a:rPr>
              <a:t>next paragraph(s)</a:t>
            </a:r>
            <a:r>
              <a:rPr lang="en-US" sz="2000" b="0" i="0" dirty="0">
                <a:solidFill>
                  <a:srgbClr val="222222"/>
                </a:solidFill>
                <a:effectLst/>
              </a:rPr>
              <a:t> are the most important part of your letter. Remember how you gathered all that information about what employers were seeking, and how you could meet their needs? This is where you'll share those relevant details on your experience and accomplishments.</a:t>
            </a:r>
          </a:p>
          <a:p>
            <a:pPr algn="just"/>
            <a:r>
              <a:rPr lang="en-US" sz="2000" b="0" i="0" dirty="0">
                <a:solidFill>
                  <a:srgbClr val="222222"/>
                </a:solidFill>
                <a:effectLst/>
              </a:rPr>
              <a:t>The </a:t>
            </a:r>
            <a:r>
              <a:rPr lang="en-US" sz="2000" b="1" i="0" dirty="0">
                <a:solidFill>
                  <a:srgbClr val="222222"/>
                </a:solidFill>
                <a:effectLst/>
              </a:rPr>
              <a:t>third and last part of the body of the letter</a:t>
            </a:r>
            <a:r>
              <a:rPr lang="en-US" sz="2000" b="0" i="0" dirty="0">
                <a:solidFill>
                  <a:srgbClr val="222222"/>
                </a:solidFill>
                <a:effectLst/>
              </a:rPr>
              <a:t> will be your thank you to the employer; you can also offer follow-up information.</a:t>
            </a:r>
          </a:p>
          <a:p>
            <a:pPr algn="just"/>
            <a:r>
              <a:rPr lang="en-US" sz="2000" b="1" i="0" dirty="0">
                <a:solidFill>
                  <a:srgbClr val="222222"/>
                </a:solidFill>
                <a:effectLst/>
              </a:rPr>
              <a:t>Complimentary Close:</a:t>
            </a:r>
            <a:r>
              <a:rPr lang="en-US" sz="2000" b="0" i="0" dirty="0">
                <a:solidFill>
                  <a:srgbClr val="222222"/>
                </a:solidFill>
                <a:effectLst/>
              </a:rPr>
              <a:t> Sign off your email with a polite close, such as "Best" or "Sincerely," followed by your name.</a:t>
            </a:r>
          </a:p>
          <a:p>
            <a:pPr algn="just"/>
            <a:r>
              <a:rPr lang="en-US" sz="2000" b="0" i="0" dirty="0">
                <a:solidFill>
                  <a:srgbClr val="222222"/>
                </a:solidFill>
                <a:effectLst/>
              </a:rPr>
              <a:t>Signature: When you're sending or uploading a printed letter, end with your signature, handwritten, followed by your typed name. If this is an email, simply include your typed name, followed by your contact information.</a:t>
            </a:r>
          </a:p>
          <a:p>
            <a:endParaRPr lang="en-IN" sz="2800" dirty="0"/>
          </a:p>
        </p:txBody>
      </p:sp>
    </p:spTree>
    <p:extLst>
      <p:ext uri="{BB962C8B-B14F-4D97-AF65-F5344CB8AC3E}">
        <p14:creationId xmlns:p14="http://schemas.microsoft.com/office/powerpoint/2010/main" xmlns="" val="25836374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80701"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44976"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3200" dirty="0"/>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1" i="0" u="none" strike="noStrike" kern="1200" cap="none" spc="0" normalizeH="0" baseline="0" noProof="0" dirty="0">
              <a:ln>
                <a:noFill/>
              </a:ln>
              <a:solidFill>
                <a:srgbClr val="222222"/>
              </a:solidFill>
              <a:effectLst/>
              <a:uLnTx/>
              <a:uFillTx/>
              <a:latin typeface="Calibri"/>
              <a:ea typeface="+mn-ea"/>
              <a:cs typeface="+mn-cs"/>
            </a:endParaRPr>
          </a:p>
          <a:p>
            <a:pPr marR="0" lvl="0" algn="l" defTabSz="914400" rtl="0" eaLnBrk="1" fontAlgn="auto" latinLnBrk="0" hangingPunct="1">
              <a:lnSpc>
                <a:spcPct val="100000"/>
              </a:lnSpc>
              <a:spcBef>
                <a:spcPct val="20000"/>
              </a:spcBef>
              <a:spcAft>
                <a:spcPts val="0"/>
              </a:spcAft>
              <a:buClrTx/>
              <a:buSzTx/>
              <a:tabLst/>
              <a:defRPr/>
            </a:pPr>
            <a:r>
              <a:rPr kumimoji="0" lang="en-US" sz="2000" b="1" i="0" u="none" strike="noStrike" kern="1200" cap="none" spc="0" normalizeH="0" baseline="0" noProof="0" dirty="0">
                <a:ln>
                  <a:noFill/>
                </a:ln>
                <a:solidFill>
                  <a:srgbClr val="222222"/>
                </a:solidFill>
                <a:effectLst/>
                <a:uLnTx/>
                <a:uFillTx/>
                <a:latin typeface="Calibri"/>
                <a:ea typeface="+mn-ea"/>
                <a:cs typeface="+mn-cs"/>
              </a:rPr>
              <a:t>Job Application Sample</a:t>
            </a:r>
          </a:p>
          <a:p>
            <a:endParaRPr lang="en-US" sz="4000" b="1" dirty="0">
              <a:solidFill>
                <a:srgbClr val="222222"/>
              </a:solidFill>
              <a:latin typeface="+mj-lt"/>
            </a:endParaRPr>
          </a:p>
          <a:p>
            <a:endParaRPr lang="en-IN" sz="3200" dirty="0"/>
          </a:p>
        </p:txBody>
      </p:sp>
      <p:sp>
        <p:nvSpPr>
          <p:cNvPr id="10" name="Date Placeholder 9"/>
          <p:cNvSpPr>
            <a:spLocks noGrp="1"/>
          </p:cNvSpPr>
          <p:nvPr>
            <p:ph type="dt" sz="half" idx="10"/>
          </p:nvPr>
        </p:nvSpPr>
        <p:spPr/>
        <p:txBody>
          <a:bodyPr/>
          <a:lstStyle/>
          <a:p>
            <a:fld id="{6DC2B053-7DF2-4911-968B-0C1E43DD4327}" type="datetime1">
              <a:rPr lang="en-US" smtClean="0"/>
              <a:t>2/22/2023</a:t>
            </a:fld>
            <a:endParaRPr lang="en-US"/>
          </a:p>
        </p:txBody>
      </p:sp>
      <p:pic>
        <p:nvPicPr>
          <p:cNvPr id="4" name="Content Placeholder 3" descr="Text, letter&#10;&#10;Description automatically generated">
            <a:extLst>
              <a:ext uri="{FF2B5EF4-FFF2-40B4-BE49-F238E27FC236}">
                <a16:creationId xmlns:a16="http://schemas.microsoft.com/office/drawing/2014/main" xmlns="" id="{1D07DA2E-905D-4918-B969-6B571ADA6B1B}"/>
              </a:ext>
            </a:extLst>
          </p:cNvPr>
          <p:cNvPicPr>
            <a:picLocks noGrp="1" noChangeAspect="1"/>
          </p:cNvPicPr>
          <p:nvPr>
            <p:ph idx="1"/>
          </p:nvPr>
        </p:nvPicPr>
        <p:blipFill>
          <a:blip r:embed="rId2">
            <a:extLst>
              <a:ext uri="{BEBA8EAE-BF5A-486C-A8C5-ECC9F3942E4B}">
                <a14:imgProps xmlns:a14="http://schemas.microsoft.com/office/drawing/2010/main" xmlns="">
                  <a14:imgLayer r:embed="rId3">
                    <a14:imgEffect>
                      <a14:brightnessContrast bright="-20000"/>
                    </a14:imgEffect>
                  </a14:imgLayer>
                </a14:imgProps>
              </a:ext>
              <a:ext uri="{28A0092B-C50C-407E-A947-70E740481C1C}">
                <a14:useLocalDpi xmlns:a14="http://schemas.microsoft.com/office/drawing/2010/main" xmlns="" val="0"/>
              </a:ext>
            </a:extLst>
          </a:blip>
          <a:stretch>
            <a:fillRect/>
          </a:stretch>
        </p:blipFill>
        <p:spPr>
          <a:xfrm>
            <a:off x="152400" y="759743"/>
            <a:ext cx="8991600" cy="5730709"/>
          </a:xfrm>
        </p:spPr>
      </p:pic>
    </p:spTree>
    <p:extLst>
      <p:ext uri="{BB962C8B-B14F-4D97-AF65-F5344CB8AC3E}">
        <p14:creationId xmlns:p14="http://schemas.microsoft.com/office/powerpoint/2010/main" xmlns="" val="25020475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r>
              <a:rPr lang="en-US" sz="2400" dirty="0"/>
              <a:t>What is it?</a:t>
            </a:r>
          </a:p>
          <a:p>
            <a:endParaRPr lang="en-US" sz="2400" dirty="0"/>
          </a:p>
          <a:p>
            <a:pPr algn="just"/>
            <a:r>
              <a:rPr lang="en-US" sz="2400" dirty="0"/>
              <a:t>A well written, well produced, appropriate CV/curriculum vitae (British English) or résumé (American English) is vital for getting you to the interview stage for a job. </a:t>
            </a:r>
          </a:p>
          <a:p>
            <a:pPr algn="just"/>
            <a:r>
              <a:rPr lang="en-US" sz="2400" dirty="0"/>
              <a:t>A resume is a one page summary of your work experience and background relevant to the job you are applying to. A CV is a longer academic diary that includes all your experience, certificates, and publications.</a:t>
            </a:r>
          </a:p>
          <a:p>
            <a:endParaRPr lang="en-US" dirty="0"/>
          </a:p>
        </p:txBody>
      </p:sp>
      <p:sp>
        <p:nvSpPr>
          <p:cNvPr id="4" name="Date Placeholder 3"/>
          <p:cNvSpPr>
            <a:spLocks noGrp="1"/>
          </p:cNvSpPr>
          <p:nvPr>
            <p:ph type="dt" sz="half" idx="10"/>
          </p:nvPr>
        </p:nvSpPr>
        <p:spPr/>
        <p:txBody>
          <a:bodyPr/>
          <a:lstStyle/>
          <a:p>
            <a:fld id="{87C0F8FE-64AE-4A99-9790-B9CFAA4FADDB}"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424942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9143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dirty="0" err="1"/>
              <a:t>Noida</a:t>
            </a:r>
            <a:r>
              <a:rPr lang="en-US" sz="3200" b="1" dirty="0"/>
              <a:t> Institute of Engineering and Technology, Greater </a:t>
            </a:r>
            <a:r>
              <a:rPr lang="en-US" sz="3200" b="1" dirty="0" err="1"/>
              <a:t>Noida</a:t>
            </a:r>
            <a:endParaRPr lang="en-US" sz="3200" b="1" dirty="0"/>
          </a:p>
        </p:txBody>
      </p:sp>
      <p:sp>
        <p:nvSpPr>
          <p:cNvPr id="3" name="Subtitle 2"/>
          <p:cNvSpPr>
            <a:spLocks noGrp="1"/>
          </p:cNvSpPr>
          <p:nvPr>
            <p:ph type="subTitle" idx="1"/>
          </p:nvPr>
        </p:nvSpPr>
        <p:spPr>
          <a:xfrm>
            <a:off x="1447800" y="1176706"/>
            <a:ext cx="6400800" cy="1304526"/>
          </a:xfrm>
        </p:spPr>
        <p:style>
          <a:lnRef idx="2">
            <a:schemeClr val="accent5"/>
          </a:lnRef>
          <a:fillRef idx="1">
            <a:schemeClr val="lt1"/>
          </a:fillRef>
          <a:effectRef idx="0">
            <a:schemeClr val="accent5"/>
          </a:effectRef>
          <a:fontRef idx="minor">
            <a:schemeClr val="dk1"/>
          </a:fontRef>
        </p:style>
        <p:txBody>
          <a:bodyPr>
            <a:normAutofit/>
          </a:bodyPr>
          <a:lstStyle/>
          <a:p>
            <a:pPr lvl="0">
              <a:defRPr/>
            </a:pPr>
            <a:r>
              <a:rPr lang="en-US" sz="2600" b="1" dirty="0">
                <a:solidFill>
                  <a:schemeClr val="tx1"/>
                </a:solidFill>
              </a:rPr>
              <a:t>Technical  Communication</a:t>
            </a:r>
          </a:p>
          <a:p>
            <a:pPr lvl="0">
              <a:defRPr/>
            </a:pPr>
            <a:r>
              <a:rPr lang="en-US" sz="2600" b="1" dirty="0">
                <a:solidFill>
                  <a:schemeClr val="tx1"/>
                </a:solidFill>
              </a:rPr>
              <a:t>AASL 0401</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Department of English</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Unit:</a:t>
            </a:r>
            <a:r>
              <a:rPr kumimoji="0" lang="en-US" sz="2600" b="1" i="0" u="none" strike="noStrike" kern="1200" cap="none" spc="0" normalizeH="0" noProof="0" dirty="0">
                <a:ln>
                  <a:noFill/>
                </a:ln>
                <a:solidFill>
                  <a:schemeClr val="tx1"/>
                </a:solidFill>
                <a:effectLst/>
                <a:uLnTx/>
                <a:uFillTx/>
                <a:latin typeface="+mn-lt"/>
                <a:ea typeface="+mn-ea"/>
                <a:cs typeface="+mn-cs"/>
              </a:rPr>
              <a:t> 2, Topic: 1</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676400" y="6356349"/>
            <a:ext cx="6858000" cy="365125"/>
          </a:xfrm>
        </p:spPr>
        <p:txBody>
          <a:bodyPr/>
          <a:lstStyle/>
          <a:p>
            <a:r>
              <a:rPr lang="en-US" smtClean="0"/>
              <a:t>Subject : Technical Communication (AASL0401)  Unit : 2        </a:t>
            </a:r>
            <a:endParaRPr lang="en-US" dirty="0"/>
          </a:p>
        </p:txBody>
      </p:sp>
      <p:sp>
        <p:nvSpPr>
          <p:cNvPr id="14" name="Subtitle 2"/>
          <p:cNvSpPr txBox="1">
            <a:spLocks/>
          </p:cNvSpPr>
          <p:nvPr/>
        </p:nvSpPr>
        <p:spPr>
          <a:xfrm>
            <a:off x="152400" y="3794125"/>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a:solidFill>
                  <a:schemeClr val="tx1"/>
                </a:solidFill>
              </a:rPr>
              <a:t>Technical Writing</a:t>
            </a:r>
            <a:r>
              <a:rPr kumimoji="0" lang="en-US" sz="2600" b="1" i="0" u="none" strike="noStrike" kern="1200" cap="none" spc="0" normalizeH="0" baseline="0" noProof="0" dirty="0">
                <a:ln>
                  <a:noFill/>
                </a:ln>
                <a:solidFill>
                  <a:schemeClr val="tx1"/>
                </a:solidFill>
                <a:effectLst/>
                <a:uLnTx/>
                <a:uFillTx/>
                <a:latin typeface="+mn-lt"/>
                <a:ea typeface="+mn-ea"/>
                <a:cs typeface="+mn-cs"/>
              </a:rPr>
              <a:t>: Technical vocabulary, Etymology</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B.Tech.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Semester - IV</a:t>
            </a:r>
          </a:p>
        </p:txBody>
      </p:sp>
      <p:sp>
        <p:nvSpPr>
          <p:cNvPr id="4" name="Date Placeholder 3">
            <a:extLst>
              <a:ext uri="{FF2B5EF4-FFF2-40B4-BE49-F238E27FC236}">
                <a16:creationId xmlns:a16="http://schemas.microsoft.com/office/drawing/2014/main" xmlns="" id="{2D55E397-E43E-5A43-A5CE-0E7591FB7E16}"/>
              </a:ext>
            </a:extLst>
          </p:cNvPr>
          <p:cNvSpPr>
            <a:spLocks noGrp="1"/>
          </p:cNvSpPr>
          <p:nvPr>
            <p:ph type="dt" sz="half" idx="10"/>
          </p:nvPr>
        </p:nvSpPr>
        <p:spPr/>
        <p:txBody>
          <a:bodyPr/>
          <a:lstStyle/>
          <a:p>
            <a:fld id="{B4003E31-5898-4367-9A00-BE9994EAAD7B}" type="datetime1">
              <a:rPr lang="en-US" smtClean="0"/>
              <a:t>2/22/2023</a:t>
            </a:fld>
            <a:endParaRPr lang="en-US"/>
          </a:p>
        </p:txBody>
      </p:sp>
      <p:sp>
        <p:nvSpPr>
          <p:cNvPr id="5" name="Slide Number Placeholder 4">
            <a:extLst>
              <a:ext uri="{FF2B5EF4-FFF2-40B4-BE49-F238E27FC236}">
                <a16:creationId xmlns:a16="http://schemas.microsoft.com/office/drawing/2014/main" xmlns="" id="{1BC254B2-FDE1-4150-BE96-1D7606EE7DDC}"/>
              </a:ext>
            </a:extLst>
          </p:cNvPr>
          <p:cNvSpPr>
            <a:spLocks noGrp="1"/>
          </p:cNvSpPr>
          <p:nvPr>
            <p:ph type="sldNum" sz="quarter" idx="12"/>
          </p:nvPr>
        </p:nvSpPr>
        <p:spPr/>
        <p:txBody>
          <a:bodyPr/>
          <a:lstStyle/>
          <a:p>
            <a:fld id="{EBEB25C2-8B1D-45DC-B439-E01E786B252B}" type="slidenum">
              <a:rPr lang="en-US" smtClean="0"/>
              <a:pPr/>
              <a:t>8</a:t>
            </a:fld>
            <a:endParaRPr lang="en-US"/>
          </a:p>
        </p:txBody>
      </p:sp>
    </p:spTree>
    <p:extLst>
      <p:ext uri="{BB962C8B-B14F-4D97-AF65-F5344CB8AC3E}">
        <p14:creationId xmlns:p14="http://schemas.microsoft.com/office/powerpoint/2010/main" xmlns="" val="3795150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00034" y="571480"/>
            <a:ext cx="8229600" cy="846158"/>
          </a:xfrm>
        </p:spPr>
        <p:txBody>
          <a:bodyPr>
            <a:normAutofit/>
          </a:bodyPr>
          <a:lstStyle/>
          <a:p>
            <a:r>
              <a:rPr lang="en-US" sz="2800" b="1" dirty="0">
                <a:solidFill>
                  <a:schemeClr val="accent1">
                    <a:lumMod val="75000"/>
                  </a:schemeClr>
                </a:solidFill>
              </a:rPr>
              <a:t>CV v/s Résumé</a:t>
            </a:r>
            <a:endParaRPr lang="en-IN" sz="2800" dirty="0">
              <a:solidFill>
                <a:schemeClr val="accent1">
                  <a:lumMod val="75000"/>
                </a:schemeClr>
              </a:solidFill>
            </a:endParaRPr>
          </a:p>
        </p:txBody>
      </p:sp>
      <p:sp>
        <p:nvSpPr>
          <p:cNvPr id="12" name="Text Placeholder 11"/>
          <p:cNvSpPr>
            <a:spLocks noGrp="1"/>
          </p:cNvSpPr>
          <p:nvPr>
            <p:ph type="body" idx="1"/>
          </p:nvPr>
        </p:nvSpPr>
        <p:spPr>
          <a:xfrm>
            <a:off x="457200" y="1142985"/>
            <a:ext cx="4040188" cy="500066"/>
          </a:xfrm>
        </p:spPr>
        <p:txBody>
          <a:bodyPr/>
          <a:lstStyle/>
          <a:p>
            <a:pPr algn="ctr"/>
            <a:r>
              <a:rPr lang="en-IN" dirty="0">
                <a:solidFill>
                  <a:schemeClr val="accent1">
                    <a:lumMod val="75000"/>
                  </a:schemeClr>
                </a:solidFill>
              </a:rPr>
              <a:t>CV</a:t>
            </a:r>
          </a:p>
        </p:txBody>
      </p:sp>
      <p:sp>
        <p:nvSpPr>
          <p:cNvPr id="10" name="Content Placeholder 9"/>
          <p:cNvSpPr>
            <a:spLocks noGrp="1"/>
          </p:cNvSpPr>
          <p:nvPr>
            <p:ph sz="half" idx="2"/>
          </p:nvPr>
        </p:nvSpPr>
        <p:spPr>
          <a:xfrm>
            <a:off x="457200" y="1857364"/>
            <a:ext cx="4040188" cy="4268799"/>
          </a:xfrm>
        </p:spPr>
        <p:txBody>
          <a:bodyPr>
            <a:normAutofit/>
          </a:bodyPr>
          <a:lstStyle/>
          <a:p>
            <a:pPr marL="365760" indent="-256032" algn="just">
              <a:buFont typeface="Wingdings 3"/>
              <a:buChar char=""/>
              <a:defRPr/>
            </a:pPr>
            <a:r>
              <a:rPr lang="en-US" dirty="0"/>
              <a:t>CV (Curriculum Vitae, which means course of life in Latin) contains a high level of detail about your achievements, a great deal more than just a career biography</a:t>
            </a:r>
          </a:p>
          <a:p>
            <a:pPr marL="365760" indent="-256032" algn="just">
              <a:buFont typeface="Wingdings 3"/>
              <a:buChar char=""/>
              <a:defRPr/>
            </a:pPr>
            <a:r>
              <a:rPr lang="en-US" dirty="0"/>
              <a:t>A CV presents a full history of your academic credentials, so the length of the document is variable</a:t>
            </a:r>
          </a:p>
          <a:p>
            <a:endParaRPr lang="en-IN" dirty="0"/>
          </a:p>
        </p:txBody>
      </p:sp>
      <p:sp>
        <p:nvSpPr>
          <p:cNvPr id="13" name="Text Placeholder 12"/>
          <p:cNvSpPr>
            <a:spLocks noGrp="1"/>
          </p:cNvSpPr>
          <p:nvPr>
            <p:ph type="body" sz="quarter" idx="3"/>
          </p:nvPr>
        </p:nvSpPr>
        <p:spPr>
          <a:xfrm>
            <a:off x="4645025" y="1214423"/>
            <a:ext cx="4041775" cy="428628"/>
          </a:xfrm>
        </p:spPr>
        <p:txBody>
          <a:bodyPr>
            <a:normAutofit lnSpcReduction="10000"/>
          </a:bodyPr>
          <a:lstStyle/>
          <a:p>
            <a:pPr algn="ctr"/>
            <a:r>
              <a:rPr lang="en-US" dirty="0">
                <a:solidFill>
                  <a:schemeClr val="accent1">
                    <a:lumMod val="75000"/>
                  </a:schemeClr>
                </a:solidFill>
              </a:rPr>
              <a:t>Résumé</a:t>
            </a:r>
            <a:endParaRPr lang="en-IN" dirty="0">
              <a:solidFill>
                <a:schemeClr val="accent1">
                  <a:lumMod val="75000"/>
                </a:schemeClr>
              </a:solidFill>
            </a:endParaRPr>
          </a:p>
        </p:txBody>
      </p:sp>
      <p:sp>
        <p:nvSpPr>
          <p:cNvPr id="11" name="Content Placeholder 10"/>
          <p:cNvSpPr>
            <a:spLocks noGrp="1"/>
          </p:cNvSpPr>
          <p:nvPr>
            <p:ph sz="quarter" idx="4"/>
          </p:nvPr>
        </p:nvSpPr>
        <p:spPr>
          <a:xfrm>
            <a:off x="4645025" y="1785926"/>
            <a:ext cx="4041775" cy="4340237"/>
          </a:xfrm>
        </p:spPr>
        <p:txBody>
          <a:bodyPr>
            <a:normAutofit/>
          </a:bodyPr>
          <a:lstStyle/>
          <a:p>
            <a:pPr marL="365760" indent="-256032" algn="just">
              <a:buFont typeface="Wingdings 3"/>
              <a:buChar char=""/>
              <a:defRPr/>
            </a:pPr>
            <a:r>
              <a:rPr lang="en-US" dirty="0"/>
              <a:t>Résumé is a French word meaning "summary", signifies a summary of  one's employment, education, and other skills, used in applying for a new position</a:t>
            </a:r>
          </a:p>
          <a:p>
            <a:pPr algn="just"/>
            <a:r>
              <a:rPr lang="en-IN" dirty="0"/>
              <a:t>A resume presents a concise picture of your skills and qualification, so length tends to be shorter.</a:t>
            </a:r>
          </a:p>
        </p:txBody>
      </p:sp>
      <p:sp>
        <p:nvSpPr>
          <p:cNvPr id="4" name="Date Placeholder 3"/>
          <p:cNvSpPr>
            <a:spLocks noGrp="1"/>
          </p:cNvSpPr>
          <p:nvPr>
            <p:ph type="dt" sz="half" idx="10"/>
          </p:nvPr>
        </p:nvSpPr>
        <p:spPr/>
        <p:txBody>
          <a:bodyPr/>
          <a:lstStyle/>
          <a:p>
            <a:fld id="{49C041F0-BA1F-4BA5-A53F-15F133AEB8BD}"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1714265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857232"/>
            <a:ext cx="8229600" cy="560406"/>
          </a:xfrm>
        </p:spPr>
        <p:txBody>
          <a:bodyPr>
            <a:noAutofit/>
          </a:bodyPr>
          <a:lstStyle/>
          <a:p>
            <a:r>
              <a:rPr lang="en-IN" sz="2800" dirty="0">
                <a:solidFill>
                  <a:schemeClr val="tx2"/>
                </a:solidFill>
              </a:rPr>
              <a:t>Contd..</a:t>
            </a:r>
          </a:p>
        </p:txBody>
      </p:sp>
      <p:sp>
        <p:nvSpPr>
          <p:cNvPr id="10" name="Text Placeholder 9"/>
          <p:cNvSpPr>
            <a:spLocks noGrp="1"/>
          </p:cNvSpPr>
          <p:nvPr>
            <p:ph type="body" idx="1"/>
          </p:nvPr>
        </p:nvSpPr>
        <p:spPr>
          <a:xfrm>
            <a:off x="457200" y="1428737"/>
            <a:ext cx="4040188" cy="357190"/>
          </a:xfrm>
        </p:spPr>
        <p:txBody>
          <a:bodyPr>
            <a:normAutofit fontScale="85000" lnSpcReduction="20000"/>
          </a:bodyPr>
          <a:lstStyle/>
          <a:p>
            <a:r>
              <a:rPr lang="en-IN" dirty="0">
                <a:solidFill>
                  <a:schemeClr val="tx2"/>
                </a:solidFill>
              </a:rPr>
              <a:t>CV</a:t>
            </a:r>
          </a:p>
        </p:txBody>
      </p:sp>
      <p:sp>
        <p:nvSpPr>
          <p:cNvPr id="11" name="Content Placeholder 10"/>
          <p:cNvSpPr>
            <a:spLocks noGrp="1"/>
          </p:cNvSpPr>
          <p:nvPr>
            <p:ph sz="half" idx="2"/>
          </p:nvPr>
        </p:nvSpPr>
        <p:spPr/>
        <p:txBody>
          <a:bodyPr/>
          <a:lstStyle/>
          <a:p>
            <a:pPr marL="452628" algn="just">
              <a:defRPr/>
            </a:pPr>
            <a:r>
              <a:rPr lang="en-US" dirty="0"/>
              <a:t>In Europe, the Middle East, Africa and Asia, employers expect a CV. In the U.S., a CV is used primarily when applying for academic, education, scientific or research </a:t>
            </a:r>
          </a:p>
          <a:p>
            <a:pPr marL="452628" algn="just">
              <a:defRPr/>
            </a:pPr>
            <a:r>
              <a:rPr lang="en-US" dirty="0"/>
              <a:t>Two pages or a little more</a:t>
            </a:r>
          </a:p>
          <a:p>
            <a:endParaRPr lang="en-IN" dirty="0"/>
          </a:p>
        </p:txBody>
      </p:sp>
      <p:sp>
        <p:nvSpPr>
          <p:cNvPr id="12" name="Text Placeholder 11"/>
          <p:cNvSpPr>
            <a:spLocks noGrp="1"/>
          </p:cNvSpPr>
          <p:nvPr>
            <p:ph type="body" sz="quarter" idx="3"/>
          </p:nvPr>
        </p:nvSpPr>
        <p:spPr>
          <a:xfrm>
            <a:off x="4645025" y="1500174"/>
            <a:ext cx="4041775" cy="428629"/>
          </a:xfrm>
        </p:spPr>
        <p:txBody>
          <a:bodyPr>
            <a:normAutofit fontScale="25000" lnSpcReduction="20000"/>
          </a:bodyPr>
          <a:lstStyle/>
          <a:p>
            <a:endParaRPr lang="en-US" dirty="0"/>
          </a:p>
          <a:p>
            <a:endParaRPr lang="en-US" dirty="0"/>
          </a:p>
          <a:p>
            <a:endParaRPr lang="en-US" sz="2000" dirty="0"/>
          </a:p>
          <a:p>
            <a:endParaRPr lang="en-US" sz="200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sz="8000" dirty="0"/>
          </a:p>
          <a:p>
            <a:pPr lvl="0" algn="ctr"/>
            <a:r>
              <a:rPr lang="en-US" sz="8000" dirty="0">
                <a:solidFill>
                  <a:schemeClr val="tx2"/>
                </a:solidFill>
              </a:rPr>
              <a:t>Résumé</a:t>
            </a:r>
            <a:endParaRPr lang="en-IN" sz="8000" dirty="0">
              <a:solidFill>
                <a:schemeClr val="tx2"/>
              </a:solidFill>
            </a:endParaRPr>
          </a:p>
          <a:p>
            <a:endParaRPr lang="en-IN" dirty="0"/>
          </a:p>
        </p:txBody>
      </p:sp>
      <p:sp>
        <p:nvSpPr>
          <p:cNvPr id="13" name="Content Placeholder 12"/>
          <p:cNvSpPr>
            <a:spLocks noGrp="1"/>
          </p:cNvSpPr>
          <p:nvPr>
            <p:ph sz="quarter" idx="4"/>
          </p:nvPr>
        </p:nvSpPr>
        <p:spPr/>
        <p:txBody>
          <a:bodyPr/>
          <a:lstStyle/>
          <a:p>
            <a:pPr algn="just">
              <a:spcBef>
                <a:spcPct val="0"/>
              </a:spcBef>
              <a:defRPr/>
            </a:pPr>
            <a:r>
              <a:rPr lang="en-US" dirty="0"/>
              <a:t>Job</a:t>
            </a:r>
          </a:p>
          <a:p>
            <a:pPr algn="just">
              <a:spcBef>
                <a:spcPct val="0"/>
              </a:spcBef>
              <a:buNone/>
              <a:defRPr/>
            </a:pPr>
            <a:r>
              <a:rPr lang="en-US" dirty="0"/>
              <a:t>	(All kinds)</a:t>
            </a:r>
          </a:p>
          <a:p>
            <a:pPr algn="just">
              <a:spcBef>
                <a:spcPct val="0"/>
              </a:spcBef>
              <a:defRPr/>
            </a:pPr>
            <a:endParaRPr lang="en-US" dirty="0"/>
          </a:p>
          <a:p>
            <a:pPr algn="just">
              <a:spcBef>
                <a:spcPct val="0"/>
              </a:spcBef>
              <a:defRPr/>
            </a:pPr>
            <a:endParaRPr lang="en-US" dirty="0"/>
          </a:p>
          <a:p>
            <a:pPr algn="just">
              <a:spcBef>
                <a:spcPct val="0"/>
              </a:spcBef>
              <a:defRPr/>
            </a:pPr>
            <a:endParaRPr lang="en-US" dirty="0"/>
          </a:p>
          <a:p>
            <a:pPr algn="just">
              <a:spcBef>
                <a:spcPct val="0"/>
              </a:spcBef>
              <a:defRPr/>
            </a:pPr>
            <a:endParaRPr lang="en-US" dirty="0"/>
          </a:p>
          <a:p>
            <a:pPr algn="just">
              <a:spcBef>
                <a:spcPct val="0"/>
              </a:spcBef>
              <a:defRPr/>
            </a:pPr>
            <a:endParaRPr lang="en-US" dirty="0"/>
          </a:p>
          <a:p>
            <a:pPr algn="just">
              <a:spcBef>
                <a:spcPct val="0"/>
              </a:spcBef>
              <a:defRPr/>
            </a:pPr>
            <a:r>
              <a:rPr lang="en-US" dirty="0"/>
              <a:t>One page, sometimes two pages</a:t>
            </a:r>
          </a:p>
          <a:p>
            <a:endParaRPr lang="en-IN" dirty="0"/>
          </a:p>
        </p:txBody>
      </p:sp>
      <p:sp>
        <p:nvSpPr>
          <p:cNvPr id="4" name="Date Placeholder 3"/>
          <p:cNvSpPr>
            <a:spLocks noGrp="1"/>
          </p:cNvSpPr>
          <p:nvPr>
            <p:ph type="dt" sz="half" idx="10"/>
          </p:nvPr>
        </p:nvSpPr>
        <p:spPr/>
        <p:txBody>
          <a:bodyPr/>
          <a:lstStyle/>
          <a:p>
            <a:fld id="{2AEBFE63-2728-4888-8B5A-6FC835D117BA}"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4434914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r>
              <a:rPr lang="en-US" sz="2400" b="1" dirty="0"/>
              <a:t>TYPES</a:t>
            </a:r>
          </a:p>
          <a:p>
            <a:endParaRPr lang="en-US" sz="2400" b="1" dirty="0"/>
          </a:p>
          <a:p>
            <a:pPr>
              <a:defRPr/>
            </a:pPr>
            <a:r>
              <a:rPr lang="en-US" sz="2400" b="1" dirty="0"/>
              <a:t>FUNCTIONAL</a:t>
            </a:r>
          </a:p>
          <a:p>
            <a:pPr>
              <a:defRPr/>
            </a:pPr>
            <a:r>
              <a:rPr lang="en-US" sz="2400" b="1" dirty="0"/>
              <a:t>CHRONOLOGICAL</a:t>
            </a:r>
          </a:p>
          <a:p>
            <a:endParaRPr lang="en-US" dirty="0"/>
          </a:p>
        </p:txBody>
      </p:sp>
      <p:sp>
        <p:nvSpPr>
          <p:cNvPr id="4" name="Date Placeholder 3"/>
          <p:cNvSpPr>
            <a:spLocks noGrp="1"/>
          </p:cNvSpPr>
          <p:nvPr>
            <p:ph type="dt" sz="half" idx="10"/>
          </p:nvPr>
        </p:nvSpPr>
        <p:spPr/>
        <p:txBody>
          <a:bodyPr/>
          <a:lstStyle/>
          <a:p>
            <a:fld id="{01673A9B-28B3-4209-B86B-6B54ED253ADB}"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678180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785794"/>
            <a:ext cx="8229600" cy="631844"/>
          </a:xfrm>
        </p:spPr>
        <p:txBody>
          <a:bodyPr>
            <a:normAutofit/>
          </a:bodyPr>
          <a:lstStyle/>
          <a:p>
            <a:r>
              <a:rPr lang="en-US" sz="2400" b="1" dirty="0">
                <a:solidFill>
                  <a:schemeClr val="tx2">
                    <a:lumMod val="75000"/>
                  </a:schemeClr>
                </a:solidFill>
              </a:rPr>
              <a:t>FORMATS</a:t>
            </a:r>
            <a:endParaRPr lang="en-IN" sz="2400" dirty="0">
              <a:solidFill>
                <a:schemeClr val="tx2">
                  <a:lumMod val="75000"/>
                </a:schemeClr>
              </a:solidFill>
            </a:endParaRPr>
          </a:p>
        </p:txBody>
      </p:sp>
      <p:sp>
        <p:nvSpPr>
          <p:cNvPr id="10" name="Text Placeholder 9"/>
          <p:cNvSpPr>
            <a:spLocks noGrp="1"/>
          </p:cNvSpPr>
          <p:nvPr>
            <p:ph type="body" idx="1"/>
          </p:nvPr>
        </p:nvSpPr>
        <p:spPr/>
        <p:txBody>
          <a:bodyPr>
            <a:noAutofit/>
          </a:bodyPr>
          <a:lstStyle/>
          <a:p>
            <a:endParaRPr lang="en-US" dirty="0"/>
          </a:p>
          <a:p>
            <a:endParaRPr lang="en-US" dirty="0"/>
          </a:p>
          <a:p>
            <a:r>
              <a:rPr lang="en-US" dirty="0">
                <a:solidFill>
                  <a:schemeClr val="tx2">
                    <a:lumMod val="75000"/>
                  </a:schemeClr>
                </a:solidFill>
              </a:rPr>
              <a:t>Reverse Chronological</a:t>
            </a:r>
          </a:p>
          <a:p>
            <a:endParaRPr lang="en-IN" dirty="0"/>
          </a:p>
        </p:txBody>
      </p:sp>
      <p:sp>
        <p:nvSpPr>
          <p:cNvPr id="11" name="Content Placeholder 10"/>
          <p:cNvSpPr>
            <a:spLocks noGrp="1"/>
          </p:cNvSpPr>
          <p:nvPr>
            <p:ph sz="half" idx="2"/>
          </p:nvPr>
        </p:nvSpPr>
        <p:spPr/>
        <p:txBody>
          <a:bodyPr/>
          <a:lstStyle/>
          <a:p>
            <a:pPr>
              <a:defRPr/>
            </a:pPr>
            <a:r>
              <a:rPr lang="en-US" dirty="0"/>
              <a:t>Emphasizes work</a:t>
            </a:r>
          </a:p>
          <a:p>
            <a:pPr>
              <a:buNone/>
              <a:defRPr/>
            </a:pPr>
            <a:r>
              <a:rPr lang="en-US" dirty="0"/>
              <a:t>	experience history  around dates</a:t>
            </a:r>
          </a:p>
          <a:p>
            <a:pPr>
              <a:defRPr/>
            </a:pPr>
            <a:r>
              <a:rPr lang="en-US" dirty="0"/>
              <a:t> Highlights career progression</a:t>
            </a:r>
          </a:p>
          <a:p>
            <a:pPr>
              <a:defRPr/>
            </a:pPr>
            <a:r>
              <a:rPr lang="en-US" dirty="0"/>
              <a:t>Is what employers prefer</a:t>
            </a:r>
          </a:p>
          <a:p>
            <a:endParaRPr lang="en-IN" dirty="0"/>
          </a:p>
        </p:txBody>
      </p:sp>
      <p:sp>
        <p:nvSpPr>
          <p:cNvPr id="12" name="Text Placeholder 11"/>
          <p:cNvSpPr>
            <a:spLocks noGrp="1"/>
          </p:cNvSpPr>
          <p:nvPr>
            <p:ph type="body" sz="quarter" idx="3"/>
          </p:nvPr>
        </p:nvSpPr>
        <p:spPr/>
        <p:txBody>
          <a:bodyPr/>
          <a:lstStyle/>
          <a:p>
            <a:r>
              <a:rPr lang="en-US" dirty="0">
                <a:solidFill>
                  <a:schemeClr val="tx2">
                    <a:lumMod val="75000"/>
                  </a:schemeClr>
                </a:solidFill>
              </a:rPr>
              <a:t>Functional or Skills-Based</a:t>
            </a:r>
          </a:p>
          <a:p>
            <a:endParaRPr lang="en-IN" dirty="0"/>
          </a:p>
        </p:txBody>
      </p:sp>
      <p:sp>
        <p:nvSpPr>
          <p:cNvPr id="13" name="Content Placeholder 12"/>
          <p:cNvSpPr>
            <a:spLocks noGrp="1"/>
          </p:cNvSpPr>
          <p:nvPr>
            <p:ph sz="quarter" idx="4"/>
          </p:nvPr>
        </p:nvSpPr>
        <p:spPr/>
        <p:txBody>
          <a:bodyPr/>
          <a:lstStyle/>
          <a:p>
            <a:r>
              <a:rPr lang="en-US" dirty="0"/>
              <a:t>Organizes information around functional headings which highlight skills &amp; abilities</a:t>
            </a:r>
          </a:p>
          <a:p>
            <a:endParaRPr lang="en-IN" dirty="0"/>
          </a:p>
        </p:txBody>
      </p:sp>
      <p:sp>
        <p:nvSpPr>
          <p:cNvPr id="4" name="Date Placeholder 3"/>
          <p:cNvSpPr>
            <a:spLocks noGrp="1"/>
          </p:cNvSpPr>
          <p:nvPr>
            <p:ph type="dt" sz="half" idx="10"/>
          </p:nvPr>
        </p:nvSpPr>
        <p:spPr/>
        <p:txBody>
          <a:bodyPr/>
          <a:lstStyle/>
          <a:p>
            <a:fld id="{F4230C8B-DB8D-4DC8-A820-C16554A2B66E}"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546382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642918"/>
            <a:ext cx="8229600" cy="774720"/>
          </a:xfrm>
        </p:spPr>
        <p:txBody>
          <a:bodyPr>
            <a:normAutofit/>
          </a:bodyPr>
          <a:lstStyle/>
          <a:p>
            <a:r>
              <a:rPr lang="en-IN" sz="2400" dirty="0">
                <a:solidFill>
                  <a:schemeClr val="tx2">
                    <a:lumMod val="75000"/>
                  </a:schemeClr>
                </a:solidFill>
              </a:rPr>
              <a:t>Contd..</a:t>
            </a:r>
          </a:p>
        </p:txBody>
      </p:sp>
      <p:sp>
        <p:nvSpPr>
          <p:cNvPr id="10" name="Text Placeholder 9"/>
          <p:cNvSpPr>
            <a:spLocks noGrp="1"/>
          </p:cNvSpPr>
          <p:nvPr>
            <p:ph type="body" idx="1"/>
          </p:nvPr>
        </p:nvSpPr>
        <p:spPr/>
        <p:txBody>
          <a:bodyPr/>
          <a:lstStyle/>
          <a:p>
            <a:r>
              <a:rPr lang="en-US" dirty="0">
                <a:solidFill>
                  <a:schemeClr val="tx2">
                    <a:lumMod val="75000"/>
                  </a:schemeClr>
                </a:solidFill>
              </a:rPr>
              <a:t>Reverse Chronological</a:t>
            </a:r>
          </a:p>
          <a:p>
            <a:endParaRPr lang="en-IN" dirty="0"/>
          </a:p>
        </p:txBody>
      </p:sp>
      <p:sp>
        <p:nvSpPr>
          <p:cNvPr id="11" name="Content Placeholder 10"/>
          <p:cNvSpPr>
            <a:spLocks noGrp="1"/>
          </p:cNvSpPr>
          <p:nvPr>
            <p:ph sz="half" idx="2"/>
          </p:nvPr>
        </p:nvSpPr>
        <p:spPr/>
        <p:txBody>
          <a:bodyPr>
            <a:normAutofit/>
          </a:bodyPr>
          <a:lstStyle/>
          <a:p>
            <a:pPr marL="365760" indent="-256032" algn="just">
              <a:buNone/>
              <a:defRPr/>
            </a:pPr>
            <a:r>
              <a:rPr lang="en-US" sz="2200" b="1" dirty="0">
                <a:solidFill>
                  <a:schemeClr val="tx2">
                    <a:lumMod val="75000"/>
                  </a:schemeClr>
                </a:solidFill>
              </a:rPr>
              <a:t>Advantages:</a:t>
            </a:r>
          </a:p>
          <a:p>
            <a:pPr marL="365760" indent="-256032" algn="just">
              <a:buFont typeface="Wingdings 3"/>
              <a:buChar char=""/>
              <a:defRPr/>
            </a:pPr>
            <a:r>
              <a:rPr lang="en-US" sz="2200" dirty="0"/>
              <a:t>Easier to understand</a:t>
            </a:r>
          </a:p>
          <a:p>
            <a:pPr marL="365760" indent="-256032" algn="just">
              <a:buNone/>
              <a:defRPr/>
            </a:pPr>
            <a:r>
              <a:rPr lang="en-US" sz="2200" dirty="0"/>
              <a:t>   your job history</a:t>
            </a:r>
          </a:p>
          <a:p>
            <a:pPr marL="365760" indent="-256032" algn="just">
              <a:buFont typeface="Wingdings 3"/>
              <a:buChar char=""/>
              <a:defRPr/>
            </a:pPr>
            <a:r>
              <a:rPr lang="en-US" sz="2200" dirty="0"/>
              <a:t>Helps the name of a previous employer stand Out</a:t>
            </a:r>
          </a:p>
          <a:p>
            <a:pPr marL="365760" indent="-256032" algn="just">
              <a:buFont typeface="Wingdings 3"/>
              <a:buChar char=""/>
              <a:defRPr/>
            </a:pPr>
            <a:r>
              <a:rPr lang="en-US" sz="2200" dirty="0"/>
              <a:t>Typically used when you are staying in the same field</a:t>
            </a:r>
          </a:p>
          <a:p>
            <a:pPr marL="365760" indent="-256032" algn="just">
              <a:buNone/>
              <a:defRPr/>
            </a:pPr>
            <a:r>
              <a:rPr lang="en-US" sz="2200" b="1" dirty="0">
                <a:solidFill>
                  <a:schemeClr val="tx2">
                    <a:lumMod val="75000"/>
                  </a:schemeClr>
                </a:solidFill>
              </a:rPr>
              <a:t>Disadvantages:</a:t>
            </a:r>
          </a:p>
          <a:p>
            <a:pPr marL="365760" indent="-256032" algn="just">
              <a:buFont typeface="Wingdings 3"/>
              <a:buChar char=""/>
              <a:defRPr/>
            </a:pPr>
            <a:r>
              <a:rPr lang="en-US" dirty="0"/>
              <a:t> </a:t>
            </a:r>
            <a:r>
              <a:rPr lang="en-US" sz="2200" dirty="0"/>
              <a:t>Much more difficult to highlight what you do best</a:t>
            </a:r>
          </a:p>
          <a:p>
            <a:endParaRPr lang="en-IN" dirty="0"/>
          </a:p>
        </p:txBody>
      </p:sp>
      <p:sp>
        <p:nvSpPr>
          <p:cNvPr id="12" name="Text Placeholder 11"/>
          <p:cNvSpPr>
            <a:spLocks noGrp="1"/>
          </p:cNvSpPr>
          <p:nvPr>
            <p:ph type="body" sz="quarter" idx="3"/>
          </p:nvPr>
        </p:nvSpPr>
        <p:spPr>
          <a:xfrm>
            <a:off x="4572000" y="1500174"/>
            <a:ext cx="4041775" cy="639762"/>
          </a:xfrm>
        </p:spPr>
        <p:txBody>
          <a:bodyPr/>
          <a:lstStyle/>
          <a:p>
            <a:r>
              <a:rPr lang="en-US" dirty="0">
                <a:solidFill>
                  <a:schemeClr val="tx2">
                    <a:lumMod val="75000"/>
                  </a:schemeClr>
                </a:solidFill>
              </a:rPr>
              <a:t>Functional or Skills-Based</a:t>
            </a:r>
          </a:p>
          <a:p>
            <a:endParaRPr lang="en-IN" dirty="0"/>
          </a:p>
        </p:txBody>
      </p:sp>
      <p:sp>
        <p:nvSpPr>
          <p:cNvPr id="13" name="Content Placeholder 12"/>
          <p:cNvSpPr>
            <a:spLocks noGrp="1"/>
          </p:cNvSpPr>
          <p:nvPr>
            <p:ph sz="quarter" idx="4"/>
          </p:nvPr>
        </p:nvSpPr>
        <p:spPr/>
        <p:txBody>
          <a:bodyPr>
            <a:normAutofit fontScale="92500" lnSpcReduction="10000"/>
          </a:bodyPr>
          <a:lstStyle/>
          <a:p>
            <a:pPr marL="365760" indent="-256032" algn="just">
              <a:buNone/>
              <a:defRPr/>
            </a:pPr>
            <a:r>
              <a:rPr lang="en-US" b="1" dirty="0">
                <a:solidFill>
                  <a:schemeClr val="tx2">
                    <a:lumMod val="75000"/>
                  </a:schemeClr>
                </a:solidFill>
              </a:rPr>
              <a:t>Advantages:</a:t>
            </a:r>
          </a:p>
          <a:p>
            <a:pPr marL="365760" indent="-256032" algn="just">
              <a:buFont typeface="Wingdings 3"/>
              <a:buChar char=""/>
              <a:defRPr/>
            </a:pPr>
            <a:r>
              <a:rPr lang="en-US" dirty="0"/>
              <a:t> It will assist you in achieving a new goal or direction</a:t>
            </a:r>
          </a:p>
          <a:p>
            <a:pPr marL="365760" indent="-256032" algn="just">
              <a:buFont typeface="Wingdings 3"/>
              <a:buChar char=""/>
              <a:defRPr/>
            </a:pPr>
            <a:r>
              <a:rPr lang="en-US" dirty="0"/>
              <a:t>Skills stand out</a:t>
            </a:r>
          </a:p>
          <a:p>
            <a:pPr marL="365760" indent="-256032" algn="just">
              <a:buNone/>
              <a:defRPr/>
            </a:pPr>
            <a:r>
              <a:rPr lang="en-US" b="1" dirty="0">
                <a:solidFill>
                  <a:schemeClr val="tx2">
                    <a:lumMod val="75000"/>
                  </a:schemeClr>
                </a:solidFill>
              </a:rPr>
              <a:t>Disadvantages:</a:t>
            </a:r>
          </a:p>
          <a:p>
            <a:pPr marL="365760" indent="-256032" algn="just">
              <a:buFont typeface="Wingdings 3"/>
              <a:buChar char=""/>
              <a:defRPr/>
            </a:pPr>
            <a:r>
              <a:rPr lang="en-US" dirty="0"/>
              <a:t>Hard for employer to know exactly what you did in which job which could be a problem for conservative readers</a:t>
            </a:r>
          </a:p>
          <a:p>
            <a:pPr marL="365760" indent="-256032" algn="just">
              <a:buFont typeface="Wingdings 3"/>
              <a:buChar char=""/>
              <a:defRPr/>
            </a:pPr>
            <a:r>
              <a:rPr lang="en-US" dirty="0"/>
              <a:t> Past companies are not prominent</a:t>
            </a:r>
          </a:p>
          <a:p>
            <a:endParaRPr lang="en-IN" dirty="0"/>
          </a:p>
        </p:txBody>
      </p:sp>
      <p:sp>
        <p:nvSpPr>
          <p:cNvPr id="4" name="Date Placeholder 3"/>
          <p:cNvSpPr>
            <a:spLocks noGrp="1"/>
          </p:cNvSpPr>
          <p:nvPr>
            <p:ph type="dt" sz="half" idx="10"/>
          </p:nvPr>
        </p:nvSpPr>
        <p:spPr/>
        <p:txBody>
          <a:bodyPr/>
          <a:lstStyle/>
          <a:p>
            <a:fld id="{EADCDE97-BF6E-4BA9-901F-BA75DD60A847}"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671816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r>
              <a:rPr lang="en-US" sz="2800" b="1" dirty="0">
                <a:solidFill>
                  <a:schemeClr val="tx2">
                    <a:lumMod val="75000"/>
                  </a:schemeClr>
                </a:solidFill>
              </a:rPr>
              <a:t>Style &amp; Appearance</a:t>
            </a:r>
          </a:p>
          <a:p>
            <a:pPr algn="just">
              <a:buNone/>
            </a:pPr>
            <a:endParaRPr lang="en-US" sz="2400" b="1" dirty="0">
              <a:solidFill>
                <a:schemeClr val="tx2">
                  <a:lumMod val="75000"/>
                </a:schemeClr>
              </a:solidFill>
            </a:endParaRPr>
          </a:p>
          <a:p>
            <a:pPr algn="just">
              <a:defRPr/>
            </a:pPr>
            <a:r>
              <a:rPr lang="en-US" sz="2400" dirty="0"/>
              <a:t>Stick to 10-12 font size</a:t>
            </a:r>
          </a:p>
          <a:p>
            <a:pPr algn="just">
              <a:defRPr/>
            </a:pPr>
            <a:r>
              <a:rPr lang="en-US" sz="2400" dirty="0"/>
              <a:t> Times New Roman and Arial are standard fonts</a:t>
            </a:r>
          </a:p>
          <a:p>
            <a:pPr algn="just">
              <a:defRPr/>
            </a:pPr>
            <a:r>
              <a:rPr lang="en-US" sz="2400" dirty="0"/>
              <a:t> Use bold/italics/CAPS/underlining for highlighting</a:t>
            </a:r>
          </a:p>
          <a:p>
            <a:pPr algn="just">
              <a:defRPr/>
            </a:pPr>
            <a:r>
              <a:rPr lang="en-US" sz="2400" dirty="0"/>
              <a:t> Use lines to separate heading/sections</a:t>
            </a:r>
          </a:p>
          <a:p>
            <a:pPr algn="just">
              <a:defRPr/>
            </a:pPr>
            <a:r>
              <a:rPr lang="en-US" sz="2400" dirty="0"/>
              <a:t> Use bulleted statements with action-oriented verbs</a:t>
            </a:r>
          </a:p>
          <a:p>
            <a:pPr algn="just">
              <a:defRPr/>
            </a:pPr>
            <a:r>
              <a:rPr lang="en-US" sz="2400" dirty="0"/>
              <a:t> ½”-1” margins all 4 sides </a:t>
            </a:r>
          </a:p>
          <a:p>
            <a:pPr algn="just">
              <a:defRPr/>
            </a:pPr>
            <a:r>
              <a:rPr lang="en-US" sz="2400" dirty="0"/>
              <a:t>Balance white space and text</a:t>
            </a:r>
          </a:p>
          <a:p>
            <a:endParaRPr lang="en-US" dirty="0"/>
          </a:p>
        </p:txBody>
      </p:sp>
      <p:sp>
        <p:nvSpPr>
          <p:cNvPr id="4" name="Date Placeholder 3"/>
          <p:cNvSpPr>
            <a:spLocks noGrp="1"/>
          </p:cNvSpPr>
          <p:nvPr>
            <p:ph type="dt" sz="half" idx="10"/>
          </p:nvPr>
        </p:nvSpPr>
        <p:spPr/>
        <p:txBody>
          <a:bodyPr/>
          <a:lstStyle/>
          <a:p>
            <a:fld id="{9A967742-AC1D-4B77-9F79-A8482222946A}"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5533781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r>
              <a:rPr lang="en-US" sz="2800" b="1" dirty="0">
                <a:solidFill>
                  <a:schemeClr val="tx2">
                    <a:lumMod val="75000"/>
                  </a:schemeClr>
                </a:solidFill>
              </a:rPr>
              <a:t>Contd.</a:t>
            </a:r>
          </a:p>
          <a:p>
            <a:pPr>
              <a:buNone/>
            </a:pPr>
            <a:endParaRPr lang="en-US" sz="2400" b="1" dirty="0">
              <a:solidFill>
                <a:schemeClr val="tx2">
                  <a:lumMod val="75000"/>
                </a:schemeClr>
              </a:solidFill>
            </a:endParaRPr>
          </a:p>
          <a:p>
            <a:pPr algn="just">
              <a:defRPr/>
            </a:pPr>
            <a:r>
              <a:rPr lang="en-US" sz="2800" dirty="0"/>
              <a:t>Use white or light-colored paper</a:t>
            </a:r>
          </a:p>
          <a:p>
            <a:pPr algn="just">
              <a:defRPr/>
            </a:pPr>
            <a:r>
              <a:rPr lang="en-US" sz="2800" dirty="0"/>
              <a:t> Use same style paper for resume/CV, cover letter and references</a:t>
            </a:r>
          </a:p>
          <a:p>
            <a:pPr>
              <a:buNone/>
            </a:pPr>
            <a:endParaRPr lang="en-US" sz="2400" dirty="0"/>
          </a:p>
        </p:txBody>
      </p:sp>
      <p:sp>
        <p:nvSpPr>
          <p:cNvPr id="4" name="Date Placeholder 3"/>
          <p:cNvSpPr>
            <a:spLocks noGrp="1"/>
          </p:cNvSpPr>
          <p:nvPr>
            <p:ph type="dt" sz="half" idx="10"/>
          </p:nvPr>
        </p:nvSpPr>
        <p:spPr/>
        <p:txBody>
          <a:bodyPr/>
          <a:lstStyle/>
          <a:p>
            <a:fld id="{5FB6BCC7-F62E-4D30-88E0-62FB27C4C1F5}"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4044313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lgn="just">
              <a:buNone/>
            </a:pPr>
            <a:r>
              <a:rPr lang="en-US" sz="2600" b="1" dirty="0">
                <a:solidFill>
                  <a:schemeClr val="tx2">
                    <a:lumMod val="75000"/>
                  </a:schemeClr>
                </a:solidFill>
              </a:rPr>
              <a:t>Writing Tips</a:t>
            </a:r>
          </a:p>
          <a:p>
            <a:pPr algn="just">
              <a:defRPr/>
            </a:pPr>
            <a:endParaRPr lang="en-US" sz="2600" dirty="0"/>
          </a:p>
          <a:p>
            <a:pPr algn="just">
              <a:defRPr/>
            </a:pPr>
            <a:r>
              <a:rPr lang="en-US" sz="2600" dirty="0"/>
              <a:t>Spend ample time preparing your resume/CV</a:t>
            </a:r>
          </a:p>
          <a:p>
            <a:pPr algn="just">
              <a:defRPr/>
            </a:pPr>
            <a:r>
              <a:rPr lang="en-US" sz="2600" dirty="0"/>
              <a:t> Be prepared to write and rewrite</a:t>
            </a:r>
          </a:p>
          <a:p>
            <a:pPr algn="just">
              <a:defRPr/>
            </a:pPr>
            <a:r>
              <a:rPr lang="en-US" sz="2600" dirty="0"/>
              <a:t> One-page resume is usually sufficient, CV’s  are two or more pages</a:t>
            </a:r>
          </a:p>
          <a:p>
            <a:pPr algn="just">
              <a:defRPr/>
            </a:pPr>
            <a:r>
              <a:rPr lang="en-US" sz="2600" dirty="0"/>
              <a:t> Customize your resume/CV for each position</a:t>
            </a:r>
          </a:p>
          <a:p>
            <a:pPr algn="just">
              <a:defRPr/>
            </a:pPr>
            <a:r>
              <a:rPr lang="en-US" sz="2600" dirty="0"/>
              <a:t> Catch your reader’s eye</a:t>
            </a:r>
          </a:p>
          <a:p>
            <a:pPr algn="just">
              <a:defRPr/>
            </a:pPr>
            <a:r>
              <a:rPr lang="en-US" sz="2600" dirty="0"/>
              <a:t> Accentuate the positive</a:t>
            </a:r>
          </a:p>
          <a:p>
            <a:pPr algn="just">
              <a:defRPr/>
            </a:pPr>
            <a:r>
              <a:rPr lang="en-US" sz="2600" dirty="0"/>
              <a:t> Use action-oriented verbs and quantify when possible</a:t>
            </a:r>
          </a:p>
          <a:p>
            <a:pPr algn="just">
              <a:buNone/>
            </a:pPr>
            <a:endParaRPr lang="en-US" dirty="0"/>
          </a:p>
        </p:txBody>
      </p:sp>
      <p:sp>
        <p:nvSpPr>
          <p:cNvPr id="4" name="Date Placeholder 3"/>
          <p:cNvSpPr>
            <a:spLocks noGrp="1"/>
          </p:cNvSpPr>
          <p:nvPr>
            <p:ph type="dt" sz="half" idx="10"/>
          </p:nvPr>
        </p:nvSpPr>
        <p:spPr/>
        <p:txBody>
          <a:bodyPr/>
          <a:lstStyle/>
          <a:p>
            <a:fld id="{25F89063-82F1-42A7-9FC4-49ED7EFD1F10}"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876282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ctr">
              <a:buNone/>
            </a:pPr>
            <a:r>
              <a:rPr lang="en-US" sz="2800" b="1" dirty="0">
                <a:solidFill>
                  <a:schemeClr val="tx2">
                    <a:lumMod val="75000"/>
                  </a:schemeClr>
                </a:solidFill>
              </a:rPr>
              <a:t>Writing Tips (Cont.)</a:t>
            </a:r>
          </a:p>
          <a:p>
            <a:pPr>
              <a:defRPr/>
            </a:pPr>
            <a:endParaRPr lang="en-US" sz="2800" dirty="0"/>
          </a:p>
          <a:p>
            <a:pPr>
              <a:defRPr/>
            </a:pPr>
            <a:endParaRPr lang="en-US" sz="2800" dirty="0"/>
          </a:p>
          <a:p>
            <a:pPr algn="just">
              <a:defRPr/>
            </a:pPr>
            <a:r>
              <a:rPr lang="en-US" sz="2800" dirty="0"/>
              <a:t>Remember the </a:t>
            </a:r>
            <a:r>
              <a:rPr lang="en-US" sz="2800" dirty="0">
                <a:solidFill>
                  <a:schemeClr val="accent1">
                    <a:lumMod val="75000"/>
                  </a:schemeClr>
                </a:solidFill>
              </a:rPr>
              <a:t>three C’s</a:t>
            </a:r>
          </a:p>
          <a:p>
            <a:pPr lvl="1" algn="just">
              <a:buFont typeface="Arial" panose="020B0604020202020204" pitchFamily="34" charset="0"/>
              <a:buChar char="•"/>
              <a:defRPr/>
            </a:pPr>
            <a:r>
              <a:rPr lang="en-US" b="1" dirty="0">
                <a:solidFill>
                  <a:schemeClr val="accent1">
                    <a:lumMod val="75000"/>
                  </a:schemeClr>
                </a:solidFill>
              </a:rPr>
              <a:t>Clarity: </a:t>
            </a:r>
            <a:r>
              <a:rPr lang="en-US" dirty="0"/>
              <a:t>make presentation clear and concise</a:t>
            </a:r>
          </a:p>
          <a:p>
            <a:pPr lvl="1" algn="just">
              <a:buFont typeface="Arial" panose="020B0604020202020204" pitchFamily="34" charset="0"/>
              <a:buChar char="•"/>
              <a:defRPr/>
            </a:pPr>
            <a:r>
              <a:rPr lang="en-US" b="1" dirty="0">
                <a:solidFill>
                  <a:schemeClr val="accent1">
                    <a:lumMod val="75000"/>
                  </a:schemeClr>
                </a:solidFill>
              </a:rPr>
              <a:t>Consistency:</a:t>
            </a:r>
            <a:r>
              <a:rPr lang="en-US" dirty="0">
                <a:solidFill>
                  <a:schemeClr val="accent1">
                    <a:lumMod val="75000"/>
                  </a:schemeClr>
                </a:solidFill>
              </a:rPr>
              <a:t> </a:t>
            </a:r>
            <a:r>
              <a:rPr lang="en-US" dirty="0"/>
              <a:t>do not mix categories and dates</a:t>
            </a:r>
          </a:p>
          <a:p>
            <a:pPr lvl="1" algn="just">
              <a:buFont typeface="Arial" panose="020B0604020202020204" pitchFamily="34" charset="0"/>
              <a:buChar char="•"/>
              <a:defRPr/>
            </a:pPr>
            <a:r>
              <a:rPr lang="en-US" b="1" dirty="0">
                <a:solidFill>
                  <a:schemeClr val="accent1">
                    <a:lumMod val="75000"/>
                  </a:schemeClr>
                </a:solidFill>
              </a:rPr>
              <a:t>Conciseness: </a:t>
            </a:r>
            <a:r>
              <a:rPr lang="en-US" dirty="0"/>
              <a:t>summarize and highlight</a:t>
            </a:r>
          </a:p>
          <a:p>
            <a:pPr>
              <a:buFont typeface="Wingdings" pitchFamily="2" charset="2"/>
              <a:buChar char="v"/>
            </a:pPr>
            <a:endParaRPr lang="en-US" sz="2800" dirty="0"/>
          </a:p>
        </p:txBody>
      </p:sp>
      <p:sp>
        <p:nvSpPr>
          <p:cNvPr id="4" name="Date Placeholder 3"/>
          <p:cNvSpPr>
            <a:spLocks noGrp="1"/>
          </p:cNvSpPr>
          <p:nvPr>
            <p:ph type="dt" sz="half" idx="10"/>
          </p:nvPr>
        </p:nvSpPr>
        <p:spPr/>
        <p:txBody>
          <a:bodyPr/>
          <a:lstStyle/>
          <a:p>
            <a:fld id="{D74DFA23-5ED3-44F5-994B-F29BF3270FD8}"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0813302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r>
              <a:rPr lang="en-US" sz="2800" b="1" dirty="0">
                <a:solidFill>
                  <a:schemeClr val="accent1">
                    <a:lumMod val="75000"/>
                  </a:schemeClr>
                </a:solidFill>
              </a:rPr>
              <a:t>Résumé Content Heading</a:t>
            </a:r>
          </a:p>
          <a:p>
            <a:pPr algn="just">
              <a:defRPr/>
            </a:pPr>
            <a:r>
              <a:rPr lang="en-US" sz="2800" dirty="0"/>
              <a:t>Cap the top of your resume with:</a:t>
            </a:r>
          </a:p>
          <a:p>
            <a:pPr lvl="1" algn="just">
              <a:buFont typeface="Arial" panose="020B0604020202020204" pitchFamily="34" charset="0"/>
              <a:buChar char="•"/>
              <a:defRPr/>
            </a:pPr>
            <a:r>
              <a:rPr lang="en-US" dirty="0"/>
              <a:t>Full name</a:t>
            </a:r>
          </a:p>
          <a:p>
            <a:pPr lvl="1" algn="just">
              <a:buFont typeface="Arial" panose="020B0604020202020204" pitchFamily="34" charset="0"/>
              <a:buChar char="•"/>
              <a:defRPr/>
            </a:pPr>
            <a:r>
              <a:rPr lang="en-US" dirty="0"/>
              <a:t>Complete postal address </a:t>
            </a:r>
          </a:p>
          <a:p>
            <a:pPr lvl="1" algn="just">
              <a:buFont typeface="Arial" panose="020B0604020202020204" pitchFamily="34" charset="0"/>
              <a:buChar char="•"/>
              <a:defRPr/>
            </a:pPr>
            <a:r>
              <a:rPr lang="en-US" dirty="0"/>
              <a:t>Phone number</a:t>
            </a:r>
          </a:p>
          <a:p>
            <a:pPr lvl="1" algn="just">
              <a:buFont typeface="Arial" panose="020B0604020202020204" pitchFamily="34" charset="0"/>
              <a:buChar char="•"/>
              <a:defRPr/>
            </a:pPr>
            <a:r>
              <a:rPr lang="en-US" dirty="0"/>
              <a:t>E-mail address</a:t>
            </a:r>
          </a:p>
          <a:p>
            <a:pPr>
              <a:buNone/>
            </a:pPr>
            <a:endParaRPr lang="en-US" sz="2800" dirty="0"/>
          </a:p>
        </p:txBody>
      </p:sp>
      <p:sp>
        <p:nvSpPr>
          <p:cNvPr id="4" name="Date Placeholder 3"/>
          <p:cNvSpPr>
            <a:spLocks noGrp="1"/>
          </p:cNvSpPr>
          <p:nvPr>
            <p:ph type="dt" sz="half" idx="10"/>
          </p:nvPr>
        </p:nvSpPr>
        <p:spPr/>
        <p:txBody>
          <a:bodyPr/>
          <a:lstStyle/>
          <a:p>
            <a:fld id="{94904AF4-31BC-4765-8EDF-CC955F6335A2}"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81680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46CD8B-582A-3546-884D-060C45A92A49}"/>
              </a:ext>
            </a:extLst>
          </p:cNvPr>
          <p:cNvSpPr>
            <a:spLocks noGrp="1"/>
          </p:cNvSpPr>
          <p:nvPr>
            <p:ph type="title"/>
          </p:nvPr>
        </p:nvSpPr>
        <p:spPr>
          <a:xfrm>
            <a:off x="4800600" y="274638"/>
            <a:ext cx="3886200" cy="3651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xmlns="" id="{D274C08A-5E6E-4648-A619-2308EE9E5DC7}"/>
              </a:ext>
            </a:extLst>
          </p:cNvPr>
          <p:cNvSpPr>
            <a:spLocks noGrp="1"/>
          </p:cNvSpPr>
          <p:nvPr>
            <p:ph sz="half" idx="1"/>
          </p:nvPr>
        </p:nvSpPr>
        <p:spPr/>
        <p:txBody>
          <a:bodyPr>
            <a:normAutofit/>
          </a:bodyPr>
          <a:lstStyle/>
          <a:p>
            <a:r>
              <a:rPr lang="en-US" dirty="0"/>
              <a:t>Prerequisite</a:t>
            </a:r>
          </a:p>
          <a:p>
            <a:endParaRPr lang="en-US" dirty="0"/>
          </a:p>
          <a:p>
            <a:endParaRPr lang="en-US" dirty="0"/>
          </a:p>
          <a:p>
            <a:r>
              <a:rPr lang="en-US" dirty="0"/>
              <a:t>Basic Understanding of the Language and nuances of Communication</a:t>
            </a:r>
          </a:p>
        </p:txBody>
      </p:sp>
      <p:sp>
        <p:nvSpPr>
          <p:cNvPr id="4" name="Content Placeholder 3">
            <a:extLst>
              <a:ext uri="{FF2B5EF4-FFF2-40B4-BE49-F238E27FC236}">
                <a16:creationId xmlns:a16="http://schemas.microsoft.com/office/drawing/2014/main" xmlns="" id="{9651BD4C-A4BC-FF49-9923-40CA523E9425}"/>
              </a:ext>
            </a:extLst>
          </p:cNvPr>
          <p:cNvSpPr>
            <a:spLocks noGrp="1"/>
          </p:cNvSpPr>
          <p:nvPr>
            <p:ph sz="half" idx="2"/>
          </p:nvPr>
        </p:nvSpPr>
        <p:spPr/>
        <p:txBody>
          <a:bodyPr>
            <a:normAutofit/>
          </a:bodyPr>
          <a:lstStyle/>
          <a:p>
            <a:r>
              <a:rPr lang="en-US" dirty="0"/>
              <a:t>Recap</a:t>
            </a:r>
          </a:p>
          <a:p>
            <a:endParaRPr lang="en-US" dirty="0"/>
          </a:p>
          <a:p>
            <a:r>
              <a:rPr lang="en-US" dirty="0"/>
              <a:t>Writing Skills</a:t>
            </a:r>
          </a:p>
        </p:txBody>
      </p:sp>
      <p:sp>
        <p:nvSpPr>
          <p:cNvPr id="6" name="Footer Placeholder 5">
            <a:extLst>
              <a:ext uri="{FF2B5EF4-FFF2-40B4-BE49-F238E27FC236}">
                <a16:creationId xmlns:a16="http://schemas.microsoft.com/office/drawing/2014/main" xmlns="" id="{9B3803CE-91B9-FD47-A274-F3E59B0F275C}"/>
              </a:ext>
            </a:extLst>
          </p:cNvPr>
          <p:cNvSpPr>
            <a:spLocks noGrp="1"/>
          </p:cNvSpPr>
          <p:nvPr>
            <p:ph type="ftr" sz="quarter" idx="11"/>
          </p:nvPr>
        </p:nvSpPr>
        <p:spPr>
          <a:xfrm>
            <a:off x="1676400" y="6356350"/>
            <a:ext cx="6858000" cy="365125"/>
          </a:xfrm>
        </p:spPr>
        <p:txBody>
          <a:bodyPr/>
          <a:lstStyle/>
          <a:p>
            <a:r>
              <a:rPr lang="en-US" smtClean="0"/>
              <a:t>Subject : Technical Communication (AASL0401)  Unit : 2        </a:t>
            </a:r>
            <a:endParaRPr lang="en-US" dirty="0"/>
          </a:p>
        </p:txBody>
      </p:sp>
      <p:sp>
        <p:nvSpPr>
          <p:cNvPr id="9" name="Title 1">
            <a:extLst>
              <a:ext uri="{FF2B5EF4-FFF2-40B4-BE49-F238E27FC236}">
                <a16:creationId xmlns:a16="http://schemas.microsoft.com/office/drawing/2014/main" xmlns="" id="{ED5018F9-370A-6448-A8D5-AEBE256920A2}"/>
              </a:ext>
            </a:extLst>
          </p:cNvPr>
          <p:cNvSpPr txBox="1">
            <a:spLocks/>
          </p:cNvSpPr>
          <p:nvPr/>
        </p:nvSpPr>
        <p:spPr>
          <a:xfrm>
            <a:off x="1371600" y="1"/>
            <a:ext cx="7772400" cy="7770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5" name="Date Placeholder 4">
            <a:extLst>
              <a:ext uri="{FF2B5EF4-FFF2-40B4-BE49-F238E27FC236}">
                <a16:creationId xmlns:a16="http://schemas.microsoft.com/office/drawing/2014/main" xmlns="" id="{55DC1430-04DD-E547-9D60-91D6E091B286}"/>
              </a:ext>
            </a:extLst>
          </p:cNvPr>
          <p:cNvSpPr>
            <a:spLocks noGrp="1"/>
          </p:cNvSpPr>
          <p:nvPr>
            <p:ph type="dt" sz="half" idx="10"/>
          </p:nvPr>
        </p:nvSpPr>
        <p:spPr/>
        <p:txBody>
          <a:bodyPr/>
          <a:lstStyle/>
          <a:p>
            <a:fld id="{F8F31F07-92BB-4CF9-8E7F-03EFE7450B95}" type="datetime1">
              <a:rPr lang="en-US" smtClean="0"/>
              <a:t>2/22/2023</a:t>
            </a:fld>
            <a:endParaRPr lang="en-US"/>
          </a:p>
        </p:txBody>
      </p:sp>
      <p:sp>
        <p:nvSpPr>
          <p:cNvPr id="7" name="Slide Number Placeholder 6">
            <a:extLst>
              <a:ext uri="{FF2B5EF4-FFF2-40B4-BE49-F238E27FC236}">
                <a16:creationId xmlns:a16="http://schemas.microsoft.com/office/drawing/2014/main" xmlns="" id="{64743EC7-F2D9-48CA-8DCB-D259D422A991}"/>
              </a:ext>
            </a:extLst>
          </p:cNvPr>
          <p:cNvSpPr>
            <a:spLocks noGrp="1"/>
          </p:cNvSpPr>
          <p:nvPr>
            <p:ph type="sldNum" sz="quarter" idx="12"/>
          </p:nvPr>
        </p:nvSpPr>
        <p:spPr/>
        <p:txBody>
          <a:bodyPr/>
          <a:lstStyle/>
          <a:p>
            <a:fld id="{EBEB25C2-8B1D-45DC-B439-E01E786B252B}" type="slidenum">
              <a:rPr lang="en-US" smtClean="0"/>
              <a:pPr/>
              <a:t>9</a:t>
            </a:fld>
            <a:endParaRPr lang="en-US"/>
          </a:p>
        </p:txBody>
      </p:sp>
    </p:spTree>
    <p:extLst>
      <p:ext uri="{BB962C8B-B14F-4D97-AF65-F5344CB8AC3E}">
        <p14:creationId xmlns:p14="http://schemas.microsoft.com/office/powerpoint/2010/main" xmlns="" val="31417331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r>
              <a:rPr lang="en-US" sz="2800" b="1" dirty="0">
                <a:solidFill>
                  <a:schemeClr val="accent1">
                    <a:lumMod val="75000"/>
                  </a:schemeClr>
                </a:solidFill>
              </a:rPr>
              <a:t>The Basics of Résumé Content</a:t>
            </a:r>
          </a:p>
          <a:p>
            <a:pPr algn="just">
              <a:buNone/>
            </a:pPr>
            <a:endParaRPr lang="en-US" sz="2800" b="1" dirty="0"/>
          </a:p>
          <a:p>
            <a:pPr algn="just">
              <a:defRPr/>
            </a:pPr>
            <a:r>
              <a:rPr lang="en-US" sz="2800" dirty="0"/>
              <a:t>Categories used will vary based on your qualifications and/or intended goal</a:t>
            </a:r>
          </a:p>
          <a:p>
            <a:pPr lvl="1" algn="just">
              <a:buFont typeface="Arial" panose="020B0604020202020204" pitchFamily="34" charset="0"/>
              <a:buChar char="•"/>
              <a:defRPr/>
            </a:pPr>
            <a:r>
              <a:rPr lang="en-US" dirty="0"/>
              <a:t>indicate skills developed/demonstrated</a:t>
            </a:r>
          </a:p>
          <a:p>
            <a:pPr lvl="1" algn="just">
              <a:buFont typeface="Arial" panose="020B0604020202020204" pitchFamily="34" charset="0"/>
              <a:buChar char="•"/>
              <a:defRPr/>
            </a:pPr>
            <a:r>
              <a:rPr lang="en-US" dirty="0"/>
              <a:t>indicate value added – accomplishments</a:t>
            </a:r>
          </a:p>
          <a:p>
            <a:pPr>
              <a:buNone/>
            </a:pPr>
            <a:endParaRPr lang="en-US" sz="2800" dirty="0"/>
          </a:p>
        </p:txBody>
      </p:sp>
      <p:sp>
        <p:nvSpPr>
          <p:cNvPr id="4" name="Date Placeholder 3"/>
          <p:cNvSpPr>
            <a:spLocks noGrp="1"/>
          </p:cNvSpPr>
          <p:nvPr>
            <p:ph type="dt" sz="half" idx="10"/>
          </p:nvPr>
        </p:nvSpPr>
        <p:spPr/>
        <p:txBody>
          <a:bodyPr/>
          <a:lstStyle/>
          <a:p>
            <a:fld id="{0527497D-EA55-410C-ADE4-9EFB6EC08A1F}"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5010268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928670"/>
            <a:ext cx="8229600" cy="488968"/>
          </a:xfrm>
        </p:spPr>
        <p:txBody>
          <a:bodyPr>
            <a:normAutofit fontScale="90000"/>
          </a:bodyPr>
          <a:lstStyle/>
          <a:p>
            <a:r>
              <a:rPr lang="en-US" sz="3100" dirty="0">
                <a:solidFill>
                  <a:schemeClr val="accent1">
                    <a:lumMod val="75000"/>
                  </a:schemeClr>
                </a:solidFill>
              </a:rPr>
              <a:t/>
            </a:r>
            <a:br>
              <a:rPr lang="en-US" sz="3100" dirty="0">
                <a:solidFill>
                  <a:schemeClr val="accent1">
                    <a:lumMod val="75000"/>
                  </a:schemeClr>
                </a:solidFill>
              </a:rPr>
            </a:br>
            <a:r>
              <a:rPr lang="en-US" sz="3100" dirty="0">
                <a:solidFill>
                  <a:schemeClr val="accent1">
                    <a:lumMod val="75000"/>
                  </a:schemeClr>
                </a:solidFill>
              </a:rPr>
              <a:t>EXAMPLE HEADINGS</a:t>
            </a:r>
            <a:r>
              <a:rPr lang="en-US" dirty="0"/>
              <a:t/>
            </a:r>
            <a:br>
              <a:rPr lang="en-US" dirty="0"/>
            </a:br>
            <a:endParaRPr lang="en-IN" dirty="0"/>
          </a:p>
        </p:txBody>
      </p:sp>
      <p:sp>
        <p:nvSpPr>
          <p:cNvPr id="10" name="Text Placeholder 9"/>
          <p:cNvSpPr>
            <a:spLocks noGrp="1"/>
          </p:cNvSpPr>
          <p:nvPr>
            <p:ph type="body" idx="1"/>
          </p:nvPr>
        </p:nvSpPr>
        <p:spPr/>
        <p:txBody>
          <a:bodyPr/>
          <a:lstStyle/>
          <a:p>
            <a:r>
              <a:rPr lang="en-US" dirty="0">
                <a:solidFill>
                  <a:schemeClr val="accent1">
                    <a:lumMod val="75000"/>
                  </a:schemeClr>
                </a:solidFill>
              </a:rPr>
              <a:t>                      Good</a:t>
            </a:r>
          </a:p>
          <a:p>
            <a:endParaRPr lang="en-IN" dirty="0"/>
          </a:p>
        </p:txBody>
      </p:sp>
      <p:sp>
        <p:nvSpPr>
          <p:cNvPr id="3" name="Content Placeholder 2"/>
          <p:cNvSpPr>
            <a:spLocks noGrp="1"/>
          </p:cNvSpPr>
          <p:nvPr>
            <p:ph sz="half" idx="2"/>
          </p:nvPr>
        </p:nvSpPr>
        <p:spPr/>
        <p:txBody>
          <a:bodyPr>
            <a:normAutofit/>
          </a:bodyPr>
          <a:lstStyle/>
          <a:p>
            <a:pPr algn="ctr">
              <a:buNone/>
              <a:defRPr/>
            </a:pPr>
            <a:r>
              <a:rPr lang="en-US" sz="2800" b="1" dirty="0"/>
              <a:t>Cecilia X. Sample</a:t>
            </a:r>
          </a:p>
          <a:p>
            <a:pPr algn="ctr">
              <a:buNone/>
              <a:defRPr/>
            </a:pPr>
            <a:r>
              <a:rPr lang="en-US" sz="2800" dirty="0"/>
              <a:t>222 Strawberry Lane</a:t>
            </a:r>
          </a:p>
          <a:p>
            <a:pPr algn="ctr">
              <a:buNone/>
              <a:defRPr/>
            </a:pPr>
            <a:r>
              <a:rPr lang="en-US" sz="2800" dirty="0"/>
              <a:t>Columbia, South Carolina</a:t>
            </a:r>
          </a:p>
          <a:p>
            <a:pPr algn="ctr">
              <a:buNone/>
              <a:defRPr/>
            </a:pPr>
            <a:r>
              <a:rPr lang="en-US" sz="2800" dirty="0"/>
              <a:t>29208803.777.3972</a:t>
            </a:r>
          </a:p>
          <a:p>
            <a:pPr algn="ctr">
              <a:buNone/>
              <a:defRPr/>
            </a:pPr>
            <a:r>
              <a:rPr lang="en-US" sz="2800" dirty="0"/>
              <a:t>c.xsample@mailbox.sc.edu</a:t>
            </a:r>
          </a:p>
          <a:p>
            <a:pPr>
              <a:buFont typeface="Wingdings" pitchFamily="2" charset="2"/>
              <a:buNone/>
              <a:defRPr/>
            </a:pPr>
            <a:endParaRPr lang="en-US" sz="2800" dirty="0"/>
          </a:p>
          <a:p>
            <a:endParaRPr lang="en-US" sz="2800" dirty="0"/>
          </a:p>
        </p:txBody>
      </p:sp>
      <p:sp>
        <p:nvSpPr>
          <p:cNvPr id="11" name="Text Placeholder 10"/>
          <p:cNvSpPr>
            <a:spLocks noGrp="1"/>
          </p:cNvSpPr>
          <p:nvPr>
            <p:ph type="body" sz="quarter" idx="3"/>
          </p:nvPr>
        </p:nvSpPr>
        <p:spPr/>
        <p:txBody>
          <a:bodyPr/>
          <a:lstStyle/>
          <a:p>
            <a:r>
              <a:rPr lang="en-US" dirty="0">
                <a:solidFill>
                  <a:schemeClr val="accent1">
                    <a:lumMod val="75000"/>
                  </a:schemeClr>
                </a:solidFill>
              </a:rPr>
              <a:t>                        Bad</a:t>
            </a:r>
          </a:p>
          <a:p>
            <a:endParaRPr lang="en-IN" dirty="0"/>
          </a:p>
        </p:txBody>
      </p:sp>
      <p:sp>
        <p:nvSpPr>
          <p:cNvPr id="12" name="Content Placeholder 11"/>
          <p:cNvSpPr>
            <a:spLocks noGrp="1"/>
          </p:cNvSpPr>
          <p:nvPr>
            <p:ph sz="quarter" idx="4"/>
          </p:nvPr>
        </p:nvSpPr>
        <p:spPr/>
        <p:txBody>
          <a:bodyPr/>
          <a:lstStyle/>
          <a:p>
            <a:pPr algn="ctr">
              <a:spcBef>
                <a:spcPct val="0"/>
              </a:spcBef>
              <a:buNone/>
              <a:defRPr/>
            </a:pPr>
            <a:r>
              <a:rPr lang="en-US" b="1" dirty="0"/>
              <a:t>Cecilia X. Sample</a:t>
            </a:r>
          </a:p>
          <a:p>
            <a:pPr algn="ctr">
              <a:spcBef>
                <a:spcPct val="0"/>
              </a:spcBef>
              <a:buNone/>
              <a:defRPr/>
            </a:pPr>
            <a:r>
              <a:rPr lang="en-US" dirty="0"/>
              <a:t>222 Strawberry Lane</a:t>
            </a:r>
          </a:p>
          <a:p>
            <a:pPr algn="ctr">
              <a:spcBef>
                <a:spcPct val="0"/>
              </a:spcBef>
              <a:buNone/>
              <a:defRPr/>
            </a:pPr>
            <a:r>
              <a:rPr lang="en-US" dirty="0"/>
              <a:t>Cola, S.C.</a:t>
            </a:r>
          </a:p>
          <a:p>
            <a:pPr algn="ctr">
              <a:spcBef>
                <a:spcPct val="0"/>
              </a:spcBef>
              <a:buNone/>
              <a:defRPr/>
            </a:pPr>
            <a:r>
              <a:rPr lang="en-US" dirty="0"/>
              <a:t>29208 803.777.3972</a:t>
            </a:r>
          </a:p>
          <a:p>
            <a:pPr algn="ctr">
              <a:spcBef>
                <a:spcPct val="0"/>
              </a:spcBef>
              <a:buNone/>
              <a:defRPr/>
            </a:pPr>
            <a:r>
              <a:rPr lang="en-US" dirty="0"/>
              <a:t>rambocecil@mailbox.sc.ed</a:t>
            </a:r>
            <a:endParaRPr lang="en-IN" dirty="0"/>
          </a:p>
        </p:txBody>
      </p:sp>
      <p:sp>
        <p:nvSpPr>
          <p:cNvPr id="4" name="Date Placeholder 3"/>
          <p:cNvSpPr>
            <a:spLocks noGrp="1"/>
          </p:cNvSpPr>
          <p:nvPr>
            <p:ph type="dt" sz="half" idx="10"/>
          </p:nvPr>
        </p:nvSpPr>
        <p:spPr/>
        <p:txBody>
          <a:bodyPr/>
          <a:lstStyle/>
          <a:p>
            <a:fld id="{249AFDA5-E0ED-4356-B752-B3ED104E17BA}"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Oval 12"/>
          <p:cNvSpPr/>
          <p:nvPr/>
        </p:nvSpPr>
        <p:spPr>
          <a:xfrm>
            <a:off x="5000628" y="2928934"/>
            <a:ext cx="3786214" cy="1785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defRPr/>
            </a:pPr>
            <a:r>
              <a:rPr lang="en-US" sz="2000" b="1" dirty="0"/>
              <a:t>Cola, S.C.</a:t>
            </a:r>
          </a:p>
          <a:p>
            <a:pPr algn="ctr">
              <a:spcBef>
                <a:spcPct val="0"/>
              </a:spcBef>
              <a:defRPr/>
            </a:pPr>
            <a:r>
              <a:rPr lang="en-US" sz="2000" b="1" dirty="0"/>
              <a:t>29208 803.777.3972</a:t>
            </a:r>
          </a:p>
          <a:p>
            <a:pPr algn="ctr">
              <a:spcBef>
                <a:spcPct val="0"/>
              </a:spcBef>
              <a:defRPr/>
            </a:pPr>
            <a:r>
              <a:rPr lang="en-US" sz="2000" b="1" dirty="0"/>
              <a:t>rambocec@mailbox.sc.edu</a:t>
            </a:r>
          </a:p>
        </p:txBody>
      </p:sp>
    </p:spTree>
    <p:extLst>
      <p:ext uri="{BB962C8B-B14F-4D97-AF65-F5344CB8AC3E}">
        <p14:creationId xmlns:p14="http://schemas.microsoft.com/office/powerpoint/2010/main" xmlns="" val="21860435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ctr">
              <a:buNone/>
            </a:pPr>
            <a:r>
              <a:rPr lang="en-US" sz="2800" dirty="0">
                <a:solidFill>
                  <a:schemeClr val="accent1">
                    <a:lumMod val="75000"/>
                  </a:schemeClr>
                </a:solidFill>
              </a:rPr>
              <a:t>OBJECTIVE</a:t>
            </a:r>
          </a:p>
          <a:p>
            <a:pPr algn="just">
              <a:defRPr/>
            </a:pPr>
            <a:endParaRPr lang="en-US" sz="2800" dirty="0"/>
          </a:p>
          <a:p>
            <a:pPr algn="just">
              <a:defRPr/>
            </a:pPr>
            <a:r>
              <a:rPr lang="en-US" sz="2800" dirty="0"/>
              <a:t>The objective is an optional category that indicates the type of work you are seeking.</a:t>
            </a:r>
          </a:p>
          <a:p>
            <a:pPr algn="just">
              <a:defRPr/>
            </a:pPr>
            <a:r>
              <a:rPr lang="en-US" sz="2800" dirty="0"/>
              <a:t> Employers prefer objectives that are specific and concise. </a:t>
            </a:r>
          </a:p>
          <a:p>
            <a:pPr algn="just">
              <a:defRPr/>
            </a:pPr>
            <a:r>
              <a:rPr lang="en-US" sz="2800" dirty="0"/>
              <a:t>If you know the exact position you are pursuing or field that you are considering, you may include an objective. </a:t>
            </a:r>
            <a:endParaRPr lang="en-US" sz="2800" dirty="0">
              <a:solidFill>
                <a:schemeClr val="accent1">
                  <a:lumMod val="75000"/>
                </a:schemeClr>
              </a:solidFill>
            </a:endParaRPr>
          </a:p>
        </p:txBody>
      </p:sp>
      <p:sp>
        <p:nvSpPr>
          <p:cNvPr id="4" name="Date Placeholder 3"/>
          <p:cNvSpPr>
            <a:spLocks noGrp="1"/>
          </p:cNvSpPr>
          <p:nvPr>
            <p:ph type="dt" sz="half" idx="10"/>
          </p:nvPr>
        </p:nvSpPr>
        <p:spPr/>
        <p:txBody>
          <a:bodyPr/>
          <a:lstStyle/>
          <a:p>
            <a:fld id="{DD4590CB-ADF9-4585-A94B-FD84A26C12FE}"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355040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857232"/>
            <a:ext cx="8229600" cy="560406"/>
          </a:xfrm>
        </p:spPr>
        <p:txBody>
          <a:bodyPr>
            <a:noAutofit/>
          </a:bodyPr>
          <a:lstStyle/>
          <a:p>
            <a:r>
              <a:rPr lang="en-US" sz="3600" b="1" dirty="0">
                <a:solidFill>
                  <a:schemeClr val="accent1">
                    <a:lumMod val="75000"/>
                  </a:schemeClr>
                </a:solidFill>
              </a:rPr>
              <a:t>Example Objectives</a:t>
            </a:r>
            <a:endParaRPr lang="en-IN" sz="3600" dirty="0">
              <a:solidFill>
                <a:schemeClr val="accent1">
                  <a:lumMod val="75000"/>
                </a:schemeClr>
              </a:solidFill>
            </a:endParaRPr>
          </a:p>
        </p:txBody>
      </p:sp>
      <p:sp>
        <p:nvSpPr>
          <p:cNvPr id="10" name="Text Placeholder 9"/>
          <p:cNvSpPr>
            <a:spLocks noGrp="1"/>
          </p:cNvSpPr>
          <p:nvPr>
            <p:ph type="body" idx="1"/>
          </p:nvPr>
        </p:nvSpPr>
        <p:spPr/>
        <p:txBody>
          <a:bodyPr>
            <a:normAutofit/>
          </a:bodyPr>
          <a:lstStyle/>
          <a:p>
            <a:r>
              <a:rPr lang="en-IN" sz="2800" dirty="0"/>
              <a:t>         Good</a:t>
            </a:r>
          </a:p>
        </p:txBody>
      </p:sp>
      <p:sp>
        <p:nvSpPr>
          <p:cNvPr id="11" name="Content Placeholder 10"/>
          <p:cNvSpPr>
            <a:spLocks noGrp="1"/>
          </p:cNvSpPr>
          <p:nvPr>
            <p:ph sz="half" idx="2"/>
          </p:nvPr>
        </p:nvSpPr>
        <p:spPr/>
        <p:txBody>
          <a:bodyPr>
            <a:normAutofit/>
          </a:bodyPr>
          <a:lstStyle/>
          <a:p>
            <a:pPr>
              <a:defRPr/>
            </a:pPr>
            <a:r>
              <a:rPr lang="en-US" b="1" dirty="0"/>
              <a:t>OBJECTIVE</a:t>
            </a:r>
          </a:p>
          <a:p>
            <a:pPr>
              <a:buNone/>
              <a:defRPr/>
            </a:pPr>
            <a:r>
              <a:rPr lang="en-US" dirty="0"/>
              <a:t>	An internship at Computer Sciences Corporation in computer programming.</a:t>
            </a:r>
          </a:p>
          <a:p>
            <a:pPr>
              <a:buNone/>
              <a:defRPr/>
            </a:pPr>
            <a:r>
              <a:rPr lang="en-US" dirty="0"/>
              <a:t>OR </a:t>
            </a:r>
          </a:p>
          <a:p>
            <a:pPr>
              <a:buNone/>
              <a:defRPr/>
            </a:pPr>
            <a:r>
              <a:rPr lang="en-US" dirty="0"/>
              <a:t>	A management training position at Bank of America</a:t>
            </a:r>
            <a:endParaRPr lang="en-IN" dirty="0"/>
          </a:p>
        </p:txBody>
      </p:sp>
      <p:sp>
        <p:nvSpPr>
          <p:cNvPr id="12" name="Text Placeholder 11"/>
          <p:cNvSpPr>
            <a:spLocks noGrp="1"/>
          </p:cNvSpPr>
          <p:nvPr>
            <p:ph type="body" sz="quarter" idx="3"/>
          </p:nvPr>
        </p:nvSpPr>
        <p:spPr/>
        <p:txBody>
          <a:bodyPr>
            <a:normAutofit/>
          </a:bodyPr>
          <a:lstStyle/>
          <a:p>
            <a:r>
              <a:rPr lang="en-IN" sz="2800" dirty="0"/>
              <a:t>             Bad</a:t>
            </a:r>
          </a:p>
        </p:txBody>
      </p:sp>
      <p:sp>
        <p:nvSpPr>
          <p:cNvPr id="13" name="Content Placeholder 12"/>
          <p:cNvSpPr>
            <a:spLocks noGrp="1"/>
          </p:cNvSpPr>
          <p:nvPr>
            <p:ph sz="quarter" idx="4"/>
          </p:nvPr>
        </p:nvSpPr>
        <p:spPr/>
        <p:txBody>
          <a:bodyPr>
            <a:normAutofit/>
          </a:bodyPr>
          <a:lstStyle/>
          <a:p>
            <a:pPr>
              <a:spcBef>
                <a:spcPct val="0"/>
              </a:spcBef>
              <a:defRPr/>
            </a:pPr>
            <a:r>
              <a:rPr lang="en-US" b="1" dirty="0"/>
              <a:t>OBJECTIVE</a:t>
            </a:r>
          </a:p>
          <a:p>
            <a:pPr>
              <a:spcBef>
                <a:spcPct val="0"/>
              </a:spcBef>
              <a:buNone/>
              <a:defRPr/>
            </a:pPr>
            <a:r>
              <a:rPr lang="en-US" dirty="0"/>
              <a:t>	An internship utilizing my skills and training.</a:t>
            </a:r>
          </a:p>
        </p:txBody>
      </p:sp>
      <p:sp>
        <p:nvSpPr>
          <p:cNvPr id="4" name="Date Placeholder 3"/>
          <p:cNvSpPr>
            <a:spLocks noGrp="1"/>
          </p:cNvSpPr>
          <p:nvPr>
            <p:ph type="dt" sz="half" idx="10"/>
          </p:nvPr>
        </p:nvSpPr>
        <p:spPr/>
        <p:txBody>
          <a:bodyPr/>
          <a:lstStyle/>
          <a:p>
            <a:fld id="{5963BE3F-C73B-429D-8569-83D7662536C3}" type="datetime1">
              <a:rPr lang="en-US" smtClean="0"/>
              <a:t>2/22/2023</a:t>
            </a:fld>
            <a:endParaRPr lang="en-US"/>
          </a:p>
        </p:txBody>
      </p:sp>
      <p:sp>
        <p:nvSpPr>
          <p:cNvPr id="5" name="Footer Placeholder 4"/>
          <p:cNvSpPr>
            <a:spLocks noGrp="1"/>
          </p:cNvSpPr>
          <p:nvPr>
            <p:ph type="ftr" sz="quarter" idx="11"/>
          </p:nvPr>
        </p:nvSpPr>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4060540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20000"/>
          </a:bodyPr>
          <a:lstStyle/>
          <a:p>
            <a:pPr algn="ctr">
              <a:buNone/>
            </a:pPr>
            <a:r>
              <a:rPr lang="en-US" sz="3000" b="1" dirty="0">
                <a:solidFill>
                  <a:schemeClr val="accent1">
                    <a:lumMod val="75000"/>
                  </a:schemeClr>
                </a:solidFill>
              </a:rPr>
              <a:t>EDUCATION</a:t>
            </a:r>
          </a:p>
          <a:p>
            <a:pPr marL="566928" indent="-457200" algn="just">
              <a:defRPr/>
            </a:pPr>
            <a:r>
              <a:rPr lang="en-US" sz="3000" dirty="0"/>
              <a:t>Degrees should be listed in reverse chronology Include only those schools in which you earned a degree</a:t>
            </a:r>
          </a:p>
          <a:p>
            <a:pPr marL="566928" indent="-457200" algn="just">
              <a:defRPr/>
            </a:pPr>
            <a:r>
              <a:rPr lang="en-US" sz="3000" dirty="0"/>
              <a:t> Names and locations of schools or programs</a:t>
            </a:r>
          </a:p>
          <a:p>
            <a:pPr marL="566928" indent="-457200" algn="just">
              <a:defRPr/>
            </a:pPr>
            <a:r>
              <a:rPr lang="en-US" sz="3000" dirty="0"/>
              <a:t> Graduation date</a:t>
            </a:r>
          </a:p>
          <a:p>
            <a:pPr marL="566928" indent="-457200" algn="just">
              <a:defRPr/>
            </a:pPr>
            <a:r>
              <a:rPr lang="en-US" sz="3000" dirty="0"/>
              <a:t> Degrees or certificates</a:t>
            </a:r>
          </a:p>
          <a:p>
            <a:pPr marL="566928" indent="-457200" algn="just">
              <a:defRPr/>
            </a:pPr>
            <a:r>
              <a:rPr lang="en-US" sz="3000" dirty="0"/>
              <a:t> Major or minor</a:t>
            </a:r>
          </a:p>
          <a:p>
            <a:pPr marL="566928" indent="-457200" algn="just">
              <a:defRPr/>
            </a:pPr>
            <a:r>
              <a:rPr lang="en-US" sz="3000" dirty="0"/>
              <a:t> Grade point average</a:t>
            </a:r>
          </a:p>
          <a:p>
            <a:pPr marL="566928" indent="-457200" algn="just">
              <a:defRPr/>
            </a:pPr>
            <a:r>
              <a:rPr lang="en-US" sz="3000" dirty="0"/>
              <a:t> Awards/Honors/Scholarships (consider a separate section if more than 3)</a:t>
            </a:r>
          </a:p>
          <a:p>
            <a:pPr marL="566928" indent="-457200" algn="just">
              <a:defRPr/>
            </a:pPr>
            <a:r>
              <a:rPr lang="en-US" sz="3000" dirty="0"/>
              <a:t> Study abroad experiences</a:t>
            </a:r>
          </a:p>
          <a:p>
            <a:pPr>
              <a:buNone/>
            </a:pPr>
            <a:endParaRPr lang="en-US" dirty="0">
              <a:solidFill>
                <a:schemeClr val="accent1">
                  <a:lumMod val="75000"/>
                </a:schemeClr>
              </a:solidFill>
            </a:endParaRPr>
          </a:p>
        </p:txBody>
      </p:sp>
      <p:sp>
        <p:nvSpPr>
          <p:cNvPr id="4" name="Date Placeholder 3"/>
          <p:cNvSpPr>
            <a:spLocks noGrp="1"/>
          </p:cNvSpPr>
          <p:nvPr>
            <p:ph type="dt" sz="half" idx="10"/>
          </p:nvPr>
        </p:nvSpPr>
        <p:spPr/>
        <p:txBody>
          <a:bodyPr/>
          <a:lstStyle/>
          <a:p>
            <a:fld id="{3A469B65-8832-4983-B1C3-95BD115474EB}"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889839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ctr">
              <a:buNone/>
            </a:pPr>
            <a:r>
              <a:rPr lang="en-US" b="1" dirty="0">
                <a:solidFill>
                  <a:schemeClr val="accent1">
                    <a:lumMod val="75000"/>
                  </a:schemeClr>
                </a:solidFill>
              </a:rPr>
              <a:t>Related Coursework</a:t>
            </a:r>
          </a:p>
          <a:p>
            <a:pPr>
              <a:defRPr/>
            </a:pPr>
            <a:endParaRPr lang="en-US" sz="2200" dirty="0"/>
          </a:p>
          <a:p>
            <a:pPr>
              <a:defRPr/>
            </a:pPr>
            <a:endParaRPr lang="en-US" sz="2200" dirty="0"/>
          </a:p>
          <a:p>
            <a:pPr algn="just">
              <a:defRPr/>
            </a:pPr>
            <a:r>
              <a:rPr lang="en-US" sz="2200" dirty="0"/>
              <a:t>This category is optional and can also be part of the Education section</a:t>
            </a:r>
          </a:p>
          <a:p>
            <a:pPr algn="just">
              <a:defRPr/>
            </a:pPr>
            <a:r>
              <a:rPr lang="en-US" sz="2200" dirty="0"/>
              <a:t> Mainly used when you are lacking related experience but want to demonstrate specific knowledge</a:t>
            </a:r>
          </a:p>
          <a:p>
            <a:pPr algn="just">
              <a:defRPr/>
            </a:pPr>
            <a:r>
              <a:rPr lang="en-US" sz="2200" dirty="0"/>
              <a:t>List the titles of courses you’ve taken that relate to the position for which you are applying</a:t>
            </a:r>
          </a:p>
          <a:p>
            <a:pPr>
              <a:buNone/>
            </a:pPr>
            <a:endParaRPr lang="en-US" sz="2200" dirty="0">
              <a:solidFill>
                <a:schemeClr val="accent1">
                  <a:lumMod val="75000"/>
                </a:schemeClr>
              </a:solidFill>
            </a:endParaRPr>
          </a:p>
        </p:txBody>
      </p:sp>
      <p:sp>
        <p:nvSpPr>
          <p:cNvPr id="4" name="Date Placeholder 3"/>
          <p:cNvSpPr>
            <a:spLocks noGrp="1"/>
          </p:cNvSpPr>
          <p:nvPr>
            <p:ph type="dt" sz="half" idx="10"/>
          </p:nvPr>
        </p:nvSpPr>
        <p:spPr/>
        <p:txBody>
          <a:bodyPr/>
          <a:lstStyle/>
          <a:p>
            <a:fld id="{077AFE8F-B14C-480C-9FD7-FD87DD6C6E79}"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5636375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ctr">
              <a:buNone/>
            </a:pPr>
            <a:r>
              <a:rPr lang="en-US" b="1" dirty="0">
                <a:solidFill>
                  <a:schemeClr val="accent1">
                    <a:lumMod val="75000"/>
                  </a:schemeClr>
                </a:solidFill>
              </a:rPr>
              <a:t>Experience</a:t>
            </a:r>
          </a:p>
          <a:p>
            <a:pPr algn="just">
              <a:defRPr/>
            </a:pPr>
            <a:r>
              <a:rPr lang="en-US" sz="2400" dirty="0"/>
              <a:t>Include full-time and part-time jobs, summer positions, volunteer work, military service, internships, self-employment, research projects, and even activities if they are directly related to the position</a:t>
            </a:r>
          </a:p>
          <a:p>
            <a:pPr algn="just">
              <a:defRPr/>
            </a:pPr>
            <a:r>
              <a:rPr lang="en-US" sz="2400" dirty="0"/>
              <a:t> In some cases, you may wish to divide this category into two sections: one called Related Experience and one called Additional Experience</a:t>
            </a:r>
          </a:p>
          <a:p>
            <a:pPr>
              <a:buNone/>
            </a:pPr>
            <a:endParaRPr lang="en-US" dirty="0">
              <a:solidFill>
                <a:schemeClr val="accent1">
                  <a:lumMod val="75000"/>
                </a:schemeClr>
              </a:solidFill>
            </a:endParaRPr>
          </a:p>
        </p:txBody>
      </p:sp>
      <p:sp>
        <p:nvSpPr>
          <p:cNvPr id="4" name="Date Placeholder 3"/>
          <p:cNvSpPr>
            <a:spLocks noGrp="1"/>
          </p:cNvSpPr>
          <p:nvPr>
            <p:ph type="dt" sz="half" idx="10"/>
          </p:nvPr>
        </p:nvSpPr>
        <p:spPr/>
        <p:txBody>
          <a:bodyPr/>
          <a:lstStyle/>
          <a:p>
            <a:fld id="{F6905CD3-B45F-4409-A750-69D5B8EEED99}"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4465535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ctr">
              <a:buNone/>
            </a:pPr>
            <a:r>
              <a:rPr lang="en-US" sz="2800" b="1" dirty="0">
                <a:solidFill>
                  <a:schemeClr val="accent1">
                    <a:lumMod val="75000"/>
                  </a:schemeClr>
                </a:solidFill>
              </a:rPr>
              <a:t>Additional Categories</a:t>
            </a:r>
          </a:p>
          <a:p>
            <a:pPr algn="just">
              <a:defRPr/>
            </a:pPr>
            <a:endParaRPr lang="en-US" sz="2800" dirty="0"/>
          </a:p>
          <a:p>
            <a:pPr algn="just">
              <a:defRPr/>
            </a:pPr>
            <a:r>
              <a:rPr lang="en-US" sz="2800" dirty="0">
                <a:solidFill>
                  <a:schemeClr val="accent1">
                    <a:lumMod val="75000"/>
                  </a:schemeClr>
                </a:solidFill>
              </a:rPr>
              <a:t>HONOURS, ACTIVITIES, RESEARCH, PROFESSIONAL AFFILIATIONS</a:t>
            </a:r>
          </a:p>
          <a:p>
            <a:pPr lvl="1" algn="just">
              <a:buNone/>
              <a:defRPr/>
            </a:pPr>
            <a:r>
              <a:rPr lang="en-US" b="1" dirty="0"/>
              <a:t>-You may specifically want to list:</a:t>
            </a:r>
          </a:p>
          <a:p>
            <a:pPr lvl="2" algn="just">
              <a:defRPr/>
            </a:pPr>
            <a:r>
              <a:rPr lang="en-US" sz="2800" dirty="0"/>
              <a:t>Activities or leadership  positions that demonstrate job related skills</a:t>
            </a:r>
          </a:p>
          <a:p>
            <a:pPr lvl="2" algn="just">
              <a:defRPr/>
            </a:pPr>
            <a:r>
              <a:rPr lang="en-US" sz="2800" dirty="0"/>
              <a:t>Honors or awards (Scholarships may or may not be relevant)</a:t>
            </a:r>
          </a:p>
          <a:p>
            <a:pPr algn="just">
              <a:buNone/>
            </a:pPr>
            <a:endParaRPr lang="en-US" sz="2800" dirty="0">
              <a:solidFill>
                <a:schemeClr val="accent1">
                  <a:lumMod val="75000"/>
                </a:schemeClr>
              </a:solidFill>
            </a:endParaRPr>
          </a:p>
        </p:txBody>
      </p:sp>
      <p:sp>
        <p:nvSpPr>
          <p:cNvPr id="4" name="Date Placeholder 3"/>
          <p:cNvSpPr>
            <a:spLocks noGrp="1"/>
          </p:cNvSpPr>
          <p:nvPr>
            <p:ph type="dt" sz="half" idx="10"/>
          </p:nvPr>
        </p:nvSpPr>
        <p:spPr/>
        <p:txBody>
          <a:bodyPr/>
          <a:lstStyle/>
          <a:p>
            <a:fld id="{9A0A6E1B-D90F-47BE-9600-100B318D7212}"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1907813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ctr">
              <a:buNone/>
            </a:pPr>
            <a:r>
              <a:rPr lang="en-US" sz="2400" b="1" dirty="0">
                <a:solidFill>
                  <a:schemeClr val="accent1">
                    <a:lumMod val="75000"/>
                  </a:schemeClr>
                </a:solidFill>
              </a:rPr>
              <a:t>Additional Categories Contd..</a:t>
            </a:r>
          </a:p>
          <a:p>
            <a:pPr algn="just">
              <a:defRPr/>
            </a:pPr>
            <a:r>
              <a:rPr lang="en-US" sz="2400" b="1" dirty="0">
                <a:solidFill>
                  <a:schemeClr val="accent1">
                    <a:lumMod val="75000"/>
                  </a:schemeClr>
                </a:solidFill>
              </a:rPr>
              <a:t>SKILLS</a:t>
            </a:r>
          </a:p>
          <a:p>
            <a:pPr lvl="1" algn="just">
              <a:defRPr/>
            </a:pPr>
            <a:r>
              <a:rPr lang="en-US" sz="2400" dirty="0"/>
              <a:t>We recommend a separate section listing computer skills. Be specific, listing product names and version numbers if possible</a:t>
            </a:r>
          </a:p>
          <a:p>
            <a:pPr lvl="1" algn="just">
              <a:defRPr/>
            </a:pPr>
            <a:r>
              <a:rPr lang="en-US" sz="2400" dirty="0"/>
              <a:t>Students seeking technology positions specifically should break this list down into subcategories such as programming languages, hardware, software, operating systems, databases, peripherals, etc.</a:t>
            </a:r>
          </a:p>
          <a:p>
            <a:pPr algn="just">
              <a:buFont typeface="Wingdings" pitchFamily="2" charset="2"/>
              <a:buChar char="§"/>
              <a:defRPr/>
            </a:pPr>
            <a:r>
              <a:rPr lang="en-US" sz="2400" b="1" dirty="0">
                <a:solidFill>
                  <a:schemeClr val="accent1">
                    <a:lumMod val="75000"/>
                  </a:schemeClr>
                </a:solidFill>
              </a:rPr>
              <a:t>For Example-</a:t>
            </a:r>
          </a:p>
          <a:p>
            <a:pPr lvl="1" algn="just">
              <a:buNone/>
              <a:defRPr/>
            </a:pPr>
            <a:r>
              <a:rPr lang="en-US" sz="2400" b="1" dirty="0"/>
              <a:t>Computer</a:t>
            </a:r>
          </a:p>
          <a:p>
            <a:pPr algn="just">
              <a:buNone/>
              <a:defRPr/>
            </a:pPr>
            <a:r>
              <a:rPr lang="en-US" sz="2400" dirty="0"/>
              <a:t>		• Languages: C++, java, HTML, CSS</a:t>
            </a:r>
          </a:p>
          <a:p>
            <a:pPr algn="just">
              <a:buNone/>
              <a:defRPr/>
            </a:pPr>
            <a:r>
              <a:rPr lang="en-US" sz="2400" dirty="0"/>
              <a:t>		• Applications: Microsoft Office, Eclipse</a:t>
            </a:r>
          </a:p>
          <a:p>
            <a:pPr lvl="1" algn="just">
              <a:defRPr/>
            </a:pPr>
            <a:r>
              <a:rPr lang="en-US" sz="2400" dirty="0"/>
              <a:t>MATHLAB</a:t>
            </a:r>
          </a:p>
          <a:p>
            <a:pPr algn="just">
              <a:buNone/>
              <a:defRPr/>
            </a:pPr>
            <a:r>
              <a:rPr lang="en-US" sz="2400" dirty="0"/>
              <a:t>		• Machines: Unix, Linux, Solaris</a:t>
            </a:r>
            <a:endParaRPr lang="en-US" sz="2400" b="1" dirty="0"/>
          </a:p>
          <a:p>
            <a:pPr lvl="1" algn="just">
              <a:defRPr/>
            </a:pPr>
            <a:endParaRPr lang="en-US" sz="2400" dirty="0"/>
          </a:p>
          <a:p>
            <a:pPr algn="just">
              <a:buNone/>
            </a:pPr>
            <a:endParaRPr lang="en-US" sz="2400" dirty="0">
              <a:solidFill>
                <a:schemeClr val="accent1">
                  <a:lumMod val="75000"/>
                </a:schemeClr>
              </a:solidFill>
            </a:endParaRPr>
          </a:p>
        </p:txBody>
      </p:sp>
      <p:sp>
        <p:nvSpPr>
          <p:cNvPr id="4" name="Date Placeholder 3"/>
          <p:cNvSpPr>
            <a:spLocks noGrp="1"/>
          </p:cNvSpPr>
          <p:nvPr>
            <p:ph type="dt" sz="half" idx="10"/>
          </p:nvPr>
        </p:nvSpPr>
        <p:spPr/>
        <p:txBody>
          <a:bodyPr/>
          <a:lstStyle/>
          <a:p>
            <a:fld id="{981F304B-089B-4D88-85E8-9646F1D24B8F}"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1353866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ctr">
              <a:buNone/>
              <a:defRPr/>
            </a:pPr>
            <a:r>
              <a:rPr lang="en-US" sz="2800" b="1" dirty="0">
                <a:solidFill>
                  <a:schemeClr val="accent1">
                    <a:lumMod val="75000"/>
                  </a:schemeClr>
                </a:solidFill>
              </a:rPr>
              <a:t>Additional Categories Contd..</a:t>
            </a:r>
          </a:p>
          <a:p>
            <a:pPr algn="ctr">
              <a:buNone/>
              <a:defRPr/>
            </a:pPr>
            <a:r>
              <a:rPr lang="en-US" sz="2400" dirty="0"/>
              <a:t>If you speak more than one language, you should also list them here, indicating your level of proficiency in each</a:t>
            </a:r>
          </a:p>
          <a:p>
            <a:pPr>
              <a:buNone/>
              <a:defRPr/>
            </a:pPr>
            <a:endParaRPr lang="en-US" sz="2400" dirty="0"/>
          </a:p>
          <a:p>
            <a:pPr>
              <a:buNone/>
              <a:defRPr/>
            </a:pPr>
            <a:r>
              <a:rPr lang="en-US" sz="2400" dirty="0"/>
              <a:t>For Example-</a:t>
            </a:r>
          </a:p>
          <a:p>
            <a:pPr algn="just">
              <a:buFont typeface="Wingdings" pitchFamily="2" charset="2"/>
              <a:buChar char="§"/>
              <a:defRPr/>
            </a:pPr>
            <a:r>
              <a:rPr lang="en-US" sz="2400" b="1" dirty="0"/>
              <a:t>Languages</a:t>
            </a:r>
          </a:p>
          <a:p>
            <a:pPr algn="just">
              <a:buNone/>
              <a:defRPr/>
            </a:pPr>
            <a:r>
              <a:rPr lang="en-US" sz="2400" dirty="0"/>
              <a:t>		• Fluent in French and Spanish and basic knowledge of German</a:t>
            </a:r>
          </a:p>
          <a:p>
            <a:pPr algn="ctr">
              <a:buNone/>
            </a:pPr>
            <a:endParaRPr lang="en-US" sz="2200" dirty="0">
              <a:solidFill>
                <a:schemeClr val="accent1">
                  <a:lumMod val="75000"/>
                </a:schemeClr>
              </a:solidFill>
            </a:endParaRPr>
          </a:p>
        </p:txBody>
      </p:sp>
      <p:sp>
        <p:nvSpPr>
          <p:cNvPr id="4" name="Date Placeholder 3"/>
          <p:cNvSpPr>
            <a:spLocks noGrp="1"/>
          </p:cNvSpPr>
          <p:nvPr>
            <p:ph type="dt" sz="half" idx="10"/>
          </p:nvPr>
        </p:nvSpPr>
        <p:spPr/>
        <p:txBody>
          <a:bodyPr/>
          <a:lstStyle/>
          <a:p>
            <a:fld id="{D5EBE3B1-EBDA-48A0-AE82-6E6FD5698394}" type="datetime1">
              <a:rPr lang="en-US" smtClean="0"/>
              <a:t>2/22/2023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smtClean="0"/>
              <a:t>Subject : Technical Communication (AASL0401)  Unit :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solidFill>
                  <a:schemeClr val="tx1"/>
                </a:solidFill>
              </a:rPr>
              <a:t>CV and Résumé Writing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617153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1771</TotalTime>
  <Words>5879</Words>
  <Application>Microsoft Office PowerPoint</Application>
  <PresentationFormat>On-screen Show (4:3)</PresentationFormat>
  <Paragraphs>1287</Paragraphs>
  <Slides>111</Slides>
  <Notes>7</Notes>
  <HiddenSlides>3</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Office Theme</vt:lpstr>
      <vt:lpstr>Noida Institute of Engineering and Technology, Greater Noida</vt:lpstr>
      <vt:lpstr>Slide 2</vt:lpstr>
      <vt:lpstr>Slide 3</vt:lpstr>
      <vt:lpstr>Slide 4</vt:lpstr>
      <vt:lpstr>Slide 5</vt:lpstr>
      <vt:lpstr>Slide 6</vt:lpstr>
      <vt:lpstr>Slide 7</vt:lpstr>
      <vt:lpstr>Noida Institute of Engineering and Technology, Greater Noida</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Noida Institute of Engineering and Technology, Greater Noida</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Noida Institute of Engineering and Technology, Greater Noida</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Agenda:</vt:lpstr>
      <vt:lpstr> </vt:lpstr>
      <vt:lpstr> </vt:lpstr>
      <vt:lpstr>MINUTES OF THE MEETING </vt:lpstr>
      <vt:lpstr>MINUTES OF THE MEETING cont… </vt:lpstr>
      <vt:lpstr>Slide 63</vt:lpstr>
      <vt:lpstr>Slide 64</vt:lpstr>
      <vt:lpstr>Slide 65</vt:lpstr>
      <vt:lpstr>Slide 66</vt:lpstr>
      <vt:lpstr>Slide 67</vt:lpstr>
      <vt:lpstr>Slide 68</vt:lpstr>
      <vt:lpstr>Slide 69</vt:lpstr>
      <vt:lpstr>Slide 70</vt:lpstr>
      <vt:lpstr>Slide 71</vt:lpstr>
      <vt:lpstr>Noida Institute of Engineering and Technology, Greater Noida</vt:lpstr>
      <vt:lpstr>Topic Mapping with Course Outcome</vt:lpstr>
      <vt:lpstr>Slide 74</vt:lpstr>
      <vt:lpstr>Slide 75</vt:lpstr>
      <vt:lpstr>Slide 76</vt:lpstr>
      <vt:lpstr>Slide 77</vt:lpstr>
      <vt:lpstr>Slide 78</vt:lpstr>
      <vt:lpstr>Slide 79</vt:lpstr>
      <vt:lpstr>CV v/s Résumé</vt:lpstr>
      <vt:lpstr>Contd..</vt:lpstr>
      <vt:lpstr>Slide 82</vt:lpstr>
      <vt:lpstr>FORMATS</vt:lpstr>
      <vt:lpstr>Contd..</vt:lpstr>
      <vt:lpstr>Slide 85</vt:lpstr>
      <vt:lpstr>Slide 86</vt:lpstr>
      <vt:lpstr>Slide 87</vt:lpstr>
      <vt:lpstr>Slide 88</vt:lpstr>
      <vt:lpstr>Slide 89</vt:lpstr>
      <vt:lpstr>Slide 90</vt:lpstr>
      <vt:lpstr> EXAMPLE HEADINGS </vt:lpstr>
      <vt:lpstr>Slide 92</vt:lpstr>
      <vt:lpstr>Example Objectives</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AnjaliSingh</dc:creator>
  <cp:lastModifiedBy>lenovo</cp:lastModifiedBy>
  <cp:revision>183</cp:revision>
  <dcterms:created xsi:type="dcterms:W3CDTF">2021-10-03T07:16:28Z</dcterms:created>
  <dcterms:modified xsi:type="dcterms:W3CDTF">2023-02-22T10:19:37Z</dcterms:modified>
</cp:coreProperties>
</file>