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3"/>
  </p:notesMasterIdLst>
  <p:handoutMasterIdLst>
    <p:handoutMasterId r:id="rId124"/>
  </p:handoutMasterIdLst>
  <p:sldIdLst>
    <p:sldId id="256" r:id="rId2"/>
    <p:sldId id="453" r:id="rId3"/>
    <p:sldId id="449" r:id="rId4"/>
    <p:sldId id="407" r:id="rId5"/>
    <p:sldId id="451" r:id="rId6"/>
    <p:sldId id="285" r:id="rId7"/>
    <p:sldId id="286" r:id="rId8"/>
    <p:sldId id="302" r:id="rId9"/>
    <p:sldId id="287" r:id="rId10"/>
    <p:sldId id="303" r:id="rId11"/>
    <p:sldId id="288" r:id="rId12"/>
    <p:sldId id="430" r:id="rId13"/>
    <p:sldId id="444" r:id="rId14"/>
    <p:sldId id="440" r:id="rId15"/>
    <p:sldId id="441" r:id="rId16"/>
    <p:sldId id="442" r:id="rId17"/>
    <p:sldId id="443" r:id="rId18"/>
    <p:sldId id="391" r:id="rId19"/>
    <p:sldId id="401" r:id="rId20"/>
    <p:sldId id="284" r:id="rId21"/>
    <p:sldId id="289" r:id="rId22"/>
    <p:sldId id="393" r:id="rId23"/>
    <p:sldId id="296" r:id="rId24"/>
    <p:sldId id="295" r:id="rId25"/>
    <p:sldId id="465" r:id="rId26"/>
    <p:sldId id="464" r:id="rId27"/>
    <p:sldId id="294" r:id="rId28"/>
    <p:sldId id="291" r:id="rId29"/>
    <p:sldId id="297" r:id="rId30"/>
    <p:sldId id="298" r:id="rId31"/>
    <p:sldId id="400" r:id="rId32"/>
    <p:sldId id="469" r:id="rId33"/>
    <p:sldId id="394" r:id="rId34"/>
    <p:sldId id="299" r:id="rId35"/>
    <p:sldId id="395" r:id="rId36"/>
    <p:sldId id="306" r:id="rId37"/>
    <p:sldId id="300" r:id="rId38"/>
    <p:sldId id="305" r:id="rId39"/>
    <p:sldId id="304" r:id="rId40"/>
    <p:sldId id="402" r:id="rId41"/>
    <p:sldId id="396" r:id="rId42"/>
    <p:sldId id="283" r:id="rId43"/>
    <p:sldId id="308" r:id="rId44"/>
    <p:sldId id="309" r:id="rId45"/>
    <p:sldId id="310" r:id="rId46"/>
    <p:sldId id="311" r:id="rId47"/>
    <p:sldId id="312" r:id="rId48"/>
    <p:sldId id="313" r:id="rId49"/>
    <p:sldId id="315" r:id="rId50"/>
    <p:sldId id="314" r:id="rId51"/>
    <p:sldId id="403" r:id="rId52"/>
    <p:sldId id="397" r:id="rId53"/>
    <p:sldId id="323" r:id="rId54"/>
    <p:sldId id="307" r:id="rId55"/>
    <p:sldId id="318" r:id="rId56"/>
    <p:sldId id="319" r:id="rId57"/>
    <p:sldId id="317" r:id="rId58"/>
    <p:sldId id="321" r:id="rId59"/>
    <p:sldId id="320" r:id="rId60"/>
    <p:sldId id="322" r:id="rId61"/>
    <p:sldId id="326" r:id="rId62"/>
    <p:sldId id="324" r:id="rId63"/>
    <p:sldId id="325" r:id="rId64"/>
    <p:sldId id="327" r:id="rId65"/>
    <p:sldId id="329" r:id="rId66"/>
    <p:sldId id="330" r:id="rId67"/>
    <p:sldId id="468" r:id="rId68"/>
    <p:sldId id="404" r:id="rId69"/>
    <p:sldId id="398" r:id="rId70"/>
    <p:sldId id="454" r:id="rId71"/>
    <p:sldId id="455" r:id="rId72"/>
    <p:sldId id="331" r:id="rId73"/>
    <p:sldId id="466" r:id="rId74"/>
    <p:sldId id="467" r:id="rId75"/>
    <p:sldId id="332" r:id="rId76"/>
    <p:sldId id="333" r:id="rId77"/>
    <p:sldId id="334" r:id="rId78"/>
    <p:sldId id="335" r:id="rId79"/>
    <p:sldId id="336" r:id="rId80"/>
    <p:sldId id="337" r:id="rId81"/>
    <p:sldId id="405" r:id="rId82"/>
    <p:sldId id="459" r:id="rId83"/>
    <p:sldId id="460" r:id="rId84"/>
    <p:sldId id="461" r:id="rId85"/>
    <p:sldId id="462" r:id="rId86"/>
    <p:sldId id="399" r:id="rId87"/>
    <p:sldId id="457" r:id="rId88"/>
    <p:sldId id="463" r:id="rId89"/>
    <p:sldId id="456" r:id="rId90"/>
    <p:sldId id="338" r:id="rId91"/>
    <p:sldId id="339" r:id="rId92"/>
    <p:sldId id="340" r:id="rId93"/>
    <p:sldId id="341" r:id="rId94"/>
    <p:sldId id="406" r:id="rId95"/>
    <p:sldId id="458" r:id="rId96"/>
    <p:sldId id="342" r:id="rId97"/>
    <p:sldId id="343" r:id="rId98"/>
    <p:sldId id="350" r:id="rId99"/>
    <p:sldId id="371" r:id="rId100"/>
    <p:sldId id="345" r:id="rId101"/>
    <p:sldId id="351" r:id="rId102"/>
    <p:sldId id="452" r:id="rId103"/>
    <p:sldId id="372" r:id="rId104"/>
    <p:sldId id="373" r:id="rId105"/>
    <p:sldId id="374" r:id="rId106"/>
    <p:sldId id="375" r:id="rId107"/>
    <p:sldId id="376" r:id="rId108"/>
    <p:sldId id="377" r:id="rId109"/>
    <p:sldId id="378" r:id="rId110"/>
    <p:sldId id="379" r:id="rId111"/>
    <p:sldId id="380" r:id="rId112"/>
    <p:sldId id="381" r:id="rId113"/>
    <p:sldId id="382" r:id="rId114"/>
    <p:sldId id="383" r:id="rId115"/>
    <p:sldId id="384" r:id="rId116"/>
    <p:sldId id="385" r:id="rId117"/>
    <p:sldId id="386" r:id="rId118"/>
    <p:sldId id="347" r:id="rId119"/>
    <p:sldId id="348" r:id="rId120"/>
    <p:sldId id="349" r:id="rId121"/>
    <p:sldId id="301" r:id="rId1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0" autoAdjust="0"/>
    <p:restoredTop sz="94660"/>
  </p:normalViewPr>
  <p:slideViewPr>
    <p:cSldViewPr>
      <p:cViewPr varScale="1">
        <p:scale>
          <a:sx n="94" d="100"/>
          <a:sy n="94" d="100"/>
        </p:scale>
        <p:origin x="1142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894EF-B93C-4B6D-8FB8-8960BCB5A26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4A95-7A0B-4549-9352-6E6525D64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07A98-9A18-4E47-AF94-789022A0201E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5F52E-BA8C-4FAB-BCFA-C67A14D9C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6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93E1E5-54B8-4AC7-80E0-A8CB9D118F5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D07-ABCC-4694-BE08-47FDD6A3F45C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6648-579A-426E-9877-A579ADA4B155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7A43-41D8-4684-97AF-C5381629F7CC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32A8-6D51-467A-A195-15F3E6FA0D56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389-F123-47C1-A25A-269C6BA192B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EDB6-DF85-4549-81BB-767FDAA8BB86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DDC0-D4BD-4F67-AA21-9B28AA6E6BFD}" type="datetime1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901B-D289-43B8-8FEB-EBC1E0E96834}" type="datetime1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2A1D-7E34-4E04-871C-7B68FCFE2ECC}" type="datetime1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EFA7-DF69-41DC-8C5A-B161A32950CB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32DE-88E3-4E34-9152-5AE08E32289F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DFD8F-0088-4E8A-B6E2-36D999A0F651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compiler-tutorial" TargetMode="External"/><Relationship Id="rId2" Type="http://schemas.openxmlformats.org/officeDocument/2006/relationships/hyperlink" Target="https://www.geeksforgeeks.org/compiler-design-tutori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nptel.ac.in/courses/106105190/" TargetMode="External"/><Relationship Id="rId4" Type="http://schemas.openxmlformats.org/officeDocument/2006/relationships/hyperlink" Target="https://www.tutorialspoint.com/compiler_design/index.htm" TargetMode="Externa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f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UMnllso8znw" TargetMode="External"/><Relationship Id="rId3" Type="http://schemas.openxmlformats.org/officeDocument/2006/relationships/hyperlink" Target="https://www.youtube.com/watch?v=e-WJJl1Wzc4" TargetMode="External"/><Relationship Id="rId7" Type="http://schemas.openxmlformats.org/officeDocument/2006/relationships/hyperlink" Target="https://youtu.be/-Ut1b1xEbCo" TargetMode="External"/><Relationship Id="rId2" Type="http://schemas.openxmlformats.org/officeDocument/2006/relationships/hyperlink" Target="https://www.youtube.com/watch?v=WccZQSERfC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trocRZqxZFM" TargetMode="External"/><Relationship Id="rId5" Type="http://schemas.openxmlformats.org/officeDocument/2006/relationships/hyperlink" Target="https://www.youtube.com/watch?v=jN8zvENdjBg" TargetMode="External"/><Relationship Id="rId4" Type="http://schemas.openxmlformats.org/officeDocument/2006/relationships/hyperlink" Target="https://www.youtube.com/watch?v=ZMgiwh_Aimw" TargetMode="External"/><Relationship Id="rId9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"/>
            <a:ext cx="7772400" cy="6857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err="1"/>
              <a:t>Noida</a:t>
            </a:r>
            <a:r>
              <a:rPr lang="en-US" sz="2400" dirty="0"/>
              <a:t> Institute of Engineering and Technology, Greater </a:t>
            </a:r>
            <a:r>
              <a:rPr lang="en-US" sz="2400" dirty="0" err="1"/>
              <a:t>Noida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914400"/>
            <a:ext cx="6400800" cy="1524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dirty="0" smtClean="0">
                <a:solidFill>
                  <a:schemeClr val="tx1"/>
                </a:solidFill>
              </a:rPr>
              <a:t>Notion and Concepts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91200" y="4267200"/>
            <a:ext cx="3048000" cy="1447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Rohit</a:t>
            </a:r>
            <a:r>
              <a:rPr lang="en-US" sz="2400" dirty="0" smtClean="0">
                <a:solidFill>
                  <a:schemeClr val="tx1"/>
                </a:solidFill>
              </a:rPr>
              <a:t> Chaudhary</a:t>
            </a:r>
            <a:endParaRPr lang="en-US" sz="24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Assistant Professor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chemeClr val="tx1"/>
                </a:solidFill>
              </a:rPr>
              <a:t>CSE Department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C:\Users\Manks\Downloads\128_calendar-schedule-credit-mortgage-date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81000" y="5943600"/>
            <a:ext cx="533400" cy="533400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81000" y="6492875"/>
            <a:ext cx="2133600" cy="365125"/>
          </a:xfrm>
        </p:spPr>
        <p:txBody>
          <a:bodyPr/>
          <a:lstStyle/>
          <a:p>
            <a:fld id="{CAD18809-E910-44FC-BC0A-2C18C92BB3B4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4" descr="C:\Users\Manks\Downloads\spea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743200"/>
            <a:ext cx="1524000" cy="1524000"/>
          </a:xfrm>
          <a:prstGeom prst="rect">
            <a:avLst/>
          </a:prstGeom>
          <a:noFill/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52400" y="2971800"/>
            <a:ext cx="20574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Unit:</a:t>
            </a:r>
            <a:r>
              <a:rPr kumimoji="0" lang="en-US" sz="25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3810000"/>
            <a:ext cx="41910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Subject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 dirty="0" smtClean="0">
                <a:solidFill>
                  <a:schemeClr val="tx1"/>
                </a:solidFill>
              </a:rPr>
              <a:t>Compiler Design (</a:t>
            </a:r>
            <a:r>
              <a:rPr lang="en-US" sz="2000" dirty="0" smtClean="0">
                <a:solidFill>
                  <a:schemeClr val="tx1"/>
                </a:solidFill>
              </a:rPr>
              <a:t>A</a:t>
            </a:r>
            <a:r>
              <a:rPr lang="en-US" sz="2000" baseline="0" dirty="0" smtClean="0">
                <a:solidFill>
                  <a:schemeClr val="tx1"/>
                </a:solidFill>
              </a:rPr>
              <a:t>CSE504)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876800"/>
            <a:ext cx="41910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Course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Details</a:t>
            </a:r>
            <a:b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 Tech CSE 5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D7DCE2-10F8-403C-9D9C-B56C66300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" y="104043"/>
            <a:ext cx="1316208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10199"/>
          </a:xfrm>
        </p:spPr>
        <p:txBody>
          <a:bodyPr>
            <a:normAutofit fontScale="92500"/>
          </a:bodyPr>
          <a:lstStyle/>
          <a:p>
            <a:pPr lvl="0"/>
            <a:r>
              <a:rPr lang="en-US" sz="2400" b="1" dirty="0"/>
              <a:t>PSO1: </a:t>
            </a:r>
            <a:r>
              <a:rPr lang="en-US" sz="2400" dirty="0"/>
              <a:t>Work as a software developer, database administrator, tester or networking engineer for providing solutions to the real world and industrial problems</a:t>
            </a:r>
          </a:p>
          <a:p>
            <a:pPr algn="just"/>
            <a:r>
              <a:rPr lang="en-US" sz="2400" b="1" dirty="0"/>
              <a:t> </a:t>
            </a:r>
            <a:endParaRPr lang="en-US" sz="2400" dirty="0"/>
          </a:p>
          <a:p>
            <a:pPr algn="just"/>
            <a:r>
              <a:rPr lang="en-US" sz="2400" b="1" dirty="0"/>
              <a:t>PSO2:</a:t>
            </a:r>
            <a:r>
              <a:rPr lang="en-US" sz="2400" dirty="0"/>
              <a:t>Apply core subjects of information technology related to data structure and algorithm, software engineering, web technology, operating system, database and networking to solve complex IT problems.</a:t>
            </a:r>
          </a:p>
          <a:p>
            <a:pPr algn="just"/>
            <a:endParaRPr lang="en-US" sz="2400" dirty="0"/>
          </a:p>
          <a:p>
            <a:pPr lvl="0"/>
            <a:r>
              <a:rPr lang="en-US" sz="2400" b="1" dirty="0"/>
              <a:t>PSO 3:</a:t>
            </a:r>
            <a:r>
              <a:rPr lang="en-US" sz="2400" dirty="0"/>
              <a:t>Practice multi-disciplinary and modern computing techniques by lifelong learning to establish innovative career.</a:t>
            </a:r>
          </a:p>
          <a:p>
            <a:pPr algn="just"/>
            <a:endParaRPr lang="en-US" sz="2400" b="1" dirty="0"/>
          </a:p>
          <a:p>
            <a:pPr lvl="0"/>
            <a:r>
              <a:rPr lang="en-US" sz="2400" b="1" dirty="0"/>
              <a:t>PSO 4:</a:t>
            </a:r>
            <a:r>
              <a:rPr lang="en-US" sz="2400" dirty="0"/>
              <a:t>Work in a team or individual to manage projects with ethical concern to be a successful employee or employer in IT industry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88A01D-D306-4B26-991C-146ED87E75D6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56D34-6B30-4C79-8893-6DB58EC2895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Program Specific Outcomes (PSO)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FF34F4-35EA-4885-8A37-FC15D2596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638800"/>
          </a:xfrm>
        </p:spPr>
        <p:txBody>
          <a:bodyPr>
            <a:noAutofit/>
          </a:bodyPr>
          <a:lstStyle/>
          <a:p>
            <a:r>
              <a:rPr lang="en-US" sz="1800" dirty="0"/>
              <a:t>In a compiler, keywords of a language are recognized during -</a:t>
            </a:r>
          </a:p>
          <a:p>
            <a:pPr lvl="1">
              <a:buNone/>
            </a:pPr>
            <a:r>
              <a:rPr lang="en-US" sz="1800" dirty="0"/>
              <a:t>a.	the code generation</a:t>
            </a:r>
          </a:p>
          <a:p>
            <a:pPr lvl="1">
              <a:buNone/>
            </a:pPr>
            <a:r>
              <a:rPr lang="en-US" sz="1800" dirty="0"/>
              <a:t>b.	parsing of the program</a:t>
            </a:r>
          </a:p>
          <a:p>
            <a:pPr lvl="1">
              <a:buNone/>
            </a:pPr>
            <a:r>
              <a:rPr lang="en-US" sz="1800" dirty="0"/>
              <a:t>c.	the lexical analysis of the program</a:t>
            </a:r>
          </a:p>
          <a:p>
            <a:pPr lvl="1">
              <a:buNone/>
            </a:pPr>
            <a:r>
              <a:rPr lang="en-US" sz="1800" dirty="0"/>
              <a:t>d.	dataflow analysis</a:t>
            </a:r>
          </a:p>
          <a:p>
            <a:r>
              <a:rPr lang="en-US" sz="1800" dirty="0"/>
              <a:t>Which of the following is used for grouping of characters into tokens?</a:t>
            </a:r>
          </a:p>
          <a:p>
            <a:pPr lvl="1">
              <a:buNone/>
            </a:pPr>
            <a:r>
              <a:rPr lang="en-US" sz="1800" dirty="0"/>
              <a:t>a.	Parser</a:t>
            </a:r>
          </a:p>
          <a:p>
            <a:pPr lvl="1">
              <a:buNone/>
            </a:pPr>
            <a:r>
              <a:rPr lang="en-US" sz="1800" dirty="0"/>
              <a:t>b.	Code generator</a:t>
            </a:r>
          </a:p>
          <a:p>
            <a:pPr lvl="1">
              <a:buNone/>
            </a:pPr>
            <a:r>
              <a:rPr lang="en-US" sz="1800" dirty="0"/>
              <a:t>c.	Lexical </a:t>
            </a:r>
            <a:r>
              <a:rPr lang="en-US" sz="1800" dirty="0" err="1"/>
              <a:t>analyser</a:t>
            </a:r>
            <a:endParaRPr lang="en-US" sz="1800" dirty="0"/>
          </a:p>
          <a:p>
            <a:pPr lvl="1">
              <a:buNone/>
            </a:pPr>
            <a:r>
              <a:rPr lang="en-US" sz="1800" dirty="0"/>
              <a:t>d.	Code generator</a:t>
            </a:r>
          </a:p>
          <a:p>
            <a:r>
              <a:rPr lang="en-US" sz="1800" dirty="0"/>
              <a:t>Given the language L = {</a:t>
            </a:r>
            <a:r>
              <a:rPr lang="en-US" sz="1800" dirty="0" err="1"/>
              <a:t>ab</a:t>
            </a:r>
            <a:r>
              <a:rPr lang="en-US" sz="1800" dirty="0"/>
              <a:t>, </a:t>
            </a:r>
            <a:r>
              <a:rPr lang="en-US" sz="1800" dirty="0" err="1"/>
              <a:t>aa</a:t>
            </a:r>
            <a:r>
              <a:rPr lang="en-US" sz="1800" dirty="0"/>
              <a:t>, baa}, which of the following strings are in L*?</a:t>
            </a:r>
          </a:p>
          <a:p>
            <a:pPr>
              <a:buNone/>
            </a:pPr>
            <a:r>
              <a:rPr lang="en-US" sz="1800" dirty="0"/>
              <a:t>      1)</a:t>
            </a:r>
            <a:r>
              <a:rPr lang="en-US" sz="1800" dirty="0" err="1"/>
              <a:t>abaabaaabaa</a:t>
            </a:r>
            <a:r>
              <a:rPr lang="en-US" sz="1800" dirty="0"/>
              <a:t> 2) </a:t>
            </a:r>
            <a:r>
              <a:rPr lang="en-US" sz="1800" dirty="0" err="1"/>
              <a:t>aaaabaaaa</a:t>
            </a:r>
            <a:r>
              <a:rPr lang="en-US" sz="1800" dirty="0"/>
              <a:t> 3) </a:t>
            </a:r>
            <a:r>
              <a:rPr lang="en-US" sz="1800" dirty="0" err="1"/>
              <a:t>baaaaabaaaab</a:t>
            </a:r>
            <a:r>
              <a:rPr lang="en-US" sz="1800" dirty="0"/>
              <a:t> 4) </a:t>
            </a:r>
            <a:r>
              <a:rPr lang="en-US" sz="1800" dirty="0" err="1"/>
              <a:t>baaaaabaa</a:t>
            </a:r>
            <a:endParaRPr lang="en-US" sz="1800" dirty="0"/>
          </a:p>
          <a:p>
            <a:pPr lvl="1">
              <a:buNone/>
            </a:pPr>
            <a:r>
              <a:rPr lang="en-US" sz="1800" dirty="0"/>
              <a:t>a.	1,2,3 </a:t>
            </a:r>
          </a:p>
          <a:p>
            <a:pPr lvl="1">
              <a:buNone/>
            </a:pPr>
            <a:r>
              <a:rPr lang="en-US" sz="1800" dirty="0"/>
              <a:t>b.	2,3,4 </a:t>
            </a:r>
          </a:p>
          <a:p>
            <a:pPr lvl="1">
              <a:buNone/>
            </a:pPr>
            <a:r>
              <a:rPr lang="en-US" sz="1800" dirty="0"/>
              <a:t>c.	1,2,4 </a:t>
            </a:r>
          </a:p>
          <a:p>
            <a:pPr lvl="1">
              <a:buNone/>
            </a:pPr>
            <a:r>
              <a:rPr lang="en-US" sz="1800" dirty="0"/>
              <a:t>d.	1,3,4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3B5-69B5-43A0-9F29-08FAB2EA9B34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MCQ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E2639-5B0F-4C7E-8D8F-03BBE51CA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876800"/>
          </a:xfrm>
        </p:spPr>
        <p:txBody>
          <a:bodyPr>
            <a:normAutofit/>
          </a:bodyPr>
          <a:lstStyle/>
          <a:p>
            <a:r>
              <a:rPr lang="en-US" sz="1900" dirty="0"/>
              <a:t>Which one of the following is FALSE?</a:t>
            </a:r>
          </a:p>
          <a:p>
            <a:pPr lvl="1">
              <a:buNone/>
            </a:pPr>
            <a:r>
              <a:rPr lang="en-US" sz="1900" dirty="0"/>
              <a:t>a.	Every NFA can be converted to DFA</a:t>
            </a:r>
          </a:p>
          <a:p>
            <a:pPr lvl="1">
              <a:buNone/>
            </a:pPr>
            <a:r>
              <a:rPr lang="en-US" sz="1900" dirty="0"/>
              <a:t>b.	Every subset of a recursively enumerable set is recursive</a:t>
            </a:r>
          </a:p>
          <a:p>
            <a:pPr lvl="1">
              <a:buNone/>
            </a:pPr>
            <a:r>
              <a:rPr lang="en-US" sz="1900" dirty="0"/>
              <a:t>c.	NFA is a machine.</a:t>
            </a:r>
          </a:p>
          <a:p>
            <a:pPr lvl="1">
              <a:buNone/>
            </a:pPr>
            <a:r>
              <a:rPr lang="en-US" sz="1900" dirty="0"/>
              <a:t>d.	DFA is also a type of NFA.</a:t>
            </a:r>
          </a:p>
          <a:p>
            <a:pPr lvl="1">
              <a:buNone/>
            </a:pPr>
            <a:r>
              <a:rPr lang="en-US" sz="1900" dirty="0"/>
              <a:t>e.	All of the mentioned</a:t>
            </a:r>
          </a:p>
          <a:p>
            <a:pPr lvl="1">
              <a:buNone/>
            </a:pPr>
            <a:r>
              <a:rPr lang="en-US" sz="1900" dirty="0"/>
              <a:t>f.	None of the mentioned</a:t>
            </a:r>
          </a:p>
          <a:p>
            <a:r>
              <a:rPr lang="en-US" sz="1900" dirty="0"/>
              <a:t>Number of states of FSM required simulating </a:t>
            </a:r>
            <a:r>
              <a:rPr lang="en-US" sz="1900" dirty="0" err="1"/>
              <a:t>behaviour</a:t>
            </a:r>
            <a:r>
              <a:rPr lang="en-US" sz="1900" dirty="0"/>
              <a:t> of a computer with a memory capable of storing “m” words, each of length ‘n’</a:t>
            </a:r>
          </a:p>
          <a:p>
            <a:pPr lvl="1">
              <a:buNone/>
            </a:pPr>
            <a:r>
              <a:rPr lang="en-US" sz="1900" dirty="0"/>
              <a:t>a.	m x 2n</a:t>
            </a:r>
          </a:p>
          <a:p>
            <a:pPr lvl="1">
              <a:buNone/>
            </a:pPr>
            <a:r>
              <a:rPr lang="en-US" sz="1900" dirty="0"/>
              <a:t>b.	2mn</a:t>
            </a:r>
          </a:p>
          <a:p>
            <a:pPr lvl="1">
              <a:buNone/>
            </a:pPr>
            <a:r>
              <a:rPr lang="en-US" sz="1900" dirty="0"/>
              <a:t>c.	2(</a:t>
            </a:r>
            <a:r>
              <a:rPr lang="en-US" sz="1900" dirty="0" err="1"/>
              <a:t>m+n</a:t>
            </a:r>
            <a:r>
              <a:rPr lang="en-US" sz="1900" dirty="0"/>
              <a:t>) </a:t>
            </a:r>
          </a:p>
          <a:p>
            <a:pPr lvl="1">
              <a:buNone/>
            </a:pPr>
            <a:r>
              <a:rPr lang="en-US" sz="1900" dirty="0"/>
              <a:t>d.	All of the mentioned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9D5A-9F92-4C7F-8668-AD09D8DE8FEB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MCQ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245A6C-EF50-41AA-8CA4-35F8FC5EC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A529-C682-4EBB-A157-F17004BC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5C2F-E201-4D53-94CF-68832BB7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ea typeface="Calibri"/>
                <a:cs typeface="Times New Roman"/>
              </a:rPr>
              <a:t>Construct minimum state DFA for the regular expression (</a:t>
            </a:r>
            <a:r>
              <a:rPr lang="en-US" sz="2400" dirty="0" err="1">
                <a:ea typeface="Calibri"/>
                <a:cs typeface="Times New Roman"/>
              </a:rPr>
              <a:t>a|b</a:t>
            </a:r>
            <a:r>
              <a:rPr lang="en-US" sz="2400" dirty="0">
                <a:ea typeface="Calibri"/>
                <a:cs typeface="Times New Roman"/>
              </a:rPr>
              <a:t>)*a(</a:t>
            </a:r>
            <a:r>
              <a:rPr lang="en-US" sz="2400" dirty="0" err="1">
                <a:ea typeface="Calibri"/>
                <a:cs typeface="Times New Roman"/>
              </a:rPr>
              <a:t>a|b</a:t>
            </a:r>
            <a:r>
              <a:rPr lang="en-US" sz="2400" dirty="0">
                <a:ea typeface="Calibri"/>
                <a:cs typeface="Times New Roman"/>
              </a:rPr>
              <a:t>).				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ea typeface="Calibri"/>
                <a:cs typeface="Times New Roman"/>
              </a:rPr>
              <a:t>Discuss the algorithm for subset construction and computation of ε-closure.	</a:t>
            </a:r>
          </a:p>
          <a:p>
            <a:pPr marL="0" lvl="0" indent="0" algn="just">
              <a:buNone/>
            </a:pPr>
            <a:r>
              <a:rPr lang="en-US" sz="2400" dirty="0"/>
              <a:t>3. What is LEX compiler? Explain the working and advantage of LEX compiler.</a:t>
            </a:r>
          </a:p>
          <a:p>
            <a:pPr marL="0" lvl="0" indent="0" algn="just">
              <a:buNone/>
            </a:pPr>
            <a:r>
              <a:rPr lang="en-US" sz="2400" dirty="0"/>
              <a:t>4. Write short note on the following.</a:t>
            </a:r>
          </a:p>
          <a:p>
            <a:pPr algn="just">
              <a:buNone/>
            </a:pPr>
            <a:r>
              <a:rPr lang="en-US" sz="2400" b="1" dirty="0"/>
              <a:t>      (</a:t>
            </a:r>
            <a:r>
              <a:rPr lang="en-US" sz="2400" b="1" dirty="0" err="1"/>
              <a:t>i</a:t>
            </a:r>
            <a:r>
              <a:rPr lang="en-US" sz="2400" b="1" dirty="0"/>
              <a:t>)</a:t>
            </a:r>
            <a:r>
              <a:rPr lang="en-US" sz="2400" dirty="0"/>
              <a:t> Formal Grammar </a:t>
            </a:r>
            <a:r>
              <a:rPr lang="en-US" sz="2400" b="1" dirty="0"/>
              <a:t>(ii)</a:t>
            </a:r>
            <a:r>
              <a:rPr lang="en-US" sz="2400" dirty="0"/>
              <a:t> Left Recursion </a:t>
            </a:r>
            <a:r>
              <a:rPr lang="en-US" sz="2400" b="1" dirty="0"/>
              <a:t>(iii)</a:t>
            </a:r>
            <a:r>
              <a:rPr lang="en-US" sz="2400" dirty="0"/>
              <a:t> Left factoring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4693D-A972-44AB-848F-F2A21E59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2B8D-0694-4B92-8AB1-E7408CE553D7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744A8-460C-4C5A-B6B2-4702B8DA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0C124-C4E6-427F-8EB5-C3D000A9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EB5181-1BF7-4393-BA22-CE6B3C2366F0}"/>
              </a:ext>
            </a:extLst>
          </p:cNvPr>
          <p:cNvSpPr txBox="1">
            <a:spLocks/>
          </p:cNvSpPr>
          <p:nvPr/>
        </p:nvSpPr>
        <p:spPr>
          <a:xfrm>
            <a:off x="1828800" y="136525"/>
            <a:ext cx="7086600" cy="9302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/>
              <a:t>Glossary Questions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E3F084-2701-45C4-9E10-171E13C1F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5" y="185249"/>
            <a:ext cx="1524000" cy="8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945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47775"/>
            <a:ext cx="89154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/>
              <a:t>Old Question Papers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941729-9805-4D42-AEEE-1492B3E61FFC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76C18-3BD0-4DF0-A0A2-269011FD2F47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9FC03C-D9E9-433E-99AF-8878203A2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66788"/>
            <a:ext cx="8534400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/>
              <a:t>Old Question Papers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AE0316A-C48C-4CC2-B8B8-980C7D423FAB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7A7BD-166C-4B7A-92D2-626BE62C5363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24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1A1062-9479-4B7D-B730-C791C0912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90588"/>
            <a:ext cx="8458200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/>
              <a:t>Old Question Papers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E0BDADA-33C4-4444-B2A8-F8C69E11A093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4FE1F-CC2F-40AC-8F6B-B1420666CE80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10E8B7-58A6-4C61-BB7B-538712EEA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8392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/>
              <a:t>Old Question Papers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022B8A-1483-45FB-BE24-F60EF8EED0DA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1FEDCE-B4C9-49EC-83BE-9E28A5440FE3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25EB3A-AF6C-4C52-875A-033D18A53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229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/>
              <a:t>Old Question Papers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674A29-8D44-435C-8534-BD8C457959D1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F6C729-3E39-4287-9829-C40925C61E2D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79069-A3DF-43AC-A231-0E691482E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4875"/>
            <a:ext cx="91440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/>
              <a:t>Old Question Papers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4E31C6-D4DB-46A4-A6CC-FA0BB893AB3C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C28E53-4032-4DE9-9A01-FADDB45EAEF6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FDA1C5-2EA2-48BE-BCF4-E0150FCB9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1538"/>
            <a:ext cx="9144000" cy="545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/>
              <a:t>Old Question Papers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5A25E6-2E6B-424B-A8AA-0B0F21F3410B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543191-DA92-4FE6-8ED0-49CC0A37B751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E4EF01-487D-4F14-B3F9-F0F02C4F0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19104-E236-4D3E-B01E-8B94ADE93DE1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DBC18E-805D-4B5F-8B5A-56FD1E791A6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CO-PSO Mapping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837485"/>
              </p:ext>
            </p:extLst>
          </p:nvPr>
        </p:nvGraphicFramePr>
        <p:xfrm>
          <a:off x="457200" y="1600200"/>
          <a:ext cx="8229600" cy="3677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PSO1</a:t>
                      </a:r>
                      <a:endParaRPr lang="en-US" sz="2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PSO2</a:t>
                      </a:r>
                      <a:endParaRPr lang="en-US" sz="2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PSO3</a:t>
                      </a:r>
                      <a:endParaRPr lang="en-US" sz="2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PSO4</a:t>
                      </a:r>
                      <a:endParaRPr lang="en-US" sz="2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noProof="0" dirty="0" smtClean="0">
                          <a:solidFill>
                            <a:schemeClr val="tx1"/>
                          </a:solidFill>
                        </a:rPr>
                        <a:t>ACSE0504.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noProof="0" dirty="0" smtClean="0">
                          <a:solidFill>
                            <a:schemeClr val="tx1"/>
                          </a:solidFill>
                        </a:rPr>
                        <a:t>ACSE0504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.2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200" b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noProof="0" dirty="0" smtClean="0">
                          <a:solidFill>
                            <a:schemeClr val="tx1"/>
                          </a:solidFill>
                        </a:rPr>
                        <a:t>ACSE0504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.3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200" b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noProof="0" dirty="0" smtClean="0">
                          <a:solidFill>
                            <a:schemeClr val="tx1"/>
                          </a:solidFill>
                        </a:rPr>
                        <a:t>ACSE0504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.4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200" b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noProof="0" dirty="0" smtClean="0">
                          <a:solidFill>
                            <a:schemeClr val="tx1"/>
                          </a:solidFill>
                        </a:rPr>
                        <a:t>ACSE0504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.5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+mn-lt"/>
                          <a:ea typeface="Calibri"/>
                          <a:cs typeface="Times New Roman" pitchFamily="18" charset="0"/>
                        </a:rPr>
                        <a:t>AVG</a:t>
                      </a:r>
                      <a:endParaRPr lang="en-US" sz="22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1F030B-AD2A-4434-A7AD-C8B63E3BF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/>
              <a:t>Old Question Papers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00E50B-9E2C-4444-B4A5-5098ABF6E948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620B9C-04BA-45C4-AEDC-79BCA5CFF698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6D86EA-CB80-4D3D-8939-7AD3FABCA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2488"/>
            <a:ext cx="91440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/>
              <a:t>Old Question Papers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5E70DB-B51A-435A-93AA-713376D1ABB9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B867D-D3CD-40D7-916A-F99155A15734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0C8BAD-9D2E-4064-B59B-E78AE5B91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33463"/>
            <a:ext cx="91440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/>
              <a:t>Old Question Papers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0FCCDB-5C09-4300-A02C-03C7B03C561F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ADF7A-85A9-4D65-BAF3-B7E60477D03E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9C78A-25CF-4722-8BCA-0D12B7839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95438"/>
            <a:ext cx="9144000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/>
              <a:t>Old Question Papers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4BA27A-1801-411B-A6B3-803D4528BA0A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798CFF-714E-4F14-9D91-BC8875B074F7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CAE9B1-0FCA-44C3-B337-1016A637C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1538"/>
            <a:ext cx="8915400" cy="53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/>
              <a:t>Old Question Papers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CD7EB9-F213-406E-934B-97D865B39F6A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5F9E4-3981-47D1-9A0C-B4F60DB5D087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F23CFF-C099-4DCE-BA92-3589C9362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00175"/>
            <a:ext cx="89154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/>
              <a:t>Old Question Papers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FC4C71-0FBE-4184-8861-31AACC4F3B71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FFE4E-2947-4D68-AC2F-F92F832111E9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24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E3668-72E7-4AA4-B1B5-B2DEC5E9A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/>
              <a:t>Old Question Papers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54FCA8-FEF7-4C8A-B66A-49B9FD4280C4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E7A27-B41A-4CFD-B2CE-6242A4A6B135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DA47CF-46D4-4555-B278-4BBD1C989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62000"/>
            <a:ext cx="7391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/>
              <a:t>Old Question Papers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3BFF92-FAB7-49DB-BF4F-DF5D95262773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6F3A3-5550-4038-982E-FBB840D112FF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97366-D06C-441C-96B0-197A9A2AA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38200"/>
            <a:ext cx="70866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105400"/>
          </a:xfrm>
        </p:spPr>
        <p:txBody>
          <a:bodyPr>
            <a:normAutofit/>
          </a:bodyPr>
          <a:lstStyle/>
          <a:p>
            <a:pPr lvl="0" algn="just"/>
            <a:r>
              <a:rPr lang="en-US" sz="2200" dirty="0"/>
              <a:t>Create a new compiler for machine B which accepts a language L by using an existing compiler on machine A for language other than L.</a:t>
            </a:r>
          </a:p>
          <a:p>
            <a:pPr lvl="0" algn="just"/>
            <a:r>
              <a:rPr lang="en-US" sz="2200" dirty="0"/>
              <a:t>Convert regular expression </a:t>
            </a:r>
            <a:r>
              <a:rPr lang="en-US" sz="2200" b="1" dirty="0"/>
              <a:t>(</a:t>
            </a:r>
            <a:r>
              <a:rPr lang="en-US" sz="2200" b="1" dirty="0" err="1"/>
              <a:t>a,b</a:t>
            </a:r>
            <a:r>
              <a:rPr lang="en-US" sz="2200" b="1" dirty="0"/>
              <a:t>)</a:t>
            </a:r>
            <a:r>
              <a:rPr lang="en-US" sz="2200" b="1" baseline="30000" dirty="0"/>
              <a:t>*</a:t>
            </a:r>
            <a:r>
              <a:rPr lang="en-US" sz="2200" b="1" dirty="0" err="1"/>
              <a:t>aba</a:t>
            </a:r>
            <a:r>
              <a:rPr lang="en-US" sz="2200" dirty="0"/>
              <a:t> in a NFA by using Thomson rule and reduce it in equivalent DFA using </a:t>
            </a:r>
            <a:r>
              <a:rPr lang="en-US" sz="2200" b="1" dirty="0"/>
              <a:t>ε-closure</a:t>
            </a:r>
            <a:r>
              <a:rPr lang="en-US" sz="2200" dirty="0"/>
              <a:t> function.  </a:t>
            </a:r>
          </a:p>
          <a:p>
            <a:pPr lvl="0" algn="just"/>
            <a:r>
              <a:rPr lang="en-US" sz="2200" dirty="0"/>
              <a:t>Explain the implementation of lexical analyzer by taking the example of identifier.  </a:t>
            </a:r>
          </a:p>
          <a:p>
            <a:pPr lvl="0" algn="just"/>
            <a:r>
              <a:rPr lang="en-US" sz="2200" dirty="0"/>
              <a:t>What do you mean by translators? Discuss the structure of a compiler.</a:t>
            </a:r>
          </a:p>
          <a:p>
            <a:pPr lvl="0" algn="just"/>
            <a:r>
              <a:rPr lang="en-US" sz="2200" dirty="0"/>
              <a:t>What is LEX compiler? Explain the working and advantage of LEX compiler.</a:t>
            </a:r>
          </a:p>
          <a:p>
            <a:pPr lvl="0" algn="just"/>
            <a:r>
              <a:rPr lang="en-US" sz="2200" dirty="0"/>
              <a:t>Write short note on the following.</a:t>
            </a:r>
          </a:p>
          <a:p>
            <a:pPr algn="just">
              <a:buNone/>
            </a:pPr>
            <a:r>
              <a:rPr lang="en-US" sz="2200" b="1" dirty="0"/>
              <a:t>      (</a:t>
            </a:r>
            <a:r>
              <a:rPr lang="en-US" sz="2200" b="1" dirty="0" err="1"/>
              <a:t>i</a:t>
            </a:r>
            <a:r>
              <a:rPr lang="en-US" sz="2200" b="1" dirty="0"/>
              <a:t>)</a:t>
            </a:r>
            <a:r>
              <a:rPr lang="en-US" sz="2200" dirty="0"/>
              <a:t> Formal Grammar </a:t>
            </a:r>
            <a:r>
              <a:rPr lang="en-US" sz="2200" b="1" dirty="0"/>
              <a:t>(ii)</a:t>
            </a:r>
            <a:r>
              <a:rPr lang="en-US" sz="2200" dirty="0"/>
              <a:t> Left Recursion </a:t>
            </a:r>
            <a:r>
              <a:rPr lang="en-US" sz="2200" b="1" dirty="0"/>
              <a:t>(iii)</a:t>
            </a:r>
            <a:r>
              <a:rPr lang="en-US" sz="2200" dirty="0"/>
              <a:t> Left factoring</a:t>
            </a:r>
          </a:p>
          <a:p>
            <a:pPr algn="just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A737-548A-4BFE-BA59-F070D053A301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/>
              <a:t>Expected Questions for University Exam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2EADEE-7D7C-42AD-B3E1-11229291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600" dirty="0"/>
              <a:t>Lexical analysis turns input characters into tokens.</a:t>
            </a:r>
          </a:p>
          <a:p>
            <a:pPr algn="just"/>
            <a:r>
              <a:rPr lang="en-US" sz="2600" dirty="0"/>
              <a:t>Lexical syntax is described by regular expressions.</a:t>
            </a:r>
          </a:p>
          <a:p>
            <a:pPr algn="just"/>
            <a:r>
              <a:rPr lang="en-US" sz="2600" dirty="0"/>
              <a:t>Lexical analysis is the very first phase in the compiler designing</a:t>
            </a:r>
          </a:p>
          <a:p>
            <a:pPr algn="just"/>
            <a:r>
              <a:rPr lang="en-US" sz="2600" dirty="0"/>
              <a:t>A lexeme is a sequence of characters that are included in the source program according to the matching pattern of a token</a:t>
            </a:r>
          </a:p>
          <a:p>
            <a:pPr algn="just"/>
            <a:r>
              <a:rPr lang="en-US" sz="2600" dirty="0"/>
              <a:t>Lexical analyzer is implemented to scan the entire source code of the program</a:t>
            </a:r>
          </a:p>
          <a:p>
            <a:pPr algn="just"/>
            <a:r>
              <a:rPr lang="en-US" sz="2600" dirty="0"/>
              <a:t>Lexical analyzer helps to identify token into the symbol table</a:t>
            </a:r>
          </a:p>
          <a:p>
            <a:pPr algn="just"/>
            <a:r>
              <a:rPr lang="en-US" sz="2600" dirty="0"/>
              <a:t>A character sequence which is not possible to scan into any valid token is a lexical error</a:t>
            </a:r>
          </a:p>
          <a:p>
            <a:pPr algn="just"/>
            <a:r>
              <a:rPr lang="en-US" sz="2600" dirty="0"/>
              <a:t>Removes one character from the remaining input is useful Error recovery method</a:t>
            </a:r>
          </a:p>
          <a:p>
            <a:pPr algn="just"/>
            <a:r>
              <a:rPr lang="en-US" sz="2600" dirty="0"/>
              <a:t>Lexical Analyzer scan the input program.</a:t>
            </a:r>
          </a:p>
          <a:p>
            <a:pPr algn="just"/>
            <a:r>
              <a:rPr lang="en-US" sz="2600" dirty="0"/>
              <a:t>It eases the process of lexical analysis and the syntax analysis by eliminating unwanted tokens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5AEB-6B33-4E04-BB9C-95E117ABB764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1"/>
            <a:ext cx="7696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Recap of Unit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4F45EB-FFC2-4DCD-BCEB-05760EB6E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10D0E64F-BB5C-4A30-8895-5CCE8F366B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3400" y="1214438"/>
            <a:ext cx="8001000" cy="4271962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PEO1: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an excellent scientific and engineering breadth so as to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comprehend, analyze, design and provide sustainable solutions for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real-life problems using state-of-the-art technologies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PEO2: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 successful career in industries, to pursue higher studies or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to support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entrepreneurial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endeavors and to face global challenges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PEO3: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an effective communication skills, professional attitude,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ethical values and a desire to learn specific knowledge in emerging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trends, technologies for  research, innovation and product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development and contribution to society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PEO4: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life-long learning for up-skilling and re-skilling for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successful professional career as engineer, scientist,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enterpreneur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and bureaucrat for betterment of society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719417F-C8A4-408C-ABE8-01153A602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7800" y="0"/>
            <a:ext cx="7696200" cy="7143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/>
          <a:lstStyle/>
          <a:p>
            <a:pPr eaLnBrk="1" fontAlgn="auto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Arial" charset="0"/>
              </a:rPr>
              <a:t>Program Educational Objectives</a:t>
            </a:r>
            <a:endParaRPr lang="en-US" sz="2800" kern="1200" dirty="0">
              <a:latin typeface="Times New Roman" pitchFamily="18" charset="0"/>
              <a:cs typeface="Times New Roman" pitchFamily="18" charset="0"/>
              <a:sym typeface="Arial" charset="0"/>
            </a:endParaRPr>
          </a:p>
        </p:txBody>
      </p:sp>
      <p:sp>
        <p:nvSpPr>
          <p:cNvPr id="51205" name="Footer Placeholder 4">
            <a:extLst>
              <a:ext uri="{FF2B5EF4-FFF2-40B4-BE49-F238E27FC236}">
                <a16:creationId xmlns:a16="http://schemas.microsoft.com/office/drawing/2014/main" id="{E06A0733-3464-4B1A-8891-1F50800773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4191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Rohit Chaudhary            CD Unit -1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06" name="Slide Number Placeholder 8">
            <a:extLst>
              <a:ext uri="{FF2B5EF4-FFF2-40B4-BE49-F238E27FC236}">
                <a16:creationId xmlns:a16="http://schemas.microsoft.com/office/drawing/2014/main" id="{4F201249-2C63-4BA2-81F9-CAB8A91173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E22F518A-4755-4E63-80FF-93C53BC9E5C8}" type="slidenum">
              <a:rPr lang="en-US" altLang="en-US" smtClean="0"/>
              <a:pPr eaLnBrk="1" hangingPunct="1"/>
              <a:t>12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07" name="Date Placeholder 7">
            <a:extLst>
              <a:ext uri="{FF2B5EF4-FFF2-40B4-BE49-F238E27FC236}">
                <a16:creationId xmlns:a16="http://schemas.microsoft.com/office/drawing/2014/main" id="{A41018FE-3E90-4314-9132-DA54949E7A2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-228600" y="6356350"/>
            <a:ext cx="3276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1014068B-2D30-475C-8D0E-2FE6F1C58F83}" type="datetime1"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8/23/2023</a:t>
            </a:fld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C00753-8844-4AF2-B6E9-CB4E7048E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Principles of Compiler Design Textbook by Alfred </a:t>
            </a:r>
            <a:r>
              <a:rPr lang="en-US" sz="2200" dirty="0" err="1"/>
              <a:t>Aho</a:t>
            </a:r>
            <a:r>
              <a:rPr lang="en-US" sz="2200" dirty="0"/>
              <a:t> and Jeffrey </a:t>
            </a:r>
            <a:r>
              <a:rPr lang="en-US" sz="2200" dirty="0" err="1"/>
              <a:t>Ullman</a:t>
            </a:r>
            <a:endParaRPr lang="en-US" sz="2200" dirty="0"/>
          </a:p>
          <a:p>
            <a:pPr algn="just"/>
            <a:r>
              <a:rPr lang="en-US" sz="2200" dirty="0"/>
              <a:t>Principle of Compiler Design, </a:t>
            </a:r>
            <a:r>
              <a:rPr lang="en-US" sz="2200" dirty="0" err="1"/>
              <a:t>A.V.Aho</a:t>
            </a:r>
            <a:r>
              <a:rPr lang="en-US" sz="2200" dirty="0"/>
              <a:t>, Rabi </a:t>
            </a:r>
            <a:r>
              <a:rPr lang="en-US" sz="2200" dirty="0" err="1"/>
              <a:t>Sethi</a:t>
            </a:r>
            <a:r>
              <a:rPr lang="en-US" sz="2200" dirty="0"/>
              <a:t>, </a:t>
            </a:r>
            <a:r>
              <a:rPr lang="en-US" sz="2200" dirty="0" err="1"/>
              <a:t>J.D.Ullman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/>
              <a:t>Compilers: Principles, Techniques and Tools  </a:t>
            </a:r>
            <a:r>
              <a:rPr lang="en-US" sz="2200" dirty="0" err="1"/>
              <a:t>A.V.Aho</a:t>
            </a:r>
            <a:r>
              <a:rPr lang="en-US" sz="2200" dirty="0"/>
              <a:t>, Monica S. Lam, Rabi </a:t>
            </a:r>
            <a:r>
              <a:rPr lang="en-US" sz="2200" dirty="0" err="1"/>
              <a:t>Sethi</a:t>
            </a:r>
            <a:r>
              <a:rPr lang="en-US" sz="2200" dirty="0"/>
              <a:t>, </a:t>
            </a:r>
            <a:r>
              <a:rPr lang="en-US" sz="2200" dirty="0" err="1"/>
              <a:t>J.D.Ullman</a:t>
            </a:r>
            <a:endParaRPr lang="en-US" sz="2200" dirty="0"/>
          </a:p>
          <a:p>
            <a:pPr algn="just"/>
            <a:r>
              <a:rPr lang="en-US" sz="2200" dirty="0">
                <a:hlinkClick r:id="rId2"/>
              </a:rPr>
              <a:t>https://www.geeksforgeeks.org/compiler-design-tutorials/</a:t>
            </a:r>
            <a:endParaRPr lang="en-US" sz="2200" dirty="0"/>
          </a:p>
          <a:p>
            <a:pPr algn="just"/>
            <a:r>
              <a:rPr lang="en-US" sz="2200" dirty="0">
                <a:hlinkClick r:id="rId3"/>
              </a:rPr>
              <a:t>https://www.javatpoint.com/compiler-tutorial</a:t>
            </a:r>
            <a:endParaRPr lang="en-US" sz="2200" dirty="0"/>
          </a:p>
          <a:p>
            <a:pPr algn="just"/>
            <a:r>
              <a:rPr lang="en-US" sz="2200" dirty="0">
                <a:hlinkClick r:id="rId4"/>
              </a:rPr>
              <a:t>https://www.tutorialspoint.com/compiler_design/index.htm</a:t>
            </a:r>
            <a:endParaRPr lang="en-US" sz="2200" dirty="0"/>
          </a:p>
          <a:p>
            <a:pPr algn="just"/>
            <a:r>
              <a:rPr lang="en-US" sz="2200" dirty="0">
                <a:hlinkClick r:id="rId5"/>
              </a:rPr>
              <a:t>https://nptel.ac.in/courses/106105190/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971D-63CB-4CE6-AE79-7AB265498B28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/>
              <a:t>References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A08F15-C722-4766-B49A-989221666C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49B-126C-441C-81CF-ED8AAA499519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2438400"/>
            <a:ext cx="82296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None/>
            </a:pPr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Noida Institute of Engineering and Technology, Greater Noida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777EB7-E548-4E72-9530-14A80C32F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AA8E83D7-607A-4080-925F-87D94BD4206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3400" y="1214438"/>
            <a:ext cx="8001000" cy="4729162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Result: 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Result: 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Faculty-Wise Result: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Divya Chaudhary (A): 100%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Rohit Chaudhary (B): 100%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Vivek Sharma      (C): 97.06%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Divya Chaudhary(D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100%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269D1B-1C71-46D4-97DD-E9E98F1F98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5938" y="0"/>
            <a:ext cx="7358062" cy="7143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/>
          <a:lstStyle/>
          <a:p>
            <a:pPr eaLnBrk="1" fontAlgn="auto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3200" kern="1200" dirty="0">
                <a:latin typeface="Times New Roman" pitchFamily="18" charset="0"/>
                <a:cs typeface="Times New Roman" pitchFamily="18" charset="0"/>
                <a:sym typeface="Arial" charset="0"/>
              </a:rPr>
              <a:t>Result Analysis</a:t>
            </a:r>
          </a:p>
        </p:txBody>
      </p:sp>
      <p:sp>
        <p:nvSpPr>
          <p:cNvPr id="52229" name="Footer Placeholder 4">
            <a:extLst>
              <a:ext uri="{FF2B5EF4-FFF2-40B4-BE49-F238E27FC236}">
                <a16:creationId xmlns:a16="http://schemas.microsoft.com/office/drawing/2014/main" id="{D13FEE09-441B-4F95-96A6-91181D72A5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4191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Rohit Chaudhary            CD Unit -1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0" name="Slide Number Placeholder 8">
            <a:extLst>
              <a:ext uri="{FF2B5EF4-FFF2-40B4-BE49-F238E27FC236}">
                <a16:creationId xmlns:a16="http://schemas.microsoft.com/office/drawing/2014/main" id="{D79C5C8A-AFC2-4C7D-99A7-FECD9C2BCD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7239000" y="6320008"/>
            <a:ext cx="165178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E22F518A-4755-4E63-80FF-93C53BC9E5C8}" type="slidenum">
              <a:rPr lang="en-US" altLang="en-US" smtClean="0"/>
              <a:pPr eaLnBrk="1" hangingPunct="1"/>
              <a:t>13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1" name="Date Placeholder 7">
            <a:extLst>
              <a:ext uri="{FF2B5EF4-FFF2-40B4-BE49-F238E27FC236}">
                <a16:creationId xmlns:a16="http://schemas.microsoft.com/office/drawing/2014/main" id="{C9161480-6915-48B2-AA7C-B24B1C3239F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152400" y="6363664"/>
            <a:ext cx="1905000" cy="2778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4/7/2023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1F6B5-4FD2-4335-B29D-A22D58C63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447800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>
            <a:extLst>
              <a:ext uri="{FF2B5EF4-FFF2-40B4-BE49-F238E27FC236}">
                <a16:creationId xmlns:a16="http://schemas.microsoft.com/office/drawing/2014/main" id="{F07DA384-37D6-4169-B171-F551AFB58F2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 flipH="1">
            <a:off x="609600" y="6356350"/>
            <a:ext cx="1371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4159E74F-79B4-45BE-8DC2-04B78EBF53E3}" type="datetime1"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8/23/2023</a:t>
            </a:fld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647E03-879D-4188-B9F7-4A741850D4F7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543800" cy="9302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  <a:sym typeface="Arial" charset="0"/>
              </a:rPr>
              <a:t>End Semester Question Paper Template </a:t>
            </a:r>
            <a:endParaRPr lang="en-US" sz="3200" dirty="0">
              <a:latin typeface="Times New Roman" pitchFamily="18" charset="0"/>
              <a:cs typeface="Times New Roman" pitchFamily="18" charset="0"/>
              <a:sym typeface="Arial" charset="0"/>
            </a:endParaRPr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id="{81D28AA1-B034-491D-9D7C-81CF11EE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22434C-AD44-4A72-A6D6-FCA4D7814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5550"/>
            <a:ext cx="8229600" cy="4754563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sz="2000" dirty="0">
                <a:sym typeface="Arial" charset="0"/>
              </a:rPr>
              <a:t>B TECH 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sz="2000" dirty="0">
                <a:sym typeface="Arial" charset="0"/>
              </a:rPr>
              <a:t>(SEM-V) THEORY EXAMINATION 20__-20__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sz="2000" dirty="0">
                <a:sym typeface="Arial" charset="0"/>
              </a:rPr>
              <a:t>COMPILER DESIGN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2000" b="1" dirty="0">
                <a:sym typeface="Arial" charset="0"/>
              </a:rPr>
              <a:t>Time: 3 Hours                                                                                    Total Marks: 100 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IN" sz="2000" b="1" i="1" dirty="0">
                <a:sym typeface="Arial" charset="0"/>
              </a:rPr>
              <a:t>Note: 1. Attempt all Sections. If require any missing data; then choose suitably.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sz="2000" b="1" dirty="0">
                <a:sym typeface="Arial" charset="0"/>
              </a:rPr>
              <a:t>SECTION A </a:t>
            </a:r>
          </a:p>
          <a:p>
            <a:pPr indent="-457200">
              <a:buFont typeface="Arial" panose="020B0604020202020204" pitchFamily="34" charset="0"/>
              <a:buAutoNum type="arabicPeriod"/>
              <a:defRPr/>
            </a:pPr>
            <a:r>
              <a:rPr lang="en-IN" sz="2000" b="1" dirty="0">
                <a:sym typeface="Arial" charset="0"/>
              </a:rPr>
              <a:t>Attempt all questions in brief.                                                        2 x 10 = 20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IN" sz="2000" b="1" i="1" dirty="0">
              <a:sym typeface="Arial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E6E332-3563-4688-A211-4CE181CFE2C2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4114800"/>
          <a:ext cx="792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84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4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7"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7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287" name="Footer Placeholder 11">
            <a:extLst>
              <a:ext uri="{FF2B5EF4-FFF2-40B4-BE49-F238E27FC236}">
                <a16:creationId xmlns:a16="http://schemas.microsoft.com/office/drawing/2014/main" id="{60EB482F-3255-4322-ADE7-B556E8FD060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49500" y="6384925"/>
            <a:ext cx="4508500" cy="336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Rohit Chaudhary            CD Unit -1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3288" name="Slide Number Placeholder 12">
            <a:extLst>
              <a:ext uri="{FF2B5EF4-FFF2-40B4-BE49-F238E27FC236}">
                <a16:creationId xmlns:a16="http://schemas.microsoft.com/office/drawing/2014/main" id="{286F4104-4FCD-4E25-A149-B64C3FFC35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E22F518A-4755-4E63-80FF-93C53BC9E5C8}" type="slidenum">
              <a:rPr lang="en-US" altLang="en-US" smtClean="0"/>
              <a:pPr eaLnBrk="1" hangingPunct="1"/>
              <a:t>14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336DCB-2E2B-4BD9-8F82-78F9054D3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7738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>
            <a:extLst>
              <a:ext uri="{FF2B5EF4-FFF2-40B4-BE49-F238E27FC236}">
                <a16:creationId xmlns:a16="http://schemas.microsoft.com/office/drawing/2014/main" id="{1583C611-A80D-43ED-8102-CB220BA542E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1C04BDC-B7CA-4796-929D-50CBF947FF72}" type="datetime1"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8/23/2023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84A163-333C-46E8-8954-FD528A9C5648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543800" cy="10398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  <a:sym typeface="Arial" charset="0"/>
              </a:rPr>
              <a:t>End Semester Question Paper Templates </a:t>
            </a:r>
            <a:endParaRPr lang="en-US" sz="3200" dirty="0">
              <a:latin typeface="Times New Roman" pitchFamily="18" charset="0"/>
              <a:cs typeface="Times New Roman" pitchFamily="18" charset="0"/>
              <a:sym typeface="Arial" charset="0"/>
            </a:endParaRPr>
          </a:p>
        </p:txBody>
      </p:sp>
      <p:sp>
        <p:nvSpPr>
          <p:cNvPr id="54277" name="Rectangle 2">
            <a:extLst>
              <a:ext uri="{FF2B5EF4-FFF2-40B4-BE49-F238E27FC236}">
                <a16:creationId xmlns:a16="http://schemas.microsoft.com/office/drawing/2014/main" id="{3A045F03-F311-4777-895A-D2C18E4E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4278" name="Content Placeholder 1">
            <a:extLst>
              <a:ext uri="{FF2B5EF4-FFF2-40B4-BE49-F238E27FC236}">
                <a16:creationId xmlns:a16="http://schemas.microsoft.com/office/drawing/2014/main" id="{597B8432-DFF0-4DDA-84BD-CD565D4BFC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5550"/>
            <a:ext cx="8229600" cy="4754563"/>
          </a:xfrm>
        </p:spPr>
        <p:txBody>
          <a:bodyPr/>
          <a:lstStyle/>
          <a:p>
            <a:pPr marL="0" indent="0" algn="ctr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SECTION B 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2. Attempt any three of the following:                               3 x 10 = 30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 SECTION C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3. Attempt any one part of the following:                          1 x 10 = 10    </a:t>
            </a:r>
            <a:endParaRPr lang="en-IN" altLang="en-US" sz="20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D8A6D9-09A0-45D8-BC21-C175B99CE0F0}"/>
              </a:ext>
            </a:extLst>
          </p:cNvPr>
          <p:cNvGraphicFramePr>
            <a:graphicFrameLocks noGrp="1"/>
          </p:cNvGraphicFramePr>
          <p:nvPr/>
        </p:nvGraphicFramePr>
        <p:xfrm>
          <a:off x="835025" y="2365375"/>
          <a:ext cx="78390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794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9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794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794"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794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2EFC8D-CA57-40F5-AD3E-D55950668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884659"/>
              </p:ext>
            </p:extLst>
          </p:nvPr>
        </p:nvGraphicFramePr>
        <p:xfrm>
          <a:off x="928688" y="4960669"/>
          <a:ext cx="7986712" cy="1387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521">
                <a:tc>
                  <a:txBody>
                    <a:bodyPr/>
                    <a:lstStyle/>
                    <a:p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77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77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333" name="Footer Placeholder 10">
            <a:extLst>
              <a:ext uri="{FF2B5EF4-FFF2-40B4-BE49-F238E27FC236}">
                <a16:creationId xmlns:a16="http://schemas.microsoft.com/office/drawing/2014/main" id="{9BF3E96D-C40D-48C4-B41D-E4E0DF60ED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4800" y="6356350"/>
            <a:ext cx="7026275" cy="50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Rohit Chaudhary            CD Unit -1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334" name="Slide Number Placeholder 11">
            <a:extLst>
              <a:ext uri="{FF2B5EF4-FFF2-40B4-BE49-F238E27FC236}">
                <a16:creationId xmlns:a16="http://schemas.microsoft.com/office/drawing/2014/main" id="{1426CA00-1A1C-4FFA-92B2-E5EB35553F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E22F518A-4755-4E63-80FF-93C53BC9E5C8}" type="slidenum">
              <a:rPr lang="en-US" altLang="en-US" smtClean="0"/>
              <a:pPr eaLnBrk="1" hangingPunct="1"/>
              <a:t>15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9C66C8-54E5-488F-9DC5-22C925D32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9357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>
            <a:extLst>
              <a:ext uri="{FF2B5EF4-FFF2-40B4-BE49-F238E27FC236}">
                <a16:creationId xmlns:a16="http://schemas.microsoft.com/office/drawing/2014/main" id="{12272BC1-981B-462C-8FCD-ACAF5146F8A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C9BB3F9-CFA7-434F-A685-4E18F937DC40}" type="datetime1"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8/23/2023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8450A4-FBEE-4806-BD4D-F699B6D492FF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543800" cy="8350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  <a:sym typeface="Arial" charset="0"/>
              </a:rPr>
              <a:t>End Semester Question Paper Templates </a:t>
            </a:r>
            <a:endParaRPr lang="en-US" sz="3200" dirty="0">
              <a:latin typeface="Times New Roman" pitchFamily="18" charset="0"/>
              <a:cs typeface="Times New Roman" pitchFamily="18" charset="0"/>
              <a:sym typeface="Arial" charset="0"/>
            </a:endParaRPr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A612872F-F8D3-45AF-BE40-48AB30776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5302" name="Content Placeholder 1">
            <a:extLst>
              <a:ext uri="{FF2B5EF4-FFF2-40B4-BE49-F238E27FC236}">
                <a16:creationId xmlns:a16="http://schemas.microsoft.com/office/drawing/2014/main" id="{D0DC9025-1B33-491C-A346-19931EA741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6575" y="914400"/>
            <a:ext cx="8150225" cy="4745038"/>
          </a:xfrm>
        </p:spPr>
        <p:txBody>
          <a:bodyPr/>
          <a:lstStyle/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4. Attempt any one part of the following:                          1 x 10 = 10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5. Attempt any one part of the following:                          1 x 10 = 10  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 6. Attempt any one part of the following:                        1 x 10 = 10    </a:t>
            </a:r>
            <a:endParaRPr lang="en-IN" altLang="en-US" sz="2000" b="1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DA1E7C7-2C1F-4962-9713-F429CA005D47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466850"/>
          <a:ext cx="8042275" cy="1209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272">
                <a:tc>
                  <a:txBody>
                    <a:bodyPr/>
                    <a:lstStyle/>
                    <a:p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CF2D1EB-4D07-4C49-A9CB-87B0C4FF9707}"/>
              </a:ext>
            </a:extLst>
          </p:cNvPr>
          <p:cNvGraphicFramePr>
            <a:graphicFrameLocks noGrp="1"/>
          </p:cNvGraphicFramePr>
          <p:nvPr/>
        </p:nvGraphicFramePr>
        <p:xfrm>
          <a:off x="773113" y="3059113"/>
          <a:ext cx="7977188" cy="109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1EC372-AAF8-429E-B03B-B778AFB8E3E2}"/>
              </a:ext>
            </a:extLst>
          </p:cNvPr>
          <p:cNvGraphicFramePr>
            <a:graphicFrameLocks noGrp="1"/>
          </p:cNvGraphicFramePr>
          <p:nvPr/>
        </p:nvGraphicFramePr>
        <p:xfrm>
          <a:off x="803275" y="4603750"/>
          <a:ext cx="7740650" cy="156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0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8276">
                <a:tc>
                  <a:txBody>
                    <a:bodyPr/>
                    <a:lstStyle/>
                    <a:p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119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119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369" name="Slide Number Placeholder 12">
            <a:extLst>
              <a:ext uri="{FF2B5EF4-FFF2-40B4-BE49-F238E27FC236}">
                <a16:creationId xmlns:a16="http://schemas.microsoft.com/office/drawing/2014/main" id="{264DA7A1-76AA-4330-98E5-BFF1B6CC4D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E22F518A-4755-4E63-80FF-93C53BC9E5C8}" type="slidenum">
              <a:rPr lang="en-US" altLang="en-US" smtClean="0"/>
              <a:pPr eaLnBrk="1" hangingPunct="1"/>
              <a:t>16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5370" name="Footer Placeholder 13">
            <a:extLst>
              <a:ext uri="{FF2B5EF4-FFF2-40B4-BE49-F238E27FC236}">
                <a16:creationId xmlns:a16="http://schemas.microsoft.com/office/drawing/2014/main" id="{E036CA6C-5FDC-483C-8442-0121141EF8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369050"/>
            <a:ext cx="3829050" cy="352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Rohit Chaudhary            CD Unit -1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B45E5D-48C8-4BE4-825C-8F7BB0BAF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7309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>
            <a:extLst>
              <a:ext uri="{FF2B5EF4-FFF2-40B4-BE49-F238E27FC236}">
                <a16:creationId xmlns:a16="http://schemas.microsoft.com/office/drawing/2014/main" id="{D9CF9955-9DE6-4E3A-999C-16EE3FBDC17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8817899B-4AD6-4C38-BA34-12E7AEE165CD}" type="datetime1"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8/23/2023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838BA3-2FEE-41D2-9860-B0EA794D6130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543800" cy="946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  <a:sym typeface="Arial" charset="0"/>
              </a:rPr>
              <a:t>End Semester Question Paper Templates </a:t>
            </a:r>
            <a:endParaRPr lang="en-US" sz="3200" dirty="0">
              <a:latin typeface="Times New Roman" pitchFamily="18" charset="0"/>
              <a:cs typeface="Times New Roman" pitchFamily="18" charset="0"/>
              <a:sym typeface="Arial" charset="0"/>
            </a:endParaRPr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11DD943F-E100-4221-AE1C-65C73F726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6326" name="Content Placeholder 1">
            <a:extLst>
              <a:ext uri="{FF2B5EF4-FFF2-40B4-BE49-F238E27FC236}">
                <a16:creationId xmlns:a16="http://schemas.microsoft.com/office/drawing/2014/main" id="{850CB3C4-0DF1-4372-9344-D7C63EF877C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5550"/>
            <a:ext cx="8229600" cy="4754563"/>
          </a:xfrm>
        </p:spPr>
        <p:txBody>
          <a:bodyPr/>
          <a:lstStyle/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7. Attempt any one part of the following:                           1 x 10 = 10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F2DE29-FA94-4512-9656-1413A399A757}"/>
              </a:ext>
            </a:extLst>
          </p:cNvPr>
          <p:cNvGraphicFramePr>
            <a:graphicFrameLocks noGrp="1"/>
          </p:cNvGraphicFramePr>
          <p:nvPr/>
        </p:nvGraphicFramePr>
        <p:xfrm>
          <a:off x="850900" y="1985963"/>
          <a:ext cx="782955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9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12">
                <a:tc>
                  <a:txBody>
                    <a:bodyPr/>
                    <a:lstStyle/>
                    <a:p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349" name="Slide Number Placeholder 10">
            <a:extLst>
              <a:ext uri="{FF2B5EF4-FFF2-40B4-BE49-F238E27FC236}">
                <a16:creationId xmlns:a16="http://schemas.microsoft.com/office/drawing/2014/main" id="{207B9BE5-933E-4ECF-8203-AD8A5290F1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E22F518A-4755-4E63-80FF-93C53BC9E5C8}" type="slidenum">
              <a:rPr lang="en-US" altLang="en-US" smtClean="0"/>
              <a:pPr eaLnBrk="1" hangingPunct="1"/>
              <a:t>17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6350" name="Footer Placeholder 11">
            <a:extLst>
              <a:ext uri="{FF2B5EF4-FFF2-40B4-BE49-F238E27FC236}">
                <a16:creationId xmlns:a16="http://schemas.microsoft.com/office/drawing/2014/main" id="{919BA056-3C5B-4CE4-B7BC-AAD9715F95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337300"/>
            <a:ext cx="4302125" cy="384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Rohit Chaudhary            CD Unit -1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37903E-2228-43A5-88EB-F08993F65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84210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r>
              <a:rPr lang="en-US" sz="2200" dirty="0"/>
              <a:t>Theory of Automata</a:t>
            </a:r>
          </a:p>
          <a:p>
            <a:pPr eaLnBrk="1" hangingPunct="1"/>
            <a:r>
              <a:rPr lang="en-US" sz="2200" dirty="0"/>
              <a:t>Algorithms</a:t>
            </a:r>
          </a:p>
          <a:p>
            <a:pPr eaLnBrk="1" hangingPunct="1"/>
            <a:r>
              <a:rPr lang="en-US" sz="2200" dirty="0"/>
              <a:t>Languages and machines</a:t>
            </a:r>
          </a:p>
          <a:p>
            <a:pPr eaLnBrk="1" hangingPunct="1"/>
            <a:r>
              <a:rPr lang="en-US" sz="2200" dirty="0"/>
              <a:t>Operating systems</a:t>
            </a:r>
          </a:p>
          <a:p>
            <a:pPr eaLnBrk="1" hangingPunct="1"/>
            <a:r>
              <a:rPr lang="en-US" sz="2200" dirty="0"/>
              <a:t>Computer architectures</a:t>
            </a:r>
          </a:p>
          <a:p>
            <a:pPr eaLnBrk="1" hangingPunct="1">
              <a:buFont typeface="Arial" charset="0"/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55DFD6-ACF6-4845-A866-335F3C7B696B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Prerequisite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A51DAA-F8F4-4F18-81A0-52D961538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r>
              <a:rPr lang="en-US" sz="2200" dirty="0"/>
              <a:t>Language processing system</a:t>
            </a:r>
          </a:p>
          <a:p>
            <a:r>
              <a:rPr lang="en-US" sz="2200" dirty="0"/>
              <a:t>Finite Automata</a:t>
            </a:r>
          </a:p>
          <a:p>
            <a:r>
              <a:rPr lang="en-US" sz="2200" dirty="0"/>
              <a:t>Production rules</a:t>
            </a:r>
          </a:p>
          <a:p>
            <a:r>
              <a:rPr lang="en-US" sz="2200" dirty="0"/>
              <a:t>Chomsky hierarchy of grammar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CADEA58-7467-4684-B4EE-027234C8F6F3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Recap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DBB830-6218-4303-853E-D68C8307E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169C-0DF1-427A-ABA3-4D7742363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chaudhary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Designation: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Assistant Professor CSE Department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NIET Grater Noida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Teaching experience: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7 years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Research Publications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 04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077E4-CAF8-4C05-B649-952420C6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FCF-3B12-4BB7-89DF-B93FF5F34BD7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049B0-EDD8-436F-AE71-7524DF27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FE441-532C-4151-91B8-434C68F1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F397BA-B3AA-4FCA-8B23-53BF07946A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21956"/>
            <a:ext cx="8229600" cy="868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 of Faculty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F63A9E-A0F8-42C0-8533-E929400AB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11184"/>
            <a:ext cx="1344139" cy="7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93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4495800" cy="518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200" dirty="0"/>
              <a:t>Introduction</a:t>
            </a:r>
          </a:p>
          <a:p>
            <a:pPr lvl="1"/>
            <a:r>
              <a:rPr lang="en-US" sz="2200" dirty="0"/>
              <a:t>Translator</a:t>
            </a:r>
          </a:p>
          <a:p>
            <a:pPr lvl="1"/>
            <a:r>
              <a:rPr lang="en-US" sz="2200" dirty="0"/>
              <a:t>Compiler</a:t>
            </a:r>
          </a:p>
          <a:p>
            <a:r>
              <a:rPr lang="en-US" sz="2200" dirty="0"/>
              <a:t>Simple structure of compiler</a:t>
            </a:r>
          </a:p>
          <a:p>
            <a:r>
              <a:rPr lang="en-US" sz="2200" dirty="0"/>
              <a:t>Phases of Compiler</a:t>
            </a:r>
          </a:p>
          <a:p>
            <a:pPr lvl="1"/>
            <a:r>
              <a:rPr lang="en-US" sz="2200" dirty="0"/>
              <a:t>The structure of compiler</a:t>
            </a:r>
          </a:p>
          <a:p>
            <a:pPr lvl="1"/>
            <a:r>
              <a:rPr lang="en-US" sz="2200" dirty="0"/>
              <a:t>Analogy</a:t>
            </a:r>
          </a:p>
          <a:p>
            <a:pPr lvl="1"/>
            <a:r>
              <a:rPr lang="en-US" sz="2200" dirty="0"/>
              <a:t>An example</a:t>
            </a:r>
          </a:p>
          <a:p>
            <a:pPr eaLnBrk="1" hangingPunct="1"/>
            <a:r>
              <a:rPr lang="en-US" sz="2200" dirty="0"/>
              <a:t>Language Processing System</a:t>
            </a:r>
          </a:p>
          <a:p>
            <a:r>
              <a:rPr lang="en-US" sz="2200" dirty="0"/>
              <a:t>Pass of Compiler</a:t>
            </a:r>
          </a:p>
          <a:p>
            <a:pPr eaLnBrk="1" hangingPunct="1"/>
            <a:r>
              <a:rPr lang="en-US" sz="2200" dirty="0"/>
              <a:t>Front end and back end of compiler</a:t>
            </a:r>
          </a:p>
          <a:p>
            <a:pPr eaLnBrk="1" hangingPunct="1"/>
            <a:r>
              <a:rPr lang="en-US" sz="2200" dirty="0"/>
              <a:t>Bootstrapping and Cross Compiler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967806-7F08-401F-944A-514862FA8148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B21942-AB25-417A-BC4C-0289A74A294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Unit Content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24400" y="914400"/>
            <a:ext cx="4495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Finite Automata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Regular Expression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Thompson’s Method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Subset Construction Method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Lexical Analysis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Context Free Grammar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E1131A-5ABD-472D-9AC8-1BA2A76B3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043"/>
            <a:ext cx="1098452" cy="6579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ea typeface="Calibri"/>
                <a:cs typeface="Times New Roman"/>
              </a:rPr>
              <a:t>Introduce students to the concepts of simple structure of Compiler 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ea typeface="Calibri"/>
                <a:cs typeface="Times New Roman"/>
              </a:rPr>
              <a:t>Introduce students to the concepts of Token through finite automata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ea typeface="Calibri"/>
                <a:cs typeface="Times New Roman"/>
              </a:rPr>
              <a:t>Introduce students to the concepts of scanner.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54B9EB-B45A-44CA-9340-45F0CC8ADA86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Unit Objective(CO1)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6F7ED1-0F19-47AC-A0B2-8AF4F49D9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ea typeface="Calibri"/>
                <a:cs typeface="Times New Roman"/>
              </a:rPr>
              <a:t>Introduce students to the concepts of simple structure of Compiler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99866D-D5E3-4782-929C-CF67E93E4338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Topic Objective(CO1)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6FF1C7-1663-4E2C-B372-2E8EE7678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200" dirty="0"/>
              <a:t>Target program is a running process on any computer which accepts some input and in response generates desired output.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AF8F1B-9D88-4572-955F-DD615EE7460C}" type="datetime1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86039-F5E3-4A31-9EAF-85A03B70556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Introduction(CO1)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410200" y="2590800"/>
            <a:ext cx="2590800" cy="1143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sz="2400" dirty="0"/>
              <a:t>Target Program</a:t>
            </a: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5257800" y="1611868"/>
            <a:ext cx="2800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257800" y="4267200"/>
            <a:ext cx="2800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14" name="Straight Arrow Connector 9"/>
          <p:cNvCxnSpPr>
            <a:cxnSpLocks noChangeShapeType="1"/>
          </p:cNvCxnSpPr>
          <p:nvPr/>
        </p:nvCxnSpPr>
        <p:spPr bwMode="auto">
          <a:xfrm rot="5400000">
            <a:off x="6357321" y="2318591"/>
            <a:ext cx="544288" cy="12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" name="Straight Arrow Connector 11"/>
          <p:cNvCxnSpPr>
            <a:cxnSpLocks noChangeShapeType="1"/>
          </p:cNvCxnSpPr>
          <p:nvPr/>
        </p:nvCxnSpPr>
        <p:spPr bwMode="auto">
          <a:xfrm rot="5400000">
            <a:off x="6357321" y="4005880"/>
            <a:ext cx="544288" cy="12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55C6080-BDF3-4E33-9993-9AA602DB2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allAtOnce"/>
      <p:bldP spid="11" grpId="0" animBg="1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6482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dirty="0"/>
              <a:t>Compiler:</a:t>
            </a:r>
          </a:p>
          <a:p>
            <a:pPr lvl="1" algn="just">
              <a:lnSpc>
                <a:spcPct val="80000"/>
              </a:lnSpc>
            </a:pPr>
            <a:r>
              <a:rPr lang="en-US" sz="2200" dirty="0"/>
              <a:t>A program that translates a source program written in high level language into  target/</a:t>
            </a:r>
            <a:r>
              <a:rPr lang="en-US" sz="2200" i="1" dirty="0"/>
              <a:t>executable </a:t>
            </a:r>
            <a:r>
              <a:rPr lang="en-US" sz="2200" dirty="0"/>
              <a:t>program written in low level language is called compiler.</a:t>
            </a:r>
          </a:p>
          <a:p>
            <a:pPr algn="just">
              <a:lnSpc>
                <a:spcPct val="80000"/>
              </a:lnSpc>
            </a:pPr>
            <a:r>
              <a:rPr lang="en-US" sz="2200" dirty="0"/>
              <a:t>High Level Language: </a:t>
            </a:r>
          </a:p>
          <a:p>
            <a:pPr lvl="1" algn="just">
              <a:lnSpc>
                <a:spcPct val="80000"/>
              </a:lnSpc>
            </a:pPr>
            <a:r>
              <a:rPr lang="en-US" sz="2200" dirty="0"/>
              <a:t>Which closer to human understanding. Ex- C, C++, Java, Pascal etc</a:t>
            </a:r>
          </a:p>
          <a:p>
            <a:pPr algn="just">
              <a:lnSpc>
                <a:spcPct val="80000"/>
              </a:lnSpc>
            </a:pPr>
            <a:r>
              <a:rPr lang="en-US" sz="2200" dirty="0"/>
              <a:t>Low Level Language:</a:t>
            </a:r>
          </a:p>
          <a:p>
            <a:pPr lvl="1" algn="just">
              <a:lnSpc>
                <a:spcPct val="80000"/>
              </a:lnSpc>
            </a:pPr>
            <a:r>
              <a:rPr lang="en-US" sz="2200" dirty="0"/>
              <a:t>Which is closer to computer understanding. Ex- Machine Language and assembly language.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2A8B8-2683-40A0-AED6-6C7B0A9F13BE}" type="datetime1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86039-F5E3-4A31-9EAF-85A03B70556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Introduction(CO1)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410200" y="2590800"/>
            <a:ext cx="2590800" cy="1143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sz="2400" dirty="0"/>
              <a:t>Compiler</a:t>
            </a: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5257800" y="1611868"/>
            <a:ext cx="2800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High level language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257800" y="4267200"/>
            <a:ext cx="2800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Low level language </a:t>
            </a:r>
          </a:p>
        </p:txBody>
      </p:sp>
      <p:cxnSp>
        <p:nvCxnSpPr>
          <p:cNvPr id="14" name="Straight Arrow Connector 9"/>
          <p:cNvCxnSpPr>
            <a:cxnSpLocks noChangeShapeType="1"/>
          </p:cNvCxnSpPr>
          <p:nvPr/>
        </p:nvCxnSpPr>
        <p:spPr bwMode="auto">
          <a:xfrm rot="5400000">
            <a:off x="6357321" y="2318591"/>
            <a:ext cx="544288" cy="12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" name="Straight Arrow Connector 11"/>
          <p:cNvCxnSpPr>
            <a:cxnSpLocks noChangeShapeType="1"/>
          </p:cNvCxnSpPr>
          <p:nvPr/>
        </p:nvCxnSpPr>
        <p:spPr bwMode="auto">
          <a:xfrm rot="5400000">
            <a:off x="6357321" y="4005880"/>
            <a:ext cx="544288" cy="12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05E1B17-5352-4726-B574-C4A3CF8FF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uiExpand="1" build="p"/>
      <p:bldP spid="11" grpId="0" build="p" animBg="1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2A8B8-2683-40A0-AED6-6C7B0A9F13BE}" type="datetime1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86039-F5E3-4A31-9EAF-85A03B705566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Introduction(CO1)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5E1B17-5352-4726-B574-C4A3CF8FF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1028343"/>
            <a:ext cx="79248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generally write a computer program using a high-level language. A high-level language is one that is understandable by us, humans. This is called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computer does not understand high-level language. It only understands the program written in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 and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 in binary, called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code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source code into machine code, we use either a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an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compilers and interpreters are used to convert a program written in a high-level language into machine code understood by computers. However, there are differences between how an interpreter and a compiler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</a:p>
          <a:p>
            <a:endParaRPr lang="en-US" b="0" i="0" dirty="0">
              <a:effectLst/>
              <a:latin typeface="euclid_circular_a"/>
            </a:endParaRPr>
          </a:p>
          <a:p>
            <a:endParaRPr lang="en-US" dirty="0" smtClean="0">
              <a:latin typeface="euclid_circular_a"/>
            </a:endParaRPr>
          </a:p>
          <a:p>
            <a:endParaRPr lang="en-US" b="0" i="0" dirty="0">
              <a:effectLst/>
              <a:latin typeface="euclid_circular_a"/>
            </a:endParaRPr>
          </a:p>
          <a:p>
            <a:endParaRPr lang="en-US" dirty="0" smtClean="0">
              <a:latin typeface="euclid_circular_a"/>
            </a:endParaRPr>
          </a:p>
          <a:p>
            <a:endParaRPr lang="en-US" b="0" i="0" dirty="0">
              <a:effectLst/>
              <a:latin typeface="euclid_circular_a"/>
            </a:endParaRPr>
          </a:p>
          <a:p>
            <a:endParaRPr lang="en-US" b="0" i="0" dirty="0"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1897651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7776022"/>
              </p:ext>
            </p:extLst>
          </p:nvPr>
        </p:nvGraphicFramePr>
        <p:xfrm>
          <a:off x="457199" y="1134425"/>
          <a:ext cx="8001000" cy="5307333"/>
        </p:xfrm>
        <a:graphic>
          <a:graphicData uri="http://schemas.openxmlformats.org/drawingml/2006/table">
            <a:tbl>
              <a:tblPr/>
              <a:tblGrid>
                <a:gridCol w="4000500">
                  <a:extLst>
                    <a:ext uri="{9D8B030D-6E8A-4147-A177-3AD203B41FA5}">
                      <a16:colId xmlns:a16="http://schemas.microsoft.com/office/drawing/2014/main" val="2117995651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3943326654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Interpreter</a:t>
                      </a:r>
                    </a:p>
                  </a:txBody>
                  <a:tcPr marL="161925" marR="161925" marT="80963" marB="80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Compiler</a:t>
                      </a:r>
                    </a:p>
                  </a:txBody>
                  <a:tcPr marL="161925" marR="161925" marT="80963" marB="80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035024"/>
                  </a:ext>
                </a:extLst>
              </a:tr>
              <a:tr h="890588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Translates program one statement at a time.</a:t>
                      </a:r>
                    </a:p>
                  </a:txBody>
                  <a:tcPr marL="161925" marR="161925" marT="80963" marB="80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Scans the entire program and translates it as a whole into machine code.</a:t>
                      </a:r>
                    </a:p>
                  </a:txBody>
                  <a:tcPr marL="161925" marR="161925" marT="80963" marB="80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06154"/>
                  </a:ext>
                </a:extLst>
              </a:tr>
              <a:tr h="1862138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Interpreters usually take less amount of time to analyze the source code. However, the overall execution time is comparatively slower than compilers.</a:t>
                      </a:r>
                    </a:p>
                  </a:txBody>
                  <a:tcPr marL="161925" marR="161925" marT="80963" marB="80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Compilers usually take a large amount of time to analyze the source code. However, the overall execution time is comparatively faster than interpreters.</a:t>
                      </a:r>
                    </a:p>
                  </a:txBody>
                  <a:tcPr marL="161925" marR="161925" marT="80963" marB="80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581191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Object Code is generated, hence are memory efficient.</a:t>
                      </a:r>
                    </a:p>
                  </a:txBody>
                  <a:tcPr marL="161925" marR="161925" marT="80963" marB="80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Generates Object Code which further requires linking, hence requires more memory.</a:t>
                      </a:r>
                    </a:p>
                  </a:txBody>
                  <a:tcPr marL="161925" marR="161925" marT="80963" marB="80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95977"/>
                  </a:ext>
                </a:extLst>
              </a:tr>
              <a:tr h="89058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languages like JavaScript, Python, Ruby use interpreters.</a:t>
                      </a:r>
                    </a:p>
                  </a:txBody>
                  <a:tcPr marL="161925" marR="161925" marT="80963" marB="80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languages like C, C++, Java use compilers.</a:t>
                      </a:r>
                    </a:p>
                  </a:txBody>
                  <a:tcPr marL="161925" marR="161925" marT="80963" marB="80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6478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2A8B8-2683-40A0-AED6-6C7B0A9F13BE}" type="datetime1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86039-F5E3-4A31-9EAF-85A03B705566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/>
              <a:t>Difference (CO1</a:t>
            </a:r>
            <a:r>
              <a:rPr lang="en-US" sz="3200" b="1" dirty="0"/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5E1B17-5352-4726-B574-C4A3CF8FF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54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half" idx="1"/>
          </p:nvPr>
        </p:nvSpPr>
        <p:spPr>
          <a:xfrm>
            <a:off x="0" y="1600200"/>
            <a:ext cx="3962400" cy="4525963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Process of compilation involves two major phases.</a:t>
            </a:r>
          </a:p>
          <a:p>
            <a:pPr lvl="1" algn="just"/>
            <a:r>
              <a:rPr lang="en-US" sz="2200" dirty="0"/>
              <a:t>Analysis Phase:</a:t>
            </a:r>
          </a:p>
          <a:p>
            <a:pPr lvl="1" algn="just">
              <a:buNone/>
            </a:pPr>
            <a:r>
              <a:rPr lang="en-US" sz="2200" dirty="0"/>
              <a:t>    Where Source program is analyzed for errors.</a:t>
            </a:r>
          </a:p>
          <a:p>
            <a:pPr lvl="1" algn="just"/>
            <a:r>
              <a:rPr lang="en-US" sz="2200" dirty="0"/>
              <a:t>Synthesis Phase:</a:t>
            </a:r>
          </a:p>
          <a:p>
            <a:pPr lvl="1" algn="just">
              <a:buNone/>
            </a:pPr>
            <a:r>
              <a:rPr lang="en-US" sz="2200" dirty="0"/>
              <a:t>     Where source is converted into target program.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3F28B7-E69E-49B6-AFC7-5DD59870A8F5}" type="datetime1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657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86039-F5E3-4A31-9EAF-85A03B705566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TW" sz="3200" b="1" dirty="0"/>
              <a:t>Simple Structure of a Compiler</a:t>
            </a:r>
            <a:r>
              <a:rPr lang="en-US" sz="3200" b="1" dirty="0"/>
              <a:t>(CO1)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912741" y="32766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200" i="1" dirty="0"/>
              <a:t>Compiler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684141" y="2590800"/>
            <a:ext cx="199605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200" dirty="0"/>
              <a:t>Source program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684141" y="4176713"/>
            <a:ext cx="19248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200" dirty="0"/>
              <a:t>Target program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7376541" y="2847975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200" i="1" dirty="0"/>
              <a:t>Analysis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224141" y="2162175"/>
            <a:ext cx="199605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200" dirty="0"/>
              <a:t>Source program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7224141" y="4586288"/>
            <a:ext cx="19248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200" dirty="0"/>
              <a:t>Target program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8036941" y="2543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200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062341" y="4357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7427341" y="3748088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200" i="1"/>
              <a:t>Synthesis</a:t>
            </a: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5674741" y="29575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5674741" y="38719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8036941" y="34432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AutoShape 24"/>
          <p:cNvSpPr>
            <a:spLocks/>
          </p:cNvSpPr>
          <p:nvPr/>
        </p:nvSpPr>
        <p:spPr bwMode="auto">
          <a:xfrm>
            <a:off x="6553200" y="2819400"/>
            <a:ext cx="609600" cy="1600200"/>
          </a:xfrm>
          <a:prstGeom prst="leftBrace">
            <a:avLst>
              <a:gd name="adj1" fmla="val 21875"/>
              <a:gd name="adj2" fmla="val 50000"/>
            </a:avLst>
          </a:prstGeom>
          <a:noFill/>
          <a:ln w="9525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472D2EE-6BE4-455B-BC09-98EF3343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20" grpId="0" animBg="1"/>
      <p:bldP spid="21" grpId="0"/>
      <p:bldP spid="22" grpId="0" build="allAtOnce"/>
      <p:bldP spid="23" grpId="0" animBg="1"/>
      <p:bldP spid="24" grpId="0" animBg="1"/>
      <p:bldP spid="25" grpId="0" animBg="1"/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B7FE64-6408-4A91-ACE0-A0C5517726EA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2B7C2-9E1A-4A12-BC2F-D92FEE42F0E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Phases of Compiler:</a:t>
            </a:r>
            <a:r>
              <a:rPr lang="en-US" altLang="zh-TW" sz="3200" dirty="0"/>
              <a:t> Structure of a Compiler</a:t>
            </a:r>
            <a:r>
              <a:rPr lang="en-US" sz="3200" b="1" dirty="0"/>
              <a:t>(CO1)</a:t>
            </a:r>
            <a:r>
              <a:rPr lang="en-US" altLang="zh-TW" sz="3200" dirty="0"/>
              <a:t> </a:t>
            </a:r>
            <a:endParaRPr lang="en-US" sz="3200" b="1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1676400"/>
            <a:ext cx="3352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2362200"/>
            <a:ext cx="3352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Syntax Analysis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9400" y="3048000"/>
            <a:ext cx="3352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19400" y="3733800"/>
            <a:ext cx="3352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Intermediate Code Generation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19400" y="4419600"/>
            <a:ext cx="3352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Code Optimization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19400" y="5105400"/>
            <a:ext cx="3352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Target Code Generation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" y="3048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Symbol Table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0400" y="3048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Error Handler</a:t>
            </a:r>
          </a:p>
        </p:txBody>
      </p:sp>
      <p:cxnSp>
        <p:nvCxnSpPr>
          <p:cNvPr id="19" name="Straight Connector 18"/>
          <p:cNvCxnSpPr>
            <a:stCxn id="16" idx="0"/>
            <a:endCxn id="10" idx="1"/>
          </p:cNvCxnSpPr>
          <p:nvPr/>
        </p:nvCxnSpPr>
        <p:spPr>
          <a:xfrm rot="5400000" flipH="1" flipV="1">
            <a:off x="1390650" y="1619250"/>
            <a:ext cx="1219200" cy="163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0"/>
            <a:endCxn id="11" idx="1"/>
          </p:cNvCxnSpPr>
          <p:nvPr/>
        </p:nvCxnSpPr>
        <p:spPr>
          <a:xfrm rot="5400000" flipH="1" flipV="1">
            <a:off x="1733550" y="1962150"/>
            <a:ext cx="533400" cy="163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3"/>
            <a:endCxn id="12" idx="1"/>
          </p:cNvCxnSpPr>
          <p:nvPr/>
        </p:nvCxnSpPr>
        <p:spPr>
          <a:xfrm flipV="1">
            <a:off x="1981200" y="3200400"/>
            <a:ext cx="838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3"/>
            <a:endCxn id="13" idx="1"/>
          </p:cNvCxnSpPr>
          <p:nvPr/>
        </p:nvCxnSpPr>
        <p:spPr>
          <a:xfrm>
            <a:off x="1981200" y="3429000"/>
            <a:ext cx="838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2"/>
            <a:endCxn id="14" idx="1"/>
          </p:cNvCxnSpPr>
          <p:nvPr/>
        </p:nvCxnSpPr>
        <p:spPr>
          <a:xfrm rot="16200000" flipH="1">
            <a:off x="1619250" y="3371850"/>
            <a:ext cx="762000" cy="163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2"/>
            <a:endCxn id="15" idx="1"/>
          </p:cNvCxnSpPr>
          <p:nvPr/>
        </p:nvCxnSpPr>
        <p:spPr>
          <a:xfrm rot="16200000" flipH="1">
            <a:off x="1276350" y="3714750"/>
            <a:ext cx="1447800" cy="163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3"/>
            <a:endCxn id="17" idx="0"/>
          </p:cNvCxnSpPr>
          <p:nvPr/>
        </p:nvCxnSpPr>
        <p:spPr>
          <a:xfrm>
            <a:off x="6172200" y="1828800"/>
            <a:ext cx="16383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3"/>
            <a:endCxn id="17" idx="0"/>
          </p:cNvCxnSpPr>
          <p:nvPr/>
        </p:nvCxnSpPr>
        <p:spPr>
          <a:xfrm>
            <a:off x="6172200" y="2514600"/>
            <a:ext cx="16383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3"/>
            <a:endCxn id="17" idx="1"/>
          </p:cNvCxnSpPr>
          <p:nvPr/>
        </p:nvCxnSpPr>
        <p:spPr>
          <a:xfrm>
            <a:off x="6172200" y="3200400"/>
            <a:ext cx="838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3" idx="3"/>
            <a:endCxn id="17" idx="1"/>
          </p:cNvCxnSpPr>
          <p:nvPr/>
        </p:nvCxnSpPr>
        <p:spPr>
          <a:xfrm flipV="1">
            <a:off x="6172200" y="3429000"/>
            <a:ext cx="838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3"/>
            <a:endCxn id="17" idx="2"/>
          </p:cNvCxnSpPr>
          <p:nvPr/>
        </p:nvCxnSpPr>
        <p:spPr>
          <a:xfrm flipV="1">
            <a:off x="6172200" y="3810000"/>
            <a:ext cx="16383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3"/>
            <a:endCxn id="17" idx="2"/>
          </p:cNvCxnSpPr>
          <p:nvPr/>
        </p:nvCxnSpPr>
        <p:spPr>
          <a:xfrm flipV="1">
            <a:off x="6172200" y="3810000"/>
            <a:ext cx="16383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505200" y="914400"/>
            <a:ext cx="1905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Source Program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05200" y="5791200"/>
            <a:ext cx="1905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Target Program</a:t>
            </a:r>
          </a:p>
        </p:txBody>
      </p:sp>
      <p:sp>
        <p:nvSpPr>
          <p:cNvPr id="53" name="Down Arrow 52"/>
          <p:cNvSpPr/>
          <p:nvPr/>
        </p:nvSpPr>
        <p:spPr>
          <a:xfrm>
            <a:off x="4343400" y="12954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4343400" y="19812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4343400" y="26670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4343400" y="33528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4343400" y="40386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4343400" y="47244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4343400" y="54102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A6227C0-DBBA-41B7-AE9D-6D840A0D0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810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uiExpand="1" build="p" animBg="1"/>
      <p:bldP spid="12" grpId="0" uiExpand="1" build="p" animBg="1"/>
      <p:bldP spid="13" grpId="0" uiExpand="1" build="p" animBg="1"/>
      <p:bldP spid="14" grpId="0" uiExpand="1" build="p" animBg="1"/>
      <p:bldP spid="15" grpId="0" uiExpand="1" build="p" animBg="1"/>
      <p:bldP spid="16" grpId="0" uiExpand="1" build="p" animBg="1"/>
      <p:bldP spid="17" grpId="0" uiExpand="1" build="p" animBg="1"/>
      <p:bldP spid="43" grpId="0" uiExpand="1" build="allAtOnce" animBg="1"/>
      <p:bldP spid="44" grpId="0" uiExpand="1" build="p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28796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200" dirty="0"/>
              <a:t>Si a </a:t>
            </a:r>
            <a:r>
              <a:rPr lang="en-US" sz="2200" dirty="0" err="1"/>
              <a:t>htis</a:t>
            </a:r>
            <a:r>
              <a:rPr lang="en-US" sz="2200" dirty="0"/>
              <a:t> </a:t>
            </a:r>
            <a:r>
              <a:rPr lang="en-US" sz="2200" dirty="0" err="1"/>
              <a:t>omipcerl</a:t>
            </a:r>
            <a:r>
              <a:rPr lang="en-US" sz="2200" dirty="0"/>
              <a:t> </a:t>
            </a:r>
            <a:r>
              <a:rPr lang="en-US" sz="2200" dirty="0" err="1"/>
              <a:t>aslsc</a:t>
            </a:r>
            <a:r>
              <a:rPr lang="en-US" sz="2200" dirty="0"/>
              <a:t>.   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200" dirty="0"/>
              <a:t>  Tokens(words) are not correct Lexical Error</a:t>
            </a:r>
          </a:p>
          <a:p>
            <a:r>
              <a:rPr lang="en-US" sz="2200" dirty="0"/>
              <a:t>Is a class this compiler. 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200" dirty="0"/>
              <a:t> Valid tokens but sentence is not correct syntax error</a:t>
            </a:r>
          </a:p>
          <a:p>
            <a:r>
              <a:rPr lang="en-US" sz="2200" dirty="0"/>
              <a:t>This is a compiler class.              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200" dirty="0"/>
              <a:t>     correct syntax but semantic error</a:t>
            </a:r>
          </a:p>
          <a:p>
            <a:r>
              <a:rPr lang="en-US" sz="2200" dirty="0"/>
              <a:t>This is a compiler design class.  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200" dirty="0"/>
              <a:t>     correct statement</a:t>
            </a:r>
          </a:p>
          <a:p>
            <a:r>
              <a:rPr lang="en-US" sz="2200" dirty="0"/>
              <a:t>Converting each word individually into its meaning is:</a:t>
            </a:r>
          </a:p>
          <a:p>
            <a:pPr lvl="1"/>
            <a:r>
              <a:rPr lang="en-US" sz="2200" dirty="0"/>
              <a:t>Intermediate code generation.</a:t>
            </a:r>
          </a:p>
          <a:p>
            <a:r>
              <a:rPr lang="en-US" sz="2200" dirty="0"/>
              <a:t>Code optimization is optional phase.</a:t>
            </a:r>
          </a:p>
          <a:p>
            <a:r>
              <a:rPr lang="en-US" sz="2200" dirty="0"/>
              <a:t>Complete translation of the sentence by using individual meaning of each word is:</a:t>
            </a:r>
          </a:p>
          <a:p>
            <a:pPr lvl="1"/>
            <a:r>
              <a:rPr lang="en-US" sz="2200" dirty="0"/>
              <a:t>Target code generation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02E32C-D70D-4333-95C6-AA6B2F4780F5}" type="datetime1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86039-F5E3-4A31-9EAF-85A03B70556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9200" y="0"/>
            <a:ext cx="79248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Phases of Compiler : </a:t>
            </a:r>
            <a:r>
              <a:rPr lang="en-US" sz="3000" dirty="0"/>
              <a:t>Analogy of Natural language</a:t>
            </a:r>
            <a:r>
              <a:rPr lang="en-US" sz="2800" b="1" dirty="0"/>
              <a:t>(CO1)</a:t>
            </a:r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1DA81F-7A26-4596-92A4-40F7395B7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066800" cy="810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FB32-5DB7-4D5A-B733-2E8581D937DE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00200" y="1"/>
            <a:ext cx="75438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Scheme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F7A234-AE55-479F-8A8C-CB6F59079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043"/>
            <a:ext cx="1098452" cy="68580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3746"/>
            <a:ext cx="6947233" cy="4892418"/>
          </a:xfrm>
        </p:spPr>
      </p:pic>
    </p:spTree>
    <p:extLst>
      <p:ext uri="{BB962C8B-B14F-4D97-AF65-F5344CB8AC3E}">
        <p14:creationId xmlns:p14="http://schemas.microsoft.com/office/powerpoint/2010/main" val="3332764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356350"/>
            <a:ext cx="2133600" cy="365125"/>
          </a:xfrm>
        </p:spPr>
        <p:txBody>
          <a:bodyPr/>
          <a:lstStyle/>
          <a:p>
            <a:pPr>
              <a:defRPr/>
            </a:pPr>
            <a:fld id="{8D80700E-23C9-4B9D-A389-75A2EBF6204D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2B7C2-9E1A-4A12-BC2F-D92FEE42F0E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Phases of Compiler: An Example(CO1)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1295400"/>
            <a:ext cx="3352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2438400"/>
            <a:ext cx="3352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Syntax Analysis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419600"/>
            <a:ext cx="3352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57800" y="914400"/>
            <a:ext cx="3352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Intermediate Code Generation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34000" y="2895600"/>
            <a:ext cx="3352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Code Optimization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4000" y="4267200"/>
            <a:ext cx="3352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Target Code Generation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1000" y="685800"/>
            <a:ext cx="3276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Statement:  P = I + R * 40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638800" y="4800600"/>
            <a:ext cx="2819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LDF	R2, id3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MULF	R2, #40.0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LDF	R1, id2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ADDF	R1, R2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STF	id1, R1</a:t>
            </a:r>
          </a:p>
        </p:txBody>
      </p:sp>
      <p:sp>
        <p:nvSpPr>
          <p:cNvPr id="53" name="Down Arrow 52"/>
          <p:cNvSpPr/>
          <p:nvPr/>
        </p:nvSpPr>
        <p:spPr>
          <a:xfrm>
            <a:off x="1905000" y="1066800"/>
            <a:ext cx="304800" cy="2286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905000" y="2209800"/>
            <a:ext cx="381000" cy="2286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1905000" y="4191000"/>
            <a:ext cx="304800" cy="2286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1905000" y="4724400"/>
            <a:ext cx="304800" cy="2286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6781800" y="2667000"/>
            <a:ext cx="304800" cy="2286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6781800" y="4038600"/>
            <a:ext cx="304800" cy="2286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6781800" y="4572000"/>
            <a:ext cx="381000" cy="2286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1905000" y="1600200"/>
            <a:ext cx="381000" cy="2286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7200" y="1828800"/>
            <a:ext cx="3352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Id1 = id2 + id3 * 40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990600" y="3048000"/>
            <a:ext cx="53340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5800" y="33528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id1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47800" y="28194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33600" y="32766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47800" y="37338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id2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209800" y="41148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id3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743200" y="37338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276600" y="41148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1752600" y="3505200"/>
            <a:ext cx="53340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2362200" y="3886200"/>
            <a:ext cx="53340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05000" y="3048000"/>
            <a:ext cx="41910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438400" y="3505200"/>
            <a:ext cx="41910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24200" y="3886200"/>
            <a:ext cx="41910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own Arrow 67"/>
          <p:cNvSpPr/>
          <p:nvPr/>
        </p:nvSpPr>
        <p:spPr>
          <a:xfrm>
            <a:off x="1981200" y="2743200"/>
            <a:ext cx="304800" cy="2286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685800" y="4876800"/>
            <a:ext cx="53340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143000" y="46482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828800" y="51054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905000" y="59436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id3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438400" y="55626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362200" y="5943600"/>
            <a:ext cx="1676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int to float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1447800" y="5334000"/>
            <a:ext cx="53340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057400" y="5715000"/>
            <a:ext cx="53340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600200" y="4876800"/>
            <a:ext cx="41910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133600" y="5334000"/>
            <a:ext cx="41910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819400" y="5715000"/>
            <a:ext cx="41910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04800" y="51816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id1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66800" y="55626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id2</a:t>
            </a:r>
          </a:p>
        </p:txBody>
      </p:sp>
      <p:cxnSp>
        <p:nvCxnSpPr>
          <p:cNvPr id="83" name="Straight Connector 82"/>
          <p:cNvCxnSpPr>
            <a:stCxn id="74" idx="2"/>
          </p:cNvCxnSpPr>
          <p:nvPr/>
        </p:nvCxnSpPr>
        <p:spPr>
          <a:xfrm rot="5400000">
            <a:off x="3086100" y="628650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971800" y="64008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5" name="Down Arrow 84"/>
          <p:cNvSpPr/>
          <p:nvPr/>
        </p:nvSpPr>
        <p:spPr>
          <a:xfrm>
            <a:off x="6705600" y="685800"/>
            <a:ext cx="304800" cy="2286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257800" y="1524000"/>
            <a:ext cx="3352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t1 = </a:t>
            </a:r>
            <a:r>
              <a:rPr lang="en-US" sz="2000" dirty="0" err="1">
                <a:solidFill>
                  <a:schemeClr val="tx1"/>
                </a:solidFill>
              </a:rPr>
              <a:t>inttofloat</a:t>
            </a:r>
            <a:r>
              <a:rPr lang="en-US" sz="2000" dirty="0">
                <a:solidFill>
                  <a:schemeClr val="tx1"/>
                </a:solidFill>
              </a:rPr>
              <a:t> (40)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t2 = id3 * t1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t3 = id2+t2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id1 = t3</a:t>
            </a:r>
          </a:p>
        </p:txBody>
      </p:sp>
      <p:sp>
        <p:nvSpPr>
          <p:cNvPr id="87" name="Down Arrow 86"/>
          <p:cNvSpPr/>
          <p:nvPr/>
        </p:nvSpPr>
        <p:spPr>
          <a:xfrm>
            <a:off x="6705600" y="1219200"/>
            <a:ext cx="304800" cy="2286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87"/>
          <p:cNvSpPr/>
          <p:nvPr/>
        </p:nvSpPr>
        <p:spPr>
          <a:xfrm>
            <a:off x="6781800" y="3200400"/>
            <a:ext cx="304800" cy="2286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410200" y="3429000"/>
            <a:ext cx="3352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t1 = id3 * 40.0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id1 = id2 + t1</a:t>
            </a:r>
          </a:p>
        </p:txBody>
      </p:sp>
      <p:sp>
        <p:nvSpPr>
          <p:cNvPr id="90" name="Down Arrow 89"/>
          <p:cNvSpPr/>
          <p:nvPr/>
        </p:nvSpPr>
        <p:spPr>
          <a:xfrm>
            <a:off x="1600200" y="6172200"/>
            <a:ext cx="304800" cy="2286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F5FB970-68A0-4E86-9367-4F4692A4D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 animBg="1"/>
      <p:bldP spid="11" grpId="0" uiExpand="1" build="p" animBg="1"/>
      <p:bldP spid="12" grpId="0" uiExpand="1" build="p" animBg="1"/>
      <p:bldP spid="13" grpId="0" uiExpand="1" build="p" animBg="1"/>
      <p:bldP spid="14" grpId="0" uiExpand="1" build="p" animBg="1"/>
      <p:bldP spid="15" grpId="0" uiExpand="1" build="p" animBg="1"/>
      <p:bldP spid="43" grpId="0" build="allAtOnce"/>
      <p:bldP spid="44" grpId="0" build="allAtOnce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37" grpId="0" animBg="1"/>
      <p:bldP spid="39" grpId="0" build="p"/>
      <p:bldP spid="46" grpId="0"/>
      <p:bldP spid="47" grpId="0"/>
      <p:bldP spid="48" grpId="0"/>
      <p:bldP spid="49" grpId="0"/>
      <p:bldP spid="50" grpId="0"/>
      <p:bldP spid="51" grpId="0"/>
      <p:bldP spid="52" grpId="0"/>
      <p:bldP spid="68" grpId="0" animBg="1"/>
      <p:bldP spid="70" grpId="0"/>
      <p:bldP spid="71" grpId="0"/>
      <p:bldP spid="72" grpId="0"/>
      <p:bldP spid="73" grpId="0"/>
      <p:bldP spid="74" grpId="0"/>
      <p:bldP spid="80" grpId="0"/>
      <p:bldP spid="81" grpId="0"/>
      <p:bldP spid="84" grpId="0"/>
      <p:bldP spid="85" grpId="0" animBg="1"/>
      <p:bldP spid="86" grpId="0" build="allAtOnce"/>
      <p:bldP spid="87" grpId="0" animBg="1"/>
      <p:bldP spid="88" grpId="0" animBg="1"/>
      <p:bldP spid="89" grpId="0" build="allAtOnce"/>
      <p:bldP spid="9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r>
              <a:rPr lang="en-US" sz="2200" dirty="0"/>
              <a:t>Compiler is a translator that converts the high level language to low level language</a:t>
            </a:r>
          </a:p>
          <a:p>
            <a:r>
              <a:rPr lang="en-US" sz="2200" dirty="0"/>
              <a:t>Simple Structure of Compiler</a:t>
            </a:r>
          </a:p>
          <a:p>
            <a:r>
              <a:rPr lang="en-US" sz="2200" dirty="0"/>
              <a:t>Phases of complier 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015CB3-B701-4809-8615-CEE6DF6D45B3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Recap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20BEB-F354-4AE7-8AAF-5AD9F29A9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219200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r>
              <a:rPr lang="en-US" sz="2000" dirty="0" smtClean="0"/>
              <a:t>Define Compiler and Interpreter.</a:t>
            </a:r>
          </a:p>
          <a:p>
            <a:r>
              <a:rPr lang="en-US" sz="2000" dirty="0" smtClean="0"/>
              <a:t>Differentiate between compiler and Interpreter.</a:t>
            </a:r>
          </a:p>
          <a:p>
            <a:r>
              <a:rPr lang="en-US" sz="2000" dirty="0" smtClean="0"/>
              <a:t>Explain the phases of compiler.</a:t>
            </a:r>
          </a:p>
          <a:p>
            <a:r>
              <a:rPr lang="en-US" sz="2000" dirty="0" smtClean="0"/>
              <a:t>Define Lexical Analysis phase.</a:t>
            </a:r>
          </a:p>
          <a:p>
            <a:r>
              <a:rPr lang="en-US" sz="2000" dirty="0" smtClean="0"/>
              <a:t>Explain types of passes of compiler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015CB3-B701-4809-8615-CEE6DF6D45B3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b="1" dirty="0" smtClean="0"/>
              <a:t>Daily Questions</a:t>
            </a:r>
            <a:endParaRPr lang="en-US" sz="2400" b="1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20BEB-F354-4AE7-8AAF-5AD9F29A9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219200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55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ea typeface="Calibri"/>
                <a:cs typeface="Times New Roman"/>
              </a:rPr>
              <a:t>Introduce students to the concepts of language processing system how a program is going to interact with different program in a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F3A839-8550-49FD-B246-C6BB89C4C9D0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Topic Objective(CO1)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862910-B0A6-42C6-BB46-11FE034A1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51"/>
            <a:ext cx="1219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4341D7E-2389-49FB-9BFF-02CE823867D9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2B7C2-9E1A-4A12-BC2F-D92FEE42F0E6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Language Processing System(CO1)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1676400"/>
            <a:ext cx="23622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Pre-Processor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2362200"/>
            <a:ext cx="23622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9400" y="3048000"/>
            <a:ext cx="23622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Assembler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19400" y="3733800"/>
            <a:ext cx="23622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Linker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19400" y="4419600"/>
            <a:ext cx="23622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Loader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19400" y="5105400"/>
            <a:ext cx="23622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048000" y="914400"/>
            <a:ext cx="1905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Source Program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048000" y="5791200"/>
            <a:ext cx="1905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53" name="Down Arrow 52"/>
          <p:cNvSpPr/>
          <p:nvPr/>
        </p:nvSpPr>
        <p:spPr>
          <a:xfrm>
            <a:off x="3886200" y="12954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3886200" y="19812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3886200" y="26670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3886200" y="33528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3886200" y="40386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3886200" y="47244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3886200" y="54102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38600" y="1981200"/>
            <a:ext cx="4572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Pre-Processed Code {#include, #define etc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14800" y="2667000"/>
            <a:ext cx="2362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Assembly Code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86200" y="3352800"/>
            <a:ext cx="3276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Re-locatable machine Code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62400" y="3962400"/>
            <a:ext cx="5257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Executable Machine Code {Library files, More obj. files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4680509-FF08-47A1-8FE1-006E4A4A0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uiExpand="1" build="p" animBg="1"/>
      <p:bldP spid="12" grpId="0" build="p" animBg="1"/>
      <p:bldP spid="13" grpId="0" build="p" animBg="1"/>
      <p:bldP spid="14" grpId="0" build="p" animBg="1"/>
      <p:bldP spid="15" grpId="0" build="p" animBg="1"/>
      <p:bldP spid="43" grpId="0" build="allAtOnce" animBg="1"/>
      <p:bldP spid="44" grpId="0" build="p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41" grpId="0" build="p"/>
      <p:bldP spid="45" grpId="0" build="p"/>
      <p:bldP spid="46" grpId="0" build="p"/>
      <p:bldP spid="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ea typeface="Calibri"/>
                <a:cs typeface="Times New Roman"/>
              </a:rPr>
              <a:t>Introduce students to the concepts of the different pass and categories of compiler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F1AABF-8F36-4DE1-A2A4-FA51512F72CD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Topic Objective(CO1)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A4E6BD-5702-4004-BE86-6BD98AD80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287963"/>
          </a:xfrm>
        </p:spPr>
        <p:txBody>
          <a:bodyPr>
            <a:normAutofit/>
          </a:bodyPr>
          <a:lstStyle/>
          <a:p>
            <a:r>
              <a:rPr lang="en-US" sz="2400" dirty="0"/>
              <a:t>Pass: </a:t>
            </a:r>
            <a:r>
              <a:rPr lang="en-US" sz="2200" dirty="0"/>
              <a:t>A Compiler Pass refers to the traversal of a compiler through the entire program. </a:t>
            </a:r>
          </a:p>
          <a:p>
            <a:r>
              <a:rPr lang="en-US" sz="2200" dirty="0"/>
              <a:t>Pass also refers to the grouping of phases in different module.</a:t>
            </a:r>
          </a:p>
          <a:p>
            <a:r>
              <a:rPr lang="en-US" sz="2200" dirty="0"/>
              <a:t>Compiler pass are of two types: </a:t>
            </a:r>
          </a:p>
          <a:p>
            <a:pPr lvl="1"/>
            <a:r>
              <a:rPr lang="en-US" sz="2200" dirty="0"/>
              <a:t>Single Pass Compiler </a:t>
            </a:r>
          </a:p>
          <a:p>
            <a:pPr lvl="1"/>
            <a:r>
              <a:rPr lang="en-US" sz="2200" dirty="0"/>
              <a:t>Two Pass Compiler </a:t>
            </a:r>
            <a:r>
              <a:rPr lang="en-US" sz="2200" i="1" dirty="0"/>
              <a:t>or</a:t>
            </a:r>
            <a:r>
              <a:rPr lang="en-US" sz="2200" dirty="0"/>
              <a:t> Multi Pass Compiler</a:t>
            </a:r>
          </a:p>
          <a:p>
            <a:r>
              <a:rPr lang="en-US" sz="2200" b="1" dirty="0"/>
              <a:t>Single Pass: </a:t>
            </a:r>
            <a:r>
              <a:rPr lang="en-US" sz="2200" dirty="0"/>
              <a:t>If we combine or group all the phases of compiler design in a single module known as single pass compiler.</a:t>
            </a:r>
          </a:p>
          <a:p>
            <a:r>
              <a:rPr lang="en-US" sz="2200" b="1" dirty="0"/>
              <a:t>Multi Pass: </a:t>
            </a:r>
            <a:r>
              <a:rPr lang="en-US" sz="2200" dirty="0"/>
              <a:t>A Two pass/multi-pass Compiler is a type of compiler that processes the </a:t>
            </a:r>
            <a:r>
              <a:rPr lang="en-US" sz="2200" i="1" dirty="0"/>
              <a:t>source code</a:t>
            </a:r>
            <a:r>
              <a:rPr lang="en-US" sz="2200" dirty="0"/>
              <a:t> or abstract syntax tree of a program multiple times. In multi pass Compiler we divide phases in two or more Module.</a:t>
            </a:r>
          </a:p>
          <a:p>
            <a:pPr lvl="1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A98D55-33C1-4972-89D0-F01512F171E6}" type="datetime1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86039-F5E3-4A31-9EAF-85A03B705566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0"/>
            <a:ext cx="76200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Pass of Compiler</a:t>
            </a:r>
            <a:r>
              <a:rPr lang="en-US" sz="2800" b="1" dirty="0"/>
              <a:t>(CO1)</a:t>
            </a:r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E03398-1F73-4646-964C-104FEA63B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295400" cy="581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19C99-26A0-49FF-B00E-3EF18EBA5C86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2B7C2-9E1A-4A12-BC2F-D92FEE42F0E6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Single Pass Compiler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16764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23622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Syntax Analysis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9400" y="30480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19400" y="37338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Intermediate Code Generation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19400" y="44196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Code Optimization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19400" y="51054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Target Code Generation</a:t>
            </a:r>
          </a:p>
        </p:txBody>
      </p:sp>
      <p:sp>
        <p:nvSpPr>
          <p:cNvPr id="54" name="Down Arrow 53"/>
          <p:cNvSpPr/>
          <p:nvPr/>
        </p:nvSpPr>
        <p:spPr>
          <a:xfrm>
            <a:off x="4343400" y="19812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4343400" y="26670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4343400" y="33528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4343400" y="40386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4343400" y="47244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6629400" y="1219200"/>
            <a:ext cx="381000" cy="4800600"/>
          </a:xfrm>
          <a:prstGeom prst="rightBrace">
            <a:avLst>
              <a:gd name="adj1" fmla="val 8333"/>
              <a:gd name="adj2" fmla="val 502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58000" y="2362200"/>
            <a:ext cx="2286000" cy="266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Single Pass: All the units are in one module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38400" y="1295400"/>
            <a:ext cx="4114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39DAC9-0346-4F1A-ADDD-4FBADBEA2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219200" cy="581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A4900C-723B-46E0-9376-ED6C1974AB63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2B7C2-9E1A-4A12-BC2F-D92FEE42F0E6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Two Pass or Multi-Pass Compiler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16764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23622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Syntax Analysis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9400" y="30480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19400" y="37338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Intermediate Code Generation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19400" y="44196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Code Optimization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19400" y="51054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Target Code Generation</a:t>
            </a:r>
          </a:p>
        </p:txBody>
      </p:sp>
      <p:sp>
        <p:nvSpPr>
          <p:cNvPr id="54" name="Down Arrow 53"/>
          <p:cNvSpPr/>
          <p:nvPr/>
        </p:nvSpPr>
        <p:spPr>
          <a:xfrm>
            <a:off x="4343400" y="19812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4343400" y="26670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4343400" y="33528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4343400" y="40386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4343400" y="47244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6477000" y="1524000"/>
            <a:ext cx="381000" cy="2514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58000" y="2362200"/>
            <a:ext cx="2286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First Pass: Front End</a:t>
            </a:r>
          </a:p>
        </p:txBody>
      </p:sp>
      <p:sp>
        <p:nvSpPr>
          <p:cNvPr id="41" name="Right Brace 40"/>
          <p:cNvSpPr/>
          <p:nvPr/>
        </p:nvSpPr>
        <p:spPr>
          <a:xfrm>
            <a:off x="6477000" y="4267200"/>
            <a:ext cx="381000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58000" y="44958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Second Pass: Back End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62200" y="1295400"/>
            <a:ext cx="39624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62200" y="4267200"/>
            <a:ext cx="3962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1F0202B-91E9-4590-BEDE-440DFB503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219200" cy="581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build="p" animBg="1"/>
      <p:bldP spid="41" grpId="0" animBg="1"/>
      <p:bldP spid="45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0C4F63-089B-416D-BEBB-9E3DA34FF963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2B7C2-9E1A-4A12-BC2F-D92FEE42F0E6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Front-End &amp; Back- End of Compiler(CO1)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16764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23622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Syntax Analysis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9400" y="30480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19400" y="37338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Intermediate Code Generation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19400" y="44196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Code Optimization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19400" y="5105400"/>
            <a:ext cx="335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Target Code Generation</a:t>
            </a:r>
          </a:p>
        </p:txBody>
      </p:sp>
      <p:sp>
        <p:nvSpPr>
          <p:cNvPr id="54" name="Down Arrow 53"/>
          <p:cNvSpPr/>
          <p:nvPr/>
        </p:nvSpPr>
        <p:spPr>
          <a:xfrm>
            <a:off x="4343400" y="19812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4343400" y="26670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4343400" y="33528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4343400" y="40386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4343400" y="4724400"/>
            <a:ext cx="152400" cy="381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6477000" y="1524000"/>
            <a:ext cx="381000" cy="2514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58000" y="2362200"/>
            <a:ext cx="2286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Front End ,Related to Source Language (Machine Independent)</a:t>
            </a:r>
          </a:p>
        </p:txBody>
      </p:sp>
      <p:sp>
        <p:nvSpPr>
          <p:cNvPr id="41" name="Right Brace 40"/>
          <p:cNvSpPr/>
          <p:nvPr/>
        </p:nvSpPr>
        <p:spPr>
          <a:xfrm>
            <a:off x="6477000" y="4267200"/>
            <a:ext cx="381000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58000" y="44958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Back End, Related to Target Language             ( Machine Dependent)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6B16D5-599B-49AA-B4C3-CD7983872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219200" cy="581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build="p" animBg="1"/>
      <p:bldP spid="41" grpId="0" animBg="1"/>
      <p:bldP spid="4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8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13EC01BD-152D-4AF5-91DB-0BB6E03FCA74}" type="datetime1">
              <a:rPr lang="en-US" smtClean="0"/>
              <a:t>8/23/2023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C58E02-1FB3-42FF-924C-893102FBB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043"/>
            <a:ext cx="1098452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75" y="789843"/>
            <a:ext cx="7748825" cy="556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17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r>
              <a:rPr lang="en-US" sz="2200" dirty="0"/>
              <a:t>Passes of Compiler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/>
              <a:t>One Pass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/>
              <a:t>Two Pass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/>
              <a:t>Three Pass</a:t>
            </a:r>
          </a:p>
          <a:p>
            <a:r>
              <a:rPr lang="en-US" sz="2200" dirty="0"/>
              <a:t>Front and Back end Compiler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6984C2-DD73-4C31-924A-26AA573F595E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Recap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11EE2-AC45-475F-A2C1-1DC347512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ea typeface="Calibri"/>
                <a:cs typeface="Times New Roman"/>
              </a:rPr>
              <a:t>Introduce students to the concepts of handling the complicated language to understand the more complicated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6DD8F8-45B9-4110-84AE-A9D62A02552A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Topic Objective(CO1)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AB644C-1168-481C-BE9B-1DC705102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A3FA-A43F-4DA4-AC3E-1E6DD0B1DEFA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Bootstrapping(CO1)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/>
              <a:t>Bootstrapping</a:t>
            </a:r>
            <a:r>
              <a:rPr lang="en-US" sz="2200" dirty="0"/>
              <a:t> is a process in which simple language is used to translate more complicated program which in turn may handle for more complicated program. </a:t>
            </a:r>
          </a:p>
          <a:p>
            <a:pPr algn="just"/>
            <a:r>
              <a:rPr lang="en-US" sz="2200" dirty="0"/>
              <a:t>This complicated program can further handle even more complicated program and so on.</a:t>
            </a:r>
          </a:p>
          <a:p>
            <a:pPr algn="just"/>
            <a:r>
              <a:rPr lang="en-US" sz="2200" dirty="0"/>
              <a:t>Using facilities provided by compiler to compile itself is essential feature of </a:t>
            </a:r>
            <a:r>
              <a:rPr lang="en-US" sz="2200" b="1" dirty="0"/>
              <a:t>bootstrapping</a:t>
            </a:r>
            <a:r>
              <a:rPr lang="en-US" sz="2200" dirty="0"/>
              <a:t> concept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2ED07C-C05C-4670-B059-1647581E7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5B22-9139-46ED-885A-78CCDF7BDDF5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Bootstrapping…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Language Associated with a Compiler:</a:t>
            </a:r>
          </a:p>
          <a:p>
            <a:pPr algn="just">
              <a:buNone/>
            </a:pPr>
            <a:endParaRPr lang="en-US" sz="2400" b="1" dirty="0"/>
          </a:p>
          <a:p>
            <a:pPr lvl="1" algn="just"/>
            <a:r>
              <a:rPr lang="en-US" sz="2200" b="1" dirty="0"/>
              <a:t>Source Language(S): </a:t>
            </a:r>
            <a:r>
              <a:rPr lang="en-US" sz="2200" dirty="0"/>
              <a:t>Language for which compiler is designed.</a:t>
            </a:r>
          </a:p>
          <a:p>
            <a:pPr lvl="1" algn="just"/>
            <a:r>
              <a:rPr lang="en-US" sz="2200" b="1" dirty="0"/>
              <a:t>Target Language(T): </a:t>
            </a:r>
            <a:r>
              <a:rPr lang="en-US" sz="2200" dirty="0"/>
              <a:t>Language in which compiler generates final code</a:t>
            </a:r>
          </a:p>
          <a:p>
            <a:pPr lvl="1" algn="just"/>
            <a:r>
              <a:rPr lang="en-US" sz="2200" b="1" dirty="0"/>
              <a:t>Implementation Language(I): </a:t>
            </a:r>
            <a:r>
              <a:rPr lang="en-US" sz="2200" dirty="0"/>
              <a:t>Language in which compiler itself is written.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E29AD3-21BF-43E3-80C1-2269BF55D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617-99A0-429A-A6C0-2C920B5AA726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Bootstrapping…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/>
              <a:t>T Diagram Representation of Compiler:</a:t>
            </a:r>
          </a:p>
          <a:p>
            <a:pPr lvl="1" algn="just"/>
            <a:r>
              <a:rPr lang="en-US" sz="2200" dirty="0"/>
              <a:t>Source Language: </a:t>
            </a:r>
            <a:r>
              <a:rPr lang="en-US" sz="2200" b="1" dirty="0"/>
              <a:t>S</a:t>
            </a:r>
          </a:p>
          <a:p>
            <a:pPr lvl="1" algn="just"/>
            <a:r>
              <a:rPr lang="en-US" sz="2200" dirty="0"/>
              <a:t>Target Language: </a:t>
            </a:r>
            <a:r>
              <a:rPr lang="en-US" sz="2200" b="1" dirty="0"/>
              <a:t>T</a:t>
            </a:r>
          </a:p>
          <a:p>
            <a:pPr lvl="1" algn="just"/>
            <a:r>
              <a:rPr lang="en-US" sz="2200" dirty="0"/>
              <a:t>Implementation Language: </a:t>
            </a:r>
            <a:r>
              <a:rPr lang="en-US" sz="2200" b="1" dirty="0"/>
              <a:t>I</a:t>
            </a:r>
          </a:p>
          <a:p>
            <a:pPr algn="just"/>
            <a:endParaRPr lang="en-US" sz="2200" b="1" dirty="0"/>
          </a:p>
          <a:p>
            <a:pPr algn="just"/>
            <a:endParaRPr lang="en-US" sz="2200" b="1" dirty="0"/>
          </a:p>
        </p:txBody>
      </p:sp>
      <p:sp>
        <p:nvSpPr>
          <p:cNvPr id="19" name="Rectangle 18"/>
          <p:cNvSpPr/>
          <p:nvPr/>
        </p:nvSpPr>
        <p:spPr>
          <a:xfrm>
            <a:off x="3505200" y="31242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43400" y="31242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91000" y="3429000"/>
            <a:ext cx="381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75D51D-7DDA-41E2-B7C1-70519313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9" grpId="0" build="allAtOnce" animBg="1"/>
      <p:bldP spid="20" grpId="0" build="allAtOnce" animBg="1"/>
      <p:bldP spid="21" grpId="0" build="allAtOnce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2825-F465-4898-A372-2627345B6DE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Cross Compiler(CO1)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A Compiler which runs on one machine and generates target code for Another machine is called </a:t>
            </a:r>
            <a:r>
              <a:rPr lang="en-US" sz="2200" b="1" dirty="0"/>
              <a:t>Cross Compiler</a:t>
            </a:r>
            <a:r>
              <a:rPr lang="en-US" sz="2200" dirty="0"/>
              <a:t>.</a:t>
            </a:r>
          </a:p>
          <a:p>
            <a:pPr algn="just"/>
            <a:endParaRPr lang="en-US" sz="2200" b="1" dirty="0"/>
          </a:p>
          <a:p>
            <a:pPr algn="just"/>
            <a:endParaRPr lang="en-US" sz="2200" b="1" dirty="0"/>
          </a:p>
          <a:p>
            <a:pPr algn="just"/>
            <a:endParaRPr lang="en-US" sz="2200" b="1" dirty="0"/>
          </a:p>
          <a:p>
            <a:pPr algn="just"/>
            <a:endParaRPr lang="en-US" sz="2200" b="1" dirty="0"/>
          </a:p>
          <a:p>
            <a:pPr algn="just"/>
            <a:endParaRPr lang="en-US" sz="2200" b="1" dirty="0"/>
          </a:p>
          <a:p>
            <a:pPr algn="just"/>
            <a:r>
              <a:rPr lang="en-US" sz="2200" dirty="0"/>
              <a:t>Above compiler compiles program written in language </a:t>
            </a:r>
            <a:r>
              <a:rPr lang="en-US" sz="2200" b="1" dirty="0"/>
              <a:t>S</a:t>
            </a:r>
            <a:r>
              <a:rPr lang="en-US" sz="2200" dirty="0"/>
              <a:t> on machine </a:t>
            </a:r>
            <a:r>
              <a:rPr lang="en-US" sz="2200" b="1" dirty="0"/>
              <a:t>M</a:t>
            </a:r>
            <a:r>
              <a:rPr lang="en-US" sz="2200" dirty="0"/>
              <a:t> but </a:t>
            </a:r>
          </a:p>
          <a:p>
            <a:pPr algn="just"/>
            <a:r>
              <a:rPr lang="en-US" sz="2200" dirty="0"/>
              <a:t>will generate target code for machine </a:t>
            </a:r>
            <a:r>
              <a:rPr lang="en-US" sz="2200" b="1" dirty="0"/>
              <a:t>N</a:t>
            </a:r>
            <a:r>
              <a:rPr lang="en-US" sz="2200" dirty="0"/>
              <a:t>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05200" y="22860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43400" y="22860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91000" y="25908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8200" y="2667000"/>
            <a:ext cx="1752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Cross Compiler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5908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1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43400" y="2286000"/>
            <a:ext cx="838200" cy="304800"/>
          </a:xfrm>
          <a:prstGeom prst="rect">
            <a:avLst/>
          </a:prstGeom>
          <a:gradFill>
            <a:gsLst>
              <a:gs pos="0">
                <a:srgbClr val="DDEBCF">
                  <a:alpha val="0"/>
                </a:srgbClr>
              </a:gs>
              <a:gs pos="50000">
                <a:srgbClr val="9CB86E"/>
              </a:gs>
              <a:gs pos="100000">
                <a:srgbClr val="156B13">
                  <a:alpha val="0"/>
                </a:srgbClr>
              </a:gs>
            </a:gsLst>
            <a:lin ang="5400000" scaled="0"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34BFEA-5704-4D74-8E8F-1540731EF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9" grpId="0" uiExpand="1" build="allAtOnce" animBg="1"/>
      <p:bldP spid="20" grpId="0" build="allAtOnce" animBg="1"/>
      <p:bldP spid="21" grpId="0" uiExpand="1" build="allAtOnce" animBg="1"/>
      <p:bldP spid="11" grpId="0" build="allAtOnce"/>
      <p:bldP spid="12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0E23-8E6D-40AD-9DDF-2DDF2F75A4FA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Bootstrapping and Cross Compiler(CO1)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287963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/>
              <a:t>Question:</a:t>
            </a:r>
          </a:p>
          <a:p>
            <a:pPr algn="just"/>
            <a:r>
              <a:rPr lang="en-US" sz="2200" dirty="0"/>
              <a:t>Create a compiler for language S on machine N by using an existing compiler for same language on machine M.</a:t>
            </a:r>
          </a:p>
          <a:p>
            <a:pPr algn="just"/>
            <a:r>
              <a:rPr lang="en-US" sz="2200" b="1" dirty="0"/>
              <a:t>Solution:</a:t>
            </a:r>
          </a:p>
          <a:p>
            <a:pPr lvl="1" algn="just"/>
            <a:r>
              <a:rPr lang="en-US" sz="2000" b="1" dirty="0"/>
              <a:t>Given:</a:t>
            </a:r>
          </a:p>
          <a:p>
            <a:pPr lvl="1" algn="just"/>
            <a:endParaRPr lang="en-US" sz="2000" b="1" dirty="0"/>
          </a:p>
          <a:p>
            <a:pPr lvl="1" algn="just"/>
            <a:endParaRPr lang="en-US" sz="2000" b="1" dirty="0"/>
          </a:p>
          <a:p>
            <a:pPr lvl="1" algn="just"/>
            <a:endParaRPr lang="en-US" sz="2000" b="1" dirty="0"/>
          </a:p>
          <a:p>
            <a:pPr lvl="1" algn="just"/>
            <a:r>
              <a:rPr lang="en-US" sz="2000" b="1" dirty="0"/>
              <a:t>Desired:</a:t>
            </a:r>
          </a:p>
          <a:p>
            <a:pPr algn="just"/>
            <a:endParaRPr lang="en-US" sz="2200" b="1" dirty="0"/>
          </a:p>
          <a:p>
            <a:pPr algn="just"/>
            <a:endParaRPr lang="en-US" sz="2200" b="1" dirty="0"/>
          </a:p>
          <a:p>
            <a:pPr algn="just"/>
            <a:endParaRPr lang="en-US" sz="2200" b="1" dirty="0"/>
          </a:p>
          <a:p>
            <a:pPr algn="just"/>
            <a:endParaRPr lang="en-US" sz="2200" b="1" dirty="0"/>
          </a:p>
        </p:txBody>
      </p:sp>
      <p:sp>
        <p:nvSpPr>
          <p:cNvPr id="19" name="Rectangle 18"/>
          <p:cNvSpPr/>
          <p:nvPr/>
        </p:nvSpPr>
        <p:spPr>
          <a:xfrm>
            <a:off x="3429000" y="28956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28956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14800" y="32004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0" y="41910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41910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14800" y="44958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817476-CE14-424A-8F18-18868170E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9" grpId="0" uiExpand="1" build="allAtOnce" animBg="1"/>
      <p:bldP spid="20" grpId="0" build="allAtOnce" animBg="1"/>
      <p:bldP spid="21" grpId="0" build="allAtOnce" animBg="1"/>
      <p:bldP spid="12" grpId="0" build="allAtOnce" animBg="1"/>
      <p:bldP spid="13" grpId="0" build="allAtOnce" animBg="1"/>
      <p:bldP spid="14" grpId="0" build="allAtOnce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6684-3939-4416-B72E-EF6DCB7F17C0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Bootstrapping and Cross Compiler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884237"/>
            <a:ext cx="8382000" cy="5287963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/>
              <a:t>Solution:</a:t>
            </a:r>
          </a:p>
          <a:p>
            <a:pPr algn="just"/>
            <a:r>
              <a:rPr lang="en-US" sz="2200" b="1" dirty="0"/>
              <a:t>Step1: </a:t>
            </a:r>
            <a:r>
              <a:rPr lang="en-US" sz="2200" dirty="0"/>
              <a:t>Write a program to design a compiler using language S on machine M which generates target as N.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r>
              <a:rPr lang="en-US" sz="2200" b="1" dirty="0"/>
              <a:t>Step2: </a:t>
            </a:r>
            <a:r>
              <a:rPr lang="en-US" sz="2200" dirty="0"/>
              <a:t>Run Designed compiler on existing one.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r>
              <a:rPr lang="en-US" sz="2200" b="1" dirty="0"/>
              <a:t>Step3: </a:t>
            </a:r>
            <a:r>
              <a:rPr lang="en-US" sz="2200" dirty="0"/>
              <a:t>Run Designed compiler on new cross compiler.</a:t>
            </a:r>
          </a:p>
          <a:p>
            <a:pPr algn="just"/>
            <a:endParaRPr lang="en-US" sz="2200" b="1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b="1" dirty="0"/>
          </a:p>
          <a:p>
            <a:pPr algn="just"/>
            <a:endParaRPr lang="en-US" sz="2200" b="1" dirty="0"/>
          </a:p>
          <a:p>
            <a:pPr algn="just">
              <a:buNone/>
            </a:pPr>
            <a:endParaRPr lang="en-US" sz="2200" b="1" dirty="0"/>
          </a:p>
          <a:p>
            <a:pPr algn="just"/>
            <a:endParaRPr lang="en-US" sz="2200" b="1" dirty="0"/>
          </a:p>
          <a:p>
            <a:pPr algn="just"/>
            <a:endParaRPr lang="en-US" sz="2200" b="1" dirty="0"/>
          </a:p>
          <a:p>
            <a:pPr algn="just"/>
            <a:endParaRPr lang="en-US" sz="2200" b="1" dirty="0"/>
          </a:p>
        </p:txBody>
      </p:sp>
      <p:sp>
        <p:nvSpPr>
          <p:cNvPr id="19" name="Rectangle 18"/>
          <p:cNvSpPr/>
          <p:nvPr/>
        </p:nvSpPr>
        <p:spPr>
          <a:xfrm>
            <a:off x="3429000" y="20574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20574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14800" y="23622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0" y="36576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36576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14800" y="39624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62200" y="33528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00400" y="33528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48000" y="36576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19600" y="33528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57800" y="33528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05400" y="36576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67400" y="3810000"/>
            <a:ext cx="2895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 Cross Compiler is created</a:t>
            </a:r>
          </a:p>
        </p:txBody>
      </p:sp>
      <p:cxnSp>
        <p:nvCxnSpPr>
          <p:cNvPr id="26" name="Straight Arrow Connector 25"/>
          <p:cNvCxnSpPr>
            <a:stCxn id="22" idx="2"/>
          </p:cNvCxnSpPr>
          <p:nvPr/>
        </p:nvCxnSpPr>
        <p:spPr>
          <a:xfrm rot="16200000" flipH="1">
            <a:off x="5657850" y="3676650"/>
            <a:ext cx="304800" cy="2667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352800" y="53340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91000" y="53340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38600" y="56388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86000" y="50292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24200" y="50292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71800" y="53340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43400" y="50292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81600" y="50292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29200" y="53340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91200" y="5486400"/>
            <a:ext cx="2895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Desired Compiler is created</a:t>
            </a:r>
          </a:p>
        </p:txBody>
      </p:sp>
      <p:cxnSp>
        <p:nvCxnSpPr>
          <p:cNvPr id="37" name="Straight Arrow Connector 36"/>
          <p:cNvCxnSpPr>
            <a:stCxn id="34" idx="2"/>
          </p:cNvCxnSpPr>
          <p:nvPr/>
        </p:nvCxnSpPr>
        <p:spPr>
          <a:xfrm rot="16200000" flipH="1">
            <a:off x="5581650" y="5353050"/>
            <a:ext cx="304800" cy="2667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D33AC29-C6FA-4BAF-B5E0-A441B150F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9" grpId="0" build="allAtOnce" animBg="1"/>
      <p:bldP spid="20" grpId="0" build="allAtOnce" animBg="1"/>
      <p:bldP spid="21" grpId="0" build="allAtOnce" animBg="1"/>
      <p:bldP spid="12" grpId="0" build="allAtOnce" animBg="1"/>
      <p:bldP spid="13" grpId="0" build="allAtOnce" animBg="1"/>
      <p:bldP spid="14" grpId="0" build="allAtOnce" animBg="1"/>
      <p:bldP spid="15" grpId="0" build="allAtOnce" animBg="1"/>
      <p:bldP spid="16" grpId="0" build="allAtOnce" animBg="1"/>
      <p:bldP spid="17" grpId="0" build="allAtOnce" animBg="1"/>
      <p:bldP spid="18" grpId="0" build="allAtOnce" animBg="1"/>
      <p:bldP spid="22" grpId="0" build="allAtOnce" animBg="1"/>
      <p:bldP spid="23" grpId="0" build="allAtOnce" animBg="1"/>
      <p:bldP spid="24" grpId="0"/>
      <p:bldP spid="27" grpId="0" build="allAtOnce" animBg="1"/>
      <p:bldP spid="28" grpId="0" build="allAtOnce" animBg="1"/>
      <p:bldP spid="29" grpId="0" build="allAtOnce" animBg="1"/>
      <p:bldP spid="30" grpId="0" build="allAtOnce" animBg="1"/>
      <p:bldP spid="31" grpId="0" build="allAtOnce" animBg="1"/>
      <p:bldP spid="32" grpId="0" build="allAtOnce" animBg="1"/>
      <p:bldP spid="33" grpId="0" build="allAtOnce" animBg="1"/>
      <p:bldP spid="34" grpId="0" build="allAtOnce" animBg="1"/>
      <p:bldP spid="35" grpId="0" build="allAtOnce" animBg="1"/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3E23-437A-4B42-94A0-CD914FB599E1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Bootstrapping and Cross Compiler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287963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/>
              <a:t>Question:</a:t>
            </a:r>
          </a:p>
          <a:p>
            <a:pPr algn="just"/>
            <a:r>
              <a:rPr lang="en-US" sz="2200" dirty="0"/>
              <a:t>Create a compiler for language P on machine N by using an existing compiler for language S on machine M.</a:t>
            </a:r>
          </a:p>
          <a:p>
            <a:pPr algn="just"/>
            <a:r>
              <a:rPr lang="en-US" sz="2200" b="1" dirty="0"/>
              <a:t>Solution:</a:t>
            </a:r>
          </a:p>
          <a:p>
            <a:pPr lvl="1" algn="just"/>
            <a:r>
              <a:rPr lang="en-US" sz="2000" b="1" dirty="0"/>
              <a:t>Given:</a:t>
            </a:r>
          </a:p>
          <a:p>
            <a:pPr lvl="1" algn="just"/>
            <a:endParaRPr lang="en-US" sz="2000" b="1" dirty="0"/>
          </a:p>
          <a:p>
            <a:pPr lvl="1" algn="just"/>
            <a:endParaRPr lang="en-US" sz="2000" b="1" dirty="0"/>
          </a:p>
          <a:p>
            <a:pPr lvl="1" algn="just"/>
            <a:endParaRPr lang="en-US" sz="2000" b="1" dirty="0"/>
          </a:p>
          <a:p>
            <a:pPr lvl="1" algn="just"/>
            <a:r>
              <a:rPr lang="en-US" sz="2000" b="1" dirty="0"/>
              <a:t>Desired:</a:t>
            </a:r>
          </a:p>
          <a:p>
            <a:pPr algn="just"/>
            <a:endParaRPr lang="en-US" sz="2200" b="1" dirty="0"/>
          </a:p>
          <a:p>
            <a:pPr algn="just"/>
            <a:endParaRPr lang="en-US" sz="2200" b="1" dirty="0"/>
          </a:p>
          <a:p>
            <a:pPr algn="just"/>
            <a:endParaRPr lang="en-US" sz="2200" b="1" dirty="0"/>
          </a:p>
          <a:p>
            <a:pPr algn="just"/>
            <a:endParaRPr lang="en-US" sz="2200" b="1" dirty="0"/>
          </a:p>
        </p:txBody>
      </p:sp>
      <p:sp>
        <p:nvSpPr>
          <p:cNvPr id="19" name="Rectangle 18"/>
          <p:cNvSpPr/>
          <p:nvPr/>
        </p:nvSpPr>
        <p:spPr>
          <a:xfrm>
            <a:off x="3429000" y="28956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28956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14800" y="32004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0" y="41910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41910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14800" y="44958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A73554-7F1F-4D32-BDDF-C275F197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9" grpId="0" build="allAtOnce" animBg="1"/>
      <p:bldP spid="20" grpId="0" build="allAtOnce" animBg="1"/>
      <p:bldP spid="21" grpId="0" build="allAtOnce" animBg="1"/>
      <p:bldP spid="12" grpId="0" build="allAtOnce" animBg="1"/>
      <p:bldP spid="13" grpId="0" build="allAtOnce" animBg="1"/>
      <p:bldP spid="14" grpId="0" build="allAtOnce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5C5-C8F2-4E65-8462-C3B47A38F872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Bootstrapping and Cross Compiler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884237"/>
            <a:ext cx="8382000" cy="5287963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/>
              <a:t>Solution:</a:t>
            </a:r>
          </a:p>
          <a:p>
            <a:pPr algn="just"/>
            <a:r>
              <a:rPr lang="en-US" sz="2200" b="1" dirty="0"/>
              <a:t>Step1: </a:t>
            </a:r>
            <a:r>
              <a:rPr lang="en-US" sz="2200" dirty="0"/>
              <a:t>Write a program to design a compiler using language S on machine M for source language P which generates target as N.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r>
              <a:rPr lang="en-US" sz="2200" b="1" dirty="0"/>
              <a:t>Step2: </a:t>
            </a:r>
            <a:r>
              <a:rPr lang="en-US" sz="2200" dirty="0"/>
              <a:t>Run Designed compiler on existing one.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r>
              <a:rPr lang="en-US" sz="2200" b="1" dirty="0"/>
              <a:t>Step3: </a:t>
            </a:r>
            <a:r>
              <a:rPr lang="en-US" sz="2200" dirty="0"/>
              <a:t>Write a program to design a compiler using language P on machine M for source language P which generates target as N</a:t>
            </a:r>
            <a:endParaRPr lang="en-US" sz="2200" b="1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b="1" dirty="0"/>
          </a:p>
          <a:p>
            <a:pPr algn="just"/>
            <a:endParaRPr lang="en-US" sz="2200" b="1" dirty="0"/>
          </a:p>
          <a:p>
            <a:pPr algn="just">
              <a:buNone/>
            </a:pPr>
            <a:endParaRPr lang="en-US" sz="2200" b="1" dirty="0"/>
          </a:p>
          <a:p>
            <a:pPr algn="just"/>
            <a:endParaRPr lang="en-US" sz="2200" b="1" dirty="0"/>
          </a:p>
          <a:p>
            <a:pPr algn="just"/>
            <a:endParaRPr lang="en-US" sz="2200" b="1" dirty="0"/>
          </a:p>
          <a:p>
            <a:pPr algn="just"/>
            <a:endParaRPr lang="en-US" sz="2200" b="1" dirty="0"/>
          </a:p>
        </p:txBody>
      </p:sp>
      <p:sp>
        <p:nvSpPr>
          <p:cNvPr id="19" name="Rectangle 18"/>
          <p:cNvSpPr/>
          <p:nvPr/>
        </p:nvSpPr>
        <p:spPr>
          <a:xfrm>
            <a:off x="3429000" y="20574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20574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14800" y="23622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0" y="36576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36576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14800" y="39624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62200" y="33528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00400" y="33528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48000" y="36576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19600" y="33528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57800" y="33528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05400" y="36576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67400" y="3810000"/>
            <a:ext cx="2895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 Cross Compiler is created</a:t>
            </a:r>
          </a:p>
        </p:txBody>
      </p:sp>
      <p:cxnSp>
        <p:nvCxnSpPr>
          <p:cNvPr id="26" name="Straight Arrow Connector 25"/>
          <p:cNvCxnSpPr>
            <a:stCxn id="22" idx="2"/>
          </p:cNvCxnSpPr>
          <p:nvPr/>
        </p:nvCxnSpPr>
        <p:spPr>
          <a:xfrm rot="16200000" flipH="1">
            <a:off x="5657850" y="3676650"/>
            <a:ext cx="304800" cy="2667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352800" y="53340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91000" y="53340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38600" y="56388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P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87F0816-FFF3-497C-9D4A-5E6D8B52F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9" grpId="0" build="allAtOnce" animBg="1"/>
      <p:bldP spid="20" grpId="0" build="allAtOnce" animBg="1"/>
      <p:bldP spid="21" grpId="0" build="allAtOnce" animBg="1"/>
      <p:bldP spid="12" grpId="0" build="allAtOnce" animBg="1"/>
      <p:bldP spid="13" grpId="0" build="allAtOnce" animBg="1"/>
      <p:bldP spid="14" grpId="0" build="allAtOnce" animBg="1"/>
      <p:bldP spid="15" grpId="0" build="allAtOnce" animBg="1"/>
      <p:bldP spid="16" grpId="0" build="allAtOnce" animBg="1"/>
      <p:bldP spid="17" grpId="0" build="allAtOnce" animBg="1"/>
      <p:bldP spid="18" grpId="0" build="allAtOnce" animBg="1"/>
      <p:bldP spid="22" grpId="0" build="allAtOnce" animBg="1"/>
      <p:bldP spid="23" grpId="0" build="allAtOnce" animBg="1"/>
      <p:bldP spid="24" grpId="0"/>
      <p:bldP spid="27" grpId="0" build="allAtOnce" animBg="1"/>
      <p:bldP spid="28" grpId="0" build="allAtOnce" animBg="1"/>
      <p:bldP spid="29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F0D3-6E8D-43A7-B71A-75D13BCE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Science/ IT</a:t>
            </a:r>
          </a:p>
          <a:p>
            <a:pPr marL="0" indent="0">
              <a:buNone/>
            </a:pPr>
            <a:r>
              <a:rPr lang="en-US" sz="19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Compiler technology can be </a:t>
            </a:r>
            <a:r>
              <a:rPr lang="en-US" sz="19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translate the binary code for one machine to that of another</a:t>
            </a:r>
            <a:r>
              <a:rPr lang="en-US" sz="19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allowing a machine to run programs originally compiled for another instruction set. Binary translation technology has been used by various computer companies to increase the availability of software for their machines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 of High Level Programming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Computer Architecture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New Computer Architecture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Translation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Productive tools</a:t>
            </a:r>
          </a:p>
          <a:p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39CE6-2BED-4E81-BBDC-AB8082E3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360C-3022-42FF-9B98-0CBAFE84D9D8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1568-3B3F-4B25-9877-4F44DA1C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B5055-1FDA-4932-ABF7-8CF07DF4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0B5219-CE1D-42B2-A66D-BB65F77D14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2600" y="274638"/>
            <a:ext cx="6934200" cy="8913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Branch wise Applications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F7B0E-951E-450E-AD39-2E79BBE57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83" y="274638"/>
            <a:ext cx="1098452" cy="8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79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21D4-E015-41F0-831B-80F0239F8B25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Bootstrapping and Cross Compiler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731837"/>
            <a:ext cx="8382000" cy="5287963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/>
              <a:t>Solution:</a:t>
            </a:r>
          </a:p>
          <a:p>
            <a:pPr algn="just"/>
            <a:r>
              <a:rPr lang="en-US" sz="2200" b="1" dirty="0"/>
              <a:t>Step4: </a:t>
            </a:r>
            <a:r>
              <a:rPr lang="en-US" sz="2200" dirty="0"/>
              <a:t>Run Designed compiler in step3  on new cross compiler.</a:t>
            </a:r>
          </a:p>
          <a:p>
            <a:pPr algn="just"/>
            <a:endParaRPr lang="en-US" sz="2200" b="1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b="1" dirty="0"/>
          </a:p>
          <a:p>
            <a:pPr algn="just"/>
            <a:endParaRPr lang="en-US" sz="2200" b="1" dirty="0"/>
          </a:p>
          <a:p>
            <a:pPr algn="just">
              <a:buNone/>
            </a:pPr>
            <a:endParaRPr lang="en-US" sz="2200" b="1" dirty="0"/>
          </a:p>
          <a:p>
            <a:pPr algn="just"/>
            <a:endParaRPr lang="en-US" sz="2200" b="1" dirty="0"/>
          </a:p>
          <a:p>
            <a:pPr algn="just"/>
            <a:endParaRPr lang="en-US" sz="2200" b="1" dirty="0"/>
          </a:p>
          <a:p>
            <a:pPr algn="just"/>
            <a:endParaRPr lang="en-US" sz="2200" b="1" dirty="0"/>
          </a:p>
        </p:txBody>
      </p:sp>
      <p:sp>
        <p:nvSpPr>
          <p:cNvPr id="27" name="Rectangle 26"/>
          <p:cNvSpPr/>
          <p:nvPr/>
        </p:nvSpPr>
        <p:spPr>
          <a:xfrm>
            <a:off x="3352800" y="27432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91000" y="27432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38600" y="30480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86000" y="24384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24200" y="24384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71800" y="27432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43400" y="24384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81600" y="24384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29200" y="27432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91200" y="2895600"/>
            <a:ext cx="2895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Desired Compiler is created</a:t>
            </a:r>
          </a:p>
        </p:txBody>
      </p:sp>
      <p:cxnSp>
        <p:nvCxnSpPr>
          <p:cNvPr id="37" name="Straight Arrow Connector 36"/>
          <p:cNvCxnSpPr>
            <a:stCxn id="34" idx="2"/>
          </p:cNvCxnSpPr>
          <p:nvPr/>
        </p:nvCxnSpPr>
        <p:spPr>
          <a:xfrm rot="16200000" flipH="1">
            <a:off x="5581650" y="2762250"/>
            <a:ext cx="304800" cy="2667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6B1104D-9082-4537-88A3-4D2536800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7" grpId="0" build="allAtOnce" animBg="1"/>
      <p:bldP spid="28" grpId="0" build="allAtOnce" animBg="1"/>
      <p:bldP spid="29" grpId="0" build="allAtOnce" animBg="1"/>
      <p:bldP spid="30" grpId="0" build="allAtOnce" animBg="1"/>
      <p:bldP spid="31" grpId="0" build="allAtOnce" animBg="1"/>
      <p:bldP spid="32" grpId="0" build="allAtOnce" animBg="1"/>
      <p:bldP spid="33" grpId="0" build="allAtOnce" animBg="1"/>
      <p:bldP spid="34" grpId="0" build="allAtOnce" animBg="1"/>
      <p:bldP spid="35" grpId="0" build="allAtOnce" animBg="1"/>
      <p:bldP spid="3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b="1" dirty="0"/>
              <a:t>Bootstrapping</a:t>
            </a:r>
            <a:r>
              <a:rPr lang="en-US" sz="2200" dirty="0"/>
              <a:t> is a process in which simple language is used to translate more complicated program</a:t>
            </a:r>
          </a:p>
          <a:p>
            <a:r>
              <a:rPr lang="en-US" sz="2200" dirty="0"/>
              <a:t>A Compiler which runs on one machine and generates target code for Another machine is called </a:t>
            </a:r>
            <a:r>
              <a:rPr lang="en-US" sz="2200" b="1" dirty="0"/>
              <a:t>Cross Compiler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FEC760-8071-4323-89FF-4478569B7598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Recap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F4A69A-0ADB-4142-BBE0-6CDDBC0E8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219200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ea typeface="Calibri"/>
                <a:cs typeface="Times New Roman"/>
              </a:rPr>
              <a:t>Introduce students to the concepts of tokens how the automata is useful in finding tokens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3EFBE0-FC8E-4A3A-A06F-2455F93897B0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Topic Objective(CO1)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1A27FD-56B3-42CD-A2A2-60BFE5CE9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A </a:t>
            </a:r>
            <a:r>
              <a:rPr lang="en-US" sz="2200" b="1" dirty="0"/>
              <a:t>finite automaton</a:t>
            </a:r>
            <a:r>
              <a:rPr lang="en-US" sz="2200" dirty="0"/>
              <a:t>  is a machine used to recognize patterns within input taken from some character set (or alphabet) .</a:t>
            </a:r>
          </a:p>
          <a:p>
            <a:pPr algn="just"/>
            <a:r>
              <a:rPr lang="en-US" sz="2200" dirty="0"/>
              <a:t>The job of an FA is to accept or reject an input depending on whether the pattern defined by the FA occurs in the input.</a:t>
            </a:r>
          </a:p>
          <a:p>
            <a:r>
              <a:rPr lang="en-US" sz="2200" dirty="0"/>
              <a:t>Finite Automata (M) is defined by 5-tuples.</a:t>
            </a:r>
          </a:p>
          <a:p>
            <a:pPr lvl="1"/>
            <a:r>
              <a:rPr lang="en-US" sz="2200" dirty="0"/>
              <a:t>M = (Q, ∑, q0 , </a:t>
            </a:r>
            <a:r>
              <a:rPr lang="el-GR" sz="2200" dirty="0"/>
              <a:t>δ</a:t>
            </a:r>
            <a:r>
              <a:rPr lang="en-US" sz="2200" dirty="0"/>
              <a:t> ,F)</a:t>
            </a:r>
          </a:p>
          <a:p>
            <a:pPr lvl="2"/>
            <a:r>
              <a:rPr lang="en-US" sz="2200" dirty="0"/>
              <a:t>Q: Finite set of non empty states.</a:t>
            </a:r>
          </a:p>
          <a:p>
            <a:pPr lvl="2"/>
            <a:r>
              <a:rPr lang="en-US" sz="2200" dirty="0"/>
              <a:t> ∑: Finite set of input characters or alphabets.</a:t>
            </a:r>
          </a:p>
          <a:p>
            <a:pPr lvl="2"/>
            <a:r>
              <a:rPr lang="en-US" sz="2200" dirty="0"/>
              <a:t>q0: Initial state.</a:t>
            </a:r>
          </a:p>
          <a:p>
            <a:pPr lvl="2"/>
            <a:r>
              <a:rPr lang="el-GR" sz="2200" dirty="0"/>
              <a:t>δ</a:t>
            </a:r>
            <a:r>
              <a:rPr lang="en-US" sz="2200" dirty="0"/>
              <a:t>: State transition function.</a:t>
            </a:r>
          </a:p>
          <a:p>
            <a:pPr lvl="2"/>
            <a:r>
              <a:rPr lang="en-US" sz="2200" dirty="0"/>
              <a:t>F: Non empty set of final states.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850-18F0-4F07-93FF-0DF2D6FAF4B9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9624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Finite Automata(CO1)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72DE6C-5321-4EA5-81E2-FB906D81F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BD19-4EC1-4B4B-9F5C-DF29B6ECB0C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Types of Finite Automata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200" dirty="0"/>
              <a:t>There are two types of finite automata.</a:t>
            </a:r>
          </a:p>
          <a:p>
            <a:pPr lvl="1"/>
            <a:r>
              <a:rPr lang="en-US" sz="2200" dirty="0"/>
              <a:t>Deterministic Finite Automata (DFA)</a:t>
            </a:r>
          </a:p>
          <a:p>
            <a:pPr lvl="2">
              <a:buFont typeface="Arial" charset="0"/>
              <a:buChar char="•"/>
            </a:pPr>
            <a:r>
              <a:rPr lang="en-US" sz="2200" dirty="0">
                <a:sym typeface="Symbol" pitchFamily="18" charset="2"/>
              </a:rPr>
              <a:t>One transition per input per state</a:t>
            </a:r>
            <a:r>
              <a:rPr lang="en-US" sz="2200" dirty="0"/>
              <a:t> </a:t>
            </a:r>
          </a:p>
          <a:p>
            <a:pPr lvl="2">
              <a:buFont typeface="Arial" charset="0"/>
              <a:buChar char="•"/>
            </a:pPr>
            <a:r>
              <a:rPr lang="en-US" sz="2200" dirty="0"/>
              <a:t>No </a:t>
            </a:r>
            <a:r>
              <a:rPr lang="en-US" sz="2200" dirty="0">
                <a:sym typeface="Symbol" pitchFamily="18" charset="2"/>
              </a:rPr>
              <a:t>-moves (null moves)</a:t>
            </a:r>
          </a:p>
          <a:p>
            <a:pPr lvl="1"/>
            <a:r>
              <a:rPr lang="en-US" sz="2200" dirty="0"/>
              <a:t>Nondeterministic Finite Automata (NFA)</a:t>
            </a:r>
          </a:p>
          <a:p>
            <a:pPr lvl="2">
              <a:buFont typeface="Arial" charset="0"/>
              <a:buChar char="•"/>
            </a:pPr>
            <a:r>
              <a:rPr lang="en-US" sz="2200" dirty="0">
                <a:sym typeface="Symbol" pitchFamily="18" charset="2"/>
              </a:rPr>
              <a:t>Can have multiple transitions for one input in a given state</a:t>
            </a:r>
          </a:p>
          <a:p>
            <a:pPr lvl="2">
              <a:buFont typeface="Arial" charset="0"/>
              <a:buChar char="•"/>
            </a:pPr>
            <a:r>
              <a:rPr lang="en-US" sz="2200" dirty="0">
                <a:sym typeface="Symbol" pitchFamily="18" charset="2"/>
              </a:rPr>
              <a:t>Can have -moves</a:t>
            </a:r>
          </a:p>
          <a:p>
            <a:pPr lvl="1"/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F2585E-383C-4FC0-B62A-415B22D28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0C5A-4367-4195-8B9B-CB59900D2E19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1"/>
            <a:r>
              <a:rPr lang="en-US" sz="3200" b="1" dirty="0"/>
              <a:t>Deterministic Finite Automata (DFA)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sz="2200" dirty="0"/>
              <a:t>State transition function of DFA is:</a:t>
            </a:r>
          </a:p>
          <a:p>
            <a:pPr lvl="1">
              <a:buNone/>
            </a:pPr>
            <a:r>
              <a:rPr lang="en-US" sz="2200" dirty="0"/>
              <a:t>   δ: Q X ∑ </a:t>
            </a:r>
            <a:r>
              <a:rPr lang="en-US" sz="2200" dirty="0">
                <a:sym typeface="Wingdings" pitchFamily="2" charset="2"/>
              </a:rPr>
              <a:t> Q</a:t>
            </a:r>
            <a:endParaRPr lang="en-US" sz="2200" dirty="0"/>
          </a:p>
          <a:p>
            <a:pPr lvl="1"/>
            <a:r>
              <a:rPr lang="en-US" sz="2200" dirty="0"/>
              <a:t>Example: Let Q = {q0, q1}, ∑= {a, b} then </a:t>
            </a:r>
          </a:p>
          <a:p>
            <a:pPr lvl="1"/>
            <a:r>
              <a:rPr lang="en-US" sz="2200" dirty="0"/>
              <a:t>Q X ∑ = { (q0,a), (q0, b), (q1, a), (q1, b) }</a:t>
            </a:r>
          </a:p>
        </p:txBody>
      </p:sp>
      <p:sp>
        <p:nvSpPr>
          <p:cNvPr id="9" name="Oval 8"/>
          <p:cNvSpPr/>
          <p:nvPr/>
        </p:nvSpPr>
        <p:spPr>
          <a:xfrm>
            <a:off x="1905000" y="3657600"/>
            <a:ext cx="1447800" cy="2667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(q0,a)  </a:t>
            </a: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 (q0, b)</a:t>
            </a: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 (q1, a)</a:t>
            </a: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 (q1, b) </a:t>
            </a:r>
          </a:p>
        </p:txBody>
      </p:sp>
      <p:sp>
        <p:nvSpPr>
          <p:cNvPr id="11" name="Oval 10"/>
          <p:cNvSpPr/>
          <p:nvPr/>
        </p:nvSpPr>
        <p:spPr>
          <a:xfrm>
            <a:off x="4648200" y="3733800"/>
            <a:ext cx="1447800" cy="2209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q0</a:t>
            </a: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16" name="Curved Connector 15"/>
          <p:cNvCxnSpPr>
            <a:stCxn id="9" idx="0"/>
            <a:endCxn id="11" idx="0"/>
          </p:cNvCxnSpPr>
          <p:nvPr/>
        </p:nvCxnSpPr>
        <p:spPr>
          <a:xfrm rot="16200000" flipH="1">
            <a:off x="3962400" y="2324100"/>
            <a:ext cx="76200" cy="2743200"/>
          </a:xfrm>
          <a:prstGeom prst="curvedConnector3">
            <a:avLst>
              <a:gd name="adj1" fmla="val -3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71800" y="3048000"/>
            <a:ext cx="2057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δ: Q X ∑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Q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71800" y="4114800"/>
            <a:ext cx="220980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048000" y="4495800"/>
            <a:ext cx="2057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048000" y="51816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5"/>
          </p:cNvCxnSpPr>
          <p:nvPr/>
        </p:nvCxnSpPr>
        <p:spPr>
          <a:xfrm rot="5400000" flipH="1" flipV="1">
            <a:off x="3480173" y="4232601"/>
            <a:ext cx="1362027" cy="20408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05000" y="32766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 X ∑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105400" y="32766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81600" y="4191000"/>
            <a:ext cx="45720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200" dirty="0">
                <a:solidFill>
                  <a:schemeClr val="tx1"/>
                </a:solidFill>
                <a:sym typeface="Symbol" pitchFamily="18" charset="2"/>
              </a:rPr>
              <a:t>One transition per input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sym typeface="Symbol" pitchFamily="18" charset="2"/>
              </a:rPr>
              <a:t>per state and n</a:t>
            </a:r>
            <a:r>
              <a:rPr lang="en-US" sz="2200" dirty="0">
                <a:solidFill>
                  <a:schemeClr val="tx1"/>
                </a:solidFill>
              </a:rPr>
              <a:t>o </a:t>
            </a:r>
            <a:r>
              <a:rPr lang="en-US" sz="2200" dirty="0">
                <a:solidFill>
                  <a:schemeClr val="tx1"/>
                </a:solidFill>
                <a:sym typeface="Symbol" pitchFamily="18" charset="2"/>
              </a:rPr>
              <a:t>-moves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563C88A-617F-4F00-B4AE-4DFB052D8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9" grpId="0" build="allAtOnce" animBg="1"/>
      <p:bldP spid="11" grpId="0" build="allAtOnce" animBg="1"/>
      <p:bldP spid="19" grpId="0"/>
      <p:bldP spid="30" grpId="0" build="allAtOnce"/>
      <p:bldP spid="31" grpId="0" build="allAtOnce"/>
      <p:bldP spid="32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B9CC-6EAE-40DE-A5BE-72403C4967AE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1"/>
            <a:r>
              <a:rPr lang="en-US" sz="3200" b="1" dirty="0"/>
              <a:t>Nondeterministic Finite Automata (NFA)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sz="2200" dirty="0"/>
              <a:t>State transition function of NFA is:</a:t>
            </a:r>
          </a:p>
          <a:p>
            <a:pPr lvl="1">
              <a:buNone/>
            </a:pPr>
            <a:r>
              <a:rPr lang="en-US" sz="2200" dirty="0"/>
              <a:t>   δ: Q X ∑ </a:t>
            </a:r>
            <a:r>
              <a:rPr lang="en-US" sz="2200" dirty="0">
                <a:sym typeface="Wingdings" pitchFamily="2" charset="2"/>
              </a:rPr>
              <a:t> P(Q)</a:t>
            </a:r>
            <a:endParaRPr lang="en-US" sz="2200" dirty="0"/>
          </a:p>
          <a:p>
            <a:pPr lvl="1"/>
            <a:r>
              <a:rPr lang="en-US" sz="2200" dirty="0"/>
              <a:t>Example: Let Q = {q0, q1}, ∑= {a, b} then </a:t>
            </a:r>
          </a:p>
          <a:p>
            <a:pPr lvl="1"/>
            <a:r>
              <a:rPr lang="en-US" sz="2200" dirty="0"/>
              <a:t>Q X ∑ = { (q0,a), (q0, b), (q1, a), (q1, b) }</a:t>
            </a:r>
          </a:p>
          <a:p>
            <a:pPr lvl="1"/>
            <a:r>
              <a:rPr lang="en-US" sz="2200" dirty="0"/>
              <a:t>P(Q) (Power set of Q) = { {}, {q0}, {q1}, {q0, q1} }</a:t>
            </a:r>
          </a:p>
        </p:txBody>
      </p:sp>
      <p:sp>
        <p:nvSpPr>
          <p:cNvPr id="9" name="Oval 8"/>
          <p:cNvSpPr/>
          <p:nvPr/>
        </p:nvSpPr>
        <p:spPr>
          <a:xfrm>
            <a:off x="1905000" y="3657600"/>
            <a:ext cx="1447800" cy="274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(q0,a)  </a:t>
            </a: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 (q0, b)</a:t>
            </a: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 (q1, a)</a:t>
            </a: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 (q1, b) </a:t>
            </a:r>
          </a:p>
        </p:txBody>
      </p:sp>
      <p:sp>
        <p:nvSpPr>
          <p:cNvPr id="11" name="Oval 10"/>
          <p:cNvSpPr/>
          <p:nvPr/>
        </p:nvSpPr>
        <p:spPr>
          <a:xfrm>
            <a:off x="4648200" y="3733800"/>
            <a:ext cx="1600200" cy="2514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{}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 {q0} {q1} {q0, q1}</a:t>
            </a:r>
          </a:p>
        </p:txBody>
      </p:sp>
      <p:cxnSp>
        <p:nvCxnSpPr>
          <p:cNvPr id="16" name="Curved Connector 15"/>
          <p:cNvCxnSpPr>
            <a:stCxn id="9" idx="0"/>
            <a:endCxn id="11" idx="0"/>
          </p:cNvCxnSpPr>
          <p:nvPr/>
        </p:nvCxnSpPr>
        <p:spPr>
          <a:xfrm rot="16200000" flipH="1">
            <a:off x="4000500" y="2286000"/>
            <a:ext cx="76200" cy="2819400"/>
          </a:xfrm>
          <a:prstGeom prst="curvedConnector3">
            <a:avLst>
              <a:gd name="adj1" fmla="val -3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71800" y="3048000"/>
            <a:ext cx="2057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δ: Q X ∑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P(Q)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71800" y="4114800"/>
            <a:ext cx="22860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24200" y="4724400"/>
            <a:ext cx="19050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048000" y="51816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5"/>
          </p:cNvCxnSpPr>
          <p:nvPr/>
        </p:nvCxnSpPr>
        <p:spPr>
          <a:xfrm rot="5400000" flipH="1" flipV="1">
            <a:off x="3447654" y="4265122"/>
            <a:ext cx="1427066" cy="20408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05000" y="32766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 X ∑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105400" y="32766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P(Q)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57800" y="4191000"/>
            <a:ext cx="45720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200" dirty="0">
                <a:solidFill>
                  <a:schemeClr val="tx1"/>
                </a:solidFill>
                <a:sym typeface="Symbol" pitchFamily="18" charset="2"/>
              </a:rPr>
              <a:t>Multiple transitions for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sym typeface="Symbol" pitchFamily="18" charset="2"/>
              </a:rPr>
              <a:t>one input in a given state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B038EC9-4282-4ECB-B162-656AE773E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9" grpId="0" build="allAtOnce" animBg="1"/>
      <p:bldP spid="11" grpId="0" build="allAtOnce" animBg="1"/>
      <p:bldP spid="19" grpId="0"/>
      <p:bldP spid="30" grpId="0" build="allAtOnce"/>
      <p:bldP spid="31" grpId="0" build="allAtOnce"/>
      <p:bldP spid="32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E89E-D14E-422B-89B8-EA70BBD42003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Representation of Finite Automata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200" dirty="0"/>
              <a:t>State Transition Diagram</a:t>
            </a:r>
          </a:p>
          <a:p>
            <a:endParaRPr lang="en-US" sz="2200" dirty="0"/>
          </a:p>
          <a:p>
            <a:pPr lvl="1"/>
            <a:r>
              <a:rPr lang="en-US" sz="2200" dirty="0"/>
              <a:t>States are represented by:</a:t>
            </a:r>
          </a:p>
          <a:p>
            <a:pPr lvl="1"/>
            <a:r>
              <a:rPr lang="en-US" sz="2200" dirty="0"/>
              <a:t>Inputs are represented by:</a:t>
            </a:r>
          </a:p>
          <a:p>
            <a:pPr lvl="1"/>
            <a:r>
              <a:rPr lang="en-US" sz="2200" dirty="0"/>
              <a:t>Initial state: </a:t>
            </a:r>
          </a:p>
          <a:p>
            <a:pPr lvl="1"/>
            <a:r>
              <a:rPr lang="en-US" sz="2200" dirty="0"/>
              <a:t>Final States:  </a:t>
            </a:r>
          </a:p>
          <a:p>
            <a:pPr lvl="1"/>
            <a:endParaRPr lang="en-US" sz="2200" dirty="0"/>
          </a:p>
          <a:p>
            <a:pPr lvl="1">
              <a:buNone/>
            </a:pPr>
            <a:r>
              <a:rPr lang="en-US" sz="2200" dirty="0"/>
              <a:t>DFA of string ending with 0 over input set {0, 1}:</a:t>
            </a:r>
          </a:p>
          <a:p>
            <a:pPr lvl="1">
              <a:buNone/>
            </a:pPr>
            <a:endParaRPr lang="en-US" sz="2200" dirty="0"/>
          </a:p>
          <a:p>
            <a:pPr lvl="1">
              <a:buNone/>
            </a:pPr>
            <a:endParaRPr lang="en-US" sz="2200" dirty="0"/>
          </a:p>
        </p:txBody>
      </p:sp>
      <p:sp>
        <p:nvSpPr>
          <p:cNvPr id="9" name="Oval 8"/>
          <p:cNvSpPr/>
          <p:nvPr/>
        </p:nvSpPr>
        <p:spPr>
          <a:xfrm>
            <a:off x="4419600" y="1828800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2514600"/>
            <a:ext cx="838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124200" y="2590800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19400" y="2819400"/>
            <a:ext cx="304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895600" y="3200400"/>
            <a:ext cx="381000" cy="381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20" name="Oval 19"/>
          <p:cNvSpPr/>
          <p:nvPr/>
        </p:nvSpPr>
        <p:spPr>
          <a:xfrm>
            <a:off x="2819400" y="3124200"/>
            <a:ext cx="533400" cy="5334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124200" y="4800600"/>
            <a:ext cx="609600" cy="5334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19400" y="50292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19600" y="4800600"/>
            <a:ext cx="609600" cy="5334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27" name="Oval 26"/>
          <p:cNvSpPr/>
          <p:nvPr/>
        </p:nvSpPr>
        <p:spPr>
          <a:xfrm>
            <a:off x="4343400" y="4724400"/>
            <a:ext cx="7620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733800" y="49530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72000" y="4267200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10000" y="5181600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1" name="Straight Arrow Connector 40"/>
          <p:cNvCxnSpPr>
            <a:stCxn id="27" idx="2"/>
            <a:endCxn id="24" idx="6"/>
          </p:cNvCxnSpPr>
          <p:nvPr/>
        </p:nvCxnSpPr>
        <p:spPr>
          <a:xfrm rot="10800000">
            <a:off x="3733800" y="50673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4" idx="7"/>
            <a:endCxn id="24" idx="1"/>
          </p:cNvCxnSpPr>
          <p:nvPr/>
        </p:nvCxnSpPr>
        <p:spPr>
          <a:xfrm rot="16200000" flipV="1">
            <a:off x="3429000" y="4663189"/>
            <a:ext cx="1588" cy="431052"/>
          </a:xfrm>
          <a:prstGeom prst="curvedConnector3">
            <a:avLst>
              <a:gd name="adj1" fmla="val 1931454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6200000" flipV="1">
            <a:off x="4710532" y="4585869"/>
            <a:ext cx="1588" cy="431052"/>
          </a:xfrm>
          <a:prstGeom prst="curvedConnector3">
            <a:avLst>
              <a:gd name="adj1" fmla="val 1931454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276600" y="4343400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10000" y="4724400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84FF070-A812-4880-87E7-D5CD09F7C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219200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9" grpId="0" uiExpand="1" build="allAtOnce" animBg="1"/>
      <p:bldP spid="13" grpId="0" animBg="1"/>
      <p:bldP spid="19" grpId="0" animBg="1"/>
      <p:bldP spid="20" grpId="0" animBg="1"/>
      <p:bldP spid="24" grpId="0" animBg="1"/>
      <p:bldP spid="26" grpId="0" build="allAtOnce" animBg="1"/>
      <p:bldP spid="27" grpId="0" animBg="1"/>
      <p:bldP spid="31" grpId="0"/>
      <p:bldP spid="33" grpId="0"/>
      <p:bldP spid="45" grpId="0"/>
      <p:bldP spid="4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C406-FFC5-454A-BDE2-85DD987CB491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Representation of Finite Automata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200" dirty="0"/>
              <a:t>State Transition Table: A 2-D Array is used</a:t>
            </a:r>
          </a:p>
          <a:p>
            <a:endParaRPr lang="en-US" sz="2200" dirty="0"/>
          </a:p>
          <a:p>
            <a:pPr lvl="1"/>
            <a:r>
              <a:rPr lang="en-US" sz="2200" dirty="0"/>
              <a:t>Rows are represented by states (Q)</a:t>
            </a:r>
          </a:p>
          <a:p>
            <a:pPr lvl="1"/>
            <a:r>
              <a:rPr lang="en-US" sz="2200" dirty="0"/>
              <a:t>Columns are represented by input characters (∑)</a:t>
            </a:r>
          </a:p>
          <a:p>
            <a:pPr lvl="1"/>
            <a:endParaRPr lang="en-US" sz="2200" dirty="0"/>
          </a:p>
          <a:p>
            <a:pPr lvl="1">
              <a:buNone/>
            </a:pPr>
            <a:r>
              <a:rPr lang="en-US" sz="2200" dirty="0"/>
              <a:t>DFA of string ending with 0 over input set {0, 1}:</a:t>
            </a:r>
          </a:p>
          <a:p>
            <a:pPr lvl="1">
              <a:buNone/>
            </a:pPr>
            <a:endParaRPr lang="en-US" sz="2200" dirty="0"/>
          </a:p>
          <a:p>
            <a:pPr lvl="1">
              <a:buNone/>
            </a:pPr>
            <a:endParaRPr lang="en-US" sz="2200" dirty="0"/>
          </a:p>
        </p:txBody>
      </p:sp>
      <p:sp>
        <p:nvSpPr>
          <p:cNvPr id="24" name="Oval 23"/>
          <p:cNvSpPr/>
          <p:nvPr/>
        </p:nvSpPr>
        <p:spPr>
          <a:xfrm>
            <a:off x="914400" y="4495800"/>
            <a:ext cx="609600" cy="5334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09600" y="47244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209800" y="4495800"/>
            <a:ext cx="609600" cy="5334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27" name="Oval 26"/>
          <p:cNvSpPr/>
          <p:nvPr/>
        </p:nvSpPr>
        <p:spPr>
          <a:xfrm>
            <a:off x="2133600" y="4419600"/>
            <a:ext cx="7620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524000" y="4646612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286000" y="3962400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600200" y="4876800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1" name="Straight Arrow Connector 40"/>
          <p:cNvCxnSpPr>
            <a:stCxn id="27" idx="2"/>
            <a:endCxn id="24" idx="6"/>
          </p:cNvCxnSpPr>
          <p:nvPr/>
        </p:nvCxnSpPr>
        <p:spPr>
          <a:xfrm rot="10800000">
            <a:off x="1524000" y="47625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4" idx="7"/>
            <a:endCxn id="24" idx="1"/>
          </p:cNvCxnSpPr>
          <p:nvPr/>
        </p:nvCxnSpPr>
        <p:spPr>
          <a:xfrm rot="16200000" flipV="1">
            <a:off x="1219200" y="4358389"/>
            <a:ext cx="1588" cy="431052"/>
          </a:xfrm>
          <a:prstGeom prst="curvedConnector3">
            <a:avLst>
              <a:gd name="adj1" fmla="val 1931454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6200000" flipV="1">
            <a:off x="2500732" y="4281069"/>
            <a:ext cx="1588" cy="431052"/>
          </a:xfrm>
          <a:prstGeom prst="curvedConnector3">
            <a:avLst>
              <a:gd name="adj1" fmla="val 1931454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90600" y="4038600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600200" y="4419600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86200" y="3733800"/>
          <a:ext cx="2819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 gridSpan="2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 gridSpan="2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4038600" y="5257800"/>
            <a:ext cx="6858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3800" y="48768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771105" y="4152900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95800" y="38100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14800" y="4648200"/>
            <a:ext cx="457200" cy="457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953000" y="5257800"/>
            <a:ext cx="685800" cy="533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40" name="Oval 39"/>
          <p:cNvSpPr/>
          <p:nvPr/>
        </p:nvSpPr>
        <p:spPr>
          <a:xfrm>
            <a:off x="5943600" y="5257800"/>
            <a:ext cx="685800" cy="533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49" name="Oval 48"/>
          <p:cNvSpPr/>
          <p:nvPr/>
        </p:nvSpPr>
        <p:spPr>
          <a:xfrm>
            <a:off x="4038600" y="4572000"/>
            <a:ext cx="685800" cy="533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50" name="Oval 49"/>
          <p:cNvSpPr/>
          <p:nvPr/>
        </p:nvSpPr>
        <p:spPr>
          <a:xfrm>
            <a:off x="4953000" y="4572000"/>
            <a:ext cx="685800" cy="533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51" name="Oval 50"/>
          <p:cNvSpPr/>
          <p:nvPr/>
        </p:nvSpPr>
        <p:spPr>
          <a:xfrm>
            <a:off x="5943600" y="4572000"/>
            <a:ext cx="685800" cy="533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52" name="Oval 51"/>
          <p:cNvSpPr/>
          <p:nvPr/>
        </p:nvSpPr>
        <p:spPr>
          <a:xfrm>
            <a:off x="3962400" y="3733800"/>
            <a:ext cx="304800" cy="533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3" name="Oval 52"/>
          <p:cNvSpPr/>
          <p:nvPr/>
        </p:nvSpPr>
        <p:spPr>
          <a:xfrm>
            <a:off x="4876800" y="3810000"/>
            <a:ext cx="685800" cy="533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Oval 53"/>
          <p:cNvSpPr/>
          <p:nvPr/>
        </p:nvSpPr>
        <p:spPr>
          <a:xfrm>
            <a:off x="5867400" y="3810000"/>
            <a:ext cx="685800" cy="533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Oval 54"/>
          <p:cNvSpPr/>
          <p:nvPr/>
        </p:nvSpPr>
        <p:spPr>
          <a:xfrm>
            <a:off x="4419600" y="3733800"/>
            <a:ext cx="304800" cy="533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∑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7E64FD8-402A-4C91-B4B3-396BF1765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4" grpId="0" uiExpand="1" build="allAtOnce" animBg="1"/>
      <p:bldP spid="26" grpId="0" uiExpand="1" build="allAtOnce" animBg="1"/>
      <p:bldP spid="27" grpId="0" animBg="1"/>
      <p:bldP spid="31" grpId="0"/>
      <p:bldP spid="33" grpId="0"/>
      <p:bldP spid="45" grpId="0"/>
      <p:bldP spid="48" grpId="0"/>
      <p:bldP spid="30" grpId="0" uiExpand="1" build="allAtOnce" animBg="1"/>
      <p:bldP spid="39" grpId="0"/>
      <p:bldP spid="40" grpId="0"/>
      <p:bldP spid="49" grpId="0" build="allAtOnce"/>
      <p:bldP spid="50" grpId="0"/>
      <p:bldP spid="51" grpId="0"/>
      <p:bldP spid="52" grpId="0"/>
      <p:bldP spid="54" grpId="0"/>
      <p:bldP spid="5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8D90-A4A1-4F53-A8BC-5CAB6E83C5C2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Regular Expression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059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A regular expression is a mathematical representation of a pattern which is used to formulate tokens of any high level programming language.</a:t>
            </a:r>
          </a:p>
          <a:p>
            <a:pPr algn="just"/>
            <a:r>
              <a:rPr lang="en-US" sz="2200" dirty="0"/>
              <a:t>Regular Expressions can be:</a:t>
            </a:r>
          </a:p>
          <a:p>
            <a:pPr lvl="1" algn="just">
              <a:defRPr/>
            </a:pPr>
            <a:r>
              <a:rPr lang="en-US" sz="2200" dirty="0">
                <a:cs typeface="Calibri" pitchFamily="34" charset="0"/>
                <a:sym typeface="Symbol" pitchFamily="18" charset="2"/>
              </a:rPr>
              <a:t> is a regular Expression (null move)</a:t>
            </a:r>
          </a:p>
          <a:p>
            <a:pPr lvl="1" algn="just">
              <a:defRPr/>
            </a:pPr>
            <a:r>
              <a:rPr lang="en-US" sz="2200" dirty="0"/>
              <a:t>Every ‘a’ belonging to ∑ is a regular expression</a:t>
            </a:r>
          </a:p>
          <a:p>
            <a:pPr lvl="1" algn="just">
              <a:defRPr/>
            </a:pPr>
            <a:r>
              <a:rPr lang="en-US" sz="2200" dirty="0">
                <a:sym typeface="Symbol" pitchFamily="18" charset="2"/>
              </a:rPr>
              <a:t>Let R is a regular expression then</a:t>
            </a:r>
          </a:p>
          <a:p>
            <a:pPr lvl="2" algn="just">
              <a:defRPr/>
            </a:pPr>
            <a:r>
              <a:rPr lang="en-US" sz="2200" dirty="0">
                <a:sym typeface="Symbol" pitchFamily="18" charset="2"/>
              </a:rPr>
              <a:t>R* (</a:t>
            </a:r>
            <a:r>
              <a:rPr lang="en-US" sz="2200" dirty="0" err="1">
                <a:sym typeface="Symbol" pitchFamily="18" charset="2"/>
              </a:rPr>
              <a:t>Kleen’s</a:t>
            </a:r>
            <a:r>
              <a:rPr lang="en-US" sz="2200" dirty="0">
                <a:sym typeface="Symbol" pitchFamily="18" charset="2"/>
              </a:rPr>
              <a:t> Closure): Zero or more occurrence of R is a regular expression.</a:t>
            </a:r>
          </a:p>
          <a:p>
            <a:pPr lvl="2" algn="just">
              <a:defRPr/>
            </a:pPr>
            <a:r>
              <a:rPr lang="en-US" sz="2200" dirty="0">
                <a:sym typeface="Symbol" pitchFamily="18" charset="2"/>
              </a:rPr>
              <a:t>R</a:t>
            </a:r>
            <a:r>
              <a:rPr lang="en-US" sz="2200" baseline="30000" dirty="0">
                <a:sym typeface="Symbol" pitchFamily="18" charset="2"/>
              </a:rPr>
              <a:t>+</a:t>
            </a:r>
            <a:r>
              <a:rPr lang="en-US" sz="2200" dirty="0">
                <a:sym typeface="Symbol" pitchFamily="18" charset="2"/>
              </a:rPr>
              <a:t> : one or more occurrence of R is a regular expression. </a:t>
            </a:r>
          </a:p>
          <a:p>
            <a:pPr lvl="2" algn="just">
              <a:defRPr/>
            </a:pPr>
            <a:r>
              <a:rPr lang="en-US" sz="2200" dirty="0">
                <a:sym typeface="Symbol" pitchFamily="18" charset="2"/>
              </a:rPr>
              <a:t>R?: at most one occurrence of R is a regular expression.</a:t>
            </a:r>
          </a:p>
          <a:p>
            <a:pPr lvl="1" algn="just">
              <a:defRPr/>
            </a:pPr>
            <a:r>
              <a:rPr lang="en-US" sz="2200" dirty="0">
                <a:sym typeface="Symbol" pitchFamily="18" charset="2"/>
              </a:rPr>
              <a:t>Let R and S are regular expressions then</a:t>
            </a:r>
          </a:p>
          <a:p>
            <a:pPr lvl="2" algn="just">
              <a:defRPr/>
            </a:pPr>
            <a:r>
              <a:rPr lang="en-US" sz="2200" dirty="0">
                <a:sym typeface="Symbol" pitchFamily="18" charset="2"/>
              </a:rPr>
              <a:t>R/S or R+S: R or S is a regular expression.</a:t>
            </a:r>
          </a:p>
          <a:p>
            <a:pPr lvl="2" algn="just">
              <a:defRPr/>
            </a:pPr>
            <a:r>
              <a:rPr lang="en-US" sz="2200" dirty="0">
                <a:sym typeface="Symbol" pitchFamily="18" charset="2"/>
              </a:rPr>
              <a:t>R.S: concatenation is a regular expression.</a:t>
            </a:r>
          </a:p>
          <a:p>
            <a:pPr>
              <a:defRPr/>
            </a:pPr>
            <a:endParaRPr lang="en-US" sz="2200" dirty="0">
              <a:sym typeface="Symbol" pitchFamily="18" charset="2"/>
            </a:endParaRPr>
          </a:p>
          <a:p>
            <a:pPr>
              <a:defRPr/>
            </a:pPr>
            <a:endParaRPr lang="en-US" sz="2400" baseline="30000" dirty="0">
              <a:sym typeface="Symbol" pitchFamily="18" charset="2"/>
            </a:endParaRPr>
          </a:p>
          <a:p>
            <a:pPr>
              <a:defRPr/>
            </a:pPr>
            <a:endParaRPr lang="en-US" sz="2200" dirty="0">
              <a:sym typeface="Symbol" pitchFamily="18" charset="2"/>
            </a:endParaRPr>
          </a:p>
          <a:p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1055FD-9912-4BDC-AD4F-FB82FC761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219200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876800"/>
          </a:xfrm>
        </p:spPr>
        <p:txBody>
          <a:bodyPr/>
          <a:lstStyle/>
          <a:p>
            <a:pPr mar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200" dirty="0">
                <a:ea typeface="Calibri"/>
                <a:cs typeface="Times New Roman"/>
              </a:rPr>
              <a:t>Introduce students to the concepts underlying the design and implementation of language processors. More specifically, by the end of the course, students will be able to answer these questions: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Calibri"/>
                <a:cs typeface="Times New Roman"/>
              </a:rPr>
              <a:t>What language processors are, and what functionality do they provide to their users?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Calibri"/>
                <a:cs typeface="Times New Roman"/>
              </a:rPr>
              <a:t>What core mechanisms are used for providing such functionality?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Calibri"/>
                <a:cs typeface="Times New Roman"/>
              </a:rPr>
              <a:t>How are these mechanisms implemented?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IN" sz="2200" dirty="0">
                <a:ea typeface="Calibri"/>
              </a:rPr>
              <a:t>Apart from providing a theoretical background, the course places a special emphasis in practical issues in designing language processors. 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F8D6E7E-C1A1-43B9-B5B6-C8B4CF5811E3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4FB52C-7D5D-45C9-BB4C-DE24A64737F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b="1" dirty="0"/>
              <a:t>Course</a:t>
            </a:r>
            <a:r>
              <a:rPr lang="en-US" sz="3200" b="1" dirty="0"/>
              <a:t> Objectives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903247-76B1-46AD-8187-0BD07E953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043"/>
            <a:ext cx="1098452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D02C-CCA3-4877-9C00-FF51FB6347B7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Regular Expression to NFA Conversion</a:t>
            </a:r>
            <a:r>
              <a:rPr lang="en-US" sz="3200" b="1" dirty="0"/>
              <a:t>(CO1)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715000"/>
          </a:xfrm>
        </p:spPr>
        <p:txBody>
          <a:bodyPr>
            <a:normAutofit/>
          </a:bodyPr>
          <a:lstStyle/>
          <a:p>
            <a:r>
              <a:rPr lang="en-US" sz="2400" b="1" dirty="0"/>
              <a:t>Thompson’s Method:</a:t>
            </a:r>
          </a:p>
          <a:p>
            <a:r>
              <a:rPr lang="en-US" sz="2200" dirty="0">
                <a:cs typeface="Calibri" pitchFamily="34" charset="0"/>
                <a:sym typeface="Symbol" pitchFamily="18" charset="2"/>
              </a:rPr>
              <a:t> is a regular Expression (null move)</a:t>
            </a:r>
          </a:p>
          <a:p>
            <a:r>
              <a:rPr lang="en-US" sz="2200" dirty="0"/>
              <a:t>Every ‘a’ belonging to ∑ is a regular expression</a:t>
            </a:r>
          </a:p>
          <a:p>
            <a:endParaRPr lang="en-US" sz="2200" dirty="0"/>
          </a:p>
          <a:p>
            <a:r>
              <a:rPr lang="en-US" sz="2200" dirty="0"/>
              <a:t>R.S is a regular expression</a:t>
            </a:r>
          </a:p>
          <a:p>
            <a:endParaRPr lang="en-US" sz="2200" dirty="0"/>
          </a:p>
          <a:p>
            <a:r>
              <a:rPr lang="en-US" sz="2200" dirty="0"/>
              <a:t>R+S is a regular expression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R* is a regular expression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b="1" dirty="0"/>
          </a:p>
          <a:p>
            <a:endParaRPr lang="en-US" sz="2200" b="1" dirty="0"/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6705600" y="762000"/>
            <a:ext cx="1752600" cy="685801"/>
            <a:chOff x="1590" y="2288"/>
            <a:chExt cx="1434" cy="540"/>
          </a:xfrm>
        </p:grpSpPr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590" y="26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2760" y="2564"/>
              <a:ext cx="264" cy="264"/>
              <a:chOff x="2562" y="2604"/>
              <a:chExt cx="264" cy="264"/>
            </a:xfrm>
          </p:grpSpPr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2598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2562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1818" y="254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2106" y="269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2336" y="2288"/>
              <a:ext cx="2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6553200" y="1431546"/>
            <a:ext cx="2057400" cy="549654"/>
            <a:chOff x="1590" y="3195"/>
            <a:chExt cx="1458" cy="373"/>
          </a:xfrm>
        </p:grpSpPr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590" y="34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1" name="Group 23"/>
            <p:cNvGrpSpPr>
              <a:grpSpLocks/>
            </p:cNvGrpSpPr>
            <p:nvPr/>
          </p:nvGrpSpPr>
          <p:grpSpPr bwMode="auto">
            <a:xfrm>
              <a:off x="2784" y="3304"/>
              <a:ext cx="264" cy="264"/>
              <a:chOff x="2586" y="2604"/>
              <a:chExt cx="264" cy="264"/>
            </a:xfrm>
          </p:grpSpPr>
          <p:sp>
            <p:nvSpPr>
              <p:cNvPr id="25" name="Oval 24"/>
              <p:cNvSpPr>
                <a:spLocks noChangeArrowheads="1"/>
              </p:cNvSpPr>
              <p:nvPr/>
            </p:nvSpPr>
            <p:spPr bwMode="auto">
              <a:xfrm>
                <a:off x="2622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2586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1818" y="328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2106" y="343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2358" y="3195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4724400" y="1981200"/>
            <a:ext cx="4114800" cy="762000"/>
            <a:chOff x="720" y="1164"/>
            <a:chExt cx="3792" cy="660"/>
          </a:xfrm>
        </p:grpSpPr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960" y="1344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1518" y="1398"/>
              <a:ext cx="2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R</a:t>
              </a:r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>
              <a:off x="720" y="159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2094" y="1458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2976" y="1344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3552" y="1440"/>
              <a:ext cx="2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V="1">
              <a:off x="2352" y="1561"/>
              <a:ext cx="72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35" name="Group 12"/>
            <p:cNvGrpSpPr>
              <a:grpSpLocks/>
            </p:cNvGrpSpPr>
            <p:nvPr/>
          </p:nvGrpSpPr>
          <p:grpSpPr bwMode="auto">
            <a:xfrm>
              <a:off x="4110" y="1458"/>
              <a:ext cx="264" cy="264"/>
              <a:chOff x="2610" y="2604"/>
              <a:chExt cx="264" cy="264"/>
            </a:xfrm>
          </p:grpSpPr>
          <p:sp>
            <p:nvSpPr>
              <p:cNvPr id="37" name="Oval 13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14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2570" y="1164"/>
              <a:ext cx="2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</p:grpSp>
      <p:sp>
        <p:nvSpPr>
          <p:cNvPr id="39" name="Oval 8"/>
          <p:cNvSpPr>
            <a:spLocks noChangeArrowheads="1"/>
          </p:cNvSpPr>
          <p:nvPr/>
        </p:nvSpPr>
        <p:spPr bwMode="auto">
          <a:xfrm>
            <a:off x="7391400" y="2362200"/>
            <a:ext cx="3048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"/>
          <p:cNvSpPr>
            <a:spLocks noChangeArrowheads="1"/>
          </p:cNvSpPr>
          <p:nvPr/>
        </p:nvSpPr>
        <p:spPr bwMode="auto">
          <a:xfrm>
            <a:off x="5105400" y="2362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17"/>
          <p:cNvGrpSpPr>
            <a:grpSpLocks/>
          </p:cNvGrpSpPr>
          <p:nvPr/>
        </p:nvGrpSpPr>
        <p:grpSpPr bwMode="auto">
          <a:xfrm>
            <a:off x="4876800" y="2895601"/>
            <a:ext cx="3733800" cy="1275398"/>
            <a:chOff x="912" y="2320"/>
            <a:chExt cx="3288" cy="1339"/>
          </a:xfrm>
        </p:grpSpPr>
        <p:sp>
          <p:nvSpPr>
            <p:cNvPr id="42" name="Oval 18"/>
            <p:cNvSpPr>
              <a:spLocks noChangeArrowheads="1"/>
            </p:cNvSpPr>
            <p:nvPr/>
          </p:nvSpPr>
          <p:spPr bwMode="auto">
            <a:xfrm>
              <a:off x="1824" y="3120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382" y="3174"/>
              <a:ext cx="28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1536" y="3120"/>
              <a:ext cx="288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" name="Oval 21"/>
            <p:cNvSpPr>
              <a:spLocks noChangeArrowheads="1"/>
            </p:cNvSpPr>
            <p:nvPr/>
          </p:nvSpPr>
          <p:spPr bwMode="auto">
            <a:xfrm>
              <a:off x="2958" y="323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22"/>
            <p:cNvSpPr>
              <a:spLocks noChangeArrowheads="1"/>
            </p:cNvSpPr>
            <p:nvPr/>
          </p:nvSpPr>
          <p:spPr bwMode="auto">
            <a:xfrm>
              <a:off x="1824" y="2400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2400" y="2496"/>
              <a:ext cx="309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R</a:t>
              </a:r>
            </a:p>
          </p:txBody>
        </p:sp>
        <p:sp>
          <p:nvSpPr>
            <p:cNvPr id="48" name="Line 24"/>
            <p:cNvSpPr>
              <a:spLocks noChangeShapeType="1"/>
            </p:cNvSpPr>
            <p:nvPr/>
          </p:nvSpPr>
          <p:spPr bwMode="auto">
            <a:xfrm flipV="1">
              <a:off x="3216" y="3072"/>
              <a:ext cx="768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9" name="Oval 25"/>
            <p:cNvSpPr>
              <a:spLocks noChangeArrowheads="1"/>
            </p:cNvSpPr>
            <p:nvPr/>
          </p:nvSpPr>
          <p:spPr bwMode="auto">
            <a:xfrm>
              <a:off x="2958" y="251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3504" y="3113"/>
              <a:ext cx="2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51" name="Oval 27"/>
            <p:cNvSpPr>
              <a:spLocks noChangeArrowheads="1"/>
            </p:cNvSpPr>
            <p:nvPr/>
          </p:nvSpPr>
          <p:spPr bwMode="auto">
            <a:xfrm>
              <a:off x="1296" y="2880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 flipV="1">
              <a:off x="1536" y="268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 flipV="1">
              <a:off x="912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" name="Text Box 30"/>
            <p:cNvSpPr txBox="1">
              <a:spLocks noChangeArrowheads="1"/>
            </p:cNvSpPr>
            <p:nvPr/>
          </p:nvSpPr>
          <p:spPr bwMode="auto">
            <a:xfrm>
              <a:off x="1449" y="2393"/>
              <a:ext cx="2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55" name="Text Box 31"/>
            <p:cNvSpPr txBox="1">
              <a:spLocks noChangeArrowheads="1"/>
            </p:cNvSpPr>
            <p:nvPr/>
          </p:nvSpPr>
          <p:spPr bwMode="auto">
            <a:xfrm>
              <a:off x="1436" y="3040"/>
              <a:ext cx="2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  <p:grpSp>
          <p:nvGrpSpPr>
            <p:cNvPr id="56" name="Group 32"/>
            <p:cNvGrpSpPr>
              <a:grpSpLocks/>
            </p:cNvGrpSpPr>
            <p:nvPr/>
          </p:nvGrpSpPr>
          <p:grpSpPr bwMode="auto">
            <a:xfrm>
              <a:off x="3936" y="2832"/>
              <a:ext cx="264" cy="264"/>
              <a:chOff x="2610" y="2604"/>
              <a:chExt cx="264" cy="264"/>
            </a:xfrm>
          </p:grpSpPr>
          <p:sp>
            <p:nvSpPr>
              <p:cNvPr id="59" name="Oval 33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34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" name="Line 35"/>
            <p:cNvSpPr>
              <a:spLocks noChangeShapeType="1"/>
            </p:cNvSpPr>
            <p:nvPr/>
          </p:nvSpPr>
          <p:spPr bwMode="auto">
            <a:xfrm>
              <a:off x="3216" y="2688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" name="Text Box 36"/>
            <p:cNvSpPr txBox="1">
              <a:spLocks noChangeArrowheads="1"/>
            </p:cNvSpPr>
            <p:nvPr/>
          </p:nvSpPr>
          <p:spPr bwMode="auto">
            <a:xfrm>
              <a:off x="3552" y="2320"/>
              <a:ext cx="2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omic Sans MS" pitchFamily="-80" charset="0"/>
                  <a:sym typeface="Symbol" pitchFamily="18" charset="2"/>
                </a:rPr>
                <a:t></a:t>
              </a:r>
            </a:p>
          </p:txBody>
        </p:sp>
      </p:grpSp>
      <p:sp>
        <p:nvSpPr>
          <p:cNvPr id="62" name="Oval 25"/>
          <p:cNvSpPr>
            <a:spLocks noChangeArrowheads="1"/>
          </p:cNvSpPr>
          <p:nvPr/>
        </p:nvSpPr>
        <p:spPr bwMode="auto">
          <a:xfrm>
            <a:off x="6096000" y="3048000"/>
            <a:ext cx="299794" cy="25146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25"/>
          <p:cNvSpPr>
            <a:spLocks noChangeArrowheads="1"/>
          </p:cNvSpPr>
          <p:nvPr/>
        </p:nvSpPr>
        <p:spPr bwMode="auto">
          <a:xfrm>
            <a:off x="6096000" y="3787140"/>
            <a:ext cx="299794" cy="25146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" name="Group 58"/>
          <p:cNvGrpSpPr>
            <a:grpSpLocks/>
          </p:cNvGrpSpPr>
          <p:nvPr/>
        </p:nvGrpSpPr>
        <p:grpSpPr bwMode="auto">
          <a:xfrm>
            <a:off x="5562600" y="4343400"/>
            <a:ext cx="3048000" cy="1447801"/>
            <a:chOff x="1638300" y="2462491"/>
            <a:chExt cx="5143500" cy="1942822"/>
          </a:xfrm>
        </p:grpSpPr>
        <p:sp>
          <p:nvSpPr>
            <p:cNvPr id="65" name="Oval 4"/>
            <p:cNvSpPr>
              <a:spLocks noChangeArrowheads="1"/>
            </p:cNvSpPr>
            <p:nvPr/>
          </p:nvSpPr>
          <p:spPr bwMode="auto">
            <a:xfrm>
              <a:off x="3238500" y="3033713"/>
              <a:ext cx="24384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"/>
            <p:cNvSpPr>
              <a:spLocks noChangeShapeType="1"/>
            </p:cNvSpPr>
            <p:nvPr/>
          </p:nvSpPr>
          <p:spPr bwMode="auto">
            <a:xfrm>
              <a:off x="2705100" y="34147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5038725" y="3186113"/>
              <a:ext cx="419100" cy="4191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8"/>
            <p:cNvSpPr>
              <a:spLocks noChangeArrowheads="1"/>
            </p:cNvSpPr>
            <p:nvPr/>
          </p:nvSpPr>
          <p:spPr bwMode="auto">
            <a:xfrm>
              <a:off x="2247900" y="3186113"/>
              <a:ext cx="419100" cy="4191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9"/>
            <p:cNvSpPr>
              <a:spLocks noChangeShapeType="1"/>
            </p:cNvSpPr>
            <p:nvPr/>
          </p:nvSpPr>
          <p:spPr bwMode="auto">
            <a:xfrm flipV="1">
              <a:off x="1638300" y="341471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70" name="Group 11"/>
            <p:cNvGrpSpPr>
              <a:grpSpLocks/>
            </p:cNvGrpSpPr>
            <p:nvPr/>
          </p:nvGrpSpPr>
          <p:grpSpPr bwMode="auto">
            <a:xfrm>
              <a:off x="6362700" y="3186113"/>
              <a:ext cx="419100" cy="419100"/>
              <a:chOff x="2610" y="2604"/>
              <a:chExt cx="264" cy="264"/>
            </a:xfrm>
          </p:grpSpPr>
          <p:sp>
            <p:nvSpPr>
              <p:cNvPr id="73" name="Oval 12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Oval 13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" name="Freeform 14"/>
            <p:cNvSpPr>
              <a:spLocks/>
            </p:cNvSpPr>
            <p:nvPr/>
          </p:nvSpPr>
          <p:spPr bwMode="auto">
            <a:xfrm>
              <a:off x="2570163" y="3573463"/>
              <a:ext cx="3944937" cy="831850"/>
            </a:xfrm>
            <a:custGeom>
              <a:avLst/>
              <a:gdLst>
                <a:gd name="T0" fmla="*/ 0 w 2485"/>
                <a:gd name="T1" fmla="*/ 2147483647 h 524"/>
                <a:gd name="T2" fmla="*/ 2147483647 w 2485"/>
                <a:gd name="T3" fmla="*/ 2147483647 h 524"/>
                <a:gd name="T4" fmla="*/ 2147483647 w 2485"/>
                <a:gd name="T5" fmla="*/ 2147483647 h 524"/>
                <a:gd name="T6" fmla="*/ 2147483647 w 2485"/>
                <a:gd name="T7" fmla="*/ 2147483647 h 524"/>
                <a:gd name="T8" fmla="*/ 2147483647 w 2485"/>
                <a:gd name="T9" fmla="*/ 0 h 5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5"/>
                <a:gd name="T16" fmla="*/ 0 h 524"/>
                <a:gd name="T17" fmla="*/ 2485 w 2485"/>
                <a:gd name="T18" fmla="*/ 524 h 5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5" h="524">
                  <a:moveTo>
                    <a:pt x="0" y="16"/>
                  </a:moveTo>
                  <a:cubicBezTo>
                    <a:pt x="63" y="74"/>
                    <a:pt x="151" y="282"/>
                    <a:pt x="373" y="367"/>
                  </a:cubicBezTo>
                  <a:cubicBezTo>
                    <a:pt x="595" y="452"/>
                    <a:pt x="1045" y="524"/>
                    <a:pt x="1333" y="524"/>
                  </a:cubicBezTo>
                  <a:cubicBezTo>
                    <a:pt x="1621" y="524"/>
                    <a:pt x="1909" y="454"/>
                    <a:pt x="2101" y="367"/>
                  </a:cubicBezTo>
                  <a:cubicBezTo>
                    <a:pt x="2293" y="280"/>
                    <a:pt x="2389" y="140"/>
                    <a:pt x="248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57600" y="2462491"/>
              <a:ext cx="1981199" cy="966508"/>
            </a:xfrm>
            <a:custGeom>
              <a:avLst/>
              <a:gdLst>
                <a:gd name="T0" fmla="*/ 2147483647 w 2056"/>
                <a:gd name="T1" fmla="*/ 2147483647 h 544"/>
                <a:gd name="T2" fmla="*/ 2147483647 w 2056"/>
                <a:gd name="T3" fmla="*/ 2147483647 h 544"/>
                <a:gd name="T4" fmla="*/ 2147483647 w 2056"/>
                <a:gd name="T5" fmla="*/ 2147483647 h 544"/>
                <a:gd name="T6" fmla="*/ 2147483647 w 2056"/>
                <a:gd name="T7" fmla="*/ 2147483647 h 544"/>
                <a:gd name="T8" fmla="*/ 0 w 2056"/>
                <a:gd name="T9" fmla="*/ 2147483647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6"/>
                <a:gd name="T16" fmla="*/ 0 h 544"/>
                <a:gd name="T17" fmla="*/ 2056 w 2056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6" h="544">
                  <a:moveTo>
                    <a:pt x="1824" y="544"/>
                  </a:moveTo>
                  <a:cubicBezTo>
                    <a:pt x="1940" y="464"/>
                    <a:pt x="2056" y="384"/>
                    <a:pt x="2016" y="304"/>
                  </a:cubicBezTo>
                  <a:cubicBezTo>
                    <a:pt x="1976" y="224"/>
                    <a:pt x="1848" y="104"/>
                    <a:pt x="1584" y="64"/>
                  </a:cubicBezTo>
                  <a:cubicBezTo>
                    <a:pt x="1320" y="24"/>
                    <a:pt x="696" y="0"/>
                    <a:pt x="432" y="64"/>
                  </a:cubicBezTo>
                  <a:cubicBezTo>
                    <a:pt x="168" y="128"/>
                    <a:pt x="84" y="288"/>
                    <a:pt x="0" y="4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75" name="Line 6"/>
          <p:cNvSpPr>
            <a:spLocks noChangeShapeType="1"/>
          </p:cNvSpPr>
          <p:nvPr/>
        </p:nvSpPr>
        <p:spPr bwMode="auto">
          <a:xfrm flipV="1">
            <a:off x="7848600" y="4993004"/>
            <a:ext cx="53340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6" name="Text Box 10"/>
          <p:cNvSpPr txBox="1">
            <a:spLocks noChangeArrowheads="1"/>
          </p:cNvSpPr>
          <p:nvPr/>
        </p:nvSpPr>
        <p:spPr bwMode="auto">
          <a:xfrm>
            <a:off x="6934200" y="4733925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  <a:sym typeface="Symbol" pitchFamily="18" charset="2"/>
              </a:rPr>
              <a:t>R</a:t>
            </a:r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6705600" y="4876800"/>
            <a:ext cx="248356" cy="31231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6137275" y="4572000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-80" charset="0"/>
                <a:sym typeface="Symbol" pitchFamily="18" charset="2"/>
              </a:rPr>
              <a:t></a:t>
            </a:r>
          </a:p>
        </p:txBody>
      </p:sp>
      <p:sp>
        <p:nvSpPr>
          <p:cNvPr id="80" name="Text Box 10"/>
          <p:cNvSpPr txBox="1">
            <a:spLocks noChangeArrowheads="1"/>
          </p:cNvSpPr>
          <p:nvPr/>
        </p:nvSpPr>
        <p:spPr bwMode="auto">
          <a:xfrm>
            <a:off x="7086600" y="4205287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-80" charset="0"/>
                <a:sym typeface="Symbol" pitchFamily="18" charset="2"/>
              </a:rPr>
              <a:t></a:t>
            </a:r>
          </a:p>
        </p:txBody>
      </p:sp>
      <p:sp>
        <p:nvSpPr>
          <p:cNvPr id="81" name="Text Box 10"/>
          <p:cNvSpPr txBox="1">
            <a:spLocks noChangeArrowheads="1"/>
          </p:cNvSpPr>
          <p:nvPr/>
        </p:nvSpPr>
        <p:spPr bwMode="auto">
          <a:xfrm>
            <a:off x="7086600" y="56388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-80" charset="0"/>
                <a:sym typeface="Symbol" pitchFamily="18" charset="2"/>
              </a:rPr>
              <a:t></a:t>
            </a:r>
          </a:p>
        </p:txBody>
      </p:sp>
      <p:sp>
        <p:nvSpPr>
          <p:cNvPr id="82" name="Text Box 10"/>
          <p:cNvSpPr txBox="1">
            <a:spLocks noChangeArrowheads="1"/>
          </p:cNvSpPr>
          <p:nvPr/>
        </p:nvSpPr>
        <p:spPr bwMode="auto">
          <a:xfrm>
            <a:off x="7966075" y="4586287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-80" charset="0"/>
                <a:sym typeface="Symbol" pitchFamily="18" charset="2"/>
              </a:rPr>
              <a:t>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9003224A-C6C0-40D7-B51E-B73771AA0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39" grpId="0" animBg="1"/>
      <p:bldP spid="40" grpId="0" animBg="1"/>
      <p:bldP spid="62" grpId="0" animBg="1"/>
      <p:bldP spid="63" grpId="0" animBg="1"/>
      <p:bldP spid="75" grpId="0" animBg="1"/>
      <p:bldP spid="76" grpId="0" build="allAtOnce"/>
      <p:bldP spid="77" grpId="0" animBg="1"/>
      <p:bldP spid="79" grpId="0"/>
      <p:bldP spid="80" grpId="0"/>
      <p:bldP spid="81" grpId="0"/>
      <p:bldP spid="8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EA12-6C2C-4F55-A485-A5AA53036A8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9905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Precedence of Operators in Regular Expression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7800" y="1621971"/>
          <a:ext cx="6019801" cy="295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tx1"/>
                          </a:solidFill>
                        </a:rPr>
                        <a:t>S.No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Symbol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Operator Name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Precedence Priority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3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Parenthesis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3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*, +, ?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Unary Operator 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3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Concatenation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3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A46A0A1-7EB3-4338-A160-07A1251C4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88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E34E-6797-4752-A2C0-B72C484A8EDE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Example of Regular Expression to NFA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200" dirty="0"/>
              <a:t>Consider the regular expression (1 + 0)*.1 and construct equivalent NFA.</a:t>
            </a:r>
          </a:p>
          <a:p>
            <a:r>
              <a:rPr lang="en-US" sz="2200" dirty="0"/>
              <a:t>By precedence:</a:t>
            </a:r>
          </a:p>
          <a:p>
            <a:pPr lvl="1"/>
            <a:r>
              <a:rPr lang="en-US" sz="2000" dirty="0"/>
              <a:t>(1+0)</a:t>
            </a:r>
          </a:p>
          <a:p>
            <a:pPr lvl="1"/>
            <a:r>
              <a:rPr lang="en-US" sz="2000" dirty="0"/>
              <a:t>(1+0)*</a:t>
            </a:r>
          </a:p>
          <a:p>
            <a:pPr lvl="1"/>
            <a:r>
              <a:rPr lang="en-US" sz="2000" dirty="0"/>
              <a:t>1</a:t>
            </a:r>
          </a:p>
          <a:p>
            <a:pPr lvl="1"/>
            <a:r>
              <a:rPr lang="en-US" sz="2000" dirty="0"/>
              <a:t>(1+0)*.1</a:t>
            </a:r>
          </a:p>
          <a:p>
            <a:endParaRPr lang="en-US" sz="2200" dirty="0"/>
          </a:p>
        </p:txBody>
      </p:sp>
      <p:sp>
        <p:nvSpPr>
          <p:cNvPr id="62" name="Oval 61"/>
          <p:cNvSpPr/>
          <p:nvPr/>
        </p:nvSpPr>
        <p:spPr>
          <a:xfrm>
            <a:off x="2438400" y="46482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00400" y="40386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276600" y="50292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191000" y="40386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267200" y="50292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029200" y="44958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62" idx="7"/>
            <a:endCxn id="64" idx="3"/>
          </p:cNvCxnSpPr>
          <p:nvPr/>
        </p:nvCxnSpPr>
        <p:spPr>
          <a:xfrm rot="5400000" flipH="1" flipV="1">
            <a:off x="2839804" y="4287604"/>
            <a:ext cx="340192" cy="4925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 flipH="1" flipV="1">
            <a:off x="4689008" y="4765208"/>
            <a:ext cx="340192" cy="4925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7" idx="2"/>
          </p:cNvCxnSpPr>
          <p:nvPr/>
        </p:nvCxnSpPr>
        <p:spPr>
          <a:xfrm>
            <a:off x="2743200" y="4988392"/>
            <a:ext cx="533400" cy="2313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572000" y="4343400"/>
            <a:ext cx="533400" cy="2313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69" idx="2"/>
          </p:cNvCxnSpPr>
          <p:nvPr/>
        </p:nvCxnSpPr>
        <p:spPr>
          <a:xfrm flipV="1">
            <a:off x="3657600" y="5219700"/>
            <a:ext cx="6096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3581400" y="4229100"/>
            <a:ext cx="6096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657600" y="38862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733800" y="48768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743200" y="42672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ε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800600" y="49530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ε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724400" y="41148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ε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743200" y="50292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ε</a:t>
            </a:r>
          </a:p>
        </p:txBody>
      </p:sp>
      <p:sp>
        <p:nvSpPr>
          <p:cNvPr id="86" name="Oval 85"/>
          <p:cNvSpPr/>
          <p:nvPr/>
        </p:nvSpPr>
        <p:spPr>
          <a:xfrm>
            <a:off x="1600200" y="46482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867400" y="44958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86" idx="6"/>
            <a:endCxn id="62" idx="2"/>
          </p:cNvCxnSpPr>
          <p:nvPr/>
        </p:nvCxnSpPr>
        <p:spPr>
          <a:xfrm>
            <a:off x="1981200" y="4838700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905000" y="44958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ε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410200" y="4686300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334000" y="43434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ε</a:t>
            </a:r>
          </a:p>
        </p:txBody>
      </p:sp>
      <p:cxnSp>
        <p:nvCxnSpPr>
          <p:cNvPr id="95" name="Curved Connector 94"/>
          <p:cNvCxnSpPr>
            <a:stCxn id="86" idx="4"/>
            <a:endCxn id="87" idx="4"/>
          </p:cNvCxnSpPr>
          <p:nvPr/>
        </p:nvCxnSpPr>
        <p:spPr>
          <a:xfrm rot="5400000" flipH="1" flipV="1">
            <a:off x="3848100" y="2819400"/>
            <a:ext cx="152400" cy="4267200"/>
          </a:xfrm>
          <a:prstGeom prst="curvedConnector3">
            <a:avLst>
              <a:gd name="adj1" fmla="val -44538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70" idx="0"/>
            <a:endCxn id="62" idx="0"/>
          </p:cNvCxnSpPr>
          <p:nvPr/>
        </p:nvCxnSpPr>
        <p:spPr>
          <a:xfrm rot="16200000" flipH="1" flipV="1">
            <a:off x="3848100" y="3276600"/>
            <a:ext cx="152400" cy="2590800"/>
          </a:xfrm>
          <a:prstGeom prst="curvedConnector3">
            <a:avLst>
              <a:gd name="adj1" fmla="val -51000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733800" y="54102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ε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810000" y="34290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ε</a:t>
            </a:r>
          </a:p>
        </p:txBody>
      </p:sp>
      <p:sp>
        <p:nvSpPr>
          <p:cNvPr id="103" name="Oval 102"/>
          <p:cNvSpPr/>
          <p:nvPr/>
        </p:nvSpPr>
        <p:spPr>
          <a:xfrm>
            <a:off x="6705600" y="44958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696200" y="44958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7086600" y="4686300"/>
            <a:ext cx="6096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162800" y="43434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6248400" y="4722812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248400" y="43434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ε</a:t>
            </a:r>
          </a:p>
        </p:txBody>
      </p:sp>
      <p:sp>
        <p:nvSpPr>
          <p:cNvPr id="109" name="Oval 108"/>
          <p:cNvSpPr/>
          <p:nvPr/>
        </p:nvSpPr>
        <p:spPr>
          <a:xfrm>
            <a:off x="7772400" y="45720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143000" y="4875212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DC7C16F9-8A2C-4BDF-8729-ECD637916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62" grpId="0" uiExpand="1" animBg="1"/>
      <p:bldP spid="64" grpId="0" uiExpand="1" animBg="1"/>
      <p:bldP spid="67" grpId="0" uiExpand="1" animBg="1"/>
      <p:bldP spid="68" grpId="0" uiExpand="1" animBg="1"/>
      <p:bldP spid="69" grpId="0" uiExpand="1" animBg="1"/>
      <p:bldP spid="70" grpId="0" uiExpand="1" animBg="1"/>
      <p:bldP spid="80" grpId="0" uiExpand="1"/>
      <p:bldP spid="81" grpId="0" uiExpand="1"/>
      <p:bldP spid="82" grpId="0" uiExpand="1"/>
      <p:bldP spid="83" grpId="0" uiExpand="1"/>
      <p:bldP spid="84" grpId="0" uiExpand="1"/>
      <p:bldP spid="85" grpId="0" uiExpand="1"/>
      <p:bldP spid="86" grpId="0" uiExpand="1" animBg="1"/>
      <p:bldP spid="87" grpId="0" uiExpand="1" animBg="1"/>
      <p:bldP spid="89" grpId="0" uiExpand="1"/>
      <p:bldP spid="93" grpId="0"/>
      <p:bldP spid="101" grpId="0" uiExpand="1" build="allAtOnce"/>
      <p:bldP spid="102" grpId="0" uiExpand="1" build="allAtOnce"/>
      <p:bldP spid="103" grpId="0" uiExpand="1" animBg="1"/>
      <p:bldP spid="104" grpId="0" uiExpand="1" animBg="1"/>
      <p:bldP spid="106" grpId="0" uiExpand="1"/>
      <p:bldP spid="108" grpId="0"/>
      <p:bldP spid="10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A0D2-47AB-4601-A9C5-A5AAAE82969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NFA With Null Moves to DFA Conversion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200" dirty="0">
                <a:solidFill>
                  <a:srgbClr val="000000"/>
                </a:solidFill>
                <a:ea typeface="Times New Roman"/>
                <a:cs typeface="Mangal"/>
              </a:rPr>
              <a:t>Some definition used in the method</a:t>
            </a:r>
          </a:p>
          <a:p>
            <a:pPr mar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0000"/>
                </a:solidFill>
                <a:ea typeface="Times New Roman"/>
                <a:cs typeface="Mangal"/>
              </a:rPr>
              <a:t>ε-Closure (S)</a:t>
            </a:r>
            <a:r>
              <a:rPr lang="en-US" sz="2200" b="1" dirty="0">
                <a:ea typeface="Times New Roman"/>
                <a:cs typeface="Mangal"/>
              </a:rPr>
              <a:t>: </a:t>
            </a:r>
            <a:r>
              <a:rPr lang="en-US" sz="2200" dirty="0">
                <a:solidFill>
                  <a:srgbClr val="000000"/>
                </a:solidFill>
                <a:ea typeface="Times New Roman"/>
                <a:cs typeface="Mangal"/>
              </a:rPr>
              <a:t>Set of states reachable from state S via epsilon.</a:t>
            </a:r>
          </a:p>
          <a:p>
            <a:pPr mar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0000"/>
                </a:solidFill>
                <a:ea typeface="Times New Roman"/>
                <a:cs typeface="Mangal"/>
              </a:rPr>
              <a:t>ε-Closure (T): </a:t>
            </a:r>
            <a:r>
              <a:rPr lang="en-US" sz="2200" dirty="0">
                <a:solidFill>
                  <a:srgbClr val="000000"/>
                </a:solidFill>
                <a:ea typeface="Times New Roman"/>
                <a:cs typeface="Mangal"/>
              </a:rPr>
              <a:t>Set of states reachable from any state in set T via 	                   epsilon.</a:t>
            </a:r>
          </a:p>
          <a:p>
            <a:pPr mar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0000"/>
                </a:solidFill>
                <a:ea typeface="Times New Roman"/>
                <a:cs typeface="Mangal"/>
              </a:rPr>
              <a:t>move (T, a): </a:t>
            </a:r>
            <a:r>
              <a:rPr lang="en-US" sz="2200" dirty="0">
                <a:solidFill>
                  <a:srgbClr val="000000"/>
                </a:solidFill>
                <a:ea typeface="Times New Roman"/>
                <a:cs typeface="Mangal"/>
              </a:rPr>
              <a:t>Set of states to which there is an NFA transition from 	               states in T on a symbol a.</a:t>
            </a:r>
          </a:p>
          <a:p>
            <a:pPr mar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>
                <a:solidFill>
                  <a:srgbClr val="000000"/>
                </a:solidFill>
                <a:ea typeface="Calibri"/>
                <a:cs typeface="Mangal"/>
              </a:rPr>
              <a:t>D_states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Mangal"/>
              </a:rPr>
              <a:t>:  </a:t>
            </a:r>
            <a:r>
              <a:rPr lang="en-US" sz="2200" dirty="0">
                <a:solidFill>
                  <a:srgbClr val="000000"/>
                </a:solidFill>
                <a:ea typeface="Calibri"/>
                <a:cs typeface="Mangal"/>
              </a:rPr>
              <a:t>Set of states in equivalent DFA.</a:t>
            </a:r>
          </a:p>
          <a:p>
            <a:pPr mar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>
                <a:solidFill>
                  <a:srgbClr val="000000"/>
                </a:solidFill>
                <a:ea typeface="Calibri"/>
                <a:cs typeface="Mangal"/>
              </a:rPr>
              <a:t>D_Tran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Mangal"/>
              </a:rPr>
              <a:t>: </a:t>
            </a:r>
            <a:r>
              <a:rPr lang="en-US" sz="2200" dirty="0">
                <a:solidFill>
                  <a:srgbClr val="000000"/>
                </a:solidFill>
                <a:ea typeface="Calibri"/>
                <a:cs typeface="Mangal"/>
              </a:rPr>
              <a:t>Transition table of equivalent DFA.</a:t>
            </a:r>
            <a:endParaRPr lang="en-US" sz="2200" dirty="0">
              <a:ea typeface="Calibri"/>
              <a:cs typeface="Mangal"/>
            </a:endParaRPr>
          </a:p>
          <a:p>
            <a:endParaRPr lang="en-US" sz="2200" b="1" dirty="0"/>
          </a:p>
          <a:p>
            <a:endParaRPr lang="en-US" sz="2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71F3D8-0F42-4B39-A576-72976717D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A5FC-D268-4C06-A7D7-6CD1DC5B783A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NFA With Null Moves to DFA Conversion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Subset Construction Method: (</a:t>
            </a:r>
            <a:r>
              <a:rPr lang="en-US" sz="2400" b="1" dirty="0">
                <a:solidFill>
                  <a:srgbClr val="000000"/>
                </a:solidFill>
                <a:ea typeface="Times New Roman"/>
                <a:cs typeface="Mangal"/>
              </a:rPr>
              <a:t>ε-Closure Method)</a:t>
            </a:r>
            <a:endParaRPr lang="en-US" sz="2400" b="1" dirty="0"/>
          </a:p>
          <a:p>
            <a:pPr lvl="1"/>
            <a:r>
              <a:rPr lang="en-US" sz="2400" b="1" dirty="0"/>
              <a:t>Input: </a:t>
            </a:r>
            <a:r>
              <a:rPr lang="en-US" sz="2400" dirty="0"/>
              <a:t>NFA with </a:t>
            </a:r>
            <a:r>
              <a:rPr lang="el-GR" sz="2400" dirty="0"/>
              <a:t>ε</a:t>
            </a:r>
            <a:r>
              <a:rPr lang="en-US" sz="2400" dirty="0"/>
              <a:t> moves.</a:t>
            </a:r>
          </a:p>
          <a:p>
            <a:pPr lvl="1"/>
            <a:r>
              <a:rPr lang="en-US" sz="2400" b="1" dirty="0"/>
              <a:t>Output: </a:t>
            </a:r>
            <a:r>
              <a:rPr lang="en-US" sz="2400" dirty="0"/>
              <a:t>Equivalent DFA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ea typeface="Times New Roman"/>
                <a:cs typeface="Mangal"/>
              </a:rPr>
              <a:t>Algorithm: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rgbClr val="000000"/>
                </a:solidFill>
                <a:ea typeface="Calibri"/>
                <a:cs typeface="Mangal"/>
              </a:rPr>
              <a:t>Begin</a:t>
            </a:r>
            <a:endParaRPr lang="en-US" sz="2400" dirty="0">
              <a:ea typeface="Calibri"/>
              <a:cs typeface="Mangal"/>
            </a:endParaRPr>
          </a:p>
          <a:p>
            <a:pPr marL="1143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Mangal"/>
              </a:rPr>
              <a:t>   Initially, add ε-Closure (S</a:t>
            </a:r>
            <a:r>
              <a:rPr lang="en-US" sz="2400" baseline="-25000" dirty="0">
                <a:solidFill>
                  <a:srgbClr val="000000"/>
                </a:solidFill>
                <a:ea typeface="Times New Roman"/>
                <a:cs typeface="Mangal"/>
              </a:rPr>
              <a:t>0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Mangal"/>
              </a:rPr>
              <a:t>) in </a:t>
            </a:r>
            <a:r>
              <a:rPr lang="en-US" sz="2400" dirty="0" err="1">
                <a:solidFill>
                  <a:srgbClr val="000000"/>
                </a:solidFill>
                <a:ea typeface="Times New Roman"/>
                <a:cs typeface="Mangal"/>
              </a:rPr>
              <a:t>D_Trans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Mangal"/>
              </a:rPr>
              <a:t> { Where S</a:t>
            </a:r>
            <a:r>
              <a:rPr lang="en-US" sz="2400" baseline="-25000" dirty="0">
                <a:solidFill>
                  <a:srgbClr val="000000"/>
                </a:solidFill>
                <a:ea typeface="Times New Roman"/>
                <a:cs typeface="Mangal"/>
              </a:rPr>
              <a:t>0 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Mangal"/>
              </a:rPr>
              <a:t>is initial state of NFA}</a:t>
            </a:r>
          </a:p>
          <a:p>
            <a:pPr marL="1143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Mangal"/>
              </a:rPr>
              <a:t>   for every unmarked state T in </a:t>
            </a:r>
            <a:r>
              <a:rPr lang="en-US" sz="2400" dirty="0" err="1">
                <a:solidFill>
                  <a:srgbClr val="000000"/>
                </a:solidFill>
                <a:ea typeface="Times New Roman"/>
                <a:cs typeface="Mangal"/>
              </a:rPr>
              <a:t>D_states</a:t>
            </a:r>
            <a:endParaRPr lang="en-US" sz="2400" dirty="0">
              <a:solidFill>
                <a:srgbClr val="000000"/>
              </a:solidFill>
              <a:ea typeface="Times New Roman"/>
              <a:cs typeface="Mangal"/>
            </a:endParaRPr>
          </a:p>
          <a:p>
            <a:pPr marL="1143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Mangal"/>
              </a:rPr>
              <a:t>        mark T</a:t>
            </a:r>
          </a:p>
          <a:p>
            <a:pPr marL="1143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Mangal"/>
              </a:rPr>
              <a:t>        for each input symbol 'a‘ belonging to ∑</a:t>
            </a:r>
          </a:p>
          <a:p>
            <a:pPr marL="1143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Mangal"/>
              </a:rPr>
              <a:t>             do U = ε-Closure (T, a)</a:t>
            </a:r>
          </a:p>
          <a:p>
            <a:pPr marL="1143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Mangal"/>
              </a:rPr>
              <a:t>             If U is not in </a:t>
            </a:r>
            <a:r>
              <a:rPr lang="en-US" sz="2400" dirty="0" err="1">
                <a:solidFill>
                  <a:srgbClr val="000000"/>
                </a:solidFill>
                <a:ea typeface="Times New Roman"/>
                <a:cs typeface="Mangal"/>
              </a:rPr>
              <a:t>D_states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Mangal"/>
              </a:rPr>
              <a:t> </a:t>
            </a:r>
          </a:p>
          <a:p>
            <a:pPr marL="1143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Mangal"/>
              </a:rPr>
              <a:t>                then add U to </a:t>
            </a:r>
            <a:r>
              <a:rPr lang="en-US" sz="2400" dirty="0" err="1">
                <a:solidFill>
                  <a:srgbClr val="000000"/>
                </a:solidFill>
                <a:ea typeface="Times New Roman"/>
                <a:cs typeface="Mangal"/>
              </a:rPr>
              <a:t>D_states</a:t>
            </a:r>
            <a:endParaRPr lang="en-US" sz="2400" dirty="0">
              <a:solidFill>
                <a:srgbClr val="000000"/>
              </a:solidFill>
              <a:ea typeface="Times New Roman"/>
              <a:cs typeface="Mangal"/>
            </a:endParaRPr>
          </a:p>
          <a:p>
            <a:pPr marL="1143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Mangal"/>
              </a:rPr>
              <a:t>             add </a:t>
            </a:r>
            <a:r>
              <a:rPr lang="en-US" sz="2400" dirty="0" err="1">
                <a:solidFill>
                  <a:srgbClr val="000000"/>
                </a:solidFill>
                <a:ea typeface="Times New Roman"/>
                <a:cs typeface="Mangal"/>
              </a:rPr>
              <a:t>D_Trans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Mangal"/>
              </a:rPr>
              <a:t> [T, a] = U</a:t>
            </a:r>
          </a:p>
          <a:p>
            <a:pPr marL="1143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rgbClr val="000000"/>
                </a:solidFill>
                <a:ea typeface="Calibri"/>
                <a:cs typeface="Mangal"/>
              </a:rPr>
              <a:t>    End</a:t>
            </a:r>
            <a:endParaRPr lang="en-US" sz="2400" b="1" dirty="0">
              <a:ea typeface="Calibri"/>
              <a:cs typeface="Mangal"/>
            </a:endParaRPr>
          </a:p>
          <a:p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194F23-19A0-46C8-A1FA-A58B14781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3661-44D6-4BCC-BA4E-7760490866DD}" type="datetime1">
              <a:rPr lang="en-US" smtClean="0">
                <a:solidFill>
                  <a:schemeClr val="tx1"/>
                </a:solidFill>
              </a:rPr>
              <a:t>8/23/2023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Rohit Chaudhary            CD Unit 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65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dirty="0">
                <a:solidFill>
                  <a:schemeClr val="tx1"/>
                </a:solidFill>
              </a:rPr>
              <a:t>Example of NFA with </a:t>
            </a:r>
            <a:r>
              <a:rPr lang="el-GR" sz="2800" dirty="0">
                <a:solidFill>
                  <a:schemeClr val="tx1"/>
                </a:solidFill>
              </a:rPr>
              <a:t>ε</a:t>
            </a:r>
            <a:r>
              <a:rPr lang="en-US" sz="2800" dirty="0">
                <a:solidFill>
                  <a:schemeClr val="tx1"/>
                </a:solidFill>
              </a:rPr>
              <a:t> moves to DFA Conversion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4" name="Content Placeholder 43"/>
          <p:cNvGraphicFramePr>
            <a:graphicFrameLocks noGrp="1"/>
          </p:cNvGraphicFramePr>
          <p:nvPr>
            <p:ph idx="1"/>
          </p:nvPr>
        </p:nvGraphicFramePr>
        <p:xfrm>
          <a:off x="3048000" y="3200400"/>
          <a:ext cx="59436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Oval 61"/>
          <p:cNvSpPr/>
          <p:nvPr/>
        </p:nvSpPr>
        <p:spPr>
          <a:xfrm>
            <a:off x="1600200" y="19050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Oval 63"/>
          <p:cNvSpPr/>
          <p:nvPr/>
        </p:nvSpPr>
        <p:spPr>
          <a:xfrm>
            <a:off x="2362200" y="12954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7" name="Oval 66"/>
          <p:cNvSpPr/>
          <p:nvPr/>
        </p:nvSpPr>
        <p:spPr>
          <a:xfrm>
            <a:off x="2438400" y="22860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3352800" y="12954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Oval 68"/>
          <p:cNvSpPr/>
          <p:nvPr/>
        </p:nvSpPr>
        <p:spPr>
          <a:xfrm>
            <a:off x="3429000" y="22860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4191000" y="17526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2" name="Straight Arrow Connector 71"/>
          <p:cNvCxnSpPr>
            <a:stCxn id="62" idx="7"/>
            <a:endCxn id="64" idx="3"/>
          </p:cNvCxnSpPr>
          <p:nvPr/>
        </p:nvCxnSpPr>
        <p:spPr>
          <a:xfrm rot="5400000" flipH="1" flipV="1">
            <a:off x="2001604" y="1544404"/>
            <a:ext cx="340192" cy="4925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 flipH="1" flipV="1">
            <a:off x="3850808" y="2022008"/>
            <a:ext cx="340192" cy="4925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7" idx="2"/>
          </p:cNvCxnSpPr>
          <p:nvPr/>
        </p:nvCxnSpPr>
        <p:spPr>
          <a:xfrm>
            <a:off x="1905000" y="2245192"/>
            <a:ext cx="533400" cy="2313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733800" y="1600200"/>
            <a:ext cx="533400" cy="2313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69" idx="2"/>
          </p:cNvCxnSpPr>
          <p:nvPr/>
        </p:nvCxnSpPr>
        <p:spPr>
          <a:xfrm flipV="1">
            <a:off x="2819400" y="2476500"/>
            <a:ext cx="6096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2743200" y="1485900"/>
            <a:ext cx="6096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819400" y="11430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95600" y="21336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905000" y="15240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ε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962400" y="22098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ε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86200" y="13716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ε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905000" y="22860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ε</a:t>
            </a:r>
          </a:p>
        </p:txBody>
      </p:sp>
      <p:sp>
        <p:nvSpPr>
          <p:cNvPr id="86" name="Oval 85"/>
          <p:cNvSpPr/>
          <p:nvPr/>
        </p:nvSpPr>
        <p:spPr>
          <a:xfrm>
            <a:off x="762000" y="19050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Oval 86"/>
          <p:cNvSpPr/>
          <p:nvPr/>
        </p:nvSpPr>
        <p:spPr>
          <a:xfrm>
            <a:off x="5029200" y="17526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88" name="Straight Arrow Connector 87"/>
          <p:cNvCxnSpPr>
            <a:stCxn id="86" idx="6"/>
            <a:endCxn id="62" idx="2"/>
          </p:cNvCxnSpPr>
          <p:nvPr/>
        </p:nvCxnSpPr>
        <p:spPr>
          <a:xfrm>
            <a:off x="1143000" y="2095500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066800" y="17526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ε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572000" y="1943100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495800" y="16002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ε</a:t>
            </a:r>
          </a:p>
        </p:txBody>
      </p:sp>
      <p:cxnSp>
        <p:nvCxnSpPr>
          <p:cNvPr id="95" name="Curved Connector 94"/>
          <p:cNvCxnSpPr>
            <a:stCxn id="86" idx="4"/>
            <a:endCxn id="87" idx="4"/>
          </p:cNvCxnSpPr>
          <p:nvPr/>
        </p:nvCxnSpPr>
        <p:spPr>
          <a:xfrm rot="5400000" flipH="1" flipV="1">
            <a:off x="3009900" y="76200"/>
            <a:ext cx="152400" cy="4267200"/>
          </a:xfrm>
          <a:prstGeom prst="curvedConnector3">
            <a:avLst>
              <a:gd name="adj1" fmla="val -44538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70" idx="0"/>
            <a:endCxn id="62" idx="0"/>
          </p:cNvCxnSpPr>
          <p:nvPr/>
        </p:nvCxnSpPr>
        <p:spPr>
          <a:xfrm rot="16200000" flipH="1" flipV="1">
            <a:off x="3009900" y="533400"/>
            <a:ext cx="152400" cy="2590800"/>
          </a:xfrm>
          <a:prstGeom prst="curvedConnector3">
            <a:avLst>
              <a:gd name="adj1" fmla="val -51000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895600" y="26670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ε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971800" y="6858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ε</a:t>
            </a:r>
          </a:p>
        </p:txBody>
      </p:sp>
      <p:sp>
        <p:nvSpPr>
          <p:cNvPr id="103" name="Oval 102"/>
          <p:cNvSpPr/>
          <p:nvPr/>
        </p:nvSpPr>
        <p:spPr>
          <a:xfrm>
            <a:off x="5867400" y="17526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4" name="Oval 103"/>
          <p:cNvSpPr/>
          <p:nvPr/>
        </p:nvSpPr>
        <p:spPr>
          <a:xfrm>
            <a:off x="6858000" y="1752600"/>
            <a:ext cx="381000" cy="381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6248400" y="1943100"/>
            <a:ext cx="6096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324600" y="16002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410200" y="1979612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410200" y="16002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ε</a:t>
            </a:r>
          </a:p>
        </p:txBody>
      </p:sp>
      <p:sp>
        <p:nvSpPr>
          <p:cNvPr id="109" name="Oval 108"/>
          <p:cNvSpPr/>
          <p:nvPr/>
        </p:nvSpPr>
        <p:spPr>
          <a:xfrm>
            <a:off x="6934200" y="18288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304800" y="2132012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81400" y="3200400"/>
            <a:ext cx="1295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</a:rPr>
              <a:t>D_States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4800600" y="35052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334000" y="3200400"/>
            <a:ext cx="1295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∑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477000" y="3429000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162800" y="32766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153400" y="32766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048000" y="373380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0000"/>
                </a:solidFill>
                <a:ea typeface="Times New Roman"/>
                <a:cs typeface="Mangal"/>
              </a:rPr>
              <a:t>ε-Closure(0)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95800" y="3733800"/>
            <a:ext cx="1676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= {</a:t>
            </a:r>
            <a:r>
              <a:rPr lang="en-US" sz="2000" dirty="0">
                <a:solidFill>
                  <a:srgbClr val="FF0000"/>
                </a:solidFill>
              </a:rPr>
              <a:t>0,1,2,4,7,8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324600" y="37338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= A</a:t>
            </a:r>
          </a:p>
        </p:txBody>
      </p:sp>
      <p:sp>
        <p:nvSpPr>
          <p:cNvPr id="59" name="Oval 58"/>
          <p:cNvSpPr/>
          <p:nvPr/>
        </p:nvSpPr>
        <p:spPr>
          <a:xfrm>
            <a:off x="762000" y="19050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" name="Oval 59"/>
          <p:cNvSpPr/>
          <p:nvPr/>
        </p:nvSpPr>
        <p:spPr>
          <a:xfrm>
            <a:off x="1600200" y="19050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2362200" y="12954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Oval 64"/>
          <p:cNvSpPr/>
          <p:nvPr/>
        </p:nvSpPr>
        <p:spPr>
          <a:xfrm>
            <a:off x="2438400" y="22860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6" name="Oval 65"/>
          <p:cNvSpPr/>
          <p:nvPr/>
        </p:nvSpPr>
        <p:spPr>
          <a:xfrm>
            <a:off x="5029200" y="17526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04800" y="3429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Move(A,0)  </a:t>
            </a:r>
          </a:p>
        </p:txBody>
      </p:sp>
      <p:sp>
        <p:nvSpPr>
          <p:cNvPr id="78" name="Oval 77"/>
          <p:cNvSpPr/>
          <p:nvPr/>
        </p:nvSpPr>
        <p:spPr>
          <a:xfrm>
            <a:off x="3352800" y="1295400"/>
            <a:ext cx="381000" cy="381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0" name="Oval 89"/>
          <p:cNvSpPr/>
          <p:nvPr/>
        </p:nvSpPr>
        <p:spPr>
          <a:xfrm>
            <a:off x="3429000" y="2286000"/>
            <a:ext cx="381000" cy="381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048000" y="419100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0000"/>
                </a:solidFill>
                <a:ea typeface="Times New Roman"/>
                <a:cs typeface="Mangal"/>
              </a:rPr>
              <a:t>ε-Closure(5)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72000" y="4191000"/>
            <a:ext cx="1905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= {</a:t>
            </a:r>
            <a:r>
              <a:rPr lang="en-US" sz="2000" dirty="0">
                <a:solidFill>
                  <a:srgbClr val="00B050"/>
                </a:solidFill>
              </a:rPr>
              <a:t>1,2,4,5,6,7,8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553200" y="41910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B050"/>
                </a:solidFill>
              </a:rPr>
              <a:t>= B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95400" y="3429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{ 5 }</a:t>
            </a:r>
          </a:p>
        </p:txBody>
      </p:sp>
      <p:sp>
        <p:nvSpPr>
          <p:cNvPr id="100" name="Oval 99"/>
          <p:cNvSpPr/>
          <p:nvPr/>
        </p:nvSpPr>
        <p:spPr>
          <a:xfrm>
            <a:off x="3429000" y="2286000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1" name="Oval 110"/>
          <p:cNvSpPr/>
          <p:nvPr/>
        </p:nvSpPr>
        <p:spPr>
          <a:xfrm>
            <a:off x="4191000" y="1752600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2" name="Oval 111"/>
          <p:cNvSpPr/>
          <p:nvPr/>
        </p:nvSpPr>
        <p:spPr>
          <a:xfrm>
            <a:off x="5029200" y="1752600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Oval 112"/>
          <p:cNvSpPr/>
          <p:nvPr/>
        </p:nvSpPr>
        <p:spPr>
          <a:xfrm>
            <a:off x="1600200" y="1905000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Oval 113"/>
          <p:cNvSpPr/>
          <p:nvPr/>
        </p:nvSpPr>
        <p:spPr>
          <a:xfrm>
            <a:off x="2362200" y="1295400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5" name="Oval 114"/>
          <p:cNvSpPr/>
          <p:nvPr/>
        </p:nvSpPr>
        <p:spPr>
          <a:xfrm>
            <a:off x="2438400" y="2286000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162800" y="37338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04800" y="3745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Move(A,1) 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295400" y="3745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{ 3,9 }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048000" y="4724400"/>
            <a:ext cx="1676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0000"/>
                </a:solidFill>
                <a:ea typeface="Times New Roman"/>
                <a:cs typeface="Mangal"/>
              </a:rPr>
              <a:t>ε-Closure(3,9)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3352800" y="1295400"/>
            <a:ext cx="381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Oval 122"/>
          <p:cNvSpPr/>
          <p:nvPr/>
        </p:nvSpPr>
        <p:spPr>
          <a:xfrm>
            <a:off x="4191000" y="1752600"/>
            <a:ext cx="381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Oval 123"/>
          <p:cNvSpPr/>
          <p:nvPr/>
        </p:nvSpPr>
        <p:spPr>
          <a:xfrm>
            <a:off x="5029200" y="1752600"/>
            <a:ext cx="381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5" name="Oval 124"/>
          <p:cNvSpPr/>
          <p:nvPr/>
        </p:nvSpPr>
        <p:spPr>
          <a:xfrm>
            <a:off x="1600200" y="1905000"/>
            <a:ext cx="381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Oval 126"/>
          <p:cNvSpPr/>
          <p:nvPr/>
        </p:nvSpPr>
        <p:spPr>
          <a:xfrm>
            <a:off x="2362200" y="1295400"/>
            <a:ext cx="381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8" name="Oval 127"/>
          <p:cNvSpPr/>
          <p:nvPr/>
        </p:nvSpPr>
        <p:spPr>
          <a:xfrm>
            <a:off x="2438400" y="2286000"/>
            <a:ext cx="381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495800" y="4724400"/>
            <a:ext cx="2057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= {</a:t>
            </a:r>
            <a:r>
              <a:rPr lang="en-US" sz="2000" dirty="0">
                <a:solidFill>
                  <a:srgbClr val="0070C0"/>
                </a:solidFill>
              </a:rPr>
              <a:t>1,2,3,4,6,7,8,9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477000" y="47244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= C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8153400" y="37338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04800" y="4050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Move(B,0) 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4050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{ 5 }</a:t>
            </a:r>
          </a:p>
        </p:txBody>
      </p:sp>
      <p:sp>
        <p:nvSpPr>
          <p:cNvPr id="134" name="Oval 133"/>
          <p:cNvSpPr/>
          <p:nvPr/>
        </p:nvSpPr>
        <p:spPr>
          <a:xfrm>
            <a:off x="3429000" y="2286000"/>
            <a:ext cx="381000" cy="381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7162800" y="41910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04800" y="4355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Move(B,1)  </a:t>
            </a:r>
          </a:p>
        </p:txBody>
      </p:sp>
      <p:sp>
        <p:nvSpPr>
          <p:cNvPr id="137" name="Oval 136"/>
          <p:cNvSpPr/>
          <p:nvPr/>
        </p:nvSpPr>
        <p:spPr>
          <a:xfrm>
            <a:off x="3352800" y="1295400"/>
            <a:ext cx="381000" cy="381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295400" y="4355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{ 3 ,9}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8153400" y="41910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0" name="Oval 139"/>
          <p:cNvSpPr/>
          <p:nvPr/>
        </p:nvSpPr>
        <p:spPr>
          <a:xfrm>
            <a:off x="5867400" y="17526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1" name="Oval 140"/>
          <p:cNvSpPr/>
          <p:nvPr/>
        </p:nvSpPr>
        <p:spPr>
          <a:xfrm>
            <a:off x="5867400" y="1752600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2" name="Oval 141"/>
          <p:cNvSpPr/>
          <p:nvPr/>
        </p:nvSpPr>
        <p:spPr>
          <a:xfrm>
            <a:off x="5867400" y="1752600"/>
            <a:ext cx="381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3" name="Oval 142"/>
          <p:cNvSpPr/>
          <p:nvPr/>
        </p:nvSpPr>
        <p:spPr>
          <a:xfrm>
            <a:off x="6858000" y="1752600"/>
            <a:ext cx="381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4" name="Oval 143"/>
          <p:cNvSpPr/>
          <p:nvPr/>
        </p:nvSpPr>
        <p:spPr>
          <a:xfrm>
            <a:off x="6858000" y="1752600"/>
            <a:ext cx="381000" cy="381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04800" y="46598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Move(C,0)  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295400" y="4659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{ 5 }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04800" y="4964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Move(C,1)  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295400" y="4964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{ 3 ,9}</a:t>
            </a:r>
          </a:p>
        </p:txBody>
      </p:sp>
      <p:sp>
        <p:nvSpPr>
          <p:cNvPr id="149" name="Oval 148"/>
          <p:cNvSpPr/>
          <p:nvPr/>
        </p:nvSpPr>
        <p:spPr>
          <a:xfrm>
            <a:off x="3429000" y="2286000"/>
            <a:ext cx="381000" cy="381000"/>
          </a:xfrm>
          <a:prstGeom prst="ellipse">
            <a:avLst/>
          </a:prstGeom>
          <a:noFill/>
          <a:ln>
            <a:solidFill>
              <a:srgbClr val="C42A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7162800" y="47244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1" name="Oval 150"/>
          <p:cNvSpPr/>
          <p:nvPr/>
        </p:nvSpPr>
        <p:spPr>
          <a:xfrm>
            <a:off x="3352800" y="1295400"/>
            <a:ext cx="381000" cy="381000"/>
          </a:xfrm>
          <a:prstGeom prst="ellipse">
            <a:avLst/>
          </a:prstGeom>
          <a:noFill/>
          <a:ln>
            <a:solidFill>
              <a:srgbClr val="C42A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2" name="Oval 151"/>
          <p:cNvSpPr/>
          <p:nvPr/>
        </p:nvSpPr>
        <p:spPr>
          <a:xfrm>
            <a:off x="6858000" y="1752600"/>
            <a:ext cx="381000" cy="381000"/>
          </a:xfrm>
          <a:prstGeom prst="ellipse">
            <a:avLst/>
          </a:prstGeom>
          <a:noFill/>
          <a:ln>
            <a:solidFill>
              <a:srgbClr val="C42A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153400" y="47244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2514600" y="39624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6477000" y="4724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257800" y="2590800"/>
            <a:ext cx="2133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solidFill>
                  <a:schemeClr val="tx1"/>
                </a:solidFill>
              </a:rPr>
              <a:t>D_Tran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6858000" y="17526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B5F92DB9-3728-45A1-A042-1FB943C16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uiExpand="1" build="allAtOnce" animBg="1"/>
      <p:bldP spid="45" grpId="0"/>
      <p:bldP spid="49" grpId="0"/>
      <p:bldP spid="52" grpId="0"/>
      <p:bldP spid="53" grpId="0"/>
      <p:bldP spid="54" grpId="0" build="allAtOnce"/>
      <p:bldP spid="56" grpId="0" build="allAtOnce"/>
      <p:bldP spid="57" grpId="0" build="allAtOnce"/>
      <p:bldP spid="59" grpId="0" build="allAtOnce" animBg="1"/>
      <p:bldP spid="60" grpId="0" build="allAtOnce" animBg="1"/>
      <p:bldP spid="63" grpId="0" build="allAtOnce" animBg="1"/>
      <p:bldP spid="65" grpId="0" build="allAtOnce" animBg="1"/>
      <p:bldP spid="66" grpId="0" build="allAtOnce" animBg="1"/>
      <p:bldP spid="75" grpId="0" build="p"/>
      <p:bldP spid="78" grpId="0" build="allAtOnce" animBg="1"/>
      <p:bldP spid="90" grpId="0" build="allAtOnce" animBg="1"/>
      <p:bldP spid="91" grpId="0" build="allAtOnce"/>
      <p:bldP spid="94" grpId="0" build="allAtOnce"/>
      <p:bldP spid="96" grpId="0" build="allAtOnce"/>
      <p:bldP spid="99" grpId="0" build="allAtOnce"/>
      <p:bldP spid="100" grpId="0" build="allAtOnce" animBg="1"/>
      <p:bldP spid="111" grpId="0" build="allAtOnce" animBg="1"/>
      <p:bldP spid="112" grpId="0" build="allAtOnce" animBg="1"/>
      <p:bldP spid="113" grpId="0" build="allAtOnce" animBg="1"/>
      <p:bldP spid="114" grpId="0" build="allAtOnce" animBg="1"/>
      <p:bldP spid="115" grpId="0" build="allAtOnce" animBg="1"/>
      <p:bldP spid="116" grpId="0" build="allAtOnce"/>
      <p:bldP spid="117" grpId="0" build="p"/>
      <p:bldP spid="118" grpId="0" build="allAtOnce"/>
      <p:bldP spid="121" grpId="0" build="allAtOnce"/>
      <p:bldP spid="122" grpId="0" build="allAtOnce" animBg="1"/>
      <p:bldP spid="123" grpId="0" build="allAtOnce" animBg="1"/>
      <p:bldP spid="124" grpId="0" build="allAtOnce" animBg="1"/>
      <p:bldP spid="125" grpId="0" build="allAtOnce" animBg="1"/>
      <p:bldP spid="127" grpId="0" build="allAtOnce" animBg="1"/>
      <p:bldP spid="128" grpId="0" uiExpand="1" build="allAtOnce" animBg="1"/>
      <p:bldP spid="129" grpId="0" build="allAtOnce"/>
      <p:bldP spid="130" grpId="0" build="allAtOnce"/>
      <p:bldP spid="131" grpId="0" build="allAtOnce"/>
      <p:bldP spid="132" grpId="0" build="p"/>
      <p:bldP spid="133" grpId="0" build="allAtOnce"/>
      <p:bldP spid="134" grpId="0" build="allAtOnce" animBg="1"/>
      <p:bldP spid="135" grpId="0" build="allAtOnce"/>
      <p:bldP spid="136" grpId="0" build="p"/>
      <p:bldP spid="137" grpId="0" build="allAtOnce" animBg="1"/>
      <p:bldP spid="138" grpId="0" build="allAtOnce"/>
      <p:bldP spid="139" grpId="0" build="allAtOnce"/>
      <p:bldP spid="140" grpId="0" uiExpand="1" build="allAtOnce" animBg="1"/>
      <p:bldP spid="141" grpId="0" uiExpand="1" build="allAtOnce" animBg="1"/>
      <p:bldP spid="142" grpId="0" uiExpand="1" build="allAtOnce" animBg="1"/>
      <p:bldP spid="143" grpId="0" uiExpand="1" build="allAtOnce" animBg="1"/>
      <p:bldP spid="144" grpId="0" uiExpand="1" build="allAtOnce" animBg="1"/>
      <p:bldP spid="145" grpId="0" build="p"/>
      <p:bldP spid="146" grpId="0" build="allAtOnce"/>
      <p:bldP spid="147" grpId="0" build="allAtOnce"/>
      <p:bldP spid="148" grpId="0" build="allAtOnce"/>
      <p:bldP spid="149" grpId="0" build="allAtOnce" animBg="1"/>
      <p:bldP spid="150" grpId="0" build="allAtOnce"/>
      <p:bldP spid="151" grpId="0" build="allAtOnce" animBg="1"/>
      <p:bldP spid="152" grpId="0" build="allAtOnce" animBg="1"/>
      <p:bldP spid="153" grpId="0" build="allAtOnce"/>
      <p:bldP spid="156" grpId="0" animBg="1"/>
      <p:bldP spid="157" grpId="0" build="allAtOnce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202ED90-C9AD-431E-9FE3-A5896B28BFE6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53215-64DE-4D2F-AB57-692349E7A540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Regular Expressions to Finite Automata</a:t>
            </a:r>
          </a:p>
        </p:txBody>
      </p:sp>
      <p:sp>
        <p:nvSpPr>
          <p:cNvPr id="8" name="Text Box 5"/>
          <p:cNvSpPr txBox="1">
            <a:spLocks noGrp="1" noChangeArrowheads="1"/>
          </p:cNvSpPr>
          <p:nvPr>
            <p:ph idx="1"/>
          </p:nvPr>
        </p:nvSpPr>
        <p:spPr>
          <a:xfrm>
            <a:off x="4343400" y="1143000"/>
            <a:ext cx="609600" cy="400050"/>
          </a:xfrm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2000" b="1" dirty="0">
                <a:latin typeface="+mj-lt"/>
              </a:rPr>
              <a:t>NFA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946775" y="2057400"/>
            <a:ext cx="6048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b="1" dirty="0">
                <a:latin typeface="+mj-lt"/>
                <a:cs typeface="+mn-cs"/>
              </a:rPr>
              <a:t>DFA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18125" y="3810000"/>
            <a:ext cx="2655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+mj-lt"/>
              </a:rPr>
              <a:t>Table-driven </a:t>
            </a:r>
          </a:p>
          <a:p>
            <a:pPr algn="ctr">
              <a:defRPr/>
            </a:pPr>
            <a:r>
              <a:rPr lang="en-US" sz="2000" b="1" dirty="0">
                <a:latin typeface="+mj-lt"/>
              </a:rPr>
              <a:t>Implementation of DFA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557338" y="4038600"/>
            <a:ext cx="15446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+mj-lt"/>
              </a:rPr>
              <a:t>Lexical</a:t>
            </a:r>
          </a:p>
          <a:p>
            <a:pPr algn="ctr">
              <a:defRPr/>
            </a:pPr>
            <a:r>
              <a:rPr lang="en-US" sz="2000" b="1" dirty="0">
                <a:latin typeface="+mj-lt"/>
              </a:rPr>
              <a:t>Specification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584325" y="2209800"/>
            <a:ext cx="14319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+mj-lt"/>
              </a:rPr>
              <a:t>Regular</a:t>
            </a:r>
          </a:p>
          <a:p>
            <a:pPr algn="ctr">
              <a:defRPr/>
            </a:pPr>
            <a:r>
              <a:rPr lang="en-US" sz="2000" b="1" dirty="0">
                <a:latin typeface="+mj-lt"/>
              </a:rPr>
              <a:t>expressions</a:t>
            </a:r>
          </a:p>
        </p:txBody>
      </p:sp>
      <p:cxnSp>
        <p:nvCxnSpPr>
          <p:cNvPr id="18443" name="AutoShape 9"/>
          <p:cNvCxnSpPr>
            <a:cxnSpLocks noChangeShapeType="1"/>
            <a:endCxn id="12" idx="2"/>
          </p:cNvCxnSpPr>
          <p:nvPr/>
        </p:nvCxnSpPr>
        <p:spPr bwMode="auto">
          <a:xfrm flipV="1">
            <a:off x="2286000" y="2917825"/>
            <a:ext cx="14288" cy="127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4" name="AutoShape 9"/>
          <p:cNvCxnSpPr>
            <a:cxnSpLocks noChangeShapeType="1"/>
            <a:endCxn id="8" idx="1"/>
          </p:cNvCxnSpPr>
          <p:nvPr/>
        </p:nvCxnSpPr>
        <p:spPr bwMode="auto">
          <a:xfrm flipV="1">
            <a:off x="2438400" y="1343025"/>
            <a:ext cx="1905000" cy="920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5" name="AutoShape 9"/>
          <p:cNvCxnSpPr>
            <a:cxnSpLocks noChangeShapeType="1"/>
          </p:cNvCxnSpPr>
          <p:nvPr/>
        </p:nvCxnSpPr>
        <p:spPr bwMode="auto">
          <a:xfrm>
            <a:off x="4876800" y="1447800"/>
            <a:ext cx="12192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6" name="AutoShape 9"/>
          <p:cNvCxnSpPr>
            <a:cxnSpLocks noChangeShapeType="1"/>
          </p:cNvCxnSpPr>
          <p:nvPr/>
        </p:nvCxnSpPr>
        <p:spPr bwMode="auto">
          <a:xfrm>
            <a:off x="6172200" y="2438400"/>
            <a:ext cx="76200" cy="1447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3404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4119C5-FCD8-433B-A4A6-7ECFAE200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  <p:bldP spid="10" grpId="0" build="allAtOnce"/>
      <p:bldP spid="11" grpId="0" build="allAtOnce"/>
      <p:bldP spid="12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202ED90-C9AD-431E-9FE3-A5896B28BFE6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53215-64DE-4D2F-AB57-692349E7A540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Automata in lexical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3404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4119C5-FCD8-433B-A4A6-7ECFAE200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2036" y="997526"/>
            <a:ext cx="7636165" cy="5902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scanner 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lexical analyzer for the language uses a DFA (</a:t>
            </a:r>
            <a:r>
              <a:rPr lang="en-US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recognizer of regular languages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 its core. Different final states of the DFA identifies different </a:t>
            </a:r>
            <a:r>
              <a:rPr lang="en-US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  <a:r>
              <a:rPr lang="en-US" dirty="0" smtClean="0">
                <a:solidFill>
                  <a:srgbClr val="202124"/>
                </a:solidFill>
                <a:latin typeface="Google Sans"/>
              </a:rPr>
              <a:t>.</a:t>
            </a: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en-US" dirty="0" smtClean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lexical analysis, finite automata are used to produce tokens or streams in the form of identifiers, keywords, and constants from the input program</a:t>
            </a:r>
            <a:endParaRPr lang="en-US" dirty="0" smtClean="0">
              <a:solidFill>
                <a:srgbClr val="202124"/>
              </a:solidFill>
              <a:latin typeface="Google Sans"/>
            </a:endParaRP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en-US" dirty="0" smtClean="0">
              <a:solidFill>
                <a:srgbClr val="202124"/>
              </a:solidFill>
              <a:latin typeface="Google Sans"/>
            </a:endParaRP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en-US" dirty="0" smtClean="0">
              <a:solidFill>
                <a:srgbClr val="202124"/>
              </a:solidFill>
              <a:latin typeface="Google Sans"/>
            </a:endParaRP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en-US" dirty="0" smtClean="0">
              <a:solidFill>
                <a:srgbClr val="202124"/>
              </a:solidFill>
              <a:latin typeface="Google Sans"/>
            </a:endParaRP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en-US" dirty="0" smtClean="0">
              <a:solidFill>
                <a:srgbClr val="202124"/>
              </a:solidFill>
              <a:latin typeface="Google Sans"/>
            </a:endParaRP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en-US" dirty="0" smtClean="0">
              <a:solidFill>
                <a:srgbClr val="202124"/>
              </a:solidFill>
              <a:latin typeface="Google Sans"/>
            </a:endParaRP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en-US" dirty="0" smtClean="0">
              <a:solidFill>
                <a:srgbClr val="202124"/>
              </a:solidFill>
              <a:latin typeface="Google Sans"/>
            </a:endParaRP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There are two types of finite automata.</a:t>
            </a:r>
          </a:p>
          <a:p>
            <a:pPr lvl="1"/>
            <a:r>
              <a:rPr lang="en-US" sz="2200" dirty="0"/>
              <a:t>Deterministic Finite Automata (DFA)</a:t>
            </a:r>
          </a:p>
          <a:p>
            <a:pPr lvl="2">
              <a:buFont typeface="Arial" charset="0"/>
              <a:buChar char="•"/>
            </a:pPr>
            <a:r>
              <a:rPr lang="en-US" sz="2200" dirty="0">
                <a:sym typeface="Symbol" pitchFamily="18" charset="2"/>
              </a:rPr>
              <a:t>One transition per input per state</a:t>
            </a:r>
            <a:r>
              <a:rPr lang="en-US" sz="2200" dirty="0"/>
              <a:t> </a:t>
            </a:r>
          </a:p>
          <a:p>
            <a:pPr lvl="2">
              <a:buFont typeface="Arial" charset="0"/>
              <a:buChar char="•"/>
            </a:pPr>
            <a:r>
              <a:rPr lang="en-US" sz="2200" dirty="0"/>
              <a:t>No </a:t>
            </a:r>
            <a:r>
              <a:rPr lang="en-US" sz="2200" dirty="0">
                <a:sym typeface="Symbol" pitchFamily="18" charset="2"/>
              </a:rPr>
              <a:t>-moves (null moves)</a:t>
            </a:r>
          </a:p>
          <a:p>
            <a:pPr lvl="1"/>
            <a:r>
              <a:rPr lang="en-US" sz="2200" dirty="0"/>
              <a:t>Nondeterministic Finite Automata (NFA)</a:t>
            </a:r>
          </a:p>
          <a:p>
            <a:pPr lvl="2">
              <a:buFont typeface="Arial" charset="0"/>
              <a:buChar char="•"/>
            </a:pPr>
            <a:r>
              <a:rPr lang="en-US" sz="2200" dirty="0">
                <a:sym typeface="Symbol" pitchFamily="18" charset="2"/>
              </a:rPr>
              <a:t>Can have multiple transitions for one input in a given state</a:t>
            </a:r>
          </a:p>
          <a:p>
            <a:pPr lvl="2">
              <a:buFont typeface="Arial" charset="0"/>
              <a:buChar char="•"/>
            </a:pPr>
            <a:r>
              <a:rPr lang="en-US" sz="2200" dirty="0">
                <a:sym typeface="Symbol" pitchFamily="18" charset="2"/>
              </a:rPr>
              <a:t>Can have -moves</a:t>
            </a:r>
          </a:p>
          <a:p>
            <a:pPr>
              <a:buFont typeface="Arial" charset="0"/>
              <a:buChar char="•"/>
            </a:pPr>
            <a:r>
              <a:rPr lang="en-US" sz="2200" dirty="0"/>
              <a:t>A regular expression is a mathematical representation of a pattern</a:t>
            </a:r>
          </a:p>
          <a:p>
            <a:pPr>
              <a:buFont typeface="Arial" charset="0"/>
              <a:buChar char="•"/>
            </a:pPr>
            <a:r>
              <a:rPr lang="en-US" sz="2200" dirty="0">
                <a:sym typeface="Symbol" pitchFamily="18" charset="2"/>
              </a:rPr>
              <a:t>Thompson’s method</a:t>
            </a:r>
          </a:p>
          <a:p>
            <a:pPr>
              <a:buFont typeface="Arial" charset="0"/>
              <a:buChar char="•"/>
            </a:pPr>
            <a:r>
              <a:rPr lang="en-US" sz="2200" dirty="0"/>
              <a:t>Subset Construction Method: (</a:t>
            </a:r>
            <a:r>
              <a:rPr lang="en-US" sz="2200" dirty="0">
                <a:solidFill>
                  <a:srgbClr val="000000"/>
                </a:solidFill>
                <a:ea typeface="Times New Roman"/>
                <a:cs typeface="Mangal"/>
              </a:rPr>
              <a:t>ε-Closure Method)</a:t>
            </a:r>
            <a:endParaRPr lang="en-US" sz="2200" dirty="0"/>
          </a:p>
          <a:p>
            <a:pPr>
              <a:buNone/>
            </a:pPr>
            <a:endParaRPr lang="en-US" sz="2200" dirty="0">
              <a:sym typeface="Symbol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F825F2-D6AC-4B17-A3C5-02206095D957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Recap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3B7CBC-4814-4CF7-AEFD-939127FF7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ea typeface="Calibri"/>
                <a:cs typeface="Times New Roman"/>
              </a:rPr>
              <a:t>Introduce students to the concepts of scanner how a lexical </a:t>
            </a:r>
            <a:r>
              <a:rPr lang="en-US" sz="2400" dirty="0" err="1">
                <a:ea typeface="Calibri"/>
                <a:cs typeface="Times New Roman"/>
              </a:rPr>
              <a:t>analyser</a:t>
            </a:r>
            <a:r>
              <a:rPr lang="en-US" sz="2400" dirty="0">
                <a:ea typeface="Calibri"/>
                <a:cs typeface="Times New Roman"/>
              </a:rPr>
              <a:t> work in compiler designing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DCB878-6A03-4013-BCD9-1516DE1704E9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Topic Objective(CO1)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B7077-BAF3-4D8A-BB39-CAE2B7DA2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533400" y="1265237"/>
            <a:ext cx="8229600" cy="4906963"/>
          </a:xfrm>
        </p:spPr>
        <p:txBody>
          <a:bodyPr/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CO1: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have the knowledge of patterns, tokens, regular expressions and finite automata to develop a scanner or lexical analyzer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develop various parser by parsing LL parser and LR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CO3: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various design &amp; conduct experiments for Intermediate Code Generation in compiler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CO4: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develop various Data structure for symbols tables and Error Detection &amp; Recovery at every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CO5: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various new code optimization techniques to improve the performance of a program in terms of speed &amp; space</a:t>
            </a:r>
            <a:r>
              <a:rPr lang="en-US" sz="2200" dirty="0"/>
              <a:t>.</a:t>
            </a:r>
          </a:p>
          <a:p>
            <a:pPr algn="just" eaLnBrk="1" hangingPunct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03F19A-ACE2-4DDC-9AB9-252FE5EBFBE7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56D34-6B30-4C79-8893-6DB58EC2895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Course </a:t>
            </a:r>
            <a:r>
              <a:rPr lang="en-US" sz="3200" b="1" dirty="0" smtClean="0"/>
              <a:t>Outcome</a:t>
            </a:r>
            <a:endParaRPr lang="en-US" sz="3200" b="1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F9680B-7642-44F9-B4E1-2DE30400C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043"/>
            <a:ext cx="10984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/>
              <a:t>Lexical </a:t>
            </a:r>
            <a:r>
              <a:rPr lang="en-US" sz="2800" b="1" dirty="0" smtClean="0"/>
              <a:t>Analysis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 is the first phase of the compiler also known as a scanner. It converts the High level input program into a sequence of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 can be implemented with the Deterministic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finnite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Automata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a sequence of tokens that is sent to the parser for syntax analysis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32A8-6D51-467A-A195-15F3E6FA0D56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AB7077-BAF3-4D8A-BB39-CAE2B7DA2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" y="274639"/>
            <a:ext cx="1327052" cy="109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315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fontAlgn="base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Lexical Analyzer works-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en-US" sz="3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This stage involves cleaning up the input text and preparing it for lexical analysis. This may include removing comments, whitespace, and other non-essential characters from the input text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is the process of breaking the input text into a sequence of tokens. This is usually done by matching the characters in the input text against a set of patterns or regular expressions that define the different types of tokens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classification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this stage, the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the type of each token. For example, in a programming language, the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might classify keywords, identifiers, operators, and punctuation symbols as separate token types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validation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this stage, the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checks that each token is valid according to the rules of the programming language. For example, it might check that a variable name is a valid identifier, or that an operator has the correct syntax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fontAlgn="base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3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this final stage, the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the output of the lexical analysis process, which is typically a list of tokens. This list of tokens can then be passed to the next stage of compilation or interpretation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32A8-6D51-467A-A195-15F3E6FA0D56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AB7077-BAF3-4D8A-BB39-CAE2B7DA2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7"/>
            <a:ext cx="1327052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232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Interface diagram of Lexical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E200CB-A255-43F8-89AE-0004C2D41387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875A38-9C2B-4D0D-AABA-018AE4F39A8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Lexical Analysis</a:t>
            </a:r>
            <a:r>
              <a:rPr lang="en-US" sz="3200" b="1" dirty="0"/>
              <a:t>(CO1)</a:t>
            </a:r>
            <a:endParaRPr lang="en-US" sz="3200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2209800"/>
            <a:ext cx="8197850" cy="3352800"/>
            <a:chOff x="-849807" y="2590800"/>
            <a:chExt cx="10158365" cy="3311525"/>
          </a:xfrm>
        </p:grpSpPr>
        <p:sp>
          <p:nvSpPr>
            <p:cNvPr id="9" name="Rounded Rectangle 8"/>
            <p:cNvSpPr/>
            <p:nvPr/>
          </p:nvSpPr>
          <p:spPr>
            <a:xfrm>
              <a:off x="1447823" y="2742892"/>
              <a:ext cx="2057640" cy="914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Lexical Analyzer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486384" y="2742892"/>
              <a:ext cx="2057640" cy="914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Syntax Analysis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>
              <a:off x="304909" y="3200736"/>
              <a:ext cx="1142914" cy="15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505463" y="2971814"/>
              <a:ext cx="1980922" cy="15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3505463" y="3429657"/>
              <a:ext cx="1980922" cy="15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2"/>
            <p:cNvSpPr txBox="1">
              <a:spLocks noChangeArrowheads="1"/>
            </p:cNvSpPr>
            <p:nvPr/>
          </p:nvSpPr>
          <p:spPr bwMode="auto">
            <a:xfrm>
              <a:off x="-849807" y="2819722"/>
              <a:ext cx="1329794" cy="699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Source</a:t>
              </a:r>
            </a:p>
            <a:p>
              <a:pPr>
                <a:defRPr/>
              </a:pPr>
              <a:r>
                <a:rPr lang="en-US" sz="2000" dirty="0">
                  <a:latin typeface="+mj-lt"/>
                </a:rPr>
                <a:t>program</a:t>
              </a:r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4038561" y="2590800"/>
              <a:ext cx="959970" cy="39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+mj-lt"/>
                </a:rPr>
                <a:t>token</a:t>
              </a:r>
            </a:p>
          </p:txBody>
        </p:sp>
        <p:sp>
          <p:nvSpPr>
            <p:cNvPr id="16" name="TextBox 14"/>
            <p:cNvSpPr txBox="1">
              <a:spLocks noChangeArrowheads="1"/>
            </p:cNvSpPr>
            <p:nvPr/>
          </p:nvSpPr>
          <p:spPr bwMode="auto">
            <a:xfrm>
              <a:off x="3623493" y="3550390"/>
              <a:ext cx="1998625" cy="39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err="1">
                  <a:latin typeface="+mj-lt"/>
                </a:rPr>
                <a:t>getNextToken</a:t>
              </a:r>
              <a:endParaRPr lang="en-US" sz="2000" dirty="0">
                <a:latin typeface="+mj-lt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514019" y="3657011"/>
              <a:ext cx="1676013" cy="129670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 flipV="1">
              <a:off x="4953286" y="3657011"/>
              <a:ext cx="1599294" cy="129670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3582182" y="4988207"/>
              <a:ext cx="2055672" cy="914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Symbol</a:t>
              </a:r>
            </a:p>
            <a:p>
              <a:pPr algn="ctr">
                <a:defRPr/>
              </a:pPr>
              <a:r>
                <a:rPr lang="en-US" dirty="0">
                  <a:latin typeface="+mj-lt"/>
                </a:rPr>
                <a:t>table</a:t>
              </a:r>
            </a:p>
          </p:txBody>
        </p:sp>
        <p:sp>
          <p:nvSpPr>
            <p:cNvPr id="20" name="TextBox 26"/>
            <p:cNvSpPr txBox="1">
              <a:spLocks noChangeArrowheads="1"/>
            </p:cNvSpPr>
            <p:nvPr/>
          </p:nvSpPr>
          <p:spPr bwMode="auto">
            <a:xfrm>
              <a:off x="7544024" y="2819722"/>
              <a:ext cx="1764534" cy="699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+mj-lt"/>
                </a:rPr>
                <a:t>To semantic</a:t>
              </a:r>
            </a:p>
            <a:p>
              <a:pPr>
                <a:defRPr/>
              </a:pPr>
              <a:r>
                <a:rPr lang="en-US" sz="2000">
                  <a:latin typeface="+mj-lt"/>
                </a:rPr>
                <a:t>analysis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6934200" y="2819400"/>
            <a:ext cx="15986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3404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727F593-B8A3-4459-BAE1-C49571A85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28E3-FE20-48DC-9541-37856B89F01E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/>
              <a:t>Tokens, Patterns </a:t>
            </a:r>
            <a:r>
              <a:rPr lang="en-US" sz="2400" dirty="0" smtClean="0"/>
              <a:t>and Lexemes</a:t>
            </a:r>
            <a:r>
              <a:rPr lang="en-US" sz="2400" b="1" dirty="0" smtClean="0"/>
              <a:t>(CO1)</a:t>
            </a: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906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basically a sequence of characters that are treated as a unit as it cannot be further broken down.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like C language- keywords (int, char, float,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continue, etc.) identifiers (user-defined names), operators (+, -, *,  /), delimiters/punctuators like comma (,), semicolon(;), braces ({ }), etc. , strings can be considered as tokens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fontAlgn="base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10; //Input Source code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Tokens </a:t>
            </a:r>
          </a:p>
          <a:p>
            <a:pPr eaLnBrk="0" fontAlgn="base" hangingPunct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(keyword), a(identifier), =(operator), 10(constant) and ;(punctuation-semicolon) </a:t>
            </a:r>
          </a:p>
          <a:p>
            <a:pPr marL="0" indent="0" fontAlgn="base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tokens-5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2A6864-B568-4558-A53A-6F29A4BC5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861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28E3-FE20-48DC-9541-37856B89F01E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Tokens, Patterns and Lexemes</a:t>
            </a:r>
            <a:r>
              <a:rPr lang="en-US" sz="3200" b="1" dirty="0"/>
              <a:t>(CO1)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1066801"/>
            <a:ext cx="8382000" cy="4419600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2000" b="1" dirty="0"/>
              <a:t>Lexeme</a:t>
            </a:r>
          </a:p>
          <a:p>
            <a:pPr marL="0" indent="0" fontAlgn="base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sequence of characters in the source code that are matched by given predefined language rules for every lexeme to be specified as a valid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token.</a:t>
            </a:r>
          </a:p>
          <a:p>
            <a:pPr marL="0" indent="0" fontAlgn="base">
              <a:buNone/>
            </a:pP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 fontAlgn="base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is lexeme of type identifier(token).</a:t>
            </a:r>
          </a:p>
          <a:p>
            <a:pPr marL="0" indent="0" fontAlgn="base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(,),{,} are lexemes of type punctuation(token)</a:t>
            </a:r>
          </a:p>
          <a:p>
            <a:pPr marL="0" indent="0" fontAlgn="base">
              <a:buNone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</a:p>
          <a:p>
            <a:pPr fontAlgn="base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specifies a set of rules that a scanner follows to create a token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sz="1800" dirty="0"/>
          </a:p>
          <a:p>
            <a:pPr marL="0" indent="0" fontAlgn="base">
              <a:buNone/>
            </a:pP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fontAlgn="base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 keyword to be identified as a valid token, the pattern is the sequence of characters that make the keyword.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 identifier to be identified as a valid token, the pattern is the predefined rules that it must start with alphabet, followed by alphabet or a digit</a:t>
            </a:r>
          </a:p>
          <a:p>
            <a:pPr marL="0" indent="0" fontAlgn="base">
              <a:buNone/>
            </a:pPr>
            <a:endParaRPr lang="en-US" sz="2000" dirty="0" smtClean="0"/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 smtClean="0"/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2A6864-B568-4558-A53A-6F29A4BC5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997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2456-F8E9-490D-B5E4-16BDB2F0A0CF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Example of Tokens, Patterns and Lexemes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90650"/>
            <a:ext cx="819105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AB0227-016E-46BE-B28A-F1A65FB70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029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200" b="1" dirty="0"/>
              <a:t>List out all the alphabets, characters and tokens with their pattern allowed in the language: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200" i="1" dirty="0"/>
              <a:t>digit</a:t>
            </a:r>
            <a:r>
              <a:rPr lang="en-US" sz="2200" dirty="0"/>
              <a:t>     -&gt; [0-9]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200" i="1" dirty="0"/>
              <a:t>Digits</a:t>
            </a:r>
            <a:r>
              <a:rPr lang="en-US" sz="2200" dirty="0"/>
              <a:t>   -&gt; digit+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200" i="1" dirty="0"/>
              <a:t>number</a:t>
            </a:r>
            <a:r>
              <a:rPr lang="en-US" sz="2200" dirty="0"/>
              <a:t> -&gt; digit(.digits)? (E[+-]? Digit)?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200" i="1" dirty="0"/>
              <a:t>letter  </a:t>
            </a:r>
            <a:r>
              <a:rPr lang="en-US" sz="2200" dirty="0"/>
              <a:t>-&gt; [A-</a:t>
            </a:r>
            <a:r>
              <a:rPr lang="en-US" sz="2200" dirty="0" err="1"/>
              <a:t>Za</a:t>
            </a:r>
            <a:r>
              <a:rPr lang="en-US" sz="2200" dirty="0"/>
              <a:t>-z_]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200" i="1" dirty="0"/>
              <a:t>id</a:t>
            </a:r>
            <a:r>
              <a:rPr lang="en-US" sz="2200" dirty="0"/>
              <a:t>          -&gt; letter (</a:t>
            </a:r>
            <a:r>
              <a:rPr lang="en-US" sz="2200" dirty="0" err="1"/>
              <a:t>letter|digit</a:t>
            </a:r>
            <a:r>
              <a:rPr lang="en-US" sz="2200" dirty="0"/>
              <a:t>)*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200" i="1" dirty="0"/>
              <a:t>If</a:t>
            </a:r>
            <a:r>
              <a:rPr lang="en-US" sz="2200" dirty="0"/>
              <a:t>           -&gt; if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200" i="1" dirty="0"/>
              <a:t>Then</a:t>
            </a:r>
            <a:r>
              <a:rPr lang="en-US" sz="2200" dirty="0"/>
              <a:t>     -&gt; then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200" i="1" dirty="0"/>
              <a:t>Else</a:t>
            </a:r>
            <a:r>
              <a:rPr lang="en-US" sz="2200" dirty="0"/>
              <a:t>       -&gt; else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200" i="1" dirty="0" err="1"/>
              <a:t>Relop</a:t>
            </a:r>
            <a:r>
              <a:rPr lang="en-US" sz="2200" dirty="0"/>
              <a:t>    -&gt; &lt; | &gt; | &lt;= | &gt;= | = | &lt;&gt;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200" i="1" dirty="0" err="1"/>
              <a:t>White_space</a:t>
            </a:r>
            <a:r>
              <a:rPr lang="en-US" sz="2200" dirty="0"/>
              <a:t> -&gt; (blank | tab | newline)+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D9BD8A-EC6E-4FF5-B349-AE812ED7ACCC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B33D9-C87B-44C2-A283-0C6B51EFAFC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Designing of Lexical Analyzer</a:t>
            </a:r>
            <a:r>
              <a:rPr lang="en-US" sz="3200" b="1" dirty="0"/>
              <a:t>(CO1)</a:t>
            </a:r>
            <a:endParaRPr lang="en-US" sz="3200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3404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713D0D-CA19-41EA-8A60-1E66F456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533400" y="914401"/>
            <a:ext cx="8229600" cy="5105400"/>
          </a:xfrm>
        </p:spPr>
        <p:txBody>
          <a:bodyPr/>
          <a:lstStyle/>
          <a:p>
            <a:pPr eaLnBrk="1" hangingPunct="1"/>
            <a:r>
              <a:rPr lang="en-US" sz="2400" b="1" dirty="0"/>
              <a:t>Construction of state diagram for every token according to pattern:</a:t>
            </a:r>
          </a:p>
          <a:p>
            <a:pPr eaLnBrk="1" hangingPunct="1"/>
            <a:r>
              <a:rPr lang="en-US" sz="2400" dirty="0"/>
              <a:t>Transition diagrams of </a:t>
            </a:r>
            <a:r>
              <a:rPr lang="en-US" sz="2400" dirty="0" err="1"/>
              <a:t>relop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F1EC25-B6B8-4F09-9F83-54A426BFE1D6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D6CFF6-508B-40DD-B173-676F5C45BFD9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Designing of Lexical Analyzer</a:t>
            </a:r>
          </a:p>
        </p:txBody>
      </p:sp>
      <p:pic>
        <p:nvPicPr>
          <p:cNvPr id="3175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09800"/>
            <a:ext cx="56769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3404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CC55C6-79A0-47E1-A06A-081906E14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327052" cy="54927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Transition diagram for identifiers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321E101-1FD6-4C44-ABB8-8C58FE57EDC0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5F5B2-3C99-4C27-A0E3-B3F0E4F3FE48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</a:rPr>
              <a:t>Designing of Lexical Analyzer</a:t>
            </a:r>
          </a:p>
        </p:txBody>
      </p:sp>
      <p:pic>
        <p:nvPicPr>
          <p:cNvPr id="3277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2881313"/>
            <a:ext cx="66675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3404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E95117-00A8-4715-B064-5B0671897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Transition diagram for unsigned numbers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AABBA53-FC4F-4972-9E1C-667EB4E1EB20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4C113-EB53-447A-A9DA-DD085A3F00E7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</a:rPr>
              <a:t>Designing of Lexical Analyzer</a:t>
            </a:r>
          </a:p>
        </p:txBody>
      </p:sp>
      <p:pic>
        <p:nvPicPr>
          <p:cNvPr id="3379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2962275"/>
            <a:ext cx="74866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3404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350489-CB44-445D-A4C2-7F92B1A94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10199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/>
              <a:t>PO1</a:t>
            </a:r>
            <a:r>
              <a:rPr lang="en-US" sz="2200" dirty="0"/>
              <a:t>: Engineering Knowledge </a:t>
            </a:r>
          </a:p>
          <a:p>
            <a:pPr algn="just"/>
            <a:r>
              <a:rPr lang="en-US" sz="2200" b="1" dirty="0"/>
              <a:t>PO2</a:t>
            </a:r>
            <a:r>
              <a:rPr lang="en-US" sz="2200" dirty="0"/>
              <a:t>: Problem Analysis </a:t>
            </a:r>
          </a:p>
          <a:p>
            <a:pPr algn="just"/>
            <a:r>
              <a:rPr lang="en-US" sz="2200" b="1" dirty="0"/>
              <a:t>PO3</a:t>
            </a:r>
            <a:r>
              <a:rPr lang="en-US" sz="2200" dirty="0"/>
              <a:t>: Design/Development of solutions </a:t>
            </a:r>
          </a:p>
          <a:p>
            <a:pPr algn="just"/>
            <a:r>
              <a:rPr lang="en-US" sz="2200" b="1" dirty="0"/>
              <a:t>PO4</a:t>
            </a:r>
            <a:r>
              <a:rPr lang="en-US" sz="2200" dirty="0"/>
              <a:t>: Conduct Investigations of complex problems </a:t>
            </a:r>
          </a:p>
          <a:p>
            <a:pPr algn="just"/>
            <a:r>
              <a:rPr lang="en-US" sz="2200" b="1" dirty="0"/>
              <a:t>PO5</a:t>
            </a:r>
            <a:r>
              <a:rPr lang="en-US" sz="2200" dirty="0"/>
              <a:t>: Modern tool usage </a:t>
            </a:r>
          </a:p>
          <a:p>
            <a:pPr algn="just"/>
            <a:r>
              <a:rPr lang="en-US" sz="2200" b="1" dirty="0"/>
              <a:t>PO6</a:t>
            </a:r>
            <a:r>
              <a:rPr lang="en-US" sz="2200" dirty="0"/>
              <a:t>: The engineer and society </a:t>
            </a:r>
          </a:p>
          <a:p>
            <a:pPr algn="just"/>
            <a:r>
              <a:rPr lang="en-US" sz="2200" b="1" dirty="0"/>
              <a:t>PO7</a:t>
            </a:r>
            <a:r>
              <a:rPr lang="en-US" sz="2200" dirty="0"/>
              <a:t>: Environment and sustainability </a:t>
            </a:r>
          </a:p>
          <a:p>
            <a:pPr algn="just"/>
            <a:r>
              <a:rPr lang="en-US" sz="2200" b="1" dirty="0"/>
              <a:t>PO8</a:t>
            </a:r>
            <a:r>
              <a:rPr lang="en-US" sz="2200" dirty="0"/>
              <a:t>: Ethics </a:t>
            </a:r>
          </a:p>
          <a:p>
            <a:pPr algn="just"/>
            <a:r>
              <a:rPr lang="en-US" sz="2200" b="1" dirty="0"/>
              <a:t>PO9</a:t>
            </a:r>
            <a:r>
              <a:rPr lang="en-US" sz="2200" dirty="0"/>
              <a:t>: Individual and team work</a:t>
            </a:r>
          </a:p>
          <a:p>
            <a:pPr algn="just"/>
            <a:r>
              <a:rPr lang="en-US" sz="2200" b="1" dirty="0"/>
              <a:t>PO10</a:t>
            </a:r>
            <a:r>
              <a:rPr lang="en-US" sz="2200" dirty="0"/>
              <a:t>: Communication </a:t>
            </a:r>
          </a:p>
          <a:p>
            <a:pPr algn="just"/>
            <a:r>
              <a:rPr lang="en-US" sz="2200" b="1" dirty="0"/>
              <a:t>PO11</a:t>
            </a:r>
            <a:r>
              <a:rPr lang="en-US" sz="2200" dirty="0"/>
              <a:t>: Project management and finance </a:t>
            </a:r>
          </a:p>
          <a:p>
            <a:pPr algn="just"/>
            <a:r>
              <a:rPr lang="en-US" sz="2200" b="1" dirty="0"/>
              <a:t>PO12</a:t>
            </a:r>
            <a:r>
              <a:rPr lang="en-US" sz="2200" dirty="0"/>
              <a:t>: Life-long learning</a:t>
            </a:r>
          </a:p>
          <a:p>
            <a:pPr algn="just" eaLnBrk="1" hangingPunct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CE25DF-777D-499E-9301-55D1E5B06329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56D34-6B30-4C79-8893-6DB58EC2895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Program Outcomes (PO)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10DCBE-024D-434D-B04B-94C8DD094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043"/>
            <a:ext cx="10984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b="1" dirty="0"/>
              <a:t>Implementation of </a:t>
            </a:r>
            <a:r>
              <a:rPr lang="en-US" sz="2400" b="1" dirty="0" err="1"/>
              <a:t>relop</a:t>
            </a:r>
            <a:r>
              <a:rPr lang="en-US" sz="2400" b="1" dirty="0"/>
              <a:t> transition Diagram: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FF28F1-24E1-430B-BA7F-11392627AED4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4C113-EB53-447A-A9DA-DD085A3F00E7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</a:rPr>
              <a:t>Designing of Lexical Analyzer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3404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077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7A199-10F4-4382-896B-98183F060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Tokens, Patterns and Lexemes with example</a:t>
            </a:r>
          </a:p>
          <a:p>
            <a:r>
              <a:rPr lang="en-US" sz="2400" dirty="0"/>
              <a:t>Designing of Lexical Analyzer</a:t>
            </a:r>
          </a:p>
          <a:p>
            <a:pPr algn="just"/>
            <a:r>
              <a:rPr lang="en-US" sz="2400" dirty="0"/>
              <a:t>Lexical analysis turns input characters into tokens.</a:t>
            </a:r>
          </a:p>
          <a:p>
            <a:pPr algn="just"/>
            <a:r>
              <a:rPr lang="en-US" sz="2400" dirty="0"/>
              <a:t>Lexical syntax is described by regular expressions.</a:t>
            </a:r>
            <a:endParaRPr lang="en-US" sz="240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7F45E0-D7A4-43BB-8F48-BC9B9530CACC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Recap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F789A8-BFD0-4FFB-A409-6EC20EABC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 is a program that generates lexical It reads the input stream and produces the source code as output through implementing the lexical analyzer in the C program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with YACC parser generator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lexical analyzer is a program that transforms an input stream into a sequence of tokens.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7F45E0-D7A4-43BB-8F48-BC9B9530CACC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/>
              <a:t>LEX</a:t>
            </a:r>
            <a:endParaRPr lang="en-US" sz="3200" b="1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F789A8-BFD0-4FFB-A409-6EC20EABC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594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 lexical analyzer creates a program lex.1 in the Lex language. Then Lex compiler runs the lex.1 program and produces a C program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lex.yy.c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C compiler runs the lex.yy.c program and produces an object program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a.out is lexical analyzer that transforms an input stream into a sequence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7F45E0-D7A4-43BB-8F48-BC9B9530CACC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/>
              <a:t>LEX</a:t>
            </a:r>
            <a:endParaRPr lang="en-US" sz="3200" b="1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F789A8-BFD0-4FFB-A409-6EC20EABC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364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7F45E0-D7A4-43BB-8F48-BC9B9530CACC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/>
              <a:t>LEX</a:t>
            </a:r>
            <a:endParaRPr lang="en-US" sz="3200" b="1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F789A8-BFD0-4FFB-A409-6EC20EABC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  <p:pic>
        <p:nvPicPr>
          <p:cNvPr id="2050" name="Picture 2" descr="LEX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834356"/>
            <a:ext cx="71818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3652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7F45E0-D7A4-43BB-8F48-BC9B9530CACC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/>
              <a:t>LEX</a:t>
            </a:r>
            <a:endParaRPr lang="en-US" sz="3200" b="1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F789A8-BFD0-4FFB-A409-6EC20EABC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Lex program is separated into three sections by %% delimiters. The formal of Lex source is as follows: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 definitions }   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  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{ rules }   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   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 user subroutines 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652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ea typeface="Calibri"/>
                <a:cs typeface="Times New Roman"/>
              </a:rPr>
              <a:t>Introduce students to the concepts of language used to design the compiler.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8B3F26-108E-475C-80A8-FC044AE5A9B9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Topic Objective(CO1)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D3B380-6E5E-4778-9D28-D9703EA8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BNF stands for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Backus-Naur Form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used to write a formal representation of a context-free grammar. It is also used to describe the syntax of a programming language.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BNF notation is basically just a variant of a context-free grammar.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BNF, productions have the form: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 side →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BNF, we can represent above grammar as follows:   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 → aSa| bSb| c</a:t>
            </a:r>
            <a:endParaRPr lang="en-US" sz="1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8B3F26-108E-475C-80A8-FC044AE5A9B9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Backus-Naur Form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D3B380-6E5E-4778-9D28-D9703EA8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673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YACC stands for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Yet Another Compiler Compiler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YACC provides a tool to produce a parser for a given grammar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YACC is a program designed to compile a LALR (1) grammar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produce the source code of the syntactic analyzer of the language produced by LALR (1) grammar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of YACC is the rule or grammar and the output is a C program.</a:t>
            </a:r>
          </a:p>
          <a:p>
            <a:endParaRPr lang="en-US" sz="1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8B3F26-108E-475C-80A8-FC044AE5A9B9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/>
              <a:t>YACC</a:t>
            </a:r>
            <a:endParaRPr lang="en-US" sz="3200" b="1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D3B380-6E5E-4778-9D28-D9703EA8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665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 G can be defined by four tuples as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 (V, T, P, S) 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describes a finite set of terminal symbols.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describes a finite set of non-terminal symbols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describes a set of production rules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start symbol.</a:t>
            </a:r>
          </a:p>
          <a:p>
            <a:pPr marL="0" indent="0" algn="just">
              <a:buNone/>
            </a:pPr>
            <a:endParaRPr lang="en-US" sz="16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8B3F26-108E-475C-80A8-FC044AE5A9B9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Topic Objective(CO1)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D3B380-6E5E-4778-9D28-D9703EA8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4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D9F92C-456F-44DB-A9E9-1E34414D1EEE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DD197B-EEE9-49DA-9F1A-939B05E14F1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CO-PO Mapping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3573"/>
              </p:ext>
            </p:extLst>
          </p:nvPr>
        </p:nvGraphicFramePr>
        <p:xfrm>
          <a:off x="76200" y="1341120"/>
          <a:ext cx="8976361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PO1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PO2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PO3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PO4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PO5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PO6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PO7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PO8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PO9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PO10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PO11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PO12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ACSE504</a:t>
                      </a:r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.1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ACSE504</a:t>
                      </a:r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.2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ACSE504</a:t>
                      </a:r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.3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ACSE504</a:t>
                      </a:r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.4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ACSE504</a:t>
                      </a:r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.5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2.6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BEEB3C-0874-458D-A532-6F9F190B1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043"/>
            <a:ext cx="10984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BC4D45-313F-4D2F-AE2E-6779FAB31DB5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67F0AC-F99D-48A2-B2AB-42FCB9C49DA6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/>
              <a:t>Context free grammars</a:t>
            </a:r>
            <a:r>
              <a:rPr lang="en-US" sz="2800" b="1" dirty="0"/>
              <a:t>(CO1)</a:t>
            </a:r>
            <a:endParaRPr lang="en-US" sz="2800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1024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Terminals</a:t>
            </a:r>
          </a:p>
          <a:p>
            <a:pPr eaLnBrk="1" hangingPunct="1"/>
            <a:r>
              <a:rPr lang="en-US" sz="2200" dirty="0"/>
              <a:t>Non terminals</a:t>
            </a:r>
          </a:p>
          <a:p>
            <a:pPr eaLnBrk="1" hangingPunct="1"/>
            <a:r>
              <a:rPr lang="en-US" sz="2200" dirty="0"/>
              <a:t>Start symbol</a:t>
            </a:r>
          </a:p>
          <a:p>
            <a:pPr eaLnBrk="1" hangingPunct="1"/>
            <a:r>
              <a:rPr lang="en-US" sz="2200" dirty="0"/>
              <a:t>productions</a:t>
            </a:r>
          </a:p>
          <a:p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191000" y="2057400"/>
            <a:ext cx="381317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+mj-lt"/>
                <a:cs typeface="Arial" charset="0"/>
              </a:rPr>
              <a:t>expression -&gt; expression + term</a:t>
            </a:r>
          </a:p>
          <a:p>
            <a:pPr>
              <a:defRPr/>
            </a:pPr>
            <a:r>
              <a:rPr lang="en-US" sz="2200" dirty="0">
                <a:latin typeface="+mj-lt"/>
                <a:cs typeface="Arial" charset="0"/>
              </a:rPr>
              <a:t>expression -&gt; expression – term</a:t>
            </a:r>
          </a:p>
          <a:p>
            <a:pPr>
              <a:defRPr/>
            </a:pPr>
            <a:r>
              <a:rPr lang="en-US" sz="2200" dirty="0">
                <a:latin typeface="+mj-lt"/>
                <a:cs typeface="Arial" charset="0"/>
              </a:rPr>
              <a:t>expression -&gt; term</a:t>
            </a:r>
          </a:p>
          <a:p>
            <a:pPr>
              <a:defRPr/>
            </a:pPr>
            <a:r>
              <a:rPr lang="en-US" sz="2200" dirty="0">
                <a:latin typeface="+mj-lt"/>
                <a:cs typeface="Arial" charset="0"/>
              </a:rPr>
              <a:t>term -&gt; term * factor</a:t>
            </a:r>
          </a:p>
          <a:p>
            <a:pPr>
              <a:defRPr/>
            </a:pPr>
            <a:r>
              <a:rPr lang="en-US" sz="2200" dirty="0">
                <a:latin typeface="+mj-lt"/>
                <a:cs typeface="Arial" charset="0"/>
              </a:rPr>
              <a:t>term -&gt; term / factor</a:t>
            </a:r>
          </a:p>
          <a:p>
            <a:pPr>
              <a:defRPr/>
            </a:pPr>
            <a:r>
              <a:rPr lang="en-US" sz="2200" dirty="0">
                <a:latin typeface="+mj-lt"/>
                <a:cs typeface="Arial" charset="0"/>
              </a:rPr>
              <a:t>term -&gt; factor</a:t>
            </a:r>
          </a:p>
          <a:p>
            <a:pPr>
              <a:defRPr/>
            </a:pPr>
            <a:r>
              <a:rPr lang="en-US" sz="2200" dirty="0">
                <a:latin typeface="+mj-lt"/>
                <a:cs typeface="Arial" charset="0"/>
              </a:rPr>
              <a:t>factor -&gt; (expression)</a:t>
            </a:r>
          </a:p>
          <a:p>
            <a:pPr>
              <a:defRPr/>
            </a:pPr>
            <a:r>
              <a:rPr lang="en-US" sz="2200" dirty="0">
                <a:latin typeface="+mj-lt"/>
                <a:cs typeface="Arial" charset="0"/>
              </a:rPr>
              <a:t>factor -&gt; </a:t>
            </a:r>
            <a:r>
              <a:rPr lang="en-US" sz="2200" b="1" dirty="0">
                <a:latin typeface="+mj-lt"/>
                <a:cs typeface="Arial" charset="0"/>
              </a:rPr>
              <a:t>id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5FE390-C8C1-4C2F-BDBE-541BBD100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125C79-FDFF-45C3-9EEC-674EB46D87DE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FB4DC-0EA0-4D58-89C2-E660F47D68D5}" type="slidenum">
              <a:rPr lang="en-US"/>
              <a:pPr>
                <a:defRPr/>
              </a:pPr>
              <a:t>91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/>
              <a:t>Derivation</a:t>
            </a:r>
            <a:r>
              <a:rPr lang="en-US" sz="2800" b="1" dirty="0"/>
              <a:t>(CO1)</a:t>
            </a:r>
            <a:endParaRPr lang="en-US" sz="2800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1127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200" dirty="0">
              <a:latin typeface="Calibri (Body)"/>
            </a:endParaRPr>
          </a:p>
          <a:p>
            <a:pPr eaLnBrk="1" hangingPunct="1"/>
            <a:r>
              <a:rPr lang="en-US" sz="2200" dirty="0">
                <a:latin typeface="Calibri (Body)"/>
              </a:rPr>
              <a:t>Productions are treated as rewriting rules to generate a string</a:t>
            </a:r>
          </a:p>
          <a:p>
            <a:pPr eaLnBrk="1" hangingPunct="1"/>
            <a:r>
              <a:rPr lang="en-US" sz="2200" dirty="0">
                <a:latin typeface="Calibri (Body)"/>
              </a:rPr>
              <a:t>Rightmost and leftmost derivations</a:t>
            </a:r>
          </a:p>
          <a:p>
            <a:pPr lvl="1" eaLnBrk="1" hangingPunct="1"/>
            <a:r>
              <a:rPr lang="en-US" sz="2200" dirty="0">
                <a:latin typeface="Calibri (Body)"/>
              </a:rPr>
              <a:t>E -&gt; E + E | E * E | -E | (E) | </a:t>
            </a:r>
            <a:r>
              <a:rPr lang="en-US" sz="2200" b="1" dirty="0">
                <a:latin typeface="Calibri (Body)"/>
              </a:rPr>
              <a:t>id</a:t>
            </a:r>
          </a:p>
          <a:p>
            <a:pPr lvl="1" eaLnBrk="1" hangingPunct="1"/>
            <a:r>
              <a:rPr lang="en-US" sz="2200" dirty="0">
                <a:latin typeface="Calibri (Body)"/>
              </a:rPr>
              <a:t>Derivations for </a:t>
            </a:r>
            <a:r>
              <a:rPr lang="en-US" sz="2200" b="1" dirty="0">
                <a:latin typeface="Calibri (Body)"/>
              </a:rPr>
              <a:t>–(</a:t>
            </a:r>
            <a:r>
              <a:rPr lang="en-US" sz="2200" b="1" dirty="0" err="1">
                <a:latin typeface="Calibri (Body)"/>
              </a:rPr>
              <a:t>id+id</a:t>
            </a:r>
            <a:r>
              <a:rPr lang="en-US" sz="2200" b="1" dirty="0">
                <a:latin typeface="Calibri (Body)"/>
              </a:rPr>
              <a:t>)</a:t>
            </a:r>
          </a:p>
          <a:p>
            <a:pPr lvl="2" eaLnBrk="1" hangingPunct="1"/>
            <a:r>
              <a:rPr lang="en-US" sz="2200" dirty="0">
                <a:latin typeface="Calibri (Body)"/>
              </a:rPr>
              <a:t>E =&gt; -E =&gt; -(E) =&gt; -(E+E) =&gt; -(</a:t>
            </a:r>
            <a:r>
              <a:rPr lang="en-US" sz="2200" b="1" dirty="0" err="1">
                <a:latin typeface="Calibri (Body)"/>
              </a:rPr>
              <a:t>id</a:t>
            </a:r>
            <a:r>
              <a:rPr lang="en-US" sz="2200" dirty="0" err="1">
                <a:latin typeface="Calibri (Body)"/>
              </a:rPr>
              <a:t>+E</a:t>
            </a:r>
            <a:r>
              <a:rPr lang="en-US" sz="2200" dirty="0">
                <a:latin typeface="Calibri (Body)"/>
              </a:rPr>
              <a:t>)=&gt;-(</a:t>
            </a:r>
            <a:r>
              <a:rPr lang="en-US" sz="2200" b="1" dirty="0" err="1">
                <a:latin typeface="Calibri (Body)"/>
              </a:rPr>
              <a:t>id</a:t>
            </a:r>
            <a:r>
              <a:rPr lang="en-US" sz="2200" dirty="0" err="1">
                <a:latin typeface="Calibri (Body)"/>
              </a:rPr>
              <a:t>+</a:t>
            </a:r>
            <a:r>
              <a:rPr lang="en-US" sz="2200" b="1" dirty="0" err="1">
                <a:latin typeface="Calibri (Body)"/>
              </a:rPr>
              <a:t>id</a:t>
            </a:r>
            <a:r>
              <a:rPr lang="en-US" sz="2200" dirty="0">
                <a:latin typeface="Calibri (Body)"/>
              </a:rPr>
              <a:t>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E87C2D-1A71-41F8-805E-88FA7C980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48456B-61EE-4E2E-BDA6-9B74A476BB90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3B452-CF91-4402-ABF5-EFF411FC51AA}" type="slidenum">
              <a:rPr lang="en-US"/>
              <a:pPr>
                <a:defRPr/>
              </a:pPr>
              <a:t>92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/>
              <a:t>Parse trees</a:t>
            </a:r>
            <a:r>
              <a:rPr lang="en-US" sz="2800" b="1" dirty="0"/>
              <a:t>(CO1)</a:t>
            </a:r>
            <a:endParaRPr lang="en-US" sz="2800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10247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2200" dirty="0">
                <a:latin typeface="+mj-lt"/>
              </a:rPr>
              <a:t>-(</a:t>
            </a:r>
            <a:r>
              <a:rPr lang="en-US" sz="2200" b="1" dirty="0" err="1">
                <a:latin typeface="+mj-lt"/>
              </a:rPr>
              <a:t>id</a:t>
            </a:r>
            <a:r>
              <a:rPr lang="en-US" sz="2200" dirty="0" err="1">
                <a:latin typeface="+mj-lt"/>
              </a:rPr>
              <a:t>+</a:t>
            </a:r>
            <a:r>
              <a:rPr lang="en-US" sz="2200" b="1" dirty="0" err="1">
                <a:latin typeface="+mj-lt"/>
              </a:rPr>
              <a:t>id</a:t>
            </a:r>
            <a:r>
              <a:rPr lang="en-US" sz="2200" dirty="0">
                <a:latin typeface="+mj-lt"/>
              </a:rPr>
              <a:t>)</a:t>
            </a:r>
          </a:p>
          <a:p>
            <a:pPr marL="273050" lvl="2" indent="-273050" eaLnBrk="1" hangingPunct="1">
              <a:buClr>
                <a:srgbClr val="0BD0D9"/>
              </a:buClr>
              <a:buSzPct val="95000"/>
              <a:buFont typeface="Arial" charset="0"/>
              <a:buChar char="•"/>
              <a:defRPr/>
            </a:pPr>
            <a:r>
              <a:rPr lang="en-US" sz="2200" dirty="0">
                <a:latin typeface="+mj-lt"/>
              </a:rPr>
              <a:t>E =&gt; -E =&gt; -(E) =&gt; -(E+E) =&gt; -(</a:t>
            </a:r>
            <a:r>
              <a:rPr lang="en-US" sz="2200" b="1" dirty="0" err="1">
                <a:latin typeface="+mj-lt"/>
              </a:rPr>
              <a:t>id</a:t>
            </a:r>
            <a:r>
              <a:rPr lang="en-US" sz="2200" dirty="0" err="1">
                <a:latin typeface="+mj-lt"/>
              </a:rPr>
              <a:t>+E</a:t>
            </a:r>
            <a:r>
              <a:rPr lang="en-US" sz="2200" dirty="0">
                <a:latin typeface="+mj-lt"/>
              </a:rPr>
              <a:t>)=&gt;-(</a:t>
            </a:r>
            <a:r>
              <a:rPr lang="en-US" sz="2200" b="1" dirty="0" err="1">
                <a:latin typeface="+mj-lt"/>
              </a:rPr>
              <a:t>id</a:t>
            </a:r>
            <a:r>
              <a:rPr lang="en-US" sz="2200" dirty="0" err="1">
                <a:latin typeface="+mj-lt"/>
              </a:rPr>
              <a:t>+</a:t>
            </a:r>
            <a:r>
              <a:rPr lang="en-US" sz="2200" b="1" dirty="0" err="1">
                <a:latin typeface="+mj-lt"/>
              </a:rPr>
              <a:t>id</a:t>
            </a:r>
            <a:r>
              <a:rPr lang="en-US" sz="2200" dirty="0">
                <a:latin typeface="+mj-lt"/>
              </a:rPr>
              <a:t>) </a:t>
            </a:r>
          </a:p>
          <a:p>
            <a:pPr eaLnBrk="1" hangingPunct="1">
              <a:buFont typeface="Arial" charset="0"/>
              <a:buNone/>
              <a:defRPr/>
            </a:pPr>
            <a:endParaRPr lang="en-US" dirty="0"/>
          </a:p>
        </p:txBody>
      </p:sp>
      <p:pic>
        <p:nvPicPr>
          <p:cNvPr id="12296" name="Picture 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286000"/>
            <a:ext cx="2638425" cy="363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CA1F66-79AB-4921-8B55-AA49A5760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9C92A4B-0A0C-4AE9-BC19-E14F4E7718BF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FDF60-D3CD-46A5-89B2-AC78476E5605}" type="slidenum">
              <a:rPr lang="en-US"/>
              <a:pPr>
                <a:defRPr/>
              </a:pPr>
              <a:t>93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/>
              <a:t>Ambiguity</a:t>
            </a:r>
            <a:r>
              <a:rPr lang="en-US" sz="2800" b="1" dirty="0"/>
              <a:t>(CO1)</a:t>
            </a:r>
            <a:endParaRPr lang="en-US" sz="2800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13319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200" dirty="0"/>
              <a:t>For some strings there exist more than one parse tree</a:t>
            </a:r>
          </a:p>
          <a:p>
            <a:r>
              <a:rPr lang="en-US" sz="2200" dirty="0"/>
              <a:t>Or more than one leftmost derivation</a:t>
            </a:r>
          </a:p>
          <a:p>
            <a:r>
              <a:rPr lang="en-US" sz="2200" dirty="0"/>
              <a:t>Or more than one rightmost derivation</a:t>
            </a:r>
          </a:p>
          <a:p>
            <a:r>
              <a:rPr lang="en-US" sz="2200" dirty="0"/>
              <a:t>Example: </a:t>
            </a:r>
            <a:r>
              <a:rPr lang="en-US" sz="2200" dirty="0" err="1"/>
              <a:t>id+id</a:t>
            </a:r>
            <a:r>
              <a:rPr lang="en-US" sz="2200" dirty="0"/>
              <a:t>*id</a:t>
            </a:r>
          </a:p>
        </p:txBody>
      </p:sp>
      <p:pic>
        <p:nvPicPr>
          <p:cNvPr id="13320" name="Picture 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276600"/>
            <a:ext cx="165735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124200"/>
            <a:ext cx="1743075" cy="244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38EF9F-3821-4618-9AF5-2F858A953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Context Free grammar</a:t>
            </a:r>
          </a:p>
          <a:p>
            <a:r>
              <a:rPr lang="en-US" sz="2400" dirty="0"/>
              <a:t>Parse Tree</a:t>
            </a:r>
          </a:p>
          <a:p>
            <a:r>
              <a:rPr lang="en-US" sz="2400"/>
              <a:t>Ambiguity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6102BBF-37E8-4FC2-9250-4F1C3B588984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94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Recap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FC1BB-6228-4FD1-BCE2-614BF29E6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the various capabilities of CFG: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 is useful to describe most of the programming languages.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grammar is properly designed then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parser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constructed automatically.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features of associatively &amp; precedence information, suitable grammars for expressions can be constructed.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 is capable of describing nested structures like: balanced parentheses, matching begin-end, corresponding if-then-else's &amp; so on</a:t>
            </a:r>
            <a:r>
              <a:rPr lang="en-US" dirty="0"/>
              <a:t>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6102BBF-37E8-4FC2-9250-4F1C3B588984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95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of CFG</a:t>
            </a:r>
            <a:endParaRPr lang="en-US" sz="3200" b="1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CD Unit -1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FC1BB-6228-4FD1-BCE2-614BF29E6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353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r>
              <a:rPr lang="en-US" sz="2000" dirty="0" err="1"/>
              <a:t>Youtube</a:t>
            </a:r>
            <a:r>
              <a:rPr lang="en-US" sz="2000" dirty="0"/>
              <a:t>/other  Video Links</a:t>
            </a:r>
          </a:p>
          <a:p>
            <a:r>
              <a:rPr lang="en-US" sz="2000" dirty="0">
                <a:hlinkClick r:id="rId2"/>
              </a:rPr>
              <a:t>https://www.youtube.com/watch?v=WccZQSERfCM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https://www.youtube.com/watch?v=e-WJJl1Wzc4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https://www.youtube.com/watch?v=ZMgiwh_Aimw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https://www.youtube.com/watch?v=jN8zvENdjBg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NPTEL</a:t>
            </a:r>
          </a:p>
          <a:p>
            <a:endParaRPr lang="en-US" sz="2000" dirty="0"/>
          </a:p>
          <a:p>
            <a:r>
              <a:rPr lang="en-US" sz="2000" dirty="0">
                <a:hlinkClick r:id="rId6"/>
              </a:rPr>
              <a:t>https://youtu.be/trocRZqxZFM</a:t>
            </a:r>
            <a:endParaRPr lang="en-US" sz="2000" dirty="0"/>
          </a:p>
          <a:p>
            <a:r>
              <a:rPr lang="en-US" sz="2000" dirty="0">
                <a:hlinkClick r:id="rId7"/>
              </a:rPr>
              <a:t>https://youtu.be/-Ut1b1xEbCo</a:t>
            </a:r>
            <a:endParaRPr lang="en-US" sz="2000" dirty="0"/>
          </a:p>
          <a:p>
            <a:r>
              <a:rPr lang="en-US" sz="2000" dirty="0">
                <a:hlinkClick r:id="rId8"/>
              </a:rPr>
              <a:t>https://youtu.be/UMnllso8znw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C24-3409-4567-93C1-EDBCE59AE73E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Video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Links,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Youtube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NPTEL Video Links and Online Courses Details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B37C2C-F8BB-4561-8333-394FF91568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382000" cy="55626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4000" dirty="0"/>
              <a:t>What is the output of lexical analyzer?</a:t>
            </a:r>
          </a:p>
          <a:p>
            <a:pPr lvl="1" algn="just">
              <a:buNone/>
            </a:pPr>
            <a:r>
              <a:rPr lang="en-US" sz="4000" dirty="0"/>
              <a:t>a.	A list of tokens</a:t>
            </a:r>
          </a:p>
          <a:p>
            <a:pPr lvl="1" algn="just">
              <a:buNone/>
            </a:pPr>
            <a:r>
              <a:rPr lang="en-US" sz="4000" dirty="0"/>
              <a:t>b. A parse tree</a:t>
            </a:r>
          </a:p>
          <a:p>
            <a:pPr lvl="1" algn="just">
              <a:buNone/>
            </a:pPr>
            <a:r>
              <a:rPr lang="en-US" sz="4000" dirty="0"/>
              <a:t>c.	Intermediate code</a:t>
            </a:r>
          </a:p>
          <a:p>
            <a:pPr lvl="1" algn="just">
              <a:buNone/>
            </a:pPr>
            <a:r>
              <a:rPr lang="en-US" sz="4000" dirty="0"/>
              <a:t>d. Machine code</a:t>
            </a:r>
          </a:p>
          <a:p>
            <a:pPr algn="just"/>
            <a:r>
              <a:rPr lang="en-US" sz="4000" dirty="0"/>
              <a:t>which is the permanent data base in the general model of Compiler ?</a:t>
            </a:r>
          </a:p>
          <a:p>
            <a:pPr lvl="1" algn="just">
              <a:buNone/>
            </a:pPr>
            <a:r>
              <a:rPr lang="en-US" sz="4000" dirty="0"/>
              <a:t>a.	identifier table</a:t>
            </a:r>
          </a:p>
          <a:p>
            <a:pPr lvl="1" algn="just">
              <a:buNone/>
            </a:pPr>
            <a:r>
              <a:rPr lang="en-US" sz="4000" dirty="0"/>
              <a:t>b. literal table</a:t>
            </a:r>
          </a:p>
          <a:p>
            <a:pPr lvl="1" algn="just">
              <a:buNone/>
            </a:pPr>
            <a:r>
              <a:rPr lang="en-US" sz="4000" dirty="0"/>
              <a:t>c.	terminal table</a:t>
            </a:r>
          </a:p>
          <a:p>
            <a:pPr lvl="1" algn="just">
              <a:buNone/>
            </a:pPr>
            <a:r>
              <a:rPr lang="en-US" sz="4000" dirty="0"/>
              <a:t>d. source code</a:t>
            </a:r>
          </a:p>
          <a:p>
            <a:pPr algn="just"/>
            <a:r>
              <a:rPr lang="en-US" sz="4000" dirty="0"/>
              <a:t>A _________ is a software utility that translates code written in higher language into a low level language.</a:t>
            </a:r>
          </a:p>
          <a:p>
            <a:pPr lvl="1" algn="just">
              <a:buNone/>
            </a:pPr>
            <a:r>
              <a:rPr lang="en-US" sz="4000" dirty="0"/>
              <a:t>a.	Text editor</a:t>
            </a:r>
          </a:p>
          <a:p>
            <a:pPr lvl="1" algn="just">
              <a:buNone/>
            </a:pPr>
            <a:r>
              <a:rPr lang="en-US" sz="4000" dirty="0"/>
              <a:t>b. Compiler</a:t>
            </a:r>
          </a:p>
          <a:p>
            <a:pPr lvl="1" algn="just">
              <a:buNone/>
            </a:pPr>
            <a:r>
              <a:rPr lang="en-US" sz="4000" dirty="0"/>
              <a:t>c.	Converter</a:t>
            </a:r>
          </a:p>
          <a:p>
            <a:pPr lvl="1" algn="just">
              <a:buNone/>
            </a:pPr>
            <a:r>
              <a:rPr lang="en-US" sz="4000" dirty="0"/>
              <a:t>d. Code optimizer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9F44-8C39-4F26-9E43-96B53DADE40F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Daily Quiz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ABA156-7F62-4013-AFC8-1D689B5B0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029200"/>
          </a:xfrm>
        </p:spPr>
        <p:txBody>
          <a:bodyPr>
            <a:normAutofit/>
          </a:bodyPr>
          <a:lstStyle/>
          <a:p>
            <a:r>
              <a:rPr lang="en-US" sz="2200" dirty="0"/>
              <a:t>Compiler can check ________ error.</a:t>
            </a:r>
          </a:p>
          <a:p>
            <a:pPr lvl="1">
              <a:buNone/>
            </a:pPr>
            <a:r>
              <a:rPr lang="en-US" sz="2200" dirty="0"/>
              <a:t>a.	Syntax</a:t>
            </a:r>
          </a:p>
          <a:p>
            <a:pPr lvl="1">
              <a:buNone/>
            </a:pPr>
            <a:r>
              <a:rPr lang="en-US" sz="2200" dirty="0"/>
              <a:t>b.	Content</a:t>
            </a:r>
          </a:p>
          <a:p>
            <a:pPr lvl="1">
              <a:buNone/>
            </a:pPr>
            <a:r>
              <a:rPr lang="en-US" sz="2200" dirty="0"/>
              <a:t>c.	Logical</a:t>
            </a:r>
          </a:p>
          <a:p>
            <a:pPr lvl="1">
              <a:buNone/>
            </a:pPr>
            <a:r>
              <a:rPr lang="en-US" sz="2200" dirty="0"/>
              <a:t>d.	Both A and B</a:t>
            </a:r>
          </a:p>
          <a:p>
            <a:r>
              <a:rPr lang="en-US" sz="2200" dirty="0"/>
              <a:t>Compiler translates the source code to</a:t>
            </a:r>
          </a:p>
          <a:p>
            <a:pPr lvl="1">
              <a:buNone/>
            </a:pPr>
            <a:r>
              <a:rPr lang="en-US" sz="2200" dirty="0"/>
              <a:t>a.	Machine code</a:t>
            </a:r>
          </a:p>
          <a:p>
            <a:pPr lvl="1">
              <a:buNone/>
            </a:pPr>
            <a:r>
              <a:rPr lang="en-US" sz="2200" dirty="0"/>
              <a:t>b.	Binary code</a:t>
            </a:r>
          </a:p>
          <a:p>
            <a:pPr lvl="1">
              <a:buNone/>
            </a:pPr>
            <a:r>
              <a:rPr lang="en-US" sz="2200" dirty="0"/>
              <a:t>c.	Executable code</a:t>
            </a:r>
          </a:p>
          <a:p>
            <a:pPr lvl="1">
              <a:buNone/>
            </a:pPr>
            <a:r>
              <a:rPr lang="en-US" sz="2200" dirty="0"/>
              <a:t>d.	Both 1 and 2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DC7-6D6B-4DC6-A6C0-7BAA70ECCC35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Daily Quiz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63D9DD-502D-46EF-89A7-9C2D3E59A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257800"/>
          </a:xfrm>
        </p:spPr>
        <p:txBody>
          <a:bodyPr>
            <a:normAutofit fontScale="25000" lnSpcReduction="20000"/>
          </a:bodyPr>
          <a:lstStyle/>
          <a:p>
            <a:pPr lvl="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9600" dirty="0">
                <a:latin typeface="+mj-lt"/>
                <a:ea typeface="Calibri"/>
                <a:cs typeface="Times New Roman"/>
              </a:rPr>
              <a:t>What is compiler? Explain the various phases of compiler with suitable example. 						[CO1]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9600" dirty="0">
                <a:latin typeface="+mj-lt"/>
                <a:ea typeface="Calibri"/>
                <a:cs typeface="Times New Roman"/>
              </a:rPr>
              <a:t>Describe various compiler writing tools.			[CO1]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9600" dirty="0">
                <a:latin typeface="+mj-lt"/>
                <a:ea typeface="Calibri"/>
                <a:cs typeface="Times New Roman"/>
              </a:rPr>
              <a:t>How the boot strapping is done on more than one machine?								[CO1]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9600" dirty="0">
                <a:latin typeface="+mj-lt"/>
                <a:ea typeface="Calibri"/>
                <a:cs typeface="Times New Roman"/>
              </a:rPr>
              <a:t>Discuss the implementation of </a:t>
            </a:r>
            <a:r>
              <a:rPr lang="en-US" sz="9600" dirty="0" err="1">
                <a:latin typeface="+mj-lt"/>
                <a:ea typeface="Calibri"/>
                <a:cs typeface="Times New Roman"/>
              </a:rPr>
              <a:t>lookahead</a:t>
            </a:r>
            <a:r>
              <a:rPr lang="en-US" sz="9600" dirty="0">
                <a:latin typeface="+mj-lt"/>
                <a:ea typeface="Calibri"/>
                <a:cs typeface="Times New Roman"/>
              </a:rPr>
              <a:t> operators while doing lexical analysis.					[CO1]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9600" dirty="0">
                <a:latin typeface="+mj-lt"/>
                <a:ea typeface="Calibri"/>
                <a:cs typeface="Times New Roman"/>
              </a:rPr>
              <a:t>Construct minimum state DFA for the regular expression (</a:t>
            </a:r>
            <a:r>
              <a:rPr lang="en-US" sz="9600" dirty="0" err="1">
                <a:latin typeface="+mj-lt"/>
                <a:ea typeface="Calibri"/>
                <a:cs typeface="Times New Roman"/>
              </a:rPr>
              <a:t>a|b</a:t>
            </a:r>
            <a:r>
              <a:rPr lang="en-US" sz="9600" dirty="0">
                <a:latin typeface="+mj-lt"/>
                <a:ea typeface="Calibri"/>
                <a:cs typeface="Times New Roman"/>
              </a:rPr>
              <a:t>)*a(</a:t>
            </a:r>
            <a:r>
              <a:rPr lang="en-US" sz="9600" dirty="0" err="1">
                <a:latin typeface="+mj-lt"/>
                <a:ea typeface="Calibri"/>
                <a:cs typeface="Times New Roman"/>
              </a:rPr>
              <a:t>a|b</a:t>
            </a:r>
            <a:r>
              <a:rPr lang="en-US" sz="9600" dirty="0">
                <a:latin typeface="+mj-lt"/>
                <a:ea typeface="Calibri"/>
                <a:cs typeface="Times New Roman"/>
              </a:rPr>
              <a:t>).						[CO1]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9600" dirty="0">
                <a:latin typeface="+mj-lt"/>
                <a:ea typeface="Calibri"/>
                <a:cs typeface="Times New Roman"/>
              </a:rPr>
              <a:t>Discuss the algorithm for subset construction and computation of ε-closure.					[CO1]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9600" dirty="0">
                <a:latin typeface="+mj-lt"/>
                <a:ea typeface="Calibri"/>
                <a:cs typeface="Times New Roman"/>
              </a:rPr>
              <a:t>Construct NFA For regular expression (</a:t>
            </a:r>
            <a:r>
              <a:rPr lang="en-US" sz="9600" dirty="0" err="1">
                <a:latin typeface="+mj-lt"/>
                <a:ea typeface="Calibri"/>
                <a:cs typeface="Times New Roman"/>
              </a:rPr>
              <a:t>a.b</a:t>
            </a:r>
            <a:r>
              <a:rPr lang="en-US" sz="9600" dirty="0">
                <a:latin typeface="+mj-lt"/>
                <a:ea typeface="Calibri"/>
                <a:cs typeface="Times New Roman"/>
              </a:rPr>
              <a:t>)*a.		[CO1]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9600" dirty="0">
                <a:latin typeface="+mj-lt"/>
                <a:ea typeface="Calibri"/>
                <a:cs typeface="Times New Roman"/>
              </a:rPr>
              <a:t>Design FA from given regular expression 10 + (0+11)0*1.	[CO1]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9600" dirty="0">
                <a:latin typeface="+mj-lt"/>
                <a:ea typeface="Calibri"/>
                <a:cs typeface="Times New Roman"/>
              </a:rPr>
              <a:t>Construct NFA equivalent to r = a*b.			[CO1]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9600" dirty="0">
                <a:latin typeface="+mj-lt"/>
                <a:ea typeface="Calibri"/>
                <a:cs typeface="Times New Roman"/>
              </a:rPr>
              <a:t>Construct NFA equivalent to r = (</a:t>
            </a:r>
            <a:r>
              <a:rPr lang="en-US" sz="9600" dirty="0" err="1">
                <a:latin typeface="+mj-lt"/>
                <a:ea typeface="Calibri"/>
                <a:cs typeface="Times New Roman"/>
              </a:rPr>
              <a:t>a+b</a:t>
            </a:r>
            <a:r>
              <a:rPr lang="en-US" sz="9600" dirty="0">
                <a:latin typeface="+mj-lt"/>
                <a:ea typeface="Calibri"/>
                <a:cs typeface="Times New Roman"/>
              </a:rPr>
              <a:t>)*b.			[CO1]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000" dirty="0">
              <a:ea typeface="Calibri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C19B-297F-46EA-AA23-DDCEEB1E4358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Rohit Chaudhary 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/>
              <a:t>Weekly Assignment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28DD5C-2D34-4C34-B759-BD0FE3104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5432</Words>
  <Application>Microsoft Office PowerPoint</Application>
  <PresentationFormat>On-screen Show (4:3)</PresentationFormat>
  <Paragraphs>1703</Paragraphs>
  <Slides>121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34" baseType="lpstr">
      <vt:lpstr>Arial</vt:lpstr>
      <vt:lpstr>Calibri</vt:lpstr>
      <vt:lpstr>Calibri (Body)</vt:lpstr>
      <vt:lpstr>Comic Sans MS</vt:lpstr>
      <vt:lpstr>euclid_circular_a</vt:lpstr>
      <vt:lpstr>Google Sans</vt:lpstr>
      <vt:lpstr>Mangal</vt:lpstr>
      <vt:lpstr>新細明體</vt:lpstr>
      <vt:lpstr>Symbol</vt:lpstr>
      <vt:lpstr>Times New Roman</vt:lpstr>
      <vt:lpstr>Wingdings</vt:lpstr>
      <vt:lpstr>Wingdings 2</vt:lpstr>
      <vt:lpstr>Office Theme</vt:lpstr>
      <vt:lpstr>Noida Institute of Engineering and Technology, Greater Noida</vt:lpstr>
      <vt:lpstr>Brief Introduction of Faculty</vt:lpstr>
      <vt:lpstr>PowerPoint Presentation</vt:lpstr>
      <vt:lpstr>PowerPoint Presentation</vt:lpstr>
      <vt:lpstr>Branch wise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Educational Objectives</vt:lpstr>
      <vt:lpstr>Result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How Lexical Analyzer works-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Manks</dc:creator>
  <cp:lastModifiedBy>Rohit Chaudhary</cp:lastModifiedBy>
  <cp:revision>247</cp:revision>
  <dcterms:created xsi:type="dcterms:W3CDTF">2006-08-16T00:00:00Z</dcterms:created>
  <dcterms:modified xsi:type="dcterms:W3CDTF">2023-08-23T08:57:57Z</dcterms:modified>
</cp:coreProperties>
</file>