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slides/slide129.xml" ContentType="application/vnd.openxmlformats-officedocument.presentationml.slide+xml"/>
  <Override PartName="/ppt/notesSlides/notesSlide12.xml" ContentType="application/vnd.openxmlformats-officedocument.presentationml.notes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08.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49.xml" ContentType="application/vnd.openxmlformats-officedocument.presentationml.slide+xml"/>
  <Override PartName="/ppt/slides/slide78.xml" ContentType="application/vnd.openxmlformats-officedocument.presentationml.slide+xml"/>
  <Override PartName="/ppt/slides/slide96.xml" ContentType="application/vnd.openxmlformats-officedocument.presentationml.slide+xml"/>
  <Override PartName="/ppt/slides/slide115.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notesSlides/notesSlide18.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theme/theme4.xml" ContentType="application/vnd.openxmlformats-officedocument.them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78" r:id="rId2"/>
  </p:sldMasterIdLst>
  <p:notesMasterIdLst>
    <p:notesMasterId r:id="rId141"/>
  </p:notesMasterIdLst>
  <p:handoutMasterIdLst>
    <p:handoutMasterId r:id="rId142"/>
  </p:handoutMasterIdLst>
  <p:sldIdLst>
    <p:sldId id="256" r:id="rId3"/>
    <p:sldId id="504" r:id="rId4"/>
    <p:sldId id="388" r:id="rId5"/>
    <p:sldId id="389" r:id="rId6"/>
    <p:sldId id="390" r:id="rId7"/>
    <p:sldId id="391" r:id="rId8"/>
    <p:sldId id="510" r:id="rId9"/>
    <p:sldId id="393" r:id="rId10"/>
    <p:sldId id="655" r:id="rId11"/>
    <p:sldId id="394" r:id="rId12"/>
    <p:sldId id="395" r:id="rId13"/>
    <p:sldId id="396" r:id="rId14"/>
    <p:sldId id="699" r:id="rId15"/>
    <p:sldId id="398" r:id="rId16"/>
    <p:sldId id="399" r:id="rId17"/>
    <p:sldId id="509" r:id="rId18"/>
    <p:sldId id="401" r:id="rId19"/>
    <p:sldId id="403" r:id="rId20"/>
    <p:sldId id="404" r:id="rId21"/>
    <p:sldId id="673" r:id="rId22"/>
    <p:sldId id="341" r:id="rId23"/>
    <p:sldId id="512" r:id="rId24"/>
    <p:sldId id="674" r:id="rId25"/>
    <p:sldId id="513" r:id="rId26"/>
    <p:sldId id="514" r:id="rId27"/>
    <p:sldId id="523" r:id="rId28"/>
    <p:sldId id="524" r:id="rId29"/>
    <p:sldId id="525" r:id="rId30"/>
    <p:sldId id="526" r:id="rId31"/>
    <p:sldId id="527" r:id="rId32"/>
    <p:sldId id="528" r:id="rId33"/>
    <p:sldId id="531" r:id="rId34"/>
    <p:sldId id="675" r:id="rId35"/>
    <p:sldId id="533" r:id="rId36"/>
    <p:sldId id="537" r:id="rId37"/>
    <p:sldId id="538" r:id="rId38"/>
    <p:sldId id="544" r:id="rId39"/>
    <p:sldId id="676" r:id="rId40"/>
    <p:sldId id="547" r:id="rId41"/>
    <p:sldId id="677" r:id="rId42"/>
    <p:sldId id="548" r:id="rId43"/>
    <p:sldId id="678" r:id="rId44"/>
    <p:sldId id="679" r:id="rId45"/>
    <p:sldId id="470" r:id="rId46"/>
    <p:sldId id="700" r:id="rId47"/>
    <p:sldId id="683" r:id="rId48"/>
    <p:sldId id="684" r:id="rId49"/>
    <p:sldId id="685" r:id="rId50"/>
    <p:sldId id="686" r:id="rId51"/>
    <p:sldId id="687" r:id="rId52"/>
    <p:sldId id="670" r:id="rId53"/>
    <p:sldId id="516" r:id="rId54"/>
    <p:sldId id="566" r:id="rId55"/>
    <p:sldId id="567" r:id="rId56"/>
    <p:sldId id="568" r:id="rId57"/>
    <p:sldId id="707" r:id="rId58"/>
    <p:sldId id="709" r:id="rId59"/>
    <p:sldId id="708" r:id="rId60"/>
    <p:sldId id="680" r:id="rId61"/>
    <p:sldId id="569" r:id="rId62"/>
    <p:sldId id="681" r:id="rId63"/>
    <p:sldId id="710" r:id="rId64"/>
    <p:sldId id="711" r:id="rId65"/>
    <p:sldId id="712" r:id="rId66"/>
    <p:sldId id="572" r:id="rId67"/>
    <p:sldId id="573" r:id="rId68"/>
    <p:sldId id="576" r:id="rId69"/>
    <p:sldId id="577" r:id="rId70"/>
    <p:sldId id="578" r:id="rId71"/>
    <p:sldId id="682" r:id="rId72"/>
    <p:sldId id="579" r:id="rId73"/>
    <p:sldId id="580" r:id="rId74"/>
    <p:sldId id="586" r:id="rId75"/>
    <p:sldId id="587" r:id="rId76"/>
    <p:sldId id="588" r:id="rId77"/>
    <p:sldId id="701" r:id="rId78"/>
    <p:sldId id="582" r:id="rId79"/>
    <p:sldId id="688" r:id="rId80"/>
    <p:sldId id="689" r:id="rId81"/>
    <p:sldId id="690" r:id="rId82"/>
    <p:sldId id="691" r:id="rId83"/>
    <p:sldId id="692" r:id="rId84"/>
    <p:sldId id="671" r:id="rId85"/>
    <p:sldId id="590" r:id="rId86"/>
    <p:sldId id="589" r:id="rId87"/>
    <p:sldId id="598" r:id="rId88"/>
    <p:sldId id="599" r:id="rId89"/>
    <p:sldId id="601" r:id="rId90"/>
    <p:sldId id="603" r:id="rId91"/>
    <p:sldId id="604" r:id="rId92"/>
    <p:sldId id="605" r:id="rId93"/>
    <p:sldId id="606" r:id="rId94"/>
    <p:sldId id="608" r:id="rId95"/>
    <p:sldId id="610" r:id="rId96"/>
    <p:sldId id="713" r:id="rId97"/>
    <p:sldId id="612" r:id="rId98"/>
    <p:sldId id="613" r:id="rId99"/>
    <p:sldId id="615" r:id="rId100"/>
    <p:sldId id="702" r:id="rId101"/>
    <p:sldId id="703" r:id="rId102"/>
    <p:sldId id="693" r:id="rId103"/>
    <p:sldId id="694" r:id="rId104"/>
    <p:sldId id="695" r:id="rId105"/>
    <p:sldId id="696" r:id="rId106"/>
    <p:sldId id="697" r:id="rId107"/>
    <p:sldId id="672" r:id="rId108"/>
    <p:sldId id="619" r:id="rId109"/>
    <p:sldId id="620" r:id="rId110"/>
    <p:sldId id="622" r:id="rId111"/>
    <p:sldId id="623" r:id="rId112"/>
    <p:sldId id="624" r:id="rId113"/>
    <p:sldId id="704" r:id="rId114"/>
    <p:sldId id="705" r:id="rId115"/>
    <p:sldId id="636" r:id="rId116"/>
    <p:sldId id="637" r:id="rId117"/>
    <p:sldId id="638" r:id="rId118"/>
    <p:sldId id="639" r:id="rId119"/>
    <p:sldId id="657" r:id="rId120"/>
    <p:sldId id="540" r:id="rId121"/>
    <p:sldId id="541" r:id="rId122"/>
    <p:sldId id="542" r:id="rId123"/>
    <p:sldId id="543" r:id="rId124"/>
    <p:sldId id="706" r:id="rId125"/>
    <p:sldId id="658" r:id="rId126"/>
    <p:sldId id="659" r:id="rId127"/>
    <p:sldId id="660" r:id="rId128"/>
    <p:sldId id="661" r:id="rId129"/>
    <p:sldId id="662" r:id="rId130"/>
    <p:sldId id="663" r:id="rId131"/>
    <p:sldId id="664" r:id="rId132"/>
    <p:sldId id="665" r:id="rId133"/>
    <p:sldId id="666" r:id="rId134"/>
    <p:sldId id="667" r:id="rId135"/>
    <p:sldId id="668" r:id="rId136"/>
    <p:sldId id="669" r:id="rId137"/>
    <p:sldId id="698" r:id="rId138"/>
    <p:sldId id="275" r:id="rId139"/>
    <p:sldId id="283" r:id="rId1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FFCC"/>
    <a:srgbClr val="1DC4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05" autoAdjust="0"/>
    <p:restoredTop sz="90966" autoAdjust="0"/>
  </p:normalViewPr>
  <p:slideViewPr>
    <p:cSldViewPr>
      <p:cViewPr>
        <p:scale>
          <a:sx n="73" d="100"/>
          <a:sy n="73" d="100"/>
        </p:scale>
        <p:origin x="-678" y="4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38" Type="http://schemas.openxmlformats.org/officeDocument/2006/relationships/slide" Target="slides/slide136.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124" Type="http://schemas.openxmlformats.org/officeDocument/2006/relationships/slide" Target="slides/slide122.xml"/><Relationship Id="rId129" Type="http://schemas.openxmlformats.org/officeDocument/2006/relationships/slide" Target="slides/slide127.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32" Type="http://schemas.openxmlformats.org/officeDocument/2006/relationships/slide" Target="slides/slide130.xml"/><Relationship Id="rId140" Type="http://schemas.openxmlformats.org/officeDocument/2006/relationships/slide" Target="slides/slide138.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slide" Target="slides/slide117.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30" Type="http://schemas.openxmlformats.org/officeDocument/2006/relationships/slide" Target="slides/slide128.xml"/><Relationship Id="rId135" Type="http://schemas.openxmlformats.org/officeDocument/2006/relationships/slide" Target="slides/slide133.xml"/><Relationship Id="rId143"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notesMaster" Target="notesMasters/notesMaster1.xml"/><Relationship Id="rId146"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D19E486-635D-4EAC-A933-27817587FEA8}" type="datetime1">
              <a:rPr lang="en-US" smtClean="0"/>
              <a:pPr/>
              <a:t>8/8/2023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xmlns=""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69DA3F-FE52-4CB9-A85C-7C4E638D6A58}" type="datetime1">
              <a:rPr lang="en-US" smtClean="0"/>
              <a:pPr/>
              <a:t>8/8/2023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xmlns="" val="210639466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 xmlns:a16="http://schemas.microsoft.com/office/drawing/2014/main"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3" name="Notes Placeholder 2">
            <a:extLst>
              <a:ext uri="{FF2B5EF4-FFF2-40B4-BE49-F238E27FC236}">
                <a16:creationId xmlns="" xmlns:a16="http://schemas.microsoft.com/office/drawing/2014/main" id="{3012C9F3-5667-486F-B682-188B3BE7CD3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 xmlns:a16="http://schemas.microsoft.com/office/drawing/2014/main" id="{A03092B2-FC0F-4911-B4A8-FE12A10AC60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11</a:t>
            </a:fld>
            <a:endParaRPr lang="en-US" altLang="en-US"/>
          </a:p>
        </p:txBody>
      </p:sp>
    </p:spTree>
    <p:extLst>
      <p:ext uri="{BB962C8B-B14F-4D97-AF65-F5344CB8AC3E}">
        <p14:creationId xmlns:p14="http://schemas.microsoft.com/office/powerpoint/2010/main" xmlns="" val="16759219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 xmlns:a16="http://schemas.microsoft.com/office/drawing/2014/main" id="{9A3D60E6-3547-4930-9617-F5DB23A5B1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1" name="Notes Placeholder 2">
            <a:extLst>
              <a:ext uri="{FF2B5EF4-FFF2-40B4-BE49-F238E27FC236}">
                <a16:creationId xmlns="" xmlns:a16="http://schemas.microsoft.com/office/drawing/2014/main" id="{6AEBDCE8-2C21-41EA-8420-DA274D37F734}"/>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7652" name="Slide Number Placeholder 3">
            <a:extLst>
              <a:ext uri="{FF2B5EF4-FFF2-40B4-BE49-F238E27FC236}">
                <a16:creationId xmlns="" xmlns:a16="http://schemas.microsoft.com/office/drawing/2014/main" id="{F09A27A3-B178-4615-A9C8-B6D44139EC50}"/>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BF250BF-08D4-48B8-B8B5-54D19455C453}" type="slidenum">
              <a:rPr lang="en-US" altLang="en-US" smtClean="0"/>
              <a:pPr>
                <a:spcBef>
                  <a:spcPct val="0"/>
                </a:spcBef>
              </a:pPr>
              <a:t>12</a:t>
            </a:fld>
            <a:endParaRPr lang="en-US" altLang="en-US"/>
          </a:p>
        </p:txBody>
      </p:sp>
    </p:spTree>
    <p:extLst>
      <p:ext uri="{BB962C8B-B14F-4D97-AF65-F5344CB8AC3E}">
        <p14:creationId xmlns:p14="http://schemas.microsoft.com/office/powerpoint/2010/main" xmlns="" val="3164963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13</a:t>
            </a:fld>
            <a:endParaRPr lang="en-US" altLang="en-US"/>
          </a:p>
        </p:txBody>
      </p:sp>
    </p:spTree>
    <p:extLst>
      <p:ext uri="{BB962C8B-B14F-4D97-AF65-F5344CB8AC3E}">
        <p14:creationId xmlns:p14="http://schemas.microsoft.com/office/powerpoint/2010/main" xmlns="" val="2645310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 xmlns:a16="http://schemas.microsoft.com/office/drawing/2014/main" id="{695C2902-B3E0-485A-9144-229C4AFA50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Notes Placeholder 2">
            <a:extLst>
              <a:ext uri="{FF2B5EF4-FFF2-40B4-BE49-F238E27FC236}">
                <a16:creationId xmlns="" xmlns:a16="http://schemas.microsoft.com/office/drawing/2014/main" id="{31117FAB-1038-4FC5-9926-371D62F2013C}"/>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1748" name="Slide Number Placeholder 3">
            <a:extLst>
              <a:ext uri="{FF2B5EF4-FFF2-40B4-BE49-F238E27FC236}">
                <a16:creationId xmlns="" xmlns:a16="http://schemas.microsoft.com/office/drawing/2014/main" id="{EC8FF6D5-F6CB-491F-A379-D5C888B74FC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C984FC5-318F-44E3-AA50-EA3A84A63867}" type="slidenum">
              <a:rPr lang="en-US" altLang="en-US" smtClean="0"/>
              <a:pPr>
                <a:spcBef>
                  <a:spcPct val="0"/>
                </a:spcBef>
              </a:pPr>
              <a:t>14</a:t>
            </a:fld>
            <a:endParaRPr lang="en-US" altLang="en-US"/>
          </a:p>
        </p:txBody>
      </p:sp>
    </p:spTree>
    <p:extLst>
      <p:ext uri="{BB962C8B-B14F-4D97-AF65-F5344CB8AC3E}">
        <p14:creationId xmlns:p14="http://schemas.microsoft.com/office/powerpoint/2010/main" xmlns="" val="25781089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a:extLst>
              <a:ext uri="{FF2B5EF4-FFF2-40B4-BE49-F238E27FC236}">
                <a16:creationId xmlns="" xmlns:a16="http://schemas.microsoft.com/office/drawing/2014/main" id="{5ECE3DE5-6357-4AAA-B4A0-B8AB0A6116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3795" name="Notes Placeholder 2">
            <a:extLst>
              <a:ext uri="{FF2B5EF4-FFF2-40B4-BE49-F238E27FC236}">
                <a16:creationId xmlns="" xmlns:a16="http://schemas.microsoft.com/office/drawing/2014/main" id="{D5557619-8061-4B43-B04B-C25BB27A2FAE}"/>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3796" name="Slide Number Placeholder 3">
            <a:extLst>
              <a:ext uri="{FF2B5EF4-FFF2-40B4-BE49-F238E27FC236}">
                <a16:creationId xmlns="" xmlns:a16="http://schemas.microsoft.com/office/drawing/2014/main" id="{E90A2043-90FF-4F60-A845-232010AE5CBA}"/>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332595-D11F-497F-8771-1F28E7D1234A}" type="slidenum">
              <a:rPr lang="en-US" altLang="en-US" smtClean="0"/>
              <a:pPr>
                <a:spcBef>
                  <a:spcPct val="0"/>
                </a:spcBef>
              </a:pPr>
              <a:t>15</a:t>
            </a:fld>
            <a:endParaRPr lang="en-US" altLang="en-US"/>
          </a:p>
        </p:txBody>
      </p:sp>
    </p:spTree>
    <p:extLst>
      <p:ext uri="{BB962C8B-B14F-4D97-AF65-F5344CB8AC3E}">
        <p14:creationId xmlns:p14="http://schemas.microsoft.com/office/powerpoint/2010/main" xmlns="" val="20864652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solidFill>
                <a:prstClr val="black"/>
              </a:solidFill>
            </a:endParaRPr>
          </a:p>
        </p:txBody>
      </p:sp>
      <p:sp>
        <p:nvSpPr>
          <p:cNvPr id="5" name="Date Placeholder 4"/>
          <p:cNvSpPr>
            <a:spLocks noGrp="1"/>
          </p:cNvSpPr>
          <p:nvPr>
            <p:ph type="dt" idx="1"/>
          </p:nvPr>
        </p:nvSpPr>
        <p:spPr/>
        <p:txBody>
          <a:bodyPr/>
          <a:lstStyle/>
          <a:p>
            <a:fld id="{8D9393A3-FB3B-416C-A828-26021E14FB6B}" type="datetime1">
              <a:rPr lang="en-US" smtClean="0">
                <a:solidFill>
                  <a:prstClr val="black"/>
                </a:solidFill>
              </a:rPr>
              <a:pPr/>
              <a:t>8/8/2023</a:t>
            </a:fld>
            <a:endParaRPr lang="en-US">
              <a:solidFill>
                <a:prstClr val="black"/>
              </a:solidFill>
            </a:endParaRPr>
          </a:p>
        </p:txBody>
      </p:sp>
      <p:sp>
        <p:nvSpPr>
          <p:cNvPr id="6" name="Footer Placeholder 5"/>
          <p:cNvSpPr>
            <a:spLocks noGrp="1"/>
          </p:cNvSpPr>
          <p:nvPr>
            <p:ph type="ftr" sz="quarter" idx="4"/>
          </p:nvPr>
        </p:nvSpPr>
        <p:spPr/>
        <p:txBody>
          <a:bodyPr/>
          <a:lstStyle/>
          <a:p>
            <a:endParaRPr lang="en-US">
              <a:solidFill>
                <a:prstClr val="black"/>
              </a:solidFill>
            </a:endParaRPr>
          </a:p>
        </p:txBody>
      </p:sp>
      <p:sp>
        <p:nvSpPr>
          <p:cNvPr id="7" name="Slide Number Placeholder 6"/>
          <p:cNvSpPr>
            <a:spLocks noGrp="1"/>
          </p:cNvSpPr>
          <p:nvPr>
            <p:ph type="sldNum" sz="quarter" idx="5"/>
          </p:nvPr>
        </p:nvSpPr>
        <p:spPr/>
        <p:txBody>
          <a:bodyPr/>
          <a:lstStyle/>
          <a:p>
            <a:fld id="{1635F52E-BA8C-4FAB-BCFA-C67A14D9CE22}"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xmlns="" val="635758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a:extLst>
              <a:ext uri="{FF2B5EF4-FFF2-40B4-BE49-F238E27FC236}">
                <a16:creationId xmlns="" xmlns:a16="http://schemas.microsoft.com/office/drawing/2014/main" id="{8D6BF07D-263C-4CAA-856C-5B51C22109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9" name="Notes Placeholder 2">
            <a:extLst>
              <a:ext uri="{FF2B5EF4-FFF2-40B4-BE49-F238E27FC236}">
                <a16:creationId xmlns="" xmlns:a16="http://schemas.microsoft.com/office/drawing/2014/main" id="{0A1F9D29-8F8D-44EA-BDE1-A29857D30D15}"/>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39940" name="Slide Number Placeholder 3">
            <a:extLst>
              <a:ext uri="{FF2B5EF4-FFF2-40B4-BE49-F238E27FC236}">
                <a16:creationId xmlns="" xmlns:a16="http://schemas.microsoft.com/office/drawing/2014/main" id="{2C130F43-BD03-484B-B43F-CC595A385C44}"/>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8D098FF-C9FF-4623-8A31-80C9DD56EE10}" type="slidenum">
              <a:rPr lang="en-US" altLang="en-US" smtClean="0"/>
              <a:pPr>
                <a:spcBef>
                  <a:spcPct val="0"/>
                </a:spcBef>
              </a:pPr>
              <a:t>17</a:t>
            </a:fld>
            <a:endParaRPr lang="en-US" altLang="en-US"/>
          </a:p>
        </p:txBody>
      </p:sp>
    </p:spTree>
    <p:extLst>
      <p:ext uri="{BB962C8B-B14F-4D97-AF65-F5344CB8AC3E}">
        <p14:creationId xmlns:p14="http://schemas.microsoft.com/office/powerpoint/2010/main" xmlns="" val="461601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18</a:t>
            </a:fld>
            <a:endParaRPr lang="en-US" altLang="en-US"/>
          </a:p>
        </p:txBody>
      </p:sp>
    </p:spTree>
    <p:extLst>
      <p:ext uri="{BB962C8B-B14F-4D97-AF65-F5344CB8AC3E}">
        <p14:creationId xmlns:p14="http://schemas.microsoft.com/office/powerpoint/2010/main" xmlns="" val="642761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19</a:t>
            </a:fld>
            <a:endParaRPr lang="en-US" altLang="en-US"/>
          </a:p>
        </p:txBody>
      </p:sp>
    </p:spTree>
    <p:extLst>
      <p:ext uri="{BB962C8B-B14F-4D97-AF65-F5344CB8AC3E}">
        <p14:creationId xmlns:p14="http://schemas.microsoft.com/office/powerpoint/2010/main" xmlns="" val="2627722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20</a:t>
            </a:fld>
            <a:endParaRPr lang="en-US" altLang="en-US"/>
          </a:p>
        </p:txBody>
      </p:sp>
    </p:spTree>
    <p:extLst>
      <p:ext uri="{BB962C8B-B14F-4D97-AF65-F5344CB8AC3E}">
        <p14:creationId xmlns:p14="http://schemas.microsoft.com/office/powerpoint/2010/main" xmlns="" val="70805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solidFill>
                <a:prstClr val="black"/>
              </a:solidFill>
            </a:endParaRPr>
          </a:p>
        </p:txBody>
      </p:sp>
      <p:sp>
        <p:nvSpPr>
          <p:cNvPr id="5" name="Date Placeholder 4"/>
          <p:cNvSpPr>
            <a:spLocks noGrp="1"/>
          </p:cNvSpPr>
          <p:nvPr>
            <p:ph type="dt" idx="1"/>
          </p:nvPr>
        </p:nvSpPr>
        <p:spPr/>
        <p:txBody>
          <a:bodyPr/>
          <a:lstStyle/>
          <a:p>
            <a:fld id="{BFC0DF86-537E-4553-8F51-77752BAB44F0}" type="datetime1">
              <a:rPr lang="en-US" smtClean="0">
                <a:solidFill>
                  <a:prstClr val="black"/>
                </a:solidFill>
              </a:rPr>
              <a:pPr/>
              <a:t>8/8/2023</a:t>
            </a:fld>
            <a:endParaRPr lang="en-US">
              <a:solidFill>
                <a:prstClr val="black"/>
              </a:solidFill>
            </a:endParaRPr>
          </a:p>
        </p:txBody>
      </p:sp>
      <p:sp>
        <p:nvSpPr>
          <p:cNvPr id="6" name="Footer Placeholder 5"/>
          <p:cNvSpPr>
            <a:spLocks noGrp="1"/>
          </p:cNvSpPr>
          <p:nvPr>
            <p:ph type="ftr" sz="quarter" idx="4"/>
          </p:nvPr>
        </p:nvSpPr>
        <p:spPr/>
        <p:txBody>
          <a:bodyPr/>
          <a:lstStyle/>
          <a:p>
            <a:endParaRPr lang="en-US">
              <a:solidFill>
                <a:prstClr val="black"/>
              </a:solidFill>
            </a:endParaRPr>
          </a:p>
        </p:txBody>
      </p:sp>
      <p:sp>
        <p:nvSpPr>
          <p:cNvPr id="7" name="Slide Number Placeholder 6"/>
          <p:cNvSpPr>
            <a:spLocks noGrp="1"/>
          </p:cNvSpPr>
          <p:nvPr>
            <p:ph type="sldNum" sz="quarter" idx="5"/>
          </p:nvPr>
        </p:nvSpPr>
        <p:spPr/>
        <p:txBody>
          <a:bodyPr/>
          <a:lstStyle/>
          <a:p>
            <a:fld id="{1635F52E-BA8C-4FAB-BCFA-C67A14D9CE22}"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xmlns="" val="32931661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51</a:t>
            </a:fld>
            <a:endParaRPr lang="en-US" altLang="en-US"/>
          </a:p>
        </p:txBody>
      </p:sp>
    </p:spTree>
    <p:extLst>
      <p:ext uri="{BB962C8B-B14F-4D97-AF65-F5344CB8AC3E}">
        <p14:creationId xmlns:p14="http://schemas.microsoft.com/office/powerpoint/2010/main" xmlns="" val="31115856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83</a:t>
            </a:fld>
            <a:endParaRPr lang="en-US" altLang="en-US"/>
          </a:p>
        </p:txBody>
      </p:sp>
    </p:spTree>
    <p:extLst>
      <p:ext uri="{BB962C8B-B14F-4D97-AF65-F5344CB8AC3E}">
        <p14:creationId xmlns:p14="http://schemas.microsoft.com/office/powerpoint/2010/main" xmlns="" val="33630007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idx="10"/>
          </p:nvPr>
        </p:nvSpPr>
        <p:spPr/>
        <p:txBody>
          <a:bodyPr/>
          <a:lstStyle/>
          <a:p>
            <a:endParaRPr lang="en-US"/>
          </a:p>
        </p:txBody>
      </p:sp>
      <p:sp>
        <p:nvSpPr>
          <p:cNvPr id="5" name="Date Placeholder 4"/>
          <p:cNvSpPr>
            <a:spLocks noGrp="1"/>
          </p:cNvSpPr>
          <p:nvPr>
            <p:ph type="dt" idx="11"/>
          </p:nvPr>
        </p:nvSpPr>
        <p:spPr/>
        <p:txBody>
          <a:bodyPr/>
          <a:lstStyle/>
          <a:p>
            <a:fld id="{2169DA3F-FE52-4CB9-A85C-7C4E638D6A58}" type="datetime1">
              <a:rPr lang="en-US" smtClean="0"/>
              <a:pPr/>
              <a:t>8/8/2023</a:t>
            </a:fld>
            <a:endParaRPr lang="en-US"/>
          </a:p>
        </p:txBody>
      </p:sp>
      <p:sp>
        <p:nvSpPr>
          <p:cNvPr id="6" name="Footer Placeholder 5"/>
          <p:cNvSpPr>
            <a:spLocks noGrp="1"/>
          </p:cNvSpPr>
          <p:nvPr>
            <p:ph type="ftr" sz="quarter" idx="12"/>
          </p:nvPr>
        </p:nvSpPr>
        <p:spPr/>
        <p:txBody>
          <a:bodyPr/>
          <a:lstStyle/>
          <a:p>
            <a:endParaRPr lang="en-US"/>
          </a:p>
        </p:txBody>
      </p:sp>
      <p:sp>
        <p:nvSpPr>
          <p:cNvPr id="7" name="Slide Number Placeholder 6"/>
          <p:cNvSpPr>
            <a:spLocks noGrp="1"/>
          </p:cNvSpPr>
          <p:nvPr>
            <p:ph type="sldNum" sz="quarter" idx="13"/>
          </p:nvPr>
        </p:nvSpPr>
        <p:spPr/>
        <p:txBody>
          <a:bodyPr/>
          <a:lstStyle/>
          <a:p>
            <a:fld id="{1635F52E-BA8C-4FAB-BCFA-C67A14D9CE22}" type="slidenum">
              <a:rPr lang="en-US" smtClean="0"/>
              <a:pPr/>
              <a:t>88</a:t>
            </a:fld>
            <a:endParaRPr lang="en-US"/>
          </a:p>
        </p:txBody>
      </p:sp>
    </p:spTree>
    <p:extLst>
      <p:ext uri="{BB962C8B-B14F-4D97-AF65-F5344CB8AC3E}">
        <p14:creationId xmlns:p14="http://schemas.microsoft.com/office/powerpoint/2010/main" xmlns="" val="28230295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 xmlns:a16="http://schemas.microsoft.com/office/drawing/2014/main" id="{63AC2C66-D76F-41FB-87B3-85A42A2DB8B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9699" name="Notes Placeholder 2">
            <a:extLst>
              <a:ext uri="{FF2B5EF4-FFF2-40B4-BE49-F238E27FC236}">
                <a16:creationId xmlns="" xmlns:a16="http://schemas.microsoft.com/office/drawing/2014/main" id="{27DDB544-B2F9-4DE3-95A1-4BD1F90577A0}"/>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9700" name="Slide Number Placeholder 3">
            <a:extLst>
              <a:ext uri="{FF2B5EF4-FFF2-40B4-BE49-F238E27FC236}">
                <a16:creationId xmlns="" xmlns:a16="http://schemas.microsoft.com/office/drawing/2014/main" id="{9F35EE09-1F30-4912-8568-9318C8DC1456}"/>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791AA8F-48D5-4D8E-9AE1-68A9E42D7E93}" type="slidenum">
              <a:rPr lang="en-US" altLang="en-US" smtClean="0"/>
              <a:pPr>
                <a:spcBef>
                  <a:spcPct val="0"/>
                </a:spcBef>
              </a:pPr>
              <a:t>106</a:t>
            </a:fld>
            <a:endParaRPr lang="en-US" altLang="en-US"/>
          </a:p>
        </p:txBody>
      </p:sp>
    </p:spTree>
    <p:extLst>
      <p:ext uri="{BB962C8B-B14F-4D97-AF65-F5344CB8AC3E}">
        <p14:creationId xmlns:p14="http://schemas.microsoft.com/office/powerpoint/2010/main" xmlns="" val="2817733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 xmlns:a16="http://schemas.microsoft.com/office/drawing/2014/main"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Notes Placeholder 2">
            <a:extLst>
              <a:ext uri="{FF2B5EF4-FFF2-40B4-BE49-F238E27FC236}">
                <a16:creationId xmlns="" xmlns:a16="http://schemas.microsoft.com/office/drawing/2014/main" id="{6FB2DA97-C6DC-495F-9FEE-E9CB2B042EC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 xmlns:a16="http://schemas.microsoft.com/office/drawing/2014/main" id="{CCEE61BB-8422-499A-AC57-C8BE98AEFD1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3</a:t>
            </a:fld>
            <a:endParaRPr lang="en-US" altLang="en-US"/>
          </a:p>
        </p:txBody>
      </p:sp>
      <p:sp>
        <p:nvSpPr>
          <p:cNvPr id="5" name="Footer Placeholder 4">
            <a:extLst>
              <a:ext uri="{FF2B5EF4-FFF2-40B4-BE49-F238E27FC236}">
                <a16:creationId xmlns="" xmlns:a16="http://schemas.microsoft.com/office/drawing/2014/main"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 xmlns:a16="http://schemas.microsoft.com/office/drawing/2014/main" id="{9D949D5A-9C3A-438F-9F83-0A278F9B02E8}"/>
              </a:ext>
            </a:extLst>
          </p:cNvPr>
          <p:cNvSpPr>
            <a:spLocks noGrp="1"/>
          </p:cNvSpPr>
          <p:nvPr>
            <p:ph type="dt" sz="quarter" idx="1"/>
          </p:nvPr>
        </p:nvSpPr>
        <p:spPr/>
        <p:txBody>
          <a:bodyPr/>
          <a:lstStyle/>
          <a:p>
            <a:pPr>
              <a:defRPr/>
            </a:pPr>
            <a:fld id="{2BB7CD01-A10B-41C5-8935-A46876FED54F}" type="datetime1">
              <a:rPr lang="en-US" smtClean="0"/>
              <a:pPr>
                <a:defRPr/>
              </a:pPr>
              <a:t>8/8/2023</a:t>
            </a:fld>
            <a:endParaRPr lang="en-US"/>
          </a:p>
        </p:txBody>
      </p:sp>
    </p:spTree>
    <p:extLst>
      <p:ext uri="{BB962C8B-B14F-4D97-AF65-F5344CB8AC3E}">
        <p14:creationId xmlns:p14="http://schemas.microsoft.com/office/powerpoint/2010/main" xmlns="" val="1178525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 xmlns:a16="http://schemas.microsoft.com/office/drawing/2014/main" id="{09CB8EC3-4527-4272-A821-3EC14F15D7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4339" name="Notes Placeholder 2">
            <a:extLst>
              <a:ext uri="{FF2B5EF4-FFF2-40B4-BE49-F238E27FC236}">
                <a16:creationId xmlns="" xmlns:a16="http://schemas.microsoft.com/office/drawing/2014/main" id="{6FB2DA97-C6DC-495F-9FEE-E9CB2B042EC6}"/>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4340" name="Slide Number Placeholder 3">
            <a:extLst>
              <a:ext uri="{FF2B5EF4-FFF2-40B4-BE49-F238E27FC236}">
                <a16:creationId xmlns="" xmlns:a16="http://schemas.microsoft.com/office/drawing/2014/main" id="{CCEE61BB-8422-499A-AC57-C8BE98AEFD1E}"/>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BD7EAED-AF4C-43C1-8C9E-C7E1F9A02C89}" type="slidenum">
              <a:rPr lang="en-US" altLang="en-US" smtClean="0"/>
              <a:pPr>
                <a:spcBef>
                  <a:spcPct val="0"/>
                </a:spcBef>
              </a:pPr>
              <a:t>4</a:t>
            </a:fld>
            <a:endParaRPr lang="en-US" altLang="en-US"/>
          </a:p>
        </p:txBody>
      </p:sp>
      <p:sp>
        <p:nvSpPr>
          <p:cNvPr id="5" name="Footer Placeholder 4">
            <a:extLst>
              <a:ext uri="{FF2B5EF4-FFF2-40B4-BE49-F238E27FC236}">
                <a16:creationId xmlns="" xmlns:a16="http://schemas.microsoft.com/office/drawing/2014/main" id="{ED3AAA21-57E2-4B0A-BB27-CCC290E72785}"/>
              </a:ext>
            </a:extLst>
          </p:cNvPr>
          <p:cNvSpPr>
            <a:spLocks noGrp="1"/>
          </p:cNvSpPr>
          <p:nvPr>
            <p:ph type="ftr" sz="quarter" idx="4"/>
          </p:nvPr>
        </p:nvSpPr>
        <p:spPr/>
        <p:txBody>
          <a:bodyPr/>
          <a:lstStyle/>
          <a:p>
            <a:pPr>
              <a:defRPr/>
            </a:pPr>
            <a:endParaRPr lang="en-US" dirty="0"/>
          </a:p>
        </p:txBody>
      </p:sp>
      <p:sp>
        <p:nvSpPr>
          <p:cNvPr id="6" name="Date Placeholder 5">
            <a:extLst>
              <a:ext uri="{FF2B5EF4-FFF2-40B4-BE49-F238E27FC236}">
                <a16:creationId xmlns="" xmlns:a16="http://schemas.microsoft.com/office/drawing/2014/main" id="{9D949D5A-9C3A-438F-9F83-0A278F9B02E8}"/>
              </a:ext>
            </a:extLst>
          </p:cNvPr>
          <p:cNvSpPr>
            <a:spLocks noGrp="1"/>
          </p:cNvSpPr>
          <p:nvPr>
            <p:ph type="dt" sz="quarter" idx="1"/>
          </p:nvPr>
        </p:nvSpPr>
        <p:spPr/>
        <p:txBody>
          <a:bodyPr/>
          <a:lstStyle/>
          <a:p>
            <a:pPr>
              <a:defRPr/>
            </a:pPr>
            <a:fld id="{2450BC34-4460-4042-B662-A108B2400842}" type="datetime1">
              <a:rPr lang="en-US" smtClean="0"/>
              <a:pPr>
                <a:defRPr/>
              </a:pPr>
              <a:t>8/8/2023</a:t>
            </a:fld>
            <a:endParaRPr lang="en-US"/>
          </a:p>
        </p:txBody>
      </p:sp>
    </p:spTree>
    <p:extLst>
      <p:ext uri="{BB962C8B-B14F-4D97-AF65-F5344CB8AC3E}">
        <p14:creationId xmlns:p14="http://schemas.microsoft.com/office/powerpoint/2010/main" xmlns="" val="656516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a:extLst>
              <a:ext uri="{FF2B5EF4-FFF2-40B4-BE49-F238E27FC236}">
                <a16:creationId xmlns="" xmlns:a16="http://schemas.microsoft.com/office/drawing/2014/main" id="{22841ADC-6887-49C1-96D6-40D20DD43F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1" name="Notes Placeholder 2">
            <a:extLst>
              <a:ext uri="{FF2B5EF4-FFF2-40B4-BE49-F238E27FC236}">
                <a16:creationId xmlns="" xmlns:a16="http://schemas.microsoft.com/office/drawing/2014/main" id="{1EA8486A-091E-44DA-A204-9EA09F2EC13D}"/>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7412" name="Slide Number Placeholder 3">
            <a:extLst>
              <a:ext uri="{FF2B5EF4-FFF2-40B4-BE49-F238E27FC236}">
                <a16:creationId xmlns="" xmlns:a16="http://schemas.microsoft.com/office/drawing/2014/main" id="{9150ED13-8B08-4EEF-B2C6-95CD7695E25C}"/>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BA8F85C-F659-4EA3-819C-0CBF94BC5B6F}" type="slidenum">
              <a:rPr lang="en-US" altLang="en-US" smtClean="0"/>
              <a:pPr>
                <a:spcBef>
                  <a:spcPct val="0"/>
                </a:spcBef>
              </a:pPr>
              <a:t>6</a:t>
            </a:fld>
            <a:endParaRPr lang="en-US" altLang="en-US"/>
          </a:p>
        </p:txBody>
      </p:sp>
    </p:spTree>
    <p:extLst>
      <p:ext uri="{BB962C8B-B14F-4D97-AF65-F5344CB8AC3E}">
        <p14:creationId xmlns:p14="http://schemas.microsoft.com/office/powerpoint/2010/main" xmlns="" val="4073819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Header Placeholder 3"/>
          <p:cNvSpPr>
            <a:spLocks noGrp="1"/>
          </p:cNvSpPr>
          <p:nvPr>
            <p:ph type="hdr" sz="quarter"/>
          </p:nvPr>
        </p:nvSpPr>
        <p:spPr/>
        <p:txBody>
          <a:bodyPr/>
          <a:lstStyle/>
          <a:p>
            <a:endParaRPr lang="en-US">
              <a:solidFill>
                <a:prstClr val="black"/>
              </a:solidFill>
            </a:endParaRPr>
          </a:p>
        </p:txBody>
      </p:sp>
      <p:sp>
        <p:nvSpPr>
          <p:cNvPr id="5" name="Date Placeholder 4"/>
          <p:cNvSpPr>
            <a:spLocks noGrp="1"/>
          </p:cNvSpPr>
          <p:nvPr>
            <p:ph type="dt" idx="1"/>
          </p:nvPr>
        </p:nvSpPr>
        <p:spPr/>
        <p:txBody>
          <a:bodyPr/>
          <a:lstStyle/>
          <a:p>
            <a:fld id="{FB94BB86-21E7-45C5-A116-F56F169C1CC3}" type="datetime1">
              <a:rPr lang="en-US" smtClean="0">
                <a:solidFill>
                  <a:prstClr val="black"/>
                </a:solidFill>
              </a:rPr>
              <a:pPr/>
              <a:t>8/8/2023</a:t>
            </a:fld>
            <a:endParaRPr lang="en-US">
              <a:solidFill>
                <a:prstClr val="black"/>
              </a:solidFill>
            </a:endParaRPr>
          </a:p>
        </p:txBody>
      </p:sp>
      <p:sp>
        <p:nvSpPr>
          <p:cNvPr id="6" name="Footer Placeholder 5"/>
          <p:cNvSpPr>
            <a:spLocks noGrp="1"/>
          </p:cNvSpPr>
          <p:nvPr>
            <p:ph type="ftr" sz="quarter" idx="4"/>
          </p:nvPr>
        </p:nvSpPr>
        <p:spPr/>
        <p:txBody>
          <a:bodyPr/>
          <a:lstStyle/>
          <a:p>
            <a:endParaRPr lang="en-US">
              <a:solidFill>
                <a:prstClr val="black"/>
              </a:solidFill>
            </a:endParaRPr>
          </a:p>
        </p:txBody>
      </p:sp>
      <p:sp>
        <p:nvSpPr>
          <p:cNvPr id="7" name="Slide Number Placeholder 6"/>
          <p:cNvSpPr>
            <a:spLocks noGrp="1"/>
          </p:cNvSpPr>
          <p:nvPr>
            <p:ph type="sldNum" sz="quarter" idx="5"/>
          </p:nvPr>
        </p:nvSpPr>
        <p:spPr/>
        <p:txBody>
          <a:bodyPr/>
          <a:lstStyle/>
          <a:p>
            <a:fld id="{1635F52E-BA8C-4FAB-BCFA-C67A14D9CE22}"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xmlns="" val="31207339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 xmlns:a16="http://schemas.microsoft.com/office/drawing/2014/main" id="{351C079D-21EC-4E73-9865-29719CB898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7" name="Notes Placeholder 2">
            <a:extLst>
              <a:ext uri="{FF2B5EF4-FFF2-40B4-BE49-F238E27FC236}">
                <a16:creationId xmlns="" xmlns:a16="http://schemas.microsoft.com/office/drawing/2014/main" id="{3CC61D28-B897-4580-9BC1-ADC56443DBE9}"/>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1508" name="Slide Number Placeholder 3">
            <a:extLst>
              <a:ext uri="{FF2B5EF4-FFF2-40B4-BE49-F238E27FC236}">
                <a16:creationId xmlns="" xmlns:a16="http://schemas.microsoft.com/office/drawing/2014/main" id="{97592728-BB19-4402-91A6-AC36E5B3B4FD}"/>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2176401-9535-4290-84F0-6C0909750669}" type="slidenum">
              <a:rPr lang="en-US" altLang="en-US" smtClean="0"/>
              <a:pPr>
                <a:spcBef>
                  <a:spcPct val="0"/>
                </a:spcBef>
              </a:pPr>
              <a:t>8</a:t>
            </a:fld>
            <a:endParaRPr lang="en-US" altLang="en-US"/>
          </a:p>
        </p:txBody>
      </p:sp>
    </p:spTree>
    <p:extLst>
      <p:ext uri="{BB962C8B-B14F-4D97-AF65-F5344CB8AC3E}">
        <p14:creationId xmlns:p14="http://schemas.microsoft.com/office/powerpoint/2010/main" xmlns="" val="34106080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 xmlns:a16="http://schemas.microsoft.com/office/drawing/2014/main" id="{54869FDE-968B-48EC-89EB-BD5041D7D83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3" name="Notes Placeholder 2">
            <a:extLst>
              <a:ext uri="{FF2B5EF4-FFF2-40B4-BE49-F238E27FC236}">
                <a16:creationId xmlns="" xmlns:a16="http://schemas.microsoft.com/office/drawing/2014/main" id="{3012C9F3-5667-486F-B682-188B3BE7CD33}"/>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5604" name="Slide Number Placeholder 3">
            <a:extLst>
              <a:ext uri="{FF2B5EF4-FFF2-40B4-BE49-F238E27FC236}">
                <a16:creationId xmlns="" xmlns:a16="http://schemas.microsoft.com/office/drawing/2014/main" id="{A03092B2-FC0F-4911-B4A8-FE12A10AC60B}"/>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1506F4-12BD-480C-9F46-1BC0C24025B9}" type="slidenum">
              <a:rPr lang="en-US" altLang="en-US" smtClean="0"/>
              <a:pPr>
                <a:spcBef>
                  <a:spcPct val="0"/>
                </a:spcBef>
              </a:pPr>
              <a:t>9</a:t>
            </a:fld>
            <a:endParaRPr lang="en-US" altLang="en-US"/>
          </a:p>
        </p:txBody>
      </p:sp>
    </p:spTree>
    <p:extLst>
      <p:ext uri="{BB962C8B-B14F-4D97-AF65-F5344CB8AC3E}">
        <p14:creationId xmlns:p14="http://schemas.microsoft.com/office/powerpoint/2010/main" xmlns="" val="1675921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a:extLst>
              <a:ext uri="{FF2B5EF4-FFF2-40B4-BE49-F238E27FC236}">
                <a16:creationId xmlns="" xmlns:a16="http://schemas.microsoft.com/office/drawing/2014/main" id="{F7005A76-A7CE-4E65-A7A9-3990E5290DE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5" name="Notes Placeholder 2">
            <a:extLst>
              <a:ext uri="{FF2B5EF4-FFF2-40B4-BE49-F238E27FC236}">
                <a16:creationId xmlns="" xmlns:a16="http://schemas.microsoft.com/office/drawing/2014/main" id="{046275AF-8EE0-4323-987E-7026322A8E82}"/>
              </a:ext>
            </a:extLst>
          </p:cNvPr>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3556" name="Slide Number Placeholder 3">
            <a:extLst>
              <a:ext uri="{FF2B5EF4-FFF2-40B4-BE49-F238E27FC236}">
                <a16:creationId xmlns="" xmlns:a16="http://schemas.microsoft.com/office/drawing/2014/main" id="{B299B54E-1C2C-44A2-A938-CF25109AC514}"/>
              </a:ext>
            </a:extLst>
          </p:cNvPr>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2F8472E-974D-4B6C-8F85-3FF69C8F77BE}" type="slidenum">
              <a:rPr lang="en-US" altLang="en-US" smtClean="0"/>
              <a:pPr>
                <a:spcBef>
                  <a:spcPct val="0"/>
                </a:spcBef>
              </a:pPr>
              <a:t>10</a:t>
            </a:fld>
            <a:endParaRPr lang="en-US" altLang="en-US"/>
          </a:p>
        </p:txBody>
      </p:sp>
    </p:spTree>
    <p:extLst>
      <p:ext uri="{BB962C8B-B14F-4D97-AF65-F5344CB8AC3E}">
        <p14:creationId xmlns:p14="http://schemas.microsoft.com/office/powerpoint/2010/main" xmlns="" val="1806226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510"/>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E5538C-8ED8-4B24-8FBE-40714DA6D5DD}"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Arun Bhati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20C76D-FB22-40E1-A34C-9A37207ACBC0}"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Arun Bhati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071ED8-D123-4B0C-A426-95DF5C766F99}"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Arun Bhati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377666" y="13259816"/>
            <a:ext cx="1737264" cy="276999"/>
          </a:xfrm>
        </p:spPr>
        <p:txBody>
          <a:bodyPr/>
          <a:lstStyle/>
          <a:p>
            <a:fld id="{DE4CBF96-1A2A-4B91-BA1F-0EFC56BBFA89}" type="datetime1">
              <a:rPr lang="en-US" smtClean="0">
                <a:solidFill>
                  <a:prstClr val="black">
                    <a:tint val="75000"/>
                  </a:prstClr>
                </a:solidFill>
              </a:rPr>
              <a:t>8/8/2023</a:t>
            </a:fld>
            <a:endParaRPr lang="en-US">
              <a:solidFill>
                <a:prstClr val="black">
                  <a:tint val="75000"/>
                </a:prstClr>
              </a:solidFill>
            </a:endParaRPr>
          </a:p>
        </p:txBody>
      </p:sp>
      <p:sp>
        <p:nvSpPr>
          <p:cNvPr id="3" name="Footer Placeholder 2"/>
          <p:cNvSpPr>
            <a:spLocks noGrp="1"/>
          </p:cNvSpPr>
          <p:nvPr>
            <p:ph type="ftr" sz="quarter" idx="11"/>
          </p:nvPr>
        </p:nvSpPr>
        <p:spPr>
          <a:xfrm>
            <a:off x="2568144" y="13259816"/>
            <a:ext cx="2417063" cy="553998"/>
          </a:xfrm>
        </p:spPr>
        <p:txBody>
          <a:bodyPr/>
          <a:lstStyle/>
          <a:p>
            <a:r>
              <a:rPr lang="en-US" smtClean="0">
                <a:solidFill>
                  <a:prstClr val="black">
                    <a:tint val="75000"/>
                  </a:prstClr>
                </a:solidFill>
              </a:rPr>
              <a:t>Arun Bhati</a:t>
            </a:r>
            <a:endParaRPr lang="en-US">
              <a:solidFill>
                <a:prstClr val="black">
                  <a:tint val="75000"/>
                </a:prstClr>
              </a:solidFill>
            </a:endParaRPr>
          </a:p>
        </p:txBody>
      </p:sp>
      <p:sp>
        <p:nvSpPr>
          <p:cNvPr id="4" name="Slide Number Placeholder 3"/>
          <p:cNvSpPr>
            <a:spLocks noGrp="1"/>
          </p:cNvSpPr>
          <p:nvPr>
            <p:ph type="sldNum" sz="quarter" idx="12"/>
          </p:nvPr>
        </p:nvSpPr>
        <p:spPr>
          <a:xfrm>
            <a:off x="5438394" y="13259841"/>
            <a:ext cx="1737264" cy="276999"/>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37093423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4"/>
            <a:ext cx="7772400" cy="276999"/>
          </a:xfrm>
        </p:spPr>
        <p:txBody>
          <a:bodyPr/>
          <a:lstStyle/>
          <a:p>
            <a:r>
              <a:rPr lang="en-US"/>
              <a:t>Click to edit Master title style</a:t>
            </a:r>
          </a:p>
        </p:txBody>
      </p:sp>
      <p:sp>
        <p:nvSpPr>
          <p:cNvPr id="3" name="Subtitle 2"/>
          <p:cNvSpPr>
            <a:spLocks noGrp="1"/>
          </p:cNvSpPr>
          <p:nvPr>
            <p:ph type="subTitle" idx="1"/>
          </p:nvPr>
        </p:nvSpPr>
        <p:spPr>
          <a:xfrm>
            <a:off x="1371600" y="3886229"/>
            <a:ext cx="6400800" cy="276999"/>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377666" y="13259816"/>
            <a:ext cx="1737264" cy="276999"/>
          </a:xfrm>
        </p:spPr>
        <p:txBody>
          <a:bodyPr/>
          <a:lstStyle/>
          <a:p>
            <a:fld id="{37319CD2-E0B1-41F5-8D37-1E70744F573F}" type="datetime1">
              <a:rPr lang="en-US" smtClean="0">
                <a:solidFill>
                  <a:prstClr val="black">
                    <a:tint val="75000"/>
                  </a:prstClr>
                </a:solidFill>
              </a:rPr>
              <a:t>8/8/2023</a:t>
            </a:fld>
            <a:endParaRPr lang="en-US">
              <a:solidFill>
                <a:prstClr val="black">
                  <a:tint val="75000"/>
                </a:prstClr>
              </a:solidFill>
            </a:endParaRPr>
          </a:p>
        </p:txBody>
      </p:sp>
      <p:sp>
        <p:nvSpPr>
          <p:cNvPr id="5" name="Footer Placeholder 4"/>
          <p:cNvSpPr>
            <a:spLocks noGrp="1"/>
          </p:cNvSpPr>
          <p:nvPr>
            <p:ph type="ftr" sz="quarter" idx="11"/>
          </p:nvPr>
        </p:nvSpPr>
        <p:spPr>
          <a:xfrm>
            <a:off x="2568144" y="13259816"/>
            <a:ext cx="2417063" cy="553998"/>
          </a:xfrm>
        </p:spPr>
        <p:txBody>
          <a:bodyPr/>
          <a:lstStyle/>
          <a:p>
            <a:r>
              <a:rPr lang="en-US" smtClean="0">
                <a:solidFill>
                  <a:prstClr val="black">
                    <a:tint val="75000"/>
                  </a:prstClr>
                </a:solidFill>
              </a:rPr>
              <a:t>Arun Bhati</a:t>
            </a:r>
            <a:endParaRPr lang="en-US">
              <a:solidFill>
                <a:prstClr val="black">
                  <a:tint val="75000"/>
                </a:prstClr>
              </a:solidFill>
            </a:endParaRPr>
          </a:p>
        </p:txBody>
      </p:sp>
      <p:sp>
        <p:nvSpPr>
          <p:cNvPr id="6" name="Slide Number Placeholder 5"/>
          <p:cNvSpPr>
            <a:spLocks noGrp="1"/>
          </p:cNvSpPr>
          <p:nvPr>
            <p:ph type="sldNum" sz="quarter" idx="12"/>
          </p:nvPr>
        </p:nvSpPr>
        <p:spPr>
          <a:xfrm>
            <a:off x="5438394" y="13259845"/>
            <a:ext cx="1737264" cy="276999"/>
          </a:xfrm>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1017612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377666" y="13259817"/>
            <a:ext cx="1737264" cy="276999"/>
          </a:xfrm>
        </p:spPr>
        <p:txBody>
          <a:bodyPr/>
          <a:lstStyle/>
          <a:p>
            <a:fld id="{0177886F-4BCF-4225-8428-E3E3C4AD2CA4}" type="datetime1">
              <a:rPr lang="en-US" smtClean="0">
                <a:solidFill>
                  <a:prstClr val="black">
                    <a:tint val="75000"/>
                  </a:prstClr>
                </a:solidFill>
              </a:rPr>
              <a:t>8/8/2023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Arun Bhati</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xmlns="" val="546470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1CDEDD-8B92-47DC-A283-06CBEE6290EC}"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Arun Bhati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9229C-83C5-441B-BCB5-114D2DAAB729}" type="datetime1">
              <a:rPr lang="en-US" smtClean="0"/>
              <a:t>8/8/2023</a:t>
            </a:fld>
            <a:endParaRPr lang="en-US"/>
          </a:p>
        </p:txBody>
      </p:sp>
      <p:sp>
        <p:nvSpPr>
          <p:cNvPr id="5" name="Footer Placeholder 4"/>
          <p:cNvSpPr>
            <a:spLocks noGrp="1"/>
          </p:cNvSpPr>
          <p:nvPr>
            <p:ph type="ftr" sz="quarter" idx="11"/>
          </p:nvPr>
        </p:nvSpPr>
        <p:spPr/>
        <p:txBody>
          <a:bodyPr/>
          <a:lstStyle/>
          <a:p>
            <a:r>
              <a:rPr lang="en-US" smtClean="0"/>
              <a:t>Arun Bhati</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6BCD11-77B3-4079-A38C-5D4F05DA0D17}" type="datetime1">
              <a:rPr lang="en-US" smtClean="0"/>
              <a:t>8/8/2023</a:t>
            </a:fld>
            <a:endParaRPr lang="en-US"/>
          </a:p>
        </p:txBody>
      </p:sp>
      <p:sp>
        <p:nvSpPr>
          <p:cNvPr id="6" name="Footer Placeholder 5"/>
          <p:cNvSpPr>
            <a:spLocks noGrp="1"/>
          </p:cNvSpPr>
          <p:nvPr>
            <p:ph type="ftr" sz="quarter" idx="11"/>
          </p:nvPr>
        </p:nvSpPr>
        <p:spPr/>
        <p:txBody>
          <a:bodyPr/>
          <a:lstStyle/>
          <a:p>
            <a:r>
              <a:rPr lang="en-US" smtClean="0"/>
              <a:t>Arun Bhati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3"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3"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16760E0-AA18-4C73-A9FE-3A79B18B883E}" type="datetime1">
              <a:rPr lang="en-US" smtClean="0"/>
              <a:t>8/8/2023</a:t>
            </a:fld>
            <a:endParaRPr lang="en-US"/>
          </a:p>
        </p:txBody>
      </p:sp>
      <p:sp>
        <p:nvSpPr>
          <p:cNvPr id="8" name="Footer Placeholder 7"/>
          <p:cNvSpPr>
            <a:spLocks noGrp="1"/>
          </p:cNvSpPr>
          <p:nvPr>
            <p:ph type="ftr" sz="quarter" idx="11"/>
          </p:nvPr>
        </p:nvSpPr>
        <p:spPr/>
        <p:txBody>
          <a:bodyPr/>
          <a:lstStyle/>
          <a:p>
            <a:r>
              <a:rPr lang="en-US" smtClean="0"/>
              <a:t>Arun Bhati</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5FBA86-D485-4EDE-A03A-445CFF28F2A0}" type="datetime1">
              <a:rPr lang="en-US" smtClean="0"/>
              <a:t>8/8/2023</a:t>
            </a:fld>
            <a:endParaRPr lang="en-US"/>
          </a:p>
        </p:txBody>
      </p:sp>
      <p:sp>
        <p:nvSpPr>
          <p:cNvPr id="4" name="Footer Placeholder 3"/>
          <p:cNvSpPr>
            <a:spLocks noGrp="1"/>
          </p:cNvSpPr>
          <p:nvPr>
            <p:ph type="ftr" sz="quarter" idx="11"/>
          </p:nvPr>
        </p:nvSpPr>
        <p:spPr/>
        <p:txBody>
          <a:bodyPr/>
          <a:lstStyle/>
          <a:p>
            <a:r>
              <a:rPr lang="en-US" smtClean="0"/>
              <a:t>Arun Bhati</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C50DB-65CE-4952-8CC3-7BFBDC4B319B}" type="datetime1">
              <a:rPr lang="en-US" smtClean="0"/>
              <a:t>8/8/2023</a:t>
            </a:fld>
            <a:endParaRPr lang="en-US"/>
          </a:p>
        </p:txBody>
      </p:sp>
      <p:sp>
        <p:nvSpPr>
          <p:cNvPr id="3" name="Footer Placeholder 2"/>
          <p:cNvSpPr>
            <a:spLocks noGrp="1"/>
          </p:cNvSpPr>
          <p:nvPr>
            <p:ph type="ftr" sz="quarter" idx="11"/>
          </p:nvPr>
        </p:nvSpPr>
        <p:spPr/>
        <p:txBody>
          <a:bodyPr/>
          <a:lstStyle/>
          <a:p>
            <a:r>
              <a:rPr lang="en-US" smtClean="0"/>
              <a:t>Arun Bhati</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49"/>
            <a:ext cx="3008313" cy="116205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136"/>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B01BA5-7CAC-45EC-82AF-040D5FAE1248}" type="datetime1">
              <a:rPr lang="en-US" smtClean="0"/>
              <a:t>8/8/2023</a:t>
            </a:fld>
            <a:endParaRPr lang="en-US"/>
          </a:p>
        </p:txBody>
      </p:sp>
      <p:sp>
        <p:nvSpPr>
          <p:cNvPr id="6" name="Footer Placeholder 5"/>
          <p:cNvSpPr>
            <a:spLocks noGrp="1"/>
          </p:cNvSpPr>
          <p:nvPr>
            <p:ph type="ftr" sz="quarter" idx="11"/>
          </p:nvPr>
        </p:nvSpPr>
        <p:spPr/>
        <p:txBody>
          <a:bodyPr/>
          <a:lstStyle/>
          <a:p>
            <a:r>
              <a:rPr lang="en-US" smtClean="0"/>
              <a:t>Arun Bhati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422"/>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BB0EC4-9368-4A8A-9AC0-E7AB474FE5B2}" type="datetime1">
              <a:rPr lang="en-US" smtClean="0"/>
              <a:t>8/8/2023</a:t>
            </a:fld>
            <a:endParaRPr lang="en-US"/>
          </a:p>
        </p:txBody>
      </p:sp>
      <p:sp>
        <p:nvSpPr>
          <p:cNvPr id="6" name="Footer Placeholder 5"/>
          <p:cNvSpPr>
            <a:spLocks noGrp="1"/>
          </p:cNvSpPr>
          <p:nvPr>
            <p:ph type="ftr" sz="quarter" idx="11"/>
          </p:nvPr>
        </p:nvSpPr>
        <p:spPr/>
        <p:txBody>
          <a:bodyPr/>
          <a:lstStyle/>
          <a:p>
            <a:r>
              <a:rPr lang="en-US" smtClean="0"/>
              <a:t>Arun Bhati</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AF6F72-E3CC-47C5-AEC6-D760F694AF64}" type="datetime1">
              <a:rPr lang="en-US" smtClean="0"/>
              <a:t>8/8/2023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Arun Bhati</a:t>
            </a:r>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570338"/>
            <a:ext cx="6797992"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3279333"/>
            <a:ext cx="679799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44" y="13259816"/>
            <a:ext cx="2417063" cy="553998"/>
          </a:xfrm>
          <a:prstGeom prst="rect">
            <a:avLst/>
          </a:prstGeom>
        </p:spPr>
        <p:txBody>
          <a:bodyPr wrap="square" lIns="0" tIns="0" rIns="0" bIns="0">
            <a:spAutoFit/>
          </a:bodyPr>
          <a:lstStyle>
            <a:lvl1pPr algn="ctr">
              <a:defRPr>
                <a:solidFill>
                  <a:schemeClr val="tx1">
                    <a:tint val="75000"/>
                  </a:schemeClr>
                </a:solidFill>
              </a:defRPr>
            </a:lvl1pPr>
          </a:lstStyle>
          <a:p>
            <a:r>
              <a:rPr lang="en-US" smtClean="0">
                <a:solidFill>
                  <a:prstClr val="black">
                    <a:tint val="75000"/>
                  </a:prstClr>
                </a:solidFill>
              </a:rPr>
              <a:t>Arun Bhati</a:t>
            </a:r>
            <a:endParaRPr>
              <a:solidFill>
                <a:prstClr val="black">
                  <a:tint val="75000"/>
                </a:prstClr>
              </a:solidFill>
            </a:endParaRPr>
          </a:p>
        </p:txBody>
      </p:sp>
      <p:sp>
        <p:nvSpPr>
          <p:cNvPr id="5" name="Holder 5"/>
          <p:cNvSpPr>
            <a:spLocks noGrp="1"/>
          </p:cNvSpPr>
          <p:nvPr>
            <p:ph type="dt" sz="half" idx="6"/>
          </p:nvPr>
        </p:nvSpPr>
        <p:spPr>
          <a:xfrm>
            <a:off x="377666" y="13259816"/>
            <a:ext cx="1737264" cy="276999"/>
          </a:xfrm>
          <a:prstGeom prst="rect">
            <a:avLst/>
          </a:prstGeom>
        </p:spPr>
        <p:txBody>
          <a:bodyPr wrap="square" lIns="0" tIns="0" rIns="0" bIns="0">
            <a:spAutoFit/>
          </a:bodyPr>
          <a:lstStyle>
            <a:lvl1pPr algn="l">
              <a:defRPr>
                <a:solidFill>
                  <a:schemeClr val="tx1">
                    <a:tint val="75000"/>
                  </a:schemeClr>
                </a:solidFill>
              </a:defRPr>
            </a:lvl1pPr>
          </a:lstStyle>
          <a:p>
            <a:fld id="{82991E68-C1F7-412B-BCCC-593932A5F6FA}" type="datetime1">
              <a:rPr lang="en-US" smtClean="0">
                <a:solidFill>
                  <a:prstClr val="black">
                    <a:tint val="75000"/>
                  </a:prstClr>
                </a:solidFill>
              </a:rPr>
              <a:t>8/8/2023</a:t>
            </a:fld>
            <a:endParaRPr lang="en-US">
              <a:solidFill>
                <a:prstClr val="black">
                  <a:tint val="75000"/>
                </a:prstClr>
              </a:solidFill>
            </a:endParaRPr>
          </a:p>
        </p:txBody>
      </p:sp>
      <p:sp>
        <p:nvSpPr>
          <p:cNvPr id="6" name="Holder 6"/>
          <p:cNvSpPr>
            <a:spLocks noGrp="1"/>
          </p:cNvSpPr>
          <p:nvPr>
            <p:ph type="sldNum" sz="quarter" idx="7"/>
          </p:nvPr>
        </p:nvSpPr>
        <p:spPr>
          <a:xfrm>
            <a:off x="5438394" y="13259841"/>
            <a:ext cx="1737264"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solidFill>
                  <a:prstClr val="black">
                    <a:tint val="75000"/>
                  </a:prstClr>
                </a:solidFill>
              </a:rPr>
              <a:pPr/>
              <a:t>‹#›</a:t>
            </a:fld>
            <a:endParaRPr>
              <a:solidFill>
                <a:prstClr val="black">
                  <a:tint val="75000"/>
                </a:prstClr>
              </a:solidFill>
            </a:endParaRPr>
          </a:p>
        </p:txBody>
      </p:sp>
    </p:spTree>
    <p:extLst>
      <p:ext uri="{BB962C8B-B14F-4D97-AF65-F5344CB8AC3E}">
        <p14:creationId xmlns:p14="http://schemas.microsoft.com/office/powerpoint/2010/main" xmlns="" val="3170756495"/>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Lst>
  <p:hf hd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byjus.com/free-ias-prep/president/" TargetMode="Externa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byjus.com/free-ias-prep/44th-amendment-act/" TargetMode="Externa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hyperlink" Target="https://www.youtube.com/watch?v=JkO6N9psY3w"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8" Type="http://schemas.openxmlformats.org/officeDocument/2006/relationships/hyperlink" Target="https://www.youtube.com/watch?v=ltuNMXble60" TargetMode="External"/><Relationship Id="rId3" Type="http://schemas.openxmlformats.org/officeDocument/2006/relationships/hyperlink" Target="https://www.youtube.com/watch?v=s62SQtPE3bM" TargetMode="External"/><Relationship Id="rId7" Type="http://schemas.openxmlformats.org/officeDocument/2006/relationships/hyperlink" Target="https://www.youtube.com/watch?v=4y1kIx2P4xg" TargetMode="External"/><Relationship Id="rId2" Type="http://schemas.openxmlformats.org/officeDocument/2006/relationships/hyperlink" Target="https://www.youtube.com/watch?v=0YZlLQPu4vY" TargetMode="External"/><Relationship Id="rId1" Type="http://schemas.openxmlformats.org/officeDocument/2006/relationships/slideLayout" Target="../slideLayouts/slideLayout2.xml"/><Relationship Id="rId6" Type="http://schemas.openxmlformats.org/officeDocument/2006/relationships/hyperlink" Target="https://www.youtube.com/watch?v=SOT4q7XWfFg" TargetMode="External"/><Relationship Id="rId5" Type="http://schemas.openxmlformats.org/officeDocument/2006/relationships/hyperlink" Target="https://www.youtube.com/watch?v=jN_IVXQr3DQ" TargetMode="External"/><Relationship Id="rId4" Type="http://schemas.openxmlformats.org/officeDocument/2006/relationships/hyperlink" Target="https://www.youtube.com/watch?v=LYHAy68pQWA" TargetMode="External"/><Relationship Id="rId9" Type="http://schemas.openxmlformats.org/officeDocument/2006/relationships/image" Target="../media/image17.jpeg"/></Relationships>
</file>

<file path=ppt/slides/_rels/slide1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hyperlink" Target="https://www.youtube.com/watch?v=eS03-itWEPs"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pvbcJ7SkG8w" TargetMode="External"/><Relationship Id="rId2" Type="http://schemas.openxmlformats.org/officeDocument/2006/relationships/hyperlink" Target="https://www.youtube.com/watch?v=ZhLgAhZZpCw" TargetMode="Externa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hyperlink" Target="https://www.youtube.com/watch?v=vS-NYScs0mU"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hyperlink" Target="https://www.youtube.com/watch?v=Id_Chh5y8Zc" TargetMode="External"/><Relationship Id="rId2" Type="http://schemas.openxmlformats.org/officeDocument/2006/relationships/hyperlink" Target="https://www.youtube.com/watch?v=8yFk2aQamXg"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7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byjus.com/free-ias-prep/the-rajya-sabha/"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hyperlink" Target="https://www.youtube.com/watch?v=gzLNRXyQAqg" TargetMode="External"/><Relationship Id="rId2" Type="http://schemas.openxmlformats.org/officeDocument/2006/relationships/hyperlink" Target="https://www.youtube.com/watch?v=WDcAh2vfsdc" TargetMode="Externa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endParaRPr>
          </a:p>
          <a:p>
            <a:r>
              <a:rPr lang="en-US" sz="2500" dirty="0">
                <a:solidFill>
                  <a:schemeClr val="tx1"/>
                </a:solidFill>
              </a:rPr>
              <a:t>Introduction and Basic Information about Indian Constitution</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4A8CC1E2-92C8-4484-958D-F383E515680C}" type="datetime1">
              <a:rPr lang="en-US" smtClean="0"/>
              <a:t>8/8/2023</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1</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1692965" y="6527214"/>
            <a:ext cx="7010400" cy="184666"/>
          </a:xfrm>
        </p:spPr>
        <p:txBody>
          <a:bodyPr/>
          <a:lstStyle/>
          <a:p>
            <a:r>
              <a:rPr lang="en-US" sz="1200" smtClean="0"/>
              <a:t>Arun Bhati</a:t>
            </a:r>
            <a:endParaRPr lang="en-US" sz="1200"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1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Subject</a:t>
            </a:r>
            <a:r>
              <a:rPr kumimoji="0" lang="en-US" sz="2000" b="0" i="0" u="none" strike="noStrike" kern="1200" cap="none" spc="0" normalizeH="0" noProof="0" dirty="0">
                <a:ln>
                  <a:noFill/>
                </a:ln>
                <a:solidFill>
                  <a:schemeClr val="tx1"/>
                </a:solidFill>
                <a:effectLst/>
                <a:uLnTx/>
                <a:uFillTx/>
                <a:latin typeface="+mn-lt"/>
                <a:ea typeface="+mn-ea"/>
                <a:cs typeface="+mn-cs"/>
              </a:rPr>
              <a: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Constitution of India, Law and Engineering</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(Ex: B Tech 5</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lang="en-US" sz="2000" dirty="0">
                <a:solidFill>
                  <a:schemeClr val="tx1"/>
                </a:solidFill>
              </a:rPr>
              <a:t> </a:t>
            </a:r>
            <a:r>
              <a:rPr lang="en-US" sz="2000" dirty="0" err="1">
                <a:solidFill>
                  <a:schemeClr val="tx1"/>
                </a:solidFill>
              </a:rPr>
              <a:t>sem</a:t>
            </a:r>
            <a:r>
              <a:rPr kumimoji="0" lang="en-US" sz="2000" b="0" i="0" u="none" strike="noStrike" kern="1200" cap="none" spc="0" normalizeH="0" noProof="0" dirty="0">
                <a:ln>
                  <a:noFill/>
                </a:ln>
                <a:solidFill>
                  <a:schemeClr val="tx1"/>
                </a:solidFill>
                <a:effectLst/>
                <a:uLnTx/>
                <a:uFillTx/>
                <a:latin typeface="+mn-lt"/>
                <a:ea typeface="+mn-ea"/>
                <a:cs typeface="+mn-cs"/>
              </a:rPr>
              <a:t>)</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descr="E:\Master Folder 2017-18\Approved Logo by BOG\NIET logo_.png"/>
          <p:cNvPicPr/>
          <p:nvPr/>
        </p:nvPicPr>
        <p:blipFill>
          <a:blip r:embed="rId4" cstate="print"/>
          <a:srcRect/>
          <a:stretch>
            <a:fillRect/>
          </a:stretch>
        </p:blipFill>
        <p:spPr bwMode="auto">
          <a:xfrm>
            <a:off x="83820" y="0"/>
            <a:ext cx="1287780" cy="701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6D95FB-8CC0-4797-9439-2BBC9765319B}"/>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Specific Outcomes</a:t>
            </a:r>
            <a:endParaRPr lang="en-US" sz="2400" b="1" dirty="0">
              <a:latin typeface="Times New Roman" pitchFamily="18" charset="0"/>
              <a:cs typeface="Times New Roman" pitchFamily="18" charset="0"/>
            </a:endParaRPr>
          </a:p>
        </p:txBody>
      </p:sp>
      <p:pic>
        <p:nvPicPr>
          <p:cNvPr id="22531" name="Picture 2">
            <a:extLst>
              <a:ext uri="{FF2B5EF4-FFF2-40B4-BE49-F238E27FC236}">
                <a16:creationId xmlns="" xmlns:a16="http://schemas.microsoft.com/office/drawing/2014/main" id="{67C2745E-3DC2-40E3-B023-44E22A2D4D8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5875"/>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2532" name="Rectangle 11">
            <a:extLst>
              <a:ext uri="{FF2B5EF4-FFF2-40B4-BE49-F238E27FC236}">
                <a16:creationId xmlns="" xmlns:a16="http://schemas.microsoft.com/office/drawing/2014/main" id="{7104EFEA-0012-4D12-82B0-86B56C5E2065}"/>
              </a:ext>
            </a:extLst>
          </p:cNvPr>
          <p:cNvSpPr>
            <a:spLocks noChangeArrowheads="1"/>
          </p:cNvSpPr>
          <p:nvPr/>
        </p:nvSpPr>
        <p:spPr bwMode="auto">
          <a:xfrm>
            <a:off x="0" y="828675"/>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b="1" dirty="0">
                <a:latin typeface="Times New Roman" panose="02020603050405020304" pitchFamily="18" charset="0"/>
                <a:cs typeface="Times New Roman" panose="02020603050405020304" pitchFamily="18" charset="0"/>
              </a:rPr>
              <a:t>Program Specific Outcomes (PSOs) </a:t>
            </a:r>
            <a:r>
              <a:rPr lang="en-US" altLang="en-US" sz="1800"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p:txBody>
      </p:sp>
      <p:sp>
        <p:nvSpPr>
          <p:cNvPr id="11" name="Rectangle 1">
            <a:extLst>
              <a:ext uri="{FF2B5EF4-FFF2-40B4-BE49-F238E27FC236}">
                <a16:creationId xmlns="" xmlns:a16="http://schemas.microsoft.com/office/drawing/2014/main" id="{3F1D76C1-FC1B-4DDA-8469-EEFAA962C3F2}"/>
              </a:ext>
            </a:extLst>
          </p:cNvPr>
          <p:cNvSpPr>
            <a:spLocks noChangeArrowheads="1"/>
          </p:cNvSpPr>
          <p:nvPr/>
        </p:nvSpPr>
        <p:spPr bwMode="auto">
          <a:xfrm>
            <a:off x="0" y="1752600"/>
            <a:ext cx="9144000" cy="4746625"/>
          </a:xfrm>
          <a:prstGeom prst="rect">
            <a:avLst/>
          </a:prstGeom>
          <a:noFill/>
          <a:ln w="9525">
            <a:noFill/>
            <a:miter lim="800000"/>
            <a:headEnd/>
            <a:tailEnd/>
          </a:ln>
        </p:spPr>
        <p:txBody>
          <a:bodyPr anchor="ctr">
            <a:spAutoFit/>
          </a:bodyPr>
          <a:lstStyle/>
          <a:p>
            <a:pPr marL="341313" indent="-341313" algn="just" eaLnBrk="1" fontAlgn="auto" hangingPunct="1">
              <a:spcBef>
                <a:spcPts val="0"/>
              </a:spcBef>
              <a:spcAft>
                <a:spcPts val="0"/>
              </a:spcAft>
              <a:buFont typeface="Arial" pitchFamily="34" charset="0"/>
              <a:buChar char="•"/>
              <a:defRPr/>
            </a:pPr>
            <a:r>
              <a:rPr lang="en-US" dirty="0">
                <a:latin typeface="Times New Roman" pitchFamily="18" charset="0"/>
                <a:cs typeface="Times New Roman" pitchFamily="18" charset="0"/>
              </a:rPr>
              <a:t>On successful completion of B. Tech. (EC) Program, the Electronics and Communication engineering graduates will be able to:</a:t>
            </a:r>
          </a:p>
          <a:p>
            <a:pPr algn="just" eaLnBrk="1" fontAlgn="auto" hangingPunct="1">
              <a:spcBef>
                <a:spcPts val="0"/>
              </a:spcBef>
              <a:spcAft>
                <a:spcPts val="0"/>
              </a:spcAft>
              <a:buFont typeface="Arial" charset="0"/>
              <a:buChar char="•"/>
              <a:defRPr/>
            </a:pPr>
            <a:endParaRPr lang="en-US" dirty="0">
              <a:latin typeface="Times New Roman" pitchFamily="18" charset="0"/>
              <a:cs typeface="Times New Roman" pitchFamily="18" charset="0"/>
            </a:endParaRPr>
          </a:p>
          <a:p>
            <a:pPr marL="742950" indent="-742950" algn="just" eaLnBrk="1" fontAlgn="auto" hangingPunct="1">
              <a:lnSpc>
                <a:spcPct val="115000"/>
              </a:lnSpc>
              <a:spcBef>
                <a:spcPts val="0"/>
              </a:spcBef>
              <a:spcAft>
                <a:spcPts val="0"/>
              </a:spcAft>
              <a:defRPr/>
            </a:pPr>
            <a:r>
              <a:rPr lang="en-US" b="1" dirty="0">
                <a:latin typeface="Times New Roman"/>
                <a:ea typeface="Times New Roman"/>
                <a:cs typeface="Times New Roman"/>
              </a:rPr>
              <a:t>PSO1</a:t>
            </a:r>
            <a:r>
              <a:rPr lang="en-US" b="1" dirty="0">
                <a:latin typeface="Times New Roman" pitchFamily="18" charset="0"/>
                <a:ea typeface="Times New Roman"/>
                <a:cs typeface="Times New Roman" pitchFamily="18" charset="0"/>
              </a:rPr>
              <a:t>: </a:t>
            </a:r>
            <a:r>
              <a:rPr lang="en-US"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eaLnBrk="1" fontAlgn="auto" hangingPunct="1">
              <a:lnSpc>
                <a:spcPct val="115000"/>
              </a:lnSpc>
              <a:spcBef>
                <a:spcPts val="0"/>
              </a:spcBef>
              <a:spcAft>
                <a:spcPts val="0"/>
              </a:spcAft>
              <a:defRPr/>
            </a:pPr>
            <a:endParaRPr lang="en-US" dirty="0">
              <a:latin typeface="Times New Roman" pitchFamily="18" charset="0"/>
              <a:ea typeface="Times New Roman"/>
              <a:cs typeface="Times New Roman" pitchFamily="18" charset="0"/>
            </a:endParaRPr>
          </a:p>
          <a:p>
            <a:pPr marL="742950" indent="-742950" algn="just" eaLnBrk="1" fontAlgn="auto" hangingPunct="1">
              <a:lnSpc>
                <a:spcPct val="115000"/>
              </a:lnSpc>
              <a:spcBef>
                <a:spcPts val="0"/>
              </a:spcBef>
              <a:spcAft>
                <a:spcPts val="0"/>
              </a:spcAft>
              <a:defRPr/>
            </a:pPr>
            <a:r>
              <a:rPr lang="en-US" b="1" dirty="0">
                <a:latin typeface="Times New Roman" pitchFamily="18" charset="0"/>
                <a:ea typeface="Times New Roman"/>
                <a:cs typeface="Times New Roman" pitchFamily="18" charset="0"/>
              </a:rPr>
              <a:t>PSO2: </a:t>
            </a:r>
            <a:r>
              <a:rPr lang="en-US"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eaLnBrk="1" fontAlgn="auto" hangingPunct="1">
              <a:lnSpc>
                <a:spcPct val="115000"/>
              </a:lnSpc>
              <a:spcBef>
                <a:spcPts val="0"/>
              </a:spcBef>
              <a:spcAft>
                <a:spcPts val="0"/>
              </a:spcAft>
              <a:defRPr/>
            </a:pPr>
            <a:endParaRPr lang="en-US" dirty="0">
              <a:latin typeface="Times New Roman" pitchFamily="18" charset="0"/>
              <a:ea typeface="Times New Roman"/>
              <a:cs typeface="Times New Roman" pitchFamily="18" charset="0"/>
            </a:endParaRPr>
          </a:p>
          <a:p>
            <a:pPr marL="742950" indent="-742950" algn="just" eaLnBrk="1" fontAlgn="auto" hangingPunct="1">
              <a:lnSpc>
                <a:spcPct val="115000"/>
              </a:lnSpc>
              <a:spcBef>
                <a:spcPts val="0"/>
              </a:spcBef>
              <a:spcAft>
                <a:spcPts val="0"/>
              </a:spcAft>
              <a:defRPr/>
            </a:pPr>
            <a:r>
              <a:rPr lang="en-US" b="1" dirty="0">
                <a:latin typeface="Times New Roman" pitchFamily="18" charset="0"/>
                <a:ea typeface="Times New Roman"/>
                <a:cs typeface="Times New Roman" pitchFamily="18" charset="0"/>
              </a:rPr>
              <a:t>PSO3: </a:t>
            </a:r>
            <a:r>
              <a:rPr lang="en-US"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3" name="Date Placeholder 2"/>
          <p:cNvSpPr>
            <a:spLocks noGrp="1"/>
          </p:cNvSpPr>
          <p:nvPr>
            <p:ph type="dt" sz="half" idx="10"/>
          </p:nvPr>
        </p:nvSpPr>
        <p:spPr/>
        <p:txBody>
          <a:bodyPr/>
          <a:lstStyle/>
          <a:p>
            <a:fld id="{C8463491-0B92-4834-BC59-EB6FE85C3D3E}" type="datetime1">
              <a:rPr lang="en-US" smtClean="0"/>
              <a:t>8/8/2023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9" name="Footer Placeholder 4">
            <a:extLst>
              <a:ext uri="{FF2B5EF4-FFF2-40B4-BE49-F238E27FC236}">
                <a16:creationId xmlns="" xmlns:a16="http://schemas.microsoft.com/office/drawing/2014/main" id="{F9B81E28-8B9A-B18E-BB99-4B7C3A19EBA8}"/>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399029412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lnSpc>
                <a:spcPct val="150000"/>
              </a:lnSpc>
            </a:pPr>
            <a:r>
              <a:rPr lang="en-US" sz="2400" dirty="0">
                <a:latin typeface="Times New Roman" pitchFamily="18" charset="0"/>
                <a:cs typeface="Times New Roman" pitchFamily="18" charset="0"/>
              </a:rPr>
              <a:t>Write the various characteristics of federal government?</a:t>
            </a:r>
          </a:p>
          <a:p>
            <a:pPr algn="just">
              <a:lnSpc>
                <a:spcPct val="150000"/>
              </a:lnSpc>
            </a:pPr>
            <a:r>
              <a:rPr lang="en-US" sz="2400" dirty="0">
                <a:latin typeface="Times New Roman" pitchFamily="18" charset="0"/>
                <a:cs typeface="Times New Roman" pitchFamily="18" charset="0"/>
              </a:rPr>
              <a:t>Write the features of the Presidential form of government?</a:t>
            </a:r>
          </a:p>
          <a:p>
            <a:pPr algn="just">
              <a:lnSpc>
                <a:spcPct val="150000"/>
              </a:lnSpc>
            </a:pPr>
            <a:r>
              <a:rPr lang="en-US" sz="2400" dirty="0">
                <a:latin typeface="Times New Roman" pitchFamily="18" charset="0"/>
                <a:cs typeface="Times New Roman" pitchFamily="18" charset="0"/>
              </a:rPr>
              <a:t>How many countries have the federal form of government?</a:t>
            </a:r>
          </a:p>
          <a:p>
            <a:pPr algn="just">
              <a:lnSpc>
                <a:spcPct val="150000"/>
              </a:lnSpc>
            </a:pPr>
            <a:r>
              <a:rPr lang="en-US" sz="2400" dirty="0">
                <a:latin typeface="Times New Roman" pitchFamily="18" charset="0"/>
                <a:cs typeface="Times New Roman" pitchFamily="18" charset="0"/>
              </a:rPr>
              <a:t>What is a Kitchen Cabinet?</a:t>
            </a:r>
          </a:p>
          <a:p>
            <a:pPr algn="just">
              <a:lnSpc>
                <a:spcPct val="150000"/>
              </a:lnSpc>
            </a:pPr>
            <a:r>
              <a:rPr lang="en-US" sz="2400" dirty="0">
                <a:latin typeface="Times New Roman" pitchFamily="18" charset="0"/>
                <a:cs typeface="Times New Roman" pitchFamily="18" charset="0"/>
              </a:rPr>
              <a:t>Write the feature of the Parliamentary form of government?</a:t>
            </a:r>
          </a:p>
        </p:txBody>
      </p:sp>
      <p:sp>
        <p:nvSpPr>
          <p:cNvPr id="4" name="Date Placeholder 3"/>
          <p:cNvSpPr>
            <a:spLocks noGrp="1"/>
          </p:cNvSpPr>
          <p:nvPr>
            <p:ph type="dt" sz="half" idx="10"/>
          </p:nvPr>
        </p:nvSpPr>
        <p:spPr/>
        <p:txBody>
          <a:bodyPr/>
          <a:lstStyle/>
          <a:p>
            <a:fld id="{F632F9F5-CDBF-4B91-A0C6-321A349AEBE2}"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100</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
        <p:nvSpPr>
          <p:cNvPr id="2" name="Footer Placeholder 1">
            <a:extLst>
              <a:ext uri="{FF2B5EF4-FFF2-40B4-BE49-F238E27FC236}">
                <a16:creationId xmlns="" xmlns:a16="http://schemas.microsoft.com/office/drawing/2014/main" id="{1ED0AEF9-4388-48B5-1F79-D944FC5C53F9}"/>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181744065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67049BC3-337D-40FF-8190-6C92487D59C5}"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4401205"/>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Q.1) Which of the below given Directive Principles are part of Gandhian ideology?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To make provision for just and humane conditions for work and maternity relief.</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To promote equal justice and to provide free legal aid to the poor.</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To prohibit the consumption of intoxicating drinks and drugs which are injurious to health.</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4. To prohibit the slaughter of cows, calves and other milch and draught cattle and to improve their breeds.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Choose the correct answer:</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1 and 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3 and 4</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 3 and 4</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2, 3 and 4</a:t>
            </a:r>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02E1F9B4-6D37-F511-5660-2FA603EDE75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624248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C2159F87-33BE-4032-9DD5-444E58D016C2}"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785652"/>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Q.2) Which among the following Directive Principles were added later and was not part of the original list?</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State shall secure opportunities for healthy development of children.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State shall take steps to secure the participation of workers in the management of industries.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State shall take steps to protect and improve the environment and to safeguard forests and wildlife.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Choose correct answer:</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1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 and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1, 2 and 3</a:t>
            </a:r>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20591C91-70AB-814D-4A38-7984D5087B8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7743415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7F91EE85-FB05-4BB5-BF95-C1A60A1262C0}"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4401205"/>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Q.3) Fundamental Duties of India are inspired by which of the following Constitutions?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Weimar Constitution of Germany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Erstwhile USSR</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South Africa</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Ireland</a:t>
            </a:r>
          </a:p>
          <a:p>
            <a:pPr algn="just" rtl="0"/>
            <a:endParaRPr lang="en-US" sz="2000" dirty="0">
              <a:solidFill>
                <a:srgbClr val="090909"/>
              </a:solidFill>
              <a:latin typeface="Times New Roman" panose="02020603050405020304" pitchFamily="18" charset="0"/>
              <a:cs typeface="Times New Roman" panose="02020603050405020304" pitchFamily="18" charset="0"/>
            </a:endParaRPr>
          </a:p>
          <a:p>
            <a:pPr algn="just" rtl="0"/>
            <a:endParaRPr lang="en-US" sz="2000" b="0" i="0" dirty="0">
              <a:solidFill>
                <a:srgbClr val="090909"/>
              </a:solidFill>
              <a:effectLst/>
              <a:latin typeface="Times New Roman" panose="02020603050405020304" pitchFamily="18" charset="0"/>
              <a:cs typeface="Times New Roman" panose="02020603050405020304" pitchFamily="18" charset="0"/>
            </a:endParaRP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Q.4) The provision which says – “to renounce practices derogatory to the dignity of women” in Indian Constitution is provided in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Preamble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Fundamental Rights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Fundamental Duties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DPSPs</a:t>
            </a:r>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9" name="Picture 3">
            <a:extLst>
              <a:ext uri="{FF2B5EF4-FFF2-40B4-BE49-F238E27FC236}">
                <a16:creationId xmlns="" xmlns:a16="http://schemas.microsoft.com/office/drawing/2014/main" id="{E9D35BA3-D956-5C75-51C7-DEB71E2214F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6942966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3DD97821-81E2-433E-8AB7-9C45E620A900}"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2862322"/>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Q.5) Consider the following statements about Fundamental Duties.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Fundamental duties in Part IV A of constitution are confined only to citizens and not extended to foreigners.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Constitution contains duties of citizens and not the duties of state.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Which of the above statements is/are correct?</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1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2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Both 1 and 2</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None</a:t>
            </a:r>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F01B15FB-8532-9C8D-EE9B-545224BA54E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5347598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1DF62EE-79A6-48E4-AF71-3B9E86989EA8}"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785652"/>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Q.6) Consider the following statements about Directive Principles of State Policy: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The Directive Principles resemble the ‘Objective Resolutions’ which was moved by Nehru in 1946.</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They lay down the foundation stone of social equality and social justice.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DPSP consists of certain rights that individuals should enjoy apart from the Fundamental Rights.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Select the correct answer:</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2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 and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1, 2 and 3</a:t>
            </a:r>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4A46704F-2DA5-975A-B41B-7DCC3AD935F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3168864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     Topic Objective/ Topic outcome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14BD604A-589C-4C01-A09E-8AF1D5EB9891}"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106</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xmlns="" val="1846857665"/>
              </p:ext>
            </p:extLst>
          </p:nvPr>
        </p:nvGraphicFramePr>
        <p:xfrm>
          <a:off x="76200" y="1345474"/>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Emergency Provisions: National Emergency, President Rule, Financial Emergency,</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Local Self Government – Constitutional Scheme in India</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Emergency provisions.</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tc>
                <a:extLst>
                  <a:ext uri="{0D108BD9-81ED-4DB2-BD59-A6C34878D82A}">
                    <a16:rowId xmlns="" xmlns:a16="http://schemas.microsoft.com/office/drawing/2014/main" val="10001"/>
                  </a:ext>
                </a:extLst>
              </a:tr>
            </a:tbl>
          </a:graphicData>
        </a:graphic>
      </p:graphicFrame>
      <p:sp>
        <p:nvSpPr>
          <p:cNvPr id="9" name="Footer Placeholder 4">
            <a:extLst>
              <a:ext uri="{FF2B5EF4-FFF2-40B4-BE49-F238E27FC236}">
                <a16:creationId xmlns="" xmlns:a16="http://schemas.microsoft.com/office/drawing/2014/main" id="{377B8847-4EA3-010D-6783-F77702AF46C6}"/>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101649548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Emergency Provisions</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9DA93619-D21D-404F-ADBD-F7E6F5249975}"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107</a:t>
            </a:fld>
            <a:endParaRPr lang="en-US"/>
          </a:p>
        </p:txBody>
      </p:sp>
      <p:sp>
        <p:nvSpPr>
          <p:cNvPr id="2" name="TextBox 1">
            <a:extLst>
              <a:ext uri="{FF2B5EF4-FFF2-40B4-BE49-F238E27FC236}">
                <a16:creationId xmlns="" xmlns:a16="http://schemas.microsoft.com/office/drawing/2014/main" id="{8C358577-1C41-E031-2C07-B24E2FDD3360}"/>
              </a:ext>
            </a:extLst>
          </p:cNvPr>
          <p:cNvSpPr txBox="1"/>
          <p:nvPr/>
        </p:nvSpPr>
        <p:spPr>
          <a:xfrm>
            <a:off x="716281" y="1371600"/>
            <a:ext cx="7589519"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Emergency in the Indian Constitution can be differentiated as National Emergencies, State Emergencies, and Financial Emergencies. Part XVIII of the Constitution contains the emergency provisions in India.</a:t>
            </a:r>
          </a:p>
        </p:txBody>
      </p:sp>
      <p:sp>
        <p:nvSpPr>
          <p:cNvPr id="3" name="Footer Placeholder 2">
            <a:extLst>
              <a:ext uri="{FF2B5EF4-FFF2-40B4-BE49-F238E27FC236}">
                <a16:creationId xmlns="" xmlns:a16="http://schemas.microsoft.com/office/drawing/2014/main" id="{B1508BBB-2D4E-8C90-D4B2-56FBC5DEDECF}"/>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C3ECCF8C-05BF-AC52-D3F5-31604389404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793491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Continue…</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27338A55-F246-4AE7-8B0C-7ADA55570EF7}"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108</a:t>
            </a:fld>
            <a:endParaRPr lang="en-US"/>
          </a:p>
        </p:txBody>
      </p:sp>
      <p:sp>
        <p:nvSpPr>
          <p:cNvPr id="2" name="Footer Placeholder 1">
            <a:extLst>
              <a:ext uri="{FF2B5EF4-FFF2-40B4-BE49-F238E27FC236}">
                <a16:creationId xmlns="" xmlns:a16="http://schemas.microsoft.com/office/drawing/2014/main" id="{831EAB88-5D90-4090-3470-7534787C944B}"/>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63B1D9E-EA90-20E3-AA1E-ED29BACFFA1E}"/>
              </a:ext>
            </a:extLst>
          </p:cNvPr>
          <p:cNvSpPr txBox="1"/>
          <p:nvPr/>
        </p:nvSpPr>
        <p:spPr>
          <a:xfrm>
            <a:off x="457200" y="1295400"/>
            <a:ext cx="8229600" cy="3170099"/>
          </a:xfrm>
          <a:prstGeom prst="rect">
            <a:avLst/>
          </a:prstGeom>
          <a:noFill/>
        </p:spPr>
        <p:txBody>
          <a:bodyPr wrap="square" rtlCol="0">
            <a:spAutoFit/>
          </a:bodyPr>
          <a:lstStyle/>
          <a:p>
            <a:pPr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Article 352 demarcates the National Emergency:</a:t>
            </a:r>
            <a:r>
              <a:rPr lang="en-US" sz="2000" b="0" i="0" dirty="0">
                <a:solidFill>
                  <a:srgbClr val="333333"/>
                </a:solidFill>
                <a:effectLst/>
                <a:latin typeface="Times New Roman" panose="02020603050405020304" pitchFamily="18" charset="0"/>
                <a:cs typeface="Times New Roman" panose="02020603050405020304" pitchFamily="18" charset="0"/>
              </a:rPr>
              <a:t> According to Article 352, the President may declare an emergency when the region is under a state of attack, external intrusion, or internal rebellion. Though such a declaration could only be made in the presence of the legislative house and further supported by each chamber, the emergency was withdrawn after a month of announcement.</a:t>
            </a: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first emergency in the Nation was declared during the war with China, which lasted between 1962 and 1968. After that, the most contentious emergency was declared due to internal conflict by Smt. Indira Gandhi.</a:t>
            </a:r>
          </a:p>
          <a:p>
            <a:endParaRPr lang="en-IN" sz="2000" dirty="0"/>
          </a:p>
        </p:txBody>
      </p:sp>
      <p:pic>
        <p:nvPicPr>
          <p:cNvPr id="8" name="Picture 3">
            <a:extLst>
              <a:ext uri="{FF2B5EF4-FFF2-40B4-BE49-F238E27FC236}">
                <a16:creationId xmlns="" xmlns:a16="http://schemas.microsoft.com/office/drawing/2014/main" id="{65623431-2961-F5C7-7FB1-CDB4AFDB064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7734659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Continue…</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2C989B04-96E7-4037-BD04-8D8862C3ACDA}"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109</a:t>
            </a:fld>
            <a:endParaRPr lang="en-US"/>
          </a:p>
        </p:txBody>
      </p:sp>
      <p:sp>
        <p:nvSpPr>
          <p:cNvPr id="2" name="Footer Placeholder 1">
            <a:extLst>
              <a:ext uri="{FF2B5EF4-FFF2-40B4-BE49-F238E27FC236}">
                <a16:creationId xmlns="" xmlns:a16="http://schemas.microsoft.com/office/drawing/2014/main" id="{8BDEE97E-8ADF-1A49-3F35-B88D66B23E3D}"/>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EC492A85-A6B8-0E72-4050-8E12FAC25099}"/>
              </a:ext>
            </a:extLst>
          </p:cNvPr>
          <p:cNvSpPr txBox="1"/>
          <p:nvPr/>
        </p:nvSpPr>
        <p:spPr>
          <a:xfrm>
            <a:off x="457200" y="1295400"/>
            <a:ext cx="8229600" cy="1938992"/>
          </a:xfrm>
          <a:prstGeom prst="rect">
            <a:avLst/>
          </a:prstGeom>
          <a:noFill/>
        </p:spPr>
        <p:txBody>
          <a:bodyPr wrap="square" rtlCol="0">
            <a:spAutoFit/>
          </a:bodyPr>
          <a:lstStyle/>
          <a:p>
            <a:pPr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State Emergency has been included in Article 356:</a:t>
            </a:r>
            <a:r>
              <a:rPr lang="en-US" sz="2000" b="0" i="0" dirty="0">
                <a:solidFill>
                  <a:srgbClr val="333333"/>
                </a:solidFill>
                <a:effectLst/>
                <a:latin typeface="Times New Roman" panose="02020603050405020304" pitchFamily="18" charset="0"/>
                <a:cs typeface="Times New Roman" panose="02020603050405020304" pitchFamily="18" charset="0"/>
              </a:rPr>
              <a:t> Article 356 marks out that the President can declare a state emergency on receipt of briefs by the Governor of a particular state or by the President’s observation on degrading mechanisms of the state. Thirty-five instances of President rule have been recorded under the rule of Smt. Indira Gandhi.</a:t>
            </a:r>
          </a:p>
          <a:p>
            <a:endParaRPr lang="en-IN" sz="2000" dirty="0"/>
          </a:p>
        </p:txBody>
      </p:sp>
      <p:pic>
        <p:nvPicPr>
          <p:cNvPr id="8" name="Picture 3">
            <a:extLst>
              <a:ext uri="{FF2B5EF4-FFF2-40B4-BE49-F238E27FC236}">
                <a16:creationId xmlns="" xmlns:a16="http://schemas.microsoft.com/office/drawing/2014/main" id="{7C3C911A-A5FF-7BB5-D9EC-279A07DCFF2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95566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A1B28-DA72-44DE-8030-2D786ACAF454}"/>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CO-PSO Mapping </a:t>
            </a:r>
          </a:p>
        </p:txBody>
      </p:sp>
      <p:pic>
        <p:nvPicPr>
          <p:cNvPr id="24579" name="Picture 2">
            <a:extLst>
              <a:ext uri="{FF2B5EF4-FFF2-40B4-BE49-F238E27FC236}">
                <a16:creationId xmlns="" xmlns:a16="http://schemas.microsoft.com/office/drawing/2014/main" id="{BAC60B05-4C55-44F7-991F-1F0F2D4A267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19050"/>
            <a:ext cx="1474958"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5" name="Table 14">
            <a:extLst>
              <a:ext uri="{FF2B5EF4-FFF2-40B4-BE49-F238E27FC236}">
                <a16:creationId xmlns=""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xmlns="" val="4005055492"/>
              </p:ext>
            </p:extLst>
          </p:nvPr>
        </p:nvGraphicFramePr>
        <p:xfrm>
          <a:off x="1371600" y="1143000"/>
          <a:ext cx="4312445" cy="3857208"/>
        </p:xfrm>
        <a:graphic>
          <a:graphicData uri="http://schemas.openxmlformats.org/drawingml/2006/table">
            <a:tbl>
              <a:tblPr/>
              <a:tblGrid>
                <a:gridCol w="743329">
                  <a:extLst>
                    <a:ext uri="{9D8B030D-6E8A-4147-A177-3AD203B41FA5}">
                      <a16:colId xmlns="" xmlns:a16="http://schemas.microsoft.com/office/drawing/2014/main" val="20000"/>
                    </a:ext>
                  </a:extLst>
                </a:gridCol>
                <a:gridCol w="1027792">
                  <a:extLst>
                    <a:ext uri="{9D8B030D-6E8A-4147-A177-3AD203B41FA5}">
                      <a16:colId xmlns="" xmlns:a16="http://schemas.microsoft.com/office/drawing/2014/main" val="20001"/>
                    </a:ext>
                  </a:extLst>
                </a:gridCol>
                <a:gridCol w="847108">
                  <a:extLst>
                    <a:ext uri="{9D8B030D-6E8A-4147-A177-3AD203B41FA5}">
                      <a16:colId xmlns="" xmlns:a16="http://schemas.microsoft.com/office/drawing/2014/main" val="20014"/>
                    </a:ext>
                  </a:extLst>
                </a:gridCol>
                <a:gridCol w="847108">
                  <a:extLst>
                    <a:ext uri="{9D8B030D-6E8A-4147-A177-3AD203B41FA5}">
                      <a16:colId xmlns="" xmlns:a16="http://schemas.microsoft.com/office/drawing/2014/main" val="20015"/>
                    </a:ext>
                  </a:extLst>
                </a:gridCol>
                <a:gridCol w="847108">
                  <a:extLst>
                    <a:ext uri="{9D8B030D-6E8A-4147-A177-3AD203B41FA5}">
                      <a16:colId xmlns="" xmlns:a16="http://schemas.microsoft.com/office/drawing/2014/main" val="20016"/>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5882598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24720" name="Text Box 3">
            <a:extLst>
              <a:ext uri="{FF2B5EF4-FFF2-40B4-BE49-F238E27FC236}">
                <a16:creationId xmlns="" xmlns:a16="http://schemas.microsoft.com/office/drawing/2014/main"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 xmlns:a16="http://schemas.microsoft.com/office/drawing/2014/main"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B5D69156-EB39-4828-9510-00130B0BF3F4}" type="datetime1">
              <a:rPr lang="en-US" smtClean="0"/>
              <a:t>8/8/2023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
        <p:nvSpPr>
          <p:cNvPr id="10" name="Footer Placeholder 4">
            <a:extLst>
              <a:ext uri="{FF2B5EF4-FFF2-40B4-BE49-F238E27FC236}">
                <a16:creationId xmlns="" xmlns:a16="http://schemas.microsoft.com/office/drawing/2014/main" id="{44A28997-8261-6742-DAF9-76ED14928317}"/>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9708671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Continue…</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3972F717-02FA-40E7-B412-73B206CBE06A}"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110</a:t>
            </a:fld>
            <a:endParaRPr lang="en-US"/>
          </a:p>
        </p:txBody>
      </p:sp>
      <p:sp>
        <p:nvSpPr>
          <p:cNvPr id="2" name="Footer Placeholder 1">
            <a:extLst>
              <a:ext uri="{FF2B5EF4-FFF2-40B4-BE49-F238E27FC236}">
                <a16:creationId xmlns="" xmlns:a16="http://schemas.microsoft.com/office/drawing/2014/main" id="{42F78256-2F29-BCF4-BB2A-76953989DA43}"/>
              </a:ext>
            </a:extLst>
          </p:cNvPr>
          <p:cNvSpPr>
            <a:spLocks noGrp="1"/>
          </p:cNvSpPr>
          <p:nvPr>
            <p:ph type="ftr" sz="quarter" idx="11"/>
          </p:nvPr>
        </p:nvSpPr>
        <p:spPr/>
        <p:txBody>
          <a:bodyPr/>
          <a:lstStyle/>
          <a:p>
            <a:r>
              <a:rPr lang="en-US" smtClean="0"/>
              <a:t>Arun Bhati</a:t>
            </a:r>
            <a:endParaRPr lang="en-US"/>
          </a:p>
        </p:txBody>
      </p:sp>
      <p:sp>
        <p:nvSpPr>
          <p:cNvPr id="5" name="TextBox 4">
            <a:extLst>
              <a:ext uri="{FF2B5EF4-FFF2-40B4-BE49-F238E27FC236}">
                <a16:creationId xmlns="" xmlns:a16="http://schemas.microsoft.com/office/drawing/2014/main" id="{5AA491F3-41EC-C9B9-A46C-B7B6DC7CB8FF}"/>
              </a:ext>
            </a:extLst>
          </p:cNvPr>
          <p:cNvSpPr txBox="1"/>
          <p:nvPr/>
        </p:nvSpPr>
        <p:spPr>
          <a:xfrm>
            <a:off x="609600" y="1371600"/>
            <a:ext cx="8077200" cy="2246769"/>
          </a:xfrm>
          <a:prstGeom prst="rect">
            <a:avLst/>
          </a:prstGeom>
          <a:noFill/>
        </p:spPr>
        <p:txBody>
          <a:bodyPr wrap="square" rtlCol="0">
            <a:spAutoFit/>
          </a:bodyPr>
          <a:lstStyle/>
          <a:p>
            <a:pPr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Financial Emergencies are in Article 360: </a:t>
            </a:r>
            <a:r>
              <a:rPr lang="en-US" sz="2000" b="0" i="0" dirty="0">
                <a:solidFill>
                  <a:srgbClr val="333333"/>
                </a:solidFill>
                <a:effectLst/>
                <a:latin typeface="Times New Roman" panose="02020603050405020304" pitchFamily="18" charset="0"/>
                <a:cs typeface="Times New Roman" panose="02020603050405020304" pitchFamily="18" charset="0"/>
              </a:rPr>
              <a:t>The </a:t>
            </a:r>
            <a:r>
              <a:rPr lang="en-US" sz="2000" b="0" i="0" u="none" strike="noStrike" dirty="0">
                <a:solidFill>
                  <a:srgbClr val="73AD21"/>
                </a:solidFill>
                <a:effectLst/>
                <a:latin typeface="Times New Roman" panose="02020603050405020304" pitchFamily="18" charset="0"/>
                <a:cs typeface="Times New Roman" panose="02020603050405020304" pitchFamily="18" charset="0"/>
                <a:hlinkClick r:id="rId2"/>
              </a:rPr>
              <a:t>President</a:t>
            </a:r>
            <a:r>
              <a:rPr lang="en-US" sz="2000" b="0" i="0" dirty="0">
                <a:solidFill>
                  <a:srgbClr val="333333"/>
                </a:solidFill>
                <a:effectLst/>
                <a:latin typeface="Times New Roman" panose="02020603050405020304" pitchFamily="18" charset="0"/>
                <a:cs typeface="Times New Roman" panose="02020603050405020304" pitchFamily="18" charset="0"/>
              </a:rPr>
              <a:t> can declare financial emergencies if convincing evidence of an unstable economy and credibility is encountered. Executive and legislative factors play a central role in declaring a financial emergency. According to Article 360, a corresponding proclamation will be withheld during the entire emergency period. Financial emergency has never been declared in India.</a:t>
            </a:r>
          </a:p>
          <a:p>
            <a:endParaRPr lang="en-IN" sz="2000" dirty="0"/>
          </a:p>
        </p:txBody>
      </p:sp>
      <p:pic>
        <p:nvPicPr>
          <p:cNvPr id="8" name="Picture 3">
            <a:extLst>
              <a:ext uri="{FF2B5EF4-FFF2-40B4-BE49-F238E27FC236}">
                <a16:creationId xmlns="" xmlns:a16="http://schemas.microsoft.com/office/drawing/2014/main" id="{6CF20931-2C96-90A6-A6B1-64B6846BA115}"/>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53209760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Continue…</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A6477F76-E6B3-46CE-9924-169FA958916A}"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111</a:t>
            </a:fld>
            <a:endParaRPr lang="en-US"/>
          </a:p>
        </p:txBody>
      </p:sp>
      <p:sp>
        <p:nvSpPr>
          <p:cNvPr id="2" name="Footer Placeholder 1">
            <a:extLst>
              <a:ext uri="{FF2B5EF4-FFF2-40B4-BE49-F238E27FC236}">
                <a16:creationId xmlns="" xmlns:a16="http://schemas.microsoft.com/office/drawing/2014/main" id="{D8D3A961-3881-2281-F506-2F9ABE158D21}"/>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9F5CE10E-17D2-803F-1AD2-ACC7ABFEE301}"/>
              </a:ext>
            </a:extLst>
          </p:cNvPr>
          <p:cNvSpPr txBox="1"/>
          <p:nvPr/>
        </p:nvSpPr>
        <p:spPr>
          <a:xfrm>
            <a:off x="762000" y="1600200"/>
            <a:ext cx="7772400" cy="3170099"/>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mn-ea"/>
                <a:cs typeface="Times New Roman" panose="02020603050405020304" pitchFamily="18" charset="0"/>
              </a:rPr>
              <a:t>The </a:t>
            </a:r>
            <a:r>
              <a:rPr kumimoji="0" lang="en-US" sz="2000" b="0" i="0" u="none" strike="noStrike" kern="1200" cap="none" spc="0" normalizeH="0" baseline="0" noProof="0" dirty="0">
                <a:ln>
                  <a:noFill/>
                </a:ln>
                <a:solidFill>
                  <a:srgbClr val="73AD21"/>
                </a:solidFill>
                <a:effectLst/>
                <a:uLnTx/>
                <a:uFillTx/>
                <a:latin typeface="Times New Roman" panose="02020603050405020304" pitchFamily="18" charset="0"/>
                <a:ea typeface="+mn-ea"/>
                <a:cs typeface="Times New Roman" panose="02020603050405020304" pitchFamily="18" charset="0"/>
                <a:hlinkClick r:id="rId2"/>
              </a:rPr>
              <a:t>44th Amendment</a:t>
            </a:r>
            <a:r>
              <a:rPr kumimoji="0" lang="en-US" sz="2000" b="0" i="0" u="none" strike="noStrike" kern="1200" cap="none" spc="0" normalizeH="0" baseline="0" noProof="0" dirty="0">
                <a:ln>
                  <a:noFill/>
                </a:ln>
                <a:solidFill>
                  <a:srgbClr val="333333"/>
                </a:solidFill>
                <a:effectLst/>
                <a:uLnTx/>
                <a:uFillTx/>
                <a:latin typeface="Times New Roman" panose="02020603050405020304" pitchFamily="18" charset="0"/>
                <a:ea typeface="+mn-ea"/>
                <a:cs typeface="Times New Roman" panose="02020603050405020304" pitchFamily="18" charset="0"/>
              </a:rPr>
              <a:t> changed the picture of emergency provisions in the Indian Constitution that restricted the executive’s unjust influence as previously done in 1975. The “internal disturbance” is replaced by “armed rebellion.” It is also clearly stated that direct communication between cabinets must occur to declare an emergency. Moreover, the residents should be re-approved every six months to proceed with the emergency. Finally, the state of emergency can be annulled by a simple majority of the Houses.</a:t>
            </a:r>
          </a:p>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sz="2000" dirty="0"/>
          </a:p>
        </p:txBody>
      </p:sp>
      <p:pic>
        <p:nvPicPr>
          <p:cNvPr id="8" name="Picture 3">
            <a:extLst>
              <a:ext uri="{FF2B5EF4-FFF2-40B4-BE49-F238E27FC236}">
                <a16:creationId xmlns="" xmlns:a16="http://schemas.microsoft.com/office/drawing/2014/main" id="{EE1F1DC8-BC04-F52C-701B-AC5998BCE4F1}"/>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3194752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300" dirty="0">
                <a:latin typeface="Times New Roman" pitchFamily="18" charset="0"/>
                <a:cs typeface="Times New Roman" pitchFamily="18" charset="0"/>
              </a:rPr>
              <a:t>Emergency Provisions: </a:t>
            </a:r>
            <a:r>
              <a:rPr lang="en-US" sz="2300" dirty="0">
                <a:latin typeface="Times New Roman" pitchFamily="18" charset="0"/>
                <a:cs typeface="Times New Roman" pitchFamily="18" charset="0"/>
                <a:hlinkClick r:id="rId2"/>
              </a:rPr>
              <a:t>https://www.youtube.com/watch?v=JkO6N9psY3w</a:t>
            </a:r>
            <a:endParaRPr lang="en-US" sz="23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2144A6E-CE2E-4A4D-8FFE-420EAF77CB60}"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112</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
        <p:nvSpPr>
          <p:cNvPr id="2" name="Footer Placeholder 1">
            <a:extLst>
              <a:ext uri="{FF2B5EF4-FFF2-40B4-BE49-F238E27FC236}">
                <a16:creationId xmlns="" xmlns:a16="http://schemas.microsoft.com/office/drawing/2014/main" id="{21B67D1E-8BC8-7B2C-EEF6-F48A3EFE0916}"/>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239914786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lnSpc>
                <a:spcPct val="150000"/>
              </a:lnSpc>
            </a:pPr>
            <a:r>
              <a:rPr lang="en-US" sz="2400" dirty="0">
                <a:latin typeface="Times New Roman" pitchFamily="18" charset="0"/>
                <a:cs typeface="Times New Roman" pitchFamily="18" charset="0"/>
              </a:rPr>
              <a:t>To date how many times the Financial Emergency has been proclaimed in India?</a:t>
            </a:r>
          </a:p>
          <a:p>
            <a:pPr algn="just">
              <a:lnSpc>
                <a:spcPct val="150000"/>
              </a:lnSpc>
            </a:pPr>
            <a:r>
              <a:rPr lang="en-US" sz="2400" dirty="0">
                <a:latin typeface="Times New Roman" pitchFamily="18" charset="0"/>
                <a:cs typeface="Times New Roman" pitchFamily="18" charset="0"/>
              </a:rPr>
              <a:t>Emergency Provisions in the Indian Constitution are derived from the Constitution of which country?</a:t>
            </a:r>
          </a:p>
          <a:p>
            <a:pPr algn="just">
              <a:lnSpc>
                <a:spcPct val="150000"/>
              </a:lnSpc>
            </a:pPr>
            <a:r>
              <a:rPr lang="en-US" sz="2400" dirty="0">
                <a:latin typeface="Times New Roman" pitchFamily="18" charset="0"/>
                <a:cs typeface="Times New Roman" pitchFamily="18" charset="0"/>
              </a:rPr>
              <a:t>What are the various features of Financial Emergency.</a:t>
            </a:r>
          </a:p>
          <a:p>
            <a:pPr algn="just">
              <a:lnSpc>
                <a:spcPct val="150000"/>
              </a:lnSpc>
            </a:pPr>
            <a:r>
              <a:rPr lang="en-US" sz="2400" dirty="0">
                <a:latin typeface="Times New Roman" pitchFamily="18" charset="0"/>
                <a:cs typeface="Times New Roman" pitchFamily="18" charset="0"/>
              </a:rPr>
              <a:t>What is National Emergency?</a:t>
            </a:r>
          </a:p>
        </p:txBody>
      </p:sp>
      <p:sp>
        <p:nvSpPr>
          <p:cNvPr id="4" name="Date Placeholder 3"/>
          <p:cNvSpPr>
            <a:spLocks noGrp="1"/>
          </p:cNvSpPr>
          <p:nvPr>
            <p:ph type="dt" sz="half" idx="10"/>
          </p:nvPr>
        </p:nvSpPr>
        <p:spPr/>
        <p:txBody>
          <a:bodyPr/>
          <a:lstStyle/>
          <a:p>
            <a:fld id="{D1974634-D63D-4147-AE3B-8C9E2D4129F9}"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113</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
        <p:nvSpPr>
          <p:cNvPr id="2" name="Footer Placeholder 1">
            <a:extLst>
              <a:ext uri="{FF2B5EF4-FFF2-40B4-BE49-F238E27FC236}">
                <a16:creationId xmlns="" xmlns:a16="http://schemas.microsoft.com/office/drawing/2014/main" id="{AB846DEA-E359-D04F-A017-75B594C69518}"/>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10929521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565E2EC3-D96C-481A-9813-974180577A33}"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4708981"/>
          </a:xfrm>
          <a:prstGeom prst="rect">
            <a:avLst/>
          </a:prstGeom>
          <a:noFill/>
        </p:spPr>
        <p:txBody>
          <a:bodyPr wrap="square">
            <a:spAutoFit/>
          </a:bodyPr>
          <a:lstStyle/>
          <a:p>
            <a:pPr rtl="0"/>
            <a:r>
              <a:rPr lang="en-IN" sz="2000" b="0" i="0" dirty="0">
                <a:solidFill>
                  <a:srgbClr val="000000"/>
                </a:solidFill>
                <a:effectLst/>
                <a:latin typeface="Times New Roman" panose="02020603050405020304" pitchFamily="18" charset="0"/>
                <a:cs typeface="Times New Roman" panose="02020603050405020304" pitchFamily="18" charset="0"/>
              </a:rPr>
              <a:t>1.Who among the following was the chairperson of the Provincial Constitution Committee of the Constituent Assembly?</a:t>
            </a:r>
          </a:p>
          <a:p>
            <a:pPr rtl="0"/>
            <a:r>
              <a:rPr lang="en-IN" sz="2000" b="0" i="0" dirty="0">
                <a:solidFill>
                  <a:srgbClr val="090909"/>
                </a:solidFill>
                <a:effectLst/>
                <a:latin typeface="Times New Roman" panose="02020603050405020304" pitchFamily="18" charset="0"/>
                <a:cs typeface="Times New Roman" panose="02020603050405020304" pitchFamily="18" charset="0"/>
              </a:rPr>
              <a:t>[A] Jawaharlal Nehru</a:t>
            </a:r>
            <a:br>
              <a:rPr lang="en-IN" sz="2000" b="0" i="0" dirty="0">
                <a:solidFill>
                  <a:srgbClr val="090909"/>
                </a:solidFill>
                <a:effectLst/>
                <a:latin typeface="Times New Roman" panose="02020603050405020304" pitchFamily="18" charset="0"/>
                <a:cs typeface="Times New Roman" panose="02020603050405020304" pitchFamily="18" charset="0"/>
              </a:rPr>
            </a:br>
            <a:r>
              <a:rPr lang="en-IN" sz="2000" b="0" i="0" dirty="0">
                <a:solidFill>
                  <a:srgbClr val="090909"/>
                </a:solidFill>
                <a:effectLst/>
                <a:latin typeface="Times New Roman" panose="02020603050405020304" pitchFamily="18" charset="0"/>
                <a:cs typeface="Times New Roman" panose="02020603050405020304" pitchFamily="18" charset="0"/>
              </a:rPr>
              <a:t>[B] Sardar Vallabhbhai Patel</a:t>
            </a:r>
            <a:br>
              <a:rPr lang="en-IN" sz="2000" b="0" i="0" dirty="0">
                <a:solidFill>
                  <a:srgbClr val="090909"/>
                </a:solidFill>
                <a:effectLst/>
                <a:latin typeface="Times New Roman" panose="02020603050405020304" pitchFamily="18" charset="0"/>
                <a:cs typeface="Times New Roman" panose="02020603050405020304" pitchFamily="18" charset="0"/>
              </a:rPr>
            </a:br>
            <a:r>
              <a:rPr lang="en-IN" sz="2000" b="0" i="0" dirty="0">
                <a:solidFill>
                  <a:srgbClr val="090909"/>
                </a:solidFill>
                <a:effectLst/>
                <a:latin typeface="Times New Roman" panose="02020603050405020304" pitchFamily="18" charset="0"/>
                <a:cs typeface="Times New Roman" panose="02020603050405020304" pitchFamily="18" charset="0"/>
              </a:rPr>
              <a:t>[C] </a:t>
            </a:r>
            <a:r>
              <a:rPr lang="en-IN" sz="2000" b="0" i="0" dirty="0" err="1">
                <a:solidFill>
                  <a:srgbClr val="090909"/>
                </a:solidFill>
                <a:effectLst/>
                <a:latin typeface="Times New Roman" panose="02020603050405020304" pitchFamily="18" charset="0"/>
                <a:cs typeface="Times New Roman" panose="02020603050405020304" pitchFamily="18" charset="0"/>
              </a:rPr>
              <a:t>Dr.</a:t>
            </a:r>
            <a:r>
              <a:rPr lang="en-IN" sz="2000" b="0" i="0" dirty="0">
                <a:solidFill>
                  <a:srgbClr val="090909"/>
                </a:solidFill>
                <a:effectLst/>
                <a:latin typeface="Times New Roman" panose="02020603050405020304" pitchFamily="18" charset="0"/>
                <a:cs typeface="Times New Roman" panose="02020603050405020304" pitchFamily="18" charset="0"/>
              </a:rPr>
              <a:t> B.R. Ambedkar</a:t>
            </a:r>
            <a:br>
              <a:rPr lang="en-IN" sz="2000" b="0" i="0" dirty="0">
                <a:solidFill>
                  <a:srgbClr val="090909"/>
                </a:solidFill>
                <a:effectLst/>
                <a:latin typeface="Times New Roman" panose="02020603050405020304" pitchFamily="18" charset="0"/>
                <a:cs typeface="Times New Roman" panose="02020603050405020304" pitchFamily="18" charset="0"/>
              </a:rPr>
            </a:br>
            <a:r>
              <a:rPr lang="en-IN" sz="2000" b="0" i="0" dirty="0">
                <a:solidFill>
                  <a:srgbClr val="090909"/>
                </a:solidFill>
                <a:effectLst/>
                <a:latin typeface="Times New Roman" panose="02020603050405020304" pitchFamily="18" charset="0"/>
                <a:cs typeface="Times New Roman" panose="02020603050405020304" pitchFamily="18" charset="0"/>
              </a:rPr>
              <a:t>[D] J.B. </a:t>
            </a:r>
            <a:r>
              <a:rPr lang="en-IN" sz="2000" b="0" i="0" dirty="0" err="1">
                <a:solidFill>
                  <a:srgbClr val="090909"/>
                </a:solidFill>
                <a:effectLst/>
                <a:latin typeface="Times New Roman" panose="02020603050405020304" pitchFamily="18" charset="0"/>
                <a:cs typeface="Times New Roman" panose="02020603050405020304" pitchFamily="18" charset="0"/>
              </a:rPr>
              <a:t>Kripalani</a:t>
            </a:r>
            <a:endParaRPr lang="en-IN" sz="2000" b="0" i="0" dirty="0">
              <a:solidFill>
                <a:srgbClr val="090909"/>
              </a:solidFill>
              <a:effectLst/>
              <a:latin typeface="Times New Roman" panose="02020603050405020304" pitchFamily="18" charset="0"/>
              <a:cs typeface="Times New Roman" panose="02020603050405020304" pitchFamily="18" charset="0"/>
            </a:endParaRPr>
          </a:p>
          <a:p>
            <a:pPr rtl="0"/>
            <a:endParaRPr lang="en-IN" sz="2000" dirty="0">
              <a:solidFill>
                <a:srgbClr val="090909"/>
              </a:solidFill>
              <a:latin typeface="Times New Roman" panose="02020603050405020304" pitchFamily="18" charset="0"/>
              <a:cs typeface="Times New Roman" panose="02020603050405020304" pitchFamily="18" charset="0"/>
            </a:endParaRPr>
          </a:p>
          <a:p>
            <a:pPr rtl="0"/>
            <a:endParaRPr lang="en-IN" sz="2000" b="0" i="0" dirty="0">
              <a:solidFill>
                <a:srgbClr val="090909"/>
              </a:solidFill>
              <a:effectLst/>
              <a:latin typeface="Times New Roman" panose="02020603050405020304" pitchFamily="18" charset="0"/>
              <a:cs typeface="Times New Roman" panose="02020603050405020304" pitchFamily="18" charset="0"/>
            </a:endParaRPr>
          </a:p>
          <a:p>
            <a:pPr rtl="0"/>
            <a:r>
              <a:rPr lang="en-US" sz="2000" b="0" i="0" dirty="0">
                <a:solidFill>
                  <a:srgbClr val="000000"/>
                </a:solidFill>
                <a:effectLst/>
                <a:latin typeface="Times New Roman" panose="02020603050405020304" pitchFamily="18" charset="0"/>
                <a:cs typeface="Times New Roman" panose="02020603050405020304" pitchFamily="18" charset="0"/>
              </a:rPr>
              <a:t>2.Which of the following committee made a recommendation that election commission should be a three member body ?</a:t>
            </a:r>
          </a:p>
          <a:p>
            <a:pPr rtl="0"/>
            <a:r>
              <a:rPr lang="en-US" sz="2000" b="0" i="0" dirty="0">
                <a:solidFill>
                  <a:srgbClr val="090909"/>
                </a:solidFill>
                <a:effectLst/>
                <a:latin typeface="Times New Roman" panose="02020603050405020304" pitchFamily="18" charset="0"/>
                <a:cs typeface="Times New Roman" panose="02020603050405020304" pitchFamily="18" charset="0"/>
              </a:rPr>
              <a:t>[A] </a:t>
            </a:r>
            <a:r>
              <a:rPr lang="en-US" sz="2000" b="0" i="0" dirty="0" err="1">
                <a:solidFill>
                  <a:srgbClr val="090909"/>
                </a:solidFill>
                <a:effectLst/>
                <a:latin typeface="Times New Roman" panose="02020603050405020304" pitchFamily="18" charset="0"/>
                <a:cs typeface="Times New Roman" panose="02020603050405020304" pitchFamily="18" charset="0"/>
              </a:rPr>
              <a:t>Tarkunde</a:t>
            </a:r>
            <a:r>
              <a:rPr lang="en-US" sz="2000" b="0" i="0" dirty="0">
                <a:solidFill>
                  <a:srgbClr val="090909"/>
                </a:solidFill>
                <a:effectLst/>
                <a:latin typeface="Times New Roman" panose="02020603050405020304" pitchFamily="18" charset="0"/>
                <a:cs typeface="Times New Roman" panose="02020603050405020304" pitchFamily="18" charset="0"/>
              </a:rPr>
              <a:t> Committee</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[B] Ashok Mehta Committee</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[C] Jeevan Reddy Committee</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[D] JP Committee</a:t>
            </a:r>
          </a:p>
          <a:p>
            <a:pPr rtl="0"/>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59D5E706-7D3A-FA09-C26A-B333ADACC81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7594481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D7EC5335-1EC4-439D-B972-8616E6F78087}"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extBox 6">
            <a:extLst>
              <a:ext uri="{FF2B5EF4-FFF2-40B4-BE49-F238E27FC236}">
                <a16:creationId xmlns="" xmlns:a16="http://schemas.microsoft.com/office/drawing/2014/main" id="{911C82F8-3010-6EAB-6850-8FB857F400C9}"/>
              </a:ext>
            </a:extLst>
          </p:cNvPr>
          <p:cNvSpPr txBox="1"/>
          <p:nvPr/>
        </p:nvSpPr>
        <p:spPr>
          <a:xfrm>
            <a:off x="457200" y="1143000"/>
            <a:ext cx="8229600" cy="4093428"/>
          </a:xfrm>
          <a:prstGeom prst="rect">
            <a:avLst/>
          </a:prstGeom>
          <a:noFill/>
        </p:spPr>
        <p:txBody>
          <a:bodyPr wrap="square">
            <a:spAutoFit/>
          </a:bodyPr>
          <a:lstStyle/>
          <a:p>
            <a:pPr rtl="0"/>
            <a:r>
              <a:rPr lang="en-US" sz="2000" b="0" i="0" dirty="0">
                <a:solidFill>
                  <a:srgbClr val="000000"/>
                </a:solidFill>
                <a:effectLst/>
                <a:latin typeface="Times New Roman" panose="02020603050405020304" pitchFamily="18" charset="0"/>
                <a:cs typeface="Times New Roman" panose="02020603050405020304" pitchFamily="18" charset="0"/>
              </a:rPr>
              <a:t>4.Which among the following article is specifically excluded from the purview of the procedure of amendment as prescribed in Article 368?</a:t>
            </a:r>
          </a:p>
          <a:p>
            <a:pPr rtl="0"/>
            <a:r>
              <a:rPr lang="en-US" sz="2000" b="0" i="0" dirty="0">
                <a:solidFill>
                  <a:srgbClr val="090909"/>
                </a:solidFill>
                <a:effectLst/>
                <a:latin typeface="Times New Roman" panose="02020603050405020304" pitchFamily="18" charset="0"/>
                <a:cs typeface="Times New Roman" panose="02020603050405020304" pitchFamily="18" charset="0"/>
              </a:rPr>
              <a:t>[A] Article 54</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[B] Article 154</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[C] Article 169</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[D] Article 214</a:t>
            </a:r>
          </a:p>
          <a:p>
            <a:pPr rtl="0"/>
            <a:endParaRPr lang="en-US" sz="2000" dirty="0">
              <a:solidFill>
                <a:srgbClr val="090909"/>
              </a:solidFill>
              <a:latin typeface="Times New Roman" panose="02020603050405020304" pitchFamily="18" charset="0"/>
              <a:cs typeface="Times New Roman" panose="02020603050405020304" pitchFamily="18" charset="0"/>
            </a:endParaRPr>
          </a:p>
          <a:p>
            <a:pPr rtl="0"/>
            <a:r>
              <a:rPr lang="en-US" sz="2000" b="0" i="0" dirty="0">
                <a:solidFill>
                  <a:srgbClr val="000000"/>
                </a:solidFill>
                <a:effectLst/>
                <a:latin typeface="Times New Roman" panose="02020603050405020304" pitchFamily="18" charset="0"/>
                <a:cs typeface="Times New Roman" panose="02020603050405020304" pitchFamily="18" charset="0"/>
              </a:rPr>
              <a:t>5.In which year Sikkim was included in the North Eastern Council ?</a:t>
            </a:r>
          </a:p>
          <a:p>
            <a:pPr rtl="0"/>
            <a:r>
              <a:rPr lang="en-US" sz="2000" b="0" i="0" dirty="0">
                <a:solidFill>
                  <a:srgbClr val="090909"/>
                </a:solidFill>
                <a:effectLst/>
                <a:latin typeface="Times New Roman" panose="02020603050405020304" pitchFamily="18" charset="0"/>
                <a:cs typeface="Times New Roman" panose="02020603050405020304" pitchFamily="18" charset="0"/>
              </a:rPr>
              <a:t>[A] 1992</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[B] 1999</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[C] 2002</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[D] 2005</a:t>
            </a:r>
          </a:p>
          <a:p>
            <a:pPr rtl="0"/>
            <a:endParaRPr lang="en-US"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E22F443-0E0E-9621-EDAF-BAACD8C4DA84}"/>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A1F7A6E3-C222-022B-D2EF-4B339DBD0C9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7956243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366E8182-4A5F-433E-8E9F-E7E09B6EAE76}"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extBox 6">
            <a:extLst>
              <a:ext uri="{FF2B5EF4-FFF2-40B4-BE49-F238E27FC236}">
                <a16:creationId xmlns="" xmlns:a16="http://schemas.microsoft.com/office/drawing/2014/main" id="{4871E753-4638-49BD-93F9-1C8DB31C4BD8}"/>
              </a:ext>
            </a:extLst>
          </p:cNvPr>
          <p:cNvSpPr txBox="1"/>
          <p:nvPr/>
        </p:nvSpPr>
        <p:spPr>
          <a:xfrm>
            <a:off x="457200" y="1066800"/>
            <a:ext cx="8229600" cy="3785652"/>
          </a:xfrm>
          <a:prstGeom prst="rect">
            <a:avLst/>
          </a:prstGeom>
          <a:noFill/>
        </p:spPr>
        <p:txBody>
          <a:bodyPr wrap="square">
            <a:spAutoFit/>
          </a:bodyPr>
          <a:lstStyle/>
          <a:p>
            <a:pPr rtl="0"/>
            <a:r>
              <a:rPr lang="en-US" sz="2000" b="0" i="0" dirty="0">
                <a:solidFill>
                  <a:srgbClr val="000000"/>
                </a:solidFill>
                <a:effectLst/>
                <a:latin typeface="Times New Roman" panose="02020603050405020304" pitchFamily="18" charset="0"/>
                <a:cs typeface="Times New Roman" panose="02020603050405020304" pitchFamily="18" charset="0"/>
              </a:rPr>
              <a:t>7.Which act provided some share to Indians in the administration of their county?</a:t>
            </a:r>
          </a:p>
          <a:p>
            <a:pPr rtl="0"/>
            <a:r>
              <a:rPr lang="en-US" sz="2000" b="0" i="0" dirty="0">
                <a:solidFill>
                  <a:srgbClr val="090909"/>
                </a:solidFill>
                <a:effectLst/>
                <a:latin typeface="Times New Roman" panose="02020603050405020304" pitchFamily="18" charset="0"/>
                <a:cs typeface="Times New Roman" panose="02020603050405020304" pitchFamily="18" charset="0"/>
              </a:rPr>
              <a:t>[A] Regulating Act, 1773</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[B] Pitts India Act, 1784</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[C] Charter Act of 1833</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[D] Charter Act 1813</a:t>
            </a:r>
          </a:p>
          <a:p>
            <a:pPr rtl="0"/>
            <a:endParaRPr lang="en-US" sz="2000" dirty="0">
              <a:solidFill>
                <a:srgbClr val="090909"/>
              </a:solidFill>
              <a:latin typeface="Times New Roman" panose="02020603050405020304" pitchFamily="18" charset="0"/>
              <a:cs typeface="Times New Roman" panose="02020603050405020304" pitchFamily="18" charset="0"/>
            </a:endParaRPr>
          </a:p>
          <a:p>
            <a:pPr rtl="0"/>
            <a:r>
              <a:rPr lang="en-US" sz="2000" b="0" i="0" dirty="0">
                <a:solidFill>
                  <a:srgbClr val="000000"/>
                </a:solidFill>
                <a:effectLst/>
                <a:latin typeface="Times New Roman" panose="02020603050405020304" pitchFamily="18" charset="0"/>
                <a:cs typeface="Times New Roman" panose="02020603050405020304" pitchFamily="18" charset="0"/>
              </a:rPr>
              <a:t>8. In which year was Goa was conferred statehood?</a:t>
            </a:r>
          </a:p>
          <a:p>
            <a:pPr rtl="0"/>
            <a:r>
              <a:rPr lang="en-US" sz="2000" b="0" i="0" dirty="0">
                <a:solidFill>
                  <a:srgbClr val="090909"/>
                </a:solidFill>
                <a:effectLst/>
                <a:latin typeface="Times New Roman" panose="02020603050405020304" pitchFamily="18" charset="0"/>
                <a:cs typeface="Times New Roman" panose="02020603050405020304" pitchFamily="18" charset="0"/>
              </a:rPr>
              <a:t>[A] 1967</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[B] 1987</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[C] 1995</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[D] 1992</a:t>
            </a:r>
          </a:p>
        </p:txBody>
      </p:sp>
      <p:sp>
        <p:nvSpPr>
          <p:cNvPr id="2" name="Footer Placeholder 1">
            <a:extLst>
              <a:ext uri="{FF2B5EF4-FFF2-40B4-BE49-F238E27FC236}">
                <a16:creationId xmlns="" xmlns:a16="http://schemas.microsoft.com/office/drawing/2014/main" id="{E033BC5D-05DF-0074-E289-79DCA1E492D4}"/>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71B1187D-1EB9-B085-57CF-66A09833ACD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6642640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EEF8A1BB-5D6B-4A05-A10E-FC220808CA99}"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extBox 6">
            <a:extLst>
              <a:ext uri="{FF2B5EF4-FFF2-40B4-BE49-F238E27FC236}">
                <a16:creationId xmlns="" xmlns:a16="http://schemas.microsoft.com/office/drawing/2014/main" id="{879D4A3C-3EAB-E960-5319-47DB31F5407C}"/>
              </a:ext>
            </a:extLst>
          </p:cNvPr>
          <p:cNvSpPr txBox="1"/>
          <p:nvPr/>
        </p:nvSpPr>
        <p:spPr>
          <a:xfrm>
            <a:off x="533400" y="1066800"/>
            <a:ext cx="8077200" cy="4401205"/>
          </a:xfrm>
          <a:prstGeom prst="rect">
            <a:avLst/>
          </a:prstGeom>
          <a:noFill/>
        </p:spPr>
        <p:txBody>
          <a:bodyPr wrap="square">
            <a:spAutoFit/>
          </a:bodyPr>
          <a:lstStyle/>
          <a:p>
            <a:pPr rtl="0"/>
            <a:r>
              <a:rPr lang="en-US" sz="2000" b="0" i="0" dirty="0">
                <a:solidFill>
                  <a:srgbClr val="000000"/>
                </a:solidFill>
                <a:effectLst/>
                <a:latin typeface="Times New Roman" panose="02020603050405020304" pitchFamily="18" charset="0"/>
                <a:cs typeface="Times New Roman" panose="02020603050405020304" pitchFamily="18" charset="0"/>
              </a:rPr>
              <a:t>10.Which of the following Article prohibits the employment of children in factories and hazardous industries?</a:t>
            </a:r>
          </a:p>
          <a:p>
            <a:pPr rtl="0"/>
            <a:r>
              <a:rPr lang="en-US" sz="2000" b="0" i="0" dirty="0">
                <a:solidFill>
                  <a:srgbClr val="090909"/>
                </a:solidFill>
                <a:effectLst/>
                <a:latin typeface="Times New Roman" panose="02020603050405020304" pitchFamily="18" charset="0"/>
                <a:cs typeface="Times New Roman" panose="02020603050405020304" pitchFamily="18" charset="0"/>
              </a:rPr>
              <a:t>[A] Article 22</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[B] Article 23</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[C] Article 24</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[D] Article 25</a:t>
            </a:r>
          </a:p>
          <a:p>
            <a:pPr rtl="0"/>
            <a:endParaRPr lang="en-US" sz="2000" dirty="0">
              <a:solidFill>
                <a:srgbClr val="090909"/>
              </a:solidFill>
              <a:latin typeface="Times New Roman" panose="02020603050405020304" pitchFamily="18" charset="0"/>
              <a:cs typeface="Times New Roman" panose="02020603050405020304" pitchFamily="18" charset="0"/>
            </a:endParaRPr>
          </a:p>
          <a:p>
            <a:pPr rtl="0"/>
            <a:r>
              <a:rPr lang="en-US" sz="2000" b="0" i="0" dirty="0">
                <a:solidFill>
                  <a:srgbClr val="000000"/>
                </a:solidFill>
                <a:effectLst/>
                <a:latin typeface="Times New Roman" panose="02020603050405020304" pitchFamily="18" charset="0"/>
                <a:cs typeface="Times New Roman" panose="02020603050405020304" pitchFamily="18" charset="0"/>
              </a:rPr>
              <a:t>11.Which article of the Indian Constitution includes the Doctrine of Due Process of Law is included?</a:t>
            </a:r>
          </a:p>
          <a:p>
            <a:pPr rtl="0"/>
            <a:r>
              <a:rPr lang="en-US" sz="2000" b="0" i="0" dirty="0">
                <a:solidFill>
                  <a:srgbClr val="090909"/>
                </a:solidFill>
                <a:effectLst/>
                <a:latin typeface="Times New Roman" panose="02020603050405020304" pitchFamily="18" charset="0"/>
                <a:cs typeface="Times New Roman" panose="02020603050405020304" pitchFamily="18" charset="0"/>
              </a:rPr>
              <a:t>[A] Article 16</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[B] Article 26</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[C] Article 21</a:t>
            </a:r>
            <a:br>
              <a:rPr lang="en-US" sz="2000" b="0" i="0" dirty="0">
                <a:solidFill>
                  <a:srgbClr val="090909"/>
                </a:solidFill>
                <a:effectLst/>
                <a:latin typeface="Times New Roman" panose="02020603050405020304" pitchFamily="18" charset="0"/>
                <a:cs typeface="Times New Roman" panose="02020603050405020304" pitchFamily="18" charset="0"/>
              </a:rPr>
            </a:br>
            <a:r>
              <a:rPr lang="en-US" sz="2000" b="0" i="0" dirty="0">
                <a:solidFill>
                  <a:srgbClr val="090909"/>
                </a:solidFill>
                <a:effectLst/>
                <a:latin typeface="Times New Roman" panose="02020603050405020304" pitchFamily="18" charset="0"/>
                <a:cs typeface="Times New Roman" panose="02020603050405020304" pitchFamily="18" charset="0"/>
              </a:rPr>
              <a:t>[D] Article 11</a:t>
            </a:r>
          </a:p>
          <a:p>
            <a:pPr rtl="0"/>
            <a:endParaRPr lang="en-US"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BF52B4DE-055F-DCB4-1575-C9395FBCADF2}"/>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BDBDF489-D3B2-856F-E7F3-008B7FB4BD3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8577037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066800"/>
            <a:ext cx="7620000" cy="4953000"/>
          </a:xfrm>
        </p:spPr>
        <p:txBody>
          <a:bodyPr>
            <a:noAutofit/>
          </a:bodyPr>
          <a:lstStyle/>
          <a:p>
            <a:pPr marL="0" indent="0">
              <a:buNone/>
            </a:pPr>
            <a:r>
              <a:rPr lang="en-US" sz="1800" b="1" dirty="0">
                <a:latin typeface="Times New Roman" panose="02020603050405020304" pitchFamily="18" charset="0"/>
                <a:cs typeface="Times New Roman" panose="02020603050405020304" pitchFamily="18" charset="0"/>
              </a:rPr>
              <a:t>YouTube/other  Video Links</a:t>
            </a:r>
          </a:p>
          <a:p>
            <a:pPr marL="0" indent="0">
              <a:buNone/>
            </a:pPr>
            <a:r>
              <a:rPr lang="en-US" sz="1800" b="1" dirty="0">
                <a:latin typeface="Times New Roman" panose="02020603050405020304" pitchFamily="18" charset="0"/>
                <a:cs typeface="Times New Roman" panose="02020603050405020304" pitchFamily="18" charset="0"/>
              </a:rPr>
              <a:t> </a:t>
            </a:r>
          </a:p>
          <a:p>
            <a:pPr algn="just">
              <a:lnSpc>
                <a:spcPct val="160000"/>
              </a:lnSpc>
            </a:pPr>
            <a:r>
              <a:rPr lang="en-US"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2"/>
              </a:rPr>
              <a:t>https://www.youtube.com/watch?v=0YZlLQPu4vY</a:t>
            </a:r>
            <a:endParaRPr lang="en-US" sz="1800" dirty="0">
              <a:latin typeface="Times New Roman" panose="02020603050405020304" pitchFamily="18" charset="0"/>
              <a:cs typeface="Times New Roman" panose="02020603050405020304" pitchFamily="18" charset="0"/>
            </a:endParaRPr>
          </a:p>
          <a:p>
            <a:pPr algn="just">
              <a:lnSpc>
                <a:spcPct val="160000"/>
              </a:lnSpc>
            </a:pPr>
            <a:r>
              <a:rPr lang="en-US" sz="1800" dirty="0">
                <a:latin typeface="Times New Roman" panose="02020603050405020304" pitchFamily="18" charset="0"/>
                <a:cs typeface="Times New Roman" panose="02020603050405020304" pitchFamily="18" charset="0"/>
                <a:hlinkClick r:id="rId3"/>
              </a:rPr>
              <a:t>https://www.youtube.com/watch?v=s62SQtPE3bM</a:t>
            </a:r>
            <a:endParaRPr lang="en-US" sz="1800" dirty="0">
              <a:latin typeface="Times New Roman" panose="02020603050405020304" pitchFamily="18" charset="0"/>
              <a:cs typeface="Times New Roman" panose="02020603050405020304" pitchFamily="18" charset="0"/>
            </a:endParaRPr>
          </a:p>
          <a:p>
            <a:pPr algn="just">
              <a:lnSpc>
                <a:spcPct val="160000"/>
              </a:lnSpc>
            </a:pPr>
            <a:r>
              <a:rPr lang="en-US" sz="1800" dirty="0">
                <a:latin typeface="Times New Roman" panose="02020603050405020304" pitchFamily="18" charset="0"/>
                <a:cs typeface="Times New Roman" panose="02020603050405020304" pitchFamily="18" charset="0"/>
                <a:hlinkClick r:id="rId4"/>
              </a:rPr>
              <a:t>https://www.youtube.com/watch?v=LYHAy68pQWA</a:t>
            </a:r>
            <a:endParaRPr lang="en-US" sz="1800" dirty="0">
              <a:latin typeface="Times New Roman" panose="02020603050405020304" pitchFamily="18" charset="0"/>
              <a:cs typeface="Times New Roman" panose="02020603050405020304" pitchFamily="18" charset="0"/>
            </a:endParaRPr>
          </a:p>
          <a:p>
            <a:pPr algn="just">
              <a:lnSpc>
                <a:spcPct val="160000"/>
              </a:lnSpc>
            </a:pPr>
            <a:r>
              <a:rPr lang="en-US" sz="1800" dirty="0">
                <a:latin typeface="Times New Roman" panose="02020603050405020304" pitchFamily="18" charset="0"/>
                <a:cs typeface="Times New Roman" panose="02020603050405020304" pitchFamily="18" charset="0"/>
                <a:hlinkClick r:id="rId5"/>
              </a:rPr>
              <a:t>https://www.youtube.com/watch?v=jN_IVXQr3DQ</a:t>
            </a:r>
            <a:endParaRPr lang="en-US" sz="1800" dirty="0">
              <a:latin typeface="Times New Roman" panose="02020603050405020304" pitchFamily="18" charset="0"/>
              <a:cs typeface="Times New Roman" panose="02020603050405020304" pitchFamily="18" charset="0"/>
            </a:endParaRPr>
          </a:p>
          <a:p>
            <a:pPr algn="just">
              <a:lnSpc>
                <a:spcPct val="160000"/>
              </a:lnSpc>
            </a:pPr>
            <a:r>
              <a:rPr lang="en-US" sz="18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hlinkClick r:id="rId6"/>
              </a:rPr>
              <a:t>https://www.youtube.com/watch?v=SOT4q7XWfFg</a:t>
            </a:r>
            <a:endParaRPr lang="en-US" sz="1800" dirty="0">
              <a:latin typeface="Times New Roman" panose="02020603050405020304" pitchFamily="18" charset="0"/>
              <a:cs typeface="Times New Roman" panose="02020603050405020304" pitchFamily="18" charset="0"/>
            </a:endParaRPr>
          </a:p>
          <a:p>
            <a:pPr algn="just">
              <a:lnSpc>
                <a:spcPct val="160000"/>
              </a:lnSpc>
            </a:pPr>
            <a:r>
              <a:rPr lang="en-US" sz="1800" dirty="0">
                <a:latin typeface="Times New Roman" panose="02020603050405020304" pitchFamily="18" charset="0"/>
                <a:cs typeface="Times New Roman" panose="02020603050405020304" pitchFamily="18" charset="0"/>
                <a:hlinkClick r:id="rId7"/>
              </a:rPr>
              <a:t>https://www.youtube.com/watch?v=4y1kIx2P4xg</a:t>
            </a:r>
            <a:endParaRPr lang="en-US" sz="1800" dirty="0">
              <a:latin typeface="Times New Roman" panose="02020603050405020304" pitchFamily="18" charset="0"/>
              <a:cs typeface="Times New Roman" panose="02020603050405020304" pitchFamily="18" charset="0"/>
            </a:endParaRPr>
          </a:p>
          <a:p>
            <a:pPr algn="just">
              <a:lnSpc>
                <a:spcPct val="160000"/>
              </a:lnSpc>
            </a:pPr>
            <a:r>
              <a:rPr lang="en-US" sz="1800" dirty="0">
                <a:latin typeface="Times New Roman" panose="02020603050405020304" pitchFamily="18" charset="0"/>
                <a:cs typeface="Times New Roman" panose="02020603050405020304" pitchFamily="18" charset="0"/>
                <a:hlinkClick r:id="rId8"/>
              </a:rPr>
              <a:t>https://www.youtube.com/watch?v=ltuNMXble60</a:t>
            </a:r>
            <a:endParaRPr lang="en-US" sz="1800" dirty="0">
              <a:latin typeface="Times New Roman" panose="02020603050405020304" pitchFamily="18" charset="0"/>
              <a:cs typeface="Times New Roman" panose="02020603050405020304" pitchFamily="18" charset="0"/>
            </a:endParaRPr>
          </a:p>
          <a:p>
            <a:pPr algn="just">
              <a:lnSpc>
                <a:spcPct val="160000"/>
              </a:lnSpc>
            </a:pPr>
            <a:endParaRPr lang="en-US" sz="1800" dirty="0">
              <a:latin typeface="Times New Roman" panose="02020603050405020304" pitchFamily="18" charset="0"/>
              <a:cs typeface="Times New Roman" panose="02020603050405020304" pitchFamily="18" charset="0"/>
            </a:endParaRPr>
          </a:p>
          <a:p>
            <a:pPr algn="just">
              <a:lnSpc>
                <a:spcPct val="160000"/>
              </a:lnSpc>
            </a:pPr>
            <a:endParaRPr lang="en-US" sz="1800" dirty="0">
              <a:latin typeface="Times New Roman" panose="02020603050405020304" pitchFamily="18" charset="0"/>
              <a:cs typeface="Times New Roman" panose="02020603050405020304" pitchFamily="18" charset="0"/>
            </a:endParaRPr>
          </a:p>
          <a:p>
            <a:pPr>
              <a:lnSpc>
                <a:spcPct val="160000"/>
              </a:lnSpc>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endParaRPr lang="en-US"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    </a:t>
            </a:r>
          </a:p>
          <a:p>
            <a:pPr marL="0" indent="0" algn="just">
              <a:buNone/>
            </a:pPr>
            <a:r>
              <a:rPr lang="en-US" sz="1400" dirty="0">
                <a:latin typeface="Times New Roman" panose="02020603050405020304" pitchFamily="18" charset="0"/>
                <a:cs typeface="Times New Roman" panose="02020603050405020304" pitchFamily="18" charset="0"/>
              </a:rPr>
              <a:t>          </a:t>
            </a:r>
            <a:endParaRPr lang="en-US" sz="14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03933F8-FB3A-4130-BE43-EAAE16D0821A}"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dirty="0"/>
          </a:p>
        </p:txBody>
      </p:sp>
      <p:sp>
        <p:nvSpPr>
          <p:cNvPr id="7" name="Title 1"/>
          <p:cNvSpPr txBox="1">
            <a:spLocks/>
          </p:cNvSpPr>
          <p:nvPr/>
        </p:nvSpPr>
        <p:spPr>
          <a:xfrm>
            <a:off x="1371600" y="0"/>
            <a:ext cx="7772400" cy="91678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YouTube &amp; NPTEL Video Links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B3A47B81-6442-4399-9EA9-C0F7FC78139B}"/>
              </a:ext>
            </a:extLst>
          </p:cNvPr>
          <p:cNvPicPr>
            <a:picLocks noChangeAspect="1"/>
          </p:cNvPicPr>
          <p:nvPr/>
        </p:nvPicPr>
        <p:blipFill>
          <a:blip r:embed="rId9" cstate="print">
            <a:extLst>
              <a:ext uri="{28A0092B-C50C-407E-A947-70E740481C1C}">
                <a14:useLocalDpi xmlns:a14="http://schemas.microsoft.com/office/drawing/2010/main" xmlns="" val="0"/>
              </a:ext>
            </a:extLst>
          </a:blip>
          <a:stretch>
            <a:fillRect/>
          </a:stretch>
        </p:blipFill>
        <p:spPr>
          <a:xfrm>
            <a:off x="0" y="36908"/>
            <a:ext cx="1227557" cy="916783"/>
          </a:xfrm>
          <a:prstGeom prst="rect">
            <a:avLst/>
          </a:prstGeom>
        </p:spPr>
      </p:pic>
      <p:sp>
        <p:nvSpPr>
          <p:cNvPr id="8" name="Footer Placeholder 4">
            <a:extLst>
              <a:ext uri="{FF2B5EF4-FFF2-40B4-BE49-F238E27FC236}">
                <a16:creationId xmlns="" xmlns:a16="http://schemas.microsoft.com/office/drawing/2014/main" id="{C2BB9DF0-CFDE-AFA6-6F3B-0EAAB5AAE6A7}"/>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1"/>
            <a:ext cx="8229600" cy="5310586"/>
          </a:xfrm>
        </p:spPr>
        <p:txBody>
          <a:bodyPr>
            <a:normAutofit/>
          </a:bodyPr>
          <a:lstStyle/>
          <a:p>
            <a:pPr lvl="0"/>
            <a:r>
              <a:rPr lang="en-US" sz="2400" dirty="0">
                <a:latin typeface="Times New Roman" panose="02020603050405020304" pitchFamily="18" charset="0"/>
                <a:cs typeface="Times New Roman" panose="02020603050405020304" pitchFamily="18" charset="0"/>
              </a:rPr>
              <a:t>Which article empowers the president to proclaim a National Emergency?</a:t>
            </a:r>
          </a:p>
          <a:p>
            <a:pPr marL="0" lvl="0" indent="0">
              <a:buNone/>
            </a:pPr>
            <a:r>
              <a:rPr lang="en-US" sz="2400" dirty="0">
                <a:latin typeface="Times New Roman" panose="02020603050405020304" pitchFamily="18" charset="0"/>
                <a:cs typeface="Times New Roman" panose="02020603050405020304" pitchFamily="18" charset="0"/>
              </a:rPr>
              <a:t>      A. Article 352</a:t>
            </a:r>
          </a:p>
          <a:p>
            <a:pPr marL="0" lvl="0" indent="0">
              <a:buNone/>
            </a:pPr>
            <a:r>
              <a:rPr lang="en-US" sz="2400" dirty="0">
                <a:latin typeface="Times New Roman" panose="02020603050405020304" pitchFamily="18" charset="0"/>
                <a:cs typeface="Times New Roman" panose="02020603050405020304" pitchFamily="18" charset="0"/>
              </a:rPr>
              <a:t>      B. Article 355 </a:t>
            </a:r>
          </a:p>
          <a:p>
            <a:pPr marL="0" lvl="0" indent="0">
              <a:buNone/>
            </a:pPr>
            <a:r>
              <a:rPr lang="en-US" sz="2400" dirty="0">
                <a:latin typeface="Times New Roman" panose="02020603050405020304" pitchFamily="18" charset="0"/>
                <a:cs typeface="Times New Roman" panose="02020603050405020304" pitchFamily="18" charset="0"/>
              </a:rPr>
              <a:t>      C. Article 358</a:t>
            </a:r>
          </a:p>
          <a:p>
            <a:pPr marL="0" lvl="0" indent="0">
              <a:buNone/>
            </a:pPr>
            <a:r>
              <a:rPr lang="en-US" sz="2400" dirty="0">
                <a:latin typeface="Times New Roman" panose="02020603050405020304" pitchFamily="18" charset="0"/>
                <a:cs typeface="Times New Roman" panose="02020603050405020304" pitchFamily="18" charset="0"/>
              </a:rPr>
              <a:t>      D. Article 360 </a:t>
            </a:r>
          </a:p>
          <a:p>
            <a:pPr lvl="0"/>
            <a:r>
              <a:rPr lang="en-US" sz="2400" dirty="0">
                <a:latin typeface="Times New Roman" panose="02020603050405020304" pitchFamily="18" charset="0"/>
                <a:cs typeface="Times New Roman" panose="02020603050405020304" pitchFamily="18" charset="0"/>
              </a:rPr>
              <a:t>Which article empowers the president to proclaim a financial Emergency?</a:t>
            </a:r>
          </a:p>
          <a:p>
            <a:pPr marL="0" lvl="0" indent="0">
              <a:buNone/>
            </a:pPr>
            <a:r>
              <a:rPr lang="en-US" sz="2400" dirty="0">
                <a:latin typeface="Times New Roman" panose="02020603050405020304" pitchFamily="18" charset="0"/>
                <a:cs typeface="Times New Roman" panose="02020603050405020304" pitchFamily="18" charset="0"/>
              </a:rPr>
              <a:t>      A. Article 352</a:t>
            </a:r>
          </a:p>
          <a:p>
            <a:pPr marL="0" lvl="0" indent="0">
              <a:buNone/>
            </a:pPr>
            <a:r>
              <a:rPr lang="en-US" sz="2400" dirty="0">
                <a:latin typeface="Times New Roman" panose="02020603050405020304" pitchFamily="18" charset="0"/>
                <a:cs typeface="Times New Roman" panose="02020603050405020304" pitchFamily="18" charset="0"/>
              </a:rPr>
              <a:t>      B. Article 355 </a:t>
            </a:r>
          </a:p>
          <a:p>
            <a:pPr marL="0" lvl="0" indent="0">
              <a:buNone/>
            </a:pPr>
            <a:r>
              <a:rPr lang="en-US" sz="2400" dirty="0">
                <a:latin typeface="Times New Roman" panose="02020603050405020304" pitchFamily="18" charset="0"/>
                <a:cs typeface="Times New Roman" panose="02020603050405020304" pitchFamily="18" charset="0"/>
              </a:rPr>
              <a:t>      C. Article 358</a:t>
            </a:r>
          </a:p>
          <a:p>
            <a:pPr marL="0" lvl="0" indent="0">
              <a:buNone/>
            </a:pPr>
            <a:r>
              <a:rPr lang="en-US" sz="2400" dirty="0">
                <a:latin typeface="Times New Roman" panose="02020603050405020304" pitchFamily="18" charset="0"/>
                <a:cs typeface="Times New Roman" panose="02020603050405020304" pitchFamily="18" charset="0"/>
              </a:rPr>
              <a:t>      D. Article 360 </a:t>
            </a:r>
          </a:p>
          <a:p>
            <a:pPr marL="0" lvl="0" indent="0">
              <a:buNone/>
            </a:pPr>
            <a:endParaRPr lang="en-US" sz="24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877B639-950B-46DE-8534-9ED3ED142A1C}"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2" name="Footer Placeholder 1">
            <a:extLst>
              <a:ext uri="{FF2B5EF4-FFF2-40B4-BE49-F238E27FC236}">
                <a16:creationId xmlns="" xmlns:a16="http://schemas.microsoft.com/office/drawing/2014/main" id="{B2673C60-05E1-94B0-75D4-E4807B84871F}"/>
              </a:ext>
            </a:extLst>
          </p:cNvPr>
          <p:cNvSpPr>
            <a:spLocks noGrp="1"/>
          </p:cNvSpPr>
          <p:nvPr>
            <p:ph type="ftr" sz="quarter" idx="11"/>
          </p:nvPr>
        </p:nvSpPr>
        <p:spPr/>
        <p:txBody>
          <a:bodyPr/>
          <a:lstStyle/>
          <a:p>
            <a:r>
              <a:rPr lang="en-US" smtClean="0"/>
              <a:t>Arun Bhati</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C184FB-8DDA-4D55-8ABE-8343F2600C4E}"/>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Educational Objectives</a:t>
            </a:r>
            <a:endParaRPr lang="en-US" sz="2400" b="1" dirty="0">
              <a:latin typeface="Times New Roman" pitchFamily="18" charset="0"/>
              <a:cs typeface="Times New Roman" pitchFamily="18" charset="0"/>
            </a:endParaRPr>
          </a:p>
        </p:txBody>
      </p:sp>
      <p:pic>
        <p:nvPicPr>
          <p:cNvPr id="26627" name="Picture 2">
            <a:extLst>
              <a:ext uri="{FF2B5EF4-FFF2-40B4-BE49-F238E27FC236}">
                <a16:creationId xmlns="" xmlns:a16="http://schemas.microsoft.com/office/drawing/2014/main" id="{FFAC6D9C-9307-438C-9776-E59C1928FDD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8" name="Rectangle 3">
            <a:extLst>
              <a:ext uri="{FF2B5EF4-FFF2-40B4-BE49-F238E27FC236}">
                <a16:creationId xmlns="" xmlns:a16="http://schemas.microsoft.com/office/drawing/2014/main" id="{B2BD896E-8F28-4807-AE5B-E33637344481}"/>
              </a:ext>
            </a:extLst>
          </p:cNvPr>
          <p:cNvSpPr>
            <a:spLocks noChangeArrowheads="1"/>
          </p:cNvSpPr>
          <p:nvPr/>
        </p:nvSpPr>
        <p:spPr bwMode="auto">
          <a:xfrm>
            <a:off x="0" y="1066800"/>
            <a:ext cx="9144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pPr>
            <a:r>
              <a:rPr lang="en-US" altLang="en-US" sz="1800">
                <a:latin typeface="Times New Roman" panose="02020603050405020304" pitchFamily="18" charset="0"/>
                <a:cs typeface="Times New Roman" panose="02020603050405020304" pitchFamily="18" charset="0"/>
              </a:rPr>
              <a:t>The </a:t>
            </a:r>
            <a:r>
              <a:rPr lang="en-US" altLang="en-US" sz="1800" b="1">
                <a:latin typeface="Times New Roman" panose="02020603050405020304" pitchFamily="18" charset="0"/>
                <a:cs typeface="Times New Roman" panose="02020603050405020304" pitchFamily="18" charset="0"/>
              </a:rPr>
              <a:t>Program Educational Objectives (PEOs) </a:t>
            </a:r>
            <a:r>
              <a:rPr lang="en-US" altLang="en-US" sz="180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p>
        </p:txBody>
      </p:sp>
      <p:sp>
        <p:nvSpPr>
          <p:cNvPr id="26629" name="Rectangle 10">
            <a:extLst>
              <a:ext uri="{FF2B5EF4-FFF2-40B4-BE49-F238E27FC236}">
                <a16:creationId xmlns="" xmlns:a16="http://schemas.microsoft.com/office/drawing/2014/main" id="{F99C5A43-D9F4-451A-9C95-8E09CA1300DE}"/>
              </a:ext>
            </a:extLst>
          </p:cNvPr>
          <p:cNvSpPr>
            <a:spLocks noChangeArrowheads="1"/>
          </p:cNvSpPr>
          <p:nvPr/>
        </p:nvSpPr>
        <p:spPr bwMode="auto">
          <a:xfrm>
            <a:off x="0" y="2590800"/>
            <a:ext cx="9144000" cy="26400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800100" indent="-8001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15000"/>
              </a:lnSpc>
              <a:spcBef>
                <a:spcPct val="0"/>
              </a:spcBef>
              <a:buFontTx/>
              <a:buNone/>
            </a:pPr>
            <a:r>
              <a:rPr lang="en-US" altLang="en-US" sz="1800" b="1" dirty="0">
                <a:latin typeface="Times New Roman" panose="02020603050405020304" pitchFamily="18" charset="0"/>
                <a:cs typeface="Times New Roman" panose="02020603050405020304" pitchFamily="18" charset="0"/>
              </a:rPr>
              <a:t>PEO1:</a:t>
            </a:r>
            <a:r>
              <a:rPr lang="en-US" altLang="en-US" sz="1800"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eaLnBrk="1" hangingPunct="1">
              <a:lnSpc>
                <a:spcPct val="115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1800" b="1" dirty="0">
                <a:latin typeface="Times New Roman" panose="02020603050405020304" pitchFamily="18" charset="0"/>
                <a:cs typeface="Times New Roman" panose="02020603050405020304" pitchFamily="18" charset="0"/>
              </a:rPr>
              <a:t>PEO2:</a:t>
            </a:r>
            <a:r>
              <a:rPr lang="en-US" altLang="en-US" sz="1800"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sz="1800" dirty="0" err="1">
                <a:latin typeface="Times New Roman" panose="02020603050405020304" pitchFamily="18" charset="0"/>
                <a:cs typeface="Times New Roman" panose="02020603050405020304" pitchFamily="18" charset="0"/>
              </a:rPr>
              <a:t>endeavours</a:t>
            </a:r>
            <a:r>
              <a:rPr lang="en-US" altLang="en-US" sz="1800" dirty="0">
                <a:latin typeface="Times New Roman" panose="02020603050405020304" pitchFamily="18" charset="0"/>
                <a:cs typeface="Times New Roman" panose="02020603050405020304" pitchFamily="18" charset="0"/>
              </a:rPr>
              <a:t>.</a:t>
            </a:r>
          </a:p>
          <a:p>
            <a:pPr algn="just" eaLnBrk="1" hangingPunct="1">
              <a:lnSpc>
                <a:spcPct val="115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eaLnBrk="1" hangingPunct="1">
              <a:lnSpc>
                <a:spcPct val="115000"/>
              </a:lnSpc>
              <a:spcBef>
                <a:spcPct val="0"/>
              </a:spcBef>
              <a:buFontTx/>
              <a:buNone/>
            </a:pPr>
            <a:r>
              <a:rPr lang="en-US" altLang="en-US" sz="1800" b="1" dirty="0">
                <a:latin typeface="Times New Roman" panose="02020603050405020304" pitchFamily="18" charset="0"/>
                <a:cs typeface="Times New Roman" panose="02020603050405020304" pitchFamily="18" charset="0"/>
              </a:rPr>
              <a:t>PEO3:</a:t>
            </a:r>
            <a:r>
              <a:rPr lang="en-US" altLang="en-US" sz="1800"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3" name="Date Placeholder 2"/>
          <p:cNvSpPr>
            <a:spLocks noGrp="1"/>
          </p:cNvSpPr>
          <p:nvPr>
            <p:ph type="dt" sz="half" idx="10"/>
          </p:nvPr>
        </p:nvSpPr>
        <p:spPr/>
        <p:txBody>
          <a:bodyPr/>
          <a:lstStyle/>
          <a:p>
            <a:fld id="{D100F28D-E9D3-42BA-B509-BD435FA74A4C}" type="datetime1">
              <a:rPr lang="en-US" smtClean="0"/>
              <a:t>8/8/2023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
        <p:nvSpPr>
          <p:cNvPr id="9" name="Footer Placeholder 4">
            <a:extLst>
              <a:ext uri="{FF2B5EF4-FFF2-40B4-BE49-F238E27FC236}">
                <a16:creationId xmlns="" xmlns:a16="http://schemas.microsoft.com/office/drawing/2014/main" id="{AF9FC3B3-B2EA-8BA6-2D5D-BE7A33A72CD9}"/>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90421020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22349"/>
            <a:ext cx="8458200" cy="5202637"/>
          </a:xfrm>
        </p:spPr>
        <p:txBody>
          <a:bodyPr>
            <a:normAutofit/>
          </a:bodyPr>
          <a:lstStyle/>
          <a:p>
            <a:pPr algn="just"/>
            <a:r>
              <a:rPr lang="en-US" sz="2400" dirty="0">
                <a:latin typeface="Times New Roman" panose="02020603050405020304" pitchFamily="18" charset="0"/>
                <a:cs typeface="Times New Roman" panose="02020603050405020304" pitchFamily="18" charset="0"/>
              </a:rPr>
              <a:t>Election of the President and its manner are amended through </a:t>
            </a:r>
          </a:p>
          <a:p>
            <a:pPr marL="0" indent="0" algn="just">
              <a:buNone/>
            </a:pPr>
            <a:r>
              <a:rPr lang="en-US" sz="2400" dirty="0">
                <a:latin typeface="Times New Roman" panose="02020603050405020304" pitchFamily="18" charset="0"/>
                <a:cs typeface="Times New Roman" panose="02020603050405020304" pitchFamily="18" charset="0"/>
              </a:rPr>
              <a:t>      A. the simple majority of parliament </a:t>
            </a:r>
          </a:p>
          <a:p>
            <a:pPr marL="0" indent="0" algn="just">
              <a:buNone/>
            </a:pPr>
            <a:r>
              <a:rPr lang="en-US" sz="2400" dirty="0">
                <a:latin typeface="Times New Roman" panose="02020603050405020304" pitchFamily="18" charset="0"/>
                <a:cs typeface="Times New Roman" panose="02020603050405020304" pitchFamily="18" charset="0"/>
              </a:rPr>
              <a:t>      B. the special majority of parliament </a:t>
            </a:r>
          </a:p>
          <a:p>
            <a:pPr marL="0" indent="0" algn="just">
              <a:buNone/>
            </a:pPr>
            <a:r>
              <a:rPr lang="en-US" sz="2400" dirty="0">
                <a:latin typeface="Times New Roman" panose="02020603050405020304" pitchFamily="18" charset="0"/>
                <a:cs typeface="Times New Roman" panose="02020603050405020304" pitchFamily="18" charset="0"/>
              </a:rPr>
              <a:t>      C. the special majority of parliament and consent of States</a:t>
            </a:r>
          </a:p>
          <a:p>
            <a:pPr marL="0" indent="0" algn="just">
              <a:buNone/>
            </a:pPr>
            <a:r>
              <a:rPr lang="en-US" sz="2400" dirty="0">
                <a:latin typeface="Times New Roman" panose="02020603050405020304" pitchFamily="18" charset="0"/>
                <a:cs typeface="Times New Roman" panose="02020603050405020304" pitchFamily="18" charset="0"/>
              </a:rPr>
              <a:t>      D. None of the above</a:t>
            </a:r>
          </a:p>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Fundamental rights are amended through </a:t>
            </a:r>
          </a:p>
          <a:p>
            <a:pPr marL="0" indent="0" algn="just">
              <a:buNone/>
            </a:pPr>
            <a:r>
              <a:rPr lang="en-US" sz="2400" dirty="0">
                <a:latin typeface="Times New Roman" panose="02020603050405020304" pitchFamily="18" charset="0"/>
                <a:cs typeface="Times New Roman" panose="02020603050405020304" pitchFamily="18" charset="0"/>
              </a:rPr>
              <a:t>      A. the simple majority of parliament </a:t>
            </a:r>
          </a:p>
          <a:p>
            <a:pPr marL="0" indent="0" algn="just">
              <a:buNone/>
            </a:pPr>
            <a:r>
              <a:rPr lang="en-US" sz="2400" dirty="0">
                <a:latin typeface="Times New Roman" panose="02020603050405020304" pitchFamily="18" charset="0"/>
                <a:cs typeface="Times New Roman" panose="02020603050405020304" pitchFamily="18" charset="0"/>
              </a:rPr>
              <a:t>      B. the special majority of parliament </a:t>
            </a:r>
          </a:p>
          <a:p>
            <a:pPr marL="0" indent="0" algn="just">
              <a:buNone/>
            </a:pPr>
            <a:r>
              <a:rPr lang="en-US" sz="2400" dirty="0">
                <a:latin typeface="Times New Roman" panose="02020603050405020304" pitchFamily="18" charset="0"/>
                <a:cs typeface="Times New Roman" panose="02020603050405020304" pitchFamily="18" charset="0"/>
              </a:rPr>
              <a:t>      C. the special majority of parliament and consent of States</a:t>
            </a:r>
          </a:p>
          <a:p>
            <a:pPr marL="0" indent="0" algn="just">
              <a:buNone/>
            </a:pPr>
            <a:r>
              <a:rPr lang="en-US" sz="2400" dirty="0">
                <a:latin typeface="Times New Roman" panose="02020603050405020304" pitchFamily="18" charset="0"/>
                <a:cs typeface="Times New Roman" panose="02020603050405020304" pitchFamily="18" charset="0"/>
              </a:rPr>
              <a:t>      D. None of the above</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7F3B5BA-B7AC-4687-922E-27C44AF18918}"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2" name="Footer Placeholder 1">
            <a:extLst>
              <a:ext uri="{FF2B5EF4-FFF2-40B4-BE49-F238E27FC236}">
                <a16:creationId xmlns="" xmlns:a16="http://schemas.microsoft.com/office/drawing/2014/main" id="{E7B827B5-B863-95DF-C5E6-03736039963A}"/>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9534936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2"/>
            <a:ext cx="8229600" cy="5365748"/>
          </a:xfrm>
        </p:spPr>
        <p:txBody>
          <a:bodyPr>
            <a:normAutofit/>
          </a:bodyPr>
          <a:lstStyle/>
          <a:p>
            <a:pPr algn="just"/>
            <a:r>
              <a:rPr lang="en-US" sz="2200" dirty="0">
                <a:latin typeface="Times New Roman" panose="02020603050405020304" pitchFamily="18" charset="0"/>
                <a:cs typeface="Times New Roman" panose="02020603050405020304" pitchFamily="18" charset="0"/>
              </a:rPr>
              <a:t>_____ was the first president of India.</a:t>
            </a:r>
          </a:p>
          <a:p>
            <a:pPr marL="0" indent="0" algn="just">
              <a:buNone/>
            </a:pPr>
            <a:r>
              <a:rPr lang="en-US" sz="2200" dirty="0">
                <a:latin typeface="Times New Roman" panose="02020603050405020304" pitchFamily="18" charset="0"/>
                <a:cs typeface="Times New Roman" panose="02020603050405020304" pitchFamily="18" charset="0"/>
              </a:rPr>
              <a:t>             A. Dr. Rajendra Prasad</a:t>
            </a:r>
          </a:p>
          <a:p>
            <a:pPr marL="0" indent="0" algn="just">
              <a:buNone/>
            </a:pPr>
            <a:r>
              <a:rPr lang="en-US" sz="2200" dirty="0">
                <a:latin typeface="Times New Roman" panose="02020603050405020304" pitchFamily="18" charset="0"/>
                <a:cs typeface="Times New Roman" panose="02020603050405020304" pitchFamily="18" charset="0"/>
              </a:rPr>
              <a:t>             B. H.V.R Iyengar </a:t>
            </a:r>
          </a:p>
          <a:p>
            <a:pPr marL="0" indent="0" algn="just">
              <a:buNone/>
            </a:pPr>
            <a:r>
              <a:rPr lang="en-US" sz="2200" dirty="0">
                <a:latin typeface="Times New Roman" panose="02020603050405020304" pitchFamily="18" charset="0"/>
                <a:cs typeface="Times New Roman" panose="02020603050405020304" pitchFamily="18" charset="0"/>
              </a:rPr>
              <a:t>             C. Dr. Sachchidananda Sinha</a:t>
            </a:r>
          </a:p>
          <a:p>
            <a:pPr marL="0" indent="0" algn="just">
              <a:buNone/>
            </a:pPr>
            <a:r>
              <a:rPr lang="en-US" sz="2200" dirty="0">
                <a:latin typeface="Times New Roman" panose="02020603050405020304" pitchFamily="18" charset="0"/>
                <a:cs typeface="Times New Roman" panose="02020603050405020304" pitchFamily="18" charset="0"/>
              </a:rPr>
              <a:t>              D. S.N. Mukerji </a:t>
            </a: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Which Act mentioned  the Governor General of Bengal became the Governor General of India.</a:t>
            </a:r>
          </a:p>
          <a:p>
            <a:pPr marL="0" indent="0" algn="just">
              <a:buNone/>
            </a:pPr>
            <a:r>
              <a:rPr lang="en-US" sz="2200" dirty="0">
                <a:latin typeface="Times New Roman" panose="02020603050405020304" pitchFamily="18" charset="0"/>
                <a:cs typeface="Times New Roman" panose="02020603050405020304" pitchFamily="18" charset="0"/>
              </a:rPr>
              <a:t>             A. Regulating Act of 1773</a:t>
            </a:r>
          </a:p>
          <a:p>
            <a:pPr marL="0" indent="0" algn="just">
              <a:buNone/>
            </a:pPr>
            <a:r>
              <a:rPr lang="en-US" sz="2200" dirty="0">
                <a:latin typeface="Times New Roman" panose="02020603050405020304" pitchFamily="18" charset="0"/>
                <a:cs typeface="Times New Roman" panose="02020603050405020304" pitchFamily="18" charset="0"/>
              </a:rPr>
              <a:t>            B. Pitt’s India Act of 1784</a:t>
            </a:r>
          </a:p>
          <a:p>
            <a:pPr marL="0" indent="0" algn="just">
              <a:buNone/>
            </a:pPr>
            <a:r>
              <a:rPr lang="en-US" sz="2200" dirty="0">
                <a:latin typeface="Times New Roman" panose="02020603050405020304" pitchFamily="18" charset="0"/>
                <a:cs typeface="Times New Roman" panose="02020603050405020304" pitchFamily="18" charset="0"/>
              </a:rPr>
              <a:t>            C. Charter Act of 1833</a:t>
            </a:r>
          </a:p>
          <a:p>
            <a:pPr marL="0" indent="0" algn="just">
              <a:buNone/>
            </a:pPr>
            <a:r>
              <a:rPr lang="en-US" sz="2200" dirty="0">
                <a:latin typeface="Times New Roman" panose="02020603050405020304" pitchFamily="18" charset="0"/>
                <a:cs typeface="Times New Roman" panose="02020603050405020304" pitchFamily="18" charset="0"/>
              </a:rPr>
              <a:t>            D. Charter Act of 1853</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B920587-B9AB-4407-B742-33E362F4BF12}"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838200"/>
          </a:xfrm>
          <a:prstGeom prst="rect">
            <a:avLst/>
          </a:prstGeom>
        </p:spPr>
      </p:pic>
      <p:sp>
        <p:nvSpPr>
          <p:cNvPr id="2" name="Footer Placeholder 1">
            <a:extLst>
              <a:ext uri="{FF2B5EF4-FFF2-40B4-BE49-F238E27FC236}">
                <a16:creationId xmlns="" xmlns:a16="http://schemas.microsoft.com/office/drawing/2014/main" id="{1FFBE209-9A2C-F523-AD48-AF375F764B0B}"/>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32374772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2"/>
            <a:ext cx="8229600" cy="5365748"/>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How many members can be nominated to the </a:t>
            </a:r>
            <a:r>
              <a:rPr lang="en-US" sz="2200" dirty="0" err="1">
                <a:latin typeface="Times New Roman" panose="02020603050405020304" pitchFamily="18" charset="0"/>
                <a:cs typeface="Times New Roman" panose="02020603050405020304" pitchFamily="18" charset="0"/>
              </a:rPr>
              <a:t>Rajya</a:t>
            </a:r>
            <a:r>
              <a:rPr lang="en-US" sz="2200" dirty="0">
                <a:latin typeface="Times New Roman" panose="02020603050405020304" pitchFamily="18" charset="0"/>
                <a:cs typeface="Times New Roman" panose="02020603050405020304" pitchFamily="18" charset="0"/>
              </a:rPr>
              <a:t> Sabha by president of India ?</a:t>
            </a:r>
          </a:p>
          <a:p>
            <a:pPr marL="0" indent="0" algn="just">
              <a:buNone/>
            </a:pPr>
            <a:r>
              <a:rPr lang="en-US" sz="2200" dirty="0">
                <a:latin typeface="Times New Roman" panose="02020603050405020304" pitchFamily="18" charset="0"/>
                <a:cs typeface="Times New Roman" panose="02020603050405020304" pitchFamily="18" charset="0"/>
              </a:rPr>
              <a:t>A. 10</a:t>
            </a:r>
          </a:p>
          <a:p>
            <a:pPr marL="0" indent="0" algn="just">
              <a:buNone/>
            </a:pPr>
            <a:r>
              <a:rPr lang="en-US" sz="2200" dirty="0">
                <a:latin typeface="Times New Roman" panose="02020603050405020304" pitchFamily="18" charset="0"/>
                <a:cs typeface="Times New Roman" panose="02020603050405020304" pitchFamily="18" charset="0"/>
              </a:rPr>
              <a:t>B. </a:t>
            </a:r>
            <a:r>
              <a:rPr lang="en-US" sz="2200" b="1" dirty="0">
                <a:latin typeface="Times New Roman" panose="02020603050405020304" pitchFamily="18" charset="0"/>
                <a:cs typeface="Times New Roman" panose="02020603050405020304" pitchFamily="18" charset="0"/>
              </a:rPr>
              <a:t>12</a:t>
            </a:r>
          </a:p>
          <a:p>
            <a:pPr marL="0" indent="0" algn="just">
              <a:buNone/>
            </a:pPr>
            <a:r>
              <a:rPr lang="en-US" sz="2200" dirty="0">
                <a:latin typeface="Times New Roman" panose="02020603050405020304" pitchFamily="18" charset="0"/>
                <a:cs typeface="Times New Roman" panose="02020603050405020304" pitchFamily="18" charset="0"/>
              </a:rPr>
              <a:t>C. 14</a:t>
            </a:r>
          </a:p>
          <a:p>
            <a:pPr marL="0" indent="0" algn="just">
              <a:buNone/>
            </a:pPr>
            <a:r>
              <a:rPr lang="en-US" sz="2200" dirty="0">
                <a:latin typeface="Times New Roman" panose="02020603050405020304" pitchFamily="18" charset="0"/>
                <a:cs typeface="Times New Roman" panose="02020603050405020304" pitchFamily="18" charset="0"/>
              </a:rPr>
              <a:t>D. 18</a:t>
            </a:r>
          </a:p>
          <a:p>
            <a:pPr marL="0" indent="0" algn="just">
              <a:buNone/>
            </a:pPr>
            <a:r>
              <a:rPr lang="en-US" sz="2200" dirty="0">
                <a:latin typeface="Times New Roman" panose="02020603050405020304" pitchFamily="18" charset="0"/>
                <a:cs typeface="Times New Roman" panose="02020603050405020304" pitchFamily="18" charset="0"/>
              </a:rPr>
              <a:t>Who of the following is the chairman of the National Water resources council ?</a:t>
            </a:r>
          </a:p>
          <a:p>
            <a:pPr marL="0" indent="0" algn="just">
              <a:buNone/>
            </a:pPr>
            <a:r>
              <a:rPr lang="en-US" sz="2200" dirty="0">
                <a:latin typeface="Times New Roman" panose="02020603050405020304" pitchFamily="18" charset="0"/>
                <a:cs typeface="Times New Roman" panose="02020603050405020304" pitchFamily="18" charset="0"/>
              </a:rPr>
              <a:t>A</a:t>
            </a:r>
            <a:r>
              <a:rPr lang="en-US" sz="2200" b="1" dirty="0">
                <a:latin typeface="Times New Roman" panose="02020603050405020304" pitchFamily="18" charset="0"/>
                <a:cs typeface="Times New Roman" panose="02020603050405020304" pitchFamily="18" charset="0"/>
              </a:rPr>
              <a:t>. Prime Minister of India</a:t>
            </a:r>
          </a:p>
          <a:p>
            <a:pPr marL="0" indent="0" algn="just">
              <a:buNone/>
            </a:pPr>
            <a:r>
              <a:rPr lang="en-US" sz="2200" dirty="0">
                <a:latin typeface="Times New Roman" panose="02020603050405020304" pitchFamily="18" charset="0"/>
                <a:cs typeface="Times New Roman" panose="02020603050405020304" pitchFamily="18" charset="0"/>
              </a:rPr>
              <a:t>B. Union Minister of Water resources</a:t>
            </a:r>
          </a:p>
          <a:p>
            <a:pPr marL="0" indent="0" algn="just">
              <a:buNone/>
            </a:pPr>
            <a:r>
              <a:rPr lang="en-US" sz="2200" dirty="0">
                <a:latin typeface="Times New Roman" panose="02020603050405020304" pitchFamily="18" charset="0"/>
                <a:cs typeface="Times New Roman" panose="02020603050405020304" pitchFamily="18" charset="0"/>
              </a:rPr>
              <a:t>C. Union minister of agriculture</a:t>
            </a:r>
          </a:p>
          <a:p>
            <a:pPr marL="0" indent="0" algn="just">
              <a:buNone/>
            </a:pPr>
            <a:r>
              <a:rPr lang="en-US" sz="2200" dirty="0">
                <a:latin typeface="Times New Roman" panose="02020603050405020304" pitchFamily="18" charset="0"/>
                <a:cs typeface="Times New Roman" panose="02020603050405020304" pitchFamily="18" charset="0"/>
              </a:rPr>
              <a:t>D. Union Minister of earth sciences</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C9D4FF8-4C6F-40DA-A2C5-857434EED68E}"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838200"/>
          </a:xfrm>
          <a:prstGeom prst="rect">
            <a:avLst/>
          </a:prstGeom>
        </p:spPr>
      </p:pic>
      <p:sp>
        <p:nvSpPr>
          <p:cNvPr id="2" name="Footer Placeholder 1">
            <a:extLst>
              <a:ext uri="{FF2B5EF4-FFF2-40B4-BE49-F238E27FC236}">
                <a16:creationId xmlns="" xmlns:a16="http://schemas.microsoft.com/office/drawing/2014/main" id="{DF24434D-8685-59E3-34A7-8BE9B466C439}"/>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39010253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2"/>
            <a:ext cx="8229600" cy="5365748"/>
          </a:xfrm>
        </p:spPr>
        <p:txBody>
          <a:bodyPr>
            <a:normAutofit/>
          </a:bodyPr>
          <a:lstStyle/>
          <a:p>
            <a:pPr marL="0" indent="0" algn="just">
              <a:buNone/>
            </a:pPr>
            <a:r>
              <a:rPr lang="en-US" sz="2200" dirty="0">
                <a:latin typeface="Times New Roman" panose="02020603050405020304" pitchFamily="18" charset="0"/>
                <a:cs typeface="Times New Roman" panose="02020603050405020304" pitchFamily="18" charset="0"/>
              </a:rPr>
              <a:t>Which one is known as Lower House ?</a:t>
            </a:r>
          </a:p>
          <a:p>
            <a:pPr marL="0" indent="0" algn="just">
              <a:buNone/>
            </a:pPr>
            <a:r>
              <a:rPr lang="en-US" sz="2200" dirty="0">
                <a:latin typeface="Times New Roman" panose="02020603050405020304" pitchFamily="18" charset="0"/>
                <a:cs typeface="Times New Roman" panose="02020603050405020304" pitchFamily="18" charset="0"/>
              </a:rPr>
              <a:t>A. </a:t>
            </a:r>
            <a:r>
              <a:rPr lang="en-US" sz="2200" b="1" dirty="0" err="1">
                <a:latin typeface="Times New Roman" panose="02020603050405020304" pitchFamily="18" charset="0"/>
                <a:cs typeface="Times New Roman" panose="02020603050405020304" pitchFamily="18" charset="0"/>
              </a:rPr>
              <a:t>Lok</a:t>
            </a:r>
            <a:r>
              <a:rPr lang="en-US" sz="2200" b="1" dirty="0">
                <a:latin typeface="Times New Roman" panose="02020603050405020304" pitchFamily="18" charset="0"/>
                <a:cs typeface="Times New Roman" panose="02020603050405020304" pitchFamily="18" charset="0"/>
              </a:rPr>
              <a:t> Sabha</a:t>
            </a:r>
          </a:p>
          <a:p>
            <a:pPr marL="0" indent="0" algn="just">
              <a:buNone/>
            </a:pPr>
            <a:r>
              <a:rPr lang="en-US" sz="2200" dirty="0">
                <a:latin typeface="Times New Roman" panose="02020603050405020304" pitchFamily="18" charset="0"/>
                <a:cs typeface="Times New Roman" panose="02020603050405020304" pitchFamily="18" charset="0"/>
              </a:rPr>
              <a:t>B. </a:t>
            </a:r>
            <a:r>
              <a:rPr lang="en-US" sz="2200" dirty="0" err="1">
                <a:latin typeface="Times New Roman" panose="02020603050405020304" pitchFamily="18" charset="0"/>
                <a:cs typeface="Times New Roman" panose="02020603050405020304" pitchFamily="18" charset="0"/>
              </a:rPr>
              <a:t>Rajya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C. </a:t>
            </a:r>
            <a:r>
              <a:rPr lang="en-US" sz="2200" dirty="0" err="1">
                <a:latin typeface="Times New Roman" panose="02020603050405020304" pitchFamily="18" charset="0"/>
                <a:cs typeface="Times New Roman" panose="02020603050405020304" pitchFamily="18" charset="0"/>
              </a:rPr>
              <a:t>Vidhan</a:t>
            </a:r>
            <a:r>
              <a:rPr lang="en-US" sz="2200" dirty="0">
                <a:latin typeface="Times New Roman" panose="02020603050405020304" pitchFamily="18" charset="0"/>
                <a:cs typeface="Times New Roman" panose="02020603050405020304" pitchFamily="18" charset="0"/>
              </a:rPr>
              <a:t> Sabha</a:t>
            </a:r>
          </a:p>
          <a:p>
            <a:pPr marL="0" indent="0" algn="just">
              <a:buNone/>
            </a:pPr>
            <a:r>
              <a:rPr lang="en-US" sz="2200" dirty="0">
                <a:latin typeface="Times New Roman" panose="02020603050405020304" pitchFamily="18" charset="0"/>
                <a:cs typeface="Times New Roman" panose="02020603050405020304" pitchFamily="18" charset="0"/>
              </a:rPr>
              <a:t>D. </a:t>
            </a:r>
            <a:r>
              <a:rPr lang="en-US" sz="2200" dirty="0" err="1">
                <a:latin typeface="Times New Roman" panose="02020603050405020304" pitchFamily="18" charset="0"/>
                <a:cs typeface="Times New Roman" panose="02020603050405020304" pitchFamily="18" charset="0"/>
              </a:rPr>
              <a:t>Vidhan</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Parishad</a:t>
            </a:r>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Under whose direct supervision is the </a:t>
            </a:r>
            <a:r>
              <a:rPr lang="en-US" sz="2200" dirty="0" err="1">
                <a:latin typeface="Times New Roman" panose="02020603050405020304" pitchFamily="18" charset="0"/>
                <a:cs typeface="Times New Roman" panose="02020603050405020304" pitchFamily="18" charset="0"/>
              </a:rPr>
              <a:t>Lok</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r>
              <a:rPr lang="en-US" sz="2200" dirty="0">
                <a:latin typeface="Times New Roman" panose="02020603050405020304" pitchFamily="18" charset="0"/>
                <a:cs typeface="Times New Roman" panose="02020603050405020304" pitchFamily="18" charset="0"/>
              </a:rPr>
              <a:t> secretariat ?</a:t>
            </a:r>
          </a:p>
          <a:p>
            <a:pPr marL="0" indent="0" algn="just">
              <a:buNone/>
            </a:pPr>
            <a:r>
              <a:rPr lang="en-US" sz="2200" dirty="0">
                <a:latin typeface="Times New Roman" panose="02020603050405020304" pitchFamily="18" charset="0"/>
                <a:cs typeface="Times New Roman" panose="02020603050405020304" pitchFamily="18" charset="0"/>
              </a:rPr>
              <a:t>A. Cabinet Secretary</a:t>
            </a:r>
          </a:p>
          <a:p>
            <a:pPr marL="0" indent="0" algn="just">
              <a:buNone/>
            </a:pPr>
            <a:r>
              <a:rPr lang="en-US" sz="2200" dirty="0">
                <a:latin typeface="Times New Roman" panose="02020603050405020304" pitchFamily="18" charset="0"/>
                <a:cs typeface="Times New Roman" panose="02020603050405020304" pitchFamily="18" charset="0"/>
              </a:rPr>
              <a:t>B. Ministry of Parliament affairs</a:t>
            </a:r>
          </a:p>
          <a:p>
            <a:pPr marL="0" indent="0" algn="just">
              <a:buNone/>
            </a:pPr>
            <a:r>
              <a:rPr lang="en-US" sz="2200" dirty="0">
                <a:latin typeface="Times New Roman" panose="02020603050405020304" pitchFamily="18" charset="0"/>
                <a:cs typeface="Times New Roman" panose="02020603050405020304" pitchFamily="18" charset="0"/>
              </a:rPr>
              <a:t>C. </a:t>
            </a:r>
            <a:r>
              <a:rPr lang="en-US" sz="2200" b="1" dirty="0">
                <a:latin typeface="Times New Roman" panose="02020603050405020304" pitchFamily="18" charset="0"/>
                <a:cs typeface="Times New Roman" panose="02020603050405020304" pitchFamily="18" charset="0"/>
              </a:rPr>
              <a:t>Speaker of </a:t>
            </a:r>
            <a:r>
              <a:rPr lang="en-US" sz="2200" b="1" dirty="0" err="1">
                <a:latin typeface="Times New Roman" panose="02020603050405020304" pitchFamily="18" charset="0"/>
                <a:cs typeface="Times New Roman" panose="02020603050405020304" pitchFamily="18" charset="0"/>
              </a:rPr>
              <a:t>Lok</a:t>
            </a:r>
            <a:r>
              <a:rPr lang="en-US" sz="2200" b="1" dirty="0">
                <a:latin typeface="Times New Roman" panose="02020603050405020304" pitchFamily="18" charset="0"/>
                <a:cs typeface="Times New Roman" panose="02020603050405020304" pitchFamily="18" charset="0"/>
              </a:rPr>
              <a:t> </a:t>
            </a:r>
            <a:r>
              <a:rPr lang="en-US" sz="2200" b="1" dirty="0" err="1">
                <a:latin typeface="Times New Roman" panose="02020603050405020304" pitchFamily="18" charset="0"/>
                <a:cs typeface="Times New Roman" panose="02020603050405020304" pitchFamily="18" charset="0"/>
              </a:rPr>
              <a:t>sabha</a:t>
            </a:r>
            <a:endParaRPr lang="en-US" sz="2200" b="1" dirty="0">
              <a:latin typeface="Times New Roman" panose="02020603050405020304" pitchFamily="18" charset="0"/>
              <a:cs typeface="Times New Roman" panose="02020603050405020304" pitchFamily="18" charset="0"/>
            </a:endParaRPr>
          </a:p>
          <a:p>
            <a:pPr marL="0" indent="0" algn="just">
              <a:buNone/>
            </a:pPr>
            <a:r>
              <a:rPr lang="en-US" sz="2200" dirty="0">
                <a:latin typeface="Times New Roman" panose="02020603050405020304" pitchFamily="18" charset="0"/>
                <a:cs typeface="Times New Roman" panose="02020603050405020304" pitchFamily="18" charset="0"/>
              </a:rPr>
              <a:t>D. Prime Minister of India</a:t>
            </a:r>
          </a:p>
          <a:p>
            <a:pPr marL="0" indent="0" algn="just">
              <a:buNone/>
            </a:pP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101955C-31ED-4C83-9C6D-78B5B8D3950F}"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dirty="0"/>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MCQ</a:t>
            </a:r>
            <a:r>
              <a:rPr kumimoji="0" lang="en-US" sz="24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s</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32B4248F-090C-4F05-9EB1-84DFC5F8550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838200"/>
          </a:xfrm>
          <a:prstGeom prst="rect">
            <a:avLst/>
          </a:prstGeom>
        </p:spPr>
      </p:pic>
      <p:sp>
        <p:nvSpPr>
          <p:cNvPr id="2" name="Footer Placeholder 1">
            <a:extLst>
              <a:ext uri="{FF2B5EF4-FFF2-40B4-BE49-F238E27FC236}">
                <a16:creationId xmlns="" xmlns:a16="http://schemas.microsoft.com/office/drawing/2014/main" id="{80008B3B-15A7-8D7F-82BD-965E2EB3C992}"/>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205815095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124</a:t>
            </a:fld>
            <a:endParaRPr lang="en-US"/>
          </a:p>
        </p:txBody>
      </p:sp>
      <p:sp>
        <p:nvSpPr>
          <p:cNvPr id="6" name="Date Placeholder 5"/>
          <p:cNvSpPr>
            <a:spLocks noGrp="1"/>
          </p:cNvSpPr>
          <p:nvPr>
            <p:ph type="dt" sz="half" idx="10"/>
          </p:nvPr>
        </p:nvSpPr>
        <p:spPr/>
        <p:txBody>
          <a:bodyPr/>
          <a:lstStyle/>
          <a:p>
            <a:fld id="{EF274D1B-BA61-4FE5-A90E-A8F4C3E02110}" type="datetime1">
              <a:rPr lang="en-US" smtClean="0"/>
              <a:t>8/8/2023</a:t>
            </a:fld>
            <a:endParaRPr lang="en-US"/>
          </a:p>
        </p:txBody>
      </p:sp>
      <p:sp>
        <p:nvSpPr>
          <p:cNvPr id="7" name="Title 1">
            <a:extLst>
              <a:ext uri="{FF2B5EF4-FFF2-40B4-BE49-F238E27FC236}">
                <a16:creationId xmlns="" xmlns:a16="http://schemas.microsoft.com/office/drawing/2014/main" id="{A20E24C3-9AB3-4904-87A4-2729A7C3571E}"/>
              </a:ext>
            </a:extLst>
          </p:cNvPr>
          <p:cNvSpPr txBox="1">
            <a:spLocks/>
          </p:cNvSpPr>
          <p:nvPr/>
        </p:nvSpPr>
        <p:spPr>
          <a:xfrm>
            <a:off x="0" y="13063"/>
            <a:ext cx="9144000" cy="5965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Glossary Questions</a:t>
            </a:r>
          </a:p>
        </p:txBody>
      </p:sp>
      <p:pic>
        <p:nvPicPr>
          <p:cNvPr id="8" name="Picture 2">
            <a:extLst>
              <a:ext uri="{FF2B5EF4-FFF2-40B4-BE49-F238E27FC236}">
                <a16:creationId xmlns=""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Content Placeholder 2">
            <a:extLst>
              <a:ext uri="{FF2B5EF4-FFF2-40B4-BE49-F238E27FC236}">
                <a16:creationId xmlns="" xmlns:a16="http://schemas.microsoft.com/office/drawing/2014/main" id="{49A2D246-54BE-482B-9D54-330C38814364}"/>
              </a:ext>
            </a:extLst>
          </p:cNvPr>
          <p:cNvSpPr>
            <a:spLocks noGrp="1"/>
          </p:cNvSpPr>
          <p:nvPr>
            <p:ph idx="1"/>
          </p:nvPr>
        </p:nvSpPr>
        <p:spPr>
          <a:xfrm>
            <a:off x="228600" y="798512"/>
            <a:ext cx="8610600" cy="5557838"/>
          </a:xfrm>
        </p:spPr>
        <p:txBody>
          <a:bodyPr>
            <a:normAutofit/>
          </a:bodyPr>
          <a:lstStyle/>
          <a:p>
            <a:pPr>
              <a:buFont typeface="Wingdings" panose="05000000000000000000" pitchFamily="2" charset="2"/>
              <a:buChar char="Ø"/>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Pick the correct answer from given Glossary: </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1. A written document in which we find rules formulated through consensus is called a ________.</a:t>
            </a:r>
          </a:p>
          <a:p>
            <a:pPr marL="0" indent="0">
              <a:buNone/>
            </a:pPr>
            <a:r>
              <a:rPr lang="en-US" sz="2200" dirty="0">
                <a:latin typeface="Times New Roman" panose="02020603050405020304" pitchFamily="18" charset="0"/>
                <a:cs typeface="Times New Roman" panose="02020603050405020304" pitchFamily="18" charset="0"/>
              </a:rPr>
              <a:t>2. The constitution of a country tells us the _____ of the society of that country.</a:t>
            </a:r>
          </a:p>
          <a:p>
            <a:pPr marL="0" indent="0">
              <a:buNone/>
            </a:pPr>
            <a:r>
              <a:rPr lang="en-US" sz="2200" dirty="0">
                <a:latin typeface="Times New Roman" panose="02020603050405020304" pitchFamily="18" charset="0"/>
                <a:cs typeface="Times New Roman" panose="02020603050405020304" pitchFamily="18" charset="0"/>
              </a:rPr>
              <a:t>3. The most important Fundamental Right guaranteed by the Indian Constitution is the _____.</a:t>
            </a:r>
          </a:p>
          <a:p>
            <a:pPr marL="0" indent="0">
              <a:buNone/>
            </a:pPr>
            <a:r>
              <a:rPr lang="en-US" sz="2200" dirty="0">
                <a:latin typeface="Times New Roman" panose="02020603050405020304" pitchFamily="18" charset="0"/>
                <a:cs typeface="Times New Roman" panose="02020603050405020304" pitchFamily="18" charset="0"/>
              </a:rPr>
              <a:t>4. According to the Right_______ human trafficking, forced </a:t>
            </a:r>
            <a:r>
              <a:rPr lang="en-US" sz="2200" dirty="0" err="1">
                <a:latin typeface="Times New Roman" panose="02020603050405020304" pitchFamily="18" charset="0"/>
                <a:cs typeface="Times New Roman" panose="02020603050405020304" pitchFamily="18" charset="0"/>
              </a:rPr>
              <a:t>labour</a:t>
            </a:r>
            <a:r>
              <a:rPr lang="en-US" sz="2200" dirty="0">
                <a:latin typeface="Times New Roman" panose="02020603050405020304" pitchFamily="18" charset="0"/>
                <a:cs typeface="Times New Roman" panose="02020603050405020304" pitchFamily="18" charset="0"/>
              </a:rPr>
              <a:t> and children working under 14 years of age is prohibited.</a:t>
            </a:r>
          </a:p>
          <a:p>
            <a:pPr marL="0" indent="0">
              <a:buNone/>
            </a:pPr>
            <a:endParaRPr lang="en-IN" sz="2000" dirty="0"/>
          </a:p>
        </p:txBody>
      </p:sp>
      <p:graphicFrame>
        <p:nvGraphicFramePr>
          <p:cNvPr id="2" name="Table 8">
            <a:extLst>
              <a:ext uri="{FF2B5EF4-FFF2-40B4-BE49-F238E27FC236}">
                <a16:creationId xmlns="" xmlns:a16="http://schemas.microsoft.com/office/drawing/2014/main" id="{728B50B1-8464-434D-B949-F78478239215}"/>
              </a:ext>
            </a:extLst>
          </p:cNvPr>
          <p:cNvGraphicFramePr>
            <a:graphicFrameLocks noGrp="1"/>
          </p:cNvGraphicFramePr>
          <p:nvPr>
            <p:extLst>
              <p:ext uri="{D42A27DB-BD31-4B8C-83A1-F6EECF244321}">
                <p14:modId xmlns:p14="http://schemas.microsoft.com/office/powerpoint/2010/main" xmlns="" val="1421390290"/>
              </p:ext>
            </p:extLst>
          </p:nvPr>
        </p:nvGraphicFramePr>
        <p:xfrm>
          <a:off x="180975" y="1752600"/>
          <a:ext cx="8648700" cy="1097280"/>
        </p:xfrm>
        <a:graphic>
          <a:graphicData uri="http://schemas.openxmlformats.org/drawingml/2006/table">
            <a:tbl>
              <a:tblPr firstRow="1" bandRow="1">
                <a:tableStyleId>{5C22544A-7EE6-4342-B048-85BDC9FD1C3A}</a:tableStyleId>
              </a:tblPr>
              <a:tblGrid>
                <a:gridCol w="1989201">
                  <a:extLst>
                    <a:ext uri="{9D8B030D-6E8A-4147-A177-3AD203B41FA5}">
                      <a16:colId xmlns="" xmlns:a16="http://schemas.microsoft.com/office/drawing/2014/main" val="1529311114"/>
                    </a:ext>
                  </a:extLst>
                </a:gridCol>
                <a:gridCol w="2594610">
                  <a:extLst>
                    <a:ext uri="{9D8B030D-6E8A-4147-A177-3AD203B41FA5}">
                      <a16:colId xmlns="" xmlns:a16="http://schemas.microsoft.com/office/drawing/2014/main" val="3753212826"/>
                    </a:ext>
                  </a:extLst>
                </a:gridCol>
                <a:gridCol w="2093214">
                  <a:extLst>
                    <a:ext uri="{9D8B030D-6E8A-4147-A177-3AD203B41FA5}">
                      <a16:colId xmlns="" xmlns:a16="http://schemas.microsoft.com/office/drawing/2014/main" val="3954009867"/>
                    </a:ext>
                  </a:extLst>
                </a:gridCol>
                <a:gridCol w="1971675">
                  <a:extLst>
                    <a:ext uri="{9D8B030D-6E8A-4147-A177-3AD203B41FA5}">
                      <a16:colId xmlns="" xmlns:a16="http://schemas.microsoft.com/office/drawing/2014/main" val="1905785910"/>
                    </a:ext>
                  </a:extLst>
                </a:gridCol>
              </a:tblGrid>
              <a:tr h="328249">
                <a:tc>
                  <a:txBody>
                    <a:bodyPr/>
                    <a:lstStyle/>
                    <a:p>
                      <a:pPr algn="just"/>
                      <a:r>
                        <a:rPr lang="en-US" sz="2200" b="1" dirty="0">
                          <a:latin typeface="Times New Roman" panose="02020603050405020304" pitchFamily="18" charset="0"/>
                          <a:cs typeface="Times New Roman" panose="02020603050405020304" pitchFamily="18" charset="0"/>
                        </a:rPr>
                        <a:t>Constitution</a:t>
                      </a:r>
                      <a:r>
                        <a:rPr lang="en-US" sz="2200" b="1" baseline="0" dirty="0">
                          <a:latin typeface="Times New Roman" panose="02020603050405020304" pitchFamily="18" charset="0"/>
                          <a:cs typeface="Times New Roman" panose="02020603050405020304" pitchFamily="18" charset="0"/>
                        </a:rPr>
                        <a:t> </a:t>
                      </a:r>
                      <a:endParaRPr lang="en-IN" sz="2200" dirty="0"/>
                    </a:p>
                  </a:txBody>
                  <a:tcPr/>
                </a:tc>
                <a:tc>
                  <a:txBody>
                    <a:bodyPr/>
                    <a:lstStyle/>
                    <a:p>
                      <a:pPr algn="just"/>
                      <a:r>
                        <a:rPr lang="en-US" sz="2200" b="1" dirty="0">
                          <a:latin typeface="Times New Roman" panose="02020603050405020304" pitchFamily="18" charset="0"/>
                          <a:cs typeface="Times New Roman" panose="02020603050405020304" pitchFamily="18" charset="0"/>
                        </a:rPr>
                        <a:t>Fundamental nature</a:t>
                      </a:r>
                      <a:endParaRPr lang="en-IN" sz="2200" dirty="0"/>
                    </a:p>
                  </a:txBody>
                  <a:tcPr/>
                </a:tc>
                <a:tc>
                  <a:txBody>
                    <a:bodyPr/>
                    <a:lstStyle/>
                    <a:p>
                      <a:pPr algn="just"/>
                      <a:r>
                        <a:rPr lang="en-US" sz="2200" b="1" dirty="0">
                          <a:latin typeface="Times New Roman" panose="02020603050405020304" pitchFamily="18" charset="0"/>
                          <a:cs typeface="Times New Roman" panose="02020603050405020304" pitchFamily="18" charset="0"/>
                        </a:rPr>
                        <a:t>Right to equality</a:t>
                      </a:r>
                      <a:endParaRPr lang="en-IN" sz="2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200" b="1" dirty="0">
                          <a:latin typeface="Times New Roman" panose="02020603050405020304" pitchFamily="18" charset="0"/>
                          <a:cs typeface="Times New Roman" panose="02020603050405020304" pitchFamily="18" charset="0"/>
                        </a:rPr>
                        <a:t>Right against exploitation</a:t>
                      </a:r>
                      <a:r>
                        <a:rPr lang="en-US" sz="2200" b="1" baseline="0" dirty="0">
                          <a:latin typeface="Times New Roman" panose="02020603050405020304" pitchFamily="18" charset="0"/>
                          <a:cs typeface="Times New Roman" panose="02020603050405020304" pitchFamily="18" charset="0"/>
                        </a:rPr>
                        <a:t> </a:t>
                      </a:r>
                      <a:endParaRPr lang="en-US" sz="2200" b="1" dirty="0">
                        <a:latin typeface="Times New Roman" panose="02020603050405020304" pitchFamily="18" charset="0"/>
                        <a:cs typeface="Times New Roman" panose="02020603050405020304" pitchFamily="18" charset="0"/>
                      </a:endParaRPr>
                    </a:p>
                    <a:p>
                      <a:pPr algn="just"/>
                      <a:endParaRPr lang="en-IN" sz="2200" dirty="0"/>
                    </a:p>
                  </a:txBody>
                  <a:tcPr/>
                </a:tc>
                <a:extLst>
                  <a:ext uri="{0D108BD9-81ED-4DB2-BD59-A6C34878D82A}">
                    <a16:rowId xmlns="" xmlns:a16="http://schemas.microsoft.com/office/drawing/2014/main" val="2997028904"/>
                  </a:ext>
                </a:extLst>
              </a:tr>
            </a:tbl>
          </a:graphicData>
        </a:graphic>
      </p:graphicFrame>
      <p:sp>
        <p:nvSpPr>
          <p:cNvPr id="9" name="Footer Placeholder 4">
            <a:extLst>
              <a:ext uri="{FF2B5EF4-FFF2-40B4-BE49-F238E27FC236}">
                <a16:creationId xmlns="" xmlns:a16="http://schemas.microsoft.com/office/drawing/2014/main" id="{8AE27306-805D-331E-2A9F-1CC3DA110599}"/>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3593438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029200"/>
          </a:xfrm>
        </p:spPr>
        <p:txBody>
          <a:bodyPr>
            <a:normAutofit lnSpcReduction="10000"/>
          </a:bodyPr>
          <a:lstStyle/>
          <a:p>
            <a:pPr algn="just">
              <a:lnSpc>
                <a:spcPct val="150000"/>
              </a:lnSpc>
            </a:pPr>
            <a:r>
              <a:rPr lang="en-US" sz="2200" dirty="0">
                <a:latin typeface="Times New Roman" panose="02020603050405020304" pitchFamily="18" charset="0"/>
                <a:cs typeface="Times New Roman" panose="02020603050405020304" pitchFamily="18" charset="0"/>
              </a:rPr>
              <a:t>Describe the key features Government of India Act of 1935 (CO1)</a:t>
            </a:r>
          </a:p>
          <a:p>
            <a:pPr algn="just">
              <a:lnSpc>
                <a:spcPct val="150000"/>
              </a:lnSpc>
            </a:pPr>
            <a:r>
              <a:rPr lang="en-US" sz="2200" dirty="0">
                <a:latin typeface="Times New Roman" panose="02020603050405020304" pitchFamily="18" charset="0"/>
                <a:cs typeface="Times New Roman" panose="02020603050405020304" pitchFamily="18" charset="0"/>
              </a:rPr>
              <a:t>Describe key features of Indian Independence Act of 1947. (CO1)</a:t>
            </a:r>
          </a:p>
          <a:p>
            <a:pPr algn="just">
              <a:lnSpc>
                <a:spcPct val="150000"/>
              </a:lnSpc>
            </a:pPr>
            <a:r>
              <a:rPr lang="en-US" sz="2200" dirty="0">
                <a:latin typeface="Times New Roman" panose="02020603050405020304" pitchFamily="18" charset="0"/>
                <a:cs typeface="Times New Roman" panose="02020603050405020304" pitchFamily="18" charset="0"/>
              </a:rPr>
              <a:t>Describe the Indian Constitution and its salient features. (CO1)</a:t>
            </a:r>
          </a:p>
          <a:p>
            <a:pPr algn="just">
              <a:lnSpc>
                <a:spcPct val="150000"/>
              </a:lnSpc>
            </a:pPr>
            <a:r>
              <a:rPr lang="en-US" sz="2200" dirty="0">
                <a:latin typeface="Times New Roman" panose="02020603050405020304" pitchFamily="18" charset="0"/>
                <a:cs typeface="Times New Roman" panose="02020603050405020304" pitchFamily="18" charset="0"/>
              </a:rPr>
              <a:t>Explain the Preamble of the constitution. (CO1)</a:t>
            </a:r>
          </a:p>
          <a:p>
            <a:pPr algn="just">
              <a:lnSpc>
                <a:spcPct val="150000"/>
              </a:lnSpc>
            </a:pPr>
            <a:r>
              <a:rPr lang="en-US" sz="2400" dirty="0">
                <a:latin typeface="Times New Roman" panose="02020603050405020304" pitchFamily="18" charset="0"/>
                <a:cs typeface="Times New Roman" panose="02020603050405020304" pitchFamily="18" charset="0"/>
              </a:rPr>
              <a:t>Explain various fundamental rights available to the citizen of India. (CO1)</a:t>
            </a:r>
          </a:p>
          <a:p>
            <a:pPr algn="just">
              <a:lnSpc>
                <a:spcPct val="150000"/>
              </a:lnSpc>
            </a:pPr>
            <a:r>
              <a:rPr lang="en-US" sz="2400" dirty="0">
                <a:latin typeface="Times New Roman" panose="02020603050405020304" pitchFamily="18" charset="0"/>
                <a:cs typeface="Times New Roman" panose="02020603050405020304" pitchFamily="18" charset="0"/>
              </a:rPr>
              <a:t>Explain various fundamental duties of the citizen of </a:t>
            </a:r>
            <a:r>
              <a:rPr lang="en-US" sz="2400" dirty="0" err="1">
                <a:latin typeface="Times New Roman" panose="02020603050405020304" pitchFamily="18" charset="0"/>
                <a:cs typeface="Times New Roman" panose="02020603050405020304" pitchFamily="18" charset="0"/>
              </a:rPr>
              <a:t>india</a:t>
            </a:r>
            <a:r>
              <a:rPr lang="en-US" sz="2400" dirty="0">
                <a:latin typeface="Times New Roman" panose="02020603050405020304" pitchFamily="18" charset="0"/>
                <a:cs typeface="Times New Roman" panose="02020603050405020304" pitchFamily="18" charset="0"/>
              </a:rPr>
              <a:t>. (CO1)</a:t>
            </a:r>
          </a:p>
          <a:p>
            <a:pPr algn="just">
              <a:lnSpc>
                <a:spcPct val="150000"/>
              </a:lnSpc>
            </a:pPr>
            <a:r>
              <a:rPr lang="en-US" sz="2400" dirty="0">
                <a:latin typeface="Times New Roman" panose="02020603050405020304" pitchFamily="18" charset="0"/>
                <a:cs typeface="Times New Roman" panose="02020603050405020304" pitchFamily="18" charset="0"/>
              </a:rPr>
              <a:t>Explain various emergency provisions.</a:t>
            </a:r>
            <a:r>
              <a:rPr lang="en-US" sz="2200" dirty="0">
                <a:latin typeface="Times New Roman" panose="02020603050405020304" pitchFamily="18" charset="0"/>
                <a:cs typeface="Times New Roman" panose="02020603050405020304" pitchFamily="18" charset="0"/>
              </a:rPr>
              <a:t> (CO1)     </a:t>
            </a:r>
            <a:endParaRPr lang="en-US" dirty="0"/>
          </a:p>
        </p:txBody>
      </p:sp>
      <p:sp>
        <p:nvSpPr>
          <p:cNvPr id="4" name="Date Placeholder 3"/>
          <p:cNvSpPr>
            <a:spLocks noGrp="1"/>
          </p:cNvSpPr>
          <p:nvPr>
            <p:ph type="dt" sz="half" idx="10"/>
          </p:nvPr>
        </p:nvSpPr>
        <p:spPr/>
        <p:txBody>
          <a:bodyPr/>
          <a:lstStyle/>
          <a:p>
            <a:fld id="{DA6FA5F2-48D7-4ADB-9DA0-01EC41D33B7A}"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Weekly Assignment</a:t>
            </a: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Footer Placeholder 4">
            <a:extLst>
              <a:ext uri="{FF2B5EF4-FFF2-40B4-BE49-F238E27FC236}">
                <a16:creationId xmlns="" xmlns:a16="http://schemas.microsoft.com/office/drawing/2014/main" id="{CF775588-B01E-5E7A-473F-8AC792EF993E}"/>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146815259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6896F7C-BFEC-4882-8090-AE1F4E8D15F5}" type="datetime1">
              <a:rPr lang="en-US" smtClean="0"/>
              <a:t>8/8/2023</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Arun Bhati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 I</a:t>
            </a:r>
          </a:p>
        </p:txBody>
      </p:sp>
      <p:pic>
        <p:nvPicPr>
          <p:cNvPr id="3075" name="Picture 3"/>
          <p:cNvPicPr>
            <a:picLocks noChangeAspect="1" noChangeArrowheads="1"/>
          </p:cNvPicPr>
          <p:nvPr/>
        </p:nvPicPr>
        <p:blipFill>
          <a:blip r:embed="rId2"/>
          <a:srcRect/>
          <a:stretch>
            <a:fillRect/>
          </a:stretch>
        </p:blipFill>
        <p:spPr bwMode="auto">
          <a:xfrm>
            <a:off x="0" y="609601"/>
            <a:ext cx="9143999" cy="6248399"/>
          </a:xfrm>
          <a:prstGeom prst="rect">
            <a:avLst/>
          </a:prstGeom>
          <a:noFill/>
          <a:ln w="9525">
            <a:noFill/>
            <a:miter lim="800000"/>
            <a:headEnd/>
            <a:tailEnd/>
          </a:ln>
          <a:effectLst/>
        </p:spPr>
      </p:pic>
      <p:pic>
        <p:nvPicPr>
          <p:cNvPr id="8" name="Picture 3">
            <a:extLst>
              <a:ext uri="{FF2B5EF4-FFF2-40B4-BE49-F238E27FC236}">
                <a16:creationId xmlns="" xmlns:a16="http://schemas.microsoft.com/office/drawing/2014/main" id="{B3ECE37B-E0FF-5FD5-89B3-AB8748DEA4FF}"/>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0"/>
            <a:ext cx="1371599"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ECA79AB-D83C-4706-A896-EF6535CDFBC9}" type="datetime1">
              <a:rPr lang="en-US" smtClean="0"/>
              <a:t>8/8/2023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 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0" y="762000"/>
            <a:ext cx="9143999" cy="5715000"/>
          </a:xfrm>
          <a:prstGeom prst="rect">
            <a:avLst/>
          </a:prstGeom>
          <a:noFill/>
          <a:ln w="9525">
            <a:noFill/>
            <a:miter lim="800000"/>
            <a:headEnd/>
            <a:tailEnd/>
          </a:ln>
          <a:effectLst/>
        </p:spPr>
      </p:pic>
      <p:sp>
        <p:nvSpPr>
          <p:cNvPr id="8" name="Footer Placeholder 4">
            <a:extLst>
              <a:ext uri="{FF2B5EF4-FFF2-40B4-BE49-F238E27FC236}">
                <a16:creationId xmlns="" xmlns:a16="http://schemas.microsoft.com/office/drawing/2014/main" id="{C39456DF-2199-6085-E562-3BBE7EBD70D5}"/>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6D2E810-9E7F-4F2F-AA06-CEC0021A3503}" type="datetime1">
              <a:rPr lang="en-US" smtClean="0"/>
              <a:t>8/8/2023</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Arun Bhati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5123" name="Picture 3"/>
          <p:cNvPicPr>
            <a:picLocks noChangeAspect="1" noChangeArrowheads="1"/>
          </p:cNvPicPr>
          <p:nvPr/>
        </p:nvPicPr>
        <p:blipFill>
          <a:blip r:embed="rId3"/>
          <a:srcRect/>
          <a:stretch>
            <a:fillRect/>
          </a:stretch>
        </p:blipFill>
        <p:spPr bwMode="auto">
          <a:xfrm>
            <a:off x="0" y="838200"/>
            <a:ext cx="9144000" cy="6186488"/>
          </a:xfrm>
          <a:prstGeom prst="rect">
            <a:avLst/>
          </a:prstGeom>
          <a:noFill/>
          <a:ln w="9525">
            <a:noFill/>
            <a:miter lim="800000"/>
            <a:headEnd/>
            <a:tailEnd/>
          </a:ln>
          <a:effectLst/>
        </p:spPr>
      </p:pic>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7F4CFB4-F1DF-4493-8A6B-714711CBE14E}" type="datetime1">
              <a:rPr lang="en-US" smtClean="0"/>
              <a:t>8/8/2023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6146" name="Picture 2"/>
          <p:cNvPicPr>
            <a:picLocks noChangeAspect="1" noChangeArrowheads="1"/>
          </p:cNvPicPr>
          <p:nvPr/>
        </p:nvPicPr>
        <p:blipFill>
          <a:blip r:embed="rId3"/>
          <a:srcRect/>
          <a:stretch>
            <a:fillRect/>
          </a:stretch>
        </p:blipFill>
        <p:spPr bwMode="auto">
          <a:xfrm>
            <a:off x="0" y="1219200"/>
            <a:ext cx="9144000" cy="175260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0" y="2971800"/>
            <a:ext cx="9144000" cy="3048000"/>
          </a:xfrm>
          <a:prstGeom prst="rect">
            <a:avLst/>
          </a:prstGeom>
          <a:noFill/>
          <a:ln w="9525">
            <a:noFill/>
            <a:miter lim="800000"/>
            <a:headEnd/>
            <a:tailEnd/>
          </a:ln>
          <a:effectLst/>
        </p:spPr>
      </p:pic>
      <p:sp>
        <p:nvSpPr>
          <p:cNvPr id="10" name="Footer Placeholder 4">
            <a:extLst>
              <a:ext uri="{FF2B5EF4-FFF2-40B4-BE49-F238E27FC236}">
                <a16:creationId xmlns="" xmlns:a16="http://schemas.microsoft.com/office/drawing/2014/main" id="{D3DEB643-E7DA-7F68-3186-FDDD8D611F4A}"/>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Result Analysis</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0"/>
            <a:ext cx="1290638"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91201952-B142-4EA5-ACD8-3AC200D128E4}"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13</a:t>
            </a:fld>
            <a:endParaRPr lang="en-US">
              <a:latin typeface="Times New Roman" pitchFamily="18" charset="0"/>
              <a:cs typeface="Times New Roman" pitchFamily="18" charset="0"/>
            </a:endParaRPr>
          </a:p>
        </p:txBody>
      </p:sp>
      <p:sp>
        <p:nvSpPr>
          <p:cNvPr id="6" name="Footer Placeholder 5">
            <a:extLst>
              <a:ext uri="{FF2B5EF4-FFF2-40B4-BE49-F238E27FC236}">
                <a16:creationId xmlns="" xmlns:a16="http://schemas.microsoft.com/office/drawing/2014/main" id="{CC7CFFC2-D10E-B7B2-E610-F4AFC908D044}"/>
              </a:ext>
            </a:extLst>
          </p:cNvPr>
          <p:cNvSpPr>
            <a:spLocks noGrp="1"/>
          </p:cNvSpPr>
          <p:nvPr>
            <p:ph type="ftr" sz="quarter" idx="11"/>
          </p:nvPr>
        </p:nvSpPr>
        <p:spPr/>
        <p:txBody>
          <a:bodyPr/>
          <a:lstStyle/>
          <a:p>
            <a:r>
              <a:rPr lang="en-US" smtClean="0"/>
              <a:t>Arun Bhati</a:t>
            </a:r>
            <a:endParaRPr lang="en-US"/>
          </a:p>
        </p:txBody>
      </p:sp>
      <p:graphicFrame>
        <p:nvGraphicFramePr>
          <p:cNvPr id="12" name="Table 5">
            <a:extLst>
              <a:ext uri="{FF2B5EF4-FFF2-40B4-BE49-F238E27FC236}">
                <a16:creationId xmlns="" xmlns:a16="http://schemas.microsoft.com/office/drawing/2014/main" id="{2BA32BA3-EEC7-2748-034C-3C64E9AD8224}"/>
              </a:ext>
            </a:extLst>
          </p:cNvPr>
          <p:cNvGraphicFramePr>
            <a:graphicFrameLocks noGrp="1"/>
          </p:cNvGraphicFramePr>
          <p:nvPr>
            <p:extLst>
              <p:ext uri="{D42A27DB-BD31-4B8C-83A1-F6EECF244321}">
                <p14:modId xmlns:p14="http://schemas.microsoft.com/office/powerpoint/2010/main" xmlns="" val="2597490524"/>
              </p:ext>
            </p:extLst>
          </p:nvPr>
        </p:nvGraphicFramePr>
        <p:xfrm>
          <a:off x="1600200" y="4690111"/>
          <a:ext cx="7086600" cy="1285337"/>
        </p:xfrm>
        <a:graphic>
          <a:graphicData uri="http://schemas.openxmlformats.org/drawingml/2006/table">
            <a:tbl>
              <a:tblPr firstRow="1" bandRow="1">
                <a:tableStyleId>{5C22544A-7EE6-4342-B048-85BDC9FD1C3A}</a:tableStyleId>
              </a:tblPr>
              <a:tblGrid>
                <a:gridCol w="1417320">
                  <a:extLst>
                    <a:ext uri="{9D8B030D-6E8A-4147-A177-3AD203B41FA5}">
                      <a16:colId xmlns="" xmlns:a16="http://schemas.microsoft.com/office/drawing/2014/main" val="20001"/>
                    </a:ext>
                  </a:extLst>
                </a:gridCol>
                <a:gridCol w="1417320">
                  <a:extLst>
                    <a:ext uri="{9D8B030D-6E8A-4147-A177-3AD203B41FA5}">
                      <a16:colId xmlns="" xmlns:a16="http://schemas.microsoft.com/office/drawing/2014/main" val="20002"/>
                    </a:ext>
                  </a:extLst>
                </a:gridCol>
                <a:gridCol w="1417320">
                  <a:extLst>
                    <a:ext uri="{9D8B030D-6E8A-4147-A177-3AD203B41FA5}">
                      <a16:colId xmlns="" xmlns:a16="http://schemas.microsoft.com/office/drawing/2014/main" val="20003"/>
                    </a:ext>
                  </a:extLst>
                </a:gridCol>
                <a:gridCol w="1417320">
                  <a:extLst>
                    <a:ext uri="{9D8B030D-6E8A-4147-A177-3AD203B41FA5}">
                      <a16:colId xmlns="" xmlns:a16="http://schemas.microsoft.com/office/drawing/2014/main" val="20004"/>
                    </a:ext>
                  </a:extLst>
                </a:gridCol>
                <a:gridCol w="1417320">
                  <a:extLst>
                    <a:ext uri="{9D8B030D-6E8A-4147-A177-3AD203B41FA5}">
                      <a16:colId xmlns="" xmlns:a16="http://schemas.microsoft.com/office/drawing/2014/main" val="20005"/>
                    </a:ext>
                  </a:extLst>
                </a:gridCol>
              </a:tblGrid>
              <a:tr h="451771">
                <a:tc>
                  <a:txBody>
                    <a:bodyPr/>
                    <a:lstStyle/>
                    <a:p>
                      <a:r>
                        <a:rPr lang="en-US" sz="1800" dirty="0"/>
                        <a:t>Subject</a:t>
                      </a:r>
                      <a:r>
                        <a:rPr lang="en-US" sz="1800" baseline="0" dirty="0"/>
                        <a:t> Code</a:t>
                      </a:r>
                      <a:endParaRPr lang="en-IN" sz="1800" dirty="0"/>
                    </a:p>
                  </a:txBody>
                  <a:tcPr marT="45703" marB="45703"/>
                </a:tc>
                <a:tc>
                  <a:txBody>
                    <a:bodyPr/>
                    <a:lstStyle/>
                    <a:p>
                      <a:r>
                        <a:rPr lang="en-US" sz="1800" dirty="0"/>
                        <a:t>Subject</a:t>
                      </a:r>
                      <a:r>
                        <a:rPr lang="en-US" sz="1800" baseline="0" dirty="0"/>
                        <a:t> Name</a:t>
                      </a:r>
                      <a:endParaRPr lang="en-IN" sz="1800" dirty="0"/>
                    </a:p>
                  </a:txBody>
                  <a:tcPr marT="45703" marB="45703"/>
                </a:tc>
                <a:tc>
                  <a:txBody>
                    <a:bodyPr/>
                    <a:lstStyle/>
                    <a:p>
                      <a:r>
                        <a:rPr lang="en-US" sz="1800" dirty="0"/>
                        <a:t>Total</a:t>
                      </a:r>
                      <a:r>
                        <a:rPr lang="en-US" sz="1800" baseline="0" dirty="0"/>
                        <a:t> Student</a:t>
                      </a:r>
                      <a:endParaRPr lang="en-IN" sz="1800" dirty="0"/>
                    </a:p>
                  </a:txBody>
                  <a:tcPr marT="45703" marB="45703"/>
                </a:tc>
                <a:tc>
                  <a:txBody>
                    <a:bodyPr/>
                    <a:lstStyle/>
                    <a:p>
                      <a:r>
                        <a:rPr lang="en-US" sz="1800" dirty="0"/>
                        <a:t>Backlog</a:t>
                      </a:r>
                      <a:r>
                        <a:rPr lang="en-US" sz="1800" baseline="0" dirty="0"/>
                        <a:t> </a:t>
                      </a:r>
                    </a:p>
                    <a:p>
                      <a:r>
                        <a:rPr lang="en-US" sz="1800" baseline="0" dirty="0"/>
                        <a:t>Number</a:t>
                      </a:r>
                      <a:endParaRPr lang="en-IN" sz="1800" dirty="0"/>
                    </a:p>
                  </a:txBody>
                  <a:tcPr marT="45703" marB="45703"/>
                </a:tc>
                <a:tc>
                  <a:txBody>
                    <a:bodyPr/>
                    <a:lstStyle/>
                    <a:p>
                      <a:r>
                        <a:rPr lang="en-US" sz="1800" dirty="0"/>
                        <a:t>Pass</a:t>
                      </a:r>
                      <a:r>
                        <a:rPr lang="en-US" sz="1800" baseline="0" dirty="0"/>
                        <a:t> %</a:t>
                      </a:r>
                      <a:endParaRPr lang="en-IN" sz="1800" dirty="0"/>
                    </a:p>
                  </a:txBody>
                  <a:tcPr marT="45703" marB="45703"/>
                </a:tc>
                <a:extLst>
                  <a:ext uri="{0D108BD9-81ED-4DB2-BD59-A6C34878D82A}">
                    <a16:rowId xmlns="" xmlns:a16="http://schemas.microsoft.com/office/drawing/2014/main" val="10000"/>
                  </a:ext>
                </a:extLst>
              </a:tr>
              <a:tr h="645291">
                <a:tc>
                  <a:txBody>
                    <a:bodyPr/>
                    <a:lstStyle/>
                    <a:p>
                      <a:r>
                        <a:rPr lang="en-IN" sz="1800" dirty="0"/>
                        <a:t>KNC501</a:t>
                      </a:r>
                    </a:p>
                  </a:txBody>
                  <a:tcPr marT="45703" marB="45703"/>
                </a:tc>
                <a:tc>
                  <a:txBody>
                    <a:bodyPr/>
                    <a:lstStyle/>
                    <a:p>
                      <a:r>
                        <a:rPr lang="en-US" sz="1800" dirty="0"/>
                        <a:t>COILE</a:t>
                      </a:r>
                      <a:endParaRPr lang="en-IN" sz="1800" dirty="0"/>
                    </a:p>
                  </a:txBody>
                  <a:tcPr marT="45703" marB="45703"/>
                </a:tc>
                <a:tc>
                  <a:txBody>
                    <a:bodyPr/>
                    <a:lstStyle/>
                    <a:p>
                      <a:r>
                        <a:rPr lang="en-IN" sz="1800" dirty="0"/>
                        <a:t>282</a:t>
                      </a:r>
                    </a:p>
                  </a:txBody>
                  <a:tcPr marT="45703" marB="45703"/>
                </a:tc>
                <a:tc>
                  <a:txBody>
                    <a:bodyPr/>
                    <a:lstStyle/>
                    <a:p>
                      <a:r>
                        <a:rPr lang="en-US" sz="1800" dirty="0"/>
                        <a:t>0</a:t>
                      </a:r>
                      <a:endParaRPr lang="en-IN" sz="1800" dirty="0"/>
                    </a:p>
                  </a:txBody>
                  <a:tcPr marT="45703" marB="45703"/>
                </a:tc>
                <a:tc>
                  <a:txBody>
                    <a:bodyPr/>
                    <a:lstStyle/>
                    <a:p>
                      <a:r>
                        <a:rPr lang="en-US" sz="1800" dirty="0"/>
                        <a:t>100%</a:t>
                      </a:r>
                      <a:endParaRPr lang="en-IN" sz="1800" dirty="0"/>
                    </a:p>
                  </a:txBody>
                  <a:tcPr marT="45703" marB="45703"/>
                </a:tc>
                <a:extLst>
                  <a:ext uri="{0D108BD9-81ED-4DB2-BD59-A6C34878D82A}">
                    <a16:rowId xmlns="" xmlns:a16="http://schemas.microsoft.com/office/drawing/2014/main" val="10001"/>
                  </a:ext>
                </a:extLst>
              </a:tr>
            </a:tbl>
          </a:graphicData>
        </a:graphic>
      </p:graphicFrame>
      <p:sp>
        <p:nvSpPr>
          <p:cNvPr id="13" name="TextBox 12">
            <a:extLst>
              <a:ext uri="{FF2B5EF4-FFF2-40B4-BE49-F238E27FC236}">
                <a16:creationId xmlns="" xmlns:a16="http://schemas.microsoft.com/office/drawing/2014/main" id="{60C2FEB7-7463-9336-9003-B7E821D26497}"/>
              </a:ext>
            </a:extLst>
          </p:cNvPr>
          <p:cNvSpPr txBox="1"/>
          <p:nvPr/>
        </p:nvSpPr>
        <p:spPr>
          <a:xfrm>
            <a:off x="0" y="3757305"/>
            <a:ext cx="2286000" cy="400110"/>
          </a:xfrm>
          <a:prstGeom prst="rect">
            <a:avLst/>
          </a:prstGeom>
          <a:noFill/>
        </p:spPr>
        <p:txBody>
          <a:bodyPr wrap="square" rtlCol="0">
            <a:spAutoFit/>
          </a:bodyPr>
          <a:lstStyle/>
          <a:p>
            <a:r>
              <a:rPr lang="en-US" sz="2000" b="1" dirty="0"/>
              <a:t>Subject wise:</a:t>
            </a:r>
          </a:p>
        </p:txBody>
      </p:sp>
      <p:graphicFrame>
        <p:nvGraphicFramePr>
          <p:cNvPr id="14" name="Table 5">
            <a:extLst>
              <a:ext uri="{FF2B5EF4-FFF2-40B4-BE49-F238E27FC236}">
                <a16:creationId xmlns="" xmlns:a16="http://schemas.microsoft.com/office/drawing/2014/main" id="{3B6DBC41-90A7-3050-A70C-B942E2592BF5}"/>
              </a:ext>
            </a:extLst>
          </p:cNvPr>
          <p:cNvGraphicFramePr>
            <a:graphicFrameLocks noGrp="1"/>
          </p:cNvGraphicFramePr>
          <p:nvPr>
            <p:extLst>
              <p:ext uri="{D42A27DB-BD31-4B8C-83A1-F6EECF244321}">
                <p14:modId xmlns:p14="http://schemas.microsoft.com/office/powerpoint/2010/main" xmlns="" val="142824982"/>
              </p:ext>
            </p:extLst>
          </p:nvPr>
        </p:nvGraphicFramePr>
        <p:xfrm>
          <a:off x="1600200" y="1813431"/>
          <a:ext cx="7086600" cy="1143478"/>
        </p:xfrm>
        <a:graphic>
          <a:graphicData uri="http://schemas.openxmlformats.org/drawingml/2006/table">
            <a:tbl>
              <a:tblPr firstRow="1" bandRow="1">
                <a:tableStyleId>{5C22544A-7EE6-4342-B048-85BDC9FD1C3A}</a:tableStyleId>
              </a:tblPr>
              <a:tblGrid>
                <a:gridCol w="3543300">
                  <a:extLst>
                    <a:ext uri="{9D8B030D-6E8A-4147-A177-3AD203B41FA5}">
                      <a16:colId xmlns="" xmlns:a16="http://schemas.microsoft.com/office/drawing/2014/main" val="20001"/>
                    </a:ext>
                  </a:extLst>
                </a:gridCol>
                <a:gridCol w="3543300">
                  <a:extLst>
                    <a:ext uri="{9D8B030D-6E8A-4147-A177-3AD203B41FA5}">
                      <a16:colId xmlns="" xmlns:a16="http://schemas.microsoft.com/office/drawing/2014/main" val="20002"/>
                    </a:ext>
                  </a:extLst>
                </a:gridCol>
              </a:tblGrid>
              <a:tr h="548769">
                <a:tc>
                  <a:txBody>
                    <a:bodyPr/>
                    <a:lstStyle/>
                    <a:p>
                      <a:r>
                        <a:rPr lang="en-US" sz="1800" dirty="0"/>
                        <a:t>Overall Clear Pass Students</a:t>
                      </a:r>
                      <a:endParaRPr lang="en-IN" sz="1800" dirty="0"/>
                    </a:p>
                  </a:txBody>
                  <a:tcPr marT="45703" marB="45703"/>
                </a:tc>
                <a:tc>
                  <a:txBody>
                    <a:bodyPr/>
                    <a:lstStyle/>
                    <a:p>
                      <a:r>
                        <a:rPr lang="en-US" sz="1800" dirty="0"/>
                        <a:t>260</a:t>
                      </a:r>
                      <a:endParaRPr lang="en-IN" sz="1800" dirty="0"/>
                    </a:p>
                  </a:txBody>
                  <a:tcPr marT="45703" marB="45703"/>
                </a:tc>
                <a:extLst>
                  <a:ext uri="{0D108BD9-81ED-4DB2-BD59-A6C34878D82A}">
                    <a16:rowId xmlns="" xmlns:a16="http://schemas.microsoft.com/office/drawing/2014/main" val="10000"/>
                  </a:ext>
                </a:extLst>
              </a:tr>
              <a:tr h="594709">
                <a:tc>
                  <a:txBody>
                    <a:bodyPr/>
                    <a:lstStyle/>
                    <a:p>
                      <a:r>
                        <a:rPr lang="en-IN" sz="1800" dirty="0"/>
                        <a:t>Overall Pass %</a:t>
                      </a:r>
                    </a:p>
                  </a:txBody>
                  <a:tcPr marT="45703" marB="45703"/>
                </a:tc>
                <a:tc>
                  <a:txBody>
                    <a:bodyPr/>
                    <a:lstStyle/>
                    <a:p>
                      <a:r>
                        <a:rPr lang="en-US" sz="1800" dirty="0"/>
                        <a:t>92.20%</a:t>
                      </a:r>
                      <a:endParaRPr lang="en-IN" sz="1800" dirty="0"/>
                    </a:p>
                  </a:txBody>
                  <a:tcPr marT="45703" marB="45703"/>
                </a:tc>
                <a:extLst>
                  <a:ext uri="{0D108BD9-81ED-4DB2-BD59-A6C34878D82A}">
                    <a16:rowId xmlns="" xmlns:a16="http://schemas.microsoft.com/office/drawing/2014/main" val="10001"/>
                  </a:ext>
                </a:extLst>
              </a:tr>
            </a:tbl>
          </a:graphicData>
        </a:graphic>
      </p:graphicFrame>
      <p:sp>
        <p:nvSpPr>
          <p:cNvPr id="15" name="TextBox 14">
            <a:extLst>
              <a:ext uri="{FF2B5EF4-FFF2-40B4-BE49-F238E27FC236}">
                <a16:creationId xmlns="" xmlns:a16="http://schemas.microsoft.com/office/drawing/2014/main" id="{B4992990-E04E-3A6D-EAE1-0DF74538D909}"/>
              </a:ext>
            </a:extLst>
          </p:cNvPr>
          <p:cNvSpPr txBox="1"/>
          <p:nvPr/>
        </p:nvSpPr>
        <p:spPr>
          <a:xfrm>
            <a:off x="0" y="1218496"/>
            <a:ext cx="2286000" cy="400110"/>
          </a:xfrm>
          <a:prstGeom prst="rect">
            <a:avLst/>
          </a:prstGeom>
          <a:noFill/>
        </p:spPr>
        <p:txBody>
          <a:bodyPr wrap="square" rtlCol="0">
            <a:spAutoFit/>
          </a:bodyPr>
          <a:lstStyle/>
          <a:p>
            <a:r>
              <a:rPr lang="en-US" sz="2000" b="1" dirty="0"/>
              <a:t>Department wise:</a:t>
            </a:r>
          </a:p>
        </p:txBody>
      </p:sp>
    </p:spTree>
    <p:extLst>
      <p:ext uri="{BB962C8B-B14F-4D97-AF65-F5344CB8AC3E}">
        <p14:creationId xmlns:p14="http://schemas.microsoft.com/office/powerpoint/2010/main" xmlns="" val="359215682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0937CD3-59F8-419B-8332-E3C41FF54BB8}" type="datetime1">
              <a:rPr lang="en-US" smtClean="0"/>
              <a:t>8/8/2023</a:t>
            </a:fld>
            <a:endParaRPr lang="en-US" dirty="0"/>
          </a:p>
        </p:txBody>
      </p:sp>
      <p:sp>
        <p:nvSpPr>
          <p:cNvPr id="5" name="Footer Placeholder 4"/>
          <p:cNvSpPr>
            <a:spLocks noGrp="1"/>
          </p:cNvSpPr>
          <p:nvPr>
            <p:ph type="ftr" sz="quarter" idx="11"/>
          </p:nvPr>
        </p:nvSpPr>
        <p:spPr>
          <a:xfrm>
            <a:off x="1600200" y="6324601"/>
            <a:ext cx="6477000" cy="336549"/>
          </a:xfrm>
        </p:spPr>
        <p:txBody>
          <a:bodyPr/>
          <a:lstStyle/>
          <a:p>
            <a:pPr lvl="0">
              <a:spcBef>
                <a:spcPct val="20000"/>
              </a:spcBef>
              <a:defRPr/>
            </a:pPr>
            <a:r>
              <a:rPr lang="en-US" smtClean="0"/>
              <a:t>Arun Bhati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7170" name="Picture 2"/>
          <p:cNvPicPr>
            <a:picLocks noChangeAspect="1" noChangeArrowheads="1"/>
          </p:cNvPicPr>
          <p:nvPr/>
        </p:nvPicPr>
        <p:blipFill>
          <a:blip r:embed="rId3"/>
          <a:srcRect/>
          <a:stretch>
            <a:fillRect/>
          </a:stretch>
        </p:blipFill>
        <p:spPr bwMode="auto">
          <a:xfrm>
            <a:off x="0" y="838200"/>
            <a:ext cx="9144000" cy="6019800"/>
          </a:xfrm>
          <a:prstGeom prst="rect">
            <a:avLst/>
          </a:prstGeom>
          <a:noFill/>
          <a:ln w="9525">
            <a:noFill/>
            <a:miter lim="800000"/>
            <a:headEnd/>
            <a:tailEnd/>
          </a:ln>
          <a:effectLst/>
        </p:spPr>
      </p:pic>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8F3E06-4CBE-4CB3-8DED-BCBAE6AF47FD}" type="datetime1">
              <a:rPr lang="en-US" smtClean="0"/>
              <a:t>8/8/2023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err="1">
                <a:latin typeface="Times New Roman" panose="02020603050405020304" pitchFamily="18" charset="0"/>
                <a:cs typeface="Times New Roman" panose="02020603050405020304" pitchFamily="18" charset="0"/>
              </a:rPr>
              <a:t>Sessional</a:t>
            </a:r>
            <a:r>
              <a:rPr lang="en-US" sz="2400" b="1" dirty="0">
                <a:latin typeface="Times New Roman" panose="02020603050405020304" pitchFamily="18" charset="0"/>
                <a:cs typeface="Times New Roman" panose="02020603050405020304" pitchFamily="18" charset="0"/>
              </a:rPr>
              <a:t> paper -III</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pic>
        <p:nvPicPr>
          <p:cNvPr id="8194" name="Picture 2"/>
          <p:cNvPicPr>
            <a:picLocks noChangeAspect="1" noChangeArrowheads="1"/>
          </p:cNvPicPr>
          <p:nvPr/>
        </p:nvPicPr>
        <p:blipFill>
          <a:blip r:embed="rId3"/>
          <a:srcRect/>
          <a:stretch>
            <a:fillRect/>
          </a:stretch>
        </p:blipFill>
        <p:spPr bwMode="auto">
          <a:xfrm>
            <a:off x="0" y="914400"/>
            <a:ext cx="9143999" cy="5257800"/>
          </a:xfrm>
          <a:prstGeom prst="rect">
            <a:avLst/>
          </a:prstGeom>
          <a:noFill/>
          <a:ln w="9525">
            <a:noFill/>
            <a:miter lim="800000"/>
            <a:headEnd/>
            <a:tailEnd/>
          </a:ln>
          <a:effectLst/>
        </p:spPr>
      </p:pic>
      <p:sp>
        <p:nvSpPr>
          <p:cNvPr id="8" name="Footer Placeholder 4">
            <a:extLst>
              <a:ext uri="{FF2B5EF4-FFF2-40B4-BE49-F238E27FC236}">
                <a16:creationId xmlns="" xmlns:a16="http://schemas.microsoft.com/office/drawing/2014/main" id="{9462183A-9B7D-EF90-11CF-2B2BEB5C2431}"/>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132</a:t>
            </a:fld>
            <a:endParaRPr lang="en-US"/>
          </a:p>
        </p:txBody>
      </p:sp>
      <p:sp>
        <p:nvSpPr>
          <p:cNvPr id="6" name="Date Placeholder 5"/>
          <p:cNvSpPr>
            <a:spLocks noGrp="1"/>
          </p:cNvSpPr>
          <p:nvPr>
            <p:ph type="dt" sz="half" idx="10"/>
          </p:nvPr>
        </p:nvSpPr>
        <p:spPr/>
        <p:txBody>
          <a:bodyPr/>
          <a:lstStyle/>
          <a:p>
            <a:fld id="{0D58B9FA-6ED3-4285-9B6F-D52254EC2944}" type="datetime1">
              <a:rPr lang="en-US" smtClean="0"/>
              <a:t>8/8/2023</a:t>
            </a:fld>
            <a:endParaRPr lang="en-US"/>
          </a:p>
        </p:txBody>
      </p:sp>
      <p:sp>
        <p:nvSpPr>
          <p:cNvPr id="7" name="Title 1">
            <a:extLst>
              <a:ext uri="{FF2B5EF4-FFF2-40B4-BE49-F238E27FC236}">
                <a16:creationId xmlns="" xmlns:a16="http://schemas.microsoft.com/office/drawing/2014/main" id="{A20E24C3-9AB3-4904-87A4-2729A7C3571E}"/>
              </a:ext>
            </a:extLst>
          </p:cNvPr>
          <p:cNvSpPr txBox="1">
            <a:spLocks/>
          </p:cNvSpPr>
          <p:nvPr/>
        </p:nvSpPr>
        <p:spPr>
          <a:xfrm>
            <a:off x="0" y="13063"/>
            <a:ext cx="9144000" cy="6727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Old Question Papers</a:t>
            </a:r>
          </a:p>
        </p:txBody>
      </p:sp>
      <p:pic>
        <p:nvPicPr>
          <p:cNvPr id="8" name="Picture 2">
            <a:extLst>
              <a:ext uri="{FF2B5EF4-FFF2-40B4-BE49-F238E27FC236}">
                <a16:creationId xmlns=""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Content Placeholder 9">
            <a:extLst>
              <a:ext uri="{FF2B5EF4-FFF2-40B4-BE49-F238E27FC236}">
                <a16:creationId xmlns="" xmlns:a16="http://schemas.microsoft.com/office/drawing/2014/main"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3" name="Picture 2">
            <a:extLst>
              <a:ext uri="{FF2B5EF4-FFF2-40B4-BE49-F238E27FC236}">
                <a16:creationId xmlns="" xmlns:a16="http://schemas.microsoft.com/office/drawing/2014/main" id="{B047AB12-76F8-4B13-A1CE-3DCDC9E3EFD4}"/>
              </a:ext>
            </a:extLst>
          </p:cNvPr>
          <p:cNvPicPr>
            <a:picLocks noChangeAspect="1"/>
          </p:cNvPicPr>
          <p:nvPr/>
        </p:nvPicPr>
        <p:blipFill>
          <a:blip r:embed="rId3"/>
          <a:stretch>
            <a:fillRect/>
          </a:stretch>
        </p:blipFill>
        <p:spPr>
          <a:xfrm>
            <a:off x="432954" y="914400"/>
            <a:ext cx="8278091" cy="5441950"/>
          </a:xfrm>
          <a:prstGeom prst="rect">
            <a:avLst/>
          </a:prstGeom>
        </p:spPr>
      </p:pic>
      <p:sp>
        <p:nvSpPr>
          <p:cNvPr id="9" name="Footer Placeholder 4">
            <a:extLst>
              <a:ext uri="{FF2B5EF4-FFF2-40B4-BE49-F238E27FC236}">
                <a16:creationId xmlns="" xmlns:a16="http://schemas.microsoft.com/office/drawing/2014/main" id="{0114F133-2196-3C6A-87FB-5565A01B9A62}"/>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11949153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133</a:t>
            </a:fld>
            <a:endParaRPr lang="en-US"/>
          </a:p>
        </p:txBody>
      </p:sp>
      <p:sp>
        <p:nvSpPr>
          <p:cNvPr id="6" name="Date Placeholder 5"/>
          <p:cNvSpPr>
            <a:spLocks noGrp="1"/>
          </p:cNvSpPr>
          <p:nvPr>
            <p:ph type="dt" sz="half" idx="10"/>
          </p:nvPr>
        </p:nvSpPr>
        <p:spPr/>
        <p:txBody>
          <a:bodyPr/>
          <a:lstStyle/>
          <a:p>
            <a:fld id="{0E212686-693B-4B49-AC2E-4ABBD6B517D2}" type="datetime1">
              <a:rPr lang="en-US" smtClean="0"/>
              <a:t>8/8/2023</a:t>
            </a:fld>
            <a:endParaRPr lang="en-US"/>
          </a:p>
        </p:txBody>
      </p:sp>
      <p:sp>
        <p:nvSpPr>
          <p:cNvPr id="7" name="Title 1">
            <a:extLst>
              <a:ext uri="{FF2B5EF4-FFF2-40B4-BE49-F238E27FC236}">
                <a16:creationId xmlns="" xmlns:a16="http://schemas.microsoft.com/office/drawing/2014/main" id="{A20E24C3-9AB3-4904-87A4-2729A7C3571E}"/>
              </a:ext>
            </a:extLst>
          </p:cNvPr>
          <p:cNvSpPr txBox="1">
            <a:spLocks/>
          </p:cNvSpPr>
          <p:nvPr/>
        </p:nvSpPr>
        <p:spPr>
          <a:xfrm>
            <a:off x="0" y="13063"/>
            <a:ext cx="9144000" cy="672738"/>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400" b="1" dirty="0">
                <a:latin typeface="Times New Roman" pitchFamily="18" charset="0"/>
                <a:cs typeface="Times New Roman" pitchFamily="18" charset="0"/>
              </a:rPr>
              <a:t>Old Question Papers</a:t>
            </a:r>
          </a:p>
        </p:txBody>
      </p:sp>
      <p:pic>
        <p:nvPicPr>
          <p:cNvPr id="8" name="Picture 2">
            <a:extLst>
              <a:ext uri="{FF2B5EF4-FFF2-40B4-BE49-F238E27FC236}">
                <a16:creationId xmlns="" xmlns:a16="http://schemas.microsoft.com/office/drawing/2014/main" id="{C406F537-AD96-4F96-8008-A5CF3B8B2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13062"/>
            <a:ext cx="1371600" cy="78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Content Placeholder 9">
            <a:extLst>
              <a:ext uri="{FF2B5EF4-FFF2-40B4-BE49-F238E27FC236}">
                <a16:creationId xmlns="" xmlns:a16="http://schemas.microsoft.com/office/drawing/2014/main" id="{F80B2652-C78A-4DA8-8620-D083C722B2F6}"/>
              </a:ext>
            </a:extLst>
          </p:cNvPr>
          <p:cNvSpPr>
            <a:spLocks noGrp="1"/>
          </p:cNvSpPr>
          <p:nvPr>
            <p:ph idx="1"/>
          </p:nvPr>
        </p:nvSpPr>
        <p:spPr>
          <a:xfrm>
            <a:off x="76200" y="990600"/>
            <a:ext cx="8763000" cy="5326063"/>
          </a:xfrm>
        </p:spPr>
        <p:txBody>
          <a:bodyPr/>
          <a:lstStyle/>
          <a:p>
            <a:pPr marL="0" indent="0" algn="just">
              <a:buNone/>
              <a:defRPr/>
            </a:pPr>
            <a:r>
              <a:rPr lang="en-US" sz="2400" dirty="0">
                <a:latin typeface="Times New Roman" pitchFamily="18" charset="0"/>
                <a:cs typeface="Times New Roman" pitchFamily="18" charset="0"/>
              </a:rPr>
              <a:t> </a:t>
            </a:r>
          </a:p>
        </p:txBody>
      </p:sp>
      <p:pic>
        <p:nvPicPr>
          <p:cNvPr id="9" name="Picture 8">
            <a:extLst>
              <a:ext uri="{FF2B5EF4-FFF2-40B4-BE49-F238E27FC236}">
                <a16:creationId xmlns="" xmlns:a16="http://schemas.microsoft.com/office/drawing/2014/main" id="{FA41E6A9-6432-4865-85CB-F0BC28BAEC36}"/>
              </a:ext>
            </a:extLst>
          </p:cNvPr>
          <p:cNvPicPr>
            <a:picLocks noChangeAspect="1"/>
          </p:cNvPicPr>
          <p:nvPr/>
        </p:nvPicPr>
        <p:blipFill>
          <a:blip r:embed="rId3"/>
          <a:stretch>
            <a:fillRect/>
          </a:stretch>
        </p:blipFill>
        <p:spPr>
          <a:xfrm>
            <a:off x="304799" y="990600"/>
            <a:ext cx="8582025" cy="5410200"/>
          </a:xfrm>
          <a:prstGeom prst="rect">
            <a:avLst/>
          </a:prstGeom>
        </p:spPr>
      </p:pic>
      <p:sp>
        <p:nvSpPr>
          <p:cNvPr id="10" name="Footer Placeholder 4">
            <a:extLst>
              <a:ext uri="{FF2B5EF4-FFF2-40B4-BE49-F238E27FC236}">
                <a16:creationId xmlns="" xmlns:a16="http://schemas.microsoft.com/office/drawing/2014/main" id="{6516CB2D-9CA0-0F95-FA13-E8C77FADB7C6}"/>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285778178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 y="869950"/>
            <a:ext cx="8763000" cy="5454651"/>
          </a:xfrm>
        </p:spPr>
        <p:txBody>
          <a:bodyPr>
            <a:noAutofit/>
          </a:bodyPr>
          <a:lstStyle/>
          <a:p>
            <a:pPr marL="0" indent="0" algn="just"/>
            <a:r>
              <a:rPr lang="en-US" sz="2200" dirty="0">
                <a:latin typeface="Times New Roman" panose="02020603050405020304" pitchFamily="18" charset="0"/>
                <a:cs typeface="Times New Roman" panose="02020603050405020304" pitchFamily="18" charset="0"/>
              </a:rPr>
              <a:t>What are the salient features of India Independence Act, 1947?</a:t>
            </a:r>
          </a:p>
          <a:p>
            <a:pPr marL="0" indent="0" algn="just"/>
            <a:r>
              <a:rPr lang="en-US" sz="2200" dirty="0">
                <a:latin typeface="Times New Roman" panose="02020603050405020304" pitchFamily="18" charset="0"/>
                <a:cs typeface="Times New Roman" panose="02020603050405020304" pitchFamily="18" charset="0"/>
              </a:rPr>
              <a:t>What are the salient features of Pitts India Act 1784.</a:t>
            </a:r>
          </a:p>
          <a:p>
            <a:pPr marL="0" indent="0" algn="just"/>
            <a:r>
              <a:rPr lang="en-US" sz="2200" dirty="0">
                <a:latin typeface="Times New Roman" panose="02020603050405020304" pitchFamily="18" charset="0"/>
                <a:cs typeface="Times New Roman" panose="02020603050405020304" pitchFamily="18" charset="0"/>
              </a:rPr>
              <a:t>What are the salient features of Regulating Act 1773?</a:t>
            </a:r>
          </a:p>
          <a:p>
            <a:pPr marL="0" indent="0" algn="just"/>
            <a:r>
              <a:rPr lang="en-US" sz="2200" dirty="0">
                <a:latin typeface="Times New Roman" panose="02020603050405020304" pitchFamily="18" charset="0"/>
                <a:cs typeface="Times New Roman" panose="02020603050405020304" pitchFamily="18" charset="0"/>
              </a:rPr>
              <a:t>On whose recommendations the members of the Council of Ministers  appointed?</a:t>
            </a:r>
          </a:p>
          <a:p>
            <a:pPr marL="0" indent="0" algn="just"/>
            <a:r>
              <a:rPr lang="en-US" sz="2200" dirty="0">
                <a:latin typeface="Times New Roman" panose="02020603050405020304" pitchFamily="18" charset="0"/>
                <a:cs typeface="Times New Roman" panose="02020603050405020304" pitchFamily="18" charset="0"/>
              </a:rPr>
              <a:t>What is the procedure of removal of the President known as?</a:t>
            </a:r>
          </a:p>
          <a:p>
            <a:pPr marL="0" indent="0" algn="just"/>
            <a:r>
              <a:rPr lang="en-US" sz="2200" dirty="0">
                <a:latin typeface="Times New Roman" panose="02020603050405020304" pitchFamily="18" charset="0"/>
                <a:cs typeface="Times New Roman" panose="02020603050405020304" pitchFamily="18" charset="0"/>
              </a:rPr>
              <a:t>How many members of the </a:t>
            </a:r>
            <a:r>
              <a:rPr lang="en-US" sz="2200" dirty="0" err="1">
                <a:latin typeface="Times New Roman" panose="02020603050405020304" pitchFamily="18" charset="0"/>
                <a:cs typeface="Times New Roman" panose="02020603050405020304" pitchFamily="18" charset="0"/>
              </a:rPr>
              <a:t>Rajya</a:t>
            </a:r>
            <a:r>
              <a:rPr lang="en-US" sz="2200" dirty="0">
                <a:latin typeface="Times New Roman" panose="02020603050405020304" pitchFamily="18" charset="0"/>
                <a:cs typeface="Times New Roman" panose="02020603050405020304" pitchFamily="18" charset="0"/>
              </a:rPr>
              <a:t> Sabha are nominated by the President?</a:t>
            </a:r>
          </a:p>
          <a:p>
            <a:pPr marL="0" indent="0" algn="just"/>
            <a:r>
              <a:rPr lang="en-US" sz="2200" dirty="0">
                <a:latin typeface="Times New Roman" panose="02020603050405020304" pitchFamily="18" charset="0"/>
                <a:cs typeface="Times New Roman" panose="02020603050405020304" pitchFamily="18" charset="0"/>
              </a:rPr>
              <a:t>Explain Charter Act of 1833?</a:t>
            </a:r>
          </a:p>
          <a:p>
            <a:pPr marL="0" indent="0" algn="just"/>
            <a:r>
              <a:rPr lang="en-US" sz="2200" dirty="0">
                <a:latin typeface="Times New Roman" panose="02020603050405020304" pitchFamily="18" charset="0"/>
                <a:cs typeface="Times New Roman" panose="02020603050405020304" pitchFamily="18" charset="0"/>
              </a:rPr>
              <a:t>Explain Charter Act of 1853?</a:t>
            </a:r>
          </a:p>
          <a:p>
            <a:pPr marL="0" indent="0" algn="just"/>
            <a:r>
              <a:rPr lang="en-US" sz="2200" dirty="0">
                <a:latin typeface="Times New Roman" panose="02020603050405020304" pitchFamily="18" charset="0"/>
                <a:cs typeface="Times New Roman" panose="02020603050405020304" pitchFamily="18" charset="0"/>
              </a:rPr>
              <a:t>Explain Government of India Act 1919.</a:t>
            </a:r>
          </a:p>
          <a:p>
            <a:pPr marL="0" indent="0" algn="just"/>
            <a:r>
              <a:rPr lang="en-US" sz="2200" dirty="0">
                <a:latin typeface="Times New Roman" panose="02020603050405020304" pitchFamily="18" charset="0"/>
                <a:cs typeface="Times New Roman" panose="02020603050405020304" pitchFamily="18" charset="0"/>
              </a:rPr>
              <a:t>Explain Government of India Act 1935.</a:t>
            </a:r>
          </a:p>
          <a:p>
            <a:pPr marL="0" indent="0"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E6758F8-F1EE-4323-A7AF-0DAF118C326C}" type="datetime1">
              <a:rPr lang="en-US" smtClean="0"/>
              <a:t>8/8/2023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Expected Questions for University Exam </a:t>
            </a:r>
          </a:p>
        </p:txBody>
      </p:sp>
      <p:pic>
        <p:nvPicPr>
          <p:cNvPr id="9" name="Picture 8">
            <a:extLst>
              <a:ext uri="{FF2B5EF4-FFF2-40B4-BE49-F238E27FC236}">
                <a16:creationId xmlns="" xmlns:a16="http://schemas.microsoft.com/office/drawing/2014/main" id="{E224EE9C-B296-445B-88A4-3F443BA8127D}"/>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764383"/>
          </a:xfrm>
          <a:prstGeom prst="rect">
            <a:avLst/>
          </a:prstGeom>
        </p:spPr>
      </p:pic>
      <p:sp>
        <p:nvSpPr>
          <p:cNvPr id="8" name="Footer Placeholder 4">
            <a:extLst>
              <a:ext uri="{FF2B5EF4-FFF2-40B4-BE49-F238E27FC236}">
                <a16:creationId xmlns="" xmlns:a16="http://schemas.microsoft.com/office/drawing/2014/main" id="{A6DC6B68-29DF-2AD2-B32A-D75CD12CF897}"/>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762000"/>
            <a:ext cx="8534400" cy="5594350"/>
          </a:xfrm>
        </p:spPr>
        <p:txBody>
          <a:bodyPr>
            <a:noAutofit/>
          </a:bodyPr>
          <a:lstStyle/>
          <a:p>
            <a:pPr marL="0" indent="0" algn="just">
              <a:lnSpc>
                <a:spcPct val="150000"/>
              </a:lnSpc>
            </a:pPr>
            <a:r>
              <a:rPr lang="en-US" sz="2200" dirty="0">
                <a:latin typeface="Times New Roman" panose="02020603050405020304" pitchFamily="18" charset="0"/>
                <a:cs typeface="Times New Roman" panose="02020603050405020304" pitchFamily="18" charset="0"/>
              </a:rPr>
              <a:t>Compare the pardon powers of Indian President and the Governor.</a:t>
            </a:r>
          </a:p>
          <a:p>
            <a:pPr marL="0" indent="0" algn="just">
              <a:lnSpc>
                <a:spcPct val="150000"/>
              </a:lnSpc>
            </a:pPr>
            <a:r>
              <a:rPr lang="en-US" sz="2200" dirty="0">
                <a:latin typeface="Times New Roman" panose="02020603050405020304" pitchFamily="18" charset="0"/>
                <a:cs typeface="Times New Roman" panose="02020603050405020304" pitchFamily="18" charset="0"/>
              </a:rPr>
              <a:t>Write a short note on the constitution assemble of India.</a:t>
            </a:r>
          </a:p>
          <a:p>
            <a:pPr marL="0" indent="0" algn="just">
              <a:lnSpc>
                <a:spcPct val="150000"/>
              </a:lnSpc>
            </a:pPr>
            <a:r>
              <a:rPr lang="en-US" sz="2200" dirty="0">
                <a:latin typeface="Times New Roman" panose="02020603050405020304" pitchFamily="18" charset="0"/>
                <a:cs typeface="Times New Roman" panose="02020603050405020304" pitchFamily="18" charset="0"/>
              </a:rPr>
              <a:t>Write a brief note on objective resolution that is passed by constitution assembly.</a:t>
            </a:r>
          </a:p>
          <a:p>
            <a:pPr marL="0" indent="0" algn="just">
              <a:lnSpc>
                <a:spcPct val="150000"/>
              </a:lnSpc>
            </a:pPr>
            <a:r>
              <a:rPr lang="en-US" sz="2200" dirty="0">
                <a:latin typeface="Times New Roman" panose="02020603050405020304" pitchFamily="18" charset="0"/>
                <a:cs typeface="Times New Roman" panose="02020603050405020304" pitchFamily="18" charset="0"/>
              </a:rPr>
              <a:t>What are the various criticism of constitution assemble.</a:t>
            </a:r>
          </a:p>
          <a:p>
            <a:pPr marL="0" indent="0" algn="just">
              <a:lnSpc>
                <a:spcPct val="150000"/>
              </a:lnSpc>
            </a:pPr>
            <a:r>
              <a:rPr lang="en-US" sz="2200" dirty="0">
                <a:latin typeface="Times New Roman" panose="02020603050405020304" pitchFamily="18" charset="0"/>
                <a:cs typeface="Times New Roman" panose="02020603050405020304" pitchFamily="18" charset="0"/>
              </a:rPr>
              <a:t>What is </a:t>
            </a:r>
            <a:r>
              <a:rPr lang="en-US" sz="2200" dirty="0" err="1">
                <a:latin typeface="Times New Roman" panose="02020603050405020304" pitchFamily="18" charset="0"/>
                <a:cs typeface="Times New Roman" panose="02020603050405020304" pitchFamily="18" charset="0"/>
              </a:rPr>
              <a:t>Lokpal</a:t>
            </a:r>
            <a:r>
              <a:rPr lang="en-US" sz="2200" dirty="0">
                <a:latin typeface="Times New Roman" panose="02020603050405020304" pitchFamily="18" charset="0"/>
                <a:cs typeface="Times New Roman" panose="02020603050405020304" pitchFamily="18" charset="0"/>
              </a:rPr>
              <a:t>? Describe the structure of </a:t>
            </a:r>
            <a:r>
              <a:rPr lang="en-US" sz="2200" dirty="0" err="1">
                <a:latin typeface="Times New Roman" panose="02020603050405020304" pitchFamily="18" charset="0"/>
                <a:cs typeface="Times New Roman" panose="02020603050405020304" pitchFamily="18" charset="0"/>
              </a:rPr>
              <a:t>Lokpal</a:t>
            </a:r>
            <a:r>
              <a:rPr lang="en-US" sz="2200" dirty="0">
                <a:latin typeface="Times New Roman" panose="02020603050405020304" pitchFamily="18" charset="0"/>
                <a:cs typeface="Times New Roman" panose="02020603050405020304" pitchFamily="18" charset="0"/>
              </a:rPr>
              <a:t>.</a:t>
            </a:r>
          </a:p>
          <a:p>
            <a:pPr marL="0" indent="0" algn="just">
              <a:lnSpc>
                <a:spcPct val="150000"/>
              </a:lnSpc>
            </a:pPr>
            <a:r>
              <a:rPr lang="en-US" sz="2200" dirty="0">
                <a:latin typeface="Times New Roman" panose="02020603050405020304" pitchFamily="18" charset="0"/>
                <a:cs typeface="Times New Roman" panose="02020603050405020304" pitchFamily="18" charset="0"/>
              </a:rPr>
              <a:t>What are the various Directive Principles of State Policy.</a:t>
            </a:r>
          </a:p>
          <a:p>
            <a:pPr marL="0" indent="0" algn="just">
              <a:lnSpc>
                <a:spcPct val="150000"/>
              </a:lnSpc>
            </a:pPr>
            <a:r>
              <a:rPr lang="en-US" sz="2200" dirty="0">
                <a:latin typeface="Times New Roman" panose="02020603050405020304" pitchFamily="18" charset="0"/>
                <a:cs typeface="Times New Roman" panose="02020603050405020304" pitchFamily="18" charset="0"/>
              </a:rPr>
              <a:t>Explain the powers and functions of the Chief Minister?</a:t>
            </a:r>
          </a:p>
          <a:p>
            <a:pPr marL="0" indent="0" algn="just">
              <a:lnSpc>
                <a:spcPct val="150000"/>
              </a:lnSpc>
            </a:pPr>
            <a:r>
              <a:rPr lang="en-US" sz="2200" dirty="0">
                <a:latin typeface="Times New Roman" panose="02020603050405020304" pitchFamily="18" charset="0"/>
                <a:cs typeface="Times New Roman" panose="02020603050405020304" pitchFamily="18" charset="0"/>
              </a:rPr>
              <a:t>What are the powers and functions of State Legislature?</a:t>
            </a: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marL="0" indent="0" algn="just">
              <a:lnSpc>
                <a:spcPct val="150000"/>
              </a:lnSpc>
              <a:buNone/>
            </a:pPr>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3576012-28DC-4473-87F3-6BE36E058D7C}"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Expected Questions for University Exam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 xmlns:a16="http://schemas.microsoft.com/office/drawing/2014/main" id="{D368630B-AECD-4C34-A523-5CB6167DA9D8}"/>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685799"/>
          </a:xfrm>
          <a:prstGeom prst="rect">
            <a:avLst/>
          </a:prstGeom>
        </p:spPr>
      </p:pic>
      <p:sp>
        <p:nvSpPr>
          <p:cNvPr id="9" name="Footer Placeholder 4">
            <a:extLst>
              <a:ext uri="{FF2B5EF4-FFF2-40B4-BE49-F238E27FC236}">
                <a16:creationId xmlns="" xmlns:a16="http://schemas.microsoft.com/office/drawing/2014/main" id="{D9FA5AC5-E67D-184C-A546-703571942753}"/>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3752601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029200"/>
          </a:xfrm>
        </p:spPr>
        <p:txBody>
          <a:bodyPr>
            <a:noAutofit/>
          </a:bodyPr>
          <a:lstStyle/>
          <a:p>
            <a:pPr algn="just"/>
            <a:r>
              <a:rPr lang="en-US" sz="2000" dirty="0">
                <a:latin typeface="Times New Roman" panose="02020603050405020304" pitchFamily="18" charset="0"/>
                <a:cs typeface="Times New Roman" panose="02020603050405020304" pitchFamily="18" charset="0"/>
              </a:rPr>
              <a:t>Meaning of the constitution law and constitutionalism</a:t>
            </a:r>
          </a:p>
          <a:p>
            <a:pPr algn="just"/>
            <a:r>
              <a:rPr lang="en-US" sz="2000" dirty="0">
                <a:latin typeface="Times New Roman" panose="02020603050405020304" pitchFamily="18" charset="0"/>
                <a:cs typeface="Times New Roman" panose="02020603050405020304" pitchFamily="18" charset="0"/>
              </a:rPr>
              <a:t>Historical Background of the Constituent Assembly </a:t>
            </a:r>
          </a:p>
          <a:p>
            <a:pPr algn="just"/>
            <a:r>
              <a:rPr lang="en-US" sz="2000" dirty="0">
                <a:latin typeface="Times New Roman" panose="02020603050405020304" pitchFamily="18" charset="0"/>
                <a:cs typeface="Times New Roman" panose="02020603050405020304" pitchFamily="18" charset="0"/>
              </a:rPr>
              <a:t>Government of India Act of 1935</a:t>
            </a:r>
          </a:p>
          <a:p>
            <a:pPr algn="just"/>
            <a:r>
              <a:rPr lang="en-US" sz="2000" dirty="0">
                <a:latin typeface="Times New Roman" panose="02020603050405020304" pitchFamily="18" charset="0"/>
                <a:cs typeface="Times New Roman" panose="02020603050405020304" pitchFamily="18" charset="0"/>
              </a:rPr>
              <a:t>Indian Independence Act of 1947 </a:t>
            </a:r>
          </a:p>
          <a:p>
            <a:pPr algn="just"/>
            <a:r>
              <a:rPr lang="en-US" sz="2000" dirty="0">
                <a:latin typeface="Times New Roman" panose="02020603050405020304" pitchFamily="18" charset="0"/>
                <a:cs typeface="Times New Roman" panose="02020603050405020304" pitchFamily="18" charset="0"/>
              </a:rPr>
              <a:t>Indian Constitution and its Salient Features</a:t>
            </a:r>
          </a:p>
          <a:p>
            <a:pPr algn="just"/>
            <a:r>
              <a:rPr lang="en-US" sz="2000" dirty="0">
                <a:latin typeface="Times New Roman" panose="02020603050405020304" pitchFamily="18" charset="0"/>
                <a:cs typeface="Times New Roman" panose="02020603050405020304" pitchFamily="18" charset="0"/>
              </a:rPr>
              <a:t>The Preamble of the Constitution</a:t>
            </a:r>
          </a:p>
          <a:p>
            <a:pPr algn="just"/>
            <a:r>
              <a:rPr lang="en-US" sz="2000" dirty="0">
                <a:latin typeface="Times New Roman" panose="02020603050405020304" pitchFamily="18" charset="0"/>
                <a:cs typeface="Times New Roman" panose="02020603050405020304" pitchFamily="18" charset="0"/>
              </a:rPr>
              <a:t>Fundamental Rights, Fundamental Duties, DPSP</a:t>
            </a:r>
          </a:p>
          <a:p>
            <a:pPr algn="just"/>
            <a:r>
              <a:rPr lang="en-US" sz="2000" dirty="0">
                <a:latin typeface="Times New Roman" panose="02020603050405020304" pitchFamily="18" charset="0"/>
                <a:cs typeface="Times New Roman" panose="02020603050405020304" pitchFamily="18" charset="0"/>
              </a:rPr>
              <a:t>Parliamentary System</a:t>
            </a:r>
          </a:p>
          <a:p>
            <a:pPr algn="just"/>
            <a:r>
              <a:rPr lang="en-US" sz="2000" dirty="0">
                <a:latin typeface="Times New Roman" panose="02020603050405020304" pitchFamily="18" charset="0"/>
                <a:cs typeface="Times New Roman" panose="02020603050405020304" pitchFamily="18" charset="0"/>
              </a:rPr>
              <a:t>Centre-State Relations</a:t>
            </a:r>
          </a:p>
          <a:p>
            <a:pPr algn="just"/>
            <a:r>
              <a:rPr lang="en-US" sz="2000" dirty="0">
                <a:latin typeface="Times New Roman" panose="02020603050405020304" pitchFamily="18" charset="0"/>
                <a:cs typeface="Times New Roman" panose="02020603050405020304" pitchFamily="18" charset="0"/>
              </a:rPr>
              <a:t>Amendment of the Constitutional Powers and Procedure</a:t>
            </a:r>
          </a:p>
          <a:p>
            <a:pPr algn="just"/>
            <a:r>
              <a:rPr lang="en-US" sz="2000" dirty="0">
                <a:latin typeface="Times New Roman" panose="02020603050405020304" pitchFamily="18" charset="0"/>
                <a:cs typeface="Times New Roman" panose="02020603050405020304" pitchFamily="18" charset="0"/>
              </a:rPr>
              <a:t>Emergency Provisions: National Emergency, President Rule, Financial Emergency,</a:t>
            </a:r>
          </a:p>
        </p:txBody>
      </p:sp>
      <p:sp>
        <p:nvSpPr>
          <p:cNvPr id="4" name="Date Placeholder 3"/>
          <p:cNvSpPr>
            <a:spLocks noGrp="1"/>
          </p:cNvSpPr>
          <p:nvPr>
            <p:ph type="dt" sz="half" idx="10"/>
          </p:nvPr>
        </p:nvSpPr>
        <p:spPr/>
        <p:txBody>
          <a:bodyPr/>
          <a:lstStyle/>
          <a:p>
            <a:fld id="{FC6ECC3D-8E91-4D86-BCF7-034DF231F126}"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Recap</a:t>
            </a: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73817"/>
            <a:ext cx="1347673" cy="916783"/>
          </a:xfrm>
          <a:prstGeom prst="rect">
            <a:avLst/>
          </a:prstGeom>
        </p:spPr>
      </p:pic>
      <p:sp>
        <p:nvSpPr>
          <p:cNvPr id="8" name="Footer Placeholder 4">
            <a:extLst>
              <a:ext uri="{FF2B5EF4-FFF2-40B4-BE49-F238E27FC236}">
                <a16:creationId xmlns="" xmlns:a16="http://schemas.microsoft.com/office/drawing/2014/main" id="{CF775588-B01E-5E7A-473F-8AC792EF993E}"/>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35882692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524001"/>
            <a:ext cx="8229600" cy="4144963"/>
          </a:xfrm>
        </p:spPr>
        <p:txBody>
          <a:bodyPr>
            <a:noAutofit/>
          </a:bodyPr>
          <a:lstStyle/>
          <a:p>
            <a:pPr marL="0" indent="0">
              <a:buNone/>
            </a:pP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IN" sz="2000" i="0" dirty="0">
                <a:effectLst/>
                <a:latin typeface="Times New Roman" panose="02020603050405020304" pitchFamily="18" charset="0"/>
                <a:cs typeface="Times New Roman" panose="02020603050405020304" pitchFamily="18" charset="0"/>
              </a:rPr>
              <a:t>Indian Polity by </a:t>
            </a:r>
            <a:r>
              <a:rPr lang="en-IN" sz="2000" i="0" dirty="0" err="1">
                <a:effectLst/>
                <a:latin typeface="Times New Roman" panose="02020603050405020304" pitchFamily="18" charset="0"/>
                <a:cs typeface="Times New Roman" panose="02020603050405020304" pitchFamily="18" charset="0"/>
              </a:rPr>
              <a:t>Laxmikant</a:t>
            </a:r>
            <a:endParaRPr lang="en-IN" sz="2000" i="0" dirty="0">
              <a:effectLst/>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Madhav Khosla: The Indian Constitution, Oxford University Press.</a:t>
            </a:r>
          </a:p>
          <a:p>
            <a:pPr marL="457200" indent="-457200">
              <a:buAutoNum type="arabicPeriod"/>
            </a:pPr>
            <a:r>
              <a:rPr lang="en-US" sz="2000" dirty="0">
                <a:latin typeface="Times New Roman" panose="02020603050405020304" pitchFamily="18" charset="0"/>
                <a:cs typeface="Times New Roman" panose="02020603050405020304" pitchFamily="18" charset="0"/>
              </a:rPr>
              <a:t>PM </a:t>
            </a:r>
            <a:r>
              <a:rPr lang="en-US" sz="2000" dirty="0" err="1">
                <a:latin typeface="Times New Roman" panose="02020603050405020304" pitchFamily="18" charset="0"/>
                <a:cs typeface="Times New Roman" panose="02020603050405020304" pitchFamily="18" charset="0"/>
              </a:rPr>
              <a:t>Bakshi</a:t>
            </a:r>
            <a:r>
              <a:rPr lang="en-US" sz="2000" dirty="0">
                <a:latin typeface="Times New Roman" panose="02020603050405020304" pitchFamily="18" charset="0"/>
                <a:cs typeface="Times New Roman" panose="02020603050405020304" pitchFamily="18" charset="0"/>
              </a:rPr>
              <a:t>: The Constitution of India, Latest Edition, Universal Law Publishing.</a:t>
            </a:r>
          </a:p>
          <a:p>
            <a:pPr marL="457200" indent="-457200">
              <a:buAutoNum type="arabicPeriod"/>
            </a:pPr>
            <a:r>
              <a:rPr lang="en-US" sz="2000" dirty="0">
                <a:latin typeface="Times New Roman" panose="02020603050405020304" pitchFamily="18" charset="0"/>
                <a:cs typeface="Times New Roman" panose="02020603050405020304" pitchFamily="18" charset="0"/>
              </a:rPr>
              <a:t>V.K. Ahuja: Law Relating to Intellectual Property Rights (2007)</a:t>
            </a:r>
          </a:p>
        </p:txBody>
      </p:sp>
      <p:sp>
        <p:nvSpPr>
          <p:cNvPr id="4" name="Date Placeholder 3"/>
          <p:cNvSpPr>
            <a:spLocks noGrp="1"/>
          </p:cNvSpPr>
          <p:nvPr>
            <p:ph type="dt" sz="half" idx="10"/>
          </p:nvPr>
        </p:nvSpPr>
        <p:spPr/>
        <p:txBody>
          <a:bodyPr/>
          <a:lstStyle/>
          <a:p>
            <a:fld id="{30955A92-4A82-4986-A6F7-C5CA2BFABE79}"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137</a:t>
            </a:fld>
            <a:endParaRPr lang="en-US"/>
          </a:p>
        </p:txBody>
      </p:sp>
      <p:sp>
        <p:nvSpPr>
          <p:cNvPr id="7" name="Title 1"/>
          <p:cNvSpPr txBox="1">
            <a:spLocks/>
          </p:cNvSpPr>
          <p:nvPr/>
        </p:nvSpPr>
        <p:spPr>
          <a:xfrm>
            <a:off x="1143000" y="0"/>
            <a:ext cx="80010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References</a:t>
            </a:r>
          </a:p>
        </p:txBody>
      </p:sp>
      <p:sp>
        <p:nvSpPr>
          <p:cNvPr id="2" name="Footer Placeholder 1">
            <a:extLst>
              <a:ext uri="{FF2B5EF4-FFF2-40B4-BE49-F238E27FC236}">
                <a16:creationId xmlns="" xmlns:a16="http://schemas.microsoft.com/office/drawing/2014/main" id="{76217224-A3ED-C420-B9F5-FB21F5A496C0}"/>
              </a:ext>
            </a:extLst>
          </p:cNvPr>
          <p:cNvSpPr>
            <a:spLocks noGrp="1"/>
          </p:cNvSpPr>
          <p:nvPr>
            <p:ph type="ftr" sz="quarter" idx="11"/>
          </p:nvPr>
        </p:nvSpPr>
        <p:spPr/>
        <p:txBody>
          <a:bodyPr/>
          <a:lstStyle/>
          <a:p>
            <a:r>
              <a:rPr lang="en-US" smtClean="0"/>
              <a:t>Arun Bhati</a:t>
            </a:r>
            <a:endParaRPr lang="en-US"/>
          </a:p>
        </p:txBody>
      </p:sp>
      <p:pic>
        <p:nvPicPr>
          <p:cNvPr id="9" name="Picture 3">
            <a:extLst>
              <a:ext uri="{FF2B5EF4-FFF2-40B4-BE49-F238E27FC236}">
                <a16:creationId xmlns="" xmlns:a16="http://schemas.microsoft.com/office/drawing/2014/main" id="{A44635F1-B90A-A250-FB37-3A5D9DBA2F0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8A6A8C-D475-4881-8336-64112B956E6F}"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138</a:t>
            </a:fld>
            <a:endParaRPr lang="en-US"/>
          </a:p>
        </p:txBody>
      </p:sp>
      <p:sp>
        <p:nvSpPr>
          <p:cNvPr id="9" name="Content Placeholder 8"/>
          <p:cNvSpPr>
            <a:spLocks noGrp="1"/>
          </p:cNvSpPr>
          <p:nvPr>
            <p:ph idx="1"/>
          </p:nvPr>
        </p:nvSpPr>
        <p:spPr>
          <a:xfrm>
            <a:off x="2679969" y="1143000"/>
            <a:ext cx="3936462" cy="1107996"/>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a:t>
            </a: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Times New Roman" panose="02020603050405020304" pitchFamily="18" charset="0"/>
                <a:cs typeface="Times New Roman" panose="02020603050405020304" pitchFamily="18" charset="0"/>
              </a:rPr>
              <a:t>You</a:t>
            </a:r>
          </a:p>
        </p:txBody>
      </p:sp>
      <p:sp>
        <p:nvSpPr>
          <p:cNvPr id="2" name="Footer Placeholder 1">
            <a:extLst>
              <a:ext uri="{FF2B5EF4-FFF2-40B4-BE49-F238E27FC236}">
                <a16:creationId xmlns="" xmlns:a16="http://schemas.microsoft.com/office/drawing/2014/main" id="{A9AC41FF-9F88-8A53-2D50-EC11F3A519E9}"/>
              </a:ext>
            </a:extLst>
          </p:cNvPr>
          <p:cNvSpPr>
            <a:spLocks noGrp="1"/>
          </p:cNvSpPr>
          <p:nvPr>
            <p:ph type="ftr" sz="quarter" idx="11"/>
          </p:nvPr>
        </p:nvSpPr>
        <p:spPr/>
        <p:txBody>
          <a:bodyPr/>
          <a:lstStyle/>
          <a:p>
            <a:r>
              <a:rPr lang="en-US" smtClean="0"/>
              <a:t>Arun Bhati</a:t>
            </a:r>
            <a:endParaRPr lang="en-US"/>
          </a:p>
        </p:txBody>
      </p:sp>
      <p:pic>
        <p:nvPicPr>
          <p:cNvPr id="7" name="Picture 3">
            <a:extLst>
              <a:ext uri="{FF2B5EF4-FFF2-40B4-BE49-F238E27FC236}">
                <a16:creationId xmlns="" xmlns:a16="http://schemas.microsoft.com/office/drawing/2014/main" id="{3516CCED-CB35-C58A-132A-4D635C47D9C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5522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3CC814-3C7D-4C9C-8FF5-74CFAFA3E2E1}"/>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End </a:t>
            </a:r>
            <a:r>
              <a:rPr lang="en-US" sz="2400" b="1" dirty="0" err="1">
                <a:latin typeface="Times New Roman" pitchFamily="18" charset="0"/>
                <a:cs typeface="Times New Roman" pitchFamily="18" charset="0"/>
              </a:rPr>
              <a:t>Sem</a:t>
            </a:r>
            <a:r>
              <a:rPr lang="en-US" sz="2400" b="1" dirty="0">
                <a:latin typeface="Times New Roman" pitchFamily="18" charset="0"/>
                <a:cs typeface="Times New Roman" pitchFamily="18" charset="0"/>
              </a:rPr>
              <a:t> Question Paper Template</a:t>
            </a:r>
          </a:p>
        </p:txBody>
      </p:sp>
      <p:pic>
        <p:nvPicPr>
          <p:cNvPr id="30723" name="Picture 2">
            <a:extLst>
              <a:ext uri="{FF2B5EF4-FFF2-40B4-BE49-F238E27FC236}">
                <a16:creationId xmlns="" xmlns:a16="http://schemas.microsoft.com/office/drawing/2014/main" id="{384B54D7-CA09-415F-895E-473DCFBC1719}"/>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8955F0C4-6982-40EA-97CF-871B022EECDF}" type="datetime1">
              <a:rPr lang="en-US" smtClean="0"/>
              <a:t>8/8/2023</a:t>
            </a:fld>
            <a:endParaRPr lang="en-US"/>
          </a:p>
        </p:txBody>
      </p:sp>
      <p:sp>
        <p:nvSpPr>
          <p:cNvPr id="4" name="Footer Placeholder 3"/>
          <p:cNvSpPr>
            <a:spLocks noGrp="1"/>
          </p:cNvSpPr>
          <p:nvPr>
            <p:ph type="ftr" sz="quarter" idx="11"/>
          </p:nvPr>
        </p:nvSpPr>
        <p:spPr>
          <a:xfrm>
            <a:off x="1676400" y="6492874"/>
            <a:ext cx="6019800" cy="228601"/>
          </a:xfrm>
        </p:spPr>
        <p:txBody>
          <a:bodyPr/>
          <a:lstStyle/>
          <a:p>
            <a:r>
              <a:rPr lang="en-US" smtClean="0"/>
              <a:t>Arun Bhati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pic>
        <p:nvPicPr>
          <p:cNvPr id="1026" name="Picture 2"/>
          <p:cNvPicPr>
            <a:picLocks noChangeAspect="1" noChangeArrowheads="1"/>
          </p:cNvPicPr>
          <p:nvPr/>
        </p:nvPicPr>
        <p:blipFill>
          <a:blip r:embed="rId4"/>
          <a:srcRect/>
          <a:stretch>
            <a:fillRect/>
          </a:stretch>
        </p:blipFill>
        <p:spPr bwMode="auto">
          <a:xfrm>
            <a:off x="228600" y="762000"/>
            <a:ext cx="8915400" cy="6096000"/>
          </a:xfrm>
          <a:prstGeom prst="rect">
            <a:avLst/>
          </a:prstGeom>
          <a:noFill/>
          <a:ln w="9525">
            <a:noFill/>
            <a:miter lim="800000"/>
            <a:headEnd/>
            <a:tailEnd/>
          </a:ln>
          <a:effectLst/>
        </p:spPr>
      </p:pic>
    </p:spTree>
    <p:extLst>
      <p:ext uri="{BB962C8B-B14F-4D97-AF65-F5344CB8AC3E}">
        <p14:creationId xmlns:p14="http://schemas.microsoft.com/office/powerpoint/2010/main" xmlns="" val="840617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8262182-5B55-4E2A-8C0A-C6BD55E2643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a:defRPr/>
            </a:pPr>
            <a:r>
              <a:rPr lang="en-US" sz="2400" b="1" dirty="0">
                <a:latin typeface="Times New Roman" pitchFamily="18" charset="0"/>
                <a:cs typeface="Times New Roman" pitchFamily="18" charset="0"/>
              </a:rPr>
              <a:t>End </a:t>
            </a:r>
            <a:r>
              <a:rPr lang="en-US" sz="2400" b="1" dirty="0" err="1">
                <a:latin typeface="Times New Roman" pitchFamily="18" charset="0"/>
                <a:cs typeface="Times New Roman" pitchFamily="18" charset="0"/>
              </a:rPr>
              <a:t>Sem</a:t>
            </a:r>
            <a:r>
              <a:rPr lang="en-US" sz="2400" b="1" dirty="0">
                <a:latin typeface="Times New Roman" pitchFamily="18" charset="0"/>
                <a:cs typeface="Times New Roman" pitchFamily="18" charset="0"/>
              </a:rPr>
              <a:t> Question Paper Template</a:t>
            </a:r>
          </a:p>
        </p:txBody>
      </p:sp>
      <p:pic>
        <p:nvPicPr>
          <p:cNvPr id="32771" name="Picture 2">
            <a:extLst>
              <a:ext uri="{FF2B5EF4-FFF2-40B4-BE49-F238E27FC236}">
                <a16:creationId xmlns="" xmlns:a16="http://schemas.microsoft.com/office/drawing/2014/main" id="{441C0CC1-1003-428C-8C08-45FB5B65E2E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26"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39B8055C-4160-4504-A8DF-FBD5E7BEAA3D}" type="datetime1">
              <a:rPr lang="en-US" smtClean="0"/>
              <a:t>8/8/2023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pic>
        <p:nvPicPr>
          <p:cNvPr id="2050" name="Picture 2"/>
          <p:cNvPicPr>
            <a:picLocks noChangeAspect="1" noChangeArrowheads="1"/>
          </p:cNvPicPr>
          <p:nvPr/>
        </p:nvPicPr>
        <p:blipFill>
          <a:blip r:embed="rId4"/>
          <a:srcRect/>
          <a:stretch>
            <a:fillRect/>
          </a:stretch>
        </p:blipFill>
        <p:spPr bwMode="auto">
          <a:xfrm>
            <a:off x="0" y="1219200"/>
            <a:ext cx="9144000" cy="1314450"/>
          </a:xfrm>
          <a:prstGeom prst="rect">
            <a:avLst/>
          </a:prstGeom>
          <a:noFill/>
          <a:ln w="9525">
            <a:noFill/>
            <a:miter lim="800000"/>
            <a:headEnd/>
            <a:tailEnd/>
          </a:ln>
          <a:effectLst/>
        </p:spPr>
      </p:pic>
      <p:pic>
        <p:nvPicPr>
          <p:cNvPr id="2051" name="Picture 3"/>
          <p:cNvPicPr>
            <a:picLocks noChangeAspect="1" noChangeArrowheads="1"/>
          </p:cNvPicPr>
          <p:nvPr/>
        </p:nvPicPr>
        <p:blipFill>
          <a:blip r:embed="rId5"/>
          <a:srcRect r="4737"/>
          <a:stretch>
            <a:fillRect/>
          </a:stretch>
        </p:blipFill>
        <p:spPr bwMode="auto">
          <a:xfrm>
            <a:off x="0" y="2286000"/>
            <a:ext cx="8928621" cy="2733675"/>
          </a:xfrm>
          <a:prstGeom prst="rect">
            <a:avLst/>
          </a:prstGeom>
          <a:noFill/>
          <a:ln w="9525">
            <a:noFill/>
            <a:miter lim="800000"/>
            <a:headEnd/>
            <a:tailEnd/>
          </a:ln>
          <a:effectLst/>
        </p:spPr>
      </p:pic>
      <p:sp>
        <p:nvSpPr>
          <p:cNvPr id="9" name="Footer Placeholder 4">
            <a:extLst>
              <a:ext uri="{FF2B5EF4-FFF2-40B4-BE49-F238E27FC236}">
                <a16:creationId xmlns="" xmlns:a16="http://schemas.microsoft.com/office/drawing/2014/main" id="{20FC0879-A1E3-AF62-332F-00F304794E4A}"/>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pic>
        <p:nvPicPr>
          <p:cNvPr id="6" name="Picture 5">
            <a:extLst>
              <a:ext uri="{FF2B5EF4-FFF2-40B4-BE49-F238E27FC236}">
                <a16:creationId xmlns="" xmlns:a16="http://schemas.microsoft.com/office/drawing/2014/main" id="{965E9BC9-867F-13AA-71E3-0244E2792951}"/>
              </a:ext>
            </a:extLst>
          </p:cNvPr>
          <p:cNvPicPr>
            <a:picLocks noChangeAspect="1"/>
          </p:cNvPicPr>
          <p:nvPr/>
        </p:nvPicPr>
        <p:blipFill>
          <a:blip r:embed="rId6"/>
          <a:stretch>
            <a:fillRect/>
          </a:stretch>
        </p:blipFill>
        <p:spPr>
          <a:xfrm>
            <a:off x="838200" y="4653559"/>
            <a:ext cx="7197373" cy="434378"/>
          </a:xfrm>
          <a:prstGeom prst="rect">
            <a:avLst/>
          </a:prstGeom>
        </p:spPr>
      </p:pic>
    </p:spTree>
    <p:extLst>
      <p:ext uri="{BB962C8B-B14F-4D97-AF65-F5344CB8AC3E}">
        <p14:creationId xmlns:p14="http://schemas.microsoft.com/office/powerpoint/2010/main" xmlns="" val="40937267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ctr"/>
            <a:fld id="{7648B578-FC1E-42E7-A13F-C7A5A67CEF7D}" type="datetime1">
              <a:rPr lang="en-US" smtClean="0">
                <a:solidFill>
                  <a:prstClr val="black">
                    <a:tint val="75000"/>
                  </a:prstClr>
                </a:solidFill>
                <a:cs typeface="Times New Roman" panose="02020603050405020304" pitchFamily="18" charset="0"/>
              </a:rPr>
              <a:t>8/8/2023</a:t>
            </a:fld>
            <a:endParaRPr lang="en-US" dirty="0">
              <a:solidFill>
                <a:prstClr val="black">
                  <a:tint val="75000"/>
                </a:prstClr>
              </a:solidFill>
              <a:cs typeface="Times New Roman" panose="02020603050405020304" pitchFamily="18" charset="0"/>
            </a:endParaRPr>
          </a:p>
        </p:txBody>
      </p:sp>
      <p:sp>
        <p:nvSpPr>
          <p:cNvPr id="6" name="Slide Number Placeholder 5"/>
          <p:cNvSpPr>
            <a:spLocks noGrp="1"/>
          </p:cNvSpPr>
          <p:nvPr>
            <p:ph type="sldNum" sz="quarter" idx="12"/>
          </p:nvPr>
        </p:nvSpPr>
        <p:spPr>
          <a:xfrm>
            <a:off x="6553202" y="6212546"/>
            <a:ext cx="2133600" cy="276999"/>
          </a:xfrm>
        </p:spPr>
        <p:txBody>
          <a:bodyPr/>
          <a:lstStyle/>
          <a:p>
            <a:pPr algn="ctr"/>
            <a:fld id="{B6F15528-21DE-4FAA-801E-634DDDAF4B2B}" type="slidenum">
              <a:rPr lang="en-US" smtClean="0">
                <a:solidFill>
                  <a:prstClr val="black">
                    <a:tint val="75000"/>
                  </a:prstClr>
                </a:solidFill>
                <a:cs typeface="Times New Roman" panose="02020603050405020304" pitchFamily="18" charset="0"/>
              </a:rPr>
              <a:pPr algn="ctr"/>
              <a:t>16</a:t>
            </a:fld>
            <a:endParaRPr lang="en-US" dirty="0">
              <a:solidFill>
                <a:prstClr val="black">
                  <a:tint val="75000"/>
                </a:prstClr>
              </a:solidFill>
              <a:cs typeface="Times New Roman" panose="02020603050405020304" pitchFamily="18" charset="0"/>
            </a:endParaRPr>
          </a:p>
        </p:txBody>
      </p:sp>
      <p:sp>
        <p:nvSpPr>
          <p:cNvPr id="7" name="Title 1"/>
          <p:cNvSpPr txBox="1">
            <a:spLocks/>
          </p:cNvSpPr>
          <p:nvPr/>
        </p:nvSpPr>
        <p:spPr>
          <a:xfrm>
            <a:off x="1371600" y="1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prstClr val="black"/>
                </a:solidFill>
                <a:latin typeface="Times New Roman" panose="02020603050405020304" pitchFamily="18" charset="0"/>
                <a:cs typeface="Times New Roman" panose="02020603050405020304" pitchFamily="18" charset="0"/>
              </a:rPr>
              <a:t>Prerequisite</a:t>
            </a:r>
          </a:p>
        </p:txBody>
      </p:sp>
      <p:sp>
        <p:nvSpPr>
          <p:cNvPr id="15" name="Rectangle 2">
            <a:extLst>
              <a:ext uri="{FF2B5EF4-FFF2-40B4-BE49-F238E27FC236}">
                <a16:creationId xmlns="" xmlns:a16="http://schemas.microsoft.com/office/drawing/2014/main" id="{A3008866-7EAE-4BEB-B316-105FF979FA4D}"/>
              </a:ext>
            </a:extLst>
          </p:cNvPr>
          <p:cNvSpPr>
            <a:spLocks noChangeArrowheads="1"/>
          </p:cNvSpPr>
          <p:nvPr/>
        </p:nvSpPr>
        <p:spPr bwMode="auto">
          <a:xfrm>
            <a:off x="1" y="-322978"/>
            <a:ext cx="18473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altLang="en-US">
                <a:solidFill>
                  <a:prstClr val="black"/>
                </a:solidFill>
                <a:latin typeface="Times New Roman" panose="02020603050405020304" pitchFamily="18" charset="0"/>
                <a:ea typeface="Tinos" charset="0"/>
                <a:cs typeface="Times New Roman" panose="02020603050405020304" pitchFamily="18" charset="0"/>
              </a:rPr>
              <a:t/>
            </a:r>
            <a:br>
              <a:rPr lang="en-US" altLang="en-US">
                <a:solidFill>
                  <a:prstClr val="black"/>
                </a:solidFill>
                <a:latin typeface="Times New Roman" panose="02020603050405020304" pitchFamily="18" charset="0"/>
                <a:ea typeface="Tinos" charset="0"/>
                <a:cs typeface="Times New Roman" panose="02020603050405020304" pitchFamily="18" charset="0"/>
              </a:rPr>
            </a:br>
            <a:endParaRPr lang="en-US" altLang="en-US">
              <a:solidFill>
                <a:prstClr val="black"/>
              </a:solidFill>
              <a:latin typeface="Times New Roman" panose="02020603050405020304" pitchFamily="18" charset="0"/>
              <a:cs typeface="Times New Roman" panose="02020603050405020304" pitchFamily="18" charset="0"/>
            </a:endParaRPr>
          </a:p>
        </p:txBody>
      </p:sp>
      <p:sp>
        <p:nvSpPr>
          <p:cNvPr id="18" name="Rectangle 1">
            <a:extLst>
              <a:ext uri="{FF2B5EF4-FFF2-40B4-BE49-F238E27FC236}">
                <a16:creationId xmlns="" xmlns:a16="http://schemas.microsoft.com/office/drawing/2014/main" id="{8B8A332E-3330-49BC-A362-648FCF5D2FDF}"/>
              </a:ext>
            </a:extLst>
          </p:cNvPr>
          <p:cNvSpPr>
            <a:spLocks noChangeArrowheads="1"/>
          </p:cNvSpPr>
          <p:nvPr/>
        </p:nvSpPr>
        <p:spPr bwMode="auto">
          <a:xfrm>
            <a:off x="6" y="-276999"/>
            <a:ext cx="184731" cy="553998"/>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200">
                <a:solidFill>
                  <a:prstClr val="black"/>
                </a:solidFill>
                <a:latin typeface="Arial" panose="020B0604020202020204" pitchFamily="34" charset="0"/>
                <a:ea typeface="Calibri" panose="020F0502020204030204" pitchFamily="34" charset="0"/>
                <a:cs typeface="Mangal" panose="02040503050203030202" pitchFamily="18" charset="0"/>
              </a:rPr>
              <a:t/>
            </a:r>
            <a:br>
              <a:rPr lang="en-US" altLang="en-US" sz="1200">
                <a:solidFill>
                  <a:prstClr val="black"/>
                </a:solidFill>
                <a:latin typeface="Arial" panose="020B0604020202020204" pitchFamily="34" charset="0"/>
                <a:ea typeface="Calibri" panose="020F0502020204030204" pitchFamily="34" charset="0"/>
                <a:cs typeface="Mangal" panose="02040503050203030202" pitchFamily="18" charset="0"/>
              </a:rPr>
            </a:br>
            <a:endParaRPr lang="en-US" altLang="en-US">
              <a:solidFill>
                <a:prstClr val="black"/>
              </a:solidFill>
              <a:latin typeface="Arial" panose="020B0604020202020204" pitchFamily="34" charset="0"/>
            </a:endParaRPr>
          </a:p>
        </p:txBody>
      </p:sp>
      <p:sp>
        <p:nvSpPr>
          <p:cNvPr id="13" name="TextBox 12">
            <a:extLst>
              <a:ext uri="{FF2B5EF4-FFF2-40B4-BE49-F238E27FC236}">
                <a16:creationId xmlns="" xmlns:a16="http://schemas.microsoft.com/office/drawing/2014/main" id="{08029629-DA91-4FB3-BF3A-9974D4DCF760}"/>
              </a:ext>
            </a:extLst>
          </p:cNvPr>
          <p:cNvSpPr txBox="1"/>
          <p:nvPr/>
        </p:nvSpPr>
        <p:spPr>
          <a:xfrm>
            <a:off x="50800" y="1447800"/>
            <a:ext cx="9051634" cy="400110"/>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000" b="1" dirty="0">
                <a:solidFill>
                  <a:srgbClr val="C00000"/>
                </a:solidFill>
                <a:latin typeface="Times New Roman" panose="02020603050405020304" pitchFamily="18" charset="0"/>
                <a:ea typeface="Tinos"/>
                <a:cs typeface="Times New Roman" panose="02020603050405020304" pitchFamily="18" charset="0"/>
              </a:rPr>
              <a:t>Basic concepts of Political Science</a:t>
            </a:r>
            <a:endPar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528FCF7A-44CB-CCE8-B05B-10F117CAF08A}"/>
              </a:ext>
            </a:extLst>
          </p:cNvPr>
          <p:cNvSpPr>
            <a:spLocks noGrp="1"/>
          </p:cNvSpPr>
          <p:nvPr>
            <p:ph type="ftr" sz="quarter" idx="11"/>
          </p:nvPr>
        </p:nvSpPr>
        <p:spPr/>
        <p:txBody>
          <a:bodyPr/>
          <a:lstStyle/>
          <a:p>
            <a:r>
              <a:rPr lang="en-US" smtClean="0">
                <a:solidFill>
                  <a:prstClr val="black">
                    <a:tint val="75000"/>
                  </a:prstClr>
                </a:solidFill>
              </a:rPr>
              <a:t>Arun Bhati</a:t>
            </a:r>
            <a:endParaRPr lang="en-US">
              <a:solidFill>
                <a:prstClr val="black">
                  <a:tint val="75000"/>
                </a:prstClr>
              </a:solidFill>
            </a:endParaRPr>
          </a:p>
        </p:txBody>
      </p:sp>
      <p:sp>
        <p:nvSpPr>
          <p:cNvPr id="10" name="Footer Placeholder 4">
            <a:extLst>
              <a:ext uri="{FF2B5EF4-FFF2-40B4-BE49-F238E27FC236}">
                <a16:creationId xmlns="" xmlns:a16="http://schemas.microsoft.com/office/drawing/2014/main" id="{8CAE09FA-4698-E267-190D-1DF94F2D87CF}"/>
              </a:ext>
            </a:extLst>
          </p:cNvPr>
          <p:cNvSpPr txBox="1">
            <a:spLocks/>
          </p:cNvSpPr>
          <p:nvPr/>
        </p:nvSpPr>
        <p:spPr>
          <a:xfrm>
            <a:off x="914400" y="6492875"/>
            <a:ext cx="6781800" cy="184666"/>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a:t>Prof. Vikesh Shakya, Constitution of India, Law and Engineering, Unit 1</a:t>
            </a:r>
            <a:endParaRPr lang="en-US" sz="1200" dirty="0">
              <a:latin typeface="+mj-lt"/>
              <a:cs typeface="Times New Roman" pitchFamily="18" charset="0"/>
            </a:endParaRPr>
          </a:p>
        </p:txBody>
      </p:sp>
      <p:pic>
        <p:nvPicPr>
          <p:cNvPr id="11" name="Picture 3">
            <a:extLst>
              <a:ext uri="{FF2B5EF4-FFF2-40B4-BE49-F238E27FC236}">
                <a16:creationId xmlns="" xmlns:a16="http://schemas.microsoft.com/office/drawing/2014/main" id="{A94E86C0-0C0C-7101-CFC0-1A3FDCFF0A2C}"/>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371594"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50437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99AC60-7971-4FA4-A1CC-705340F1E281}"/>
              </a:ext>
            </a:extLst>
          </p:cNvPr>
          <p:cNvSpPr>
            <a:spLocks noGrp="1"/>
          </p:cNvSpPr>
          <p:nvPr>
            <p:ph type="ctrTitle"/>
          </p:nvPr>
        </p:nvSpPr>
        <p:spPr>
          <a:xfrm>
            <a:off x="0" y="0"/>
            <a:ext cx="9144000" cy="715962"/>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                           Brief Subject Introduction with Video</a:t>
            </a:r>
          </a:p>
        </p:txBody>
      </p:sp>
      <p:pic>
        <p:nvPicPr>
          <p:cNvPr id="38915" name="Picture 2">
            <a:extLst>
              <a:ext uri="{FF2B5EF4-FFF2-40B4-BE49-F238E27FC236}">
                <a16:creationId xmlns="" xmlns:a16="http://schemas.microsoft.com/office/drawing/2014/main" id="{F4425E4C-3519-4CAB-9E38-5A36788B6C9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0"/>
            <a:ext cx="1290638" cy="762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8916" name="Rectangle 10">
            <a:extLst>
              <a:ext uri="{FF2B5EF4-FFF2-40B4-BE49-F238E27FC236}">
                <a16:creationId xmlns="" xmlns:a16="http://schemas.microsoft.com/office/drawing/2014/main" id="{31517455-2425-4C60-8F52-73E3D8D409C8}"/>
              </a:ext>
            </a:extLst>
          </p:cNvPr>
          <p:cNvSpPr>
            <a:spLocks noChangeArrowheads="1"/>
          </p:cNvSpPr>
          <p:nvPr/>
        </p:nvSpPr>
        <p:spPr bwMode="auto">
          <a:xfrm>
            <a:off x="0" y="914400"/>
            <a:ext cx="91440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endParaRPr lang="en-US" altLang="en-US" sz="1800">
              <a:latin typeface="Times New Roman" panose="02020603050405020304" pitchFamily="18" charset="0"/>
              <a:cs typeface="Times New Roman" panose="02020603050405020304" pitchFamily="18" charset="0"/>
            </a:endParaRPr>
          </a:p>
        </p:txBody>
      </p:sp>
      <p:sp>
        <p:nvSpPr>
          <p:cNvPr id="38917" name="Text Box 3">
            <a:extLst>
              <a:ext uri="{FF2B5EF4-FFF2-40B4-BE49-F238E27FC236}">
                <a16:creationId xmlns="" xmlns:a16="http://schemas.microsoft.com/office/drawing/2014/main" id="{2FFAA22F-B7F2-456C-8D44-942CA4A208C4}"/>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8" name="Text Box 2">
            <a:extLst>
              <a:ext uri="{FF2B5EF4-FFF2-40B4-BE49-F238E27FC236}">
                <a16:creationId xmlns="" xmlns:a16="http://schemas.microsoft.com/office/drawing/2014/main" id="{16625775-0DD7-43DE-9CB6-A4BA4485B267}"/>
              </a:ext>
            </a:extLst>
          </p:cNvPr>
          <p:cNvSpPr txBox="1">
            <a:spLocks noChangeArrowheads="1"/>
          </p:cNvSpPr>
          <p:nvPr/>
        </p:nvSpPr>
        <p:spPr bwMode="auto">
          <a:xfrm>
            <a:off x="-28575" y="238125"/>
            <a:ext cx="476250"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38919" name="Content Placeholder 2">
            <a:extLst>
              <a:ext uri="{FF2B5EF4-FFF2-40B4-BE49-F238E27FC236}">
                <a16:creationId xmlns="" xmlns:a16="http://schemas.microsoft.com/office/drawing/2014/main" id="{F7D44364-97A2-4A1B-82E1-1E7E236455E8}"/>
              </a:ext>
            </a:extLst>
          </p:cNvPr>
          <p:cNvSpPr txBox="1">
            <a:spLocks/>
          </p:cNvSpPr>
          <p:nvPr/>
        </p:nvSpPr>
        <p:spPr bwMode="auto">
          <a:xfrm>
            <a:off x="152401" y="1316037"/>
            <a:ext cx="8839199" cy="4627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buNone/>
            </a:pPr>
            <a:r>
              <a:rPr lang="en-US" altLang="en-US" sz="18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1800" dirty="0">
                <a:latin typeface="Times New Roman" panose="02020603050405020304" pitchFamily="18" charset="0"/>
                <a:cs typeface="Times New Roman" panose="02020603050405020304" pitchFamily="18" charset="0"/>
                <a:hlinkClick r:id="rId4"/>
              </a:rPr>
              <a:t>https://www.youtube.com/watch?v=eS03-itWEPs</a:t>
            </a:r>
            <a:r>
              <a:rPr lang="en-US" altLang="en-US" sz="1800" dirty="0">
                <a:latin typeface="Times New Roman" panose="02020603050405020304" pitchFamily="18" charset="0"/>
                <a:cs typeface="Times New Roman" panose="02020603050405020304" pitchFamily="18" charset="0"/>
              </a:rPr>
              <a:t> </a:t>
            </a:r>
          </a:p>
          <a:p>
            <a:pPr algn="just" eaLnBrk="1" hangingPunct="1">
              <a:lnSpc>
                <a:spcPct val="150000"/>
              </a:lnSpc>
            </a:pPr>
            <a:endParaRPr lang="en-US" altLang="en-US" sz="1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88F0BA4B-5C79-4A67-96D8-CEEDEE2F0A72}" type="datetime1">
              <a:rPr lang="en-US" smtClean="0"/>
              <a:t>8/8/2023</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17</a:t>
            </a:fld>
            <a:endParaRPr lang="en-US"/>
          </a:p>
        </p:txBody>
      </p:sp>
      <p:sp>
        <p:nvSpPr>
          <p:cNvPr id="11" name="Footer Placeholder 4">
            <a:extLst>
              <a:ext uri="{FF2B5EF4-FFF2-40B4-BE49-F238E27FC236}">
                <a16:creationId xmlns="" xmlns:a16="http://schemas.microsoft.com/office/drawing/2014/main" id="{D4A26FCD-35F3-3423-ACDE-8E28B5EE1EDF}"/>
              </a:ext>
            </a:extLst>
          </p:cNvPr>
          <p:cNvSpPr>
            <a:spLocks noGrp="1"/>
          </p:cNvSpPr>
          <p:nvPr>
            <p:ph type="ftr" sz="quarter" idx="11"/>
          </p:nvPr>
        </p:nvSpPr>
        <p:spPr>
          <a:xfrm>
            <a:off x="900113" y="6492875"/>
            <a:ext cx="6796087" cy="184666"/>
          </a:xfrm>
        </p:spPr>
        <p:txBody>
          <a:bodyPr/>
          <a:lstStyle/>
          <a:p>
            <a:pPr>
              <a:defRPr/>
            </a:pPr>
            <a:r>
              <a:rPr lang="en-US" sz="1200" smtClean="0"/>
              <a:t>Arun Bhati</a:t>
            </a:r>
            <a:endParaRPr lang="en-US" sz="1200" dirty="0">
              <a:latin typeface="+mj-lt"/>
              <a:cs typeface="Times New Roman" pitchFamily="18" charset="0"/>
            </a:endParaRPr>
          </a:p>
        </p:txBody>
      </p:sp>
    </p:spTree>
    <p:extLst>
      <p:ext uri="{BB962C8B-B14F-4D97-AF65-F5344CB8AC3E}">
        <p14:creationId xmlns:p14="http://schemas.microsoft.com/office/powerpoint/2010/main" xmlns="" val="25018968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                                                     Unit Objective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9525"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AF8918B3-65FA-41F1-B05C-A78D5D0D2CE8}" type="datetime1">
              <a:rPr lang="en-US" smtClean="0"/>
              <a:t>8/8/2023</a:t>
            </a:fld>
            <a:endParaRPr lang="en-US"/>
          </a:p>
        </p:txBody>
      </p:sp>
      <p:sp>
        <p:nvSpPr>
          <p:cNvPr id="4" name="Footer Placeholder 3"/>
          <p:cNvSpPr>
            <a:spLocks noGrp="1"/>
          </p:cNvSpPr>
          <p:nvPr>
            <p:ph type="ftr" sz="quarter" idx="11"/>
          </p:nvPr>
        </p:nvSpPr>
        <p:spPr>
          <a:xfrm>
            <a:off x="838200" y="6356350"/>
            <a:ext cx="7086600" cy="184666"/>
          </a:xfrm>
        </p:spPr>
        <p:txBody>
          <a:bodyPr/>
          <a:lstStyle/>
          <a:p>
            <a:r>
              <a:rPr lang="en-US" sz="1200" smtClean="0"/>
              <a:t>Arun Bhati</a:t>
            </a:r>
            <a:endParaRPr lang="en-US" sz="12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18</a:t>
            </a:fld>
            <a:endParaRPr lang="en-US"/>
          </a:p>
        </p:txBody>
      </p:sp>
      <p:sp>
        <p:nvSpPr>
          <p:cNvPr id="9" name="TextBox 8">
            <a:extLst>
              <a:ext uri="{FF2B5EF4-FFF2-40B4-BE49-F238E27FC236}">
                <a16:creationId xmlns="" xmlns:a16="http://schemas.microsoft.com/office/drawing/2014/main" id="{478E4E1A-AB77-4DBF-882D-7CC0BE7A8284}"/>
              </a:ext>
            </a:extLst>
          </p:cNvPr>
          <p:cNvSpPr txBox="1"/>
          <p:nvPr/>
        </p:nvSpPr>
        <p:spPr>
          <a:xfrm>
            <a:off x="457200" y="1143000"/>
            <a:ext cx="8001000" cy="1421992"/>
          </a:xfrm>
          <a:prstGeom prst="rect">
            <a:avLst/>
          </a:prstGeom>
          <a:noFill/>
        </p:spPr>
        <p:txBody>
          <a:bodyPr wrap="square">
            <a:spAutoFit/>
          </a:bodyPr>
          <a:lstStyle/>
          <a:p>
            <a:pPr marL="342900" indent="-342900" algn="just">
              <a:lnSpc>
                <a:spcPct val="150000"/>
              </a:lnSpc>
              <a:defRPr/>
            </a:pPr>
            <a:r>
              <a:rPr lang="en-US" sz="2000" b="1" dirty="0">
                <a:latin typeface="Times New Roman" pitchFamily="18" charset="0"/>
                <a:cs typeface="Times New Roman" pitchFamily="18" charset="0"/>
              </a:rPr>
              <a:t>To make students aware of the Constitution of India and it’s historical background.</a:t>
            </a:r>
            <a:endParaRPr lang="en-US" sz="2000" dirty="0">
              <a:solidFill>
                <a:srgbClr val="000000"/>
              </a:solidFill>
              <a:latin typeface="Times New Roman" panose="02020603050405020304" pitchFamily="18" charset="0"/>
              <a:cs typeface="Times New Roman" panose="02020603050405020304" pitchFamily="18" charset="0"/>
            </a:endParaRPr>
          </a:p>
          <a:p>
            <a:pPr algn="just" eaLnBrk="1" hangingPunct="1">
              <a:lnSpc>
                <a:spcPct val="150000"/>
              </a:lnSpc>
              <a:buFont typeface="Arial" pitchFamily="34" charset="0"/>
              <a:buChar char="•"/>
              <a:defRPr/>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702915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                        Topic Objective/ Topic outcome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084E1E7D-D625-4B15-885D-5CA41CE5F4B4}"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19</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xmlns="" val="729673794"/>
              </p:ext>
            </p:extLst>
          </p:nvPr>
        </p:nvGraphicFramePr>
        <p:xfrm>
          <a:off x="76200" y="1345474"/>
          <a:ext cx="8991600" cy="337610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Meaning of the constitution law and constitutionalism, Historical Background of the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Constituent Assembly, Government of India Act of 1935, Indian Independence Act of</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1947 and enforcement of the Constitution, Indian Constitution and its Salient Features</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Constitution.</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tc>
                <a:extLst>
                  <a:ext uri="{0D108BD9-81ED-4DB2-BD59-A6C34878D82A}">
                    <a16:rowId xmlns="" xmlns:a16="http://schemas.microsoft.com/office/drawing/2014/main" val="10001"/>
                  </a:ext>
                </a:extLst>
              </a:tr>
            </a:tbl>
          </a:graphicData>
        </a:graphic>
      </p:graphicFrame>
      <p:sp>
        <p:nvSpPr>
          <p:cNvPr id="9" name="Footer Placeholder 4">
            <a:extLst>
              <a:ext uri="{FF2B5EF4-FFF2-40B4-BE49-F238E27FC236}">
                <a16:creationId xmlns="" xmlns:a16="http://schemas.microsoft.com/office/drawing/2014/main" id="{377B8847-4EA3-010D-6783-F77702AF46C6}"/>
              </a:ext>
            </a:extLst>
          </p:cNvPr>
          <p:cNvSpPr>
            <a:spLocks noGrp="1"/>
          </p:cNvSpPr>
          <p:nvPr>
            <p:ph type="ftr" sz="quarter" idx="11"/>
          </p:nvPr>
        </p:nvSpPr>
        <p:spPr>
          <a:xfrm>
            <a:off x="762000" y="6492875"/>
            <a:ext cx="6934200" cy="184666"/>
          </a:xfrm>
        </p:spPr>
        <p:txBody>
          <a:bodyPr/>
          <a:lstStyle/>
          <a:p>
            <a:pPr>
              <a:defRPr/>
            </a:pPr>
            <a:r>
              <a:rPr lang="en-US" sz="1200" smtClean="0"/>
              <a:t>Arun Bhati</a:t>
            </a:r>
            <a:endParaRPr lang="en-US" sz="1200" dirty="0">
              <a:latin typeface="+mj-lt"/>
              <a:cs typeface="Times New Roman" pitchFamily="18" charset="0"/>
            </a:endParaRPr>
          </a:p>
        </p:txBody>
      </p:sp>
    </p:spTree>
    <p:extLst>
      <p:ext uri="{BB962C8B-B14F-4D97-AF65-F5344CB8AC3E}">
        <p14:creationId xmlns:p14="http://schemas.microsoft.com/office/powerpoint/2010/main" xmlns="" val="34269273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ctr"/>
            <a:fld id="{11305E73-FCED-456B-8E77-A070BDCB5E8A}" type="datetime1">
              <a:rPr lang="en-US" smtClean="0">
                <a:solidFill>
                  <a:prstClr val="black">
                    <a:tint val="75000"/>
                  </a:prstClr>
                </a:solidFill>
                <a:cs typeface="Times New Roman" panose="02020603050405020304" pitchFamily="18" charset="0"/>
              </a:rPr>
              <a:t>8/8/2023</a:t>
            </a:fld>
            <a:endParaRPr lang="en-US" dirty="0">
              <a:solidFill>
                <a:prstClr val="black">
                  <a:tint val="75000"/>
                </a:prstClr>
              </a:solidFill>
              <a:cs typeface="Times New Roman" panose="02020603050405020304" pitchFamily="18" charset="0"/>
            </a:endParaRPr>
          </a:p>
        </p:txBody>
      </p:sp>
      <p:sp>
        <p:nvSpPr>
          <p:cNvPr id="6" name="Slide Number Placeholder 5"/>
          <p:cNvSpPr>
            <a:spLocks noGrp="1"/>
          </p:cNvSpPr>
          <p:nvPr>
            <p:ph type="sldNum" sz="quarter" idx="12"/>
          </p:nvPr>
        </p:nvSpPr>
        <p:spPr>
          <a:xfrm>
            <a:off x="6553202" y="6212546"/>
            <a:ext cx="2133600" cy="276999"/>
          </a:xfrm>
        </p:spPr>
        <p:txBody>
          <a:bodyPr/>
          <a:lstStyle/>
          <a:p>
            <a:pPr algn="ctr"/>
            <a:fld id="{B6F15528-21DE-4FAA-801E-634DDDAF4B2B}" type="slidenum">
              <a:rPr lang="en-US" smtClean="0">
                <a:solidFill>
                  <a:prstClr val="black">
                    <a:tint val="75000"/>
                  </a:prstClr>
                </a:solidFill>
                <a:cs typeface="Times New Roman" panose="02020603050405020304" pitchFamily="18" charset="0"/>
              </a:rPr>
              <a:pPr algn="ctr"/>
              <a:t>2</a:t>
            </a:fld>
            <a:endParaRPr lang="en-US" dirty="0">
              <a:solidFill>
                <a:prstClr val="black">
                  <a:tint val="75000"/>
                </a:prstClr>
              </a:solidFill>
              <a:cs typeface="Times New Roman" panose="02020603050405020304" pitchFamily="18" charset="0"/>
            </a:endParaRPr>
          </a:p>
        </p:txBody>
      </p:sp>
      <p:sp>
        <p:nvSpPr>
          <p:cNvPr id="7" name="Title 1"/>
          <p:cNvSpPr txBox="1">
            <a:spLocks/>
          </p:cNvSpPr>
          <p:nvPr/>
        </p:nvSpPr>
        <p:spPr>
          <a:xfrm>
            <a:off x="1371600" y="1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prstClr val="black"/>
                </a:solidFill>
                <a:latin typeface="Times New Roman" panose="02020603050405020304" pitchFamily="18" charset="0"/>
                <a:cs typeface="Times New Roman" panose="02020603050405020304" pitchFamily="18" charset="0"/>
              </a:rPr>
              <a:t>Marks Evaluation Scheme</a:t>
            </a:r>
          </a:p>
        </p:txBody>
      </p:sp>
      <p:sp>
        <p:nvSpPr>
          <p:cNvPr id="15" name="Rectangle 2">
            <a:extLst>
              <a:ext uri="{FF2B5EF4-FFF2-40B4-BE49-F238E27FC236}">
                <a16:creationId xmlns="" xmlns:a16="http://schemas.microsoft.com/office/drawing/2014/main" id="{A3008866-7EAE-4BEB-B316-105FF979FA4D}"/>
              </a:ext>
            </a:extLst>
          </p:cNvPr>
          <p:cNvSpPr>
            <a:spLocks noChangeArrowheads="1"/>
          </p:cNvSpPr>
          <p:nvPr/>
        </p:nvSpPr>
        <p:spPr bwMode="auto">
          <a:xfrm>
            <a:off x="1" y="-322978"/>
            <a:ext cx="18473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altLang="en-US">
                <a:solidFill>
                  <a:prstClr val="black"/>
                </a:solidFill>
                <a:latin typeface="Times New Roman" panose="02020603050405020304" pitchFamily="18" charset="0"/>
                <a:ea typeface="Tinos" charset="0"/>
                <a:cs typeface="Times New Roman" panose="02020603050405020304" pitchFamily="18" charset="0"/>
              </a:rPr>
              <a:t/>
            </a:r>
            <a:br>
              <a:rPr lang="en-US" altLang="en-US">
                <a:solidFill>
                  <a:prstClr val="black"/>
                </a:solidFill>
                <a:latin typeface="Times New Roman" panose="02020603050405020304" pitchFamily="18" charset="0"/>
                <a:ea typeface="Tinos" charset="0"/>
                <a:cs typeface="Times New Roman" panose="02020603050405020304" pitchFamily="18" charset="0"/>
              </a:rPr>
            </a:br>
            <a:endParaRPr lang="en-US" altLang="en-US">
              <a:solidFill>
                <a:prstClr val="black"/>
              </a:solidFill>
              <a:latin typeface="Times New Roman" panose="02020603050405020304" pitchFamily="18" charset="0"/>
              <a:cs typeface="Times New Roman" panose="02020603050405020304" pitchFamily="18" charset="0"/>
            </a:endParaRPr>
          </a:p>
        </p:txBody>
      </p:sp>
      <p:sp>
        <p:nvSpPr>
          <p:cNvPr id="18" name="Rectangle 1">
            <a:extLst>
              <a:ext uri="{FF2B5EF4-FFF2-40B4-BE49-F238E27FC236}">
                <a16:creationId xmlns="" xmlns:a16="http://schemas.microsoft.com/office/drawing/2014/main" id="{8B8A332E-3330-49BC-A362-648FCF5D2FDF}"/>
              </a:ext>
            </a:extLst>
          </p:cNvPr>
          <p:cNvSpPr>
            <a:spLocks noChangeArrowheads="1"/>
          </p:cNvSpPr>
          <p:nvPr/>
        </p:nvSpPr>
        <p:spPr bwMode="auto">
          <a:xfrm>
            <a:off x="6" y="-276999"/>
            <a:ext cx="184731" cy="553998"/>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200">
                <a:solidFill>
                  <a:prstClr val="black"/>
                </a:solidFill>
                <a:latin typeface="Arial" panose="020B0604020202020204" pitchFamily="34" charset="0"/>
                <a:ea typeface="Calibri" panose="020F0502020204030204" pitchFamily="34" charset="0"/>
                <a:cs typeface="Mangal" panose="02040503050203030202" pitchFamily="18" charset="0"/>
              </a:rPr>
              <a:t/>
            </a:r>
            <a:br>
              <a:rPr lang="en-US" altLang="en-US" sz="1200">
                <a:solidFill>
                  <a:prstClr val="black"/>
                </a:solidFill>
                <a:latin typeface="Arial" panose="020B0604020202020204" pitchFamily="34" charset="0"/>
                <a:ea typeface="Calibri" panose="020F0502020204030204" pitchFamily="34" charset="0"/>
                <a:cs typeface="Mangal" panose="02040503050203030202" pitchFamily="18" charset="0"/>
              </a:rPr>
            </a:br>
            <a:endParaRPr lang="en-US" altLang="en-US">
              <a:solidFill>
                <a:prstClr val="black"/>
              </a:solidFill>
              <a:latin typeface="Arial" panose="020B0604020202020204" pitchFamily="34" charset="0"/>
            </a:endParaRPr>
          </a:p>
        </p:txBody>
      </p:sp>
      <p:sp>
        <p:nvSpPr>
          <p:cNvPr id="2" name="Footer Placeholder 1">
            <a:extLst>
              <a:ext uri="{FF2B5EF4-FFF2-40B4-BE49-F238E27FC236}">
                <a16:creationId xmlns="" xmlns:a16="http://schemas.microsoft.com/office/drawing/2014/main" id="{CC2234B5-BB67-526A-2186-C991E6AADE34}"/>
              </a:ext>
            </a:extLst>
          </p:cNvPr>
          <p:cNvSpPr>
            <a:spLocks noGrp="1"/>
          </p:cNvSpPr>
          <p:nvPr>
            <p:ph type="ftr" sz="quarter" idx="11"/>
          </p:nvPr>
        </p:nvSpPr>
        <p:spPr/>
        <p:txBody>
          <a:bodyPr/>
          <a:lstStyle/>
          <a:p>
            <a:r>
              <a:rPr lang="en-US" smtClean="0">
                <a:solidFill>
                  <a:prstClr val="black">
                    <a:tint val="75000"/>
                  </a:prstClr>
                </a:solidFill>
              </a:rPr>
              <a:t>Arun Bhati</a:t>
            </a:r>
            <a:endParaRPr lang="en-US">
              <a:solidFill>
                <a:prstClr val="black">
                  <a:tint val="75000"/>
                </a:prstClr>
              </a:solidFill>
            </a:endParaRPr>
          </a:p>
        </p:txBody>
      </p:sp>
      <p:pic>
        <p:nvPicPr>
          <p:cNvPr id="11" name="Picture 3" descr="C:\Users\student\Downloads\IMG-20220617-WA0002.jpg">
            <a:extLst>
              <a:ext uri="{FF2B5EF4-FFF2-40B4-BE49-F238E27FC236}">
                <a16:creationId xmlns="" xmlns:a16="http://schemas.microsoft.com/office/drawing/2014/main" id="{1104545D-7190-A828-B1E1-6CB2C5FF1D67}"/>
              </a:ext>
            </a:extLst>
          </p:cNvPr>
          <p:cNvPicPr>
            <a:picLocks noChangeAspect="1" noChangeArrowheads="1"/>
          </p:cNvPicPr>
          <p:nvPr/>
        </p:nvPicPr>
        <p:blipFill>
          <a:blip r:embed="rId3"/>
          <a:srcRect l="4461" t="5250" r="8922" b="33000"/>
          <a:stretch>
            <a:fillRect/>
          </a:stretch>
        </p:blipFill>
        <p:spPr bwMode="auto">
          <a:xfrm>
            <a:off x="685799" y="817165"/>
            <a:ext cx="7696201" cy="5259071"/>
          </a:xfrm>
          <a:prstGeom prst="rect">
            <a:avLst/>
          </a:prstGeom>
          <a:solidFill>
            <a:schemeClr val="accent1"/>
          </a:solidFill>
          <a:ln>
            <a:solidFill>
              <a:schemeClr val="accent1"/>
            </a:solidFill>
          </a:ln>
        </p:spPr>
      </p:pic>
      <p:cxnSp>
        <p:nvCxnSpPr>
          <p:cNvPr id="12" name="Straight Connector 11">
            <a:extLst>
              <a:ext uri="{FF2B5EF4-FFF2-40B4-BE49-F238E27FC236}">
                <a16:creationId xmlns="" xmlns:a16="http://schemas.microsoft.com/office/drawing/2014/main" id="{B10AFE07-3981-849B-F365-96103064E765}"/>
              </a:ext>
            </a:extLst>
          </p:cNvPr>
          <p:cNvCxnSpPr/>
          <p:nvPr/>
        </p:nvCxnSpPr>
        <p:spPr>
          <a:xfrm>
            <a:off x="62549" y="5105400"/>
            <a:ext cx="9144000" cy="1588"/>
          </a:xfrm>
          <a:prstGeom prst="line">
            <a:avLst/>
          </a:prstGeom>
          <a:ln w="25400">
            <a:solidFill>
              <a:srgbClr val="FF0000">
                <a:alpha val="77000"/>
              </a:srgb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 xmlns:a16="http://schemas.microsoft.com/office/drawing/2014/main" id="{189EF2F6-1BC9-FB17-A98A-742BD132BED2}"/>
              </a:ext>
            </a:extLst>
          </p:cNvPr>
          <p:cNvCxnSpPr/>
          <p:nvPr/>
        </p:nvCxnSpPr>
        <p:spPr>
          <a:xfrm>
            <a:off x="-38101" y="5486400"/>
            <a:ext cx="9144000" cy="1588"/>
          </a:xfrm>
          <a:prstGeom prst="line">
            <a:avLst/>
          </a:prstGeom>
          <a:ln w="22225">
            <a:solidFill>
              <a:srgbClr val="FF0000">
                <a:alpha val="77000"/>
              </a:srgbClr>
            </a:solidFill>
          </a:ln>
        </p:spPr>
        <p:style>
          <a:lnRef idx="1">
            <a:schemeClr val="accent1"/>
          </a:lnRef>
          <a:fillRef idx="0">
            <a:schemeClr val="accent1"/>
          </a:fillRef>
          <a:effectRef idx="0">
            <a:schemeClr val="accent1"/>
          </a:effectRef>
          <a:fontRef idx="minor">
            <a:schemeClr val="tx1"/>
          </a:fontRef>
        </p:style>
      </p:cxnSp>
      <p:sp>
        <p:nvSpPr>
          <p:cNvPr id="14" name="Footer Placeholder 4">
            <a:extLst>
              <a:ext uri="{FF2B5EF4-FFF2-40B4-BE49-F238E27FC236}">
                <a16:creationId xmlns="" xmlns:a16="http://schemas.microsoft.com/office/drawing/2014/main" id="{958E05AD-4F94-51F9-6168-77AA5096D7A7}"/>
              </a:ext>
            </a:extLst>
          </p:cNvPr>
          <p:cNvSpPr txBox="1">
            <a:spLocks/>
          </p:cNvSpPr>
          <p:nvPr/>
        </p:nvSpPr>
        <p:spPr>
          <a:xfrm>
            <a:off x="990600" y="6492875"/>
            <a:ext cx="6705600" cy="169277"/>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dirty="0"/>
              <a:t>Prof. Vikesh Shakya, Constitution of India, Law and Engineering, Unit 1</a:t>
            </a:r>
            <a:endParaRPr lang="en-US" sz="1100" dirty="0">
              <a:latin typeface="+mj-lt"/>
              <a:cs typeface="Times New Roman" pitchFamily="18" charset="0"/>
            </a:endParaRPr>
          </a:p>
        </p:txBody>
      </p:sp>
      <p:pic>
        <p:nvPicPr>
          <p:cNvPr id="16" name="Picture 3">
            <a:extLst>
              <a:ext uri="{FF2B5EF4-FFF2-40B4-BE49-F238E27FC236}">
                <a16:creationId xmlns="" xmlns:a16="http://schemas.microsoft.com/office/drawing/2014/main" id="{50F5B4FF-A88A-110F-3AC0-623E07B16D58}"/>
              </a:ext>
            </a:extLst>
          </p:cNvPr>
          <p:cNvPicPr>
            <a:picLocks noChangeAspect="1" noChangeArrowheads="1"/>
          </p:cNvPicPr>
          <p:nvPr/>
        </p:nvPicPr>
        <p:blipFill>
          <a:blip r:embed="rId4" cstate="print">
            <a:extLst>
              <a:ext uri="{28A0092B-C50C-407E-A947-70E740481C1C}">
                <a14:useLocalDpi xmlns:a14="http://schemas.microsoft.com/office/drawing/2010/main" xmlns="" val="0"/>
              </a:ext>
            </a:extLst>
          </a:blip>
          <a:srcRect/>
          <a:stretch>
            <a:fillRect/>
          </a:stretch>
        </p:blipFill>
        <p:spPr bwMode="auto">
          <a:xfrm>
            <a:off x="0" y="0"/>
            <a:ext cx="1371594"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1316438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algn="ctr" eaLnBrk="1" fontAlgn="auto" hangingPunct="1">
              <a:spcAft>
                <a:spcPts val="0"/>
              </a:spcAft>
              <a:defRPr/>
            </a:pPr>
            <a:r>
              <a:rPr lang="en-US" sz="3200" b="1" dirty="0">
                <a:latin typeface="Times New Roman" pitchFamily="18" charset="0"/>
                <a:cs typeface="Times New Roman" pitchFamily="18" charset="0"/>
              </a:rPr>
              <a:t>                        Constitution</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8A7E84A3-534A-4B2C-9467-4C91B43DCE28}"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20</a:t>
            </a:fld>
            <a:endParaRPr lang="en-US">
              <a:latin typeface="Times New Roman" pitchFamily="18" charset="0"/>
              <a:cs typeface="Times New Roman" pitchFamily="18" charset="0"/>
            </a:endParaRPr>
          </a:p>
        </p:txBody>
      </p:sp>
      <p:sp>
        <p:nvSpPr>
          <p:cNvPr id="9" name="Footer Placeholder 4">
            <a:extLst>
              <a:ext uri="{FF2B5EF4-FFF2-40B4-BE49-F238E27FC236}">
                <a16:creationId xmlns="" xmlns:a16="http://schemas.microsoft.com/office/drawing/2014/main" id="{377B8847-4EA3-010D-6783-F77702AF46C6}"/>
              </a:ext>
            </a:extLst>
          </p:cNvPr>
          <p:cNvSpPr>
            <a:spLocks noGrp="1"/>
          </p:cNvSpPr>
          <p:nvPr>
            <p:ph type="ftr" sz="quarter" idx="11"/>
          </p:nvPr>
        </p:nvSpPr>
        <p:spPr>
          <a:xfrm>
            <a:off x="685800" y="6492875"/>
            <a:ext cx="7010400" cy="184666"/>
          </a:xfrm>
        </p:spPr>
        <p:txBody>
          <a:bodyPr/>
          <a:lstStyle/>
          <a:p>
            <a:pPr>
              <a:defRPr/>
            </a:pPr>
            <a:r>
              <a:rPr lang="en-US" sz="1200" smtClean="0"/>
              <a:t>Arun Bhati</a:t>
            </a:r>
            <a:endParaRPr lang="en-US" sz="1200" dirty="0">
              <a:latin typeface="+mj-lt"/>
              <a:cs typeface="Times New Roman" pitchFamily="18" charset="0"/>
            </a:endParaRPr>
          </a:p>
        </p:txBody>
      </p:sp>
      <p:sp>
        <p:nvSpPr>
          <p:cNvPr id="10" name="TextBox 9">
            <a:extLst>
              <a:ext uri="{FF2B5EF4-FFF2-40B4-BE49-F238E27FC236}">
                <a16:creationId xmlns="" xmlns:a16="http://schemas.microsoft.com/office/drawing/2014/main" id="{695253F6-7B47-47B5-C0C3-803EE513B74C}"/>
              </a:ext>
            </a:extLst>
          </p:cNvPr>
          <p:cNvSpPr txBox="1"/>
          <p:nvPr/>
        </p:nvSpPr>
        <p:spPr>
          <a:xfrm>
            <a:off x="377666" y="973236"/>
            <a:ext cx="8232934" cy="2246769"/>
          </a:xfrm>
          <a:prstGeom prst="rect">
            <a:avLst/>
          </a:prstGeom>
          <a:noFill/>
        </p:spPr>
        <p:txBody>
          <a:bodyPr wrap="square">
            <a:spAutoFit/>
          </a:bodyPr>
          <a:lstStyle/>
          <a:p>
            <a:pPr algn="l"/>
            <a:endParaRPr lang="en-IN" sz="20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000" b="1" i="0" u="none" strike="noStrike" baseline="0" dirty="0">
                <a:solidFill>
                  <a:srgbClr val="323232"/>
                </a:solidFill>
                <a:latin typeface="Times New Roman" panose="02020603050405020304" pitchFamily="18" charset="0"/>
                <a:cs typeface="Times New Roman" panose="02020603050405020304" pitchFamily="18" charset="0"/>
              </a:rPr>
              <a:t>What is a Constitution? </a:t>
            </a:r>
          </a:p>
          <a:p>
            <a:endParaRPr lang="en-US" sz="2000" b="1" dirty="0">
              <a:solidFill>
                <a:srgbClr val="323232"/>
              </a:solidFill>
              <a:latin typeface="Times New Roman" panose="02020603050405020304" pitchFamily="18" charset="0"/>
              <a:cs typeface="Times New Roman" panose="02020603050405020304" pitchFamily="18" charset="0"/>
            </a:endParaRPr>
          </a:p>
          <a:p>
            <a:r>
              <a:rPr lang="en-US" sz="2000" b="0" i="0" u="none" strike="noStrike" baseline="0" dirty="0">
                <a:solidFill>
                  <a:srgbClr val="323232"/>
                </a:solidFill>
                <a:latin typeface="Times New Roman" panose="02020603050405020304" pitchFamily="18" charset="0"/>
                <a:cs typeface="Times New Roman" panose="02020603050405020304" pitchFamily="18" charset="0"/>
              </a:rPr>
              <a:t>It is a set of rules, written and unwritten, that seeks to establish the duties, powers and functions of the various institutions of government, regulate the relationships between them and define the relationships between the state and the individual.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609341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Historical Background</a:t>
            </a:r>
          </a:p>
          <a:p>
            <a:pPr lvl="1" algn="ctr"/>
            <a:endParaRPr lang="en-US" sz="3200" b="1" dirty="0">
              <a:latin typeface="Times New Roman" panose="02020603050405020304" pitchFamily="18" charset="0"/>
              <a:cs typeface="Times New Roman" panose="02020603050405020304" pitchFamily="18" charset="0"/>
            </a:endParaRP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BB37EAC8-5B6D-414B-8313-DA7B160FE48B}"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2" name="Footer Placeholder 1">
            <a:extLst>
              <a:ext uri="{FF2B5EF4-FFF2-40B4-BE49-F238E27FC236}">
                <a16:creationId xmlns="" xmlns:a16="http://schemas.microsoft.com/office/drawing/2014/main" id="{99260402-580D-CE5D-93C6-5DD73469EE82}"/>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4D16CFF4-CF65-216D-3D1A-058490536940}"/>
              </a:ext>
            </a:extLst>
          </p:cNvPr>
          <p:cNvSpPr txBox="1"/>
          <p:nvPr/>
        </p:nvSpPr>
        <p:spPr>
          <a:xfrm>
            <a:off x="335281" y="1478280"/>
            <a:ext cx="8351519"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British came to India in 1600 as a trader in the form of East India Company (EIC).</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1765 – Diwani right (revenue and civil justice) – Bengal, Bihar and Orissa.</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started its career as a territorial power.</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1858 – ‘Sepoy mutiny’, the British Crown assumed direct responsibility for the governance of India.</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Continued until India was granted independence on Aug 15, 1947.</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With Independence came the need of a Constitution.</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Suggested by MN Roy in 1934.</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Constituent Assembly was formed for this purpose in 1946 and on Jan 26, 1950 the Constitution came into being.</a:t>
            </a:r>
          </a:p>
          <a:p>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D46D0F3A-2A39-AC91-BE7E-788584E596E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The Company Rule (1773-1858)</a:t>
            </a:r>
          </a:p>
          <a:p>
            <a:pPr lvl="1" algn="ctr"/>
            <a:endParaRPr lang="en-US" sz="3200" b="1" dirty="0">
              <a:latin typeface="Times New Roman" panose="02020603050405020304" pitchFamily="18" charset="0"/>
              <a:cs typeface="Times New Roman" panose="02020603050405020304" pitchFamily="18" charset="0"/>
            </a:endParaRP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49EE736E-5A0E-4DB2-9C76-75EC6000FEDB}"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2" name="Footer Placeholder 1">
            <a:extLst>
              <a:ext uri="{FF2B5EF4-FFF2-40B4-BE49-F238E27FC236}">
                <a16:creationId xmlns="" xmlns:a16="http://schemas.microsoft.com/office/drawing/2014/main" id="{DB6DCBF3-2050-6888-79E3-C10E2D8E3710}"/>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5899F976-E6BF-0AFA-3F0E-5DD527697ECF}"/>
              </a:ext>
            </a:extLst>
          </p:cNvPr>
          <p:cNvSpPr txBox="1"/>
          <p:nvPr/>
        </p:nvSpPr>
        <p:spPr>
          <a:xfrm>
            <a:off x="699516" y="1422892"/>
            <a:ext cx="7987284" cy="4093428"/>
          </a:xfrm>
          <a:prstGeom prst="rect">
            <a:avLst/>
          </a:prstGeom>
          <a:noFill/>
        </p:spPr>
        <p:txBody>
          <a:bodyPr wrap="square" rtlCol="0">
            <a:spAutoFit/>
          </a:bodyPr>
          <a:lstStyle/>
          <a:p>
            <a:pPr marL="342900" indent="-342900">
              <a:buAutoNum type="arabicPeriod"/>
            </a:pPr>
            <a:r>
              <a:rPr lang="en-IN" sz="2000" dirty="0">
                <a:latin typeface="Times New Roman" panose="02020603050405020304" pitchFamily="18" charset="0"/>
                <a:cs typeface="Times New Roman" panose="02020603050405020304" pitchFamily="18" charset="0"/>
              </a:rPr>
              <a:t>Regulation Act of 1773</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First step taken by British Govt to control and regulate the affairs of EIC in India.</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Recognised first time political and administrative functions of the company.</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Laid the foundations of central administration in India.</a:t>
            </a:r>
          </a:p>
          <a:p>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Features: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Governor of Bengal became ‘Governor General of Bengal’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Bombay and Madras presidencies subordinate to the governor general of Bengal.</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Created and Executive Council of four members to assist him.</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Governor General – Lord Warred Hastings.</a:t>
            </a:r>
          </a:p>
        </p:txBody>
      </p:sp>
      <p:pic>
        <p:nvPicPr>
          <p:cNvPr id="8" name="Picture 3">
            <a:extLst>
              <a:ext uri="{FF2B5EF4-FFF2-40B4-BE49-F238E27FC236}">
                <a16:creationId xmlns="" xmlns:a16="http://schemas.microsoft.com/office/drawing/2014/main" id="{F14A85F6-FDB2-BD38-BED8-70FD289D94B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632232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The Company Rule (1773-1858)</a:t>
            </a:r>
          </a:p>
          <a:p>
            <a:pPr lvl="1" algn="ctr"/>
            <a:endParaRPr lang="en-US" sz="3200" b="1" dirty="0">
              <a:latin typeface="Times New Roman" panose="02020603050405020304" pitchFamily="18" charset="0"/>
              <a:cs typeface="Times New Roman" panose="02020603050405020304" pitchFamily="18" charset="0"/>
            </a:endParaRP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F793662D-2A76-474D-B74F-53FC15DFDBD6}"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2" name="Footer Placeholder 1">
            <a:extLst>
              <a:ext uri="{FF2B5EF4-FFF2-40B4-BE49-F238E27FC236}">
                <a16:creationId xmlns="" xmlns:a16="http://schemas.microsoft.com/office/drawing/2014/main" id="{DB6DCBF3-2050-6888-79E3-C10E2D8E3710}"/>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5899F976-E6BF-0AFA-3F0E-5DD527697ECF}"/>
              </a:ext>
            </a:extLst>
          </p:cNvPr>
          <p:cNvSpPr txBox="1"/>
          <p:nvPr/>
        </p:nvSpPr>
        <p:spPr>
          <a:xfrm>
            <a:off x="699516" y="1422892"/>
            <a:ext cx="7987284" cy="1938992"/>
          </a:xfrm>
          <a:prstGeom prst="rect">
            <a:avLst/>
          </a:prstGeom>
          <a:noFill/>
        </p:spPr>
        <p:txBody>
          <a:bodyPr wrap="square" rtlCol="0">
            <a:spAutoFit/>
          </a:bodyPr>
          <a:lstStyle/>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1774 – Supreme Court Calcutta comprising one Chief Justice and three judges.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Prohibited servants of company from engaging in any private trade or accepting gift or bribes.</a:t>
            </a:r>
          </a:p>
          <a:p>
            <a:pPr marL="285750"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Control of </a:t>
            </a:r>
            <a:r>
              <a:rPr lang="en-IN" sz="2000" dirty="0" err="1">
                <a:latin typeface="Times New Roman" panose="02020603050405020304" pitchFamily="18" charset="0"/>
                <a:cs typeface="Times New Roman" panose="02020603050405020304" pitchFamily="18" charset="0"/>
              </a:rPr>
              <a:t>british</a:t>
            </a:r>
            <a:r>
              <a:rPr lang="en-IN" sz="2000" dirty="0">
                <a:latin typeface="Times New Roman" panose="02020603050405020304" pitchFamily="18" charset="0"/>
                <a:cs typeface="Times New Roman" panose="02020603050405020304" pitchFamily="18" charset="0"/>
              </a:rPr>
              <a:t> govt over company by court of directors to report on its revenue, civil, and military affairs in India.   </a:t>
            </a:r>
          </a:p>
        </p:txBody>
      </p:sp>
      <p:pic>
        <p:nvPicPr>
          <p:cNvPr id="8" name="Picture 3">
            <a:extLst>
              <a:ext uri="{FF2B5EF4-FFF2-40B4-BE49-F238E27FC236}">
                <a16:creationId xmlns="" xmlns:a16="http://schemas.microsoft.com/office/drawing/2014/main" id="{EA832555-C3CA-E609-993C-C3FE3974509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366456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905002" y="-9921"/>
            <a:ext cx="7238999"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2. Pitt’s India Act of 1784</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67044C00-B58E-47F0-8599-A19B7A3E3B53}"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24</a:t>
            </a:fld>
            <a:endParaRPr lang="en-US"/>
          </a:p>
        </p:txBody>
      </p:sp>
      <p:pic>
        <p:nvPicPr>
          <p:cNvPr id="27" name="Picture 2" descr="E:\NIET\Project\xLogo11.png.pagespeed.ic.pydHLuCQEZ.png">
            <a:extLst>
              <a:ext uri="{FF2B5EF4-FFF2-40B4-BE49-F238E27FC236}">
                <a16:creationId xmlns="" xmlns:a16="http://schemas.microsoft.com/office/drawing/2014/main" id="{C07742F6-AB63-4862-B503-185D92079216}"/>
              </a:ext>
            </a:extLst>
          </p:cNvPr>
          <p:cNvPicPr>
            <a:picLocks noChangeAspect="1" noChangeArrowheads="1"/>
          </p:cNvPicPr>
          <p:nvPr/>
        </p:nvPicPr>
        <p:blipFill>
          <a:blip r:embed="rId2"/>
          <a:srcRect/>
          <a:stretch>
            <a:fillRect/>
          </a:stretch>
        </p:blipFill>
        <p:spPr bwMode="auto">
          <a:xfrm>
            <a:off x="0" y="1"/>
            <a:ext cx="1447800" cy="817163"/>
          </a:xfrm>
          <a:prstGeom prst="rect">
            <a:avLst/>
          </a:prstGeom>
          <a:noFill/>
        </p:spPr>
      </p:pic>
      <p:sp>
        <p:nvSpPr>
          <p:cNvPr id="2" name="Footer Placeholder 1">
            <a:extLst>
              <a:ext uri="{FF2B5EF4-FFF2-40B4-BE49-F238E27FC236}">
                <a16:creationId xmlns="" xmlns:a16="http://schemas.microsoft.com/office/drawing/2014/main" id="{03BADB27-8672-F08D-064B-0BAEC1AC4918}"/>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E92462B-1CCE-C12E-91B2-1BFE77CB8076}"/>
              </a:ext>
            </a:extLst>
          </p:cNvPr>
          <p:cNvSpPr txBox="1"/>
          <p:nvPr/>
        </p:nvSpPr>
        <p:spPr>
          <a:xfrm>
            <a:off x="563881" y="1371600"/>
            <a:ext cx="7818119" cy="347787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Distinguished between commercial and political functions of the company.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Court of Directors for Commercial functions and Board of Control for political affairs.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Reduced the strength of the Governor General’s council to three members.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Placed the Indian affairs under the direct control of the British Government.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companies territories in India were called “the British possession in India”.</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Governor’s councils were established in Madras and Bombay.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213873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3. Charter Act of 1833</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6AE541BE-A51C-433A-897D-1F632ECF9F2C}"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2" name="Footer Placeholder 1">
            <a:extLst>
              <a:ext uri="{FF2B5EF4-FFF2-40B4-BE49-F238E27FC236}">
                <a16:creationId xmlns="" xmlns:a16="http://schemas.microsoft.com/office/drawing/2014/main" id="{4742067B-41A4-1830-D0D3-DCD716F2F636}"/>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494F94C9-656F-6CE1-B286-ECBFB981E4D1}"/>
              </a:ext>
            </a:extLst>
          </p:cNvPr>
          <p:cNvSpPr txBox="1"/>
          <p:nvPr/>
        </p:nvSpPr>
        <p:spPr>
          <a:xfrm>
            <a:off x="640081" y="1371600"/>
            <a:ext cx="7863838"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Governor-General (of Bengal) became the Governor-General of India.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 Governor-General of India was Lord William Bentick.</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was the final step towards centralization in  British India.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Beginning of a Central legislature for India as the act also took away legislative powers of Bombay and Madras provinces.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ended the activities of the East India Company as a commercial body and it became a purely administrative body.</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78116030-2197-F724-84F9-FE3B11B99C3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598755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4. Charter Act of 1853</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362812A9-E781-4B92-A4C1-EC673AD93389}"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2" name="Footer Placeholder 1">
            <a:extLst>
              <a:ext uri="{FF2B5EF4-FFF2-40B4-BE49-F238E27FC236}">
                <a16:creationId xmlns="" xmlns:a16="http://schemas.microsoft.com/office/drawing/2014/main" id="{FE47AD3B-92E8-E0A8-10BE-61FAC5178FB2}"/>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FE39D158-0177-3A6D-3178-E08A9B09EB9A}"/>
              </a:ext>
            </a:extLst>
          </p:cNvPr>
          <p:cNvSpPr txBox="1"/>
          <p:nvPr/>
        </p:nvSpPr>
        <p:spPr>
          <a:xfrm>
            <a:off x="609600" y="1554480"/>
            <a:ext cx="7879081"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legislative and executive functions of the Governor-General’s Council were separated.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6 members in Central legislative council. Four out of six members were appointed by the provisional governments of Madras, Bombay, Bengal and Agra.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introduced a system of open competition as the basis for the recruitment of civil servants of the Company (Indian Civil Service opened for all).</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CDFEA31B-3E0B-70F1-43C6-E98556B0BBF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599346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The Crown Rule (1858-1947)</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444AD767-0187-4136-9EDC-4E72E9E6D2A9}"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2" name="Footer Placeholder 1">
            <a:extLst>
              <a:ext uri="{FF2B5EF4-FFF2-40B4-BE49-F238E27FC236}">
                <a16:creationId xmlns="" xmlns:a16="http://schemas.microsoft.com/office/drawing/2014/main" id="{4805A0D1-744F-FB75-E287-41BF80FB988C}"/>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FFBB1CAB-E0E3-CF75-F0A1-3B1A61652253}"/>
              </a:ext>
            </a:extLst>
          </p:cNvPr>
          <p:cNvSpPr txBox="1"/>
          <p:nvPr/>
        </p:nvSpPr>
        <p:spPr>
          <a:xfrm>
            <a:off x="640081" y="1325880"/>
            <a:ext cx="8199119" cy="3293209"/>
          </a:xfrm>
          <a:prstGeom prst="rect">
            <a:avLst/>
          </a:prstGeom>
          <a:noFill/>
        </p:spPr>
        <p:txBody>
          <a:bodyPr wrap="square" rtlCol="0">
            <a:spAutoFit/>
          </a:bodyPr>
          <a:lstStyle/>
          <a:p>
            <a:pPr algn="just"/>
            <a:r>
              <a:rPr lang="en-US" sz="2800" b="1" dirty="0">
                <a:latin typeface="Times New Roman" panose="02020603050405020304" pitchFamily="18" charset="0"/>
                <a:cs typeface="Times New Roman" panose="02020603050405020304" pitchFamily="18" charset="0"/>
              </a:rPr>
              <a:t>Government of India Act of 1858:</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rule of Company was replaced by the rule of the Crown in India.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powers of the British Crown were to be exercised by the Secretary of State for India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was assisted by the Council of India, having 15 members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He was vested with complete authority and control over the Indian administration through the Viceroy as his agent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Governor-General was made the Viceroy of India.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Lord Canning was the first Viceroy of India.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Abolished Board of Control and Court of Directors.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08A5B138-7265-3BB4-3929-20BDD8D7040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3525564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2400" b="1" dirty="0">
                <a:latin typeface="Times New Roman" panose="02020603050405020304" pitchFamily="18" charset="0"/>
                <a:cs typeface="Times New Roman" panose="02020603050405020304" pitchFamily="18" charset="0"/>
              </a:rPr>
              <a:t>B) Indian Councils Act of 1861, 1892 and1909</a:t>
            </a:r>
            <a:r>
              <a:rPr lang="en-US" sz="3200" b="1" dirty="0">
                <a:latin typeface="Times New Roman" panose="02020603050405020304" pitchFamily="18" charset="0"/>
                <a:cs typeface="Times New Roman" panose="02020603050405020304" pitchFamily="18" charset="0"/>
              </a:rPr>
              <a:t> </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7EE60CDB-915D-4647-89F6-34BF42EF16C7}"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2" name="Footer Placeholder 1">
            <a:extLst>
              <a:ext uri="{FF2B5EF4-FFF2-40B4-BE49-F238E27FC236}">
                <a16:creationId xmlns="" xmlns:a16="http://schemas.microsoft.com/office/drawing/2014/main" id="{5E55E1B8-9307-8D27-D29E-C227713B85C6}"/>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A88FFFEA-49E6-647D-6C02-9B2B410B853B}"/>
              </a:ext>
            </a:extLst>
          </p:cNvPr>
          <p:cNvSpPr txBox="1"/>
          <p:nvPr/>
        </p:nvSpPr>
        <p:spPr>
          <a:xfrm>
            <a:off x="640081" y="1447800"/>
            <a:ext cx="7589519" cy="3662541"/>
          </a:xfrm>
          <a:prstGeom prst="rect">
            <a:avLst/>
          </a:prstGeom>
          <a:noFill/>
        </p:spPr>
        <p:txBody>
          <a:bodyPr wrap="square" rtlCol="0">
            <a:spAutoFit/>
          </a:bodyPr>
          <a:lstStyle/>
          <a:p>
            <a:pPr algn="just"/>
            <a:r>
              <a:rPr lang="en-US" sz="3200" b="1" dirty="0">
                <a:latin typeface="Times New Roman" panose="02020603050405020304" pitchFamily="18" charset="0"/>
                <a:cs typeface="Times New Roman" panose="02020603050405020304" pitchFamily="18" charset="0"/>
              </a:rPr>
              <a:t>Indian Councils Act of 1861:</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introduced for the first time Indian representation in the institutions like Viceroy’s </a:t>
            </a:r>
            <a:r>
              <a:rPr lang="en-US" sz="2000" dirty="0" err="1">
                <a:latin typeface="Times New Roman" panose="02020603050405020304" pitchFamily="18" charset="0"/>
                <a:cs typeface="Times New Roman" panose="02020603050405020304" pitchFamily="18" charset="0"/>
              </a:rPr>
              <a:t>executive+legislative</a:t>
            </a:r>
            <a:r>
              <a:rPr lang="en-US" sz="2000" dirty="0">
                <a:latin typeface="Times New Roman" panose="02020603050405020304" pitchFamily="18" charset="0"/>
                <a:cs typeface="Times New Roman" panose="02020603050405020304" pitchFamily="18" charset="0"/>
              </a:rPr>
              <a:t> council (non-official). 3 Indians entered the Legislative council.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Legislative councils were established in Center and provinces.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provided that the Viceroy’s Executive Council should have some Indians as the non-official members while transacting the legislative businesses.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accorded statutory recognition to the portfolio system.</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Initiated the process of </a:t>
            </a:r>
            <a:r>
              <a:rPr lang="en-US" sz="2000" dirty="0" err="1">
                <a:latin typeface="Times New Roman" panose="02020603050405020304" pitchFamily="18" charset="0"/>
                <a:cs typeface="Times New Roman" panose="02020603050405020304" pitchFamily="18" charset="0"/>
              </a:rPr>
              <a:t>decentralisation</a:t>
            </a:r>
            <a:r>
              <a:rPr lang="en-US" sz="2000" dirty="0">
                <a:latin typeface="Times New Roman" panose="02020603050405020304" pitchFamily="18" charset="0"/>
                <a:cs typeface="Times New Roman" panose="02020603050405020304" pitchFamily="18" charset="0"/>
              </a:rPr>
              <a:t> by restoring the legislative powers to the Bombay and the Madras Provinces.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59C058B4-8686-AE2C-5909-8109B7D4F56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574722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Continue…</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8211B4E3-AEA2-441C-80BD-C6428CD44C78}"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2" name="Footer Placeholder 1">
            <a:extLst>
              <a:ext uri="{FF2B5EF4-FFF2-40B4-BE49-F238E27FC236}">
                <a16:creationId xmlns="" xmlns:a16="http://schemas.microsoft.com/office/drawing/2014/main" id="{D6F9BB2A-B758-FC8B-D36F-418DB6FB7A5C}"/>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9525BB6-6765-644F-2E62-4AD55708D91D}"/>
              </a:ext>
            </a:extLst>
          </p:cNvPr>
          <p:cNvSpPr txBox="1"/>
          <p:nvPr/>
        </p:nvSpPr>
        <p:spPr>
          <a:xfrm>
            <a:off x="457200" y="1524000"/>
            <a:ext cx="7315200" cy="2431435"/>
          </a:xfrm>
          <a:prstGeom prst="rect">
            <a:avLst/>
          </a:prstGeom>
          <a:noFill/>
        </p:spPr>
        <p:txBody>
          <a:bodyPr wrap="square" rtlCol="0">
            <a:spAutoFit/>
          </a:bodyPr>
          <a:lstStyle/>
          <a:p>
            <a:pPr algn="just"/>
            <a:r>
              <a:rPr lang="en-US" sz="3200" b="1" i="0" dirty="0">
                <a:solidFill>
                  <a:srgbClr val="333333"/>
                </a:solidFill>
                <a:effectLst/>
                <a:latin typeface="Times New Roman" panose="02020603050405020304" pitchFamily="18" charset="0"/>
                <a:cs typeface="Times New Roman" panose="02020603050405020304" pitchFamily="18" charset="0"/>
              </a:rPr>
              <a:t>India Council Act of 1892</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Introduced indirect elections (nomination).</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Enlarged the size of the legislative councils.</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Enlarged the functions of the Legislative Councils and gave them the power of discussing the Budget and addressing questions to the Executive.</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48A2EF95-E61B-481F-34F9-F56DFD9584C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04998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 xmlns:a16="http://schemas.microsoft.com/office/drawing/2014/main" id="{C367DFCF-B0F5-4AC0-9068-F7DB93AA13D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690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B306A610-E865-4AA0-A12D-443CBC2BA681}" type="datetime1">
              <a:rPr lang="en-US" smtClean="0"/>
              <a:t>8/8/2023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
        <p:nvSpPr>
          <p:cNvPr id="9" name="Title 1">
            <a:extLst>
              <a:ext uri="{FF2B5EF4-FFF2-40B4-BE49-F238E27FC236}">
                <a16:creationId xmlns=""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a:latin typeface="Times New Roman" pitchFamily="18" charset="0"/>
                <a:cs typeface="Times New Roman" pitchFamily="18" charset="0"/>
              </a:rPr>
              <a:t> </a:t>
            </a:r>
            <a:r>
              <a:rPr lang="en-US" sz="2400" b="1" dirty="0">
                <a:latin typeface="Times New Roman" pitchFamily="18" charset="0"/>
                <a:cs typeface="Times New Roman" pitchFamily="18" charset="0"/>
              </a:rPr>
              <a:t>Syllabus</a:t>
            </a:r>
          </a:p>
        </p:txBody>
      </p:sp>
      <p:sp>
        <p:nvSpPr>
          <p:cNvPr id="8" name="Footer Placeholder 12">
            <a:extLst>
              <a:ext uri="{FF2B5EF4-FFF2-40B4-BE49-F238E27FC236}">
                <a16:creationId xmlns="" xmlns:a16="http://schemas.microsoft.com/office/drawing/2014/main" id="{0155F150-EBF7-5A5E-15E9-5267BE744EA0}"/>
              </a:ext>
            </a:extLst>
          </p:cNvPr>
          <p:cNvSpPr>
            <a:spLocks noGrp="1"/>
          </p:cNvSpPr>
          <p:nvPr>
            <p:ph type="ftr" sz="quarter" idx="11"/>
          </p:nvPr>
        </p:nvSpPr>
        <p:spPr>
          <a:xfrm>
            <a:off x="1129748" y="6553200"/>
            <a:ext cx="7162800" cy="184666"/>
          </a:xfrm>
        </p:spPr>
        <p:txBody>
          <a:bodyPr/>
          <a:lstStyle/>
          <a:p>
            <a:r>
              <a:rPr lang="en-US" sz="1200" smtClean="0"/>
              <a:t>Arun Bhati</a:t>
            </a:r>
            <a:endParaRPr lang="en-US" sz="1200" dirty="0"/>
          </a:p>
        </p:txBody>
      </p:sp>
      <p:pic>
        <p:nvPicPr>
          <p:cNvPr id="10" name="Picture 3">
            <a:extLst>
              <a:ext uri="{FF2B5EF4-FFF2-40B4-BE49-F238E27FC236}">
                <a16:creationId xmlns="" xmlns:a16="http://schemas.microsoft.com/office/drawing/2014/main" id="{879301A9-A290-48A2-DC9E-7870A2DC585C}"/>
              </a:ext>
            </a:extLst>
          </p:cNvPr>
          <p:cNvPicPr>
            <a:picLocks noChangeAspect="1" noChangeArrowheads="1"/>
          </p:cNvPicPr>
          <p:nvPr/>
        </p:nvPicPr>
        <p:blipFill>
          <a:blip r:embed="rId4"/>
          <a:srcRect/>
          <a:stretch>
            <a:fillRect/>
          </a:stretch>
        </p:blipFill>
        <p:spPr bwMode="auto">
          <a:xfrm>
            <a:off x="0" y="914400"/>
            <a:ext cx="9144000" cy="5200650"/>
          </a:xfrm>
          <a:prstGeom prst="rect">
            <a:avLst/>
          </a:prstGeom>
          <a:noFill/>
          <a:ln w="9525">
            <a:noFill/>
            <a:miter lim="800000"/>
            <a:headEnd/>
            <a:tailEnd/>
          </a:ln>
          <a:effectLst/>
        </p:spPr>
      </p:pic>
    </p:spTree>
    <p:extLst>
      <p:ext uri="{BB962C8B-B14F-4D97-AF65-F5344CB8AC3E}">
        <p14:creationId xmlns:p14="http://schemas.microsoft.com/office/powerpoint/2010/main" xmlns="" val="20834952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27764" y="-9921"/>
            <a:ext cx="8016237"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Continue…</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F775A7BB-F0EF-47FC-AF15-BFCF54A8319C}" type="datetime1">
              <a:rPr lang="en-US" smtClean="0"/>
              <a:t>8/8/2023</a:t>
            </a:fld>
            <a:endParaRPr lang="en-US" dirty="0"/>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30</a:t>
            </a:fld>
            <a:endParaRPr lang="en-US"/>
          </a:p>
        </p:txBody>
      </p:sp>
      <p:sp>
        <p:nvSpPr>
          <p:cNvPr id="2" name="Footer Placeholder 1">
            <a:extLst>
              <a:ext uri="{FF2B5EF4-FFF2-40B4-BE49-F238E27FC236}">
                <a16:creationId xmlns="" xmlns:a16="http://schemas.microsoft.com/office/drawing/2014/main" id="{ED36333B-2118-D7DD-5405-0AC59E828110}"/>
              </a:ext>
            </a:extLst>
          </p:cNvPr>
          <p:cNvSpPr>
            <a:spLocks noGrp="1"/>
          </p:cNvSpPr>
          <p:nvPr>
            <p:ph type="ftr" sz="quarter" idx="11"/>
          </p:nvPr>
        </p:nvSpPr>
        <p:spPr/>
        <p:txBody>
          <a:bodyPr/>
          <a:lstStyle/>
          <a:p>
            <a:r>
              <a:rPr lang="en-US" smtClean="0"/>
              <a:t>Arun Bhati</a:t>
            </a:r>
            <a:endParaRPr lang="en-US"/>
          </a:p>
        </p:txBody>
      </p:sp>
      <p:sp>
        <p:nvSpPr>
          <p:cNvPr id="3" name="TextBox 2">
            <a:extLst>
              <a:ext uri="{FF2B5EF4-FFF2-40B4-BE49-F238E27FC236}">
                <a16:creationId xmlns="" xmlns:a16="http://schemas.microsoft.com/office/drawing/2014/main" id="{6CC55CED-1554-9F21-F06A-8A8D0E8C9785}"/>
              </a:ext>
            </a:extLst>
          </p:cNvPr>
          <p:cNvSpPr txBox="1"/>
          <p:nvPr/>
        </p:nvSpPr>
        <p:spPr>
          <a:xfrm>
            <a:off x="563881" y="1371600"/>
            <a:ext cx="8016238" cy="378565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Indian Councils Act of 1909</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Act is also known as the Morley- Minto Reforms.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Direct elections to legislative councils; first attempt at introducing a representative and popular element.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changed the name of the Central Legislative Council to the Imperial Legislative Council.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member of the Central Legislative Council was increased to 60 from 16.</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Introduced a system of communal representation for Muslims by accepting the concept of ‘separate electorate’.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Indians for the first time in Viceroys executive council. (Satyendra Prasanna Sinha, as the law member)</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F47C2FEA-DCC6-2C94-2F3B-3729CA84C54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553600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Government of India Act, 1919</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CC28334D-0DF4-4AA7-9208-810D196E3F71}"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31</a:t>
            </a:fld>
            <a:endParaRPr lang="en-US"/>
          </a:p>
        </p:txBody>
      </p:sp>
      <p:sp>
        <p:nvSpPr>
          <p:cNvPr id="2" name="Footer Placeholder 1">
            <a:extLst>
              <a:ext uri="{FF2B5EF4-FFF2-40B4-BE49-F238E27FC236}">
                <a16:creationId xmlns="" xmlns:a16="http://schemas.microsoft.com/office/drawing/2014/main" id="{84218AFE-4B29-C954-5C5A-E6249B7A783C}"/>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B27289FA-3270-CC05-9259-6C4C3DB6360F}"/>
              </a:ext>
            </a:extLst>
          </p:cNvPr>
          <p:cNvSpPr txBox="1"/>
          <p:nvPr/>
        </p:nvSpPr>
        <p:spPr>
          <a:xfrm>
            <a:off x="457200" y="1295400"/>
            <a:ext cx="8183881" cy="5016758"/>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Government of India Act of 1919</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Act is also known as the Montague-Chelmsford Reforms.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Central subjects were demarcated and separated from those of the Provincial subjects.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scheme of dual governance, ‘Dyarchy’, was introduced in the Provincial subjects.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 the dyarchy system, the provincial subjects were divided into two parts – transferred and reserved. On reserved subjects, Governor was not responsible to the Legislative council.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introduced, for the first time, bicameralism at the center.</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Legislative Assembly with 140 members and Legislative council with 60 members.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Direct elections.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also required that the three of the six members of the Viceroy’s Executive Council (other than Commander-in-Chief) were to be Indians.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Provided for the establishment of the Public Service Commission.</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9CDE2987-AA30-EC5C-605C-975A2012538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948075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Government of India Act, 1935</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DABA3C21-9E74-4261-A721-CA8EBB1EF890}"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32</a:t>
            </a:fld>
            <a:endParaRPr lang="en-US"/>
          </a:p>
        </p:txBody>
      </p:sp>
      <p:sp>
        <p:nvSpPr>
          <p:cNvPr id="2" name="Footer Placeholder 1">
            <a:extLst>
              <a:ext uri="{FF2B5EF4-FFF2-40B4-BE49-F238E27FC236}">
                <a16:creationId xmlns="" xmlns:a16="http://schemas.microsoft.com/office/drawing/2014/main" id="{8BF6B644-B8B3-58BE-3E04-8CBB853E9FD2}"/>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F3A031E-AD2E-5896-DEE0-D582E259575C}"/>
              </a:ext>
            </a:extLst>
          </p:cNvPr>
          <p:cNvSpPr txBox="1"/>
          <p:nvPr/>
        </p:nvSpPr>
        <p:spPr>
          <a:xfrm>
            <a:off x="457200" y="1143000"/>
            <a:ext cx="8229600"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provided for the establishment of an All-India Federation consisting of the Provinces and the Princely States as units, though the envisaged federation never came into being.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Three Lists: The Act divided the powers between the Centre and the units into items of three lists, namely the Federal List, the Provincial List and the Concurrent List.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Federal List for the Centre consisted of 59 items, the Provincial List for the provinces consisted of 54 items and the Concurrent List for both consisted of 36 items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residuary powers were vested with the Governor-General.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Act abolished the Dyarchy in the Provinces and introduced ‘Provincial Autonomy’.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provided for the adoption of Dyarchy at the Centre.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Introduced bicameralism in 6 out of 11 Provinces.</a:t>
            </a:r>
          </a:p>
        </p:txBody>
      </p:sp>
      <p:pic>
        <p:nvPicPr>
          <p:cNvPr id="8" name="Picture 3">
            <a:extLst>
              <a:ext uri="{FF2B5EF4-FFF2-40B4-BE49-F238E27FC236}">
                <a16:creationId xmlns="" xmlns:a16="http://schemas.microsoft.com/office/drawing/2014/main" id="{D8D66ED1-616B-A776-F4B4-64E06D31F6C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293107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Government of India Act, 1935</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F8ED651D-D5F7-4CC4-B77A-DB1FC6BB8831}"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2" name="Footer Placeholder 1">
            <a:extLst>
              <a:ext uri="{FF2B5EF4-FFF2-40B4-BE49-F238E27FC236}">
                <a16:creationId xmlns="" xmlns:a16="http://schemas.microsoft.com/office/drawing/2014/main" id="{8BF6B644-B8B3-58BE-3E04-8CBB853E9FD2}"/>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F3A031E-AD2E-5896-DEE0-D582E259575C}"/>
              </a:ext>
            </a:extLst>
          </p:cNvPr>
          <p:cNvSpPr txBox="1"/>
          <p:nvPr/>
        </p:nvSpPr>
        <p:spPr>
          <a:xfrm>
            <a:off x="457200" y="1143000"/>
            <a:ext cx="8229600"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six Provinces were Assam, Bengal, Bombay, Bihar, Madras and the United Province.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Provided for the establishment of Federal Court.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Abolished the Council of India</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32A310FA-3A26-8759-297B-C754977EF66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2414377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Indian Independence Act, 1947</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F351E2EF-D18F-4A65-BB9F-32484944B4AB}"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34</a:t>
            </a:fld>
            <a:endParaRPr lang="en-US"/>
          </a:p>
        </p:txBody>
      </p:sp>
      <p:sp>
        <p:nvSpPr>
          <p:cNvPr id="2" name="Footer Placeholder 1">
            <a:extLst>
              <a:ext uri="{FF2B5EF4-FFF2-40B4-BE49-F238E27FC236}">
                <a16:creationId xmlns="" xmlns:a16="http://schemas.microsoft.com/office/drawing/2014/main" id="{D4933D73-11F2-AF77-026F-EFDEADB94479}"/>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B99A952-E205-373D-5E4B-775026B23BB5}"/>
              </a:ext>
            </a:extLst>
          </p:cNvPr>
          <p:cNvSpPr txBox="1"/>
          <p:nvPr/>
        </p:nvSpPr>
        <p:spPr>
          <a:xfrm>
            <a:off x="402336" y="1295400"/>
            <a:ext cx="8284464"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declared India as an Independent and Sovereign State.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Established responsible Governments at both the Centre and the Provinces.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Designated the Viceroy India and the provincial Governors as the Constitutional (normal heads).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assigned dual functions (Constituent and Legislative) to the Constituent Assembly and declared this dominion legislature as a sovereign body.</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E38B684D-1F88-4938-62EF-4F050AA0EF5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731328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Constitution Assembly of India</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ED82F477-5FB4-4D3E-BA54-1505EB9FABA4}"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2" name="Footer Placeholder 1">
            <a:extLst>
              <a:ext uri="{FF2B5EF4-FFF2-40B4-BE49-F238E27FC236}">
                <a16:creationId xmlns="" xmlns:a16="http://schemas.microsoft.com/office/drawing/2014/main" id="{58E2D111-5EDF-DDBE-993A-41741BAC37F8}"/>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9F75B0B1-0E76-17E6-2116-201D3465F806}"/>
              </a:ext>
            </a:extLst>
          </p:cNvPr>
          <p:cNvSpPr txBox="1"/>
          <p:nvPr/>
        </p:nvSpPr>
        <p:spPr>
          <a:xfrm>
            <a:off x="457200" y="1325880"/>
            <a:ext cx="8098536"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1934, M N Roy first proposed the idea of a constituent assembly.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demand was taken up by the Congress Party in 1935 as an official demand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British accepted this in the August Offer of 1940</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 the Cabinet Mission plan of 1946, elections were held for the formation of the constituent assembly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members of this assembly were elected indirectly, i.e., by the members of the provincial assemblies by the method of a single transferable vote of proportional representation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constituent assembly was formed for the purpose of writing a constitution for independent India</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E08749FE-00B9-8014-597D-FF48E21A9B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23590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2400" b="1" dirty="0">
                <a:latin typeface="Times New Roman" panose="02020603050405020304" pitchFamily="18" charset="0"/>
                <a:cs typeface="Times New Roman" panose="02020603050405020304" pitchFamily="18" charset="0"/>
              </a:rPr>
              <a:t>Composition of the Constitution Assemble (CA)</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50C532C2-8924-4BE2-AF48-A1580FC3F204}"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2" name="Footer Placeholder 1">
            <a:extLst>
              <a:ext uri="{FF2B5EF4-FFF2-40B4-BE49-F238E27FC236}">
                <a16:creationId xmlns="" xmlns:a16="http://schemas.microsoft.com/office/drawing/2014/main" id="{0DA9C30B-EEC9-9839-C9CC-00BFCD3006AA}"/>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28F80CF0-728E-96C8-2259-B5CF39E8C7DB}"/>
              </a:ext>
            </a:extLst>
          </p:cNvPr>
          <p:cNvSpPr txBox="1"/>
          <p:nvPr/>
        </p:nvSpPr>
        <p:spPr>
          <a:xfrm>
            <a:off x="411481" y="1371599"/>
            <a:ext cx="8275319"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Initially, the number of members was 389. After partition, some of the members went to Pakistan and the number came down to 299. Out of this, 229 were from the British provinces and 70 were nominated from the princely states.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 </a:t>
            </a:r>
            <a:r>
              <a:rPr lang="en-US" sz="2000" dirty="0" err="1">
                <a:latin typeface="Times New Roman" panose="02020603050405020304" pitchFamily="18" charset="0"/>
                <a:cs typeface="Times New Roman" panose="02020603050405020304" pitchFamily="18" charset="0"/>
              </a:rPr>
              <a:t>Sachchidananda</a:t>
            </a:r>
            <a:r>
              <a:rPr lang="en-US" sz="2000" dirty="0">
                <a:latin typeface="Times New Roman" panose="02020603050405020304" pitchFamily="18" charset="0"/>
                <a:cs typeface="Times New Roman" panose="02020603050405020304" pitchFamily="18" charset="0"/>
              </a:rPr>
              <a:t> Sinha was the first temporary chairman of the Constituent Assembly. Later, Dr. Rajendra Prasad was elected as the President and its Vice President was Harendra </a:t>
            </a:r>
            <a:r>
              <a:rPr lang="en-US" sz="2000" dirty="0" err="1">
                <a:latin typeface="Times New Roman" panose="02020603050405020304" pitchFamily="18" charset="0"/>
                <a:cs typeface="Times New Roman" panose="02020603050405020304" pitchFamily="18" charset="0"/>
              </a:rPr>
              <a:t>Coomar</a:t>
            </a:r>
            <a:r>
              <a:rPr lang="en-US" sz="2000" dirty="0">
                <a:latin typeface="Times New Roman" panose="02020603050405020304" pitchFamily="18" charset="0"/>
                <a:cs typeface="Times New Roman" panose="02020603050405020304" pitchFamily="18" charset="0"/>
              </a:rPr>
              <a:t> Mookerjee. BN Rau was the constitutional advisor.</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56CE15C9-0542-B696-56BB-2CD8245CE4E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3674625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2800" b="1" dirty="0">
                <a:latin typeface="Times New Roman" panose="02020603050405020304" pitchFamily="18" charset="0"/>
                <a:cs typeface="Times New Roman" panose="02020603050405020304" pitchFamily="18" charset="0"/>
              </a:rPr>
              <a:t>Committees of the Constituent Assembly</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36F391B-B227-4036-B023-0C5C5FBC8B2D}"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2" name="Footer Placeholder 1">
            <a:extLst>
              <a:ext uri="{FF2B5EF4-FFF2-40B4-BE49-F238E27FC236}">
                <a16:creationId xmlns="" xmlns:a16="http://schemas.microsoft.com/office/drawing/2014/main" id="{9A05B34D-448E-FA47-98C0-D9A1CE0FE008}"/>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B883742-CEB3-B5DE-6ED8-C4E1137AA976}"/>
              </a:ext>
            </a:extLst>
          </p:cNvPr>
          <p:cNvSpPr txBox="1"/>
          <p:nvPr/>
        </p:nvSpPr>
        <p:spPr>
          <a:xfrm>
            <a:off x="457200" y="1143000"/>
            <a:ext cx="8229600" cy="2246769"/>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Drafting Committee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B R Ambedkar</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Union Constitution Committee		Jawaharlal Nehru</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Union Powers Committee		Jawaharlal Nehru</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States Committee			Jawaharlal Nehru</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Steering Committee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Rajendra Prasad</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Rules of Procedure Committee		</a:t>
            </a:r>
            <a:r>
              <a:rPr lang="en-IN" sz="2000" dirty="0" err="1">
                <a:latin typeface="Times New Roman" panose="02020603050405020304" pitchFamily="18" charset="0"/>
                <a:cs typeface="Times New Roman" panose="02020603050405020304" pitchFamily="18" charset="0"/>
              </a:rPr>
              <a:t>Dr.</a:t>
            </a:r>
            <a:r>
              <a:rPr lang="en-IN" sz="2000" dirty="0">
                <a:latin typeface="Times New Roman" panose="02020603050405020304" pitchFamily="18" charset="0"/>
                <a:cs typeface="Times New Roman" panose="02020603050405020304" pitchFamily="18" charset="0"/>
              </a:rPr>
              <a:t> Rajendra Prasad</a:t>
            </a:r>
          </a:p>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Provincial Constitution Committee	Sardar Vallabhbhai Patel</a:t>
            </a:r>
          </a:p>
        </p:txBody>
      </p:sp>
      <p:pic>
        <p:nvPicPr>
          <p:cNvPr id="8" name="Picture 3">
            <a:extLst>
              <a:ext uri="{FF2B5EF4-FFF2-40B4-BE49-F238E27FC236}">
                <a16:creationId xmlns="" xmlns:a16="http://schemas.microsoft.com/office/drawing/2014/main" id="{57562072-F4A4-A6BC-44A1-BB9F74290E9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236112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2800" b="1" dirty="0">
                <a:latin typeface="Times New Roman" panose="02020603050405020304" pitchFamily="18" charset="0"/>
                <a:cs typeface="Times New Roman" panose="02020603050405020304" pitchFamily="18" charset="0"/>
              </a:rPr>
              <a:t>Committees of the Constituent Assembly</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8EA95FCE-8324-4908-A4A7-97A91BF5A443}"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2" name="Footer Placeholder 1">
            <a:extLst>
              <a:ext uri="{FF2B5EF4-FFF2-40B4-BE49-F238E27FC236}">
                <a16:creationId xmlns="" xmlns:a16="http://schemas.microsoft.com/office/drawing/2014/main" id="{9A05B34D-448E-FA47-98C0-D9A1CE0FE008}"/>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B883742-CEB3-B5DE-6ED8-C4E1137AA976}"/>
              </a:ext>
            </a:extLst>
          </p:cNvPr>
          <p:cNvSpPr txBox="1"/>
          <p:nvPr/>
        </p:nvSpPr>
        <p:spPr>
          <a:xfrm>
            <a:off x="457200" y="1143000"/>
            <a:ext cx="8229600" cy="4401205"/>
          </a:xfrm>
          <a:prstGeom prst="rect">
            <a:avLst/>
          </a:prstGeom>
          <a:noFill/>
        </p:spPr>
        <p:txBody>
          <a:bodyPr wrap="square" rtlCol="0">
            <a:spAutoFit/>
          </a:bodyPr>
          <a:lstStyle/>
          <a:p>
            <a:pPr marL="342900" indent="-342900"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Advisory Committee on Fundamental</a:t>
            </a:r>
          </a:p>
          <a:p>
            <a:pPr algn="just"/>
            <a:r>
              <a:rPr lang="en-IN" sz="2000" dirty="0">
                <a:latin typeface="Times New Roman" panose="02020603050405020304" pitchFamily="18" charset="0"/>
                <a:cs typeface="Times New Roman" panose="02020603050405020304" pitchFamily="18" charset="0"/>
              </a:rPr>
              <a:t>Rights, Minorities and Tribal and </a:t>
            </a:r>
          </a:p>
          <a:p>
            <a:pPr algn="just"/>
            <a:r>
              <a:rPr lang="en-IN" sz="2000" dirty="0">
                <a:latin typeface="Times New Roman" panose="02020603050405020304" pitchFamily="18" charset="0"/>
                <a:cs typeface="Times New Roman" panose="02020603050405020304" pitchFamily="18" charset="0"/>
              </a:rPr>
              <a:t>Excluded Areas:				Fundamental Rights Sub-						Committee: Acharya </a:t>
            </a:r>
            <a:r>
              <a:rPr lang="en-IN" sz="2000" dirty="0" err="1">
                <a:latin typeface="Times New Roman" panose="02020603050405020304" pitchFamily="18" charset="0"/>
                <a:cs typeface="Times New Roman" panose="02020603050405020304" pitchFamily="18" charset="0"/>
              </a:rPr>
              <a:t>Kripalani</a:t>
            </a:r>
            <a:endParaRPr lang="en-IN" sz="2000" dirty="0">
              <a:latin typeface="Times New Roman" panose="02020603050405020304" pitchFamily="18" charset="0"/>
              <a:cs typeface="Times New Roman" panose="02020603050405020304" pitchFamily="18" charset="0"/>
            </a:endParaRPr>
          </a:p>
          <a:p>
            <a:pPr lvl="8" algn="just"/>
            <a:r>
              <a:rPr lang="en-IN" sz="2000" dirty="0">
                <a:latin typeface="Times New Roman" panose="02020603050405020304" pitchFamily="18" charset="0"/>
                <a:cs typeface="Times New Roman" panose="02020603050405020304" pitchFamily="18" charset="0"/>
              </a:rPr>
              <a:t>	Minorities Sub-Committee: H C 	Mookerjee</a:t>
            </a:r>
          </a:p>
          <a:p>
            <a:pPr algn="just"/>
            <a:r>
              <a:rPr lang="en-IN" sz="2000" dirty="0">
                <a:latin typeface="Times New Roman" panose="02020603050405020304" pitchFamily="18" charset="0"/>
                <a:cs typeface="Times New Roman" panose="02020603050405020304" pitchFamily="18" charset="0"/>
              </a:rPr>
              <a:t>					Excluded and Partially Excluded 					Areas (Other than those in 						Assam) Sub-Committee: A V 					Thakkar</a:t>
            </a:r>
          </a:p>
          <a:p>
            <a:pPr algn="just"/>
            <a:r>
              <a:rPr lang="en-IN" sz="2000" dirty="0">
                <a:latin typeface="Times New Roman" panose="02020603050405020304" pitchFamily="18" charset="0"/>
                <a:cs typeface="Times New Roman" panose="02020603050405020304" pitchFamily="18" charset="0"/>
              </a:rPr>
              <a:t>					North-East Frontier Tribal Areas 					and Assam Excluded &amp; Partially 					Excluded Areas Sub-Committee: 					Gopinath </a:t>
            </a:r>
            <a:r>
              <a:rPr lang="en-IN" sz="2000" dirty="0" err="1">
                <a:latin typeface="Times New Roman" panose="02020603050405020304" pitchFamily="18" charset="0"/>
                <a:cs typeface="Times New Roman" panose="02020603050405020304" pitchFamily="18" charset="0"/>
              </a:rPr>
              <a:t>Bardoloi</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14D02B86-5118-1CB1-B7D6-DCD8FD67FAE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567383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Criticism of the Constituent Assembly</a:t>
            </a:r>
          </a:p>
          <a:p>
            <a:pPr lvl="1" algn="just"/>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6747363A-6C39-49F0-B593-47E872572D5C}"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2" name="Footer Placeholder 1">
            <a:extLst>
              <a:ext uri="{FF2B5EF4-FFF2-40B4-BE49-F238E27FC236}">
                <a16:creationId xmlns="" xmlns:a16="http://schemas.microsoft.com/office/drawing/2014/main" id="{D5A15A3E-903E-1C95-4638-4CB901DD9BCB}"/>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184AD8F-F17A-7942-BE50-77B84883C25B}"/>
              </a:ext>
            </a:extLst>
          </p:cNvPr>
          <p:cNvSpPr txBox="1"/>
          <p:nvPr/>
        </p:nvSpPr>
        <p:spPr>
          <a:xfrm>
            <a:off x="457200" y="1249680"/>
            <a:ext cx="822960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not a representative body since the members were not directly elected by adult franchise. However, the leaders did enjoy popular support from the people. Direct elections by the universal adult franchise at that time when the country was on the brink of partition and amidst communal riots would have been impractical.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said that the makers took a long time in framing the constitution. However, keeping in mind the complexity and the peculiarities of the diverse and large Indian nation, this can be understood.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constituent assembly was not a sovereign body since it was created by the British. However, it worked as a fully independent and sovereign body.</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language of the constitution was </a:t>
            </a:r>
            <a:r>
              <a:rPr lang="en-US" sz="2000" dirty="0" err="1">
                <a:latin typeface="Times New Roman" panose="02020603050405020304" pitchFamily="18" charset="0"/>
                <a:cs typeface="Times New Roman" panose="02020603050405020304" pitchFamily="18" charset="0"/>
              </a:rPr>
              <a:t>criticised</a:t>
            </a:r>
            <a:r>
              <a:rPr lang="en-US" sz="2000" dirty="0">
                <a:latin typeface="Times New Roman" panose="02020603050405020304" pitchFamily="18" charset="0"/>
                <a:cs typeface="Times New Roman" panose="02020603050405020304" pitchFamily="18" charset="0"/>
              </a:rPr>
              <a:t> for being literary and complicated.</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assembly was dominated by the Congress Party. But the party dominated the provincial assemblies and this was natural. Moreover, it was a heterogeneous party with members from almost all sections of Indian society.</a:t>
            </a:r>
          </a:p>
        </p:txBody>
      </p:sp>
      <p:pic>
        <p:nvPicPr>
          <p:cNvPr id="8" name="Picture 3">
            <a:extLst>
              <a:ext uri="{FF2B5EF4-FFF2-40B4-BE49-F238E27FC236}">
                <a16:creationId xmlns="" xmlns:a16="http://schemas.microsoft.com/office/drawing/2014/main" id="{C2428818-EE02-377C-3095-9AAAB4B43EFF}"/>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249861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a:extLst>
              <a:ext uri="{FF2B5EF4-FFF2-40B4-BE49-F238E27FC236}">
                <a16:creationId xmlns="" xmlns:a16="http://schemas.microsoft.com/office/drawing/2014/main" id="{C367DFCF-B0F5-4AC0-9068-F7DB93AA13D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267C09F3-5C27-4C65-9E71-F9A7E58D1D81}" type="datetime1">
              <a:rPr lang="en-US" smtClean="0"/>
              <a:t>8/8/2023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9" name="Title 1">
            <a:extLst>
              <a:ext uri="{FF2B5EF4-FFF2-40B4-BE49-F238E27FC236}">
                <a16:creationId xmlns="" xmlns:a16="http://schemas.microsoft.com/office/drawing/2014/main" id="{282C8771-B8DA-47BF-A854-C6E39979E07C}"/>
              </a:ext>
            </a:extLst>
          </p:cNvPr>
          <p:cNvSpPr txBox="1">
            <a:spLocks/>
          </p:cNvSpPr>
          <p:nvPr/>
        </p:nvSpPr>
        <p:spPr>
          <a:xfrm>
            <a:off x="1143000" y="0"/>
            <a:ext cx="8001000" cy="6905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000" dirty="0">
                <a:latin typeface="Times New Roman" pitchFamily="18" charset="0"/>
                <a:cs typeface="Times New Roman" pitchFamily="18" charset="0"/>
              </a:rPr>
              <a:t> </a:t>
            </a:r>
            <a:r>
              <a:rPr lang="en-US" sz="2400" b="1" dirty="0">
                <a:latin typeface="Times New Roman" pitchFamily="18" charset="0"/>
                <a:cs typeface="Times New Roman" pitchFamily="18" charset="0"/>
              </a:rPr>
              <a:t>Syllabus</a:t>
            </a:r>
          </a:p>
        </p:txBody>
      </p:sp>
      <p:sp>
        <p:nvSpPr>
          <p:cNvPr id="8" name="Footer Placeholder 12">
            <a:extLst>
              <a:ext uri="{FF2B5EF4-FFF2-40B4-BE49-F238E27FC236}">
                <a16:creationId xmlns="" xmlns:a16="http://schemas.microsoft.com/office/drawing/2014/main" id="{27FD99E2-972D-85EF-19F7-DB6088C0E038}"/>
              </a:ext>
            </a:extLst>
          </p:cNvPr>
          <p:cNvSpPr>
            <a:spLocks noGrp="1"/>
          </p:cNvSpPr>
          <p:nvPr>
            <p:ph type="ftr" sz="quarter" idx="11"/>
          </p:nvPr>
        </p:nvSpPr>
        <p:spPr>
          <a:xfrm>
            <a:off x="1256237" y="6553200"/>
            <a:ext cx="6858000" cy="184666"/>
          </a:xfrm>
        </p:spPr>
        <p:txBody>
          <a:bodyPr/>
          <a:lstStyle/>
          <a:p>
            <a:r>
              <a:rPr lang="en-US" sz="1200" smtClean="0"/>
              <a:t>Arun Bhati</a:t>
            </a:r>
            <a:endParaRPr lang="en-US" sz="1200" dirty="0"/>
          </a:p>
        </p:txBody>
      </p:sp>
      <p:pic>
        <p:nvPicPr>
          <p:cNvPr id="10" name="Picture 3">
            <a:extLst>
              <a:ext uri="{FF2B5EF4-FFF2-40B4-BE49-F238E27FC236}">
                <a16:creationId xmlns="" xmlns:a16="http://schemas.microsoft.com/office/drawing/2014/main" id="{A92D6F8B-867F-32E3-7D53-AB157019C78B}"/>
              </a:ext>
            </a:extLst>
          </p:cNvPr>
          <p:cNvPicPr>
            <a:picLocks noChangeAspect="1" noChangeArrowheads="1"/>
          </p:cNvPicPr>
          <p:nvPr/>
        </p:nvPicPr>
        <p:blipFill>
          <a:blip r:embed="rId4"/>
          <a:srcRect/>
          <a:stretch>
            <a:fillRect/>
          </a:stretch>
        </p:blipFill>
        <p:spPr bwMode="auto">
          <a:xfrm>
            <a:off x="0" y="1026319"/>
            <a:ext cx="9144000" cy="4876799"/>
          </a:xfrm>
          <a:prstGeom prst="rect">
            <a:avLst/>
          </a:prstGeom>
          <a:noFill/>
          <a:ln w="9525">
            <a:noFill/>
            <a:miter lim="800000"/>
            <a:headEnd/>
            <a:tailEnd/>
          </a:ln>
          <a:effectLst/>
        </p:spPr>
      </p:pic>
    </p:spTree>
    <p:extLst>
      <p:ext uri="{BB962C8B-B14F-4D97-AF65-F5344CB8AC3E}">
        <p14:creationId xmlns:p14="http://schemas.microsoft.com/office/powerpoint/2010/main" xmlns="" val="36314167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Criticism of the Constituent Assembly</a:t>
            </a:r>
          </a:p>
          <a:p>
            <a:pPr lvl="1" algn="just"/>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0D1B3960-BB57-4A24-A65C-EDD88D348973}"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2" name="Footer Placeholder 1">
            <a:extLst>
              <a:ext uri="{FF2B5EF4-FFF2-40B4-BE49-F238E27FC236}">
                <a16:creationId xmlns="" xmlns:a16="http://schemas.microsoft.com/office/drawing/2014/main" id="{D5A15A3E-903E-1C95-4638-4CB901DD9BCB}"/>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184AD8F-F17A-7942-BE50-77B84883C25B}"/>
              </a:ext>
            </a:extLst>
          </p:cNvPr>
          <p:cNvSpPr txBox="1"/>
          <p:nvPr/>
        </p:nvSpPr>
        <p:spPr>
          <a:xfrm>
            <a:off x="457200" y="1249680"/>
            <a:ext cx="8229600" cy="70788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was alleged that the assembly had Hindu dominance. This was again because of proportional representation from communities.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82005C68-3743-27C2-0469-D60B2BCA44D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89033297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Features of the Constitution</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FA39DF51-49C4-492B-8659-3C8C57F3C86F}"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2" name="Footer Placeholder 1">
            <a:extLst>
              <a:ext uri="{FF2B5EF4-FFF2-40B4-BE49-F238E27FC236}">
                <a16:creationId xmlns="" xmlns:a16="http://schemas.microsoft.com/office/drawing/2014/main" id="{F881A1AA-7DB3-3292-ABA8-E80CB46E43B7}"/>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CD0FEA11-1F60-4E65-8C4A-ADB1569A1910}"/>
              </a:ext>
            </a:extLst>
          </p:cNvPr>
          <p:cNvSpPr txBox="1"/>
          <p:nvPr/>
        </p:nvSpPr>
        <p:spPr>
          <a:xfrm>
            <a:off x="411481" y="1219199"/>
            <a:ext cx="8275319" cy="5016758"/>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 Lengthiest Written Constitution</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Drawn from Various Sources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Blend of Rigidity and Flexibility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Federal System with Unitary Bias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Parliamentary Form of Government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Synthesis of Parliamentary Sovereignty and Judicial Supremacy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Rule Of Law</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8. Integrated and Independent Judiciary</a:t>
            </a:r>
          </a:p>
          <a:p>
            <a:endParaRPr lang="en-US"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88380BA7-B2A5-A3AE-D848-59B38FF78BF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6925790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Features of the Constitution</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8D5758B1-0081-4DA1-8CCF-68E2E68F2AA3}"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2" name="Footer Placeholder 1">
            <a:extLst>
              <a:ext uri="{FF2B5EF4-FFF2-40B4-BE49-F238E27FC236}">
                <a16:creationId xmlns="" xmlns:a16="http://schemas.microsoft.com/office/drawing/2014/main" id="{F881A1AA-7DB3-3292-ABA8-E80CB46E43B7}"/>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CD0FEA11-1F60-4E65-8C4A-ADB1569A1910}"/>
              </a:ext>
            </a:extLst>
          </p:cNvPr>
          <p:cNvSpPr txBox="1"/>
          <p:nvPr/>
        </p:nvSpPr>
        <p:spPr>
          <a:xfrm>
            <a:off x="411481" y="1219199"/>
            <a:ext cx="8275319" cy="4708981"/>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9. Fundamental Rights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10. Directive Principles of State Policy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11. Fundamental Duties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12. Indian Secularism</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13. Universal Adult Franchise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14. Single Citizenship</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15. Independent Bodies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16. Emergency Provisions</a:t>
            </a:r>
          </a:p>
        </p:txBody>
      </p:sp>
      <p:pic>
        <p:nvPicPr>
          <p:cNvPr id="8" name="Picture 3">
            <a:extLst>
              <a:ext uri="{FF2B5EF4-FFF2-40B4-BE49-F238E27FC236}">
                <a16:creationId xmlns="" xmlns:a16="http://schemas.microsoft.com/office/drawing/2014/main" id="{67C11010-7B11-EC72-60BF-48B8A6E45D1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252077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Features of the Constitution</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EE001526-B839-480F-9A49-883C41DC4E11}"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2" name="Footer Placeholder 1">
            <a:extLst>
              <a:ext uri="{FF2B5EF4-FFF2-40B4-BE49-F238E27FC236}">
                <a16:creationId xmlns="" xmlns:a16="http://schemas.microsoft.com/office/drawing/2014/main" id="{F881A1AA-7DB3-3292-ABA8-E80CB46E43B7}"/>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CD0FEA11-1F60-4E65-8C4A-ADB1569A1910}"/>
              </a:ext>
            </a:extLst>
          </p:cNvPr>
          <p:cNvSpPr txBox="1"/>
          <p:nvPr/>
        </p:nvSpPr>
        <p:spPr>
          <a:xfrm>
            <a:off x="487681" y="1447800"/>
            <a:ext cx="7360919" cy="1323439"/>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17. Three-tier Government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18. Co-operative Societies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BE139B12-248D-749F-7AD4-BFAFADD1751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93577382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400" dirty="0">
                <a:latin typeface="Times New Roman" pitchFamily="18" charset="0"/>
                <a:cs typeface="Times New Roman" pitchFamily="18" charset="0"/>
              </a:rPr>
              <a:t>Constitution: </a:t>
            </a:r>
            <a:r>
              <a:rPr lang="en-US" sz="2400" dirty="0">
                <a:latin typeface="Times New Roman" pitchFamily="18" charset="0"/>
                <a:cs typeface="Times New Roman" pitchFamily="18" charset="0"/>
                <a:hlinkClick r:id="rId2"/>
              </a:rPr>
              <a:t>https://www.youtube.com/watch?v=ZhLgAhZZpCw</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Fundamental Rights: </a:t>
            </a:r>
            <a:r>
              <a:rPr lang="en-US" sz="2400" dirty="0">
                <a:latin typeface="Times New Roman" pitchFamily="18" charset="0"/>
                <a:cs typeface="Times New Roman" pitchFamily="18" charset="0"/>
                <a:hlinkClick r:id="rId3"/>
              </a:rPr>
              <a:t>https://www.youtube.com/watch?v=pvbcJ7SkG8w</a:t>
            </a:r>
            <a:endParaRPr lang="en-US" sz="2400" dirty="0">
              <a:latin typeface="Times New Roman" pitchFamily="18" charset="0"/>
              <a:cs typeface="Times New Roman" pitchFamily="18" charset="0"/>
            </a:endParaRPr>
          </a:p>
          <a:p>
            <a:pPr>
              <a:lnSpc>
                <a:spcPct val="150000"/>
              </a:lnSpc>
              <a:buNone/>
            </a:pPr>
            <a:r>
              <a:rPr lang="en-US" sz="2400" dirty="0">
                <a:latin typeface="Times New Roman" pitchFamily="18" charset="0"/>
                <a:cs typeface="Times New Roman" pitchFamily="18" charset="0"/>
              </a:rPr>
              <a:t>Federal System: </a:t>
            </a:r>
            <a:r>
              <a:rPr lang="en-US" sz="2400" dirty="0">
                <a:latin typeface="Times New Roman" pitchFamily="18" charset="0"/>
                <a:cs typeface="Times New Roman" pitchFamily="18" charset="0"/>
                <a:hlinkClick r:id="rId4"/>
              </a:rPr>
              <a:t>https://www.youtube.com/watch?v=vS-NYScs0mU</a:t>
            </a: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87C09B9-6E62-4793-86C5-CBF02113A100}"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44</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
        <p:nvSpPr>
          <p:cNvPr id="2" name="Footer Placeholder 1">
            <a:extLst>
              <a:ext uri="{FF2B5EF4-FFF2-40B4-BE49-F238E27FC236}">
                <a16:creationId xmlns="" xmlns:a16="http://schemas.microsoft.com/office/drawing/2014/main" id="{CE97817C-F87E-98E8-EE6A-4A1291504EEB}"/>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118203046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a:bodyPr>
          <a:lstStyle/>
          <a:p>
            <a:pPr algn="just">
              <a:lnSpc>
                <a:spcPct val="150000"/>
              </a:lnSpc>
            </a:pPr>
            <a:r>
              <a:rPr lang="en-US" sz="2400" dirty="0">
                <a:latin typeface="Times New Roman" pitchFamily="18" charset="0"/>
                <a:cs typeface="Times New Roman" pitchFamily="18" charset="0"/>
              </a:rPr>
              <a:t>What features of the Indian Constitution are borrowed from the USA?</a:t>
            </a:r>
          </a:p>
          <a:p>
            <a:pPr algn="just">
              <a:lnSpc>
                <a:spcPct val="150000"/>
              </a:lnSpc>
            </a:pPr>
            <a:r>
              <a:rPr lang="en-US" sz="2400" dirty="0">
                <a:latin typeface="Times New Roman" pitchFamily="18" charset="0"/>
                <a:cs typeface="Times New Roman" pitchFamily="18" charset="0"/>
              </a:rPr>
              <a:t>What features of the Indian Constitution are borrowed from the Germany? </a:t>
            </a:r>
          </a:p>
          <a:p>
            <a:pPr algn="just">
              <a:lnSpc>
                <a:spcPct val="150000"/>
              </a:lnSpc>
            </a:pPr>
            <a:r>
              <a:rPr lang="en-US" sz="2400" dirty="0">
                <a:latin typeface="Times New Roman" pitchFamily="18" charset="0"/>
                <a:cs typeface="Times New Roman" pitchFamily="18" charset="0"/>
              </a:rPr>
              <a:t>Write the </a:t>
            </a:r>
            <a:r>
              <a:rPr lang="en-US" sz="2400" dirty="0" err="1">
                <a:latin typeface="Times New Roman" pitchFamily="18" charset="0"/>
                <a:cs typeface="Times New Roman" pitchFamily="18" charset="0"/>
              </a:rPr>
              <a:t>the</a:t>
            </a:r>
            <a:r>
              <a:rPr lang="en-US" sz="2400" dirty="0">
                <a:latin typeface="Times New Roman" pitchFamily="18" charset="0"/>
                <a:cs typeface="Times New Roman" pitchFamily="18" charset="0"/>
              </a:rPr>
              <a:t> features of Indian Constitution.</a:t>
            </a:r>
          </a:p>
          <a:p>
            <a:pPr algn="just">
              <a:lnSpc>
                <a:spcPct val="150000"/>
              </a:lnSpc>
            </a:pPr>
            <a:r>
              <a:rPr lang="en-US" sz="2400" dirty="0">
                <a:latin typeface="Times New Roman" pitchFamily="18" charset="0"/>
                <a:cs typeface="Times New Roman" pitchFamily="18" charset="0"/>
              </a:rPr>
              <a:t>What are the various criticism of Indian Constitution.</a:t>
            </a:r>
          </a:p>
          <a:p>
            <a:pPr algn="just">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0CBCE67-827F-464E-8B6D-DEBE772C910F}"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45</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
        <p:nvSpPr>
          <p:cNvPr id="2" name="Footer Placeholder 1">
            <a:extLst>
              <a:ext uri="{FF2B5EF4-FFF2-40B4-BE49-F238E27FC236}">
                <a16:creationId xmlns="" xmlns:a16="http://schemas.microsoft.com/office/drawing/2014/main" id="{2A01927A-4DB9-BD7C-9C4E-3BC148CEA077}"/>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20770982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4160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6208CCAC-1EAE-443D-B60D-E54D6936FFB1}"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5016758"/>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Q.1) Which of the following acts recognized for the first time, the political and administrative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functions of the East India Company?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Regulating Act 1773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Pitts India Act 1784</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Charter Act of 1833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Government of India Act 1858</a:t>
            </a:r>
          </a:p>
          <a:p>
            <a:pPr algn="just" rtl="0"/>
            <a:endParaRPr lang="en-US" sz="2000" b="0" i="0" dirty="0">
              <a:solidFill>
                <a:srgbClr val="090909"/>
              </a:solidFill>
              <a:effectLst/>
              <a:latin typeface="Times New Roman" panose="02020603050405020304" pitchFamily="18" charset="0"/>
              <a:cs typeface="Times New Roman" panose="02020603050405020304" pitchFamily="18" charset="0"/>
            </a:endParaRPr>
          </a:p>
          <a:p>
            <a:pPr algn="just" rtl="0"/>
            <a:endParaRPr lang="en-US" sz="2000" dirty="0">
              <a:solidFill>
                <a:srgbClr val="090909"/>
              </a:solidFill>
              <a:latin typeface="Times New Roman" panose="02020603050405020304" pitchFamily="18" charset="0"/>
              <a:cs typeface="Times New Roman" panose="02020603050405020304" pitchFamily="18" charset="0"/>
            </a:endParaRP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Q.2) Which among the following British India Acts ended the system of double government</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by abolishing the Board of Control and Court of Directors?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Charter Act of 1853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Government of India Act of 1858</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Indian Councils Act of 1861</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Indian Councils Act of 1892</a:t>
            </a:r>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3F28794E-E8F9-DA00-0856-DCE167F2AEA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115579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9F59CD1-94B4-42B6-A359-DA4349EFDA05}"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47</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785652"/>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Q.3) Consider the following provisions under Government of India 1935 act:</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It abolished diarchy at the center and adopted it in provinces.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Abolished council of India, which was established in GOI act 1858 to assist secretary of</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state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Provided for the establishment of federal court</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Which of the above statements are correct?</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1 and 2</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2 and 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 and 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All of the above</a:t>
            </a:r>
          </a:p>
          <a:p>
            <a:pPr algn="just" rtl="0"/>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D0853B60-8D81-BBCC-FF70-02AF36F5244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12052638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FD2CC81B-2234-4E3B-B8D1-1CD1862F5297}"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170099"/>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rPr>
              <a:t>Q.4) With reference to the Constitution of India, consider the following statements:</a:t>
            </a:r>
          </a:p>
          <a:p>
            <a:pPr algn="just" rtl="0"/>
            <a:r>
              <a:rPr lang="en-US"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rPr>
              <a:t>1. The Constitution Day is celebrated to commemorate the commencement of</a:t>
            </a:r>
          </a:p>
          <a:p>
            <a:pPr algn="just" rtl="0"/>
            <a:r>
              <a:rPr lang="en-US"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rPr>
              <a:t>constitution.</a:t>
            </a:r>
          </a:p>
          <a:p>
            <a:pPr algn="just" rtl="0"/>
            <a:r>
              <a:rPr lang="en-US"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rPr>
              <a:t>2. Republic Day is celebrated to commemorate the adoption of constitution.</a:t>
            </a:r>
          </a:p>
          <a:p>
            <a:pPr algn="just" rtl="0"/>
            <a:r>
              <a:rPr lang="en-US"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rPr>
              <a:t>Which of the above statement is/are correct?</a:t>
            </a:r>
          </a:p>
          <a:p>
            <a:pPr algn="just" rtl="0"/>
            <a:r>
              <a:rPr lang="en-US"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rPr>
              <a:t>a) 1 only</a:t>
            </a:r>
          </a:p>
          <a:p>
            <a:pPr algn="just" rtl="0"/>
            <a:r>
              <a:rPr lang="en-US"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rPr>
              <a:t>b) 2 only</a:t>
            </a:r>
          </a:p>
          <a:p>
            <a:pPr algn="just" rtl="0"/>
            <a:r>
              <a:rPr lang="en-US"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rPr>
              <a:t>c) Both 1 and 2</a:t>
            </a:r>
          </a:p>
          <a:p>
            <a:pPr algn="just" rtl="0"/>
            <a:r>
              <a:rPr lang="en-US"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rPr>
              <a:t>d) Neither 1 nor 2</a:t>
            </a:r>
            <a:endParaRPr lang="en-IN" sz="2000" b="0" i="0" dirty="0">
              <a:solidFill>
                <a:srgbClr val="090909"/>
              </a:solidFill>
              <a:effectLst/>
              <a:latin typeface="Times New Roman" panose="02020603050405020304" pitchFamily="18" charset="0"/>
              <a:ea typeface="Microsoft Sans Serif" panose="020B0604020202020204" pitchFamily="34"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1E383589-856C-183A-0F3B-A692715355D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6851140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7411DD10-701D-413C-8A18-02A074454A5C}"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49</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785652"/>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Q.5) Apart from the making of Constitution, which of the following functions were performed</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by the Constituent Assembly?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Ratified India’s membership of the Commonwealth</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Elected Dr. Rajendra Prasad as the first President of India</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Adopted India’s National Anthem and National Song</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4. Adopted the National Flag of India</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Select the code from the following:</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1,2 and 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2,3 and 4</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1,3 and 4</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All of the above</a:t>
            </a: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DB4248AD-1B50-9EBE-E539-A80630B254F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748902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B7CF5203-FEE2-4623-A5FB-B6DE7F208ED0}"/>
              </a:ext>
            </a:extLst>
          </p:cNvPr>
          <p:cNvSpPr>
            <a:spLocks noGrp="1"/>
          </p:cNvSpPr>
          <p:nvPr>
            <p:ph type="dt" sz="quarter" idx="10"/>
          </p:nvPr>
        </p:nvSpPr>
        <p:spPr>
          <a:xfrm>
            <a:off x="457200" y="6492875"/>
            <a:ext cx="2133600" cy="365125"/>
          </a:xfrm>
        </p:spPr>
        <p:txBody>
          <a:bodyPr/>
          <a:lstStyle/>
          <a:p>
            <a:pPr>
              <a:defRPr/>
            </a:pPr>
            <a:fld id="{C6AD9FE7-AC60-4E8A-BD18-3BE955FBE6A3}" type="datetime1">
              <a:rPr lang="en-US" altLang="zh-TW" smtClean="0"/>
              <a:t>8/8/2023</a:t>
            </a:fld>
            <a:endParaRPr lang="en-US" altLang="zh-TW" dirty="0"/>
          </a:p>
        </p:txBody>
      </p:sp>
      <p:sp>
        <p:nvSpPr>
          <p:cNvPr id="15363" name="Slide Number Placeholder 5">
            <a:extLst>
              <a:ext uri="{FF2B5EF4-FFF2-40B4-BE49-F238E27FC236}">
                <a16:creationId xmlns="" xmlns:a16="http://schemas.microsoft.com/office/drawing/2014/main" id="{74D32D77-00BB-4CE0-8632-B16BEB89CDB5}"/>
              </a:ext>
            </a:extLst>
          </p:cNvPr>
          <p:cNvSpPr>
            <a:spLocks noGrp="1"/>
          </p:cNvSpPr>
          <p:nvPr>
            <p:ph type="sldNum" sz="quarter" idx="12"/>
          </p:nvPr>
        </p:nvSpPr>
        <p:spPr bwMode="auto">
          <a:xfrm>
            <a:off x="6553200" y="6492875"/>
            <a:ext cx="2133600" cy="365125"/>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6EAC193-1FC4-4D55-BC5A-E7B7440E03D9}" type="slidenum">
              <a:rPr lang="en-US" altLang="zh-TW" sz="1200" smtClean="0">
                <a:solidFill>
                  <a:srgbClr val="898989"/>
                </a:solidFill>
              </a:rPr>
              <a:pPr>
                <a:spcBef>
                  <a:spcPct val="0"/>
                </a:spcBef>
                <a:buFontTx/>
                <a:buNone/>
              </a:pPr>
              <a:t>5</a:t>
            </a:fld>
            <a:endParaRPr lang="en-US" altLang="zh-TW" sz="1200">
              <a:solidFill>
                <a:srgbClr val="898989"/>
              </a:solidFill>
            </a:endParaRPr>
          </a:p>
        </p:txBody>
      </p:sp>
      <p:sp>
        <p:nvSpPr>
          <p:cNvPr id="15364" name="Rectangle 10">
            <a:extLst>
              <a:ext uri="{FF2B5EF4-FFF2-40B4-BE49-F238E27FC236}">
                <a16:creationId xmlns="" xmlns:a16="http://schemas.microsoft.com/office/drawing/2014/main" id="{BA7FD922-BB25-4BB7-A3E5-64705D8C2E2E}"/>
              </a:ext>
            </a:extLst>
          </p:cNvPr>
          <p:cNvSpPr>
            <a:spLocks noChangeArrowheads="1"/>
          </p:cNvSpPr>
          <p:nvPr/>
        </p:nvSpPr>
        <p:spPr bwMode="auto">
          <a:xfrm>
            <a:off x="152400" y="1066800"/>
            <a:ext cx="8763000" cy="21200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AutoNum type="arabicPeriod"/>
            </a:pPr>
            <a:r>
              <a:rPr lang="en-US" altLang="en-US" sz="1800" b="1" dirty="0">
                <a:latin typeface="Times New Roman" panose="02020603050405020304" pitchFamily="18" charset="0"/>
                <a:cs typeface="Times New Roman" panose="02020603050405020304" pitchFamily="18" charset="0"/>
              </a:rPr>
              <a:t>Legal knowledge</a:t>
            </a:r>
          </a:p>
          <a:p>
            <a:pPr algn="just" eaLnBrk="1" hangingPunct="1">
              <a:lnSpc>
                <a:spcPct val="150000"/>
              </a:lnSpc>
              <a:spcBef>
                <a:spcPct val="0"/>
              </a:spcBef>
              <a:buFontTx/>
              <a:buAutoNum type="arabicPeriod"/>
            </a:pPr>
            <a:r>
              <a:rPr lang="en-US" altLang="en-US" sz="1800" b="1" dirty="0">
                <a:latin typeface="Times New Roman" panose="02020603050405020304" pitchFamily="18" charset="0"/>
                <a:cs typeface="Times New Roman" panose="02020603050405020304" pitchFamily="18" charset="0"/>
              </a:rPr>
              <a:t>Individual rights</a:t>
            </a:r>
          </a:p>
          <a:p>
            <a:pPr algn="just" eaLnBrk="1" hangingPunct="1">
              <a:lnSpc>
                <a:spcPct val="150000"/>
              </a:lnSpc>
              <a:spcBef>
                <a:spcPct val="0"/>
              </a:spcBef>
              <a:buFontTx/>
              <a:buAutoNum type="arabicPeriod"/>
            </a:pPr>
            <a:r>
              <a:rPr lang="en-US" altLang="en-US" sz="1800" b="1" dirty="0">
                <a:latin typeface="Times New Roman" panose="02020603050405020304" pitchFamily="18" charset="0"/>
                <a:cs typeface="Times New Roman" panose="02020603050405020304" pitchFamily="18" charset="0"/>
              </a:rPr>
              <a:t>Duties of a citizen </a:t>
            </a:r>
          </a:p>
          <a:p>
            <a:pPr algn="just" eaLnBrk="1" hangingPunct="1">
              <a:lnSpc>
                <a:spcPct val="150000"/>
              </a:lnSpc>
              <a:spcBef>
                <a:spcPct val="0"/>
              </a:spcBef>
              <a:buFontTx/>
              <a:buAutoNum type="arabicPeriod"/>
            </a:pPr>
            <a:r>
              <a:rPr lang="en-US" altLang="en-US" sz="1800" b="1" dirty="0">
                <a:latin typeface="Times New Roman" panose="02020603050405020304" pitchFamily="18" charset="0"/>
                <a:cs typeface="Times New Roman" panose="02020603050405020304" pitchFamily="18" charset="0"/>
              </a:rPr>
              <a:t>Patient filling</a:t>
            </a:r>
          </a:p>
          <a:p>
            <a:pPr algn="just" eaLnBrk="1" hangingPunct="1">
              <a:lnSpc>
                <a:spcPct val="150000"/>
              </a:lnSpc>
              <a:spcBef>
                <a:spcPct val="0"/>
              </a:spcBef>
              <a:buFontTx/>
              <a:buAutoNum type="arabicPeriod"/>
            </a:pPr>
            <a:r>
              <a:rPr lang="en-US" altLang="en-US" sz="1800" b="1" dirty="0">
                <a:latin typeface="Times New Roman" panose="02020603050405020304" pitchFamily="18" charset="0"/>
                <a:cs typeface="Times New Roman" panose="02020603050405020304" pitchFamily="18" charset="0"/>
              </a:rPr>
              <a:t>Business setup</a:t>
            </a:r>
          </a:p>
        </p:txBody>
      </p:sp>
      <p:sp>
        <p:nvSpPr>
          <p:cNvPr id="8" name="Title 1">
            <a:extLst>
              <a:ext uri="{FF2B5EF4-FFF2-40B4-BE49-F238E27FC236}">
                <a16:creationId xmlns="" xmlns:a16="http://schemas.microsoft.com/office/drawing/2014/main" id="{2419F767-5B7B-4F80-B820-06A31FFEAA3F}"/>
              </a:ext>
            </a:extLst>
          </p:cNvPr>
          <p:cNvSpPr txBox="1">
            <a:spLocks/>
          </p:cNvSpPr>
          <p:nvPr/>
        </p:nvSpPr>
        <p:spPr bwMode="auto">
          <a:xfrm>
            <a:off x="0" y="0"/>
            <a:ext cx="9144000" cy="762000"/>
          </a:xfrm>
          <a:prstGeom prst="rect">
            <a:avLst/>
          </a:prstGeom>
          <a:ln w="9525" cap="flat" cmpd="sng" algn="ctr">
            <a:solidFill>
              <a:schemeClr val="accent5">
                <a:shade val="95000"/>
                <a:satMod val="105000"/>
              </a:schemeClr>
            </a:solidFill>
            <a:prstDash val="solid"/>
            <a:miter lim="800000"/>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b="1" dirty="0">
                <a:latin typeface="Times New Roman" pitchFamily="18" charset="0"/>
                <a:ea typeface="新細明體" pitchFamily="18" charset="-120"/>
                <a:cs typeface="Times New Roman" pitchFamily="18" charset="0"/>
              </a:rPr>
              <a:t>    </a:t>
            </a:r>
            <a:r>
              <a:rPr lang="en-US" sz="2400" b="1" dirty="0">
                <a:latin typeface="Times New Roman" pitchFamily="18" charset="0"/>
                <a:ea typeface="新細明體" pitchFamily="18" charset="-120"/>
                <a:cs typeface="Times New Roman" pitchFamily="18" charset="0"/>
              </a:rPr>
              <a:t>Branch wise Applications</a:t>
            </a:r>
            <a:endParaRPr lang="en-US" sz="3200" b="1" dirty="0">
              <a:latin typeface="Times New Roman" pitchFamily="18" charset="0"/>
              <a:cs typeface="Times New Roman" pitchFamily="18" charset="0"/>
            </a:endParaRPr>
          </a:p>
        </p:txBody>
      </p:sp>
      <p:pic>
        <p:nvPicPr>
          <p:cNvPr id="15366" name="Picture 2">
            <a:extLst>
              <a:ext uri="{FF2B5EF4-FFF2-40B4-BE49-F238E27FC236}">
                <a16:creationId xmlns="" xmlns:a16="http://schemas.microsoft.com/office/drawing/2014/main" id="{31A1DDC2-F7C7-43DD-B8F0-BFE53BDC5B2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38100"/>
            <a:ext cx="1209675" cy="723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Footer Placeholder 4">
            <a:extLst>
              <a:ext uri="{FF2B5EF4-FFF2-40B4-BE49-F238E27FC236}">
                <a16:creationId xmlns="" xmlns:a16="http://schemas.microsoft.com/office/drawing/2014/main" id="{CAF7989C-C723-4796-B697-1EEA47FBB027}"/>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56259287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34181A6-8669-4660-B436-A1C5522F992C}"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50</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477875"/>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Q.6) Which of the following statements are correct regarding ‘Objectives Resolution’?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The resolution defined the aims of Constituent Assembly.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It was moved by Pt Nehru and adopted unanimously by INC in 1931.</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The modified form of it forms present day Preamble of Indian Constitution.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Select the code from following:</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1 and 2</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2 and 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 and 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All of the above</a:t>
            </a: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F6B3F2B8-0C88-7130-A386-E85D2EBBDD5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0146620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     Topic Objective/ Topic outcome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109DB60C-F2ED-4410-B81E-0454432D5DE1}"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51</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xmlns="" val="1919563642"/>
              </p:ext>
            </p:extLst>
          </p:nvPr>
        </p:nvGraphicFramePr>
        <p:xfrm>
          <a:off x="76200" y="1345474"/>
          <a:ext cx="8991600" cy="337610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The Preamble of the Constitution, Fundamental Rights, Fundamental Duties, Directive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Principles of State Policy, Parliamentary System</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Preamble of the Constitution, Fundamental Rights and Duties.</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tc>
                <a:extLst>
                  <a:ext uri="{0D108BD9-81ED-4DB2-BD59-A6C34878D82A}">
                    <a16:rowId xmlns="" xmlns:a16="http://schemas.microsoft.com/office/drawing/2014/main" val="10001"/>
                  </a:ext>
                </a:extLst>
              </a:tr>
            </a:tbl>
          </a:graphicData>
        </a:graphic>
      </p:graphicFrame>
      <p:sp>
        <p:nvSpPr>
          <p:cNvPr id="9" name="Footer Placeholder 4">
            <a:extLst>
              <a:ext uri="{FF2B5EF4-FFF2-40B4-BE49-F238E27FC236}">
                <a16:creationId xmlns="" xmlns:a16="http://schemas.microsoft.com/office/drawing/2014/main" id="{377B8847-4EA3-010D-6783-F77702AF46C6}"/>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356623150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3200" b="1" dirty="0">
                <a:latin typeface="Times New Roman" panose="02020603050405020304" pitchFamily="18" charset="0"/>
                <a:cs typeface="Times New Roman" panose="02020603050405020304" pitchFamily="18" charset="0"/>
              </a:rPr>
              <a:t>Preamble of the Constitution</a:t>
            </a:r>
          </a:p>
          <a:p>
            <a:pPr lvl="1" algn="ct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8FBDA0A4-8516-4ABA-AA34-76ECF9A0A5B7}"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2" name="Footer Placeholder 1">
            <a:extLst>
              <a:ext uri="{FF2B5EF4-FFF2-40B4-BE49-F238E27FC236}">
                <a16:creationId xmlns="" xmlns:a16="http://schemas.microsoft.com/office/drawing/2014/main" id="{DD3A0D4C-49D5-8155-59CB-C1D5C7836BB5}"/>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41FF151D-A538-9282-701F-3F43DF26596E}"/>
              </a:ext>
            </a:extLst>
          </p:cNvPr>
          <p:cNvSpPr txBox="1"/>
          <p:nvPr/>
        </p:nvSpPr>
        <p:spPr>
          <a:xfrm>
            <a:off x="457200" y="1249681"/>
            <a:ext cx="8183881" cy="4801314"/>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WE, THE PEOPLE OF INDIA, having solemnly resolved to constitute India into a SOVEREIGN SOCIALIST SECULAR DEMOCRATIC REPUBLIC and to secure to all its citizens: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JUSTICE, social, economic and political;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LIBERTY of thought, expression, belief, faith and worship;</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EQUALITY of status and of opportunity;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and to promote among them all</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FRATERNITY assuring the dignity of the individual and the unity and integrity of the Nation;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IN OUR CONSTITUENT ASSEMBLY this twenty-sixth day of November, 1949,DO HEREBY ADOPT, ENACT AND GIVE TO OURSELVES THIS CONSTITUTION.</a:t>
            </a:r>
            <a:endParaRPr lang="en-IN"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2C676D12-5E62-0F74-31E4-EDF9F70A47C8}"/>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8462496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Ingredients of the Preamble</a:t>
            </a: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429DA092-D8DE-44BD-8944-DCF18909DEF2}"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53</a:t>
            </a:fld>
            <a:endParaRPr lang="en-US"/>
          </a:p>
        </p:txBody>
      </p:sp>
      <p:pic>
        <p:nvPicPr>
          <p:cNvPr id="3" name="Picture 2">
            <a:extLst>
              <a:ext uri="{FF2B5EF4-FFF2-40B4-BE49-F238E27FC236}">
                <a16:creationId xmlns="" xmlns:a16="http://schemas.microsoft.com/office/drawing/2014/main" id="{A5F0B782-6A4F-3B4C-DAB5-0D455DC634D6}"/>
              </a:ext>
            </a:extLst>
          </p:cNvPr>
          <p:cNvPicPr>
            <a:picLocks noChangeAspect="1"/>
          </p:cNvPicPr>
          <p:nvPr/>
        </p:nvPicPr>
        <p:blipFill>
          <a:blip r:embed="rId2"/>
          <a:stretch>
            <a:fillRect/>
          </a:stretch>
        </p:blipFill>
        <p:spPr>
          <a:xfrm>
            <a:off x="475895" y="1143000"/>
            <a:ext cx="8192210" cy="5105400"/>
          </a:xfrm>
          <a:prstGeom prst="rect">
            <a:avLst/>
          </a:prstGeom>
        </p:spPr>
      </p:pic>
      <p:sp>
        <p:nvSpPr>
          <p:cNvPr id="2" name="Footer Placeholder 1">
            <a:extLst>
              <a:ext uri="{FF2B5EF4-FFF2-40B4-BE49-F238E27FC236}">
                <a16:creationId xmlns="" xmlns:a16="http://schemas.microsoft.com/office/drawing/2014/main" id="{63294171-214A-B10E-52A8-766ACE6C00A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D74CA204-79D1-6178-5272-A024EE30C2C8}"/>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79934157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Fundamental Rights</a:t>
            </a: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2BC76DE2-B4D9-42B0-A291-C4E0E8BA007E}"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54</a:t>
            </a:fld>
            <a:endParaRPr lang="en-US"/>
          </a:p>
        </p:txBody>
      </p:sp>
      <p:sp>
        <p:nvSpPr>
          <p:cNvPr id="2" name="Footer Placeholder 1">
            <a:extLst>
              <a:ext uri="{FF2B5EF4-FFF2-40B4-BE49-F238E27FC236}">
                <a16:creationId xmlns="" xmlns:a16="http://schemas.microsoft.com/office/drawing/2014/main" id="{D1D8977C-F628-5F7C-AEAA-811117C4C362}"/>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A821ADEC-DDC7-653D-D4D8-D6F7931A1797}"/>
              </a:ext>
            </a:extLst>
          </p:cNvPr>
          <p:cNvSpPr txBox="1"/>
          <p:nvPr/>
        </p:nvSpPr>
        <p:spPr>
          <a:xfrm>
            <a:off x="457200" y="1325880"/>
            <a:ext cx="8229600"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Fundamental rights are the basic human rights enshrined in the Constitution of India which are guaranteed to all citizens. They are applied without discrimination on the basis of race, religion, gender, etc. Significantly, fundamental rights are enforceable by the courts, subject to certain conditions.</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Articles 12-35 of Indian Constitution deal with Fundamental Rights. These human rights are conferred upon the citizens of India for the Constitution tells that these rights are inviolable. Right to Life, Right to Dignity, Right to Education etc. all come under one of the six main fundamental rights.</a:t>
            </a:r>
          </a:p>
          <a:p>
            <a:r>
              <a:rPr lang="en-US" sz="2000" b="1" dirty="0">
                <a:latin typeface="Times New Roman" panose="02020603050405020304" pitchFamily="18" charset="0"/>
                <a:cs typeface="Times New Roman" panose="02020603050405020304" pitchFamily="18" charset="0"/>
              </a:rPr>
              <a:t>Why are they called Fundamental Rights?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rights are called fundamental rights because of two reasons:</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They are enshrined in the Constitution which guarantees them</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They are justiciable (enforceable by courts). In case of a violation, a person can approach a court of law.</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AD2255FF-795B-1AE5-2F83-9F957CAE899D}"/>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2017714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List of Fundamental Rights</a:t>
            </a: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C01EC7A4-2275-4A31-B166-7D0D007BBDD0}"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55</a:t>
            </a:fld>
            <a:endParaRPr lang="en-US"/>
          </a:p>
        </p:txBody>
      </p:sp>
      <p:sp>
        <p:nvSpPr>
          <p:cNvPr id="2" name="Footer Placeholder 1">
            <a:extLst>
              <a:ext uri="{FF2B5EF4-FFF2-40B4-BE49-F238E27FC236}">
                <a16:creationId xmlns="" xmlns:a16="http://schemas.microsoft.com/office/drawing/2014/main" id="{EC1DF2D1-9E95-4DD2-9647-EA383620F3EA}"/>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675F22FC-67BF-941D-F64D-8F848EDC3FCC}"/>
              </a:ext>
            </a:extLst>
          </p:cNvPr>
          <p:cNvSpPr txBox="1"/>
          <p:nvPr/>
        </p:nvSpPr>
        <p:spPr>
          <a:xfrm>
            <a:off x="457200" y="1219200"/>
            <a:ext cx="8229600"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There are six fundamental rights of Indian Constitution along with the constitutional articles related to them are mentioned below:</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to Equality (Article 14-18)</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to Freedom (Article 19-22)</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against Exploitation (Article 23-24)</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to Freedom of Religion (Article 25-28)</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Cultural and Educational Rights (Article 29-30)</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to Constitutional Remedies (Article 32)</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951E92FB-37F1-7682-204C-F24EE8914CE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45572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List of Fundamental Rights</a:t>
            </a: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6BC7BF53-76B4-4168-8081-D97B6C1C61A5}"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2" name="Footer Placeholder 1">
            <a:extLst>
              <a:ext uri="{FF2B5EF4-FFF2-40B4-BE49-F238E27FC236}">
                <a16:creationId xmlns="" xmlns:a16="http://schemas.microsoft.com/office/drawing/2014/main" id="{EC1DF2D1-9E95-4DD2-9647-EA383620F3EA}"/>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675F22FC-67BF-941D-F64D-8F848EDC3FCC}"/>
              </a:ext>
            </a:extLst>
          </p:cNvPr>
          <p:cNvSpPr txBox="1"/>
          <p:nvPr/>
        </p:nvSpPr>
        <p:spPr>
          <a:xfrm>
            <a:off x="457200" y="1219200"/>
            <a:ext cx="8229600" cy="2862322"/>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There are six fundamental rights of Indian Constitution along with the constitutional articles related to them are mentioned below:</a:t>
            </a:r>
          </a:p>
          <a:p>
            <a:pPr algn="just"/>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to Equality (Article 14-18</a:t>
            </a:r>
            <a:r>
              <a:rPr lang="en-US" sz="2000" dirty="0" smtClean="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to Freedom (Article 19-22)</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against Exploitation (Article 23-24)</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to Freedom of Religion (Article 25-28)</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Cultural and Educational Rights (Article 29-30)</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to Constitutional Remedies (Article 32)</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951E92FB-37F1-7682-204C-F24EE8914CE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6294799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List of Fundamental Rights</a:t>
            </a:r>
          </a:p>
        </p:txBody>
      </p:sp>
      <p:sp>
        <p:nvSpPr>
          <p:cNvPr id="2" name="Footer Placeholder 1">
            <a:extLst>
              <a:ext uri="{FF2B5EF4-FFF2-40B4-BE49-F238E27FC236}">
                <a16:creationId xmlns="" xmlns:a16="http://schemas.microsoft.com/office/drawing/2014/main" id="{EC1DF2D1-9E95-4DD2-9647-EA383620F3EA}"/>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675F22FC-67BF-941D-F64D-8F848EDC3FCC}"/>
              </a:ext>
            </a:extLst>
          </p:cNvPr>
          <p:cNvSpPr txBox="1"/>
          <p:nvPr/>
        </p:nvSpPr>
        <p:spPr>
          <a:xfrm>
            <a:off x="304800" y="762000"/>
            <a:ext cx="8534400" cy="5940088"/>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There are six fundamental rights of Indian Constitution along with the constitutional articles related to them are mentioned below:</a:t>
            </a:r>
          </a:p>
          <a:p>
            <a:r>
              <a:rPr lang="en-US" sz="2000" b="1" dirty="0" smtClean="0">
                <a:latin typeface="Times New Roman" panose="02020603050405020304" pitchFamily="18" charset="0"/>
                <a:cs typeface="Times New Roman" panose="02020603050405020304" pitchFamily="18" charset="0"/>
              </a:rPr>
              <a:t>1. Right </a:t>
            </a:r>
            <a:r>
              <a:rPr lang="en-US" sz="2000" b="1" dirty="0">
                <a:latin typeface="Times New Roman" panose="02020603050405020304" pitchFamily="18" charset="0"/>
                <a:cs typeface="Times New Roman" panose="02020603050405020304" pitchFamily="18" charset="0"/>
              </a:rPr>
              <a:t>to Equality (Article </a:t>
            </a:r>
            <a:r>
              <a:rPr lang="en-US" sz="2000" b="1" dirty="0" smtClean="0">
                <a:latin typeface="Times New Roman" panose="02020603050405020304" pitchFamily="18" charset="0"/>
                <a:cs typeface="Times New Roman" panose="02020603050405020304" pitchFamily="18" charset="0"/>
              </a:rPr>
              <a:t>14-18</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Right to equality guarantees equal rights for everyone, irrespective of religion, gender, caste, race or place of birth. It ensures equal employment opportunities in the government and insures against discrimination by the State in matters of employment on the basis of caste, religion, etc. This right also includes the abolition of titles as well as untouchability</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smtClean="0"/>
              <a:t>2</a:t>
            </a:r>
            <a:r>
              <a:rPr lang="en-US" sz="2000" b="1" dirty="0"/>
              <a:t>. Right to Freedom (Articles 19 – 22)</a:t>
            </a:r>
            <a:endParaRPr lang="en-US" sz="2000" dirty="0"/>
          </a:p>
          <a:p>
            <a:r>
              <a:rPr lang="en-US" sz="2000" dirty="0">
                <a:latin typeface="Times New Roman" panose="02020603050405020304" pitchFamily="18" charset="0"/>
                <a:cs typeface="Times New Roman" panose="02020603050405020304" pitchFamily="18" charset="0"/>
              </a:rPr>
              <a:t>Freedom is one of the most important ideals cherished by any democratic society. The Indian Constitution guarantees freedom to citizens. The freedom right includes many rights such as:</a:t>
            </a:r>
          </a:p>
          <a:p>
            <a:r>
              <a:rPr lang="en-US" sz="2000" dirty="0">
                <a:latin typeface="Times New Roman" panose="02020603050405020304" pitchFamily="18" charset="0"/>
                <a:cs typeface="Times New Roman" panose="02020603050405020304" pitchFamily="18" charset="0"/>
              </a:rPr>
              <a:t>Freedom of </a:t>
            </a:r>
            <a:r>
              <a:rPr lang="en-US" sz="2000" dirty="0" smtClean="0">
                <a:latin typeface="Times New Roman" panose="02020603050405020304" pitchFamily="18" charset="0"/>
                <a:cs typeface="Times New Roman" panose="02020603050405020304" pitchFamily="18" charset="0"/>
              </a:rPr>
              <a:t>speech			Freedom </a:t>
            </a:r>
            <a:r>
              <a:rPr lang="en-US" sz="2000" dirty="0">
                <a:latin typeface="Times New Roman" panose="02020603050405020304" pitchFamily="18" charset="0"/>
                <a:cs typeface="Times New Roman" panose="02020603050405020304" pitchFamily="18" charset="0"/>
              </a:rPr>
              <a:t>of expression</a:t>
            </a:r>
          </a:p>
          <a:p>
            <a:r>
              <a:rPr lang="en-US" sz="2000" dirty="0">
                <a:latin typeface="Times New Roman" panose="02020603050405020304" pitchFamily="18" charset="0"/>
                <a:cs typeface="Times New Roman" panose="02020603050405020304" pitchFamily="18" charset="0"/>
              </a:rPr>
              <a:t>Freedom of assembly without </a:t>
            </a:r>
            <a:r>
              <a:rPr lang="en-US" sz="2000" dirty="0" smtClean="0">
                <a:latin typeface="Times New Roman" panose="02020603050405020304" pitchFamily="18" charset="0"/>
                <a:cs typeface="Times New Roman" panose="02020603050405020304" pitchFamily="18" charset="0"/>
              </a:rPr>
              <a:t>arms		Freedom </a:t>
            </a:r>
            <a:r>
              <a:rPr lang="en-US" sz="2000" dirty="0">
                <a:latin typeface="Times New Roman" panose="02020603050405020304" pitchFamily="18" charset="0"/>
                <a:cs typeface="Times New Roman" panose="02020603050405020304" pitchFamily="18" charset="0"/>
              </a:rPr>
              <a:t>of association</a:t>
            </a:r>
          </a:p>
          <a:p>
            <a:r>
              <a:rPr lang="en-US" sz="2000" dirty="0">
                <a:latin typeface="Times New Roman" panose="02020603050405020304" pitchFamily="18" charset="0"/>
                <a:cs typeface="Times New Roman" panose="02020603050405020304" pitchFamily="18" charset="0"/>
              </a:rPr>
              <a:t>Freedom to </a:t>
            </a:r>
            <a:r>
              <a:rPr lang="en-US" sz="2000" dirty="0" err="1">
                <a:latin typeface="Times New Roman" panose="02020603050405020304" pitchFamily="18" charset="0"/>
                <a:cs typeface="Times New Roman" panose="02020603050405020304" pitchFamily="18" charset="0"/>
              </a:rPr>
              <a:t>practise</a:t>
            </a:r>
            <a:r>
              <a:rPr lang="en-US" sz="2000" dirty="0">
                <a:latin typeface="Times New Roman" panose="02020603050405020304" pitchFamily="18" charset="0"/>
                <a:cs typeface="Times New Roman" panose="02020603050405020304" pitchFamily="18" charset="0"/>
              </a:rPr>
              <a:t> any profession </a:t>
            </a:r>
            <a:r>
              <a:rPr lang="en-US" sz="2000" dirty="0" smtClean="0">
                <a:latin typeface="Times New Roman" panose="02020603050405020304" pitchFamily="18" charset="0"/>
                <a:cs typeface="Times New Roman" panose="02020603050405020304" pitchFamily="18" charset="0"/>
              </a:rPr>
              <a:t>               Freedom </a:t>
            </a:r>
            <a:r>
              <a:rPr lang="en-US" sz="2000" dirty="0">
                <a:latin typeface="Times New Roman" panose="02020603050405020304" pitchFamily="18" charset="0"/>
                <a:cs typeface="Times New Roman" panose="02020603050405020304" pitchFamily="18" charset="0"/>
              </a:rPr>
              <a:t>to reside in any part of </a:t>
            </a:r>
            <a:r>
              <a:rPr lang="en-US" sz="2000" dirty="0" smtClean="0">
                <a:latin typeface="Times New Roman" panose="02020603050405020304" pitchFamily="18" charset="0"/>
                <a:cs typeface="Times New Roman" panose="02020603050405020304" pitchFamily="18" charset="0"/>
              </a:rPr>
              <a:t>						the </a:t>
            </a:r>
            <a:r>
              <a:rPr lang="en-US" sz="2000" dirty="0">
                <a:latin typeface="Times New Roman" panose="02020603050405020304" pitchFamily="18" charset="0"/>
                <a:cs typeface="Times New Roman" panose="02020603050405020304" pitchFamily="18" charset="0"/>
              </a:rPr>
              <a:t>country</a:t>
            </a:r>
          </a:p>
          <a:p>
            <a:r>
              <a:rPr lang="en-US" sz="2000" dirty="0" smtClean="0">
                <a:latin typeface="Times New Roman" panose="02020603050405020304" pitchFamily="18" charset="0"/>
                <a:cs typeface="Times New Roman" panose="02020603050405020304" pitchFamily="18" charset="0"/>
              </a:rPr>
              <a:t>Some </a:t>
            </a:r>
            <a:r>
              <a:rPr lang="en-US" sz="2000" dirty="0">
                <a:latin typeface="Times New Roman" panose="02020603050405020304" pitchFamily="18" charset="0"/>
                <a:cs typeface="Times New Roman" panose="02020603050405020304" pitchFamily="18" charset="0"/>
              </a:rPr>
              <a:t>of these rights are subject to certain conditions of state security, public morality and decency and friendly relations with foreign countries. This means that the State has the right to impose reasonable restrictions on them</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951E92FB-37F1-7682-204C-F24EE8914CE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Date Placeholder 5"/>
          <p:cNvSpPr>
            <a:spLocks noGrp="1"/>
          </p:cNvSpPr>
          <p:nvPr>
            <p:ph type="dt" sz="half" idx="10"/>
          </p:nvPr>
        </p:nvSpPr>
        <p:spPr/>
        <p:txBody>
          <a:bodyPr/>
          <a:lstStyle/>
          <a:p>
            <a:fld id="{11D693F2-DAEA-4CC4-A350-CFC2CE7615AA}" type="datetime1">
              <a:rPr lang="en-US" smtClean="0"/>
              <a:t>8/8/2023</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xmlns="" val="262947998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List of Fundamental Rights</a:t>
            </a:r>
          </a:p>
        </p:txBody>
      </p:sp>
      <p:sp>
        <p:nvSpPr>
          <p:cNvPr id="4" name="TextBox 3">
            <a:extLst>
              <a:ext uri="{FF2B5EF4-FFF2-40B4-BE49-F238E27FC236}">
                <a16:creationId xmlns="" xmlns:a16="http://schemas.microsoft.com/office/drawing/2014/main" id="{675F22FC-67BF-941D-F64D-8F848EDC3FCC}"/>
              </a:ext>
            </a:extLst>
          </p:cNvPr>
          <p:cNvSpPr txBox="1"/>
          <p:nvPr/>
        </p:nvSpPr>
        <p:spPr>
          <a:xfrm>
            <a:off x="457200" y="914400"/>
            <a:ext cx="8382000" cy="4708981"/>
          </a:xfrm>
          <a:prstGeom prst="rect">
            <a:avLst/>
          </a:prstGeom>
          <a:noFill/>
        </p:spPr>
        <p:txBody>
          <a:bodyPr wrap="square" rtlCol="0">
            <a:spAutoFit/>
          </a:bodyPr>
          <a:lstStyle/>
          <a:p>
            <a:r>
              <a:rPr lang="en-US" sz="2000" b="1" dirty="0"/>
              <a:t>3. Right against Exploitation (Articles 23 – 24)</a:t>
            </a:r>
            <a:endParaRPr lang="en-US" sz="2000" dirty="0"/>
          </a:p>
          <a:p>
            <a:r>
              <a:rPr lang="en-US" sz="2000" dirty="0"/>
              <a:t>This right implies the prohibition of traffic in human </a:t>
            </a:r>
            <a:r>
              <a:rPr lang="en-US" sz="2000" dirty="0" smtClean="0"/>
              <a:t>beings </a:t>
            </a:r>
            <a:r>
              <a:rPr lang="en-US" sz="2000" dirty="0"/>
              <a:t>and other forms of forced </a:t>
            </a:r>
            <a:r>
              <a:rPr lang="en-US" sz="2000" dirty="0" err="1"/>
              <a:t>labour</a:t>
            </a:r>
            <a:r>
              <a:rPr lang="en-US" sz="2000" dirty="0"/>
              <a:t>. It also implies the prohibition of children in factories, etc. The Constitution prohibits the employment of children under 14 years in hazardous conditions</a:t>
            </a:r>
            <a:r>
              <a:rPr lang="en-US" sz="2000" dirty="0" smtClean="0"/>
              <a:t>.</a:t>
            </a:r>
          </a:p>
          <a:p>
            <a:r>
              <a:rPr lang="en-US" sz="2000" b="1" dirty="0"/>
              <a:t>4. Right to Freedom of Religion (Articles 25 – 28)</a:t>
            </a:r>
            <a:endParaRPr lang="en-US" sz="2000" dirty="0"/>
          </a:p>
          <a:p>
            <a:r>
              <a:rPr lang="en-US" sz="2000" dirty="0"/>
              <a:t>This indicates the secular nature of Indian polity. There is equal respect given to all religions. There is freedom of conscience, profession, practice and propagation of religion. The State has no official religion. Every person has the right to freely practice his or her faith, establish and maintain religious and charitable institutions</a:t>
            </a:r>
            <a:r>
              <a:rPr lang="en-US" sz="2000" dirty="0" smtClean="0"/>
              <a:t>.</a:t>
            </a:r>
          </a:p>
          <a:p>
            <a:r>
              <a:rPr lang="en-US" sz="2000" b="1" dirty="0"/>
              <a:t>5. Cultural and Educational Rights (Articles 29 – 30)</a:t>
            </a:r>
            <a:endParaRPr lang="en-US" sz="2000" dirty="0"/>
          </a:p>
          <a:p>
            <a:r>
              <a:rPr lang="en-US" sz="2000" dirty="0"/>
              <a:t>These rights protect the rights of religious, cultural and linguistic minorities, by facilitating them to preserve their heritage and culture. Educational rights are for ensuring education for everyone without any discrimination</a:t>
            </a:r>
            <a:r>
              <a:rPr lang="en-US" sz="2000" dirty="0" smtClean="0"/>
              <a:t>.</a:t>
            </a:r>
            <a:endParaRPr lang="en-US" sz="2000" dirty="0"/>
          </a:p>
        </p:txBody>
      </p:sp>
      <p:pic>
        <p:nvPicPr>
          <p:cNvPr id="8" name="Picture 3">
            <a:extLst>
              <a:ext uri="{FF2B5EF4-FFF2-40B4-BE49-F238E27FC236}">
                <a16:creationId xmlns="" xmlns:a16="http://schemas.microsoft.com/office/drawing/2014/main" id="{951E92FB-37F1-7682-204C-F24EE8914CE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1FDBCF37-24DD-4E28-A250-79359688CE64}"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Footer Placeholder 6"/>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262947998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List of Fundamental Rights</a:t>
            </a:r>
          </a:p>
        </p:txBody>
      </p:sp>
      <p:sp>
        <p:nvSpPr>
          <p:cNvPr id="4" name="TextBox 3">
            <a:extLst>
              <a:ext uri="{FF2B5EF4-FFF2-40B4-BE49-F238E27FC236}">
                <a16:creationId xmlns="" xmlns:a16="http://schemas.microsoft.com/office/drawing/2014/main" id="{675F22FC-67BF-941D-F64D-8F848EDC3FCC}"/>
              </a:ext>
            </a:extLst>
          </p:cNvPr>
          <p:cNvSpPr txBox="1"/>
          <p:nvPr/>
        </p:nvSpPr>
        <p:spPr>
          <a:xfrm>
            <a:off x="228600" y="762000"/>
            <a:ext cx="8610600" cy="5632311"/>
          </a:xfrm>
          <a:prstGeom prst="rect">
            <a:avLst/>
          </a:prstGeom>
          <a:noFill/>
        </p:spPr>
        <p:txBody>
          <a:bodyPr wrap="square" rtlCol="0">
            <a:spAutoFit/>
          </a:bodyPr>
          <a:lstStyle/>
          <a:p>
            <a:r>
              <a:rPr lang="en-US" sz="2000" b="1" dirty="0"/>
              <a:t>6. Right to Constitutional Remedies (32 – 35)</a:t>
            </a:r>
            <a:endParaRPr lang="en-US" sz="2000" dirty="0"/>
          </a:p>
          <a:p>
            <a:pPr algn="just"/>
            <a:r>
              <a:rPr lang="en-US" sz="2000" dirty="0">
                <a:latin typeface="Times New Roman" panose="02020603050405020304" pitchFamily="18" charset="0"/>
                <a:cs typeface="Times New Roman" panose="02020603050405020304" pitchFamily="18" charset="0"/>
              </a:rPr>
              <a:t>The Constitution guarantees remedies if citizens’ fundamental rights are violated. The government cannot infringe upon or curb anyone’s rights. When these rights are violated, the aggrieved party can approach the courts. Citizens can even go directly to the Supreme Court which can issue writs for enforcing fundamental rights.</a:t>
            </a:r>
          </a:p>
          <a:p>
            <a:endParaRPr lang="en-US" sz="2000" dirty="0"/>
          </a:p>
          <a:p>
            <a:pPr algn="just"/>
            <a:r>
              <a:rPr lang="en-US" sz="2000" b="1" dirty="0" smtClean="0">
                <a:latin typeface="Times New Roman" panose="02020603050405020304" pitchFamily="18" charset="0"/>
                <a:cs typeface="Times New Roman" panose="02020603050405020304" pitchFamily="18" charset="0"/>
              </a:rPr>
              <a:t>Why </a:t>
            </a:r>
            <a:r>
              <a:rPr lang="en-US" sz="2000" b="1" dirty="0">
                <a:latin typeface="Times New Roman" panose="02020603050405020304" pitchFamily="18" charset="0"/>
                <a:cs typeface="Times New Roman" panose="02020603050405020304" pitchFamily="18" charset="0"/>
              </a:rPr>
              <a:t>Right to Property is not a Fundamental Right?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There was one more fundamental right in the Constitution, i.e., the right to property.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However, this right was removed from the list of fundamental rights by the 44th Constitutional Amendment.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was because this right proved to be a hindrance towards attaining the goal of socialism and redistributing wealth (property) equitably among the people.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Note: The right to property is now a legal right and not a fundamental right. </a:t>
            </a:r>
          </a:p>
        </p:txBody>
      </p:sp>
      <p:pic>
        <p:nvPicPr>
          <p:cNvPr id="8" name="Picture 3">
            <a:extLst>
              <a:ext uri="{FF2B5EF4-FFF2-40B4-BE49-F238E27FC236}">
                <a16:creationId xmlns="" xmlns:a16="http://schemas.microsoft.com/office/drawing/2014/main" id="{06B7DD25-2FE3-E26E-1608-8B563FBD753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128D77B8-060F-4995-BFEA-832C163C5499}"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Footer Placeholder 6"/>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38083023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850FD4-4455-46AC-971E-28CAA065D556}"/>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Course Objectives</a:t>
            </a:r>
            <a:endParaRPr lang="en-US" sz="2400" b="1" dirty="0">
              <a:latin typeface="Times New Roman" pitchFamily="18" charset="0"/>
              <a:cs typeface="Times New Roman" pitchFamily="18" charset="0"/>
            </a:endParaRPr>
          </a:p>
        </p:txBody>
      </p:sp>
      <p:pic>
        <p:nvPicPr>
          <p:cNvPr id="16387" name="Picture 2">
            <a:extLst>
              <a:ext uri="{FF2B5EF4-FFF2-40B4-BE49-F238E27FC236}">
                <a16:creationId xmlns="" xmlns:a16="http://schemas.microsoft.com/office/drawing/2014/main" id="{78475810-1C61-4579-AA53-E9BBB254F87A}"/>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Rectangle 10">
            <a:extLst>
              <a:ext uri="{FF2B5EF4-FFF2-40B4-BE49-F238E27FC236}">
                <a16:creationId xmlns="" xmlns:a16="http://schemas.microsoft.com/office/drawing/2014/main" id="{B12111DD-F6AE-4D7C-AE24-4CDD17E565E7}"/>
              </a:ext>
            </a:extLst>
          </p:cNvPr>
          <p:cNvSpPr/>
          <p:nvPr/>
        </p:nvSpPr>
        <p:spPr>
          <a:xfrm>
            <a:off x="152400" y="587584"/>
            <a:ext cx="8839200" cy="5444054"/>
          </a:xfrm>
          <a:prstGeom prst="rect">
            <a:avLst/>
          </a:prstGeom>
        </p:spPr>
        <p:txBody>
          <a:bodyPr wrap="square">
            <a:spAutoFit/>
          </a:bodyPr>
          <a:lstStyle/>
          <a:p>
            <a:pPr algn="just" eaLnBrk="1" fontAlgn="auto" hangingPunct="1">
              <a:lnSpc>
                <a:spcPct val="150000"/>
              </a:lnSpc>
              <a:spcBef>
                <a:spcPts val="0"/>
              </a:spcBef>
              <a:spcAft>
                <a:spcPts val="0"/>
              </a:spcAft>
              <a:defRPr/>
            </a:pPr>
            <a:r>
              <a:rPr lang="en-US" b="1" dirty="0">
                <a:latin typeface="Times New Roman" pitchFamily="18" charset="0"/>
                <a:cs typeface="Times New Roman" pitchFamily="18" charset="0"/>
              </a:rPr>
              <a:t>Course Objectives:</a:t>
            </a:r>
          </a:p>
          <a:p>
            <a:pPr algn="just" eaLnBrk="1" fontAlgn="auto" hangingPunct="1">
              <a:lnSpc>
                <a:spcPct val="150000"/>
              </a:lnSpc>
              <a:spcBef>
                <a:spcPts val="0"/>
              </a:spcBef>
              <a:spcAft>
                <a:spcPts val="0"/>
              </a:spcAft>
              <a:defRPr/>
            </a:pPr>
            <a:r>
              <a:rPr lang="en-US" dirty="0">
                <a:latin typeface="Times New Roman" pitchFamily="18" charset="0"/>
                <a:cs typeface="Times New Roman" pitchFamily="18" charset="0"/>
              </a:rPr>
              <a:t>The student will try to learn about:</a:t>
            </a:r>
            <a:endParaRPr lang="en-US" b="1" dirty="0">
              <a:latin typeface="Times New Roman" pitchFamily="18" charset="0"/>
              <a:cs typeface="Times New Roman" pitchFamily="18" charset="0"/>
            </a:endParaRPr>
          </a:p>
          <a:p>
            <a:pPr marL="342900" indent="-342900" algn="just" eaLnBrk="1" hangingPunct="1">
              <a:lnSpc>
                <a:spcPct val="150000"/>
              </a:lnSpc>
              <a:buFont typeface="+mj-lt"/>
              <a:buAutoNum type="arabicPeriod"/>
              <a:defRPr/>
            </a:pPr>
            <a:r>
              <a:rPr lang="en-US" b="1"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eaLnBrk="1" hangingPunct="1">
              <a:lnSpc>
                <a:spcPct val="150000"/>
              </a:lnSpc>
              <a:buFont typeface="+mj-lt"/>
              <a:buAutoNum type="arabicPeriod"/>
              <a:defRPr/>
            </a:pPr>
            <a:r>
              <a:rPr lang="en-US" dirty="0">
                <a:latin typeface="Times New Roman" pitchFamily="18" charset="0"/>
                <a:cs typeface="Times New Roman" pitchFamily="18" charset="0"/>
              </a:rPr>
              <a:t>To make students aware of the theoretical and functional aspects of the Indian Parliamentary System.</a:t>
            </a:r>
          </a:p>
          <a:p>
            <a:pPr marL="342900" indent="-342900" algn="just" eaLnBrk="1" hangingPunct="1">
              <a:lnSpc>
                <a:spcPct val="150000"/>
              </a:lnSpc>
              <a:buFont typeface="+mj-lt"/>
              <a:buAutoNum type="arabicPeriod"/>
              <a:defRPr/>
            </a:pPr>
            <a:r>
              <a:rPr lang="en-US"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eaLnBrk="1" hangingPunct="1">
              <a:lnSpc>
                <a:spcPct val="150000"/>
              </a:lnSpc>
              <a:buFont typeface="+mj-lt"/>
              <a:buAutoNum type="arabicPeriod"/>
              <a:defRPr/>
            </a:pPr>
            <a:r>
              <a:rPr lang="en-US"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eaLnBrk="1" hangingPunct="1">
              <a:lnSpc>
                <a:spcPct val="150000"/>
              </a:lnSpc>
              <a:buFont typeface="+mj-lt"/>
              <a:buAutoNum type="arabicPeriod"/>
              <a:defRPr/>
            </a:pPr>
            <a:r>
              <a:rPr lang="en-US" dirty="0">
                <a:latin typeface="Times New Roman" pitchFamily="18" charset="0"/>
                <a:cs typeface="Times New Roman" pitchFamily="18" charset="0"/>
              </a:rPr>
              <a:t>To make students learn about role of engineering in business organizations and e-governance. </a:t>
            </a:r>
          </a:p>
        </p:txBody>
      </p:sp>
      <p:sp>
        <p:nvSpPr>
          <p:cNvPr id="3" name="Date Placeholder 2"/>
          <p:cNvSpPr>
            <a:spLocks noGrp="1"/>
          </p:cNvSpPr>
          <p:nvPr>
            <p:ph type="dt" sz="half" idx="10"/>
          </p:nvPr>
        </p:nvSpPr>
        <p:spPr/>
        <p:txBody>
          <a:bodyPr/>
          <a:lstStyle/>
          <a:p>
            <a:fld id="{67873016-DC9C-4D8E-BB03-2620C9B63360}" type="datetime1">
              <a:rPr lang="en-US" smtClean="0"/>
              <a:t>8/8/2023</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
        <p:nvSpPr>
          <p:cNvPr id="8" name="Footer Placeholder 4">
            <a:extLst>
              <a:ext uri="{FF2B5EF4-FFF2-40B4-BE49-F238E27FC236}">
                <a16:creationId xmlns="" xmlns:a16="http://schemas.microsoft.com/office/drawing/2014/main" id="{C3FB29D4-87E1-28DD-3148-1F166ED95690}"/>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344493517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Features of Fundamental Rights</a:t>
            </a:r>
            <a:endParaRPr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6437DB2F-4BC4-E19E-229F-EFF93AD6248F}"/>
              </a:ext>
            </a:extLst>
          </p:cNvPr>
          <p:cNvSpPr txBox="1"/>
          <p:nvPr/>
        </p:nvSpPr>
        <p:spPr>
          <a:xfrm>
            <a:off x="457200" y="762000"/>
            <a:ext cx="8229600" cy="5324535"/>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Some FRs are available only to citizens: Article 15, 16, 19, 29 and </a:t>
            </a:r>
            <a:r>
              <a:rPr lang="en-US" sz="2000" dirty="0" smtClean="0">
                <a:latin typeface="Times New Roman" panose="02020603050405020304" pitchFamily="18" charset="0"/>
                <a:cs typeface="Times New Roman" panose="02020603050405020304" pitchFamily="18" charset="0"/>
              </a:rPr>
              <a:t>30,</a:t>
            </a:r>
          </a:p>
          <a:p>
            <a:pPr marL="800100" lvl="1"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Prohibition </a:t>
            </a:r>
            <a:r>
              <a:rPr lang="en-US" sz="2000" dirty="0">
                <a:latin typeface="Times New Roman" panose="02020603050405020304" pitchFamily="18" charset="0"/>
                <a:cs typeface="Times New Roman" panose="02020603050405020304" pitchFamily="18" charset="0"/>
              </a:rPr>
              <a:t>of discrimination on grounds of race, religion, caste, gender or place of birth (Article 15</a:t>
            </a:r>
            <a:r>
              <a:rPr lang="en-US" sz="20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Equality </a:t>
            </a:r>
            <a:r>
              <a:rPr lang="en-US" sz="2000" dirty="0">
                <a:latin typeface="Times New Roman" panose="02020603050405020304" pitchFamily="18" charset="0"/>
                <a:cs typeface="Times New Roman" panose="02020603050405020304" pitchFamily="18" charset="0"/>
              </a:rPr>
              <a:t>of opportunity in matters of public employment (Article 16</a:t>
            </a:r>
            <a:r>
              <a:rPr lang="en-US" sz="20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Protection </a:t>
            </a:r>
            <a:r>
              <a:rPr lang="en-US" sz="2000" dirty="0">
                <a:latin typeface="Times New Roman" panose="02020603050405020304" pitchFamily="18" charset="0"/>
                <a:cs typeface="Times New Roman" panose="02020603050405020304" pitchFamily="18" charset="0"/>
              </a:rPr>
              <a:t>of freedom of:(Article </a:t>
            </a:r>
            <a:r>
              <a:rPr lang="en-US" sz="2000" dirty="0" smtClean="0">
                <a:latin typeface="Times New Roman" panose="02020603050405020304" pitchFamily="18" charset="0"/>
                <a:cs typeface="Times New Roman" panose="02020603050405020304" pitchFamily="18" charset="0"/>
              </a:rPr>
              <a:t>19)</a:t>
            </a:r>
          </a:p>
          <a:p>
            <a:pPr marL="800100" lvl="1"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Speech </a:t>
            </a:r>
            <a:r>
              <a:rPr lang="en-US" sz="2000" dirty="0">
                <a:latin typeface="Times New Roman" panose="02020603050405020304" pitchFamily="18" charset="0"/>
                <a:cs typeface="Times New Roman" panose="02020603050405020304" pitchFamily="18" charset="0"/>
              </a:rPr>
              <a:t>and </a:t>
            </a:r>
            <a:r>
              <a:rPr lang="en-US" sz="2000" dirty="0" smtClean="0">
                <a:latin typeface="Times New Roman" panose="02020603050405020304" pitchFamily="18" charset="0"/>
                <a:cs typeface="Times New Roman" panose="02020603050405020304" pitchFamily="18" charset="0"/>
              </a:rPr>
              <a:t>expression, Association, Assembly, Movement, Residence</a:t>
            </a:r>
            <a:endParaRPr lang="en-US" sz="2000" dirty="0">
              <a:latin typeface="Times New Roman" panose="02020603050405020304" pitchFamily="18" charset="0"/>
              <a:cs typeface="Times New Roman" panose="02020603050405020304" pitchFamily="18" charset="0"/>
            </a:endParaRPr>
          </a:p>
          <a:p>
            <a:pPr lvl="1"/>
            <a:r>
              <a:rPr lang="en-US" sz="2000" dirty="0" smtClean="0">
                <a:latin typeface="Times New Roman" panose="02020603050405020304" pitchFamily="18" charset="0"/>
                <a:cs typeface="Times New Roman" panose="02020603050405020304" pitchFamily="18" charset="0"/>
              </a:rPr>
              <a:t>	Profession</a:t>
            </a:r>
          </a:p>
          <a:p>
            <a:pPr marL="800100" lvl="1"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Protection </a:t>
            </a:r>
            <a:r>
              <a:rPr lang="en-US" sz="2000" dirty="0">
                <a:latin typeface="Times New Roman" panose="02020603050405020304" pitchFamily="18" charset="0"/>
                <a:cs typeface="Times New Roman" panose="02020603050405020304" pitchFamily="18" charset="0"/>
              </a:rPr>
              <a:t>of the culture, language and script of minorities (Article 29</a:t>
            </a:r>
            <a:r>
              <a:rPr lang="en-US" sz="2000" dirty="0" smtClean="0">
                <a:latin typeface="Times New Roman" panose="02020603050405020304" pitchFamily="18" charset="0"/>
                <a:cs typeface="Times New Roman" panose="02020603050405020304" pitchFamily="18" charset="0"/>
              </a:rPr>
              <a:t>).</a:t>
            </a:r>
          </a:p>
          <a:p>
            <a:pPr marL="800100" lvl="1" indent="-342900">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Right </a:t>
            </a:r>
            <a:r>
              <a:rPr lang="en-US" sz="2000" dirty="0">
                <a:latin typeface="Times New Roman" panose="02020603050405020304" pitchFamily="18" charset="0"/>
                <a:cs typeface="Times New Roman" panose="02020603050405020304" pitchFamily="18" charset="0"/>
              </a:rPr>
              <a:t>of minorities to establish and administer educational institutions (Article 30).</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Fundamental </a:t>
            </a:r>
            <a:r>
              <a:rPr lang="en-US" sz="2000" dirty="0">
                <a:latin typeface="Times New Roman" panose="02020603050405020304" pitchFamily="18" charset="0"/>
                <a:cs typeface="Times New Roman" panose="02020603050405020304" pitchFamily="18" charset="0"/>
              </a:rPr>
              <a:t>Rights are not absolute but qualified. Reasonable restrictions can be imposed on </a:t>
            </a:r>
            <a:r>
              <a:rPr lang="en-US" sz="2000" dirty="0" err="1">
                <a:latin typeface="Times New Roman" panose="02020603050405020304" pitchFamily="18" charset="0"/>
                <a:cs typeface="Times New Roman" panose="02020603050405020304" pitchFamily="18" charset="0"/>
              </a:rPr>
              <a:t>FRs.</a:t>
            </a:r>
            <a:r>
              <a:rPr lang="en-US" sz="2000" dirty="0">
                <a:latin typeface="Times New Roman" panose="02020603050405020304" pitchFamily="18" charset="0"/>
                <a:cs typeface="Times New Roman" panose="02020603050405020304" pitchFamily="18" charset="0"/>
              </a:rPr>
              <a:t> The reasonability of such restrictions is decided by the SC.</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These rights strike a balance between the rights of the individual and those of the society as a whole, between individual liberty and social control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Most rights are available against the actions of the state but some are available against the actions of the private individuals </a:t>
            </a:r>
            <a:r>
              <a:rPr lang="en-US" sz="2000" dirty="0" smtClean="0">
                <a:latin typeface="Times New Roman" panose="02020603050405020304" pitchFamily="18" charset="0"/>
                <a:cs typeface="Times New Roman" panose="02020603050405020304" pitchFamily="18" charset="0"/>
              </a:rPr>
              <a:t>too</a:t>
            </a:r>
            <a:endParaRPr lang="en-US"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18785298-6B49-465F-0921-236CDA92B65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81491BD9-5612-4590-B1D0-869946C3B402}"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Footer Placeholder 6"/>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85248336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Features of Fundamental Rights</a:t>
            </a:r>
            <a:endParaRPr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 xmlns:a16="http://schemas.microsoft.com/office/drawing/2014/main" id="{6437DB2F-4BC4-E19E-229F-EFF93AD6248F}"/>
              </a:ext>
            </a:extLst>
          </p:cNvPr>
          <p:cNvSpPr txBox="1"/>
          <p:nvPr/>
        </p:nvSpPr>
        <p:spPr>
          <a:xfrm>
            <a:off x="228600" y="685800"/>
            <a:ext cx="868680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FRs </a:t>
            </a:r>
            <a:r>
              <a:rPr lang="en-US" sz="2000" dirty="0">
                <a:latin typeface="Times New Roman" panose="02020603050405020304" pitchFamily="18" charset="0"/>
                <a:cs typeface="Times New Roman" panose="02020603050405020304" pitchFamily="18" charset="0"/>
              </a:rPr>
              <a:t>are justiciable in nature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FRs are defended and guaranteed by the constitution. Hence, an aggrieved party can approach the SC for any violation directly rather than by the way of appeal</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Parliament </a:t>
            </a:r>
            <a:r>
              <a:rPr lang="en-US" sz="2000" dirty="0">
                <a:latin typeface="Times New Roman" panose="02020603050405020304" pitchFamily="18" charset="0"/>
                <a:cs typeface="Times New Roman" panose="02020603050405020304" pitchFamily="18" charset="0"/>
              </a:rPr>
              <a:t>can amend the provisions of the FRs by the way of a constitutional amendment act so long as they do not violate the basic structure of the Indian constitution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FRs can be suspended during the operation of a National Emergency except the rights guaranteed by Article 20 and 21. Additionally, FRs under Article 19 can be suspended only during the operation of emergency declared on the grounds of war or external aggression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scope of FRs is limited by Article 31A, 31B and 31C</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Parliament can restrict or abrogate the application of FR in the case of armed forces, para-military forces, police forces, intelligence agencies and analogous services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 can be restricted while martial law is in force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Parliament can make a law for the enforcement of the FR</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2A3C4427-9AA9-C03C-87D9-A0938278B73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Date Placeholder 4"/>
          <p:cNvSpPr>
            <a:spLocks noGrp="1"/>
          </p:cNvSpPr>
          <p:nvPr>
            <p:ph type="dt" sz="half" idx="10"/>
          </p:nvPr>
        </p:nvSpPr>
        <p:spPr/>
        <p:txBody>
          <a:bodyPr/>
          <a:lstStyle/>
          <a:p>
            <a:fld id="{0D2CD9D6-C47D-496B-92FA-2F2694FD2FC5}" type="datetime1">
              <a:rPr lang="en-US" smtClean="0"/>
              <a:t>8/8/2023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Footer Placeholder 6"/>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35427382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9939"/>
            <a:ext cx="8001000"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Fundamental Duties</a:t>
            </a: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05B5E85-8790-4C5F-A23C-82E606BD3041}"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62</a:t>
            </a:fld>
            <a:endParaRPr lang="en-US"/>
          </a:p>
        </p:txBody>
      </p:sp>
      <p:sp>
        <p:nvSpPr>
          <p:cNvPr id="2" name="Footer Placeholder 1">
            <a:extLst>
              <a:ext uri="{FF2B5EF4-FFF2-40B4-BE49-F238E27FC236}">
                <a16:creationId xmlns="" xmlns:a16="http://schemas.microsoft.com/office/drawing/2014/main" id="{099AFECF-A362-8143-89E1-8261561C2675}"/>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A9C19C63-321D-FED6-6D15-EEB390DDD259}"/>
              </a:ext>
            </a:extLst>
          </p:cNvPr>
          <p:cNvSpPr txBox="1"/>
          <p:nvPr/>
        </p:nvSpPr>
        <p:spPr>
          <a:xfrm>
            <a:off x="609600" y="1295400"/>
            <a:ext cx="8077200"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fundamental duties which were added by the 42nd Amendment Act of the Constitution in 1976, in addition to creating and promoting culture, also strengthen the hands of the legislature in enforcing these duties vis-a-vis the fundamental rights.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3C89385A-5DB6-6857-36BD-90304878AD9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2074273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List of Fundamental Duties</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ED7AFA01-A43D-46D7-9B33-6D1437C735C7}"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63</a:t>
            </a:fld>
            <a:endParaRPr lang="en-US"/>
          </a:p>
        </p:txBody>
      </p:sp>
      <p:sp>
        <p:nvSpPr>
          <p:cNvPr id="2" name="Footer Placeholder 1">
            <a:extLst>
              <a:ext uri="{FF2B5EF4-FFF2-40B4-BE49-F238E27FC236}">
                <a16:creationId xmlns="" xmlns:a16="http://schemas.microsoft.com/office/drawing/2014/main" id="{CF0492CB-520D-8D11-54FD-06AAA569F804}"/>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32DEFA1-AA76-31FC-B80A-D396FC966716}"/>
              </a:ext>
            </a:extLst>
          </p:cNvPr>
          <p:cNvSpPr txBox="1"/>
          <p:nvPr/>
        </p:nvSpPr>
        <p:spPr>
          <a:xfrm>
            <a:off x="457200" y="1295400"/>
            <a:ext cx="8229600" cy="4401205"/>
          </a:xfrm>
          <a:prstGeom prst="rect">
            <a:avLst/>
          </a:prstGeom>
          <a:noFill/>
        </p:spPr>
        <p:txBody>
          <a:bodyPr wrap="square" rtlCol="0">
            <a:sp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Abide by the Indian Constitution and respect its ideals and institutions, the National Flag and the National Anthem</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Cherish and follow the noble ideals that inspired the national struggle for freedom</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Uphold and protect the sovereignty, unity and integrity of India</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Defend the country and render national service when called upon to do so</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Promote harmony and the spirit of common brotherhood amongst all the people of India transcending religious, linguistic and regional or sectional diversities and to renounce practices derogatory to the dignity of women</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Value and preserve the rich heritage of the country’s composite culture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Protect and improve the natural environment including forests, lakes, rivers and wildlife and to have compassion for living creatures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Develop scientific temper, humanism and the spirit of inquiry and reform.</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Safeguard public property and to abjure violence</a:t>
            </a:r>
          </a:p>
        </p:txBody>
      </p:sp>
      <p:pic>
        <p:nvPicPr>
          <p:cNvPr id="8" name="Picture 3">
            <a:extLst>
              <a:ext uri="{FF2B5EF4-FFF2-40B4-BE49-F238E27FC236}">
                <a16:creationId xmlns="" xmlns:a16="http://schemas.microsoft.com/office/drawing/2014/main" id="{57DA98DE-61D6-AF0A-931F-1B8124EA141E}"/>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94390755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Continue…</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B6A14287-8A83-443F-9406-9D8753A59C64}"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64</a:t>
            </a:fld>
            <a:endParaRPr lang="en-US"/>
          </a:p>
        </p:txBody>
      </p:sp>
      <p:sp>
        <p:nvSpPr>
          <p:cNvPr id="2" name="Footer Placeholder 1">
            <a:extLst>
              <a:ext uri="{FF2B5EF4-FFF2-40B4-BE49-F238E27FC236}">
                <a16:creationId xmlns="" xmlns:a16="http://schemas.microsoft.com/office/drawing/2014/main" id="{36560FEB-0946-8F9E-91F8-D7C9F66F29F0}"/>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4ADAB95A-36CE-6C7B-947D-6957E0471026}"/>
              </a:ext>
            </a:extLst>
          </p:cNvPr>
          <p:cNvSpPr txBox="1"/>
          <p:nvPr/>
        </p:nvSpPr>
        <p:spPr>
          <a:xfrm>
            <a:off x="457200" y="1295400"/>
            <a:ext cx="8153400" cy="2215991"/>
          </a:xfrm>
          <a:prstGeom prst="rect">
            <a:avLst/>
          </a:prstGeom>
          <a:noFill/>
        </p:spPr>
        <p:txBody>
          <a:bodyPr wrap="square" rtlCol="0">
            <a:spAutoFit/>
          </a:bodyPr>
          <a:lstStyle/>
          <a:p>
            <a:pPr marR="0" lvl="0" algn="just"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11. Strive towards excellence in all spheres of individual and collective activity so that the nation constantly rises to higher levels of </a:t>
            </a:r>
            <a:r>
              <a:rPr kumimoji="0" lang="en-US" sz="20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endeavour</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achievement</a:t>
            </a:r>
          </a:p>
          <a:p>
            <a:pPr marR="0" lvl="0" algn="just"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Times New Roman" panose="02020603050405020304" pitchFamily="18" charset="0"/>
                <a:cs typeface="Times New Roman" panose="02020603050405020304" pitchFamily="18" charset="0"/>
              </a:rPr>
              <a:t>12.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Provide opportunities for education to his child or ward between the age of six and fourteen years. This duty was added by the 86th Constitutional Amendment Act, 2002</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pic>
        <p:nvPicPr>
          <p:cNvPr id="8" name="Picture 3">
            <a:extLst>
              <a:ext uri="{FF2B5EF4-FFF2-40B4-BE49-F238E27FC236}">
                <a16:creationId xmlns="" xmlns:a16="http://schemas.microsoft.com/office/drawing/2014/main" id="{4B612D0D-0244-9CF8-1C2C-3BBB01AA193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62996238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Directive Principles of State Policy</a:t>
            </a: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5145650-3845-4F47-8070-2B6F2831D21F}"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65</a:t>
            </a:fld>
            <a:endParaRPr lang="en-US"/>
          </a:p>
        </p:txBody>
      </p:sp>
      <p:sp>
        <p:nvSpPr>
          <p:cNvPr id="2" name="Footer Placeholder 1">
            <a:extLst>
              <a:ext uri="{FF2B5EF4-FFF2-40B4-BE49-F238E27FC236}">
                <a16:creationId xmlns="" xmlns:a16="http://schemas.microsoft.com/office/drawing/2014/main" id="{2A82247F-D569-D0CC-0BD1-572770C61DFF}"/>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0DF87B20-DCE3-8531-47D7-14BFD4AD21B8}"/>
              </a:ext>
            </a:extLst>
          </p:cNvPr>
          <p:cNvSpPr txBox="1"/>
          <p:nvPr/>
        </p:nvSpPr>
        <p:spPr>
          <a:xfrm>
            <a:off x="457200" y="1447800"/>
            <a:ext cx="8153400" cy="224676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framers of the constitution borrowed this idea from Irish constitution which in turn was borrowed from Spanish constitution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Dr BR Ambedkar famously remarked that DPSP are the ‘novel features’ of the Indian constitution</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Granville Austin described DPSP and Fundamental Rights as the ‘Conscience of the constitution’</a:t>
            </a:r>
          </a:p>
          <a:p>
            <a:pPr algn="just"/>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722100F1-223B-E381-1F89-1A28A9D7ECF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428260049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Features of DPSP</a:t>
            </a: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EB88E67C-452D-4F48-9769-14D02AD021CC}"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66</a:t>
            </a:fld>
            <a:endParaRPr lang="en-US"/>
          </a:p>
        </p:txBody>
      </p:sp>
      <p:sp>
        <p:nvSpPr>
          <p:cNvPr id="2" name="Footer Placeholder 1">
            <a:extLst>
              <a:ext uri="{FF2B5EF4-FFF2-40B4-BE49-F238E27FC236}">
                <a16:creationId xmlns="" xmlns:a16="http://schemas.microsoft.com/office/drawing/2014/main" id="{0045BA11-4EB3-71F5-8483-18B35C4F74EC}"/>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0142C450-E96B-FC21-C2B6-BBF620A2DA82}"/>
              </a:ext>
            </a:extLst>
          </p:cNvPr>
          <p:cNvSpPr txBox="1"/>
          <p:nvPr/>
        </p:nvSpPr>
        <p:spPr>
          <a:xfrm>
            <a:off x="457200" y="1249680"/>
            <a:ext cx="8077200" cy="255454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Ideals under DPSP are what state should keep in mind while formulating policies and enacting laws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DPSP resemble the ‘Instruments of Instructions’ enumerated in the Government of India Act of 1935.</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DPSP are instructions to both state and legislature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DPSP embody the concept of a ‘welfare state’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DPSP are non-justiciable. Though non-justiciable, it helps the court in examining and determining the constitutional validity of a law</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FCD93FE8-53CB-C1C6-0E2E-CBCF4FD9B40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59099733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Classification of the DPSP</a:t>
            </a: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A850C22A-9006-4D16-96ED-02BEF95A452C}"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67</a:t>
            </a:fld>
            <a:endParaRPr lang="en-US"/>
          </a:p>
        </p:txBody>
      </p:sp>
      <p:sp>
        <p:nvSpPr>
          <p:cNvPr id="2" name="Footer Placeholder 1">
            <a:extLst>
              <a:ext uri="{FF2B5EF4-FFF2-40B4-BE49-F238E27FC236}">
                <a16:creationId xmlns="" xmlns:a16="http://schemas.microsoft.com/office/drawing/2014/main" id="{2E0FB98A-52BC-F75B-46B9-A048C6E6E5A2}"/>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F51D6005-8D60-E430-B548-C3E9C75A624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a:extLst>
              <a:ext uri="{FF2B5EF4-FFF2-40B4-BE49-F238E27FC236}">
                <a16:creationId xmlns="" xmlns:a16="http://schemas.microsoft.com/office/drawing/2014/main" id="{EE93882A-1A72-4593-7773-5C0E5629FFDF}"/>
              </a:ext>
            </a:extLst>
          </p:cNvPr>
          <p:cNvSpPr txBox="1"/>
          <p:nvPr/>
        </p:nvSpPr>
        <p:spPr>
          <a:xfrm>
            <a:off x="457200" y="1295400"/>
            <a:ext cx="8427719"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Constitution does not contain any classification of Directive Principles.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On the basis of their content and direction, they can be classified into three broad categories,</a:t>
            </a:r>
          </a:p>
          <a:p>
            <a:pPr marL="914400" lvl="1" indent="-457200">
              <a:buFont typeface="+mj-lt"/>
              <a:buAutoNum type="arabicPeriod"/>
            </a:pPr>
            <a:r>
              <a:rPr lang="en-IN" sz="2000" dirty="0">
                <a:latin typeface="Times New Roman" panose="02020603050405020304" pitchFamily="18" charset="0"/>
                <a:cs typeface="Times New Roman" panose="02020603050405020304" pitchFamily="18" charset="0"/>
              </a:rPr>
              <a:t>Socialistic,</a:t>
            </a:r>
          </a:p>
          <a:p>
            <a:pPr marL="914400" lvl="1" indent="-457200">
              <a:buFont typeface="+mj-lt"/>
              <a:buAutoNum type="arabicPeriod"/>
            </a:pPr>
            <a:r>
              <a:rPr lang="en-IN" sz="2000" dirty="0">
                <a:latin typeface="Times New Roman" panose="02020603050405020304" pitchFamily="18" charset="0"/>
                <a:cs typeface="Times New Roman" panose="02020603050405020304" pitchFamily="18" charset="0"/>
              </a:rPr>
              <a:t>Gandhian</a:t>
            </a:r>
          </a:p>
          <a:p>
            <a:pPr marL="914400" lvl="1" indent="-457200">
              <a:buFont typeface="+mj-lt"/>
              <a:buAutoNum type="arabicPeriod"/>
            </a:pPr>
            <a:r>
              <a:rPr lang="en-IN" sz="2000" dirty="0">
                <a:latin typeface="Times New Roman" panose="02020603050405020304" pitchFamily="18" charset="0"/>
                <a:cs typeface="Times New Roman" panose="02020603050405020304" pitchFamily="18" charset="0"/>
              </a:rPr>
              <a:t>Liberal-intellectual.</a:t>
            </a:r>
          </a:p>
        </p:txBody>
      </p:sp>
    </p:spTree>
    <p:extLst>
      <p:ext uri="{BB962C8B-B14F-4D97-AF65-F5344CB8AC3E}">
        <p14:creationId xmlns:p14="http://schemas.microsoft.com/office/powerpoint/2010/main" xmlns="" val="2567700075"/>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Socialist Principles:</a:t>
            </a: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3A98D676-732E-42AB-AB74-3BD099747E3A}"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68</a:t>
            </a:fld>
            <a:endParaRPr lang="en-US"/>
          </a:p>
        </p:txBody>
      </p:sp>
      <p:sp>
        <p:nvSpPr>
          <p:cNvPr id="2" name="Footer Placeholder 1">
            <a:extLst>
              <a:ext uri="{FF2B5EF4-FFF2-40B4-BE49-F238E27FC236}">
                <a16:creationId xmlns="" xmlns:a16="http://schemas.microsoft.com/office/drawing/2014/main" id="{1A5AF752-080E-D25E-B291-FF34ADB1C0B8}"/>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06D13315-37A6-006D-FE1E-4771D8EE8BF4}"/>
              </a:ext>
            </a:extLst>
          </p:cNvPr>
          <p:cNvSpPr txBox="1"/>
          <p:nvPr/>
        </p:nvSpPr>
        <p:spPr>
          <a:xfrm>
            <a:off x="411481" y="1173480"/>
            <a:ext cx="8229600"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38: Promoting welfare of the society by securing a social order permeated by justice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39: To secure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Right of adequate means of livelihood</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Equitable distribution of material resources of the community for the common good</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Prevention of concentration of wealth and means of production</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Equal pay for equal work for men and women</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Preservation of health and strength of workers and children against forcible abuse</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Opportunities for healthy development of the child</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D9239E5E-632A-4830-5500-CCAB98895A9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92955581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Continue…</a:t>
            </a: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C409A2DD-AF22-4B74-AC85-A32D5B4423CE}"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69</a:t>
            </a:fld>
            <a:endParaRPr lang="en-US"/>
          </a:p>
        </p:txBody>
      </p:sp>
      <p:sp>
        <p:nvSpPr>
          <p:cNvPr id="2" name="Footer Placeholder 1">
            <a:extLst>
              <a:ext uri="{FF2B5EF4-FFF2-40B4-BE49-F238E27FC236}">
                <a16:creationId xmlns="" xmlns:a16="http://schemas.microsoft.com/office/drawing/2014/main" id="{25CDFB3F-B5A6-855A-8CDD-1B5B2482D894}"/>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DADF7D5C-CD0E-F6D0-59A5-061590C26E47}"/>
              </a:ext>
            </a:extLst>
          </p:cNvPr>
          <p:cNvSpPr txBox="1"/>
          <p:nvPr/>
        </p:nvSpPr>
        <p:spPr>
          <a:xfrm>
            <a:off x="457200" y="1371600"/>
            <a:ext cx="8077200" cy="440120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39A: To promote equal justice and to provide free legal aid to the poor</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41: To secure the right to work, to education and to public assistance in cases of unemployment, old age, sickness and disablement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42: Make provisions for just and humane conditions for work and maternity relief</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43: To secure a living wage, a decent standard of life and social and cultural opportunities for all workers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43A: Steps to secure participation of workers in the management of industries</a:t>
            </a:r>
          </a:p>
        </p:txBody>
      </p:sp>
      <p:pic>
        <p:nvPicPr>
          <p:cNvPr id="8" name="Picture 3">
            <a:extLst>
              <a:ext uri="{FF2B5EF4-FFF2-40B4-BE49-F238E27FC236}">
                <a16:creationId xmlns="" xmlns:a16="http://schemas.microsoft.com/office/drawing/2014/main" id="{4299E61E-3CEE-972F-4FD2-39906DCB9C4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977882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pPr algn="ctr"/>
            <a:fld id="{B57D8520-50F9-4FE8-8D1F-2CA354074C1D}" type="datetime1">
              <a:rPr lang="en-US" smtClean="0">
                <a:solidFill>
                  <a:prstClr val="black">
                    <a:tint val="75000"/>
                  </a:prstClr>
                </a:solidFill>
                <a:cs typeface="Times New Roman" panose="02020603050405020304" pitchFamily="18" charset="0"/>
              </a:rPr>
              <a:t>8/8/2023</a:t>
            </a:fld>
            <a:endParaRPr lang="en-US" dirty="0">
              <a:solidFill>
                <a:prstClr val="black">
                  <a:tint val="75000"/>
                </a:prstClr>
              </a:solidFill>
              <a:cs typeface="Times New Roman" panose="02020603050405020304" pitchFamily="18" charset="0"/>
            </a:endParaRPr>
          </a:p>
        </p:txBody>
      </p:sp>
      <p:sp>
        <p:nvSpPr>
          <p:cNvPr id="6" name="Slide Number Placeholder 5"/>
          <p:cNvSpPr>
            <a:spLocks noGrp="1"/>
          </p:cNvSpPr>
          <p:nvPr>
            <p:ph type="sldNum" sz="quarter" idx="12"/>
          </p:nvPr>
        </p:nvSpPr>
        <p:spPr>
          <a:xfrm>
            <a:off x="6553202" y="6212546"/>
            <a:ext cx="2133600" cy="276999"/>
          </a:xfrm>
        </p:spPr>
        <p:txBody>
          <a:bodyPr/>
          <a:lstStyle/>
          <a:p>
            <a:pPr algn="ctr"/>
            <a:fld id="{B6F15528-21DE-4FAA-801E-634DDDAF4B2B}" type="slidenum">
              <a:rPr lang="en-US" smtClean="0">
                <a:solidFill>
                  <a:prstClr val="black">
                    <a:tint val="75000"/>
                  </a:prstClr>
                </a:solidFill>
                <a:cs typeface="Times New Roman" panose="02020603050405020304" pitchFamily="18" charset="0"/>
              </a:rPr>
              <a:pPr algn="ctr"/>
              <a:t>7</a:t>
            </a:fld>
            <a:endParaRPr lang="en-US" dirty="0">
              <a:solidFill>
                <a:prstClr val="black">
                  <a:tint val="75000"/>
                </a:prstClr>
              </a:solidFill>
              <a:cs typeface="Times New Roman" panose="02020603050405020304" pitchFamily="18" charset="0"/>
            </a:endParaRPr>
          </a:p>
        </p:txBody>
      </p:sp>
      <p:sp>
        <p:nvSpPr>
          <p:cNvPr id="7" name="Title 1"/>
          <p:cNvSpPr txBox="1">
            <a:spLocks/>
          </p:cNvSpPr>
          <p:nvPr/>
        </p:nvSpPr>
        <p:spPr>
          <a:xfrm>
            <a:off x="1371600" y="18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solidFill>
                  <a:prstClr val="black"/>
                </a:solidFill>
                <a:latin typeface="Times New Roman" panose="02020603050405020304" pitchFamily="18" charset="0"/>
                <a:cs typeface="Times New Roman" panose="02020603050405020304" pitchFamily="18" charset="0"/>
              </a:rPr>
              <a:t>Course Outcomes</a:t>
            </a:r>
          </a:p>
        </p:txBody>
      </p:sp>
      <p:sp>
        <p:nvSpPr>
          <p:cNvPr id="15" name="Rectangle 2">
            <a:extLst>
              <a:ext uri="{FF2B5EF4-FFF2-40B4-BE49-F238E27FC236}">
                <a16:creationId xmlns="" xmlns:a16="http://schemas.microsoft.com/office/drawing/2014/main" id="{A3008866-7EAE-4BEB-B316-105FF979FA4D}"/>
              </a:ext>
            </a:extLst>
          </p:cNvPr>
          <p:cNvSpPr>
            <a:spLocks noChangeArrowheads="1"/>
          </p:cNvSpPr>
          <p:nvPr/>
        </p:nvSpPr>
        <p:spPr bwMode="auto">
          <a:xfrm>
            <a:off x="1" y="-322978"/>
            <a:ext cx="184730" cy="646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ctr" eaLnBrk="0" fontAlgn="base" hangingPunct="0">
              <a:spcBef>
                <a:spcPct val="0"/>
              </a:spcBef>
              <a:spcAft>
                <a:spcPct val="0"/>
              </a:spcAft>
            </a:pPr>
            <a:r>
              <a:rPr lang="en-US" altLang="en-US">
                <a:solidFill>
                  <a:prstClr val="black"/>
                </a:solidFill>
                <a:latin typeface="Times New Roman" panose="02020603050405020304" pitchFamily="18" charset="0"/>
                <a:ea typeface="Tinos" charset="0"/>
                <a:cs typeface="Times New Roman" panose="02020603050405020304" pitchFamily="18" charset="0"/>
              </a:rPr>
              <a:t/>
            </a:r>
            <a:br>
              <a:rPr lang="en-US" altLang="en-US">
                <a:solidFill>
                  <a:prstClr val="black"/>
                </a:solidFill>
                <a:latin typeface="Times New Roman" panose="02020603050405020304" pitchFamily="18" charset="0"/>
                <a:ea typeface="Tinos" charset="0"/>
                <a:cs typeface="Times New Roman" panose="02020603050405020304" pitchFamily="18" charset="0"/>
              </a:rPr>
            </a:br>
            <a:endParaRPr lang="en-US" altLang="en-US">
              <a:solidFill>
                <a:prstClr val="black"/>
              </a:solidFill>
              <a:latin typeface="Times New Roman" panose="02020603050405020304" pitchFamily="18" charset="0"/>
              <a:cs typeface="Times New Roman" panose="02020603050405020304" pitchFamily="18" charset="0"/>
            </a:endParaRPr>
          </a:p>
        </p:txBody>
      </p:sp>
      <p:sp>
        <p:nvSpPr>
          <p:cNvPr id="18" name="Rectangle 1">
            <a:extLst>
              <a:ext uri="{FF2B5EF4-FFF2-40B4-BE49-F238E27FC236}">
                <a16:creationId xmlns="" xmlns:a16="http://schemas.microsoft.com/office/drawing/2014/main" id="{8B8A332E-3330-49BC-A362-648FCF5D2FDF}"/>
              </a:ext>
            </a:extLst>
          </p:cNvPr>
          <p:cNvSpPr>
            <a:spLocks noChangeArrowheads="1"/>
          </p:cNvSpPr>
          <p:nvPr/>
        </p:nvSpPr>
        <p:spPr bwMode="auto">
          <a:xfrm>
            <a:off x="6" y="-276999"/>
            <a:ext cx="184731" cy="553998"/>
          </a:xfrm>
          <a:prstGeom prst="rect">
            <a:avLst/>
          </a:prstGeom>
          <a:solidFill>
            <a:schemeClr val="bg1"/>
          </a:solidFill>
          <a:ln>
            <a:noFill/>
          </a:ln>
          <a:effec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sz="1200">
                <a:solidFill>
                  <a:prstClr val="black"/>
                </a:solidFill>
                <a:latin typeface="Arial" panose="020B0604020202020204" pitchFamily="34" charset="0"/>
                <a:ea typeface="Calibri" panose="020F0502020204030204" pitchFamily="34" charset="0"/>
                <a:cs typeface="Mangal" panose="02040503050203030202" pitchFamily="18" charset="0"/>
              </a:rPr>
              <a:t/>
            </a:r>
            <a:br>
              <a:rPr lang="en-US" altLang="en-US" sz="1200">
                <a:solidFill>
                  <a:prstClr val="black"/>
                </a:solidFill>
                <a:latin typeface="Arial" panose="020B0604020202020204" pitchFamily="34" charset="0"/>
                <a:ea typeface="Calibri" panose="020F0502020204030204" pitchFamily="34" charset="0"/>
                <a:cs typeface="Mangal" panose="02040503050203030202" pitchFamily="18" charset="0"/>
              </a:rPr>
            </a:br>
            <a:endParaRPr lang="en-US" altLang="en-US">
              <a:solidFill>
                <a:prstClr val="black"/>
              </a:solidFill>
              <a:latin typeface="Arial" panose="020B0604020202020204" pitchFamily="34" charset="0"/>
            </a:endParaRPr>
          </a:p>
        </p:txBody>
      </p:sp>
      <p:sp>
        <p:nvSpPr>
          <p:cNvPr id="3" name="Footer Placeholder 2">
            <a:extLst>
              <a:ext uri="{FF2B5EF4-FFF2-40B4-BE49-F238E27FC236}">
                <a16:creationId xmlns="" xmlns:a16="http://schemas.microsoft.com/office/drawing/2014/main" id="{84A17E0B-B571-A5FE-42E4-74E1D2E73229}"/>
              </a:ext>
            </a:extLst>
          </p:cNvPr>
          <p:cNvSpPr>
            <a:spLocks noGrp="1"/>
          </p:cNvSpPr>
          <p:nvPr>
            <p:ph type="ftr" sz="quarter" idx="11"/>
          </p:nvPr>
        </p:nvSpPr>
        <p:spPr/>
        <p:txBody>
          <a:bodyPr/>
          <a:lstStyle/>
          <a:p>
            <a:r>
              <a:rPr lang="en-US" smtClean="0">
                <a:solidFill>
                  <a:prstClr val="black">
                    <a:tint val="75000"/>
                  </a:prstClr>
                </a:solidFill>
              </a:rPr>
              <a:t>Arun Bhati</a:t>
            </a:r>
            <a:endParaRPr lang="en-US">
              <a:solidFill>
                <a:prstClr val="black">
                  <a:tint val="75000"/>
                </a:prstClr>
              </a:solidFill>
            </a:endParaRPr>
          </a:p>
        </p:txBody>
      </p:sp>
      <p:sp>
        <p:nvSpPr>
          <p:cNvPr id="11" name="TextBox 10">
            <a:extLst>
              <a:ext uri="{FF2B5EF4-FFF2-40B4-BE49-F238E27FC236}">
                <a16:creationId xmlns="" xmlns:a16="http://schemas.microsoft.com/office/drawing/2014/main" id="{035A308D-12C8-898E-04F4-6D8A2C3CB5A5}"/>
              </a:ext>
            </a:extLst>
          </p:cNvPr>
          <p:cNvSpPr txBox="1"/>
          <p:nvPr/>
        </p:nvSpPr>
        <p:spPr>
          <a:xfrm>
            <a:off x="184731" y="891610"/>
            <a:ext cx="8730669" cy="5115311"/>
          </a:xfrm>
          <a:prstGeom prst="rect">
            <a:avLst/>
          </a:prstGeom>
          <a:noFill/>
        </p:spPr>
        <p:txBody>
          <a:bodyPr wrap="square">
            <a:spAutoFit/>
          </a:bodyPr>
          <a:lstStyle/>
          <a:p>
            <a:pPr algn="just" eaLnBrk="1" hangingPunct="1">
              <a:lnSpc>
                <a:spcPct val="150000"/>
              </a:lnSpc>
              <a:spcBef>
                <a:spcPct val="0"/>
              </a:spcBef>
              <a:buFontTx/>
              <a:buNone/>
            </a:pPr>
            <a:r>
              <a:rPr lang="en-US" altLang="en-US" sz="20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000" b="1" dirty="0">
              <a:latin typeface="Times New Roman" panose="02020603050405020304" pitchFamily="18" charset="0"/>
              <a:cs typeface="Times New Roman" panose="02020603050405020304" pitchFamily="18" charset="0"/>
            </a:endParaRP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eaLnBrk="1" hangingPunct="1">
              <a:lnSpc>
                <a:spcPct val="150000"/>
              </a:lnSpc>
              <a:spcBef>
                <a:spcPct val="0"/>
              </a:spcBef>
              <a:buFontTx/>
              <a:buNone/>
            </a:pPr>
            <a:r>
              <a:rPr lang="en-US" altLang="en-US" sz="2000" b="1"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eaLnBrk="1" hangingPunct="1">
              <a:lnSpc>
                <a:spcPct val="150000"/>
              </a:lnSpc>
              <a:spcBef>
                <a:spcPct val="0"/>
              </a:spcBef>
              <a:buFontTx/>
              <a:buNone/>
            </a:pPr>
            <a:r>
              <a:rPr lang="en-US" altLang="en-US" sz="20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12" name="Footer Placeholder 4">
            <a:extLst>
              <a:ext uri="{FF2B5EF4-FFF2-40B4-BE49-F238E27FC236}">
                <a16:creationId xmlns="" xmlns:a16="http://schemas.microsoft.com/office/drawing/2014/main" id="{DBDD4F4F-BE9B-F674-55EA-119F2F518979}"/>
              </a:ext>
            </a:extLst>
          </p:cNvPr>
          <p:cNvSpPr txBox="1">
            <a:spLocks/>
          </p:cNvSpPr>
          <p:nvPr/>
        </p:nvSpPr>
        <p:spPr>
          <a:xfrm>
            <a:off x="1066800" y="6492875"/>
            <a:ext cx="6629400" cy="184666"/>
          </a:xfrm>
          <a:prstGeom prst="rect">
            <a:avLst/>
          </a:prstGeom>
        </p:spPr>
        <p:txBody>
          <a:bodyPr wrap="square" lIns="0" tIns="0" rIns="0" bIns="0">
            <a:spAutoFit/>
          </a:bodyPr>
          <a:lstStyle>
            <a:defPPr>
              <a:defRPr lang="en-US"/>
            </a:defPPr>
            <a:lvl1pPr marL="0" algn="ctr" defTabSz="914400" rtl="0" eaLnBrk="1" latinLnBrk="0" hangingPunct="1">
              <a:defRPr sz="18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200"/>
              <a:t>Prof. Vikesh Shakya, Constitution of India, Law and Engineering, Unit 1</a:t>
            </a:r>
            <a:endParaRPr lang="en-US" sz="1200" dirty="0">
              <a:latin typeface="+mj-lt"/>
              <a:cs typeface="Times New Roman" pitchFamily="18" charset="0"/>
            </a:endParaRPr>
          </a:p>
        </p:txBody>
      </p:sp>
      <p:pic>
        <p:nvPicPr>
          <p:cNvPr id="13" name="Picture 3">
            <a:extLst>
              <a:ext uri="{FF2B5EF4-FFF2-40B4-BE49-F238E27FC236}">
                <a16:creationId xmlns="" xmlns:a16="http://schemas.microsoft.com/office/drawing/2014/main" id="{4B2ECE22-EECD-AAB0-017F-3F069A744D30}"/>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371594"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25021722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Continue…</a:t>
            </a: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6981FA1F-B0AC-4EE8-A94C-50C3DB505DD5}"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70</a:t>
            </a:fld>
            <a:endParaRPr lang="en-US"/>
          </a:p>
        </p:txBody>
      </p:sp>
      <p:sp>
        <p:nvSpPr>
          <p:cNvPr id="2" name="Footer Placeholder 1">
            <a:extLst>
              <a:ext uri="{FF2B5EF4-FFF2-40B4-BE49-F238E27FC236}">
                <a16:creationId xmlns="" xmlns:a16="http://schemas.microsoft.com/office/drawing/2014/main" id="{25CDFB3F-B5A6-855A-8CDD-1B5B2482D894}"/>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DADF7D5C-CD0E-F6D0-59A5-061590C26E47}"/>
              </a:ext>
            </a:extLst>
          </p:cNvPr>
          <p:cNvSpPr txBox="1"/>
          <p:nvPr/>
        </p:nvSpPr>
        <p:spPr>
          <a:xfrm>
            <a:off x="457200" y="1371600"/>
            <a:ext cx="8077200" cy="1015663"/>
          </a:xfrm>
          <a:prstGeom prst="rect">
            <a:avLst/>
          </a:prstGeom>
          <a:noFill/>
        </p:spPr>
        <p:txBody>
          <a:bodyPr wrap="square" rtlCol="0">
            <a:spAutoFit/>
          </a:bodyPr>
          <a:lstStyle/>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47: Raise the level of nutrition and the standard of living of people and to improve public health</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9013BEA7-E445-9B84-0AB5-C1119D6C1E1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1822399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800" b="1" dirty="0">
                <a:latin typeface="Times New Roman" panose="02020603050405020304" pitchFamily="18" charset="0"/>
                <a:cs typeface="Times New Roman" panose="02020603050405020304" pitchFamily="18" charset="0"/>
              </a:rPr>
              <a:t>Gandhian Principles: Gandhian Ideology</a:t>
            </a:r>
            <a:endParaRPr sz="28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A9EB9AB2-3215-4B5D-B434-DEE52DF1C38E}"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71</a:t>
            </a:fld>
            <a:endParaRPr lang="en-US"/>
          </a:p>
        </p:txBody>
      </p:sp>
      <p:sp>
        <p:nvSpPr>
          <p:cNvPr id="2" name="Footer Placeholder 1">
            <a:extLst>
              <a:ext uri="{FF2B5EF4-FFF2-40B4-BE49-F238E27FC236}">
                <a16:creationId xmlns="" xmlns:a16="http://schemas.microsoft.com/office/drawing/2014/main" id="{AE4DF33C-8ACF-6258-940C-08A00804949D}"/>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B343456C-C435-4EBE-3EE5-67E46E5BBAE1}"/>
              </a:ext>
            </a:extLst>
          </p:cNvPr>
          <p:cNvSpPr txBox="1"/>
          <p:nvPr/>
        </p:nvSpPr>
        <p:spPr>
          <a:xfrm>
            <a:off x="457200" y="1219200"/>
            <a:ext cx="822960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40: To organize village panchayats and endow them with necessary powers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43: To promote cottage industries on an individual and cooperative basis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43B: To promote functioning of cooperative societies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46: To promote educational and economic interests of SCs, STs and other weaker sections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47: To prohibit the consumption of intoxicating drinks and drugs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48: To prohibit the slaughter of cows, calves and other milch and draught cattle and to improve their breeds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0AD61FD3-FB24-6B18-3254-3CA6FDD9D755}"/>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2558600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9921"/>
            <a:ext cx="8001001" cy="619521"/>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3200" b="1" dirty="0">
                <a:latin typeface="Times New Roman" panose="02020603050405020304" pitchFamily="18" charset="0"/>
                <a:cs typeface="Times New Roman" panose="02020603050405020304" pitchFamily="18" charset="0"/>
              </a:rPr>
              <a:t>Liberal-Intellectual Principles</a:t>
            </a:r>
            <a:endParaRPr sz="3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E9DFE52-7B49-435D-B163-E51D9427950D}"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72</a:t>
            </a:fld>
            <a:endParaRPr lang="en-US"/>
          </a:p>
        </p:txBody>
      </p:sp>
      <p:sp>
        <p:nvSpPr>
          <p:cNvPr id="2" name="Footer Placeholder 1">
            <a:extLst>
              <a:ext uri="{FF2B5EF4-FFF2-40B4-BE49-F238E27FC236}">
                <a16:creationId xmlns="" xmlns:a16="http://schemas.microsoft.com/office/drawing/2014/main" id="{FAB91780-5D78-7001-6F34-9FA30A2ADB78}"/>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FDFB2C30-80F0-73DF-80DC-E9C41BAB8572}"/>
              </a:ext>
            </a:extLst>
          </p:cNvPr>
          <p:cNvSpPr txBox="1"/>
          <p:nvPr/>
        </p:nvSpPr>
        <p:spPr>
          <a:xfrm>
            <a:off x="457200" y="1219200"/>
            <a:ext cx="822960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44: To secure a uniform civil code for all</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45: To provide early childhood care until 6 years of age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48: To organize agriculture and animal husbandry on modern scientific lines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48A: To protect and improve the environment and to safeguard forests and wildlife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49: To protect monuments, places and objects of artistic or historic interest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50: To separate judiciary from the executive</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51: To promote international peace and security</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AA400070-A243-2739-FC41-AA965C787E97}"/>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8221472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Parliamentary System</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00A71750-F129-4837-892D-56350FAD3398}"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73</a:t>
            </a:fld>
            <a:endParaRPr lang="en-US"/>
          </a:p>
        </p:txBody>
      </p:sp>
      <p:sp>
        <p:nvSpPr>
          <p:cNvPr id="2" name="Footer Placeholder 1">
            <a:extLst>
              <a:ext uri="{FF2B5EF4-FFF2-40B4-BE49-F238E27FC236}">
                <a16:creationId xmlns="" xmlns:a16="http://schemas.microsoft.com/office/drawing/2014/main" id="{B4B0E6F8-2157-0403-CC79-D29FFE2ED357}"/>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D4B8406D-A5C3-01AA-86C9-D74586690F5C}"/>
              </a:ext>
            </a:extLst>
          </p:cNvPr>
          <p:cNvSpPr txBox="1"/>
          <p:nvPr/>
        </p:nvSpPr>
        <p:spPr>
          <a:xfrm>
            <a:off x="457200" y="1371600"/>
            <a:ext cx="8229600"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Parliamentary system is a form of government where </a:t>
            </a:r>
            <a:r>
              <a:rPr lang="en-US" sz="2000" dirty="0" smtClean="0">
                <a:latin typeface="Times New Roman" panose="02020603050405020304" pitchFamily="18" charset="0"/>
                <a:cs typeface="Times New Roman" panose="02020603050405020304" pitchFamily="18" charset="0"/>
              </a:rPr>
              <a:t>executives (PM &amp; Councils) </a:t>
            </a:r>
            <a:r>
              <a:rPr lang="en-US" sz="2000" dirty="0">
                <a:latin typeface="Times New Roman" panose="02020603050405020304" pitchFamily="18" charset="0"/>
                <a:cs typeface="Times New Roman" panose="02020603050405020304" pitchFamily="18" charset="0"/>
              </a:rPr>
              <a:t>hold the power with the majority support of the legislature (usually the people's elected house).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Our Supreme Court says that; our constitution is modeled on the British Parliamentary system where the executive is deemed to have the primary responsibility for the formation of government policy and its transmission into law by retaining the confidence of the Lok Sabha.</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a:t>
            </a:r>
            <a:r>
              <a:rPr lang="en-US" sz="2000" dirty="0" smtClean="0">
                <a:latin typeface="Times New Roman" panose="02020603050405020304" pitchFamily="18" charset="0"/>
                <a:cs typeface="Times New Roman" panose="02020603050405020304" pitchFamily="18" charset="0"/>
              </a:rPr>
              <a:t>74  </a:t>
            </a:r>
            <a:r>
              <a:rPr lang="en-US" sz="2000" dirty="0">
                <a:latin typeface="Times New Roman" panose="02020603050405020304" pitchFamily="18" charset="0"/>
                <a:cs typeface="Times New Roman" panose="02020603050405020304" pitchFamily="18" charset="0"/>
              </a:rPr>
              <a:t>and 75 provide the parliamentary system for the </a:t>
            </a:r>
            <a:r>
              <a:rPr lang="en-US" sz="2000" dirty="0" err="1" smtClean="0">
                <a:latin typeface="Times New Roman" panose="02020603050405020304" pitchFamily="18" charset="0"/>
                <a:cs typeface="Times New Roman" panose="02020603050405020304" pitchFamily="18" charset="0"/>
              </a:rPr>
              <a:t>centre</a:t>
            </a:r>
            <a:r>
              <a:rPr lang="en-US" sz="2000" dirty="0" smtClean="0">
                <a:latin typeface="Times New Roman" panose="02020603050405020304" pitchFamily="18" charset="0"/>
                <a:cs typeface="Times New Roman" panose="02020603050405020304" pitchFamily="18" charset="0"/>
              </a:rPr>
              <a:t> (Council of ministers &amp; PM to advice president of </a:t>
            </a:r>
            <a:r>
              <a:rPr lang="en-US" sz="2000" dirty="0" err="1" smtClean="0">
                <a:latin typeface="Times New Roman" panose="02020603050405020304" pitchFamily="18" charset="0"/>
                <a:cs typeface="Times New Roman" panose="02020603050405020304" pitchFamily="18" charset="0"/>
              </a:rPr>
              <a:t>india</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163 and 164 provide the parliamentary system for the states (Council of ministers &amp; </a:t>
            </a:r>
            <a:r>
              <a:rPr lang="en-US" sz="2000" dirty="0" smtClean="0">
                <a:latin typeface="Times New Roman" panose="02020603050405020304" pitchFamily="18" charset="0"/>
                <a:cs typeface="Times New Roman" panose="02020603050405020304" pitchFamily="18" charset="0"/>
              </a:rPr>
              <a:t>CM </a:t>
            </a:r>
            <a:r>
              <a:rPr lang="en-US" sz="2000" dirty="0">
                <a:latin typeface="Times New Roman" panose="02020603050405020304" pitchFamily="18" charset="0"/>
                <a:cs typeface="Times New Roman" panose="02020603050405020304" pitchFamily="18" charset="0"/>
              </a:rPr>
              <a:t>to </a:t>
            </a:r>
            <a:r>
              <a:rPr lang="en-US" sz="2000" dirty="0" smtClean="0">
                <a:latin typeface="Times New Roman" panose="02020603050405020304" pitchFamily="18" charset="0"/>
                <a:cs typeface="Times New Roman" panose="02020603050405020304" pitchFamily="18" charset="0"/>
              </a:rPr>
              <a:t>advice </a:t>
            </a:r>
            <a:r>
              <a:rPr lang="en-US" sz="2000" smtClean="0">
                <a:latin typeface="Times New Roman" panose="02020603050405020304" pitchFamily="18" charset="0"/>
                <a:cs typeface="Times New Roman" panose="02020603050405020304" pitchFamily="18" charset="0"/>
              </a:rPr>
              <a:t>Governer).</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Unlike the Presidential system, in this system, the executives sit in the legislature because they are part of the legislature.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Executives can exercise power and stay in the office as long as they have the support of the lower house of the legislature.</a:t>
            </a:r>
          </a:p>
        </p:txBody>
      </p:sp>
      <p:pic>
        <p:nvPicPr>
          <p:cNvPr id="8" name="Picture 3">
            <a:extLst>
              <a:ext uri="{FF2B5EF4-FFF2-40B4-BE49-F238E27FC236}">
                <a16:creationId xmlns="" xmlns:a16="http://schemas.microsoft.com/office/drawing/2014/main" id="{1E714764-7797-7A42-AF0D-0EDE08D6CFB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624278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Continue…</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0F323A1-A8F8-4374-B827-9E5F5329A54C}"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74</a:t>
            </a:fld>
            <a:endParaRPr lang="en-US"/>
          </a:p>
        </p:txBody>
      </p:sp>
      <p:sp>
        <p:nvSpPr>
          <p:cNvPr id="2" name="Footer Placeholder 1">
            <a:extLst>
              <a:ext uri="{FF2B5EF4-FFF2-40B4-BE49-F238E27FC236}">
                <a16:creationId xmlns="" xmlns:a16="http://schemas.microsoft.com/office/drawing/2014/main" id="{3F89B475-FBE5-39B9-6507-1318CDDE5C1C}"/>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7BDA5C34-D28D-C79A-B29D-4F27EF7C8A55}"/>
              </a:ext>
            </a:extLst>
          </p:cNvPr>
          <p:cNvSpPr txBox="1"/>
          <p:nvPr/>
        </p:nvSpPr>
        <p:spPr>
          <a:xfrm>
            <a:off x="457200" y="1295400"/>
            <a:ext cx="8229600" cy="2215991"/>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India, the Council of Ministers is collectively responsible to the Lok Sabha.</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collective responsibility means the council of ministers has joint responsibility for their actions towards Lok Sabha. Even if a decision has been taken by a single minister, under the principle of collective responsibility the whole council of ministers has responsibility for it.</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pic>
        <p:nvPicPr>
          <p:cNvPr id="8" name="Picture 3">
            <a:extLst>
              <a:ext uri="{FF2B5EF4-FFF2-40B4-BE49-F238E27FC236}">
                <a16:creationId xmlns="" xmlns:a16="http://schemas.microsoft.com/office/drawing/2014/main" id="{C8C88005-26CE-A71B-E9D1-C9F1EA4D9E6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518776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200" b="1" dirty="0">
                <a:latin typeface="Times New Roman" panose="02020603050405020304" pitchFamily="18" charset="0"/>
                <a:cs typeface="Times New Roman" panose="02020603050405020304" pitchFamily="18" charset="0"/>
              </a:rPr>
              <a:t>Features or Principles of Parliamentary Government</a:t>
            </a:r>
            <a:endParaRPr sz="22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4FE7FCDB-ADE5-45C9-8E69-B22652109937}"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75</a:t>
            </a:fld>
            <a:endParaRPr lang="en-US"/>
          </a:p>
        </p:txBody>
      </p:sp>
      <p:sp>
        <p:nvSpPr>
          <p:cNvPr id="2" name="Footer Placeholder 1">
            <a:extLst>
              <a:ext uri="{FF2B5EF4-FFF2-40B4-BE49-F238E27FC236}">
                <a16:creationId xmlns="" xmlns:a16="http://schemas.microsoft.com/office/drawing/2014/main" id="{7F23185E-A7AC-6CB1-0744-D61576D3E008}"/>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B0961155-3F33-1C32-5915-246E462C3CAF}"/>
              </a:ext>
            </a:extLst>
          </p:cNvPr>
          <p:cNvSpPr txBox="1"/>
          <p:nvPr/>
        </p:nvSpPr>
        <p:spPr>
          <a:xfrm>
            <a:off x="685800" y="1295400"/>
            <a:ext cx="8001000" cy="1938992"/>
          </a:xfrm>
          <a:prstGeom prst="rect">
            <a:avLst/>
          </a:prstGeom>
          <a:noFill/>
        </p:spPr>
        <p:txBody>
          <a:bodyPr wrap="square" rtlCol="0">
            <a:spAutoFit/>
          </a:bodyPr>
          <a:lstStyle/>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Nominal and real executives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Collective responsibility</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Political homogeneity</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Dual membership</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Secrecy</a:t>
            </a:r>
          </a:p>
          <a:p>
            <a:pPr marL="342900" indent="-342900">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2D54CEB3-B6EF-428E-2811-5A6F4D7027A4}"/>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274745981"/>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nSpc>
                <a:spcPct val="150000"/>
              </a:lnSpc>
              <a:buNone/>
            </a:pPr>
            <a:r>
              <a:rPr lang="en-US" sz="2000" dirty="0">
                <a:latin typeface="Times New Roman" pitchFamily="18" charset="0"/>
                <a:cs typeface="Times New Roman" pitchFamily="18" charset="0"/>
              </a:rPr>
              <a:t>Parliamentary system: </a:t>
            </a:r>
            <a:r>
              <a:rPr lang="en-US" sz="2000" dirty="0">
                <a:latin typeface="Times New Roman" pitchFamily="18" charset="0"/>
                <a:cs typeface="Times New Roman" pitchFamily="18" charset="0"/>
                <a:hlinkClick r:id="rId2"/>
              </a:rPr>
              <a:t>https://www.youtube.com/watch?v=8yFk2aQamXg</a:t>
            </a:r>
            <a:endParaRPr lang="en-US" sz="2000" dirty="0">
              <a:latin typeface="Times New Roman" pitchFamily="18" charset="0"/>
              <a:cs typeface="Times New Roman" pitchFamily="18" charset="0"/>
            </a:endParaRPr>
          </a:p>
          <a:p>
            <a:pPr>
              <a:lnSpc>
                <a:spcPct val="150000"/>
              </a:lnSpc>
              <a:buNone/>
            </a:pPr>
            <a:r>
              <a:rPr lang="en-US" sz="2000" dirty="0">
                <a:latin typeface="Times New Roman" pitchFamily="18" charset="0"/>
                <a:cs typeface="Times New Roman" pitchFamily="18" charset="0"/>
              </a:rPr>
              <a:t>Directive Principles of State Policy: </a:t>
            </a:r>
            <a:r>
              <a:rPr lang="en-US" sz="2000" dirty="0">
                <a:latin typeface="Times New Roman" pitchFamily="18" charset="0"/>
                <a:cs typeface="Times New Roman" pitchFamily="18" charset="0"/>
                <a:hlinkClick r:id="rId3"/>
              </a:rPr>
              <a:t>https://www.youtube.com/watch?v=Id_Chh5y8Zc</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39676F2-CFD2-4E50-BEB2-EF022437BB7E}"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76</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
        <p:nvSpPr>
          <p:cNvPr id="2" name="Footer Placeholder 1">
            <a:extLst>
              <a:ext uri="{FF2B5EF4-FFF2-40B4-BE49-F238E27FC236}">
                <a16:creationId xmlns="" xmlns:a16="http://schemas.microsoft.com/office/drawing/2014/main" id="{6DE58FFA-7F27-C1D1-0CB1-A44268698609}"/>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45292926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4800600"/>
          </a:xfrm>
        </p:spPr>
        <p:txBody>
          <a:bodyPr>
            <a:normAutofit fontScale="92500"/>
          </a:bodyPr>
          <a:lstStyle/>
          <a:p>
            <a:pPr algn="just">
              <a:lnSpc>
                <a:spcPct val="150000"/>
              </a:lnSpc>
            </a:pPr>
            <a:r>
              <a:rPr lang="en-US" sz="2400" dirty="0">
                <a:latin typeface="Times New Roman" pitchFamily="18" charset="0"/>
                <a:cs typeface="Times New Roman" pitchFamily="18" charset="0"/>
              </a:rPr>
              <a:t>What are the various fundamental rights available to the citizen of India?</a:t>
            </a:r>
          </a:p>
          <a:p>
            <a:pPr algn="just">
              <a:lnSpc>
                <a:spcPct val="150000"/>
              </a:lnSpc>
            </a:pPr>
            <a:r>
              <a:rPr lang="en-US" sz="2400" dirty="0">
                <a:latin typeface="Times New Roman" pitchFamily="18" charset="0"/>
                <a:cs typeface="Times New Roman" pitchFamily="18" charset="0"/>
              </a:rPr>
              <a:t>Explain various Fundamental duties of Indian citizens.</a:t>
            </a:r>
          </a:p>
          <a:p>
            <a:pPr algn="just">
              <a:lnSpc>
                <a:spcPct val="150000"/>
              </a:lnSpc>
            </a:pPr>
            <a:r>
              <a:rPr lang="en-US" sz="2400" dirty="0">
                <a:latin typeface="Times New Roman" pitchFamily="18" charset="0"/>
                <a:cs typeface="Times New Roman" pitchFamily="18" charset="0"/>
              </a:rPr>
              <a:t>Fundamental duties have been added to the constitution in accordance with the recommendation of?</a:t>
            </a:r>
          </a:p>
          <a:p>
            <a:pPr algn="just">
              <a:lnSpc>
                <a:spcPct val="150000"/>
              </a:lnSpc>
            </a:pPr>
            <a:r>
              <a:rPr lang="en-US" sz="2400" dirty="0">
                <a:latin typeface="Times New Roman" pitchFamily="18" charset="0"/>
                <a:cs typeface="Times New Roman" pitchFamily="18" charset="0"/>
              </a:rPr>
              <a:t>The Directive Principles resemble the ‘Instrument of Instructions’ enumerated in which Act?</a:t>
            </a:r>
          </a:p>
          <a:p>
            <a:pPr algn="just">
              <a:lnSpc>
                <a:spcPct val="150000"/>
              </a:lnSpc>
            </a:pPr>
            <a:r>
              <a:rPr lang="en-US" sz="2400" dirty="0">
                <a:latin typeface="Times New Roman" pitchFamily="18" charset="0"/>
                <a:cs typeface="Times New Roman" pitchFamily="18" charset="0"/>
              </a:rPr>
              <a:t>What is the difference between fundamental rights and rights secured by other provisions of the Constitution?</a:t>
            </a:r>
          </a:p>
        </p:txBody>
      </p:sp>
      <p:sp>
        <p:nvSpPr>
          <p:cNvPr id="4" name="Date Placeholder 3"/>
          <p:cNvSpPr>
            <a:spLocks noGrp="1"/>
          </p:cNvSpPr>
          <p:nvPr>
            <p:ph type="dt" sz="half" idx="10"/>
          </p:nvPr>
        </p:nvSpPr>
        <p:spPr/>
        <p:txBody>
          <a:bodyPr/>
          <a:lstStyle/>
          <a:p>
            <a:fld id="{B7A5283F-24C8-4F36-9054-41469B3CE22E}"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77</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Weekly</a:t>
            </a:r>
            <a:r>
              <a:rPr kumimoji="0" lang="en-US" sz="2400" b="1" i="0" u="none" strike="noStrike" kern="1200" cap="none" spc="0" normalizeH="0" noProof="0" dirty="0">
                <a:ln>
                  <a:noFill/>
                </a:ln>
                <a:solidFill>
                  <a:schemeClr val="dk1"/>
                </a:solidFill>
                <a:effectLst/>
                <a:uLnTx/>
                <a:uFillTx/>
                <a:latin typeface="Times New Roman" pitchFamily="18" charset="0"/>
                <a:cs typeface="Times New Roman" pitchFamily="18" charset="0"/>
              </a:rPr>
              <a:t> assignment</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
        <p:nvSpPr>
          <p:cNvPr id="2" name="Footer Placeholder 1">
            <a:extLst>
              <a:ext uri="{FF2B5EF4-FFF2-40B4-BE49-F238E27FC236}">
                <a16:creationId xmlns="" xmlns:a16="http://schemas.microsoft.com/office/drawing/2014/main" id="{4F178FDD-CF75-9875-D8B6-2B7185940636}"/>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9746049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3C2B263-276D-4309-8886-42A8670D6C49}"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78</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785652"/>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Q.1) Consider the following statements regarding the Preamble of Indian Constitution: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In </a:t>
            </a:r>
            <a:r>
              <a:rPr lang="en-US" sz="2000" b="0" i="0" dirty="0" err="1">
                <a:solidFill>
                  <a:srgbClr val="090909"/>
                </a:solidFill>
                <a:effectLst/>
                <a:latin typeface="Times New Roman" panose="02020603050405020304" pitchFamily="18" charset="0"/>
                <a:cs typeface="Times New Roman" panose="02020603050405020304" pitchFamily="18" charset="0"/>
              </a:rPr>
              <a:t>Keshavananda</a:t>
            </a:r>
            <a:r>
              <a:rPr lang="en-US" sz="2000" b="0" i="0" dirty="0">
                <a:solidFill>
                  <a:srgbClr val="090909"/>
                </a:solidFill>
                <a:effectLst/>
                <a:latin typeface="Times New Roman" panose="02020603050405020304" pitchFamily="18" charset="0"/>
                <a:cs typeface="Times New Roman" panose="02020603050405020304" pitchFamily="18" charset="0"/>
              </a:rPr>
              <a:t> Bharti case, Supreme Court held that Preamble is not a part of the Constitution.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The Preamble is neither a source of power to legislature nor a prohibition upon the powers of legislature.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It is justiciable, that is, its provisions are enforceable in courts of law.</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Which of the above statements are correct?</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1 and 2</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2 and 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 and 3</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All of the above </a:t>
            </a:r>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942AA0F6-D23E-20CD-0460-CC6E74B3EAA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2453475"/>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57C161B-6968-4432-8F45-326080E79EC5}"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79</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4708981"/>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Q.2) Which of the following statements is/are true in regard to the Preamble of India?</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The term ‘justice’ in the Preamble embraces social, economic and political justice.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The ideal of justice – social, economic and political – in our Preamble has been taken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from the American Revolution.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The ideals of liberty, equality and fraternity in our Preamble have been taken from the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French Revolution.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Select the appropriate code: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1 and 2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1 and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2 and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All of the above</a:t>
            </a:r>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F8983DD9-EFC8-A7A0-5D7C-A48EFE3E8BD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2374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99B1177-1585-4A99-A393-98D95520559A}"/>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ea typeface="新細明體" pitchFamily="18" charset="-120"/>
                <a:cs typeface="Times New Roman" pitchFamily="18" charset="0"/>
              </a:rPr>
              <a:t>Program Outcomes</a:t>
            </a:r>
            <a:endParaRPr lang="en-US" sz="2400" b="1" dirty="0">
              <a:latin typeface="Times New Roman" pitchFamily="18" charset="0"/>
              <a:cs typeface="Times New Roman" pitchFamily="18" charset="0"/>
            </a:endParaRPr>
          </a:p>
        </p:txBody>
      </p:sp>
      <p:pic>
        <p:nvPicPr>
          <p:cNvPr id="20483" name="Picture 2">
            <a:extLst>
              <a:ext uri="{FF2B5EF4-FFF2-40B4-BE49-F238E27FC236}">
                <a16:creationId xmlns="" xmlns:a16="http://schemas.microsoft.com/office/drawing/2014/main" id="{32517181-7405-4362-898F-DFDE21296AEE}"/>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19050"/>
            <a:ext cx="1371600" cy="779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484" name="Rectangle 11">
            <a:extLst>
              <a:ext uri="{FF2B5EF4-FFF2-40B4-BE49-F238E27FC236}">
                <a16:creationId xmlns="" xmlns:a16="http://schemas.microsoft.com/office/drawing/2014/main" id="{59CF7905-0715-43F8-9243-DDDBE0B2DC1F}"/>
              </a:ext>
            </a:extLst>
          </p:cNvPr>
          <p:cNvSpPr>
            <a:spLocks noChangeArrowheads="1"/>
          </p:cNvSpPr>
          <p:nvPr/>
        </p:nvSpPr>
        <p:spPr bwMode="auto">
          <a:xfrm>
            <a:off x="0" y="685800"/>
            <a:ext cx="9144000" cy="17045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341313" indent="-3413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pPr>
            <a:r>
              <a:rPr lang="en-US" altLang="en-US" sz="1800" b="1" dirty="0">
                <a:latin typeface="Times New Roman" panose="02020603050405020304" pitchFamily="18" charset="0"/>
                <a:cs typeface="Times New Roman" panose="02020603050405020304" pitchFamily="18" charset="0"/>
              </a:rPr>
              <a:t>Program Outcomes</a:t>
            </a:r>
            <a:r>
              <a:rPr lang="en-US" altLang="en-US" sz="1800"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eaLnBrk="1" hangingPunct="1">
              <a:lnSpc>
                <a:spcPct val="150000"/>
              </a:lnSpc>
              <a:spcBef>
                <a:spcPct val="0"/>
              </a:spcBef>
            </a:pPr>
            <a:r>
              <a:rPr lang="en-US" altLang="en-US" sz="1800" dirty="0">
                <a:latin typeface="Times New Roman" panose="02020603050405020304" pitchFamily="18" charset="0"/>
                <a:cs typeface="Times New Roman" panose="02020603050405020304" pitchFamily="18" charset="0"/>
              </a:rPr>
              <a:t>These relate to the skills, knowledge, and behavior that students acquire through the programmed.</a:t>
            </a:r>
          </a:p>
        </p:txBody>
      </p:sp>
      <p:sp>
        <p:nvSpPr>
          <p:cNvPr id="20485" name="Rectangle 10">
            <a:extLst>
              <a:ext uri="{FF2B5EF4-FFF2-40B4-BE49-F238E27FC236}">
                <a16:creationId xmlns="" xmlns:a16="http://schemas.microsoft.com/office/drawing/2014/main" id="{15AA9048-F072-4C56-8C2E-EE8CAE97E476}"/>
              </a:ext>
            </a:extLst>
          </p:cNvPr>
          <p:cNvSpPr>
            <a:spLocks noChangeArrowheads="1"/>
          </p:cNvSpPr>
          <p:nvPr/>
        </p:nvSpPr>
        <p:spPr bwMode="auto">
          <a:xfrm>
            <a:off x="381000" y="2514600"/>
            <a:ext cx="8534400" cy="34163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 typeface="Calibri" panose="020F0502020204030204" pitchFamily="34" charset="0"/>
              <a:buAutoNum type="arabicPeriod"/>
            </a:pPr>
            <a:r>
              <a:rPr lang="en-US" altLang="en-US" sz="1800" dirty="0">
                <a:latin typeface="Times New Roman" panose="02020603050405020304" pitchFamily="18" charset="0"/>
                <a:cs typeface="Times New Roman" panose="02020603050405020304" pitchFamily="18" charset="0"/>
              </a:rPr>
              <a:t>Engineering knowledge</a:t>
            </a:r>
          </a:p>
          <a:p>
            <a:pPr algn="just" eaLnBrk="1" hangingPunct="1">
              <a:spcBef>
                <a:spcPct val="0"/>
              </a:spcBef>
              <a:buFont typeface="Calibri" panose="020F0502020204030204" pitchFamily="34" charset="0"/>
              <a:buAutoNum type="arabicPeriod"/>
            </a:pPr>
            <a:r>
              <a:rPr lang="en-US" altLang="en-US" sz="1800" dirty="0">
                <a:latin typeface="Times New Roman" panose="02020603050405020304" pitchFamily="18" charset="0"/>
                <a:cs typeface="Times New Roman" panose="02020603050405020304" pitchFamily="18" charset="0"/>
              </a:rPr>
              <a:t>Problem analysis</a:t>
            </a:r>
          </a:p>
          <a:p>
            <a:pPr algn="just" eaLnBrk="1" hangingPunct="1">
              <a:spcBef>
                <a:spcPct val="0"/>
              </a:spcBef>
              <a:buFont typeface="Calibri" panose="020F0502020204030204" pitchFamily="34" charset="0"/>
              <a:buAutoNum type="arabicPeriod"/>
            </a:pPr>
            <a:r>
              <a:rPr lang="en-US" altLang="en-US" sz="1800" dirty="0">
                <a:latin typeface="Times New Roman" panose="02020603050405020304" pitchFamily="18" charset="0"/>
                <a:cs typeface="Times New Roman" panose="02020603050405020304" pitchFamily="18" charset="0"/>
              </a:rPr>
              <a:t>Design/development of solutions</a:t>
            </a:r>
          </a:p>
          <a:p>
            <a:pPr algn="just" eaLnBrk="1" hangingPunct="1">
              <a:spcBef>
                <a:spcPct val="0"/>
              </a:spcBef>
              <a:buFont typeface="Calibri" panose="020F0502020204030204" pitchFamily="34" charset="0"/>
              <a:buAutoNum type="arabicPeriod"/>
            </a:pPr>
            <a:r>
              <a:rPr lang="en-US" altLang="zh-TW" sz="1800" dirty="0">
                <a:latin typeface="Times New Roman" panose="02020603050405020304" pitchFamily="18" charset="0"/>
                <a:cs typeface="Times New Roman" panose="02020603050405020304" pitchFamily="18" charset="0"/>
              </a:rPr>
              <a:t>Conduct investigations of complex problems</a:t>
            </a:r>
          </a:p>
          <a:p>
            <a:pPr algn="just" eaLnBrk="1" hangingPunct="1">
              <a:spcBef>
                <a:spcPct val="0"/>
              </a:spcBef>
              <a:buFont typeface="Calibri" panose="020F0502020204030204" pitchFamily="34" charset="0"/>
              <a:buAutoNum type="arabicPeriod"/>
            </a:pPr>
            <a:r>
              <a:rPr lang="en-US" altLang="zh-TW" sz="1800" dirty="0">
                <a:latin typeface="Times New Roman" panose="02020603050405020304" pitchFamily="18" charset="0"/>
                <a:cs typeface="Times New Roman" panose="02020603050405020304" pitchFamily="18" charset="0"/>
              </a:rPr>
              <a:t>Modern tool usage</a:t>
            </a:r>
          </a:p>
          <a:p>
            <a:pPr algn="just" eaLnBrk="1" hangingPunct="1">
              <a:spcBef>
                <a:spcPct val="0"/>
              </a:spcBef>
              <a:buFont typeface="Calibri" panose="020F0502020204030204" pitchFamily="34" charset="0"/>
              <a:buAutoNum type="arabicPeriod"/>
            </a:pPr>
            <a:r>
              <a:rPr lang="en-US" altLang="zh-TW" sz="1800" dirty="0">
                <a:latin typeface="Times New Roman" panose="02020603050405020304" pitchFamily="18" charset="0"/>
                <a:cs typeface="Times New Roman" panose="02020603050405020304" pitchFamily="18" charset="0"/>
              </a:rPr>
              <a:t>The engineer and society</a:t>
            </a:r>
          </a:p>
          <a:p>
            <a:pPr algn="just" eaLnBrk="1" hangingPunct="1">
              <a:spcBef>
                <a:spcPct val="0"/>
              </a:spcBef>
              <a:buFont typeface="Calibri" panose="020F0502020204030204" pitchFamily="34" charset="0"/>
              <a:buAutoNum type="arabicPeriod"/>
            </a:pPr>
            <a:r>
              <a:rPr lang="en-US" altLang="zh-TW" sz="1800" dirty="0">
                <a:latin typeface="Times New Roman" panose="02020603050405020304" pitchFamily="18" charset="0"/>
                <a:cs typeface="Times New Roman" panose="02020603050405020304" pitchFamily="18" charset="0"/>
              </a:rPr>
              <a:t>Environment and sustainability</a:t>
            </a:r>
          </a:p>
          <a:p>
            <a:pPr algn="just" eaLnBrk="1" hangingPunct="1">
              <a:spcBef>
                <a:spcPct val="0"/>
              </a:spcBef>
              <a:buFont typeface="Calibri" panose="020F0502020204030204" pitchFamily="34" charset="0"/>
              <a:buAutoNum type="arabicPeriod"/>
            </a:pPr>
            <a:r>
              <a:rPr lang="en-US" altLang="zh-TW" sz="1800" dirty="0">
                <a:latin typeface="Times New Roman" panose="02020603050405020304" pitchFamily="18" charset="0"/>
                <a:cs typeface="Times New Roman" panose="02020603050405020304" pitchFamily="18" charset="0"/>
              </a:rPr>
              <a:t>Ethics</a:t>
            </a:r>
          </a:p>
          <a:p>
            <a:pPr algn="just" eaLnBrk="1" hangingPunct="1">
              <a:spcBef>
                <a:spcPct val="0"/>
              </a:spcBef>
              <a:buFont typeface="Calibri" panose="020F0502020204030204" pitchFamily="34" charset="0"/>
              <a:buAutoNum type="arabicPeriod"/>
            </a:pPr>
            <a:r>
              <a:rPr lang="en-US" altLang="zh-TW" sz="1800" dirty="0">
                <a:latin typeface="Times New Roman" panose="02020603050405020304" pitchFamily="18" charset="0"/>
                <a:cs typeface="Times New Roman" panose="02020603050405020304" pitchFamily="18" charset="0"/>
              </a:rPr>
              <a:t>Individual and team work</a:t>
            </a:r>
          </a:p>
          <a:p>
            <a:pPr algn="just" eaLnBrk="1" hangingPunct="1">
              <a:spcBef>
                <a:spcPct val="0"/>
              </a:spcBef>
              <a:buFont typeface="Calibri" panose="020F0502020204030204" pitchFamily="34" charset="0"/>
              <a:buAutoNum type="arabicPeriod"/>
            </a:pPr>
            <a:r>
              <a:rPr lang="en-US" altLang="zh-TW" sz="1800" dirty="0">
                <a:latin typeface="Times New Roman" panose="02020603050405020304" pitchFamily="18" charset="0"/>
                <a:cs typeface="Times New Roman" panose="02020603050405020304" pitchFamily="18" charset="0"/>
              </a:rPr>
              <a:t>Communication</a:t>
            </a:r>
          </a:p>
          <a:p>
            <a:pPr algn="just" eaLnBrk="1" hangingPunct="1">
              <a:spcBef>
                <a:spcPct val="0"/>
              </a:spcBef>
              <a:buFont typeface="Calibri" panose="020F0502020204030204" pitchFamily="34" charset="0"/>
              <a:buAutoNum type="arabicPeriod"/>
            </a:pPr>
            <a:r>
              <a:rPr lang="en-US" altLang="zh-TW" sz="1800" dirty="0">
                <a:latin typeface="Times New Roman" panose="02020603050405020304" pitchFamily="18" charset="0"/>
                <a:cs typeface="Times New Roman" panose="02020603050405020304" pitchFamily="18" charset="0"/>
              </a:rPr>
              <a:t>Project management and finance</a:t>
            </a:r>
          </a:p>
          <a:p>
            <a:pPr algn="just" eaLnBrk="1" hangingPunct="1">
              <a:spcBef>
                <a:spcPct val="0"/>
              </a:spcBef>
              <a:buFont typeface="Calibri" panose="020F0502020204030204" pitchFamily="34" charset="0"/>
              <a:buAutoNum type="arabicPeriod"/>
            </a:pPr>
            <a:r>
              <a:rPr lang="en-US" altLang="zh-TW" sz="1800" dirty="0">
                <a:latin typeface="Times New Roman" panose="02020603050405020304" pitchFamily="18" charset="0"/>
                <a:cs typeface="Times New Roman" panose="02020603050405020304" pitchFamily="18" charset="0"/>
              </a:rPr>
              <a:t>Life-long learning</a:t>
            </a:r>
            <a:endParaRPr lang="en-US" altLang="en-US" sz="18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a:xfrm>
            <a:off x="457200" y="6356350"/>
            <a:ext cx="2133600" cy="365125"/>
          </a:xfrm>
        </p:spPr>
        <p:txBody>
          <a:bodyPr/>
          <a:lstStyle/>
          <a:p>
            <a:fld id="{A0E4B1BD-2451-40CB-981D-B33BC9E9801E}" type="datetime1">
              <a:rPr lang="en-US" smtClean="0"/>
              <a:t>8/8/2023</a:t>
            </a:fld>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9" name="Footer Placeholder 4">
            <a:extLst>
              <a:ext uri="{FF2B5EF4-FFF2-40B4-BE49-F238E27FC236}">
                <a16:creationId xmlns="" xmlns:a16="http://schemas.microsoft.com/office/drawing/2014/main" id="{805BABEC-FB1F-E294-A47C-5F466525E1F9}"/>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184308742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CEBC4378-4438-41FB-8F74-1154F38D9C13}"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80</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785652"/>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Q.3) The ‘Fraternity’ mentioned in the preamble refers to the common brotherhood of all citizens. The constitution promotes fraternity through which of the following?</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Single citizenship</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Fundamental rights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Fundamental duties</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4. Directive principles of state policy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Select the correct answer using the codes below.</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1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2 and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 and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1, 2 and 3 only</a:t>
            </a:r>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4A32230B-17B5-1A56-59AF-0C928A3520D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3228658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A267BA94-08A1-4341-91DE-347F5674FB8D}"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81</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785652"/>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Q.4) Consider the following statements about the Preamble of the Constitution.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It is not justiciable in nature.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It cannot be amended.</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It can override specific provisions of the constitution.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4. It has been a source of power to the executive.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Select the correct answer using the codes below.</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1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2 and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 and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All the above</a:t>
            </a:r>
          </a:p>
          <a:p>
            <a:pPr algn="just" rtl="0"/>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2A1EECBB-8FAA-9CA6-A89B-4967FDC3CCC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85232595"/>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1" y="0"/>
            <a:ext cx="8001000" cy="559886"/>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000" b="1" dirty="0">
                <a:latin typeface="Times New Roman" panose="02020603050405020304" pitchFamily="18" charset="0"/>
                <a:cs typeface="Times New Roman" panose="02020603050405020304" pitchFamily="18" charset="0"/>
              </a:rPr>
              <a:t>Daily Quiz</a:t>
            </a:r>
            <a:endParaRPr sz="20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89E8E0FD-6499-4B3D-858B-970564F1B0C0}"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82</a:t>
            </a:fld>
            <a:endParaRPr lang="en-US"/>
          </a:p>
        </p:txBody>
      </p:sp>
      <p:sp>
        <p:nvSpPr>
          <p:cNvPr id="7" name="TextBox 6">
            <a:extLst>
              <a:ext uri="{FF2B5EF4-FFF2-40B4-BE49-F238E27FC236}">
                <a16:creationId xmlns="" xmlns:a16="http://schemas.microsoft.com/office/drawing/2014/main" id="{60D5732D-E3C3-731F-A8A5-60F8ABFB871B}"/>
              </a:ext>
            </a:extLst>
          </p:cNvPr>
          <p:cNvSpPr txBox="1"/>
          <p:nvPr/>
        </p:nvSpPr>
        <p:spPr>
          <a:xfrm>
            <a:off x="609600" y="990600"/>
            <a:ext cx="8077200" cy="3785652"/>
          </a:xfrm>
          <a:prstGeom prst="rect">
            <a:avLst/>
          </a:prstGeom>
          <a:noFill/>
        </p:spPr>
        <p:txBody>
          <a:bodyPr wrap="square">
            <a:spAutoFit/>
          </a:bodyPr>
          <a:lstStyle/>
          <a:p>
            <a:pPr algn="just" rtl="0"/>
            <a:r>
              <a:rPr lang="en-US" sz="2000" b="0" i="0" dirty="0">
                <a:solidFill>
                  <a:srgbClr val="090909"/>
                </a:solidFill>
                <a:effectLst/>
                <a:latin typeface="Times New Roman" panose="02020603050405020304" pitchFamily="18" charset="0"/>
                <a:cs typeface="Times New Roman" panose="02020603050405020304" pitchFamily="18" charset="0"/>
              </a:rPr>
              <a:t>Q.5) The Preamble reveals which among the following ingredients or components -</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1. Source of authority of the Constitution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2. Nature of Indian State</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3. Objectives of the Constitution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4. Date of adoption of the Constitution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Choose correct option:</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a) 2 and 3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b) 2, 3 and 4 only</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c) 1, 3 and 4</a:t>
            </a:r>
          </a:p>
          <a:p>
            <a:pPr algn="just" rtl="0"/>
            <a:r>
              <a:rPr lang="en-US" sz="2000" b="0" i="0" dirty="0">
                <a:solidFill>
                  <a:srgbClr val="090909"/>
                </a:solidFill>
                <a:effectLst/>
                <a:latin typeface="Times New Roman" panose="02020603050405020304" pitchFamily="18" charset="0"/>
                <a:cs typeface="Times New Roman" panose="02020603050405020304" pitchFamily="18" charset="0"/>
              </a:rPr>
              <a:t>d) 1, 2, 3 and 4</a:t>
            </a:r>
          </a:p>
          <a:p>
            <a:pPr algn="just" rtl="0"/>
            <a:endParaRPr lang="en-IN" sz="2000" b="0" i="0" dirty="0">
              <a:solidFill>
                <a:srgbClr val="090909"/>
              </a:solidFill>
              <a:effectLst/>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 xmlns:a16="http://schemas.microsoft.com/office/drawing/2014/main" id="{D0F3C618-9ADA-621C-2B82-A6FC8A0A1FCD}"/>
              </a:ext>
            </a:extLst>
          </p:cNvPr>
          <p:cNvSpPr>
            <a:spLocks noGrp="1"/>
          </p:cNvSpPr>
          <p:nvPr>
            <p:ph type="ftr" sz="quarter" idx="11"/>
          </p:nvPr>
        </p:nvSpPr>
        <p:spPr/>
        <p:txBody>
          <a:bodyPr/>
          <a:lstStyle/>
          <a:p>
            <a:r>
              <a:rPr lang="en-US" smtClean="0"/>
              <a:t>Arun Bhati</a:t>
            </a:r>
            <a:endParaRPr lang="en-US"/>
          </a:p>
        </p:txBody>
      </p:sp>
      <p:pic>
        <p:nvPicPr>
          <p:cNvPr id="8" name="Picture 3">
            <a:extLst>
              <a:ext uri="{FF2B5EF4-FFF2-40B4-BE49-F238E27FC236}">
                <a16:creationId xmlns="" xmlns:a16="http://schemas.microsoft.com/office/drawing/2014/main" id="{37B8587E-B862-976C-F7D2-988C002F2651}"/>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25981496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6718EAF-1F36-49F0-A7F0-6F7957286DFF}"/>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3200" b="1" dirty="0">
                <a:latin typeface="Times New Roman" pitchFamily="18" charset="0"/>
                <a:cs typeface="Times New Roman" pitchFamily="18" charset="0"/>
              </a:rPr>
              <a:t>     Topic Objective/ Topic outcome</a:t>
            </a:r>
          </a:p>
        </p:txBody>
      </p:sp>
      <p:pic>
        <p:nvPicPr>
          <p:cNvPr id="28675" name="Picture 2">
            <a:extLst>
              <a:ext uri="{FF2B5EF4-FFF2-40B4-BE49-F238E27FC236}">
                <a16:creationId xmlns="" xmlns:a16="http://schemas.microsoft.com/office/drawing/2014/main" id="{F2B15C4C-6A7C-407F-B17F-955A59726DF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38100" y="0"/>
            <a:ext cx="1209675"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 name="Date Placeholder 2"/>
          <p:cNvSpPr>
            <a:spLocks noGrp="1"/>
          </p:cNvSpPr>
          <p:nvPr>
            <p:ph type="dt" sz="half" idx="10"/>
          </p:nvPr>
        </p:nvSpPr>
        <p:spPr/>
        <p:txBody>
          <a:bodyPr/>
          <a:lstStyle/>
          <a:p>
            <a:fld id="{3B3D9BB6-4C41-4D32-8B61-AB24AF11511D}"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83</a:t>
            </a:fld>
            <a:endParaRPr lang="en-US">
              <a:latin typeface="Times New Roman" pitchFamily="18" charset="0"/>
              <a:cs typeface="Times New Roman" pitchFamily="18" charset="0"/>
            </a:endParaRPr>
          </a:p>
        </p:txBody>
      </p:sp>
      <p:graphicFrame>
        <p:nvGraphicFramePr>
          <p:cNvPr id="8" name="Content Placeholder 8">
            <a:extLst>
              <a:ext uri="{FF2B5EF4-FFF2-40B4-BE49-F238E27FC236}">
                <a16:creationId xmlns=""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xmlns="" val="1731368035"/>
              </p:ext>
            </p:extLst>
          </p:nvPr>
        </p:nvGraphicFramePr>
        <p:xfrm>
          <a:off x="76200" y="1345474"/>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 xmlns:a16="http://schemas.microsoft.com/office/drawing/2014/main" val="20000"/>
                    </a:ext>
                  </a:extLst>
                </a:gridCol>
                <a:gridCol w="2209800">
                  <a:extLst>
                    <a:ext uri="{9D8B030D-6E8A-4147-A177-3AD203B41FA5}">
                      <a16:colId xmlns="" xmlns:a16="http://schemas.microsoft.com/office/drawing/2014/main" val="20001"/>
                    </a:ext>
                  </a:extLst>
                </a:gridCol>
                <a:gridCol w="1676400">
                  <a:extLst>
                    <a:ext uri="{9D8B030D-6E8A-4147-A177-3AD203B41FA5}">
                      <a16:colId xmlns=""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Federal System, Centre-State Relations, Amendment of the Constitutional Powers</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Procedure, The historical perspectives of the constitutional amendments in India</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Federal system and constitutional amendments.</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tc>
                <a:extLst>
                  <a:ext uri="{0D108BD9-81ED-4DB2-BD59-A6C34878D82A}">
                    <a16:rowId xmlns="" xmlns:a16="http://schemas.microsoft.com/office/drawing/2014/main" val="10001"/>
                  </a:ext>
                </a:extLst>
              </a:tr>
            </a:tbl>
          </a:graphicData>
        </a:graphic>
      </p:graphicFrame>
      <p:sp>
        <p:nvSpPr>
          <p:cNvPr id="9" name="Footer Placeholder 4">
            <a:extLst>
              <a:ext uri="{FF2B5EF4-FFF2-40B4-BE49-F238E27FC236}">
                <a16:creationId xmlns="" xmlns:a16="http://schemas.microsoft.com/office/drawing/2014/main" id="{377B8847-4EA3-010D-6783-F77702AF46C6}"/>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12757187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Federal System</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2851B05C-B41B-4F85-ABC1-F28E786CFA6F}"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84</a:t>
            </a:fld>
            <a:endParaRPr lang="en-US"/>
          </a:p>
        </p:txBody>
      </p:sp>
      <p:sp>
        <p:nvSpPr>
          <p:cNvPr id="2" name="Footer Placeholder 1">
            <a:extLst>
              <a:ext uri="{FF2B5EF4-FFF2-40B4-BE49-F238E27FC236}">
                <a16:creationId xmlns="" xmlns:a16="http://schemas.microsoft.com/office/drawing/2014/main" id="{66E55E56-45AE-2363-0EBB-AAC3C85CD021}"/>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239B8D80-BACB-2DA4-2DEA-A1F715B67DBA}"/>
              </a:ext>
            </a:extLst>
          </p:cNvPr>
          <p:cNvSpPr txBox="1"/>
          <p:nvPr/>
        </p:nvSpPr>
        <p:spPr>
          <a:xfrm>
            <a:off x="457200" y="1219200"/>
            <a:ext cx="815340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Federalism is a system of government in which powers have been divided between the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 and its constituent parts such as states or provinces. It is an institutional mechanism to accommodate two sets of politics, one at the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 or national level and second at the regional or provincial level. </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 federation system, there are two seats of power that are autonomous in their own spheres. A federal system is different from a unitary system in that sovereignty is constitutionally split between two territorial levels so that each level can act independently of each other in some areas.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86ECE893-0F42-A143-00C7-FBB6B3582C1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45559436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US" sz="2400" b="1" dirty="0">
                <a:latin typeface="Times New Roman" panose="02020603050405020304" pitchFamily="18" charset="0"/>
                <a:cs typeface="Times New Roman" panose="02020603050405020304" pitchFamily="18" charset="0"/>
              </a:rPr>
              <a:t>Continue…</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8FBA8A40-E0BE-4E42-B805-072850DF0DE8}"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85</a:t>
            </a:fld>
            <a:endParaRPr lang="en-US"/>
          </a:p>
        </p:txBody>
      </p:sp>
      <p:sp>
        <p:nvSpPr>
          <p:cNvPr id="2" name="Footer Placeholder 1">
            <a:extLst>
              <a:ext uri="{FF2B5EF4-FFF2-40B4-BE49-F238E27FC236}">
                <a16:creationId xmlns="" xmlns:a16="http://schemas.microsoft.com/office/drawing/2014/main" id="{7AEF12EE-AE04-2368-51BA-C79B7B06728B}"/>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ABC31ACC-4467-A797-9020-3F7481F8B96E}"/>
              </a:ext>
            </a:extLst>
          </p:cNvPr>
          <p:cNvSpPr txBox="1"/>
          <p:nvPr/>
        </p:nvSpPr>
        <p:spPr>
          <a:xfrm>
            <a:off x="457200" y="1295400"/>
            <a:ext cx="8229600" cy="317009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There are two kinds of federations:</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Holding Together Federation </a:t>
            </a:r>
            <a:r>
              <a:rPr lang="en-US" sz="2000" dirty="0">
                <a:latin typeface="Times New Roman" panose="02020603050405020304" pitchFamily="18" charset="0"/>
                <a:cs typeface="Times New Roman" panose="02020603050405020304" pitchFamily="18" charset="0"/>
              </a:rPr>
              <a:t>– In this type, powers are shared between various constituent parts to accommodate the diversity in the whole entity. Here, powers are generally tilted towards the central authority. Example: India, Spain, Belgium.</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Coming Together Federation </a:t>
            </a:r>
            <a:r>
              <a:rPr lang="en-US" sz="2000" dirty="0">
                <a:latin typeface="Times New Roman" panose="02020603050405020304" pitchFamily="18" charset="0"/>
                <a:cs typeface="Times New Roman" panose="02020603050405020304" pitchFamily="18" charset="0"/>
              </a:rPr>
              <a:t>– In this type, independent states come together to form a larger unit. Here, states enjoy more autonomy as compared to the holding together kind of federation. Example: USA, Australia, Switzerland.</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853E5999-8B4C-FC3D-7F79-4C058133CF6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250697887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Federal features of the constitution of India</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D649B0C7-348C-4779-B528-DB1FC0D9488A}"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86</a:t>
            </a:fld>
            <a:endParaRPr lang="en-US"/>
          </a:p>
        </p:txBody>
      </p:sp>
      <p:sp>
        <p:nvSpPr>
          <p:cNvPr id="2" name="Footer Placeholder 1">
            <a:extLst>
              <a:ext uri="{FF2B5EF4-FFF2-40B4-BE49-F238E27FC236}">
                <a16:creationId xmlns="" xmlns:a16="http://schemas.microsoft.com/office/drawing/2014/main" id="{A5D97737-FBA7-70BD-4BEB-178565B0B53D}"/>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319CD4AE-DF19-623D-C644-3CBE221FF075}"/>
              </a:ext>
            </a:extLst>
          </p:cNvPr>
          <p:cNvSpPr txBox="1"/>
          <p:nvPr/>
        </p:nvSpPr>
        <p:spPr>
          <a:xfrm>
            <a:off x="457200" y="1371600"/>
            <a:ext cx="8229600" cy="2862322"/>
          </a:xfrm>
          <a:prstGeom prst="rect">
            <a:avLst/>
          </a:prstGeom>
          <a:noFill/>
        </p:spPr>
        <p:txBody>
          <a:bodyPr wrap="square" rtlCol="0">
            <a:spAutoFit/>
          </a:bodyPr>
          <a:lstStyle/>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Written Constitution</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Supremacy of the Constitution</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Bicameralism- (</a:t>
            </a:r>
            <a:r>
              <a:rPr lang="en-US" sz="2000" dirty="0">
                <a:latin typeface="Times New Roman" panose="02020603050405020304" pitchFamily="18" charset="0"/>
                <a:cs typeface="Times New Roman" panose="02020603050405020304" pitchFamily="18" charset="0"/>
              </a:rPr>
              <a:t>Dual government </a:t>
            </a:r>
            <a:r>
              <a:rPr lang="en-US" sz="2000" dirty="0" smtClean="0">
                <a:latin typeface="Times New Roman" panose="02020603050405020304" pitchFamily="18" charset="0"/>
                <a:cs typeface="Times New Roman" panose="02020603050405020304" pitchFamily="18" charset="0"/>
              </a:rPr>
              <a:t>polity)</a:t>
            </a: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Division of powers between various levels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Rigidity of constitution</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Independence judiciary</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All federations might not have all the above features. Some of them may be incorporated depending on what type of federation it is.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14ED6C3C-F073-CD83-C380-06F608DD657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16191958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Unitary or Non-Federal features</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1C1F111E-C2D0-42D7-8FFA-44ECA60DB6F7}"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87</a:t>
            </a:fld>
            <a:endParaRPr lang="en-US"/>
          </a:p>
        </p:txBody>
      </p:sp>
      <p:sp>
        <p:nvSpPr>
          <p:cNvPr id="2" name="Footer Placeholder 1">
            <a:extLst>
              <a:ext uri="{FF2B5EF4-FFF2-40B4-BE49-F238E27FC236}">
                <a16:creationId xmlns="" xmlns:a16="http://schemas.microsoft.com/office/drawing/2014/main" id="{2FB89D75-F388-8569-E2B2-BAB7EC9AF9DA}"/>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025A7F48-80EF-017A-FDAE-0621841453B2}"/>
              </a:ext>
            </a:extLst>
          </p:cNvPr>
          <p:cNvSpPr txBox="1"/>
          <p:nvPr/>
        </p:nvSpPr>
        <p:spPr>
          <a:xfrm>
            <a:off x="304800" y="1219200"/>
            <a:ext cx="8382000" cy="4708981"/>
          </a:xfrm>
          <a:prstGeom prst="rect">
            <a:avLst/>
          </a:prstGeom>
          <a:noFill/>
        </p:spPr>
        <p:txBody>
          <a:bodyPr wrap="square" rtlCol="0">
            <a:spAutoFit/>
          </a:bodyPr>
          <a:lstStyle/>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flexibility of the constitution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More power vests with the Centre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Unequal representation of states in the </a:t>
            </a:r>
            <a:r>
              <a:rPr lang="en-US" sz="2000" dirty="0">
                <a:latin typeface="Times New Roman" panose="02020603050405020304" pitchFamily="18" charset="0"/>
                <a:cs typeface="Times New Roman" panose="02020603050405020304" pitchFamily="18" charset="0"/>
                <a:hlinkClick r:id="rId2"/>
              </a:rPr>
              <a:t>Rajya Sabha</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executive is a part of the legislature</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Lok Sabha is more powerful than the Rajya Sabha</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Emergency powers </a:t>
            </a:r>
            <a:r>
              <a:rPr lang="en-US" sz="2000" dirty="0" smtClean="0">
                <a:latin typeface="Times New Roman" panose="02020603050405020304" pitchFamily="18" charset="0"/>
                <a:cs typeface="Times New Roman" panose="02020603050405020304" pitchFamily="18" charset="0"/>
              </a:rPr>
              <a:t>(national </a:t>
            </a:r>
            <a:r>
              <a:rPr lang="en-US" sz="2000" dirty="0">
                <a:latin typeface="Times New Roman" panose="02020603050405020304" pitchFamily="18" charset="0"/>
                <a:cs typeface="Times New Roman" panose="02020603050405020304" pitchFamily="18" charset="0"/>
              </a:rPr>
              <a:t>emergency, state emergency, and financial emergency)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Integrated judiciary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Single citizenship</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Governor’s appointment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New states formation</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India Services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Integrated election machinery</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Veto over states bills </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Integrated audit machinery (</a:t>
            </a:r>
            <a:r>
              <a:rPr lang="en-IN" sz="2000" dirty="0">
                <a:latin typeface="Times New Roman" panose="02020603050405020304" pitchFamily="18" charset="0"/>
                <a:cs typeface="Times New Roman" panose="02020603050405020304" pitchFamily="18" charset="0"/>
              </a:rPr>
              <a:t>Auditor-General of India )</a:t>
            </a:r>
            <a:endParaRPr lang="en-US"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AB5A7A18-E721-0E7F-F15D-E8166D861C83}"/>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38744249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Centre-State Relations</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565FABEA-75C6-4934-96C5-D17BB885D513}"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88</a:t>
            </a:fld>
            <a:endParaRPr lang="en-US"/>
          </a:p>
        </p:txBody>
      </p:sp>
      <p:sp>
        <p:nvSpPr>
          <p:cNvPr id="2" name="Footer Placeholder 1">
            <a:extLst>
              <a:ext uri="{FF2B5EF4-FFF2-40B4-BE49-F238E27FC236}">
                <a16:creationId xmlns="" xmlns:a16="http://schemas.microsoft.com/office/drawing/2014/main" id="{C16A43E5-15C7-0B56-D2E4-00D472781481}"/>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0A82E9FB-8281-D054-5947-C54459BEB322}"/>
              </a:ext>
            </a:extLst>
          </p:cNvPr>
          <p:cNvSpPr txBox="1"/>
          <p:nvPr/>
        </p:nvSpPr>
        <p:spPr>
          <a:xfrm>
            <a:off x="457200" y="1371600"/>
            <a:ext cx="8229600"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constitution of India divides all powers- legislative, executive and financial between the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 and the states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Maximum harmony and coordination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 and state is essential for the effective operation of the federal system. Thereby, the constitution incorporates several provisions to ensure this.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Centre-state relations can be better understood under the following three heads: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Legislative relations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Administrative relations</a:t>
            </a:r>
          </a:p>
          <a:p>
            <a:pPr marL="80010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Financial relations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A6AEA688-617F-BD92-1406-511A84E090FB}"/>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97328217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Legislative Relations</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BE7CA1FD-7375-40A0-8F30-2622A8027CD9}"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89</a:t>
            </a:fld>
            <a:endParaRPr lang="en-US"/>
          </a:p>
        </p:txBody>
      </p:sp>
      <p:sp>
        <p:nvSpPr>
          <p:cNvPr id="4" name="TextBox 3">
            <a:extLst>
              <a:ext uri="{FF2B5EF4-FFF2-40B4-BE49-F238E27FC236}">
                <a16:creationId xmlns="" xmlns:a16="http://schemas.microsoft.com/office/drawing/2014/main" id="{D349AA41-8CCF-7BE9-4FD7-C0A32CD0867C}"/>
              </a:ext>
            </a:extLst>
          </p:cNvPr>
          <p:cNvSpPr txBox="1"/>
          <p:nvPr/>
        </p:nvSpPr>
        <p:spPr>
          <a:xfrm>
            <a:off x="457200" y="1258431"/>
            <a:ext cx="8382000" cy="2246769"/>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There are four aspects in the Centre-state legislative relations:</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Territorial extent of central and state legislation- (</a:t>
            </a:r>
            <a:r>
              <a:rPr lang="en-IN" sz="2000" dirty="0">
                <a:latin typeface="Times New Roman" panose="02020603050405020304" pitchFamily="18" charset="0"/>
                <a:cs typeface="Times New Roman" panose="02020603050405020304" pitchFamily="18" charset="0"/>
              </a:rPr>
              <a:t>Parliament &amp; State legislature</a:t>
            </a:r>
            <a:r>
              <a:rPr lang="en-US" sz="20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Distribution </a:t>
            </a:r>
            <a:r>
              <a:rPr lang="en-US" sz="2000" dirty="0">
                <a:latin typeface="Times New Roman" panose="02020603050405020304" pitchFamily="18" charset="0"/>
                <a:cs typeface="Times New Roman" panose="02020603050405020304" pitchFamily="18" charset="0"/>
              </a:rPr>
              <a:t>of legislative subjects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Parliamentary </a:t>
            </a:r>
            <a:r>
              <a:rPr lang="en-US" sz="2000" dirty="0">
                <a:latin typeface="Times New Roman" panose="02020603050405020304" pitchFamily="18" charset="0"/>
                <a:cs typeface="Times New Roman" panose="02020603050405020304" pitchFamily="18" charset="0"/>
              </a:rPr>
              <a:t>legislation in the state field</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Centre’s control over state legislation</a:t>
            </a:r>
            <a:endParaRPr lang="en-US"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42CDA14D-8442-E771-39D0-665659D9495C}"/>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Footer Placeholder 6"/>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35510626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F3A1B28-DA72-44DE-8030-2D786ACAF454}"/>
              </a:ext>
            </a:extLst>
          </p:cNvPr>
          <p:cNvSpPr>
            <a:spLocks noGrp="1"/>
          </p:cNvSpPr>
          <p:nvPr>
            <p:ph type="ctrTitle"/>
          </p:nvPr>
        </p:nvSpPr>
        <p:spPr>
          <a:xfrm>
            <a:off x="0" y="0"/>
            <a:ext cx="9144000" cy="685800"/>
          </a:xfrm>
        </p:spPr>
        <p:style>
          <a:lnRef idx="1">
            <a:schemeClr val="accent5"/>
          </a:lnRef>
          <a:fillRef idx="2">
            <a:schemeClr val="accent5"/>
          </a:fillRef>
          <a:effectRef idx="1">
            <a:schemeClr val="accent5"/>
          </a:effectRef>
          <a:fontRef idx="minor">
            <a:schemeClr val="dk1"/>
          </a:fontRef>
        </p:style>
        <p:txBody>
          <a:bodyPr rtlCol="0">
            <a:noAutofit/>
          </a:bodyPr>
          <a:lstStyle/>
          <a:p>
            <a:pPr eaLnBrk="1" fontAlgn="auto" hangingPunct="1">
              <a:spcAft>
                <a:spcPts val="0"/>
              </a:spcAft>
              <a:defRPr/>
            </a:pPr>
            <a:r>
              <a:rPr lang="en-US" sz="2400" b="1" dirty="0">
                <a:latin typeface="Times New Roman" pitchFamily="18" charset="0"/>
                <a:cs typeface="Times New Roman" pitchFamily="18" charset="0"/>
              </a:rPr>
              <a:t>CO-PO Mapping </a:t>
            </a:r>
          </a:p>
        </p:txBody>
      </p:sp>
      <p:pic>
        <p:nvPicPr>
          <p:cNvPr id="24579" name="Picture 2">
            <a:extLst>
              <a:ext uri="{FF2B5EF4-FFF2-40B4-BE49-F238E27FC236}">
                <a16:creationId xmlns="" xmlns:a16="http://schemas.microsoft.com/office/drawing/2014/main" id="{BAC60B05-4C55-44F7-991F-1F0F2D4A2677}"/>
              </a:ext>
            </a:extLst>
          </p:cNvPr>
          <p:cNvPicPr>
            <a:picLocks noChangeAspect="1" noChangeArrowheads="1"/>
          </p:cNvPicPr>
          <p:nvPr/>
        </p:nvPicPr>
        <p:blipFill>
          <a:blip r:embed="rId3" cstate="print">
            <a:extLst>
              <a:ext uri="{28A0092B-C50C-407E-A947-70E740481C1C}">
                <a14:useLocalDpi xmlns:a14="http://schemas.microsoft.com/office/drawing/2010/main" xmlns="" val="0"/>
              </a:ext>
            </a:extLst>
          </a:blip>
          <a:srcRect/>
          <a:stretch>
            <a:fillRect/>
          </a:stretch>
        </p:blipFill>
        <p:spPr bwMode="auto">
          <a:xfrm>
            <a:off x="-1" y="19050"/>
            <a:ext cx="1474958" cy="742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15" name="Table 14">
            <a:extLst>
              <a:ext uri="{FF2B5EF4-FFF2-40B4-BE49-F238E27FC236}">
                <a16:creationId xmlns=""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xmlns="" val="3236225563"/>
              </p:ext>
            </p:extLst>
          </p:nvPr>
        </p:nvGraphicFramePr>
        <p:xfrm>
          <a:off x="380999" y="1001905"/>
          <a:ext cx="8382002" cy="3857208"/>
        </p:xfrm>
        <a:graphic>
          <a:graphicData uri="http://schemas.openxmlformats.org/drawingml/2006/table">
            <a:tbl>
              <a:tblPr/>
              <a:tblGrid>
                <a:gridCol w="597328">
                  <a:extLst>
                    <a:ext uri="{9D8B030D-6E8A-4147-A177-3AD203B41FA5}">
                      <a16:colId xmlns="" xmlns:a16="http://schemas.microsoft.com/office/drawing/2014/main" val="20000"/>
                    </a:ext>
                  </a:extLst>
                </a:gridCol>
                <a:gridCol w="825919">
                  <a:extLst>
                    <a:ext uri="{9D8B030D-6E8A-4147-A177-3AD203B41FA5}">
                      <a16:colId xmlns="" xmlns:a16="http://schemas.microsoft.com/office/drawing/2014/main" val="20001"/>
                    </a:ext>
                  </a:extLst>
                </a:gridCol>
                <a:gridCol w="444765">
                  <a:extLst>
                    <a:ext uri="{9D8B030D-6E8A-4147-A177-3AD203B41FA5}">
                      <a16:colId xmlns="" xmlns:a16="http://schemas.microsoft.com/office/drawing/2014/main" val="20002"/>
                    </a:ext>
                  </a:extLst>
                </a:gridCol>
                <a:gridCol w="500688">
                  <a:extLst>
                    <a:ext uri="{9D8B030D-6E8A-4147-A177-3AD203B41FA5}">
                      <a16:colId xmlns="" xmlns:a16="http://schemas.microsoft.com/office/drawing/2014/main" val="20003"/>
                    </a:ext>
                  </a:extLst>
                </a:gridCol>
                <a:gridCol w="591541">
                  <a:extLst>
                    <a:ext uri="{9D8B030D-6E8A-4147-A177-3AD203B41FA5}">
                      <a16:colId xmlns="" xmlns:a16="http://schemas.microsoft.com/office/drawing/2014/main" val="20004"/>
                    </a:ext>
                  </a:extLst>
                </a:gridCol>
                <a:gridCol w="591541">
                  <a:extLst>
                    <a:ext uri="{9D8B030D-6E8A-4147-A177-3AD203B41FA5}">
                      <a16:colId xmlns="" xmlns:a16="http://schemas.microsoft.com/office/drawing/2014/main" val="20005"/>
                    </a:ext>
                  </a:extLst>
                </a:gridCol>
                <a:gridCol w="565824">
                  <a:extLst>
                    <a:ext uri="{9D8B030D-6E8A-4147-A177-3AD203B41FA5}">
                      <a16:colId xmlns="" xmlns:a16="http://schemas.microsoft.com/office/drawing/2014/main" val="20006"/>
                    </a:ext>
                  </a:extLst>
                </a:gridCol>
                <a:gridCol w="565824">
                  <a:extLst>
                    <a:ext uri="{9D8B030D-6E8A-4147-A177-3AD203B41FA5}">
                      <a16:colId xmlns="" xmlns:a16="http://schemas.microsoft.com/office/drawing/2014/main" val="20007"/>
                    </a:ext>
                  </a:extLst>
                </a:gridCol>
                <a:gridCol w="565824">
                  <a:extLst>
                    <a:ext uri="{9D8B030D-6E8A-4147-A177-3AD203B41FA5}">
                      <a16:colId xmlns="" xmlns:a16="http://schemas.microsoft.com/office/drawing/2014/main" val="20008"/>
                    </a:ext>
                  </a:extLst>
                </a:gridCol>
                <a:gridCol w="565824">
                  <a:extLst>
                    <a:ext uri="{9D8B030D-6E8A-4147-A177-3AD203B41FA5}">
                      <a16:colId xmlns="" xmlns:a16="http://schemas.microsoft.com/office/drawing/2014/main" val="20009"/>
                    </a:ext>
                  </a:extLst>
                </a:gridCol>
                <a:gridCol w="565824">
                  <a:extLst>
                    <a:ext uri="{9D8B030D-6E8A-4147-A177-3AD203B41FA5}">
                      <a16:colId xmlns="" xmlns:a16="http://schemas.microsoft.com/office/drawing/2014/main" val="20010"/>
                    </a:ext>
                  </a:extLst>
                </a:gridCol>
                <a:gridCol w="669603">
                  <a:extLst>
                    <a:ext uri="{9D8B030D-6E8A-4147-A177-3AD203B41FA5}">
                      <a16:colId xmlns="" xmlns:a16="http://schemas.microsoft.com/office/drawing/2014/main" val="20011"/>
                    </a:ext>
                  </a:extLst>
                </a:gridCol>
                <a:gridCol w="661894">
                  <a:extLst>
                    <a:ext uri="{9D8B030D-6E8A-4147-A177-3AD203B41FA5}">
                      <a16:colId xmlns="" xmlns:a16="http://schemas.microsoft.com/office/drawing/2014/main" val="20012"/>
                    </a:ext>
                  </a:extLst>
                </a:gridCol>
                <a:gridCol w="669603">
                  <a:extLst>
                    <a:ext uri="{9D8B030D-6E8A-4147-A177-3AD203B41FA5}">
                      <a16:colId xmlns=""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24720" name="Text Box 3">
            <a:extLst>
              <a:ext uri="{FF2B5EF4-FFF2-40B4-BE49-F238E27FC236}">
                <a16:creationId xmlns="" xmlns:a16="http://schemas.microsoft.com/office/drawing/2014/main" id="{6A2EE4BF-D7E3-42BD-857F-74AFED98530B}"/>
              </a:ext>
            </a:extLst>
          </p:cNvPr>
          <p:cNvSpPr txBox="1">
            <a:spLocks noChangeArrowheads="1"/>
          </p:cNvSpPr>
          <p:nvPr/>
        </p:nvSpPr>
        <p:spPr bwMode="auto">
          <a:xfrm>
            <a:off x="301625" y="46038"/>
            <a:ext cx="598488" cy="247650"/>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1800">
              <a:latin typeface="Arial" panose="020B0604020202020204" pitchFamily="34" charset="0"/>
            </a:endParaRPr>
          </a:p>
        </p:txBody>
      </p:sp>
      <p:sp>
        <p:nvSpPr>
          <p:cNvPr id="24722" name="Rectangle 6">
            <a:extLst>
              <a:ext uri="{FF2B5EF4-FFF2-40B4-BE49-F238E27FC236}">
                <a16:creationId xmlns="" xmlns:a16="http://schemas.microsoft.com/office/drawing/2014/main" id="{3201AD4B-7807-4910-BF97-1061669F92E2}"/>
              </a:ext>
            </a:extLst>
          </p:cNvPr>
          <p:cNvSpPr>
            <a:spLocks noChangeArrowheads="1"/>
          </p:cNvSpPr>
          <p:nvPr/>
        </p:nvSpPr>
        <p:spPr bwMode="auto">
          <a:xfrm>
            <a:off x="264317" y="5019675"/>
            <a:ext cx="8772525"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sz="1800"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sz="1800"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sz="1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976FC0E4-6895-46D1-8CC0-3154C2E453C4}" type="datetime1">
              <a:rPr lang="en-US" smtClean="0"/>
              <a:t>8/8/2023</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10" name="Footer Placeholder 4">
            <a:extLst>
              <a:ext uri="{FF2B5EF4-FFF2-40B4-BE49-F238E27FC236}">
                <a16:creationId xmlns="" xmlns:a16="http://schemas.microsoft.com/office/drawing/2014/main" id="{FAB75A84-D755-F063-B560-8085A4F13567}"/>
              </a:ext>
            </a:extLst>
          </p:cNvPr>
          <p:cNvSpPr>
            <a:spLocks noGrp="1"/>
          </p:cNvSpPr>
          <p:nvPr>
            <p:ph type="ftr" sz="quarter" idx="11"/>
          </p:nvPr>
        </p:nvSpPr>
        <p:spPr>
          <a:xfrm>
            <a:off x="1828800" y="6492875"/>
            <a:ext cx="5867400" cy="365125"/>
          </a:xfrm>
        </p:spPr>
        <p:txBody>
          <a:bodyPr/>
          <a:lstStyle/>
          <a:p>
            <a:pPr>
              <a:defRPr/>
            </a:pPr>
            <a:r>
              <a:rPr lang="en-US" smtClean="0"/>
              <a:t>Arun Bhati</a:t>
            </a:r>
            <a:endParaRPr lang="en-US" dirty="0">
              <a:latin typeface="+mj-lt"/>
              <a:cs typeface="Times New Roman" pitchFamily="18" charset="0"/>
            </a:endParaRPr>
          </a:p>
        </p:txBody>
      </p:sp>
    </p:spTree>
    <p:extLst>
      <p:ext uri="{BB962C8B-B14F-4D97-AF65-F5344CB8AC3E}">
        <p14:creationId xmlns:p14="http://schemas.microsoft.com/office/powerpoint/2010/main" xmlns="" val="75993096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Continue…</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E3A07836-10CE-4E13-BBE2-EE8EC382C80F}"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90</a:t>
            </a:fld>
            <a:endParaRPr lang="en-US"/>
          </a:p>
        </p:txBody>
      </p:sp>
      <p:sp>
        <p:nvSpPr>
          <p:cNvPr id="2" name="Footer Placeholder 1">
            <a:extLst>
              <a:ext uri="{FF2B5EF4-FFF2-40B4-BE49-F238E27FC236}">
                <a16:creationId xmlns="" xmlns:a16="http://schemas.microsoft.com/office/drawing/2014/main" id="{1F32108B-69A9-8594-C78A-90D4110BAE33}"/>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F8EC0ADB-E761-17A7-C929-E7BB94968C55}"/>
              </a:ext>
            </a:extLst>
          </p:cNvPr>
          <p:cNvSpPr txBox="1"/>
          <p:nvPr/>
        </p:nvSpPr>
        <p:spPr>
          <a:xfrm>
            <a:off x="457200" y="1295400"/>
            <a:ext cx="8229600" cy="4401205"/>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Territorial extent of central and state legislation</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Parliament can make law for the whole or any part of the territory of India (territory includes union, state, UT)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State legislature can make laws for the whole or any part of the state. Laws made by the state are not applicable outside the state, except when there is sufficient relation between the state and object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Parliament can alone make ‘extra-territorial’ legislation</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President </a:t>
            </a:r>
            <a:r>
              <a:rPr lang="en-US" sz="2000" dirty="0">
                <a:latin typeface="Times New Roman" panose="02020603050405020304" pitchFamily="18" charset="0"/>
                <a:cs typeface="Times New Roman" panose="02020603050405020304" pitchFamily="18" charset="0"/>
              </a:rPr>
              <a:t>can make regulations which has a same effect as that of the law made by parliament for- Andaman and Nicobar islands, Daman and Diu, Dadra and Nagar Haveli and Lakshadweep</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Governor is empowered to direct that an act of parliament does not apply to a scheduled area in the state or apply with specified modifications and exceptions</a:t>
            </a:r>
          </a:p>
        </p:txBody>
      </p:sp>
      <p:pic>
        <p:nvPicPr>
          <p:cNvPr id="8" name="Picture 3">
            <a:extLst>
              <a:ext uri="{FF2B5EF4-FFF2-40B4-BE49-F238E27FC236}">
                <a16:creationId xmlns="" xmlns:a16="http://schemas.microsoft.com/office/drawing/2014/main" id="{F321B657-93B2-DBB5-BA7D-9A32A3B394DB}"/>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4986542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Continue…</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6096BFF4-D614-402D-B5DE-DAB58689A9DF}"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91</a:t>
            </a:fld>
            <a:endParaRPr lang="en-US"/>
          </a:p>
        </p:txBody>
      </p:sp>
      <p:sp>
        <p:nvSpPr>
          <p:cNvPr id="2" name="Footer Placeholder 1">
            <a:extLst>
              <a:ext uri="{FF2B5EF4-FFF2-40B4-BE49-F238E27FC236}">
                <a16:creationId xmlns="" xmlns:a16="http://schemas.microsoft.com/office/drawing/2014/main" id="{8351CC51-7A2B-4BDF-1C97-212169EC6EBC}"/>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3D9D495F-9AD7-4445-CA02-B7CF5217F1F7}"/>
              </a:ext>
            </a:extLst>
          </p:cNvPr>
          <p:cNvSpPr txBox="1"/>
          <p:nvPr/>
        </p:nvSpPr>
        <p:spPr>
          <a:xfrm>
            <a:off x="609600" y="1249680"/>
            <a:ext cx="8077200" cy="1292662"/>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Governor of Assam can likewise direct that an </a:t>
            </a:r>
            <a:r>
              <a:rPr kumimoji="0" lang="en-US" sz="2000" b="0" i="0" u="none" strike="noStrike" kern="1200" cap="none" spc="0" normalizeH="0" baseline="0" noProof="0" dirty="0" smtClean="0">
                <a:ln>
                  <a:noFill/>
                </a:ln>
                <a:solidFill>
                  <a:prstClr val="black"/>
                </a:solidFill>
                <a:effectLst/>
                <a:uLnTx/>
                <a:uFillTx/>
                <a:latin typeface="Times New Roman" panose="02020603050405020304" pitchFamily="18" charset="0"/>
                <a:ea typeface="+mn-ea"/>
                <a:cs typeface="Times New Roman" panose="02020603050405020304" pitchFamily="18" charset="0"/>
              </a:rPr>
              <a:t>act </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of Parliament does not apply or apply with some modification. The same power is vested in President in relation to Meghalaya, Tripura and Mizoram</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p:txBody>
      </p:sp>
      <p:pic>
        <p:nvPicPr>
          <p:cNvPr id="8" name="Picture 3">
            <a:extLst>
              <a:ext uri="{FF2B5EF4-FFF2-40B4-BE49-F238E27FC236}">
                <a16:creationId xmlns="" xmlns:a16="http://schemas.microsoft.com/office/drawing/2014/main" id="{B15D3851-ABF5-68B5-EEAF-7FC5B0524DA2}"/>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9382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Distribution of Legislative subjects</a:t>
            </a: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495370EF-09F2-47AB-A664-5C7DEE1E14AB}"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92</a:t>
            </a:fld>
            <a:endParaRPr lang="en-US"/>
          </a:p>
        </p:txBody>
      </p:sp>
      <p:sp>
        <p:nvSpPr>
          <p:cNvPr id="2" name="Footer Placeholder 1">
            <a:extLst>
              <a:ext uri="{FF2B5EF4-FFF2-40B4-BE49-F238E27FC236}">
                <a16:creationId xmlns="" xmlns:a16="http://schemas.microsoft.com/office/drawing/2014/main" id="{C6B41331-7CE5-638B-3672-93D0BB45F783}"/>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2CE0FF3A-9415-451C-4F72-D27B27937086}"/>
              </a:ext>
            </a:extLst>
          </p:cNvPr>
          <p:cNvSpPr txBox="1"/>
          <p:nvPr/>
        </p:nvSpPr>
        <p:spPr>
          <a:xfrm>
            <a:off x="533400" y="913305"/>
            <a:ext cx="8077200" cy="501675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Constitution provides for three-fold classification- union list, state list and concurrent list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Parliament has exclusive powers </a:t>
            </a:r>
            <a:r>
              <a:rPr lang="en-US" sz="2000" dirty="0" smtClean="0">
                <a:latin typeface="Times New Roman" panose="02020603050405020304" pitchFamily="18" charset="0"/>
                <a:cs typeface="Times New Roman" panose="02020603050405020304" pitchFamily="18" charset="0"/>
              </a:rPr>
              <a:t>in relation to </a:t>
            </a:r>
            <a:r>
              <a:rPr lang="en-US" sz="2000" dirty="0">
                <a:latin typeface="Times New Roman" panose="02020603050405020304" pitchFamily="18" charset="0"/>
                <a:cs typeface="Times New Roman" panose="02020603050405020304" pitchFamily="18" charset="0"/>
              </a:rPr>
              <a:t>the union list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State legislature in normal circumstances has exclusive powers to make laws with matters enumerated in the state list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Both state and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 can make laws on matters enumerated in the concurrent list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Power to make laws with residuary subject is vested in the Parliament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Union list has precedence over state list and concurrent list has precedence over state list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case of conflict between central law and state law on a subject enumerated in the concurrent list, the central law prevails over the state law. However, if the state law has been reserved for the consideration of the president and has received his assent, then the state law prevails in the state. Still, parliament can override the state law by subsequently making a law on that matter.</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614842AC-56A1-FBE7-D530-E7C666784B9A}"/>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815930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Administrative Relations</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2F22C1A7-D1B9-41EA-AF68-E964CAEFF891}"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93</a:t>
            </a:fld>
            <a:endParaRPr lang="en-US"/>
          </a:p>
        </p:txBody>
      </p:sp>
      <p:sp>
        <p:nvSpPr>
          <p:cNvPr id="2" name="Footer Placeholder 1">
            <a:extLst>
              <a:ext uri="{FF2B5EF4-FFF2-40B4-BE49-F238E27FC236}">
                <a16:creationId xmlns="" xmlns:a16="http://schemas.microsoft.com/office/drawing/2014/main" id="{FE42D956-8CC7-1955-C087-3A27DA4CFF2B}"/>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425FC60C-7779-BF9F-9319-04FB574B2736}"/>
              </a:ext>
            </a:extLst>
          </p:cNvPr>
          <p:cNvSpPr txBox="1"/>
          <p:nvPr/>
        </p:nvSpPr>
        <p:spPr>
          <a:xfrm>
            <a:off x="609600" y="1371600"/>
            <a:ext cx="8077200" cy="286232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executive </a:t>
            </a:r>
            <a:r>
              <a:rPr lang="en-US" sz="2000" dirty="0" smtClean="0">
                <a:latin typeface="Times New Roman" panose="02020603050405020304" pitchFamily="18" charset="0"/>
                <a:cs typeface="Times New Roman" panose="02020603050405020304" pitchFamily="18" charset="0"/>
              </a:rPr>
              <a:t>power has </a:t>
            </a:r>
            <a:r>
              <a:rPr lang="en-US" sz="2000" dirty="0">
                <a:latin typeface="Times New Roman" panose="02020603050405020304" pitchFamily="18" charset="0"/>
                <a:cs typeface="Times New Roman" panose="02020603050405020304" pitchFamily="18" charset="0"/>
              </a:rPr>
              <a:t>been divided between the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 and the states on the lines of distribution of legislative powers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power of the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 extends to the whole of India on matters where it has exclusive jurisdiction (union list) and to the exercise of rights, authority and jurisdiction conferred on it by any treaty or agreement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jurisdiction of the state extends to those matters enumerated in the state list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matters related to concurrent list, the executive power rests with the states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FFC845C4-9B7E-D9A9-36F1-9066ED84C1D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670051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Financial Relations</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7C794D2D-B557-4302-8622-CCA018E00053}"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94</a:t>
            </a:fld>
            <a:endParaRPr lang="en-US"/>
          </a:p>
        </p:txBody>
      </p:sp>
      <p:sp>
        <p:nvSpPr>
          <p:cNvPr id="2" name="Footer Placeholder 1">
            <a:extLst>
              <a:ext uri="{FF2B5EF4-FFF2-40B4-BE49-F238E27FC236}">
                <a16:creationId xmlns="" xmlns:a16="http://schemas.microsoft.com/office/drawing/2014/main" id="{6BDF5E46-1841-7328-807E-1091F973E4D1}"/>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B0A96266-EAED-DFFB-1E40-43EAA7AFEC12}"/>
              </a:ext>
            </a:extLst>
          </p:cNvPr>
          <p:cNvSpPr txBox="1"/>
          <p:nvPr/>
        </p:nvSpPr>
        <p:spPr>
          <a:xfrm>
            <a:off x="609600" y="1143000"/>
            <a:ext cx="8077200" cy="5478423"/>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Allocation of taxing powers </a:t>
            </a:r>
            <a:r>
              <a:rPr lang="en-US" sz="2000" dirty="0" smtClean="0">
                <a:latin typeface="Times New Roman" panose="02020603050405020304" pitchFamily="18" charset="0"/>
                <a:cs typeface="Times New Roman" panose="02020603050405020304" pitchFamily="18" charset="0"/>
              </a:rPr>
              <a:t>(Union, State, Concurrent &amp; </a:t>
            </a:r>
            <a:r>
              <a:rPr lang="en-IN" sz="2000" dirty="0"/>
              <a:t>Residuary power of taxation</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Restriction placed by constitution on taxation power of the </a:t>
            </a:r>
            <a:r>
              <a:rPr lang="en-US" sz="2000" dirty="0" smtClean="0">
                <a:latin typeface="Times New Roman" panose="02020603050405020304" pitchFamily="18" charset="0"/>
                <a:cs typeface="Times New Roman" panose="02020603050405020304" pitchFamily="18" charset="0"/>
              </a:rPr>
              <a:t>state</a:t>
            </a:r>
          </a:p>
          <a:p>
            <a:pPr marL="742950" lvl="1" indent="-285750">
              <a:buFont typeface="Arial" panose="020B0604020202020204" pitchFamily="34" charset="0"/>
              <a:buChar char="•"/>
            </a:pPr>
            <a:r>
              <a:rPr lang="en-US" dirty="0"/>
              <a:t>A state legislature can impose taxes on profession, trades, callings and employments. But, the total amount payable by any person should not exceed </a:t>
            </a:r>
            <a:r>
              <a:rPr lang="en-US" dirty="0" err="1"/>
              <a:t>Rs</a:t>
            </a:r>
            <a:r>
              <a:rPr lang="en-US" dirty="0"/>
              <a:t> 2500 per </a:t>
            </a:r>
            <a:r>
              <a:rPr lang="en-US" dirty="0" smtClean="0"/>
              <a:t>annum</a:t>
            </a:r>
          </a:p>
          <a:p>
            <a:pPr marL="742950" lvl="1" indent="-285750">
              <a:buFont typeface="Arial" panose="020B0604020202020204" pitchFamily="34" charset="0"/>
              <a:buChar char="•"/>
            </a:pPr>
            <a:r>
              <a:rPr lang="en-US" dirty="0" smtClean="0"/>
              <a:t>A </a:t>
            </a:r>
            <a:r>
              <a:rPr lang="en-US" dirty="0"/>
              <a:t>state can impose taxes on sale or purchase of goods (other than newspaper). But, this power of state to impose sales tax is subjected to four </a:t>
            </a:r>
            <a:r>
              <a:rPr lang="en-US" dirty="0" smtClean="0"/>
              <a:t>restrictions:</a:t>
            </a:r>
          </a:p>
          <a:p>
            <a:pPr marL="742950" lvl="1" indent="-285750">
              <a:buFont typeface="Arial" panose="020B0604020202020204" pitchFamily="34" charset="0"/>
              <a:buChar char="•"/>
            </a:pPr>
            <a:r>
              <a:rPr lang="en-US" dirty="0" smtClean="0"/>
              <a:t>No </a:t>
            </a:r>
            <a:r>
              <a:rPr lang="en-US" dirty="0"/>
              <a:t>tax can be imposed n the sale or purchase of taking place outside the </a:t>
            </a:r>
            <a:r>
              <a:rPr lang="en-US" dirty="0" smtClean="0"/>
              <a:t>states, in </a:t>
            </a:r>
            <a:r>
              <a:rPr lang="en-US" dirty="0"/>
              <a:t>the course of import or </a:t>
            </a:r>
            <a:r>
              <a:rPr lang="en-US" dirty="0" smtClean="0"/>
              <a:t>export, inter-state </a:t>
            </a:r>
            <a:r>
              <a:rPr lang="en-US" dirty="0"/>
              <a:t>trade and commerce</a:t>
            </a:r>
          </a:p>
          <a:p>
            <a:pPr marL="742950" lvl="1" indent="-285750">
              <a:buFont typeface="Arial" panose="020B0604020202020204" pitchFamily="34" charset="0"/>
              <a:buChar char="•"/>
            </a:pPr>
            <a:r>
              <a:rPr lang="en-US" dirty="0"/>
              <a:t>A tax imposed on the sale or purchase of goods declared by the Parliament to be of special importance in inter-state trade and commerce is subject to the restrictions and conditions specified by the Parliament</a:t>
            </a:r>
          </a:p>
          <a:p>
            <a:pPr marL="742950" lvl="1" indent="-285750">
              <a:buFont typeface="Arial" panose="020B0604020202020204" pitchFamily="34" charset="0"/>
              <a:buChar char="•"/>
            </a:pPr>
            <a:r>
              <a:rPr lang="en-US" dirty="0" smtClean="0"/>
              <a:t>A </a:t>
            </a:r>
            <a:r>
              <a:rPr lang="en-US" dirty="0"/>
              <a:t>state can impose tax on sale of water or electricity sold to an authority established by Parliament for regulating or developing Inter-state River. However, such imposition can be undertaken through a law which has received the assent of the President</a:t>
            </a:r>
          </a:p>
          <a:p>
            <a:pPr marL="342900" indent="-342900"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8652777E-1318-3F4C-D046-C65E009B2D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011083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8A5E46-AE0B-4AA5-B6E1-2D4E29FE7537}" type="datetime1">
              <a:rPr lang="en-US" smtClean="0"/>
              <a:t>8/8/2023</a:t>
            </a:fld>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95</a:t>
            </a:fld>
            <a:endParaRPr lang="en-US"/>
          </a:p>
        </p:txBody>
      </p:sp>
      <p:sp>
        <p:nvSpPr>
          <p:cNvPr id="5"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Financial Relations</a:t>
            </a:r>
            <a:endParaRPr sz="2400" b="1" dirty="0">
              <a:latin typeface="Times New Roman" panose="02020603050405020304" pitchFamily="18" charset="0"/>
              <a:cs typeface="Times New Roman" panose="02020603050405020304" pitchFamily="18" charset="0"/>
            </a:endParaRPr>
          </a:p>
        </p:txBody>
      </p:sp>
      <p:pic>
        <p:nvPicPr>
          <p:cNvPr id="6" name="Picture 3">
            <a:extLst>
              <a:ext uri="{FF2B5EF4-FFF2-40B4-BE49-F238E27FC236}">
                <a16:creationId xmlns="" xmlns:a16="http://schemas.microsoft.com/office/drawing/2014/main" id="{8652777E-1318-3F4C-D046-C65E009B2D89}"/>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Box 6">
            <a:extLst>
              <a:ext uri="{FF2B5EF4-FFF2-40B4-BE49-F238E27FC236}">
                <a16:creationId xmlns="" xmlns:a16="http://schemas.microsoft.com/office/drawing/2014/main" id="{2C2EBB8C-ACD8-1BBD-DAE9-7FB618AC6BD9}"/>
              </a:ext>
            </a:extLst>
          </p:cNvPr>
          <p:cNvSpPr txBox="1"/>
          <p:nvPr/>
        </p:nvSpPr>
        <p:spPr>
          <a:xfrm>
            <a:off x="228600" y="630734"/>
            <a:ext cx="8610600" cy="594008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Distribution </a:t>
            </a:r>
            <a:r>
              <a:rPr lang="en-US" sz="2000" dirty="0">
                <a:latin typeface="Times New Roman" panose="02020603050405020304" pitchFamily="18" charset="0"/>
                <a:cs typeface="Times New Roman" panose="02020603050405020304" pitchFamily="18" charset="0"/>
              </a:rPr>
              <a:t>of tax revenues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Distribution of Non-tax revenues:</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Centre: The receipts from the following form the major sources of non-tax revenues of the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posts and telegraphs; ii) railways; iii) banking; iv) broadcasting; v) coinage and currency; vi) central public sector enterprise.</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states: The receipts from the following form the major sources of non-tax revenues of  the states: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irrigation; ii) forests; iii) fisheries; iv) state public sector enterprise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Grants-in-Aid to the states:- </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Statutory grants: Article 275 empowers the parliament to make grants to the states which are in need of financial assistance and not to every state, These sums can be different for different states. These sums are charged on the Consolidated Fund of India every year, These are given to the states based on the recommendation of the Finance Commission</a:t>
            </a:r>
          </a:p>
          <a:p>
            <a:pPr marL="800100" lvl="1"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Discretionary grants: Article 282 empowers both the </a:t>
            </a:r>
            <a:r>
              <a:rPr lang="en-US" sz="2000" dirty="0" err="1">
                <a:latin typeface="Times New Roman" panose="02020603050405020304" pitchFamily="18" charset="0"/>
                <a:cs typeface="Times New Roman" panose="02020603050405020304" pitchFamily="18" charset="0"/>
              </a:rPr>
              <a:t>centre</a:t>
            </a:r>
            <a:r>
              <a:rPr lang="en-US" sz="2000" dirty="0">
                <a:latin typeface="Times New Roman" panose="02020603050405020304" pitchFamily="18" charset="0"/>
                <a:cs typeface="Times New Roman" panose="02020603050405020304" pitchFamily="18" charset="0"/>
              </a:rPr>
              <a:t> and the states to make any grants for any public purpose, even if it is not within their legislative competence.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Finance Commission</a:t>
            </a:r>
          </a:p>
        </p:txBody>
      </p:sp>
      <p:sp>
        <p:nvSpPr>
          <p:cNvPr id="8" name="Footer Placeholder 7"/>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32030424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Amendment of the Constitution</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BA472890-2221-478D-A643-C75623DCE531}"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96</a:t>
            </a:fld>
            <a:endParaRPr lang="en-US"/>
          </a:p>
        </p:txBody>
      </p:sp>
      <p:sp>
        <p:nvSpPr>
          <p:cNvPr id="2" name="Footer Placeholder 1">
            <a:extLst>
              <a:ext uri="{FF2B5EF4-FFF2-40B4-BE49-F238E27FC236}">
                <a16:creationId xmlns="" xmlns:a16="http://schemas.microsoft.com/office/drawing/2014/main" id="{D1C175E4-4342-1173-7AAF-EB00AD9937F8}"/>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2C2EBB8C-ACD8-1BBD-DAE9-7FB618AC6BD9}"/>
              </a:ext>
            </a:extLst>
          </p:cNvPr>
          <p:cNvSpPr txBox="1"/>
          <p:nvPr/>
        </p:nvSpPr>
        <p:spPr>
          <a:xfrm>
            <a:off x="609600" y="1295400"/>
            <a:ext cx="8077200" cy="317009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Making changes to the constitution, which is the governing law of the land, is known as a constitutional amendment.</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Changing or altering the constitution necessitates a formal modification to the written text of the country's constitution. It entails the addition of a new article or clause, the deletion of an existing article or clause, or the improvement of existing articles.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text of the constitution has also been modified in other areas. The constitution's amendment requires it to go through a specific procedure, which includes passing it via multiple legislative assemblies before being sent to the president for final approval and signature.</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0F1883E7-B340-E5B7-9AA7-F0FF41D914A0}"/>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8624062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Procedure for Amendment</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C4636BED-38B4-453C-AD4B-21CD07F9F1A1}"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97</a:t>
            </a:fld>
            <a:endParaRPr lang="en-US"/>
          </a:p>
        </p:txBody>
      </p:sp>
      <p:sp>
        <p:nvSpPr>
          <p:cNvPr id="2" name="Footer Placeholder 1">
            <a:extLst>
              <a:ext uri="{FF2B5EF4-FFF2-40B4-BE49-F238E27FC236}">
                <a16:creationId xmlns="" xmlns:a16="http://schemas.microsoft.com/office/drawing/2014/main" id="{CECF5883-0E71-AB82-5C21-B96E4835C820}"/>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93EB146F-D175-F6F6-E027-4EE45AB9D0BA}"/>
              </a:ext>
            </a:extLst>
          </p:cNvPr>
          <p:cNvSpPr txBox="1"/>
          <p:nvPr/>
        </p:nvSpPr>
        <p:spPr>
          <a:xfrm>
            <a:off x="609600" y="1371600"/>
            <a:ext cx="8077200"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Part XX, Article 368, deals with Parliament's power to modify the Constitution and the procedure for doing so. It keeps the Indian Parliament's arbitrary power under check.</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Article 368 of the Constitution sets forth the mechanism for amending the Constitution, which states that an amendment can only be commenced by introducing a Bill in either House of Parliament, which must be passed by both.</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Bill must be passed by both houses with a total majority (regardless of vacancies or absentees) and a majority of not less than 2/3rds of those present and voting.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the event of modifications, there is no provision for a joint sitting.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must be ratified by not less than half of the states in order to alter provisions stated in Article 368, such as amending federal features.</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51346495-6F22-7C71-297E-F3775D1850E3}"/>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0382911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object 19"/>
          <p:cNvSpPr/>
          <p:nvPr/>
        </p:nvSpPr>
        <p:spPr>
          <a:xfrm>
            <a:off x="1143000" y="0"/>
            <a:ext cx="8001001" cy="549965"/>
          </a:xfrm>
          <a:prstGeom prst="rect">
            <a:avLst/>
          </a:prstGeom>
        </p:spPr>
        <p:style>
          <a:lnRef idx="1">
            <a:schemeClr val="accent5"/>
          </a:lnRef>
          <a:fillRef idx="2">
            <a:schemeClr val="accent5"/>
          </a:fillRef>
          <a:effectRef idx="1">
            <a:schemeClr val="accent5"/>
          </a:effectRef>
          <a:fontRef idx="minor">
            <a:schemeClr val="dk1"/>
          </a:fontRef>
        </p:style>
        <p:txBody>
          <a:bodyPr wrap="square" lIns="0" tIns="0" rIns="0" bIns="0" rtlCol="0"/>
          <a:lstStyle/>
          <a:p>
            <a:pPr lvl="1" algn="ctr"/>
            <a:r>
              <a:rPr lang="en-IN" sz="2400" b="1" dirty="0">
                <a:latin typeface="Times New Roman" panose="02020603050405020304" pitchFamily="18" charset="0"/>
                <a:cs typeface="Times New Roman" panose="02020603050405020304" pitchFamily="18" charset="0"/>
              </a:rPr>
              <a:t>Types of Amendments</a:t>
            </a:r>
            <a:endParaRPr sz="2400" b="1" dirty="0">
              <a:latin typeface="Times New Roman" panose="02020603050405020304" pitchFamily="18" charset="0"/>
              <a:cs typeface="Times New Roman" panose="02020603050405020304" pitchFamily="18" charset="0"/>
            </a:endParaRPr>
          </a:p>
        </p:txBody>
      </p:sp>
      <p:sp>
        <p:nvSpPr>
          <p:cNvPr id="24" name="Date Placeholder 23">
            <a:extLst>
              <a:ext uri="{FF2B5EF4-FFF2-40B4-BE49-F238E27FC236}">
                <a16:creationId xmlns="" xmlns:a16="http://schemas.microsoft.com/office/drawing/2014/main" id="{E9099614-724F-427C-A659-747643A80BED}"/>
              </a:ext>
            </a:extLst>
          </p:cNvPr>
          <p:cNvSpPr>
            <a:spLocks noGrp="1"/>
          </p:cNvSpPr>
          <p:nvPr>
            <p:ph type="dt" sz="half" idx="10"/>
          </p:nvPr>
        </p:nvSpPr>
        <p:spPr/>
        <p:txBody>
          <a:bodyPr/>
          <a:lstStyle/>
          <a:p>
            <a:fld id="{0004AC0D-A6ED-4AED-8062-0CC175F4A4A8}" type="datetime1">
              <a:rPr lang="en-US" smtClean="0"/>
              <a:t>8/8/2023</a:t>
            </a:fld>
            <a:endParaRPr lang="en-US"/>
          </a:p>
        </p:txBody>
      </p:sp>
      <p:sp>
        <p:nvSpPr>
          <p:cNvPr id="26" name="Slide Number Placeholder 25">
            <a:extLst>
              <a:ext uri="{FF2B5EF4-FFF2-40B4-BE49-F238E27FC236}">
                <a16:creationId xmlns="" xmlns:a16="http://schemas.microsoft.com/office/drawing/2014/main" id="{9831D956-53A7-4E67-8F13-8B46590EC0A4}"/>
              </a:ext>
            </a:extLst>
          </p:cNvPr>
          <p:cNvSpPr>
            <a:spLocks noGrp="1"/>
          </p:cNvSpPr>
          <p:nvPr>
            <p:ph type="sldNum" sz="quarter" idx="12"/>
          </p:nvPr>
        </p:nvSpPr>
        <p:spPr/>
        <p:txBody>
          <a:bodyPr/>
          <a:lstStyle/>
          <a:p>
            <a:fld id="{B6F15528-21DE-4FAA-801E-634DDDAF4B2B}" type="slidenum">
              <a:rPr lang="en-US" smtClean="0"/>
              <a:pPr/>
              <a:t>98</a:t>
            </a:fld>
            <a:endParaRPr lang="en-US"/>
          </a:p>
        </p:txBody>
      </p:sp>
      <p:sp>
        <p:nvSpPr>
          <p:cNvPr id="2" name="Footer Placeholder 1">
            <a:extLst>
              <a:ext uri="{FF2B5EF4-FFF2-40B4-BE49-F238E27FC236}">
                <a16:creationId xmlns="" xmlns:a16="http://schemas.microsoft.com/office/drawing/2014/main" id="{79989D9D-7BFD-F7EB-2185-06EFECBE0E7A}"/>
              </a:ext>
            </a:extLst>
          </p:cNvPr>
          <p:cNvSpPr>
            <a:spLocks noGrp="1"/>
          </p:cNvSpPr>
          <p:nvPr>
            <p:ph type="ftr" sz="quarter" idx="11"/>
          </p:nvPr>
        </p:nvSpPr>
        <p:spPr/>
        <p:txBody>
          <a:bodyPr/>
          <a:lstStyle/>
          <a:p>
            <a:r>
              <a:rPr lang="en-US" smtClean="0"/>
              <a:t>Arun Bhati</a:t>
            </a:r>
            <a:endParaRPr lang="en-US"/>
          </a:p>
        </p:txBody>
      </p:sp>
      <p:sp>
        <p:nvSpPr>
          <p:cNvPr id="4" name="TextBox 3">
            <a:extLst>
              <a:ext uri="{FF2B5EF4-FFF2-40B4-BE49-F238E27FC236}">
                <a16:creationId xmlns="" xmlns:a16="http://schemas.microsoft.com/office/drawing/2014/main" id="{47B274C0-F874-ED25-75B3-63CE6EE9F4EE}"/>
              </a:ext>
            </a:extLst>
          </p:cNvPr>
          <p:cNvSpPr txBox="1"/>
          <p:nvPr/>
        </p:nvSpPr>
        <p:spPr>
          <a:xfrm>
            <a:off x="609600" y="1371600"/>
            <a:ext cx="8077200" cy="1938992"/>
          </a:xfrm>
          <a:prstGeom prst="rect">
            <a:avLst/>
          </a:prstGeom>
          <a:noFill/>
        </p:spPr>
        <p:txBody>
          <a:bodyPr wrap="square" rtlCol="0">
            <a:spAutoFit/>
          </a:bodyPr>
          <a:lstStyle/>
          <a:p>
            <a:pPr algn="just"/>
            <a:r>
              <a:rPr lang="en-US" sz="2000" b="1" dirty="0">
                <a:latin typeface="Times New Roman" panose="02020603050405020304" pitchFamily="18" charset="0"/>
                <a:cs typeface="Times New Roman" panose="02020603050405020304" pitchFamily="18" charset="0"/>
              </a:rPr>
              <a:t>The Constitution can be amended in one of three ways:</a:t>
            </a:r>
          </a:p>
          <a:p>
            <a:pPr marL="457200" indent="-4572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Amendment by a simple majority of the Parliament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Amendment by a special majority of the Parliament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Amendment by a special majority of the Parliament and at least half of the state legislatures' ratification</a:t>
            </a:r>
            <a:endParaRPr lang="en-IN" sz="20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 xmlns:a16="http://schemas.microsoft.com/office/drawing/2014/main" id="{20CB000F-744E-C117-8768-722A7DA0E1C6}"/>
              </a:ext>
            </a:extLst>
          </p:cNvPr>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0" y="0"/>
            <a:ext cx="11430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177158017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144000" cy="4800600"/>
          </a:xfrm>
        </p:spPr>
        <p:txBody>
          <a:bodyPr>
            <a:normAutofit/>
          </a:bodyPr>
          <a:lstStyle/>
          <a:p>
            <a:pPr algn="just">
              <a:lnSpc>
                <a:spcPct val="150000"/>
              </a:lnSpc>
              <a:buNone/>
            </a:pPr>
            <a:r>
              <a:rPr lang="en-US" sz="2000" dirty="0">
                <a:latin typeface="Times New Roman" pitchFamily="18" charset="0"/>
                <a:cs typeface="Times New Roman" pitchFamily="18" charset="0"/>
              </a:rPr>
              <a:t>Amendments: </a:t>
            </a:r>
            <a:r>
              <a:rPr lang="en-US" sz="2000" dirty="0">
                <a:latin typeface="Times New Roman" pitchFamily="18" charset="0"/>
                <a:cs typeface="Times New Roman" pitchFamily="18" charset="0"/>
                <a:hlinkClick r:id="rId2"/>
              </a:rPr>
              <a:t>https://www.youtube.com/watch?v=WDcAh2vfsdc</a:t>
            </a:r>
            <a:endParaRPr lang="en-US" sz="2000" dirty="0">
              <a:latin typeface="Times New Roman" pitchFamily="18" charset="0"/>
              <a:cs typeface="Times New Roman" pitchFamily="18" charset="0"/>
            </a:endParaRPr>
          </a:p>
          <a:p>
            <a:pPr>
              <a:lnSpc>
                <a:spcPct val="150000"/>
              </a:lnSpc>
              <a:buNone/>
            </a:pPr>
            <a:r>
              <a:rPr lang="en-US" sz="2000" dirty="0">
                <a:latin typeface="Times New Roman" pitchFamily="18" charset="0"/>
                <a:cs typeface="Times New Roman" pitchFamily="18" charset="0"/>
              </a:rPr>
              <a:t>Centre-State relations: </a:t>
            </a:r>
            <a:r>
              <a:rPr lang="en-US" sz="2000" dirty="0">
                <a:latin typeface="Times New Roman" pitchFamily="18" charset="0"/>
                <a:cs typeface="Times New Roman" pitchFamily="18" charset="0"/>
                <a:hlinkClick r:id="rId3"/>
              </a:rPr>
              <a:t>https://www.youtube.com/watch?v=gzLNRXyQAqg</a:t>
            </a: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A2D733A-A3E3-48E5-B196-F076ED9405C2}" type="datetime1">
              <a:rPr lang="en-US" smtClean="0">
                <a:latin typeface="Times New Roman" pitchFamily="18" charset="0"/>
                <a:cs typeface="Times New Roman" pitchFamily="18" charset="0"/>
              </a:rPr>
              <a:t>8/8/2023</a:t>
            </a:fld>
            <a:endParaRPr lang="en-US">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latin typeface="Times New Roman" pitchFamily="18" charset="0"/>
                <a:cs typeface="Times New Roman" pitchFamily="18" charset="0"/>
              </a:rPr>
              <a:pPr/>
              <a:t>99</a:t>
            </a:fld>
            <a:endParaRPr lang="en-US">
              <a:latin typeface="Times New Roman" pitchFamily="18" charset="0"/>
              <a:cs typeface="Times New Roman" pitchFamily="18" charset="0"/>
            </a:endParaRPr>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latin typeface="Times New Roman" pitchFamily="18" charset="0"/>
                <a:cs typeface="Times New Roman" pitchFamily="18" charset="0"/>
              </a:rPr>
              <a:t>Lecture Related to Topic</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a:extLst>
              <a:ext uri="{FF2B5EF4-FFF2-40B4-BE49-F238E27FC236}">
                <a16:creationId xmlns="" xmlns:a16="http://schemas.microsoft.com/office/drawing/2014/main" id="{7F866A08-B8E3-40BF-A4BE-668099C3E1EA}"/>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471" y="1"/>
            <a:ext cx="1347673" cy="685798"/>
          </a:xfrm>
          <a:prstGeom prst="rect">
            <a:avLst/>
          </a:prstGeom>
        </p:spPr>
      </p:pic>
      <p:sp>
        <p:nvSpPr>
          <p:cNvPr id="2" name="Footer Placeholder 1">
            <a:extLst>
              <a:ext uri="{FF2B5EF4-FFF2-40B4-BE49-F238E27FC236}">
                <a16:creationId xmlns="" xmlns:a16="http://schemas.microsoft.com/office/drawing/2014/main" id="{9B51D131-975C-239C-AB97-56A5FBA9986A}"/>
              </a:ext>
            </a:extLst>
          </p:cNvPr>
          <p:cNvSpPr>
            <a:spLocks noGrp="1"/>
          </p:cNvSpPr>
          <p:nvPr>
            <p:ph type="ftr" sz="quarter" idx="11"/>
          </p:nvPr>
        </p:nvSpPr>
        <p:spPr/>
        <p:txBody>
          <a:bodyPr/>
          <a:lstStyle/>
          <a:p>
            <a:r>
              <a:rPr lang="en-US" smtClean="0"/>
              <a:t>Arun Bhati</a:t>
            </a:r>
            <a:endParaRPr lang="en-US"/>
          </a:p>
        </p:txBody>
      </p:sp>
    </p:spTree>
    <p:extLst>
      <p:ext uri="{BB962C8B-B14F-4D97-AF65-F5344CB8AC3E}">
        <p14:creationId xmlns:p14="http://schemas.microsoft.com/office/powerpoint/2010/main" xmlns="" val="3053909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TM03457496[[fn=Parallax]]</Template>
  <TotalTime>20000</TotalTime>
  <Words>9434</Words>
  <Application>Microsoft Office PowerPoint</Application>
  <PresentationFormat>On-screen Show (4:3)</PresentationFormat>
  <Paragraphs>1576</Paragraphs>
  <Slides>138</Slides>
  <Notes>23</Notes>
  <HiddenSlides>0</HiddenSlides>
  <MMClips>0</MMClips>
  <ScaleCrop>false</ScaleCrop>
  <HeadingPairs>
    <vt:vector size="4" baseType="variant">
      <vt:variant>
        <vt:lpstr>Theme</vt:lpstr>
      </vt:variant>
      <vt:variant>
        <vt:i4>2</vt:i4>
      </vt:variant>
      <vt:variant>
        <vt:lpstr>Slide Titles</vt:lpstr>
      </vt:variant>
      <vt:variant>
        <vt:i4>138</vt:i4>
      </vt:variant>
    </vt:vector>
  </HeadingPairs>
  <TitlesOfParts>
    <vt:vector size="140" baseType="lpstr">
      <vt:lpstr>Office Theme</vt:lpstr>
      <vt:lpstr>Theme Office</vt:lpstr>
      <vt:lpstr>Noida Institute of Engineering and Technology, Greater Noida</vt:lpstr>
      <vt:lpstr>Slide 2</vt:lpstr>
      <vt:lpstr>Slide 3</vt:lpstr>
      <vt:lpstr>Slide 4</vt:lpstr>
      <vt:lpstr>Slide 5</vt:lpstr>
      <vt:lpstr>Course Objectives</vt:lpstr>
      <vt:lpstr>Slide 7</vt:lpstr>
      <vt:lpstr>Program Outcomes</vt:lpstr>
      <vt:lpstr>CO-PO Mapping </vt:lpstr>
      <vt:lpstr>Program Specific Outcomes</vt:lpstr>
      <vt:lpstr>CO-PSO Mapping </vt:lpstr>
      <vt:lpstr>Program Educational Objectives</vt:lpstr>
      <vt:lpstr>Result Analysis</vt:lpstr>
      <vt:lpstr>End Sem Question Paper Template</vt:lpstr>
      <vt:lpstr>End Sem Question Paper Template</vt:lpstr>
      <vt:lpstr>Slide 16</vt:lpstr>
      <vt:lpstr>                           Brief Subject Introduction with Video</vt:lpstr>
      <vt:lpstr>                                                     Unit Objective</vt:lpstr>
      <vt:lpstr>                        Topic Objective/ Topic outcome</vt:lpstr>
      <vt:lpstr>                        Constitution</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     Topic Objective/ Topic outcome</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     Topic Objective/ Topic outcome</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     Topic Objective/ Topic outcome</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Arun Bhati</cp:lastModifiedBy>
  <cp:revision>216</cp:revision>
  <dcterms:created xsi:type="dcterms:W3CDTF">2006-08-16T00:00:00Z</dcterms:created>
  <dcterms:modified xsi:type="dcterms:W3CDTF">2023-08-08T09:45:02Z</dcterms:modified>
</cp:coreProperties>
</file>