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8"/>
  </p:notesMasterIdLst>
  <p:handoutMasterIdLst>
    <p:handoutMasterId r:id="rId139"/>
  </p:handoutMasterIdLst>
  <p:sldIdLst>
    <p:sldId id="385" r:id="rId2"/>
    <p:sldId id="386" r:id="rId3"/>
    <p:sldId id="387" r:id="rId4"/>
    <p:sldId id="388" r:id="rId5"/>
    <p:sldId id="389" r:id="rId6"/>
    <p:sldId id="390" r:id="rId7"/>
    <p:sldId id="391" r:id="rId8"/>
    <p:sldId id="392" r:id="rId9"/>
    <p:sldId id="393" r:id="rId10"/>
    <p:sldId id="553" r:id="rId11"/>
    <p:sldId id="394" r:id="rId12"/>
    <p:sldId id="395" r:id="rId13"/>
    <p:sldId id="396" r:id="rId14"/>
    <p:sldId id="589" r:id="rId15"/>
    <p:sldId id="397" r:id="rId16"/>
    <p:sldId id="398" r:id="rId17"/>
    <p:sldId id="399" r:id="rId18"/>
    <p:sldId id="400" r:id="rId19"/>
    <p:sldId id="401" r:id="rId20"/>
    <p:sldId id="402" r:id="rId21"/>
    <p:sldId id="403" r:id="rId22"/>
    <p:sldId id="404" r:id="rId23"/>
    <p:sldId id="422" r:id="rId24"/>
    <p:sldId id="423" r:id="rId25"/>
    <p:sldId id="424" r:id="rId26"/>
    <p:sldId id="426" r:id="rId27"/>
    <p:sldId id="427"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1" r:id="rId41"/>
    <p:sldId id="442" r:id="rId42"/>
    <p:sldId id="443" r:id="rId43"/>
    <p:sldId id="444" r:id="rId44"/>
    <p:sldId id="445" r:id="rId45"/>
    <p:sldId id="452" r:id="rId46"/>
    <p:sldId id="453" r:id="rId47"/>
    <p:sldId id="454" r:id="rId48"/>
    <p:sldId id="455" r:id="rId49"/>
    <p:sldId id="462" r:id="rId50"/>
    <p:sldId id="463" r:id="rId51"/>
    <p:sldId id="464" r:id="rId52"/>
    <p:sldId id="465" r:id="rId53"/>
    <p:sldId id="578" r:id="rId54"/>
    <p:sldId id="554" r:id="rId55"/>
    <p:sldId id="555" r:id="rId56"/>
    <p:sldId id="556" r:id="rId57"/>
    <p:sldId id="557" r:id="rId58"/>
    <p:sldId id="470" r:id="rId59"/>
    <p:sldId id="580" r:id="rId60"/>
    <p:sldId id="579" r:id="rId61"/>
    <p:sldId id="471" r:id="rId62"/>
    <p:sldId id="558" r:id="rId63"/>
    <p:sldId id="481" r:id="rId64"/>
    <p:sldId id="482" r:id="rId65"/>
    <p:sldId id="483" r:id="rId66"/>
    <p:sldId id="484" r:id="rId67"/>
    <p:sldId id="485" r:id="rId68"/>
    <p:sldId id="486" r:id="rId69"/>
    <p:sldId id="487" r:id="rId70"/>
    <p:sldId id="488" r:id="rId71"/>
    <p:sldId id="489" r:id="rId72"/>
    <p:sldId id="490" r:id="rId73"/>
    <p:sldId id="491" r:id="rId74"/>
    <p:sldId id="562" r:id="rId75"/>
    <p:sldId id="563" r:id="rId76"/>
    <p:sldId id="564" r:id="rId77"/>
    <p:sldId id="565" r:id="rId78"/>
    <p:sldId id="566" r:id="rId79"/>
    <p:sldId id="492" r:id="rId80"/>
    <p:sldId id="493" r:id="rId81"/>
    <p:sldId id="494" r:id="rId82"/>
    <p:sldId id="495" r:id="rId83"/>
    <p:sldId id="496" r:id="rId84"/>
    <p:sldId id="497" r:id="rId85"/>
    <p:sldId id="498" r:id="rId86"/>
    <p:sldId id="499" r:id="rId87"/>
    <p:sldId id="500" r:id="rId88"/>
    <p:sldId id="501" r:id="rId89"/>
    <p:sldId id="502" r:id="rId90"/>
    <p:sldId id="503" r:id="rId91"/>
    <p:sldId id="504" r:id="rId92"/>
    <p:sldId id="505" r:id="rId93"/>
    <p:sldId id="506" r:id="rId94"/>
    <p:sldId id="507" r:id="rId95"/>
    <p:sldId id="508" r:id="rId96"/>
    <p:sldId id="509" r:id="rId97"/>
    <p:sldId id="581" r:id="rId98"/>
    <p:sldId id="582" r:id="rId99"/>
    <p:sldId id="583" r:id="rId100"/>
    <p:sldId id="584" r:id="rId101"/>
    <p:sldId id="559" r:id="rId102"/>
    <p:sldId id="510" r:id="rId103"/>
    <p:sldId id="511" r:id="rId104"/>
    <p:sldId id="512" r:id="rId105"/>
    <p:sldId id="514" r:id="rId106"/>
    <p:sldId id="518" r:id="rId107"/>
    <p:sldId id="519" r:id="rId108"/>
    <p:sldId id="520" r:id="rId109"/>
    <p:sldId id="521" r:id="rId110"/>
    <p:sldId id="522" r:id="rId111"/>
    <p:sldId id="523" r:id="rId112"/>
    <p:sldId id="524" r:id="rId113"/>
    <p:sldId id="525" r:id="rId114"/>
    <p:sldId id="585" r:id="rId115"/>
    <p:sldId id="586" r:id="rId116"/>
    <p:sldId id="587" r:id="rId117"/>
    <p:sldId id="588" r:id="rId118"/>
    <p:sldId id="539" r:id="rId119"/>
    <p:sldId id="540" r:id="rId120"/>
    <p:sldId id="541" r:id="rId121"/>
    <p:sldId id="542" r:id="rId122"/>
    <p:sldId id="543" r:id="rId123"/>
    <p:sldId id="544" r:id="rId124"/>
    <p:sldId id="568" r:id="rId125"/>
    <p:sldId id="569" r:id="rId126"/>
    <p:sldId id="545" r:id="rId127"/>
    <p:sldId id="571" r:id="rId128"/>
    <p:sldId id="574" r:id="rId129"/>
    <p:sldId id="575" r:id="rId130"/>
    <p:sldId id="576" r:id="rId131"/>
    <p:sldId id="577" r:id="rId132"/>
    <p:sldId id="548" r:id="rId133"/>
    <p:sldId id="549" r:id="rId134"/>
    <p:sldId id="572" r:id="rId135"/>
    <p:sldId id="573" r:id="rId136"/>
    <p:sldId id="551" r:id="rId1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10" autoAdjust="0"/>
    <p:restoredTop sz="61939" autoAdjust="0"/>
  </p:normalViewPr>
  <p:slideViewPr>
    <p:cSldViewPr>
      <p:cViewPr>
        <p:scale>
          <a:sx n="60" d="100"/>
          <a:sy n="60" d="100"/>
        </p:scale>
        <p:origin x="-1656" y="-48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3809070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338223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 xmlns:a16="http://schemas.microsoft.com/office/drawing/2014/main" id="{8F094B09-86E4-423D-86B4-2E7EFB2A4C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2291" name="Notes Placeholder 2">
            <a:extLst>
              <a:ext uri="{FF2B5EF4-FFF2-40B4-BE49-F238E27FC236}">
                <a16:creationId xmlns="" xmlns:a16="http://schemas.microsoft.com/office/drawing/2014/main" id="{51150029-7DEF-4E4B-A0C3-F2DECCE5DCB4}"/>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92" name="Slide Number Placeholder 3">
            <a:extLst>
              <a:ext uri="{FF2B5EF4-FFF2-40B4-BE49-F238E27FC236}">
                <a16:creationId xmlns="" xmlns:a16="http://schemas.microsoft.com/office/drawing/2014/main" id="{6F9B0509-5DC1-4EE2-BD18-8495F03E0369}"/>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642CB1C-FE27-4E7D-AE64-044B33D54B4F}" type="slidenum">
              <a:rPr lang="en-US" altLang="en-US" smtClean="0"/>
              <a:pPr>
                <a:spcBef>
                  <a:spcPct val="0"/>
                </a:spcBef>
              </a:pPr>
              <a:t>3</a:t>
            </a:fld>
            <a:endParaRPr lang="en-US" altLang="en-US"/>
          </a:p>
        </p:txBody>
      </p:sp>
      <p:sp>
        <p:nvSpPr>
          <p:cNvPr id="5" name="Footer Placeholder 4">
            <a:extLst>
              <a:ext uri="{FF2B5EF4-FFF2-40B4-BE49-F238E27FC236}">
                <a16:creationId xmlns="" xmlns:a16="http://schemas.microsoft.com/office/drawing/2014/main" id="{2AE18433-0871-4373-BF94-BDD419AA67C3}"/>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 xmlns:a16="http://schemas.microsoft.com/office/drawing/2014/main" id="{D37AABC8-1B55-423C-B011-5B53D9B6ED6A}"/>
              </a:ext>
            </a:extLst>
          </p:cNvPr>
          <p:cNvSpPr>
            <a:spLocks noGrp="1"/>
          </p:cNvSpPr>
          <p:nvPr>
            <p:ph type="dt" sz="quarter" idx="1"/>
          </p:nvPr>
        </p:nvSpPr>
        <p:spPr/>
        <p:txBody>
          <a:bodyPr/>
          <a:lstStyle/>
          <a:p>
            <a:pPr>
              <a:defRPr/>
            </a:pPr>
            <a:fld id="{C0EFA361-F669-4B69-AA15-FDCABCA5D826}" type="datetime3">
              <a:rPr lang="en-US"/>
              <a:pPr>
                <a:defRPr/>
              </a:pPr>
              <a:t>18 June 2022</a:t>
            </a:fld>
            <a:endParaRPr lang="en-US"/>
          </a:p>
        </p:txBody>
      </p:sp>
    </p:spTree>
    <p:extLst>
      <p:ext uri="{BB962C8B-B14F-4D97-AF65-F5344CB8AC3E}">
        <p14:creationId xmlns="" xmlns:p14="http://schemas.microsoft.com/office/powerpoint/2010/main" val="13577188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 xmlns:a16="http://schemas.microsoft.com/office/drawing/2014/main" id="{9A3D60E6-3547-4930-9617-F5DB23A5B1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651" name="Notes Placeholder 2">
            <a:extLst>
              <a:ext uri="{FF2B5EF4-FFF2-40B4-BE49-F238E27FC236}">
                <a16:creationId xmlns="" xmlns:a16="http://schemas.microsoft.com/office/drawing/2014/main" id="{6AEBDCE8-2C21-41EA-8420-DA274D37F734}"/>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 xmlns:a16="http://schemas.microsoft.com/office/drawing/2014/main" id="{F09A27A3-B178-4615-A9C8-B6D44139EC50}"/>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250BF-08D4-48B8-B8B5-54D19455C453}" type="slidenum">
              <a:rPr lang="en-US" altLang="en-US" smtClean="0"/>
              <a:pPr>
                <a:spcBef>
                  <a:spcPct val="0"/>
                </a:spcBef>
              </a:pPr>
              <a:t>13</a:t>
            </a:fld>
            <a:endParaRPr lang="en-US" altLang="en-US"/>
          </a:p>
        </p:txBody>
      </p:sp>
    </p:spTree>
    <p:extLst>
      <p:ext uri="{BB962C8B-B14F-4D97-AF65-F5344CB8AC3E}">
        <p14:creationId xmlns="" xmlns:p14="http://schemas.microsoft.com/office/powerpoint/2010/main" val="316496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14</a:t>
            </a:fld>
            <a:endParaRPr lang="en-US" altLang="en-US"/>
          </a:p>
        </p:txBody>
      </p:sp>
    </p:spTree>
    <p:extLst>
      <p:ext uri="{BB962C8B-B14F-4D97-AF65-F5344CB8AC3E}">
        <p14:creationId xmlns="" xmlns:p14="http://schemas.microsoft.com/office/powerpoint/2010/main" val="2645310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15</a:t>
            </a:fld>
            <a:endParaRPr lang="en-US" altLang="en-US"/>
          </a:p>
        </p:txBody>
      </p:sp>
    </p:spTree>
    <p:extLst>
      <p:ext uri="{BB962C8B-B14F-4D97-AF65-F5344CB8AC3E}">
        <p14:creationId xmlns="" xmlns:p14="http://schemas.microsoft.com/office/powerpoint/2010/main" val="264531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 xmlns:a16="http://schemas.microsoft.com/office/drawing/2014/main" id="{695C2902-B3E0-485A-9144-229C4AFA50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Notes Placeholder 2">
            <a:extLst>
              <a:ext uri="{FF2B5EF4-FFF2-40B4-BE49-F238E27FC236}">
                <a16:creationId xmlns="" xmlns:a16="http://schemas.microsoft.com/office/drawing/2014/main" id="{31117FAB-1038-4FC5-9926-371D62F2013C}"/>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 xmlns:a16="http://schemas.microsoft.com/office/drawing/2014/main" id="{EC8FF6D5-F6CB-491F-A379-D5C888B74FCB}"/>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984FC5-318F-44E3-AA50-EA3A84A63867}" type="slidenum">
              <a:rPr lang="en-US" altLang="en-US" smtClean="0"/>
              <a:pPr>
                <a:spcBef>
                  <a:spcPct val="0"/>
                </a:spcBef>
              </a:pPr>
              <a:t>16</a:t>
            </a:fld>
            <a:endParaRPr lang="en-US" altLang="en-US"/>
          </a:p>
        </p:txBody>
      </p:sp>
    </p:spTree>
    <p:extLst>
      <p:ext uri="{BB962C8B-B14F-4D97-AF65-F5344CB8AC3E}">
        <p14:creationId xmlns="" xmlns:p14="http://schemas.microsoft.com/office/powerpoint/2010/main" val="2578108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 xmlns:a16="http://schemas.microsoft.com/office/drawing/2014/main" id="{5ECE3DE5-6357-4AAA-B4A0-B8AB0A6116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3795" name="Notes Placeholder 2">
            <a:extLst>
              <a:ext uri="{FF2B5EF4-FFF2-40B4-BE49-F238E27FC236}">
                <a16:creationId xmlns="" xmlns:a16="http://schemas.microsoft.com/office/drawing/2014/main" id="{D5557619-8061-4B43-B04B-C25BB27A2FAE}"/>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 xmlns:a16="http://schemas.microsoft.com/office/drawing/2014/main" id="{E90A2043-90FF-4F60-A845-232010AE5CBA}"/>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332595-D11F-497F-8771-1F28E7D1234A}" type="slidenum">
              <a:rPr lang="en-US" altLang="en-US" smtClean="0"/>
              <a:pPr>
                <a:spcBef>
                  <a:spcPct val="0"/>
                </a:spcBef>
              </a:pPr>
              <a:t>17</a:t>
            </a:fld>
            <a:endParaRPr lang="en-US" altLang="en-US"/>
          </a:p>
        </p:txBody>
      </p:sp>
    </p:spTree>
    <p:extLst>
      <p:ext uri="{BB962C8B-B14F-4D97-AF65-F5344CB8AC3E}">
        <p14:creationId xmlns="" xmlns:p14="http://schemas.microsoft.com/office/powerpoint/2010/main" val="208646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 xmlns:a16="http://schemas.microsoft.com/office/drawing/2014/main" id="{50EDA2DB-022B-4A30-856D-2518AA29A0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1" name="Notes Placeholder 2">
            <a:extLst>
              <a:ext uri="{FF2B5EF4-FFF2-40B4-BE49-F238E27FC236}">
                <a16:creationId xmlns="" xmlns:a16="http://schemas.microsoft.com/office/drawing/2014/main" id="{D44AEC14-F06F-469C-B89D-EC9EB41F66BD}"/>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 xmlns:a16="http://schemas.microsoft.com/office/drawing/2014/main" id="{55581D1C-B3BC-4868-BB3A-5CB34369AE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3BFDA7-0D66-4BA2-995A-D0F126F5BCEE}" type="slidenum">
              <a:rPr lang="en-US" altLang="en-US" smtClean="0"/>
              <a:pPr>
                <a:spcBef>
                  <a:spcPct val="0"/>
                </a:spcBef>
              </a:pPr>
              <a:t>18</a:t>
            </a:fld>
            <a:endParaRPr lang="en-US" altLang="en-US"/>
          </a:p>
        </p:txBody>
      </p:sp>
    </p:spTree>
    <p:extLst>
      <p:ext uri="{BB962C8B-B14F-4D97-AF65-F5344CB8AC3E}">
        <p14:creationId xmlns="" xmlns:p14="http://schemas.microsoft.com/office/powerpoint/2010/main" val="2203609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 xmlns:a16="http://schemas.microsoft.com/office/drawing/2014/main" id="{8D6BF07D-263C-4CAA-856C-5B51C22109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39" name="Notes Placeholder 2">
            <a:extLst>
              <a:ext uri="{FF2B5EF4-FFF2-40B4-BE49-F238E27FC236}">
                <a16:creationId xmlns="" xmlns:a16="http://schemas.microsoft.com/office/drawing/2014/main" id="{0A1F9D29-8F8D-44EA-BDE1-A29857D30D15}"/>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 xmlns:a16="http://schemas.microsoft.com/office/drawing/2014/main" id="{2C130F43-BD03-484B-B43F-CC595A385C44}"/>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D098FF-C9FF-4623-8A31-80C9DD56EE10}" type="slidenum">
              <a:rPr lang="en-US" altLang="en-US" smtClean="0"/>
              <a:pPr>
                <a:spcBef>
                  <a:spcPct val="0"/>
                </a:spcBef>
              </a:pPr>
              <a:t>19</a:t>
            </a:fld>
            <a:endParaRPr lang="en-US" altLang="en-US"/>
          </a:p>
        </p:txBody>
      </p:sp>
    </p:spTree>
    <p:extLst>
      <p:ext uri="{BB962C8B-B14F-4D97-AF65-F5344CB8AC3E}">
        <p14:creationId xmlns="" xmlns:p14="http://schemas.microsoft.com/office/powerpoint/2010/main" val="461601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20</a:t>
            </a:fld>
            <a:endParaRPr lang="en-US" altLang="en-US"/>
          </a:p>
        </p:txBody>
      </p:sp>
    </p:spTree>
    <p:extLst>
      <p:ext uri="{BB962C8B-B14F-4D97-AF65-F5344CB8AC3E}">
        <p14:creationId xmlns="" xmlns:p14="http://schemas.microsoft.com/office/powerpoint/2010/main" val="2645495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21</a:t>
            </a:fld>
            <a:endParaRPr lang="en-US" altLang="en-US"/>
          </a:p>
        </p:txBody>
      </p:sp>
    </p:spTree>
    <p:extLst>
      <p:ext uri="{BB962C8B-B14F-4D97-AF65-F5344CB8AC3E}">
        <p14:creationId xmlns="" xmlns:p14="http://schemas.microsoft.com/office/powerpoint/2010/main" val="642761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22</a:t>
            </a:fld>
            <a:endParaRPr lang="en-US" altLang="en-US"/>
          </a:p>
        </p:txBody>
      </p:sp>
    </p:spTree>
    <p:extLst>
      <p:ext uri="{BB962C8B-B14F-4D97-AF65-F5344CB8AC3E}">
        <p14:creationId xmlns="" xmlns:p14="http://schemas.microsoft.com/office/powerpoint/2010/main" val="262772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 xmlns:a16="http://schemas.microsoft.com/office/drawing/2014/main"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339" name="Notes Placeholder 2">
            <a:extLst>
              <a:ext uri="{FF2B5EF4-FFF2-40B4-BE49-F238E27FC236}">
                <a16:creationId xmlns="" xmlns:a16="http://schemas.microsoft.com/office/drawing/2014/main" id="{6FB2DA97-C6DC-495F-9FEE-E9CB2B042EC6}"/>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 xmlns:a16="http://schemas.microsoft.com/office/drawing/2014/main" id="{CCEE61BB-8422-499A-AC57-C8BE98AEFD1E}"/>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4</a:t>
            </a:fld>
            <a:endParaRPr lang="en-US" altLang="en-US"/>
          </a:p>
        </p:txBody>
      </p:sp>
      <p:sp>
        <p:nvSpPr>
          <p:cNvPr id="5" name="Footer Placeholder 4">
            <a:extLst>
              <a:ext uri="{FF2B5EF4-FFF2-40B4-BE49-F238E27FC236}">
                <a16:creationId xmlns="" xmlns:a16="http://schemas.microsoft.com/office/drawing/2014/main"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 xmlns:a16="http://schemas.microsoft.com/office/drawing/2014/main" id="{9D949D5A-9C3A-438F-9F83-0A278F9B02E8}"/>
              </a:ext>
            </a:extLst>
          </p:cNvPr>
          <p:cNvSpPr>
            <a:spLocks noGrp="1"/>
          </p:cNvSpPr>
          <p:nvPr>
            <p:ph type="dt" sz="quarter" idx="1"/>
          </p:nvPr>
        </p:nvSpPr>
        <p:spPr/>
        <p:txBody>
          <a:bodyPr/>
          <a:lstStyle/>
          <a:p>
            <a:pPr>
              <a:defRPr/>
            </a:pPr>
            <a:fld id="{44C8DE7B-BB6B-4B97-A76E-C5C1EA37877B}" type="datetime3">
              <a:rPr lang="en-US"/>
              <a:pPr>
                <a:defRPr/>
              </a:pPr>
              <a:t>18 June 2022</a:t>
            </a:fld>
            <a:endParaRPr lang="en-US"/>
          </a:p>
        </p:txBody>
      </p:sp>
    </p:spTree>
    <p:extLst>
      <p:ext uri="{BB962C8B-B14F-4D97-AF65-F5344CB8AC3E}">
        <p14:creationId xmlns="" xmlns:p14="http://schemas.microsoft.com/office/powerpoint/2010/main" val="1178525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xmlns="" val="2830764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xmlns="" val="3757310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56</a:t>
            </a:fld>
            <a:endParaRPr lang="en-US"/>
          </a:p>
        </p:txBody>
      </p:sp>
    </p:spTree>
    <p:extLst>
      <p:ext uri="{BB962C8B-B14F-4D97-AF65-F5344CB8AC3E}">
        <p14:creationId xmlns:p14="http://schemas.microsoft.com/office/powerpoint/2010/main" xmlns="" val="3412380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xmlns="" val="2076488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62</a:t>
            </a:fld>
            <a:endParaRPr lang="en-US" altLang="en-US"/>
          </a:p>
        </p:txBody>
      </p:sp>
    </p:spTree>
    <p:extLst>
      <p:ext uri="{BB962C8B-B14F-4D97-AF65-F5344CB8AC3E}">
        <p14:creationId xmlns="" xmlns:p14="http://schemas.microsoft.com/office/powerpoint/2010/main" val="2627722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xmlns="" val="1369133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xmlns="" val="3655698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xmlns="" val="370181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xmlns="" val="1034521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67</a:t>
            </a:fld>
            <a:endParaRPr lang="en-US"/>
          </a:p>
        </p:txBody>
      </p:sp>
    </p:spTree>
    <p:extLst>
      <p:ext uri="{BB962C8B-B14F-4D97-AF65-F5344CB8AC3E}">
        <p14:creationId xmlns:p14="http://schemas.microsoft.com/office/powerpoint/2010/main" xmlns="" val="194764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 xmlns:a16="http://schemas.microsoft.com/office/drawing/2014/main"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4339" name="Notes Placeholder 2">
            <a:extLst>
              <a:ext uri="{FF2B5EF4-FFF2-40B4-BE49-F238E27FC236}">
                <a16:creationId xmlns="" xmlns:a16="http://schemas.microsoft.com/office/drawing/2014/main" id="{6FB2DA97-C6DC-495F-9FEE-E9CB2B042EC6}"/>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 xmlns:a16="http://schemas.microsoft.com/office/drawing/2014/main" id="{CCEE61BB-8422-499A-AC57-C8BE98AEFD1E}"/>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5</a:t>
            </a:fld>
            <a:endParaRPr lang="en-US" altLang="en-US"/>
          </a:p>
        </p:txBody>
      </p:sp>
      <p:sp>
        <p:nvSpPr>
          <p:cNvPr id="5" name="Footer Placeholder 4">
            <a:extLst>
              <a:ext uri="{FF2B5EF4-FFF2-40B4-BE49-F238E27FC236}">
                <a16:creationId xmlns="" xmlns:a16="http://schemas.microsoft.com/office/drawing/2014/main"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 xmlns:a16="http://schemas.microsoft.com/office/drawing/2014/main" id="{9D949D5A-9C3A-438F-9F83-0A278F9B02E8}"/>
              </a:ext>
            </a:extLst>
          </p:cNvPr>
          <p:cNvSpPr>
            <a:spLocks noGrp="1"/>
          </p:cNvSpPr>
          <p:nvPr>
            <p:ph type="dt" sz="quarter" idx="1"/>
          </p:nvPr>
        </p:nvSpPr>
        <p:spPr/>
        <p:txBody>
          <a:bodyPr/>
          <a:lstStyle/>
          <a:p>
            <a:pPr>
              <a:defRPr/>
            </a:pPr>
            <a:fld id="{44C8DE7B-BB6B-4B97-A76E-C5C1EA37877B}" type="datetime3">
              <a:rPr lang="en-US"/>
              <a:pPr>
                <a:defRPr/>
              </a:pPr>
              <a:t>18 June 2022</a:t>
            </a:fld>
            <a:endParaRPr lang="en-US"/>
          </a:p>
        </p:txBody>
      </p:sp>
    </p:spTree>
    <p:extLst>
      <p:ext uri="{BB962C8B-B14F-4D97-AF65-F5344CB8AC3E}">
        <p14:creationId xmlns="" xmlns:p14="http://schemas.microsoft.com/office/powerpoint/2010/main" val="6565161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68</a:t>
            </a:fld>
            <a:endParaRPr lang="en-US"/>
          </a:p>
        </p:txBody>
      </p:sp>
    </p:spTree>
    <p:extLst>
      <p:ext uri="{BB962C8B-B14F-4D97-AF65-F5344CB8AC3E}">
        <p14:creationId xmlns:p14="http://schemas.microsoft.com/office/powerpoint/2010/main" xmlns="" val="2390309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69</a:t>
            </a:fld>
            <a:endParaRPr lang="en-US"/>
          </a:p>
        </p:txBody>
      </p:sp>
    </p:spTree>
    <p:extLst>
      <p:ext uri="{BB962C8B-B14F-4D97-AF65-F5344CB8AC3E}">
        <p14:creationId xmlns:p14="http://schemas.microsoft.com/office/powerpoint/2010/main" xmlns="" val="17782208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70</a:t>
            </a:fld>
            <a:endParaRPr lang="en-US"/>
          </a:p>
        </p:txBody>
      </p:sp>
    </p:spTree>
    <p:extLst>
      <p:ext uri="{BB962C8B-B14F-4D97-AF65-F5344CB8AC3E}">
        <p14:creationId xmlns:p14="http://schemas.microsoft.com/office/powerpoint/2010/main" xmlns="" val="8639345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71</a:t>
            </a:fld>
            <a:endParaRPr lang="en-US"/>
          </a:p>
        </p:txBody>
      </p:sp>
    </p:spTree>
    <p:extLst>
      <p:ext uri="{BB962C8B-B14F-4D97-AF65-F5344CB8AC3E}">
        <p14:creationId xmlns:p14="http://schemas.microsoft.com/office/powerpoint/2010/main" xmlns="" val="9939191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72</a:t>
            </a:fld>
            <a:endParaRPr lang="en-US"/>
          </a:p>
        </p:txBody>
      </p:sp>
    </p:spTree>
    <p:extLst>
      <p:ext uri="{BB962C8B-B14F-4D97-AF65-F5344CB8AC3E}">
        <p14:creationId xmlns:p14="http://schemas.microsoft.com/office/powerpoint/2010/main" xmlns="" val="11017031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73</a:t>
            </a:fld>
            <a:endParaRPr lang="en-US"/>
          </a:p>
        </p:txBody>
      </p:sp>
    </p:spTree>
    <p:extLst>
      <p:ext uri="{BB962C8B-B14F-4D97-AF65-F5344CB8AC3E}">
        <p14:creationId xmlns:p14="http://schemas.microsoft.com/office/powerpoint/2010/main" xmlns="" val="2990675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74</a:t>
            </a:fld>
            <a:endParaRPr lang="en-US"/>
          </a:p>
        </p:txBody>
      </p:sp>
    </p:spTree>
    <p:extLst>
      <p:ext uri="{BB962C8B-B14F-4D97-AF65-F5344CB8AC3E}">
        <p14:creationId xmlns:p14="http://schemas.microsoft.com/office/powerpoint/2010/main" xmlns="" val="107510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xmlns="" val="25890123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76</a:t>
            </a:fld>
            <a:endParaRPr lang="en-US"/>
          </a:p>
        </p:txBody>
      </p:sp>
    </p:spTree>
    <p:extLst>
      <p:ext uri="{BB962C8B-B14F-4D97-AF65-F5344CB8AC3E}">
        <p14:creationId xmlns:p14="http://schemas.microsoft.com/office/powerpoint/2010/main" xmlns="" val="2215386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77</a:t>
            </a:fld>
            <a:endParaRPr lang="en-US"/>
          </a:p>
        </p:txBody>
      </p:sp>
    </p:spTree>
    <p:extLst>
      <p:ext uri="{BB962C8B-B14F-4D97-AF65-F5344CB8AC3E}">
        <p14:creationId xmlns:p14="http://schemas.microsoft.com/office/powerpoint/2010/main" xmlns="" val="36080431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 xmlns:a16="http://schemas.microsoft.com/office/drawing/2014/main" id="{22841ADC-6887-49C1-96D6-40D20DD43F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1" name="Notes Placeholder 2">
            <a:extLst>
              <a:ext uri="{FF2B5EF4-FFF2-40B4-BE49-F238E27FC236}">
                <a16:creationId xmlns="" xmlns:a16="http://schemas.microsoft.com/office/drawing/2014/main" id="{1EA8486A-091E-44DA-A204-9EA09F2EC13D}"/>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 xmlns:a16="http://schemas.microsoft.com/office/drawing/2014/main" id="{9150ED13-8B08-4EEF-B2C6-95CD7695E25C}"/>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A8F85C-F659-4EA3-819C-0CBF94BC5B6F}" type="slidenum">
              <a:rPr lang="en-US" altLang="en-US" smtClean="0"/>
              <a:pPr>
                <a:spcBef>
                  <a:spcPct val="0"/>
                </a:spcBef>
              </a:pPr>
              <a:t>7</a:t>
            </a:fld>
            <a:endParaRPr lang="en-US" altLang="en-US"/>
          </a:p>
        </p:txBody>
      </p:sp>
    </p:spTree>
    <p:extLst>
      <p:ext uri="{BB962C8B-B14F-4D97-AF65-F5344CB8AC3E}">
        <p14:creationId xmlns="" xmlns:p14="http://schemas.microsoft.com/office/powerpoint/2010/main" val="40738193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78</a:t>
            </a:fld>
            <a:endParaRPr lang="en-US"/>
          </a:p>
        </p:txBody>
      </p:sp>
    </p:spTree>
    <p:extLst>
      <p:ext uri="{BB962C8B-B14F-4D97-AF65-F5344CB8AC3E}">
        <p14:creationId xmlns:p14="http://schemas.microsoft.com/office/powerpoint/2010/main" xmlns="" val="24471104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79</a:t>
            </a:fld>
            <a:endParaRPr lang="en-US"/>
          </a:p>
        </p:txBody>
      </p:sp>
    </p:spTree>
    <p:extLst>
      <p:ext uri="{BB962C8B-B14F-4D97-AF65-F5344CB8AC3E}">
        <p14:creationId xmlns:p14="http://schemas.microsoft.com/office/powerpoint/2010/main" xmlns="" val="843297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80</a:t>
            </a:fld>
            <a:endParaRPr lang="en-US"/>
          </a:p>
        </p:txBody>
      </p:sp>
    </p:spTree>
    <p:extLst>
      <p:ext uri="{BB962C8B-B14F-4D97-AF65-F5344CB8AC3E}">
        <p14:creationId xmlns:p14="http://schemas.microsoft.com/office/powerpoint/2010/main" xmlns="" val="21230926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81</a:t>
            </a:fld>
            <a:endParaRPr lang="en-US"/>
          </a:p>
        </p:txBody>
      </p:sp>
    </p:spTree>
    <p:extLst>
      <p:ext uri="{BB962C8B-B14F-4D97-AF65-F5344CB8AC3E}">
        <p14:creationId xmlns:p14="http://schemas.microsoft.com/office/powerpoint/2010/main" xmlns="" val="28032104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82</a:t>
            </a:fld>
            <a:endParaRPr lang="en-US"/>
          </a:p>
        </p:txBody>
      </p:sp>
    </p:spTree>
    <p:extLst>
      <p:ext uri="{BB962C8B-B14F-4D97-AF65-F5344CB8AC3E}">
        <p14:creationId xmlns:p14="http://schemas.microsoft.com/office/powerpoint/2010/main" xmlns="" val="2707062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83</a:t>
            </a:fld>
            <a:endParaRPr lang="en-US"/>
          </a:p>
        </p:txBody>
      </p:sp>
    </p:spTree>
    <p:extLst>
      <p:ext uri="{BB962C8B-B14F-4D97-AF65-F5344CB8AC3E}">
        <p14:creationId xmlns:p14="http://schemas.microsoft.com/office/powerpoint/2010/main" xmlns="" val="42867222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84</a:t>
            </a:fld>
            <a:endParaRPr lang="en-US"/>
          </a:p>
        </p:txBody>
      </p:sp>
    </p:spTree>
    <p:extLst>
      <p:ext uri="{BB962C8B-B14F-4D97-AF65-F5344CB8AC3E}">
        <p14:creationId xmlns:p14="http://schemas.microsoft.com/office/powerpoint/2010/main" xmlns="" val="2442432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85</a:t>
            </a:fld>
            <a:endParaRPr lang="en-US"/>
          </a:p>
        </p:txBody>
      </p:sp>
    </p:spTree>
    <p:extLst>
      <p:ext uri="{BB962C8B-B14F-4D97-AF65-F5344CB8AC3E}">
        <p14:creationId xmlns:p14="http://schemas.microsoft.com/office/powerpoint/2010/main" xmlns="" val="19239225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86</a:t>
            </a:fld>
            <a:endParaRPr lang="en-US"/>
          </a:p>
        </p:txBody>
      </p:sp>
    </p:spTree>
    <p:extLst>
      <p:ext uri="{BB962C8B-B14F-4D97-AF65-F5344CB8AC3E}">
        <p14:creationId xmlns:p14="http://schemas.microsoft.com/office/powerpoint/2010/main" xmlns="" val="10759612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87</a:t>
            </a:fld>
            <a:endParaRPr lang="en-US"/>
          </a:p>
        </p:txBody>
      </p:sp>
    </p:spTree>
    <p:extLst>
      <p:ext uri="{BB962C8B-B14F-4D97-AF65-F5344CB8AC3E}">
        <p14:creationId xmlns:p14="http://schemas.microsoft.com/office/powerpoint/2010/main" xmlns="" val="320873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 xmlns:a16="http://schemas.microsoft.com/office/drawing/2014/main" id="{117D0B32-8C5B-41FB-8CF4-9837941D26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9" name="Notes Placeholder 2">
            <a:extLst>
              <a:ext uri="{FF2B5EF4-FFF2-40B4-BE49-F238E27FC236}">
                <a16:creationId xmlns="" xmlns:a16="http://schemas.microsoft.com/office/drawing/2014/main" id="{2A38DC6E-B89F-4336-A0D4-C368711E565A}"/>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a:extLst>
              <a:ext uri="{FF2B5EF4-FFF2-40B4-BE49-F238E27FC236}">
                <a16:creationId xmlns="" xmlns:a16="http://schemas.microsoft.com/office/drawing/2014/main" id="{927084C9-32D8-442D-8FB4-6679B53F67ED}"/>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33D62EC-F434-4FCF-8DDB-B1FB531822B9}" type="slidenum">
              <a:rPr lang="en-US" altLang="en-US" smtClean="0"/>
              <a:pPr>
                <a:spcBef>
                  <a:spcPct val="0"/>
                </a:spcBef>
              </a:pPr>
              <a:t>8</a:t>
            </a:fld>
            <a:endParaRPr lang="en-US" altLang="en-US"/>
          </a:p>
        </p:txBody>
      </p:sp>
    </p:spTree>
    <p:extLst>
      <p:ext uri="{BB962C8B-B14F-4D97-AF65-F5344CB8AC3E}">
        <p14:creationId xmlns="" xmlns:p14="http://schemas.microsoft.com/office/powerpoint/2010/main" val="28743556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88</a:t>
            </a:fld>
            <a:endParaRPr lang="en-US"/>
          </a:p>
        </p:txBody>
      </p:sp>
    </p:spTree>
    <p:extLst>
      <p:ext uri="{BB962C8B-B14F-4D97-AF65-F5344CB8AC3E}">
        <p14:creationId xmlns:p14="http://schemas.microsoft.com/office/powerpoint/2010/main" xmlns="" val="26904750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89</a:t>
            </a:fld>
            <a:endParaRPr lang="en-US"/>
          </a:p>
        </p:txBody>
      </p:sp>
    </p:spTree>
    <p:extLst>
      <p:ext uri="{BB962C8B-B14F-4D97-AF65-F5344CB8AC3E}">
        <p14:creationId xmlns:p14="http://schemas.microsoft.com/office/powerpoint/2010/main" xmlns="" val="36399328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90</a:t>
            </a:fld>
            <a:endParaRPr lang="en-US"/>
          </a:p>
        </p:txBody>
      </p:sp>
    </p:spTree>
    <p:extLst>
      <p:ext uri="{BB962C8B-B14F-4D97-AF65-F5344CB8AC3E}">
        <p14:creationId xmlns:p14="http://schemas.microsoft.com/office/powerpoint/2010/main" xmlns="" val="3381354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91</a:t>
            </a:fld>
            <a:endParaRPr lang="en-US"/>
          </a:p>
        </p:txBody>
      </p:sp>
    </p:spTree>
    <p:extLst>
      <p:ext uri="{BB962C8B-B14F-4D97-AF65-F5344CB8AC3E}">
        <p14:creationId xmlns:p14="http://schemas.microsoft.com/office/powerpoint/2010/main" xmlns="" val="9366525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92</a:t>
            </a:fld>
            <a:endParaRPr lang="en-US"/>
          </a:p>
        </p:txBody>
      </p:sp>
    </p:spTree>
    <p:extLst>
      <p:ext uri="{BB962C8B-B14F-4D97-AF65-F5344CB8AC3E}">
        <p14:creationId xmlns:p14="http://schemas.microsoft.com/office/powerpoint/2010/main" xmlns="" val="8311022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93</a:t>
            </a:fld>
            <a:endParaRPr lang="en-US"/>
          </a:p>
        </p:txBody>
      </p:sp>
    </p:spTree>
    <p:extLst>
      <p:ext uri="{BB962C8B-B14F-4D97-AF65-F5344CB8AC3E}">
        <p14:creationId xmlns:p14="http://schemas.microsoft.com/office/powerpoint/2010/main" xmlns="" val="34743105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94</a:t>
            </a:fld>
            <a:endParaRPr lang="en-US"/>
          </a:p>
        </p:txBody>
      </p:sp>
    </p:spTree>
    <p:extLst>
      <p:ext uri="{BB962C8B-B14F-4D97-AF65-F5344CB8AC3E}">
        <p14:creationId xmlns:p14="http://schemas.microsoft.com/office/powerpoint/2010/main" xmlns="" val="4716111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95</a:t>
            </a:fld>
            <a:endParaRPr lang="en-US"/>
          </a:p>
        </p:txBody>
      </p:sp>
    </p:spTree>
    <p:extLst>
      <p:ext uri="{BB962C8B-B14F-4D97-AF65-F5344CB8AC3E}">
        <p14:creationId xmlns:p14="http://schemas.microsoft.com/office/powerpoint/2010/main" xmlns="" val="17364434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96</a:t>
            </a:fld>
            <a:endParaRPr lang="en-US"/>
          </a:p>
        </p:txBody>
      </p:sp>
    </p:spTree>
    <p:extLst>
      <p:ext uri="{BB962C8B-B14F-4D97-AF65-F5344CB8AC3E}">
        <p14:creationId xmlns:p14="http://schemas.microsoft.com/office/powerpoint/2010/main" xmlns="" val="30426764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101</a:t>
            </a:fld>
            <a:endParaRPr lang="en-US" altLang="en-US"/>
          </a:p>
        </p:txBody>
      </p:sp>
    </p:spTree>
    <p:extLst>
      <p:ext uri="{BB962C8B-B14F-4D97-AF65-F5344CB8AC3E}">
        <p14:creationId xmlns="" xmlns:p14="http://schemas.microsoft.com/office/powerpoint/2010/main" val="262772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 xmlns:a16="http://schemas.microsoft.com/office/drawing/2014/main" id="{351C079D-21EC-4E73-9865-29719CB898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7" name="Notes Placeholder 2">
            <a:extLst>
              <a:ext uri="{FF2B5EF4-FFF2-40B4-BE49-F238E27FC236}">
                <a16:creationId xmlns="" xmlns:a16="http://schemas.microsoft.com/office/drawing/2014/main" id="{3CC61D28-B897-4580-9BC1-ADC56443DBE9}"/>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 xmlns:a16="http://schemas.microsoft.com/office/drawing/2014/main" id="{97592728-BB19-4402-91A6-AC36E5B3B4FD}"/>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176401-9535-4290-84F0-6C0909750669}" type="slidenum">
              <a:rPr lang="en-US" altLang="en-US" smtClean="0"/>
              <a:pPr>
                <a:spcBef>
                  <a:spcPct val="0"/>
                </a:spcBef>
              </a:pPr>
              <a:t>9</a:t>
            </a:fld>
            <a:endParaRPr lang="en-US" altLang="en-US"/>
          </a:p>
        </p:txBody>
      </p:sp>
    </p:spTree>
    <p:extLst>
      <p:ext uri="{BB962C8B-B14F-4D97-AF65-F5344CB8AC3E}">
        <p14:creationId xmlns="" xmlns:p14="http://schemas.microsoft.com/office/powerpoint/2010/main" val="34106080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102</a:t>
            </a:fld>
            <a:endParaRPr lang="en-US"/>
          </a:p>
        </p:txBody>
      </p:sp>
    </p:spTree>
    <p:extLst>
      <p:ext uri="{BB962C8B-B14F-4D97-AF65-F5344CB8AC3E}">
        <p14:creationId xmlns:p14="http://schemas.microsoft.com/office/powerpoint/2010/main" xmlns="" val="32762862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103</a:t>
            </a:fld>
            <a:endParaRPr lang="en-US"/>
          </a:p>
        </p:txBody>
      </p:sp>
    </p:spTree>
    <p:extLst>
      <p:ext uri="{BB962C8B-B14F-4D97-AF65-F5344CB8AC3E}">
        <p14:creationId xmlns:p14="http://schemas.microsoft.com/office/powerpoint/2010/main" xmlns="" val="20504372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104</a:t>
            </a:fld>
            <a:endParaRPr lang="en-US"/>
          </a:p>
        </p:txBody>
      </p:sp>
    </p:spTree>
    <p:extLst>
      <p:ext uri="{BB962C8B-B14F-4D97-AF65-F5344CB8AC3E}">
        <p14:creationId xmlns:p14="http://schemas.microsoft.com/office/powerpoint/2010/main" xmlns="" val="41258377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105</a:t>
            </a:fld>
            <a:endParaRPr lang="en-US"/>
          </a:p>
        </p:txBody>
      </p:sp>
    </p:spTree>
    <p:extLst>
      <p:ext uri="{BB962C8B-B14F-4D97-AF65-F5344CB8AC3E}">
        <p14:creationId xmlns:p14="http://schemas.microsoft.com/office/powerpoint/2010/main" xmlns="" val="96074198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106</a:t>
            </a:fld>
            <a:endParaRPr lang="en-US"/>
          </a:p>
        </p:txBody>
      </p:sp>
    </p:spTree>
    <p:extLst>
      <p:ext uri="{BB962C8B-B14F-4D97-AF65-F5344CB8AC3E}">
        <p14:creationId xmlns:p14="http://schemas.microsoft.com/office/powerpoint/2010/main" xmlns="" val="288076465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107</a:t>
            </a:fld>
            <a:endParaRPr lang="en-US"/>
          </a:p>
        </p:txBody>
      </p:sp>
    </p:spTree>
    <p:extLst>
      <p:ext uri="{BB962C8B-B14F-4D97-AF65-F5344CB8AC3E}">
        <p14:creationId xmlns:p14="http://schemas.microsoft.com/office/powerpoint/2010/main" xmlns="" val="157215705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108</a:t>
            </a:fld>
            <a:endParaRPr lang="en-US"/>
          </a:p>
        </p:txBody>
      </p:sp>
    </p:spTree>
    <p:extLst>
      <p:ext uri="{BB962C8B-B14F-4D97-AF65-F5344CB8AC3E}">
        <p14:creationId xmlns:p14="http://schemas.microsoft.com/office/powerpoint/2010/main" xmlns="" val="10469172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109</a:t>
            </a:fld>
            <a:endParaRPr lang="en-US"/>
          </a:p>
        </p:txBody>
      </p:sp>
    </p:spTree>
    <p:extLst>
      <p:ext uri="{BB962C8B-B14F-4D97-AF65-F5344CB8AC3E}">
        <p14:creationId xmlns:p14="http://schemas.microsoft.com/office/powerpoint/2010/main" xmlns="" val="9256876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110</a:t>
            </a:fld>
            <a:endParaRPr lang="en-US"/>
          </a:p>
        </p:txBody>
      </p:sp>
    </p:spTree>
    <p:extLst>
      <p:ext uri="{BB962C8B-B14F-4D97-AF65-F5344CB8AC3E}">
        <p14:creationId xmlns:p14="http://schemas.microsoft.com/office/powerpoint/2010/main" xmlns="" val="29676225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111</a:t>
            </a:fld>
            <a:endParaRPr lang="en-US"/>
          </a:p>
        </p:txBody>
      </p:sp>
    </p:spTree>
    <p:extLst>
      <p:ext uri="{BB962C8B-B14F-4D97-AF65-F5344CB8AC3E}">
        <p14:creationId xmlns:p14="http://schemas.microsoft.com/office/powerpoint/2010/main" xmlns="" val="242776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 xmlns:a16="http://schemas.microsoft.com/office/drawing/2014/main"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3" name="Notes Placeholder 2">
            <a:extLst>
              <a:ext uri="{FF2B5EF4-FFF2-40B4-BE49-F238E27FC236}">
                <a16:creationId xmlns="" xmlns:a16="http://schemas.microsoft.com/office/drawing/2014/main" id="{3012C9F3-5667-486F-B682-188B3BE7CD33}"/>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 xmlns:a16="http://schemas.microsoft.com/office/drawing/2014/main" id="{A03092B2-FC0F-4911-B4A8-FE12A10AC60B}"/>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10</a:t>
            </a:fld>
            <a:endParaRPr lang="en-US" altLang="en-US"/>
          </a:p>
        </p:txBody>
      </p:sp>
    </p:spTree>
    <p:extLst>
      <p:ext uri="{BB962C8B-B14F-4D97-AF65-F5344CB8AC3E}">
        <p14:creationId xmlns="" xmlns:p14="http://schemas.microsoft.com/office/powerpoint/2010/main" val="167592192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112</a:t>
            </a:fld>
            <a:endParaRPr lang="en-US"/>
          </a:p>
        </p:txBody>
      </p:sp>
    </p:spTree>
    <p:extLst>
      <p:ext uri="{BB962C8B-B14F-4D97-AF65-F5344CB8AC3E}">
        <p14:creationId xmlns:p14="http://schemas.microsoft.com/office/powerpoint/2010/main" xmlns="" val="36924637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113</a:t>
            </a:fld>
            <a:endParaRPr lang="en-US"/>
          </a:p>
        </p:txBody>
      </p:sp>
    </p:spTree>
    <p:extLst>
      <p:ext uri="{BB962C8B-B14F-4D97-AF65-F5344CB8AC3E}">
        <p14:creationId xmlns:p14="http://schemas.microsoft.com/office/powerpoint/2010/main" xmlns="" val="222159882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 xmlns:a16="http://schemas.microsoft.com/office/drawing/2014/main" id="{50EDA2DB-022B-4A30-856D-2518AA29A0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1" name="Notes Placeholder 2">
            <a:extLst>
              <a:ext uri="{FF2B5EF4-FFF2-40B4-BE49-F238E27FC236}">
                <a16:creationId xmlns="" xmlns:a16="http://schemas.microsoft.com/office/drawing/2014/main" id="{D44AEC14-F06F-469C-B89D-EC9EB41F66BD}"/>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 xmlns:a16="http://schemas.microsoft.com/office/drawing/2014/main" id="{55581D1C-B3BC-4868-BB3A-5CB34369AE56}"/>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3BFDA7-0D66-4BA2-995A-D0F126F5BCEE}" type="slidenum">
              <a:rPr lang="en-US" altLang="en-US" smtClean="0"/>
              <a:pPr>
                <a:spcBef>
                  <a:spcPct val="0"/>
                </a:spcBef>
              </a:pPr>
              <a:t>136</a:t>
            </a:fld>
            <a:endParaRPr lang="en-US" altLang="en-US"/>
          </a:p>
        </p:txBody>
      </p:sp>
    </p:spTree>
    <p:extLst>
      <p:ext uri="{BB962C8B-B14F-4D97-AF65-F5344CB8AC3E}">
        <p14:creationId xmlns="" xmlns:p14="http://schemas.microsoft.com/office/powerpoint/2010/main" val="1996101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 xmlns:a16="http://schemas.microsoft.com/office/drawing/2014/main" id="{F7005A76-A7CE-4E65-A7A9-3990E5290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5" name="Notes Placeholder 2">
            <a:extLst>
              <a:ext uri="{FF2B5EF4-FFF2-40B4-BE49-F238E27FC236}">
                <a16:creationId xmlns="" xmlns:a16="http://schemas.microsoft.com/office/drawing/2014/main" id="{046275AF-8EE0-4323-987E-7026322A8E82}"/>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 xmlns:a16="http://schemas.microsoft.com/office/drawing/2014/main" id="{B299B54E-1C2C-44A2-A938-CF25109AC514}"/>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F8472E-974D-4B6C-8F85-3FF69C8F77BE}" type="slidenum">
              <a:rPr lang="en-US" altLang="en-US" smtClean="0"/>
              <a:pPr>
                <a:spcBef>
                  <a:spcPct val="0"/>
                </a:spcBef>
              </a:pPr>
              <a:t>11</a:t>
            </a:fld>
            <a:endParaRPr lang="en-US" altLang="en-US"/>
          </a:p>
        </p:txBody>
      </p:sp>
    </p:spTree>
    <p:extLst>
      <p:ext uri="{BB962C8B-B14F-4D97-AF65-F5344CB8AC3E}">
        <p14:creationId xmlns="" xmlns:p14="http://schemas.microsoft.com/office/powerpoint/2010/main" val="1806226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 xmlns:a16="http://schemas.microsoft.com/office/drawing/2014/main"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3" name="Notes Placeholder 2">
            <a:extLst>
              <a:ext uri="{FF2B5EF4-FFF2-40B4-BE49-F238E27FC236}">
                <a16:creationId xmlns="" xmlns:a16="http://schemas.microsoft.com/office/drawing/2014/main" id="{3012C9F3-5667-486F-B682-188B3BE7CD33}"/>
              </a:ext>
            </a:extLst>
          </p:cNvPr>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 xmlns:a16="http://schemas.microsoft.com/office/drawing/2014/main" id="{A03092B2-FC0F-4911-B4A8-FE12A10AC60B}"/>
              </a:ext>
            </a:extLst>
          </p:cNvPr>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12</a:t>
            </a:fld>
            <a:endParaRPr lang="en-US" altLang="en-US"/>
          </a:p>
        </p:txBody>
      </p:sp>
    </p:spTree>
    <p:extLst>
      <p:ext uri="{BB962C8B-B14F-4D97-AF65-F5344CB8AC3E}">
        <p14:creationId xmlns="" xmlns:p14="http://schemas.microsoft.com/office/powerpoint/2010/main" val="1675921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E509BE-5065-4242-A6FC-CF0BA6837F81}"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08938B-D649-4937-8C32-B6B2E32263BA}"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1F7F9-0BAE-424D-8C7F-4AC3AAD77303}"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67EF4A-78E6-4D2B-8467-37CD981B7FCE}"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06299F0-BD00-49E2-A94A-58450F8498BA}" type="datetime1">
              <a:rPr lang="en-US" smtClean="0"/>
              <a:pPr/>
              <a:t>6/18/2022</a:t>
            </a:fld>
            <a:endParaRPr lang="en-US"/>
          </a:p>
        </p:txBody>
      </p:sp>
      <p:sp>
        <p:nvSpPr>
          <p:cNvPr id="5" name="Footer Placeholder 4"/>
          <p:cNvSpPr>
            <a:spLocks noGrp="1"/>
          </p:cNvSpPr>
          <p:nvPr>
            <p:ph type="ftr" sz="quarter" idx="11"/>
          </p:nvPr>
        </p:nvSpPr>
        <p:spPr/>
        <p:txBody>
          <a:bodyPr/>
          <a:lstStyle/>
          <a:p>
            <a:r>
              <a:rPr lang="en-US" smtClean="0"/>
              <a:t>Mr. Ajeet Singh    Constitution of India, Law and Engineering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E95554-08FD-466B-B42B-63D33C255E6A}" type="datetime1">
              <a:rPr lang="en-US" smtClean="0"/>
              <a:pPr/>
              <a:t>6/18/2022</a:t>
            </a:fld>
            <a:endParaRPr lang="en-US"/>
          </a:p>
        </p:txBody>
      </p:sp>
      <p:sp>
        <p:nvSpPr>
          <p:cNvPr id="6" name="Footer Placeholder 5"/>
          <p:cNvSpPr>
            <a:spLocks noGrp="1"/>
          </p:cNvSpPr>
          <p:nvPr>
            <p:ph type="ftr" sz="quarter" idx="11"/>
          </p:nvPr>
        </p:nvSpPr>
        <p:spPr/>
        <p:txBody>
          <a:bodyPr/>
          <a:lstStyle/>
          <a:p>
            <a:r>
              <a:rPr lang="en-US" smtClean="0"/>
              <a:t>Mr. Ajeet Singh    Constitution of India, Law and Engineering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2FB83-92B8-4972-AEA8-C567A6855807}" type="datetime1">
              <a:rPr lang="en-US" smtClean="0"/>
              <a:pPr/>
              <a:t>6/18/2022</a:t>
            </a:fld>
            <a:endParaRPr lang="en-US"/>
          </a:p>
        </p:txBody>
      </p:sp>
      <p:sp>
        <p:nvSpPr>
          <p:cNvPr id="8" name="Footer Placeholder 7"/>
          <p:cNvSpPr>
            <a:spLocks noGrp="1"/>
          </p:cNvSpPr>
          <p:nvPr>
            <p:ph type="ftr" sz="quarter" idx="11"/>
          </p:nvPr>
        </p:nvSpPr>
        <p:spPr/>
        <p:txBody>
          <a:bodyPr/>
          <a:lstStyle/>
          <a:p>
            <a:r>
              <a:rPr lang="en-US" smtClean="0"/>
              <a:t>Mr. Ajeet Singh    Constitution of India, Law and Engineering     Unit 3</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7ECE62-E9FC-4B12-8CA1-2F7F163BF02B}" type="datetime1">
              <a:rPr lang="en-US" smtClean="0"/>
              <a:pPr/>
              <a:t>6/18/2022</a:t>
            </a:fld>
            <a:endParaRPr lang="en-US"/>
          </a:p>
        </p:txBody>
      </p:sp>
      <p:sp>
        <p:nvSpPr>
          <p:cNvPr id="4" name="Footer Placeholder 3"/>
          <p:cNvSpPr>
            <a:spLocks noGrp="1"/>
          </p:cNvSpPr>
          <p:nvPr>
            <p:ph type="ftr" sz="quarter" idx="11"/>
          </p:nvPr>
        </p:nvSpPr>
        <p:spPr/>
        <p:txBody>
          <a:bodyPr/>
          <a:lstStyle/>
          <a:p>
            <a:r>
              <a:rPr lang="en-US" smtClean="0"/>
              <a:t>Mr. Ajeet Singh    Constitution of India, Law and Engineering     Unit 3</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0B959-4E42-4709-92EA-D7AF5AF7061F}" type="datetime1">
              <a:rPr lang="en-US" smtClean="0"/>
              <a:pPr/>
              <a:t>6/18/2022</a:t>
            </a:fld>
            <a:endParaRPr lang="en-US"/>
          </a:p>
        </p:txBody>
      </p:sp>
      <p:sp>
        <p:nvSpPr>
          <p:cNvPr id="3" name="Footer Placeholder 2"/>
          <p:cNvSpPr>
            <a:spLocks noGrp="1"/>
          </p:cNvSpPr>
          <p:nvPr>
            <p:ph type="ftr" sz="quarter" idx="11"/>
          </p:nvPr>
        </p:nvSpPr>
        <p:spPr/>
        <p:txBody>
          <a:bodyPr/>
          <a:lstStyle/>
          <a:p>
            <a:r>
              <a:rPr lang="en-US" smtClean="0"/>
              <a:t>Mr. Ajeet Singh    Constitution of India, Law and Engineering     Unit 3</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B6D91-BA08-46BC-9962-D56CACBECA64}" type="datetime1">
              <a:rPr lang="en-US" smtClean="0"/>
              <a:pPr/>
              <a:t>6/18/2022</a:t>
            </a:fld>
            <a:endParaRPr lang="en-US"/>
          </a:p>
        </p:txBody>
      </p:sp>
      <p:sp>
        <p:nvSpPr>
          <p:cNvPr id="6" name="Footer Placeholder 5"/>
          <p:cNvSpPr>
            <a:spLocks noGrp="1"/>
          </p:cNvSpPr>
          <p:nvPr>
            <p:ph type="ftr" sz="quarter" idx="11"/>
          </p:nvPr>
        </p:nvSpPr>
        <p:spPr/>
        <p:txBody>
          <a:bodyPr/>
          <a:lstStyle/>
          <a:p>
            <a:r>
              <a:rPr lang="en-US" smtClean="0"/>
              <a:t>Mr. Ajeet Singh    Constitution of India, Law and Engineering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30D1B3-BBD0-4E06-BA4A-F88806ED7A76}" type="datetime1">
              <a:rPr lang="en-US" smtClean="0"/>
              <a:pPr/>
              <a:t>6/18/2022</a:t>
            </a:fld>
            <a:endParaRPr lang="en-US"/>
          </a:p>
        </p:txBody>
      </p:sp>
      <p:sp>
        <p:nvSpPr>
          <p:cNvPr id="6" name="Footer Placeholder 5"/>
          <p:cNvSpPr>
            <a:spLocks noGrp="1"/>
          </p:cNvSpPr>
          <p:nvPr>
            <p:ph type="ftr" sz="quarter" idx="11"/>
          </p:nvPr>
        </p:nvSpPr>
        <p:spPr/>
        <p:txBody>
          <a:bodyPr/>
          <a:lstStyle/>
          <a:p>
            <a:r>
              <a:rPr lang="en-US" smtClean="0"/>
              <a:t>Mr. Ajeet Singh    Constitution of India, Law and Engineering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B298B4-65C3-40E5-BC6A-B7E29CEAD1F0}" type="datetime1">
              <a:rPr lang="en-US" smtClean="0"/>
              <a:pPr/>
              <a:t>6/18/2022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Mr. Ajeet Singh    Constitution of India, Law and Engineering     Unit 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https://www.youtube.com/watch?v=yOWJG_wJhIE" TargetMode="External"/><Relationship Id="rId2" Type="http://schemas.openxmlformats.org/officeDocument/2006/relationships/hyperlink" Target="https://www.youtube.com/watch?v=3wmw2mzztTE" TargetMode="Externa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hyperlink" Target="https://www.youtube.com/watch?v=ONq2c6oWs0w" TargetMode="External"/></Relationships>
</file>

<file path=ppt/slides/_rels/slide1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hyperlink" Target="https://www.youtube.com/watch?v=w_O-giEX9XA" TargetMode="External"/><Relationship Id="rId3" Type="http://schemas.openxmlformats.org/officeDocument/2006/relationships/hyperlink" Target="https://www.youtube.com/watch?v=3wmw2mzztTE" TargetMode="External"/><Relationship Id="rId7" Type="http://schemas.openxmlformats.org/officeDocument/2006/relationships/hyperlink" Target="https://www.youtube.com/watch?v=ONq2c6oWs0w" TargetMode="Externa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hyperlink" Target="https://www.youtube.com/watch?v=yOWJG_wJhIE" TargetMode="External"/><Relationship Id="rId5" Type="http://schemas.openxmlformats.org/officeDocument/2006/relationships/hyperlink" Target="https://www.youtube.com/watch?v=SXeKCB8WPGg" TargetMode="External"/><Relationship Id="rId4" Type="http://schemas.openxmlformats.org/officeDocument/2006/relationships/hyperlink" Target="https://www.youtube.com/watch?v=7hnKGOgjYNI" TargetMode="External"/><Relationship Id="rId9" Type="http://schemas.openxmlformats.org/officeDocument/2006/relationships/hyperlink" Target="https://www.youtube.com/watch?v=-vHw9Bmu0NQ" TargetMode="External"/></Relationships>
</file>

<file path=ppt/slides/_rels/slide1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www.youtube.com/watch?v=eS03-itWEP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w_O-giEX9XA" TargetMode="External"/><Relationship Id="rId2" Type="http://schemas.openxmlformats.org/officeDocument/2006/relationships/hyperlink" Target="https://www.youtube.com/watch?v=3wmw2mzztTE" TargetMode="Externa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hyperlink" Target="https://www.youtube.com/watch?v=-vHw9Bmu0NQ" TargetMode="External"/></Relationships>
</file>

<file path=ppt/slides/_rels/slide5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youtube.com/watch?v=7hnKGOgjYNI" TargetMode="External"/><Relationship Id="rId2" Type="http://schemas.openxmlformats.org/officeDocument/2006/relationships/hyperlink" Target="https://www.youtube.com/watch?v=3wmw2mzztTE" TargetMode="Externa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hyperlink" Target="https://www.youtube.com/watch?v=SXeKCB8WPGg" TargetMode="External"/></Relationships>
</file>

<file path=ppt/slides/_rels/slide9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133B86B4-B1E4-45AD-B9FD-F9320F22680A}"/>
              </a:ext>
            </a:extLst>
          </p:cNvPr>
          <p:cNvSpPr>
            <a:spLocks noGrp="1"/>
          </p:cNvSpPr>
          <p:nvPr>
            <p:ph type="sldNum" sz="quarter" idx="12"/>
          </p:nvPr>
        </p:nvSpPr>
        <p:spPr/>
        <p:txBody>
          <a:bodyPr/>
          <a:lstStyle/>
          <a:p>
            <a:fld id="{B6F15528-21DE-4FAA-801E-634DDDAF4B2B}" type="slidenum">
              <a:rPr lang="en-US" smtClean="0"/>
              <a:pPr/>
              <a:t>1</a:t>
            </a:fld>
            <a:endParaRPr lang="en-US"/>
          </a:p>
        </p:txBody>
      </p:sp>
      <p:sp>
        <p:nvSpPr>
          <p:cNvPr id="14" name="Date Placeholder 13">
            <a:extLst>
              <a:ext uri="{FF2B5EF4-FFF2-40B4-BE49-F238E27FC236}">
                <a16:creationId xmlns="" xmlns:a16="http://schemas.microsoft.com/office/drawing/2014/main" id="{BF9240B0-CC09-4592-A6B0-A10589A10999}"/>
              </a:ext>
            </a:extLst>
          </p:cNvPr>
          <p:cNvSpPr>
            <a:spLocks noGrp="1"/>
          </p:cNvSpPr>
          <p:nvPr>
            <p:ph type="dt" sz="half" idx="10"/>
          </p:nvPr>
        </p:nvSpPr>
        <p:spPr/>
        <p:txBody>
          <a:bodyPr/>
          <a:lstStyle/>
          <a:p>
            <a:fld id="{1E2A3769-2309-451C-8A3A-591EB7725588}" type="datetime1">
              <a:rPr lang="en-US" smtClean="0"/>
              <a:pPr/>
              <a:t>6/18/2022</a:t>
            </a:fld>
            <a:endParaRPr lang="en-US"/>
          </a:p>
        </p:txBody>
      </p:sp>
      <p:sp>
        <p:nvSpPr>
          <p:cNvPr id="15" name="Footer Placeholder 14">
            <a:extLst>
              <a:ext uri="{FF2B5EF4-FFF2-40B4-BE49-F238E27FC236}">
                <a16:creationId xmlns="" xmlns:a16="http://schemas.microsoft.com/office/drawing/2014/main" id="{CF64D7C8-39AB-4ECF-B43C-C3F579F41E59}"/>
              </a:ext>
            </a:extLst>
          </p:cNvPr>
          <p:cNvSpPr>
            <a:spLocks noGrp="1"/>
          </p:cNvSpPr>
          <p:nvPr>
            <p:ph type="ftr" sz="quarter" idx="11"/>
          </p:nvPr>
        </p:nvSpPr>
        <p:spPr>
          <a:xfrm>
            <a:off x="2209801" y="6356350"/>
            <a:ext cx="5692320" cy="501650"/>
          </a:xfrm>
        </p:spPr>
        <p:txBody>
          <a:bodyPr/>
          <a:lstStyle/>
          <a:p>
            <a:r>
              <a:rPr lang="en-US" smtClean="0"/>
              <a:t>Mr. Ajeet Singh    Constitution of India, Law and Engineering     Unit 3</a:t>
            </a:r>
            <a:endParaRPr lang="en-US" dirty="0"/>
          </a:p>
        </p:txBody>
      </p:sp>
      <p:sp>
        <p:nvSpPr>
          <p:cNvPr id="16" name="Title 1">
            <a:extLst>
              <a:ext uri="{FF2B5EF4-FFF2-40B4-BE49-F238E27FC236}">
                <a16:creationId xmlns="" xmlns:a16="http://schemas.microsoft.com/office/drawing/2014/main" id="{282C8771-B8DA-47BF-A854-C6E39979E07C}"/>
              </a:ext>
            </a:extLst>
          </p:cNvPr>
          <p:cNvSpPr txBox="1">
            <a:spLocks/>
          </p:cNvSpPr>
          <p:nvPr/>
        </p:nvSpPr>
        <p:spPr>
          <a:xfrm>
            <a:off x="1358900" y="-11113"/>
            <a:ext cx="77724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err="1"/>
              <a:t>Noida</a:t>
            </a:r>
            <a:r>
              <a:rPr lang="en-US" sz="2400" b="1" dirty="0"/>
              <a:t> Institute of Engineering and Technology, </a:t>
            </a:r>
            <a:r>
              <a:rPr lang="en-US" sz="2400" b="1" dirty="0" smtClean="0"/>
              <a:t>Gr. </a:t>
            </a:r>
            <a:r>
              <a:rPr lang="en-US" sz="2400" b="1" dirty="0" err="1"/>
              <a:t>Noida</a:t>
            </a:r>
            <a:endParaRPr lang="en-US" sz="2400" b="1" dirty="0"/>
          </a:p>
        </p:txBody>
      </p:sp>
      <p:pic>
        <p:nvPicPr>
          <p:cNvPr id="17" name="Picture 10">
            <a:extLst>
              <a:ext uri="{FF2B5EF4-FFF2-40B4-BE49-F238E27FC236}">
                <a16:creationId xmlns="" xmlns:a16="http://schemas.microsoft.com/office/drawing/2014/main" id="{E31E86AE-88BD-403F-B0E0-1F30A7B9AE6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4605"/>
            <a:ext cx="1358900" cy="696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Subtitle 2">
            <a:extLst>
              <a:ext uri="{FF2B5EF4-FFF2-40B4-BE49-F238E27FC236}">
                <a16:creationId xmlns="" xmlns:a16="http://schemas.microsoft.com/office/drawing/2014/main" id="{1AD58E9C-42D3-422E-B16C-CB45CA381227}"/>
              </a:ext>
            </a:extLst>
          </p:cNvPr>
          <p:cNvSpPr txBox="1">
            <a:spLocks/>
          </p:cNvSpPr>
          <p:nvPr/>
        </p:nvSpPr>
        <p:spPr>
          <a:xfrm>
            <a:off x="1174750" y="879794"/>
            <a:ext cx="7358063" cy="1025206"/>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lgn="ctr" defTabSz="457200">
              <a:spcBef>
                <a:spcPts val="1000"/>
              </a:spcBef>
              <a:buClr>
                <a:schemeClr val="accent1"/>
              </a:buClr>
              <a:buSzPct val="80000"/>
              <a:buNone/>
              <a:defRPr/>
            </a:pPr>
            <a:r>
              <a:rPr lang="en-US" sz="2800" b="1" dirty="0" smtClean="0">
                <a:solidFill>
                  <a:schemeClr val="tx1"/>
                </a:solidFill>
                <a:latin typeface="+mj-lt"/>
                <a:cs typeface="Times New Roman" panose="02020603050405020304" pitchFamily="18" charset="0"/>
              </a:rPr>
              <a:t>Union Executive &amp; State Executive</a:t>
            </a:r>
            <a:endParaRPr lang="en-US" sz="2800" b="1" dirty="0">
              <a:solidFill>
                <a:schemeClr val="tx1"/>
              </a:solidFill>
              <a:latin typeface="+mj-lt"/>
              <a:cs typeface="Times New Roman" panose="02020603050405020304" pitchFamily="18" charset="0"/>
            </a:endParaRPr>
          </a:p>
        </p:txBody>
      </p:sp>
      <p:sp>
        <p:nvSpPr>
          <p:cNvPr id="19" name="Subtitle 2">
            <a:extLst>
              <a:ext uri="{FF2B5EF4-FFF2-40B4-BE49-F238E27FC236}">
                <a16:creationId xmlns="" xmlns:a16="http://schemas.microsoft.com/office/drawing/2014/main" id="{1690404C-8359-48C9-8330-74044D66FBE7}"/>
              </a:ext>
            </a:extLst>
          </p:cNvPr>
          <p:cNvSpPr txBox="1">
            <a:spLocks/>
          </p:cNvSpPr>
          <p:nvPr/>
        </p:nvSpPr>
        <p:spPr>
          <a:xfrm>
            <a:off x="5334000" y="4114800"/>
            <a:ext cx="3357562" cy="12700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400" dirty="0">
                <a:solidFill>
                  <a:schemeClr val="tx1"/>
                </a:solidFill>
              </a:rPr>
              <a:t>Mr. </a:t>
            </a:r>
            <a:r>
              <a:rPr lang="en-US" sz="2400" dirty="0" err="1" smtClean="0">
                <a:solidFill>
                  <a:schemeClr val="tx1"/>
                </a:solidFill>
              </a:rPr>
              <a:t>Ajeet</a:t>
            </a:r>
            <a:r>
              <a:rPr lang="en-US" sz="2400" dirty="0" smtClean="0">
                <a:solidFill>
                  <a:schemeClr val="tx1"/>
                </a:solidFill>
              </a:rPr>
              <a:t> Singh</a:t>
            </a:r>
            <a:endParaRPr lang="en-US" sz="2400" dirty="0">
              <a:solidFill>
                <a:schemeClr val="tx1"/>
              </a:solidFill>
            </a:endParaRPr>
          </a:p>
          <a:p>
            <a:pPr algn="ctr" eaLnBrk="1" fontAlgn="auto" hangingPunct="1">
              <a:spcBef>
                <a:spcPct val="20000"/>
              </a:spcBef>
              <a:spcAft>
                <a:spcPts val="0"/>
              </a:spcAft>
              <a:buFont typeface="Arial" pitchFamily="34" charset="0"/>
              <a:buNone/>
              <a:defRPr/>
            </a:pPr>
            <a:r>
              <a:rPr lang="en-US" sz="2400" dirty="0">
                <a:solidFill>
                  <a:schemeClr val="tx1"/>
                </a:solidFill>
              </a:rPr>
              <a:t>Assistant Professor, Department of </a:t>
            </a:r>
            <a:r>
              <a:rPr lang="en-US" sz="2400" dirty="0" smtClean="0">
                <a:solidFill>
                  <a:schemeClr val="tx1"/>
                </a:solidFill>
              </a:rPr>
              <a:t>ME</a:t>
            </a:r>
            <a:endParaRPr lang="en-US" sz="2400" dirty="0">
              <a:solidFill>
                <a:schemeClr val="tx1"/>
              </a:solidFill>
            </a:endParaRPr>
          </a:p>
        </p:txBody>
      </p:sp>
      <p:sp>
        <p:nvSpPr>
          <p:cNvPr id="20" name="Subtitle 2">
            <a:extLst>
              <a:ext uri="{FF2B5EF4-FFF2-40B4-BE49-F238E27FC236}">
                <a16:creationId xmlns="" xmlns:a16="http://schemas.microsoft.com/office/drawing/2014/main" id="{160C2114-F689-4BD4-88F6-E04098976860}"/>
              </a:ext>
            </a:extLst>
          </p:cNvPr>
          <p:cNvSpPr txBox="1">
            <a:spLocks/>
          </p:cNvSpPr>
          <p:nvPr/>
        </p:nvSpPr>
        <p:spPr>
          <a:xfrm>
            <a:off x="457200" y="2725738"/>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500" dirty="0">
                <a:solidFill>
                  <a:schemeClr val="tx1"/>
                </a:solidFill>
              </a:rPr>
              <a:t>Unit: </a:t>
            </a:r>
            <a:r>
              <a:rPr lang="en-US" sz="2500" dirty="0" smtClean="0">
                <a:solidFill>
                  <a:schemeClr val="tx1"/>
                </a:solidFill>
              </a:rPr>
              <a:t>2</a:t>
            </a:r>
            <a:endParaRPr lang="en-US" sz="2500" dirty="0">
              <a:solidFill>
                <a:schemeClr val="tx1"/>
              </a:solidFill>
            </a:endParaRPr>
          </a:p>
        </p:txBody>
      </p:sp>
      <p:sp>
        <p:nvSpPr>
          <p:cNvPr id="21" name="Subtitle 2">
            <a:extLst>
              <a:ext uri="{FF2B5EF4-FFF2-40B4-BE49-F238E27FC236}">
                <a16:creationId xmlns="" xmlns:a16="http://schemas.microsoft.com/office/drawing/2014/main" id="{9069CE26-8C49-46CB-900F-95D95DB4B368}"/>
              </a:ext>
            </a:extLst>
          </p:cNvPr>
          <p:cNvSpPr txBox="1">
            <a:spLocks/>
          </p:cNvSpPr>
          <p:nvPr/>
        </p:nvSpPr>
        <p:spPr>
          <a:xfrm>
            <a:off x="3886200" y="2667000"/>
            <a:ext cx="4533900" cy="836112"/>
          </a:xfrm>
          <a:prstGeom prst="rect">
            <a:avLst/>
          </a:prstGeom>
        </p:spPr>
        <p:style>
          <a:lnRef idx="2">
            <a:schemeClr val="accent5"/>
          </a:lnRef>
          <a:fillRef idx="1">
            <a:schemeClr val="lt1"/>
          </a:fillRef>
          <a:effectRef idx="0">
            <a:schemeClr val="accent5"/>
          </a:effectRef>
          <a:fontRef idx="minor">
            <a:schemeClr val="dk1"/>
          </a:fontRef>
        </p:style>
        <p:txBody>
          <a:bodyPr>
            <a:noAutofit/>
          </a:bodyPr>
          <a:lstStyle/>
          <a:p>
            <a:pPr algn="ctr" eaLnBrk="1" fontAlgn="auto" hangingPunct="1">
              <a:spcBef>
                <a:spcPct val="20000"/>
              </a:spcBef>
              <a:spcAft>
                <a:spcPts val="0"/>
              </a:spcAft>
              <a:buFont typeface="Arial" pitchFamily="34" charset="0"/>
              <a:buNone/>
              <a:defRPr/>
            </a:pPr>
            <a:r>
              <a:rPr lang="en-IN" sz="2000" b="1" dirty="0">
                <a:solidFill>
                  <a:schemeClr val="tx1"/>
                </a:solidFill>
              </a:rPr>
              <a:t>Constitution of India, Law </a:t>
            </a:r>
            <a:r>
              <a:rPr lang="en-IN" sz="2000" b="1" dirty="0" smtClean="0">
                <a:solidFill>
                  <a:schemeClr val="tx1"/>
                </a:solidFill>
              </a:rPr>
              <a:t>&amp; Engineering                                             </a:t>
            </a:r>
            <a:endParaRPr lang="en-US" sz="2000" b="1" dirty="0">
              <a:solidFill>
                <a:schemeClr val="tx1"/>
              </a:solidFill>
            </a:endParaRPr>
          </a:p>
        </p:txBody>
      </p:sp>
      <p:sp>
        <p:nvSpPr>
          <p:cNvPr id="22" name="Subtitle 2">
            <a:extLst>
              <a:ext uri="{FF2B5EF4-FFF2-40B4-BE49-F238E27FC236}">
                <a16:creationId xmlns="" xmlns:a16="http://schemas.microsoft.com/office/drawing/2014/main" id="{83ED731D-09EF-400C-A254-06FF108B5B76}"/>
              </a:ext>
            </a:extLst>
          </p:cNvPr>
          <p:cNvSpPr txBox="1">
            <a:spLocks/>
          </p:cNvSpPr>
          <p:nvPr/>
        </p:nvSpPr>
        <p:spPr>
          <a:xfrm>
            <a:off x="381000" y="4267200"/>
            <a:ext cx="4191000" cy="795337"/>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eaLnBrk="1" fontAlgn="auto" hangingPunct="1">
              <a:spcBef>
                <a:spcPct val="20000"/>
              </a:spcBef>
              <a:spcAft>
                <a:spcPts val="0"/>
              </a:spcAft>
              <a:buFont typeface="Arial" pitchFamily="34" charset="0"/>
              <a:buNone/>
              <a:defRPr/>
            </a:pPr>
            <a:r>
              <a:rPr lang="en-US" sz="2000" dirty="0">
                <a:solidFill>
                  <a:schemeClr val="tx1"/>
                </a:solidFill>
              </a:rPr>
              <a:t>Course Details</a:t>
            </a:r>
            <a:br>
              <a:rPr lang="en-US" sz="2000" dirty="0">
                <a:solidFill>
                  <a:schemeClr val="tx1"/>
                </a:solidFill>
              </a:rPr>
            </a:br>
            <a:r>
              <a:rPr lang="en-US" sz="2000" dirty="0">
                <a:solidFill>
                  <a:schemeClr val="tx1"/>
                </a:solidFill>
              </a:rPr>
              <a:t>(B. Tech </a:t>
            </a:r>
            <a:r>
              <a:rPr lang="en-US" sz="2000" dirty="0" smtClean="0">
                <a:solidFill>
                  <a:schemeClr val="tx1"/>
                </a:solidFill>
              </a:rPr>
              <a:t>5th </a:t>
            </a:r>
            <a:r>
              <a:rPr lang="en-US" sz="2000" dirty="0">
                <a:solidFill>
                  <a:schemeClr val="tx1"/>
                </a:solidFill>
              </a:rPr>
              <a:t>Semester)</a:t>
            </a:r>
          </a:p>
        </p:txBody>
      </p:sp>
    </p:spTree>
    <p:extLst>
      <p:ext uri="{BB962C8B-B14F-4D97-AF65-F5344CB8AC3E}">
        <p14:creationId xmlns="" xmlns:p14="http://schemas.microsoft.com/office/powerpoint/2010/main" val="2765505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A1B28-DA72-44DE-8030-2D786ACAF454}"/>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CO-PO </a:t>
            </a:r>
            <a:r>
              <a:rPr lang="en-US" sz="2400" b="1" dirty="0">
                <a:latin typeface="Times New Roman" pitchFamily="18" charset="0"/>
                <a:cs typeface="Times New Roman" pitchFamily="18" charset="0"/>
              </a:rPr>
              <a:t>Mapping </a:t>
            </a:r>
          </a:p>
        </p:txBody>
      </p:sp>
      <p:pic>
        <p:nvPicPr>
          <p:cNvPr id="24579" name="Picture 2">
            <a:extLst>
              <a:ext uri="{FF2B5EF4-FFF2-40B4-BE49-F238E27FC236}">
                <a16:creationId xmlns="" xmlns:a16="http://schemas.microsoft.com/office/drawing/2014/main" id="{BAC60B05-4C55-44F7-991F-1F0F2D4A267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 y="19050"/>
            <a:ext cx="1474958"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5" name="Table 14">
            <a:extLst>
              <a:ext uri="{FF2B5EF4-FFF2-40B4-BE49-F238E27FC236}">
                <a16:creationId xmlns="" xmlns:a16="http://schemas.microsoft.com/office/drawing/2014/main" id="{809B78CB-C1A7-46D4-9C56-756520261B3B}"/>
              </a:ext>
            </a:extLst>
          </p:cNvPr>
          <p:cNvGraphicFramePr>
            <a:graphicFrameLocks noGrp="1"/>
          </p:cNvGraphicFramePr>
          <p:nvPr>
            <p:extLst>
              <p:ext uri="{D42A27DB-BD31-4B8C-83A1-F6EECF244321}">
                <p14:modId xmlns="" xmlns:p14="http://schemas.microsoft.com/office/powerpoint/2010/main" val="3953871837"/>
              </p:ext>
            </p:extLst>
          </p:nvPr>
        </p:nvGraphicFramePr>
        <p:xfrm>
          <a:off x="457200" y="1143000"/>
          <a:ext cx="8382002" cy="3857208"/>
        </p:xfrm>
        <a:graphic>
          <a:graphicData uri="http://schemas.openxmlformats.org/drawingml/2006/table">
            <a:tbl>
              <a:tblPr/>
              <a:tblGrid>
                <a:gridCol w="597328">
                  <a:extLst>
                    <a:ext uri="{9D8B030D-6E8A-4147-A177-3AD203B41FA5}">
                      <a16:colId xmlns="" xmlns:a16="http://schemas.microsoft.com/office/drawing/2014/main" val="20000"/>
                    </a:ext>
                  </a:extLst>
                </a:gridCol>
                <a:gridCol w="825919">
                  <a:extLst>
                    <a:ext uri="{9D8B030D-6E8A-4147-A177-3AD203B41FA5}">
                      <a16:colId xmlns="" xmlns:a16="http://schemas.microsoft.com/office/drawing/2014/main" val="20001"/>
                    </a:ext>
                  </a:extLst>
                </a:gridCol>
                <a:gridCol w="444765">
                  <a:extLst>
                    <a:ext uri="{9D8B030D-6E8A-4147-A177-3AD203B41FA5}">
                      <a16:colId xmlns="" xmlns:a16="http://schemas.microsoft.com/office/drawing/2014/main" val="20002"/>
                    </a:ext>
                  </a:extLst>
                </a:gridCol>
                <a:gridCol w="500688">
                  <a:extLst>
                    <a:ext uri="{9D8B030D-6E8A-4147-A177-3AD203B41FA5}">
                      <a16:colId xmlns="" xmlns:a16="http://schemas.microsoft.com/office/drawing/2014/main" val="20003"/>
                    </a:ext>
                  </a:extLst>
                </a:gridCol>
                <a:gridCol w="591541">
                  <a:extLst>
                    <a:ext uri="{9D8B030D-6E8A-4147-A177-3AD203B41FA5}">
                      <a16:colId xmlns="" xmlns:a16="http://schemas.microsoft.com/office/drawing/2014/main" val="20004"/>
                    </a:ext>
                  </a:extLst>
                </a:gridCol>
                <a:gridCol w="591541">
                  <a:extLst>
                    <a:ext uri="{9D8B030D-6E8A-4147-A177-3AD203B41FA5}">
                      <a16:colId xmlns="" xmlns:a16="http://schemas.microsoft.com/office/drawing/2014/main" val="20005"/>
                    </a:ext>
                  </a:extLst>
                </a:gridCol>
                <a:gridCol w="565824">
                  <a:extLst>
                    <a:ext uri="{9D8B030D-6E8A-4147-A177-3AD203B41FA5}">
                      <a16:colId xmlns="" xmlns:a16="http://schemas.microsoft.com/office/drawing/2014/main" val="20006"/>
                    </a:ext>
                  </a:extLst>
                </a:gridCol>
                <a:gridCol w="565824">
                  <a:extLst>
                    <a:ext uri="{9D8B030D-6E8A-4147-A177-3AD203B41FA5}">
                      <a16:colId xmlns="" xmlns:a16="http://schemas.microsoft.com/office/drawing/2014/main" val="20007"/>
                    </a:ext>
                  </a:extLst>
                </a:gridCol>
                <a:gridCol w="565824">
                  <a:extLst>
                    <a:ext uri="{9D8B030D-6E8A-4147-A177-3AD203B41FA5}">
                      <a16:colId xmlns="" xmlns:a16="http://schemas.microsoft.com/office/drawing/2014/main" val="20008"/>
                    </a:ext>
                  </a:extLst>
                </a:gridCol>
                <a:gridCol w="565824">
                  <a:extLst>
                    <a:ext uri="{9D8B030D-6E8A-4147-A177-3AD203B41FA5}">
                      <a16:colId xmlns="" xmlns:a16="http://schemas.microsoft.com/office/drawing/2014/main" val="20009"/>
                    </a:ext>
                  </a:extLst>
                </a:gridCol>
                <a:gridCol w="565824">
                  <a:extLst>
                    <a:ext uri="{9D8B030D-6E8A-4147-A177-3AD203B41FA5}">
                      <a16:colId xmlns="" xmlns:a16="http://schemas.microsoft.com/office/drawing/2014/main" val="20010"/>
                    </a:ext>
                  </a:extLst>
                </a:gridCol>
                <a:gridCol w="669603">
                  <a:extLst>
                    <a:ext uri="{9D8B030D-6E8A-4147-A177-3AD203B41FA5}">
                      <a16:colId xmlns="" xmlns:a16="http://schemas.microsoft.com/office/drawing/2014/main" val="20011"/>
                    </a:ext>
                  </a:extLst>
                </a:gridCol>
                <a:gridCol w="661894">
                  <a:extLst>
                    <a:ext uri="{9D8B030D-6E8A-4147-A177-3AD203B41FA5}">
                      <a16:colId xmlns="" xmlns:a16="http://schemas.microsoft.com/office/drawing/2014/main" val="20012"/>
                    </a:ext>
                  </a:extLst>
                </a:gridCol>
                <a:gridCol w="669603">
                  <a:extLst>
                    <a:ext uri="{9D8B030D-6E8A-4147-A177-3AD203B41FA5}">
                      <a16:colId xmlns=""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CO1</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CO2</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2"/>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CO3</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CO4</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CO5</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24720" name="Text Box 3">
            <a:extLst>
              <a:ext uri="{FF2B5EF4-FFF2-40B4-BE49-F238E27FC236}">
                <a16:creationId xmlns="" xmlns:a16="http://schemas.microsoft.com/office/drawing/2014/main"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 xmlns:a16="http://schemas.microsoft.com/office/drawing/2014/main"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AB5626FF-0913-4E11-B49A-8E118E0F9CF8}" type="datetime1">
              <a:rPr lang="en-US" smtClean="0"/>
              <a:pPr/>
              <a:t>6/18/2022</a:t>
            </a:fld>
            <a:endParaRPr lang="en-US"/>
          </a:p>
        </p:txBody>
      </p:sp>
      <p:sp>
        <p:nvSpPr>
          <p:cNvPr id="4" name="Footer Placeholder 3"/>
          <p:cNvSpPr>
            <a:spLocks noGrp="1"/>
          </p:cNvSpPr>
          <p:nvPr>
            <p:ph type="ftr" sz="quarter" idx="11"/>
          </p:nvPr>
        </p:nvSpPr>
        <p:spPr>
          <a:xfrm>
            <a:off x="2209800" y="6356350"/>
            <a:ext cx="5562600" cy="5016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 xmlns:p14="http://schemas.microsoft.com/office/powerpoint/2010/main" val="7599309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82920"/>
          </a:xfrm>
        </p:spPr>
        <p:txBody>
          <a:bodyPr>
            <a:normAutofit/>
          </a:bodyPr>
          <a:lstStyle/>
          <a:p>
            <a:r>
              <a:rPr lang="en-US" sz="2400" b="1" dirty="0" smtClean="0"/>
              <a:t>The President can declare a judge an executive chief justice of the Supreme Court of India when ...</a:t>
            </a:r>
            <a:endParaRPr lang="en-US" sz="2400" dirty="0" smtClean="0"/>
          </a:p>
          <a:p>
            <a:pPr marL="457200" indent="-457200">
              <a:buFont typeface="+mj-lt"/>
              <a:buAutoNum type="alphaLcParenR"/>
            </a:pPr>
            <a:r>
              <a:rPr lang="en-US" sz="2400" dirty="0" smtClean="0"/>
              <a:t>The post of Chief Justice of India is vacant</a:t>
            </a:r>
          </a:p>
          <a:p>
            <a:pPr marL="457200" indent="-457200">
              <a:buFont typeface="+mj-lt"/>
              <a:buAutoNum type="alphaLcParenR"/>
            </a:pPr>
            <a:r>
              <a:rPr lang="en-US" sz="2400" dirty="0" smtClean="0"/>
              <a:t>Chief Justice of India is temporarily absent</a:t>
            </a:r>
          </a:p>
          <a:p>
            <a:pPr marL="457200" indent="-457200">
              <a:buFont typeface="+mj-lt"/>
              <a:buAutoNum type="alphaLcParenR"/>
            </a:pPr>
            <a:r>
              <a:rPr lang="en-US" sz="2400" dirty="0" smtClean="0"/>
              <a:t>Chief Justice of India is unable to discharge his obligations</a:t>
            </a:r>
          </a:p>
          <a:p>
            <a:pPr marL="457200" indent="-457200">
              <a:buFont typeface="+mj-lt"/>
              <a:buAutoNum type="alphaLcParenR"/>
            </a:pPr>
            <a:r>
              <a:rPr lang="en-US" sz="2400" dirty="0" smtClean="0"/>
              <a:t>All of the above</a:t>
            </a:r>
          </a:p>
          <a:p>
            <a:endParaRPr lang="en-US" sz="2200" dirty="0">
              <a:latin typeface="Times New Roman" pitchFamily="18" charset="0"/>
              <a:cs typeface="Times New Roman" pitchFamily="18" charset="0"/>
            </a:endParaRPr>
          </a:p>
          <a:p>
            <a:r>
              <a:rPr lang="en-US" sz="2400" b="1" dirty="0" smtClean="0"/>
              <a:t>Which of the following articles states about the establishment of the Supreme Court?</a:t>
            </a:r>
            <a:endParaRPr lang="en-US" sz="2400" dirty="0" smtClean="0"/>
          </a:p>
          <a:p>
            <a:pPr marL="457200" indent="-457200">
              <a:buFont typeface="+mj-lt"/>
              <a:buAutoNum type="alphaLcParenR"/>
            </a:pPr>
            <a:r>
              <a:rPr lang="en-US" sz="2400" dirty="0" smtClean="0"/>
              <a:t>Article 176</a:t>
            </a:r>
          </a:p>
          <a:p>
            <a:pPr marL="457200" indent="-457200">
              <a:buFont typeface="+mj-lt"/>
              <a:buAutoNum type="alphaLcParenR"/>
            </a:pPr>
            <a:r>
              <a:rPr lang="en-US" sz="2400" dirty="0" smtClean="0"/>
              <a:t>Article 153</a:t>
            </a:r>
          </a:p>
          <a:p>
            <a:pPr marL="457200" indent="-457200">
              <a:buFont typeface="+mj-lt"/>
              <a:buAutoNum type="alphaLcParenR"/>
            </a:pPr>
            <a:r>
              <a:rPr lang="en-US" sz="2400" dirty="0" smtClean="0"/>
              <a:t>Article 124</a:t>
            </a:r>
          </a:p>
          <a:p>
            <a:pPr marL="457200" indent="-457200">
              <a:buFont typeface="+mj-lt"/>
              <a:buAutoNum type="alphaLcParenR"/>
            </a:pPr>
            <a:r>
              <a:rPr lang="en-US" sz="2400" dirty="0" smtClean="0"/>
              <a:t>Article 324</a:t>
            </a:r>
            <a:endParaRPr lang="en-US" sz="2400" dirty="0"/>
          </a:p>
        </p:txBody>
      </p:sp>
      <p:sp>
        <p:nvSpPr>
          <p:cNvPr id="4" name="Date Placeholder 3"/>
          <p:cNvSpPr>
            <a:spLocks noGrp="1"/>
          </p:cNvSpPr>
          <p:nvPr>
            <p:ph type="dt" sz="half" idx="10"/>
          </p:nvPr>
        </p:nvSpPr>
        <p:spPr/>
        <p:txBody>
          <a:bodyPr/>
          <a:lstStyle/>
          <a:p>
            <a:fld id="{BA24A5F4-B1BF-48B0-B78B-E9FAF5E943C6}"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100</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Topic Objective/ Topic outcome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43FD606F-3F59-4D98-BF53-94BD51211DB0}"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905000" y="6356350"/>
            <a:ext cx="56388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101</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 xmlns:p14="http://schemas.microsoft.com/office/powerpoint/2010/main" val="1365692243"/>
              </p:ext>
            </p:extLst>
          </p:nvPr>
        </p:nvGraphicFramePr>
        <p:xfrm>
          <a:off x="76200" y="1345474"/>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smtClean="0">
                          <a:latin typeface="Times New Roman" pitchFamily="18" charset="0"/>
                          <a:cs typeface="Times New Roman" pitchFamily="18" charset="0"/>
                        </a:rPr>
                        <a:t>State Executives – Powers and Functions of the Governor, Powers and Functions of the Chief Minister, Functions of State Cabinet, Functions of State Legislature</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smtClean="0">
                          <a:latin typeface="Times New Roman" pitchFamily="18" charset="0"/>
                          <a:cs typeface="Times New Roman" pitchFamily="18" charset="0"/>
                        </a:rPr>
                        <a:t>Students </a:t>
                      </a:r>
                      <a:r>
                        <a:rPr lang="en-US" sz="1800" b="0" dirty="0">
                          <a:latin typeface="Times New Roman" pitchFamily="18" charset="0"/>
                          <a:cs typeface="Times New Roman" pitchFamily="18" charset="0"/>
                        </a:rPr>
                        <a:t>will be able to learn about </a:t>
                      </a:r>
                      <a:r>
                        <a:rPr lang="en-US" sz="1800" b="0" dirty="0" smtClean="0">
                          <a:latin typeface="Times New Roman" pitchFamily="18" charset="0"/>
                          <a:cs typeface="Times New Roman" pitchFamily="18" charset="0"/>
                        </a:rPr>
                        <a:t>power and function of state legislature</a:t>
                      </a:r>
                      <a:r>
                        <a:rPr lang="en-US" sz="1800" b="0" baseline="0" dirty="0" smtClean="0">
                          <a:latin typeface="Times New Roman" pitchFamily="18" charset="0"/>
                          <a:cs typeface="Times New Roman" pitchFamily="18" charset="0"/>
                        </a:rPr>
                        <a:t> </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CO2</a:t>
                      </a:r>
                      <a:endParaRPr lang="en-US" sz="2000" b="0" dirty="0">
                        <a:latin typeface="Times New Roman" pitchFamily="18" charset="0"/>
                        <a:cs typeface="Times New Roman" pitchFamily="18" charset="0"/>
                      </a:endParaRPr>
                    </a:p>
                  </a:txBody>
                  <a:tcPr marT="45696" marB="45696"/>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34269273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1. The State Executive consists of the Chief Minister, the Council </a:t>
            </a:r>
            <a:r>
              <a:rPr lang="en-US" sz="2000" dirty="0" smtClean="0">
                <a:latin typeface="Times New Roman" panose="02020603050405020304" pitchFamily="18" charset="0"/>
                <a:cs typeface="Times New Roman" panose="02020603050405020304" pitchFamily="18" charset="0"/>
              </a:rPr>
              <a:t>of Ministers </a:t>
            </a:r>
            <a:r>
              <a:rPr lang="en-US" sz="2000" dirty="0">
                <a:latin typeface="Times New Roman" panose="02020603050405020304" pitchFamily="18" charset="0"/>
                <a:cs typeface="Times New Roman" panose="02020603050405020304" pitchFamily="18" charset="0"/>
              </a:rPr>
              <a:t>and the Governor.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It has the same Parliamentary pattern as followed by the </a:t>
            </a:r>
            <a:r>
              <a:rPr lang="en-US" sz="2000" dirty="0" smtClean="0">
                <a:latin typeface="Times New Roman" panose="02020603050405020304" pitchFamily="18" charset="0"/>
                <a:cs typeface="Times New Roman" panose="02020603050405020304" pitchFamily="18" charset="0"/>
              </a:rPr>
              <a:t>Union Government </a:t>
            </a:r>
            <a:r>
              <a:rPr lang="en-US" sz="2000" dirty="0">
                <a:latin typeface="Times New Roman" panose="02020603050405020304" pitchFamily="18" charset="0"/>
                <a:cs typeface="Times New Roman" panose="02020603050405020304" pitchFamily="18" charset="0"/>
              </a:rPr>
              <a:t>with the upper hand being given to the Union in </a:t>
            </a:r>
            <a:r>
              <a:rPr lang="en-US" sz="2000" dirty="0" smtClean="0">
                <a:latin typeface="Times New Roman" panose="02020603050405020304" pitchFamily="18" charset="0"/>
                <a:cs typeface="Times New Roman" panose="02020603050405020304" pitchFamily="18" charset="0"/>
              </a:rPr>
              <a:t>certain matters. This </a:t>
            </a:r>
            <a:r>
              <a:rPr lang="en-US" sz="2000" dirty="0">
                <a:latin typeface="Times New Roman" panose="02020603050405020304" pitchFamily="18" charset="0"/>
                <a:cs typeface="Times New Roman" panose="02020603050405020304" pitchFamily="18" charset="0"/>
              </a:rPr>
              <a:t>has been done to maintain the unitary spirit of the structure of </a:t>
            </a:r>
            <a:r>
              <a:rPr lang="en-US" sz="2000" dirty="0" smtClean="0">
                <a:latin typeface="Times New Roman" panose="02020603050405020304" pitchFamily="18" charset="0"/>
                <a:cs typeface="Times New Roman" panose="02020603050405020304" pitchFamily="18" charset="0"/>
              </a:rPr>
              <a:t>the country.</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The Governor plays the twofold role of being the constitutional head </a:t>
            </a:r>
            <a:r>
              <a:rPr lang="en-US" sz="2000" dirty="0" smtClean="0">
                <a:latin typeface="Times New Roman" panose="02020603050405020304" pitchFamily="18" charset="0"/>
                <a:cs typeface="Times New Roman" panose="02020603050405020304" pitchFamily="18" charset="0"/>
              </a:rPr>
              <a:t>at the </a:t>
            </a:r>
            <a:r>
              <a:rPr lang="en-US" sz="2000" dirty="0">
                <a:latin typeface="Times New Roman" panose="02020603050405020304" pitchFamily="18" charset="0"/>
                <a:cs typeface="Times New Roman" panose="02020603050405020304" pitchFamily="18" charset="0"/>
              </a:rPr>
              <a:t>stage level as well as being a link between the state government </a:t>
            </a:r>
            <a:r>
              <a:rPr lang="en-US" sz="2000" dirty="0" smtClean="0">
                <a:latin typeface="Times New Roman" panose="02020603050405020304" pitchFamily="18" charset="0"/>
                <a:cs typeface="Times New Roman" panose="02020603050405020304" pitchFamily="18" charset="0"/>
              </a:rPr>
              <a:t>and the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He/She</a:t>
            </a:r>
            <a:r>
              <a:rPr lang="en-US" sz="2000" dirty="0">
                <a:latin typeface="Times New Roman" panose="02020603050405020304" pitchFamily="18" charset="0"/>
                <a:cs typeface="Times New Roman" panose="02020603050405020304" pitchFamily="18" charset="0"/>
              </a:rPr>
              <a:t> acts on the advice of the Council of Ministers and all </a:t>
            </a:r>
            <a:r>
              <a:rPr lang="en-US" sz="2000" dirty="0" smtClean="0">
                <a:latin typeface="Times New Roman" panose="02020603050405020304" pitchFamily="18" charset="0"/>
                <a:cs typeface="Times New Roman" panose="02020603050405020304" pitchFamily="18" charset="0"/>
              </a:rPr>
              <a:t>executive actions </a:t>
            </a:r>
            <a:r>
              <a:rPr lang="en-US" sz="2000" dirty="0">
                <a:latin typeface="Times New Roman" panose="02020603050405020304" pitchFamily="18" charset="0"/>
                <a:cs typeface="Times New Roman" panose="02020603050405020304" pitchFamily="18" charset="0"/>
              </a:rPr>
              <a:t>are taken in his name.</a:t>
            </a:r>
          </a:p>
        </p:txBody>
      </p:sp>
      <p:sp>
        <p:nvSpPr>
          <p:cNvPr id="4" name="Date Placeholder 3"/>
          <p:cNvSpPr>
            <a:spLocks noGrp="1"/>
          </p:cNvSpPr>
          <p:nvPr>
            <p:ph type="dt" sz="half" idx="10"/>
          </p:nvPr>
        </p:nvSpPr>
        <p:spPr/>
        <p:txBody>
          <a:bodyPr/>
          <a:lstStyle/>
          <a:p>
            <a:fld id="{580BD418-C675-4B47-83FE-05A214B2CEEB}"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State Executive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0856753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1. The State Executive consists of the Chief Minister, the Council </a:t>
            </a:r>
            <a:r>
              <a:rPr lang="en-US" sz="2000" dirty="0" smtClean="0">
                <a:latin typeface="Times New Roman" panose="02020603050405020304" pitchFamily="18" charset="0"/>
                <a:cs typeface="Times New Roman" panose="02020603050405020304" pitchFamily="18" charset="0"/>
              </a:rPr>
              <a:t>of Ministers </a:t>
            </a:r>
            <a:r>
              <a:rPr lang="en-US" sz="2000" dirty="0">
                <a:latin typeface="Times New Roman" panose="02020603050405020304" pitchFamily="18" charset="0"/>
                <a:cs typeface="Times New Roman" panose="02020603050405020304" pitchFamily="18" charset="0"/>
              </a:rPr>
              <a:t>and the Governor.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It has the same Parliamentary pattern as followed by the </a:t>
            </a:r>
            <a:r>
              <a:rPr lang="en-US" sz="2000" dirty="0" smtClean="0">
                <a:latin typeface="Times New Roman" panose="02020603050405020304" pitchFamily="18" charset="0"/>
                <a:cs typeface="Times New Roman" panose="02020603050405020304" pitchFamily="18" charset="0"/>
              </a:rPr>
              <a:t>Union Government </a:t>
            </a:r>
            <a:r>
              <a:rPr lang="en-US" sz="2000" dirty="0">
                <a:latin typeface="Times New Roman" panose="02020603050405020304" pitchFamily="18" charset="0"/>
                <a:cs typeface="Times New Roman" panose="02020603050405020304" pitchFamily="18" charset="0"/>
              </a:rPr>
              <a:t>with the upper hand being given to the Union in </a:t>
            </a:r>
            <a:r>
              <a:rPr lang="en-US" sz="2000" dirty="0" smtClean="0">
                <a:latin typeface="Times New Roman" panose="02020603050405020304" pitchFamily="18" charset="0"/>
                <a:cs typeface="Times New Roman" panose="02020603050405020304" pitchFamily="18" charset="0"/>
              </a:rPr>
              <a:t>certain matters. This </a:t>
            </a:r>
            <a:r>
              <a:rPr lang="en-US" sz="2000" dirty="0">
                <a:latin typeface="Times New Roman" panose="02020603050405020304" pitchFamily="18" charset="0"/>
                <a:cs typeface="Times New Roman" panose="02020603050405020304" pitchFamily="18" charset="0"/>
              </a:rPr>
              <a:t>has been done to maintain the unitary spirit of the structure of </a:t>
            </a:r>
            <a:r>
              <a:rPr lang="en-US" sz="2000" dirty="0" smtClean="0">
                <a:latin typeface="Times New Roman" panose="02020603050405020304" pitchFamily="18" charset="0"/>
                <a:cs typeface="Times New Roman" panose="02020603050405020304" pitchFamily="18" charset="0"/>
              </a:rPr>
              <a:t>the country.</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The Governor plays the twofold role of being the constitutional head </a:t>
            </a:r>
            <a:r>
              <a:rPr lang="en-US" sz="2000" dirty="0" smtClean="0">
                <a:latin typeface="Times New Roman" panose="02020603050405020304" pitchFamily="18" charset="0"/>
                <a:cs typeface="Times New Roman" panose="02020603050405020304" pitchFamily="18" charset="0"/>
              </a:rPr>
              <a:t>at the </a:t>
            </a:r>
            <a:r>
              <a:rPr lang="en-US" sz="2000" dirty="0">
                <a:latin typeface="Times New Roman" panose="02020603050405020304" pitchFamily="18" charset="0"/>
                <a:cs typeface="Times New Roman" panose="02020603050405020304" pitchFamily="18" charset="0"/>
              </a:rPr>
              <a:t>stage level as well as being a link between the state government </a:t>
            </a:r>
            <a:r>
              <a:rPr lang="en-US" sz="2000" dirty="0" smtClean="0">
                <a:latin typeface="Times New Roman" panose="02020603050405020304" pitchFamily="18" charset="0"/>
                <a:cs typeface="Times New Roman" panose="02020603050405020304" pitchFamily="18" charset="0"/>
              </a:rPr>
              <a:t>and the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He/She</a:t>
            </a:r>
            <a:r>
              <a:rPr lang="en-US" sz="2000" dirty="0">
                <a:latin typeface="Times New Roman" panose="02020603050405020304" pitchFamily="18" charset="0"/>
                <a:cs typeface="Times New Roman" panose="02020603050405020304" pitchFamily="18" charset="0"/>
              </a:rPr>
              <a:t> acts on the advice of the Council of Ministers and all </a:t>
            </a:r>
            <a:r>
              <a:rPr lang="en-US" sz="2000" dirty="0" smtClean="0">
                <a:latin typeface="Times New Roman" panose="02020603050405020304" pitchFamily="18" charset="0"/>
                <a:cs typeface="Times New Roman" panose="02020603050405020304" pitchFamily="18" charset="0"/>
              </a:rPr>
              <a:t>executive actions </a:t>
            </a:r>
            <a:r>
              <a:rPr lang="en-US" sz="2000" dirty="0">
                <a:latin typeface="Times New Roman" panose="02020603050405020304" pitchFamily="18" charset="0"/>
                <a:cs typeface="Times New Roman" panose="02020603050405020304" pitchFamily="18" charset="0"/>
              </a:rPr>
              <a:t>are taken in his name.</a:t>
            </a:r>
          </a:p>
        </p:txBody>
      </p:sp>
      <p:sp>
        <p:nvSpPr>
          <p:cNvPr id="4" name="Date Placeholder 3"/>
          <p:cNvSpPr>
            <a:spLocks noGrp="1"/>
          </p:cNvSpPr>
          <p:nvPr>
            <p:ph type="dt" sz="half" idx="10"/>
          </p:nvPr>
        </p:nvSpPr>
        <p:spPr/>
        <p:txBody>
          <a:bodyPr/>
          <a:lstStyle/>
          <a:p>
            <a:fld id="{683CD12E-6890-4A99-AD61-52F9588B6FB8}"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Powers and functions of the Governor</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2495285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Executive Powers of the Governor : </a:t>
            </a:r>
            <a:endParaRPr lang="en-US" sz="20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Every executive action that the state government takes is to be taken </a:t>
            </a:r>
            <a:r>
              <a:rPr lang="en-US" sz="2000" dirty="0" smtClean="0">
                <a:latin typeface="Times New Roman" panose="02020603050405020304" pitchFamily="18" charset="0"/>
                <a:cs typeface="Times New Roman" panose="02020603050405020304" pitchFamily="18" charset="0"/>
              </a:rPr>
              <a:t>in his </a:t>
            </a:r>
            <a:r>
              <a:rPr lang="en-US" sz="2000" dirty="0">
                <a:latin typeface="Times New Roman" panose="02020603050405020304" pitchFamily="18" charset="0"/>
                <a:cs typeface="Times New Roman" panose="02020603050405020304" pitchFamily="18" charset="0"/>
              </a:rPr>
              <a:t>name.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How an order that has been taken up his name is to be </a:t>
            </a:r>
            <a:r>
              <a:rPr lang="en-US" sz="2000" dirty="0" smtClean="0">
                <a:latin typeface="Times New Roman" panose="02020603050405020304" pitchFamily="18" charset="0"/>
                <a:cs typeface="Times New Roman" panose="02020603050405020304" pitchFamily="18" charset="0"/>
              </a:rPr>
              <a:t>authenticated, the </a:t>
            </a:r>
            <a:r>
              <a:rPr lang="en-US" sz="2000" dirty="0">
                <a:latin typeface="Times New Roman" panose="02020603050405020304" pitchFamily="18" charset="0"/>
                <a:cs typeface="Times New Roman" panose="02020603050405020304" pitchFamily="18" charset="0"/>
              </a:rPr>
              <a:t>rules for the same can be specified by the Governor.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He may/may not make rules to simplify the transaction of the </a:t>
            </a:r>
            <a:r>
              <a:rPr lang="en-US" sz="2000" dirty="0" smtClean="0">
                <a:latin typeface="Times New Roman" panose="02020603050405020304" pitchFamily="18" charset="0"/>
                <a:cs typeface="Times New Roman" panose="02020603050405020304" pitchFamily="18" charset="0"/>
              </a:rPr>
              <a:t>business of </a:t>
            </a:r>
            <a:r>
              <a:rPr lang="en-US" sz="2000" dirty="0">
                <a:latin typeface="Times New Roman" panose="02020603050405020304" pitchFamily="18" charset="0"/>
                <a:cs typeface="Times New Roman" panose="02020603050405020304" pitchFamily="18" charset="0"/>
              </a:rPr>
              <a:t>the state government.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Chief Ministers and other ministers of the states are appointed by him.</a:t>
            </a:r>
          </a:p>
        </p:txBody>
      </p:sp>
      <p:sp>
        <p:nvSpPr>
          <p:cNvPr id="4" name="Date Placeholder 3"/>
          <p:cNvSpPr>
            <a:spLocks noGrp="1"/>
          </p:cNvSpPr>
          <p:nvPr>
            <p:ph type="dt" sz="half" idx="10"/>
          </p:nvPr>
        </p:nvSpPr>
        <p:spPr/>
        <p:txBody>
          <a:bodyPr/>
          <a:lstStyle/>
          <a:p>
            <a:fld id="{417D5E53-9A6A-4ABF-9ADC-5B069A4DEE82}"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Powers and functions of the </a:t>
            </a:r>
            <a:r>
              <a:rPr lang="en-US" sz="2400" b="1" dirty="0" smtClean="0">
                <a:latin typeface="Times New Roman" panose="02020603050405020304" pitchFamily="18" charset="0"/>
                <a:cs typeface="Times New Roman" panose="02020603050405020304" pitchFamily="18" charset="0"/>
              </a:rPr>
              <a:t>Governor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96962260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Legislative Powers of the Governor : </a:t>
            </a:r>
            <a:endParaRPr lang="en-US" sz="20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It’s in his power to prorogue the state legislature and dissolve the </a:t>
            </a:r>
            <a:r>
              <a:rPr lang="en-US" sz="2000" dirty="0" smtClean="0">
                <a:latin typeface="Times New Roman" panose="02020603050405020304" pitchFamily="18" charset="0"/>
                <a:cs typeface="Times New Roman" panose="02020603050405020304" pitchFamily="18" charset="0"/>
              </a:rPr>
              <a:t>state legislative </a:t>
            </a:r>
            <a:r>
              <a:rPr lang="en-US" sz="2000" dirty="0">
                <a:latin typeface="Times New Roman" panose="02020603050405020304" pitchFamily="18" charset="0"/>
                <a:cs typeface="Times New Roman" panose="02020603050405020304" pitchFamily="18" charset="0"/>
              </a:rPr>
              <a:t>assemblies.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He addresses the state legislature at the first session of every year.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If any bill is pending in the state legislature, Governor may/may </a:t>
            </a:r>
            <a:r>
              <a:rPr lang="en-US" sz="2000" dirty="0" smtClean="0">
                <a:latin typeface="Times New Roman" panose="02020603050405020304" pitchFamily="18" charset="0"/>
                <a:cs typeface="Times New Roman" panose="02020603050405020304" pitchFamily="18" charset="0"/>
              </a:rPr>
              <a:t>not send </a:t>
            </a:r>
            <a:r>
              <a:rPr lang="en-US" sz="2000" dirty="0">
                <a:latin typeface="Times New Roman" panose="02020603050405020304" pitchFamily="18" charset="0"/>
                <a:cs typeface="Times New Roman" panose="02020603050405020304" pitchFamily="18" charset="0"/>
              </a:rPr>
              <a:t>a bill to the state legislature concerning the same.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If the speaker of the legislative assembly is absent and the same </a:t>
            </a:r>
            <a:r>
              <a:rPr lang="en-US" sz="2000" dirty="0" smtClean="0">
                <a:latin typeface="Times New Roman" panose="02020603050405020304" pitchFamily="18" charset="0"/>
                <a:cs typeface="Times New Roman" panose="02020603050405020304" pitchFamily="18" charset="0"/>
              </a:rPr>
              <a:t>is Deputy </a:t>
            </a:r>
            <a:r>
              <a:rPr lang="en-US" sz="2000" dirty="0">
                <a:latin typeface="Times New Roman" panose="02020603050405020304" pitchFamily="18" charset="0"/>
                <a:cs typeface="Times New Roman" panose="02020603050405020304" pitchFamily="18" charset="0"/>
              </a:rPr>
              <a:t>Speaker, then Governor appoints a person to preside over </a:t>
            </a:r>
            <a:r>
              <a:rPr lang="en-US" sz="2000" dirty="0" smtClean="0">
                <a:latin typeface="Times New Roman" panose="02020603050405020304" pitchFamily="18" charset="0"/>
                <a:cs typeface="Times New Roman" panose="02020603050405020304" pitchFamily="18" charset="0"/>
              </a:rPr>
              <a:t>the session</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He can consult Election Commission for the disqualification of </a:t>
            </a:r>
            <a:r>
              <a:rPr lang="en-US" sz="2000" dirty="0" smtClean="0">
                <a:latin typeface="Times New Roman" panose="02020603050405020304" pitchFamily="18" charset="0"/>
                <a:cs typeface="Times New Roman" panose="02020603050405020304" pitchFamily="18" charset="0"/>
              </a:rPr>
              <a:t>members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641A388-1CC0-4ED3-BD38-3880C25F13A8}"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Powers and functions of the </a:t>
            </a:r>
            <a:r>
              <a:rPr lang="en-US" sz="2400" b="1" dirty="0" smtClean="0">
                <a:latin typeface="Times New Roman" panose="02020603050405020304" pitchFamily="18" charset="0"/>
                <a:cs typeface="Times New Roman" panose="02020603050405020304" pitchFamily="18" charset="0"/>
              </a:rPr>
              <a:t>Governor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32232890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In relation to the Council of Ministers : </a:t>
            </a:r>
            <a:endParaRPr lang="en-US" sz="20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He recommends to the governor on who to appoint as ministers.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He designates or reshuffles the portfolios of the ministers</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He can ask a minister to resign.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Meeting of the council of ministers is headed by him.</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All activities of the ministers are guided and controlled by the </a:t>
            </a:r>
            <a:r>
              <a:rPr lang="en-US" sz="2000" dirty="0" smtClean="0">
                <a:latin typeface="Times New Roman" panose="02020603050405020304" pitchFamily="18" charset="0"/>
                <a:cs typeface="Times New Roman" panose="02020603050405020304" pitchFamily="18" charset="0"/>
              </a:rPr>
              <a:t>Chief Minister</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6. If he resigns, the entire council of ministers collapses.</a:t>
            </a:r>
          </a:p>
        </p:txBody>
      </p:sp>
      <p:sp>
        <p:nvSpPr>
          <p:cNvPr id="4" name="Date Placeholder 3"/>
          <p:cNvSpPr>
            <a:spLocks noGrp="1"/>
          </p:cNvSpPr>
          <p:nvPr>
            <p:ph type="dt" sz="half" idx="10"/>
          </p:nvPr>
        </p:nvSpPr>
        <p:spPr/>
        <p:txBody>
          <a:bodyPr/>
          <a:lstStyle/>
          <a:p>
            <a:fld id="{98EE7729-DAE6-4A9C-A4DE-55B2F5D97AD9}"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the Chief Minister</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98478584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relation to the Governor : </a:t>
            </a:r>
            <a:endParaRPr lang="en-US" sz="20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All the activities, decisions that are taken up by the council of </a:t>
            </a:r>
            <a:r>
              <a:rPr lang="en-US" sz="2000" dirty="0" smtClean="0">
                <a:latin typeface="Times New Roman" panose="02020603050405020304" pitchFamily="18" charset="0"/>
                <a:cs typeface="Times New Roman" panose="02020603050405020304" pitchFamily="18" charset="0"/>
              </a:rPr>
              <a:t>ministers are </a:t>
            </a:r>
            <a:r>
              <a:rPr lang="en-US" sz="2000" dirty="0">
                <a:latin typeface="Times New Roman" panose="02020603050405020304" pitchFamily="18" charset="0"/>
                <a:cs typeface="Times New Roman" panose="02020603050405020304" pitchFamily="18" charset="0"/>
              </a:rPr>
              <a:t>communicated to the governor by the chief minister.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To report to the governor, information about the administrative </a:t>
            </a:r>
            <a:r>
              <a:rPr lang="en-US" sz="2000" dirty="0" smtClean="0">
                <a:latin typeface="Times New Roman" panose="02020603050405020304" pitchFamily="18" charset="0"/>
                <a:cs typeface="Times New Roman" panose="02020603050405020304" pitchFamily="18" charset="0"/>
              </a:rPr>
              <a:t>affairs if </a:t>
            </a:r>
            <a:r>
              <a:rPr lang="en-US" sz="2000" dirty="0">
                <a:latin typeface="Times New Roman" panose="02020603050405020304" pitchFamily="18" charset="0"/>
                <a:cs typeface="Times New Roman" panose="02020603050405020304" pitchFamily="18" charset="0"/>
              </a:rPr>
              <a:t>and when asked by the governor.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If any minister has decided on any issue, the same has to be reported </a:t>
            </a:r>
            <a:r>
              <a:rPr lang="en-US" sz="2000" dirty="0" smtClean="0">
                <a:latin typeface="Times New Roman" panose="02020603050405020304" pitchFamily="18" charset="0"/>
                <a:cs typeface="Times New Roman" panose="02020603050405020304" pitchFamily="18" charset="0"/>
              </a:rPr>
              <a:t>to the </a:t>
            </a:r>
            <a:r>
              <a:rPr lang="en-US" sz="2000" dirty="0">
                <a:latin typeface="Times New Roman" panose="02020603050405020304" pitchFamily="18" charset="0"/>
                <a:cs typeface="Times New Roman" panose="02020603050405020304" pitchFamily="18" charset="0"/>
              </a:rPr>
              <a:t>Governor by the Chief Minister when the same has not </a:t>
            </a:r>
            <a:r>
              <a:rPr lang="en-US" sz="2000" dirty="0" smtClean="0">
                <a:latin typeface="Times New Roman" panose="02020603050405020304" pitchFamily="18" charset="0"/>
                <a:cs typeface="Times New Roman" panose="02020603050405020304" pitchFamily="18" charset="0"/>
              </a:rPr>
              <a:t>been considered </a:t>
            </a:r>
            <a:r>
              <a:rPr lang="en-US" sz="2000" dirty="0">
                <a:latin typeface="Times New Roman" panose="02020603050405020304" pitchFamily="18" charset="0"/>
                <a:cs typeface="Times New Roman" panose="02020603050405020304" pitchFamily="18" charset="0"/>
              </a:rPr>
              <a:t>by the council</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2C00E78-DBC3-43F1-B783-FAA050A4B5A4}"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the Chief </a:t>
            </a:r>
            <a:r>
              <a:rPr lang="en-US" sz="2400" b="1" dirty="0" smtClean="0">
                <a:latin typeface="Times New Roman" panose="02020603050405020304" pitchFamily="18" charset="0"/>
                <a:cs typeface="Times New Roman" panose="02020603050405020304" pitchFamily="18" charset="0"/>
              </a:rPr>
              <a:t>Minister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0535230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relation to the </a:t>
            </a:r>
            <a:r>
              <a:rPr lang="en-US" sz="2000" b="1" dirty="0" smtClean="0">
                <a:latin typeface="Times New Roman" panose="02020603050405020304" pitchFamily="18" charset="0"/>
                <a:cs typeface="Times New Roman" panose="02020603050405020304" pitchFamily="18" charset="0"/>
              </a:rPr>
              <a:t>Governor….. </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4. He </a:t>
            </a:r>
            <a:r>
              <a:rPr lang="en-US" sz="2000" dirty="0">
                <a:latin typeface="Times New Roman" panose="02020603050405020304" pitchFamily="18" charset="0"/>
                <a:cs typeface="Times New Roman" panose="02020603050405020304" pitchFamily="18" charset="0"/>
              </a:rPr>
              <a:t>gives his advice to the governor for the appointment of the following</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persons :</a:t>
            </a:r>
          </a:p>
          <a:p>
            <a:pPr marL="0" indent="0" algn="just">
              <a:lnSpc>
                <a:spcPct val="150000"/>
              </a:lnSpc>
              <a:buNone/>
            </a:pP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Advocate-General</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ii. Chairman of state public service commission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iii. The state election commission, </a:t>
            </a:r>
            <a:r>
              <a:rPr lang="en-US" sz="2000" dirty="0" err="1" smtClean="0">
                <a:latin typeface="Times New Roman" panose="02020603050405020304" pitchFamily="18" charset="0"/>
                <a:cs typeface="Times New Roman" panose="02020603050405020304" pitchFamily="18" charset="0"/>
              </a:rPr>
              <a:t>etc</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AD17E17-EFCB-4FED-94F4-A5C4C221DFEA}"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the Chief </a:t>
            </a:r>
            <a:r>
              <a:rPr lang="en-US" sz="2400" b="1" dirty="0" smtClean="0">
                <a:latin typeface="Times New Roman" panose="02020603050405020304" pitchFamily="18" charset="0"/>
                <a:cs typeface="Times New Roman" panose="02020603050405020304" pitchFamily="18" charset="0"/>
              </a:rPr>
              <a:t>Minister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11566312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relation to the State Legislature : </a:t>
            </a:r>
            <a:endParaRPr lang="en-US" sz="20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Chief </a:t>
            </a:r>
            <a:r>
              <a:rPr lang="en-US" sz="2000" dirty="0">
                <a:latin typeface="Times New Roman" panose="02020603050405020304" pitchFamily="18" charset="0"/>
                <a:cs typeface="Times New Roman" panose="02020603050405020304" pitchFamily="18" charset="0"/>
              </a:rPr>
              <a:t>Minister is the leader </a:t>
            </a:r>
            <a:r>
              <a:rPr lang="en-US" sz="2000" dirty="0" smtClean="0">
                <a:latin typeface="Times New Roman" panose="02020603050405020304" pitchFamily="18" charset="0"/>
                <a:cs typeface="Times New Roman" panose="02020603050405020304" pitchFamily="18" charset="0"/>
              </a:rPr>
              <a:t>of the </a:t>
            </a:r>
            <a:r>
              <a:rPr lang="en-US" sz="2000" dirty="0">
                <a:latin typeface="Times New Roman" panose="02020603050405020304" pitchFamily="18" charset="0"/>
                <a:cs typeface="Times New Roman" panose="02020603050405020304" pitchFamily="18" charset="0"/>
              </a:rPr>
              <a:t>house and holding this position, he performs the following functions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Before a governor prorogues and summons the sessions of the </a:t>
            </a:r>
            <a:r>
              <a:rPr lang="en-US" sz="2000" dirty="0" smtClean="0">
                <a:latin typeface="Times New Roman" panose="02020603050405020304" pitchFamily="18" charset="0"/>
                <a:cs typeface="Times New Roman" panose="02020603050405020304" pitchFamily="18" charset="0"/>
              </a:rPr>
              <a:t>state legislature</a:t>
            </a:r>
            <a:r>
              <a:rPr lang="en-US" sz="2000" dirty="0">
                <a:latin typeface="Times New Roman" panose="02020603050405020304" pitchFamily="18" charset="0"/>
                <a:cs typeface="Times New Roman" panose="02020603050405020304" pitchFamily="18" charset="0"/>
              </a:rPr>
              <a:t>, the Chief Minister's advice is a must.</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2. Legislative </a:t>
            </a:r>
            <a:r>
              <a:rPr lang="en-US" sz="2000" dirty="0">
                <a:latin typeface="Times New Roman" panose="02020603050405020304" pitchFamily="18" charset="0"/>
                <a:cs typeface="Times New Roman" panose="02020603050405020304" pitchFamily="18" charset="0"/>
              </a:rPr>
              <a:t>Assembly can be dissolved at any time on his </a:t>
            </a:r>
            <a:r>
              <a:rPr lang="en-US" sz="2000" dirty="0" smtClean="0">
                <a:latin typeface="Times New Roman" panose="02020603050405020304" pitchFamily="18" charset="0"/>
                <a:cs typeface="Times New Roman" panose="02020603050405020304" pitchFamily="18" charset="0"/>
              </a:rPr>
              <a:t>recommendation to </a:t>
            </a:r>
            <a:r>
              <a:rPr lang="en-US" sz="2000" dirty="0">
                <a:latin typeface="Times New Roman" panose="02020603050405020304" pitchFamily="18" charset="0"/>
                <a:cs typeface="Times New Roman" panose="02020603050405020304" pitchFamily="18" charset="0"/>
              </a:rPr>
              <a:t>the governor.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All </a:t>
            </a:r>
            <a:r>
              <a:rPr lang="en-US" sz="2000" dirty="0" smtClean="0">
                <a:latin typeface="Times New Roman" panose="02020603050405020304" pitchFamily="18" charset="0"/>
                <a:cs typeface="Times New Roman" panose="02020603050405020304" pitchFamily="18" charset="0"/>
              </a:rPr>
              <a:t>government </a:t>
            </a:r>
            <a:r>
              <a:rPr lang="en-US" sz="2000" dirty="0">
                <a:latin typeface="Times New Roman" panose="02020603050405020304" pitchFamily="18" charset="0"/>
                <a:cs typeface="Times New Roman" panose="02020603050405020304" pitchFamily="18" charset="0"/>
              </a:rPr>
              <a:t>policies are announced by him on the floor of the house</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2AA80C9-D9E7-42E5-864E-F531CCA3F71A}"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the Chief </a:t>
            </a:r>
            <a:r>
              <a:rPr lang="en-US" sz="2400" b="1" dirty="0" smtClean="0">
                <a:latin typeface="Times New Roman" panose="02020603050405020304" pitchFamily="18" charset="0"/>
                <a:cs typeface="Times New Roman" panose="02020603050405020304" pitchFamily="18" charset="0"/>
              </a:rPr>
              <a:t>Minister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4154957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6D95FB-8CC0-4797-9439-2BBC9765319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Specific Outcomes</a:t>
            </a:r>
            <a:endParaRPr lang="en-US" sz="2400" b="1" dirty="0">
              <a:latin typeface="Times New Roman" pitchFamily="18" charset="0"/>
              <a:cs typeface="Times New Roman" pitchFamily="18" charset="0"/>
            </a:endParaRPr>
          </a:p>
        </p:txBody>
      </p:sp>
      <p:pic>
        <p:nvPicPr>
          <p:cNvPr id="22531" name="Picture 2">
            <a:extLst>
              <a:ext uri="{FF2B5EF4-FFF2-40B4-BE49-F238E27FC236}">
                <a16:creationId xmlns="" xmlns:a16="http://schemas.microsoft.com/office/drawing/2014/main" id="{67C2745E-3DC2-40E3-B023-44E22A2D4D80}"/>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5875"/>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2532" name="Rectangle 11">
            <a:extLst>
              <a:ext uri="{FF2B5EF4-FFF2-40B4-BE49-F238E27FC236}">
                <a16:creationId xmlns="" xmlns:a16="http://schemas.microsoft.com/office/drawing/2014/main" id="{7104EFEA-0012-4D12-82B0-86B56C5E2065}"/>
              </a:ext>
            </a:extLst>
          </p:cNvPr>
          <p:cNvSpPr>
            <a:spLocks noChangeArrowheads="1"/>
          </p:cNvSpPr>
          <p:nvPr/>
        </p:nvSpPr>
        <p:spPr bwMode="auto">
          <a:xfrm>
            <a:off x="0" y="828675"/>
            <a:ext cx="91440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b="1" dirty="0">
                <a:latin typeface="Times New Roman" panose="02020603050405020304" pitchFamily="18" charset="0"/>
                <a:cs typeface="Times New Roman" panose="02020603050405020304" pitchFamily="18" charset="0"/>
              </a:rPr>
              <a:t>Program Specific Outcomes (PSOs) </a:t>
            </a:r>
            <a:r>
              <a:rPr lang="en-US" altLang="en-US" sz="2000"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 xmlns:a16="http://schemas.microsoft.com/office/drawing/2014/main" id="{3F1D76C1-FC1B-4DDA-8469-EEFAA962C3F2}"/>
              </a:ext>
            </a:extLst>
          </p:cNvPr>
          <p:cNvSpPr>
            <a:spLocks noChangeArrowheads="1"/>
          </p:cNvSpPr>
          <p:nvPr/>
        </p:nvSpPr>
        <p:spPr bwMode="auto">
          <a:xfrm>
            <a:off x="0" y="1752600"/>
            <a:ext cx="9144000" cy="4339650"/>
          </a:xfrm>
          <a:prstGeom prst="rect">
            <a:avLst/>
          </a:prstGeom>
          <a:noFill/>
          <a:ln w="9525">
            <a:noFill/>
            <a:miter lim="800000"/>
            <a:headEnd/>
            <a:tailEnd/>
          </a:ln>
        </p:spPr>
        <p:txBody>
          <a:bodyPr anchor="ctr">
            <a:spAutoFit/>
          </a:bodyPr>
          <a:lstStyle/>
          <a:p>
            <a:pPr marL="742950" indent="-742950" algn="just" eaLnBrk="1" fontAlgn="auto" hangingPunct="1">
              <a:lnSpc>
                <a:spcPct val="115000"/>
              </a:lnSpc>
              <a:spcBef>
                <a:spcPts val="0"/>
              </a:spcBef>
              <a:spcAft>
                <a:spcPts val="0"/>
              </a:spcAft>
              <a:defRPr/>
            </a:pPr>
            <a:r>
              <a:rPr lang="en-US" sz="2000" b="1" dirty="0" smtClean="0">
                <a:latin typeface="Times New Roman"/>
                <a:ea typeface="Times New Roman"/>
                <a:cs typeface="Times New Roman"/>
              </a:rPr>
              <a:t>PSO1</a:t>
            </a:r>
            <a:r>
              <a:rPr lang="en-US" sz="2000" b="1" dirty="0">
                <a:latin typeface="Times New Roman" pitchFamily="18" charset="0"/>
                <a:ea typeface="Times New Roman"/>
                <a:cs typeface="Times New Roman" pitchFamily="18" charset="0"/>
              </a:rPr>
              <a:t>: </a:t>
            </a:r>
            <a:r>
              <a:rPr lang="en-US" sz="2000"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r>
              <a:rPr lang="en-US" sz="2000" dirty="0" smtClean="0">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PSO2: </a:t>
            </a:r>
            <a:r>
              <a:rPr lang="en-US" sz="2000"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r>
              <a:rPr lang="en-US" sz="2000" dirty="0" smtClean="0">
                <a:latin typeface="Times New Roman" pitchFamily="18" charset="0"/>
                <a:ea typeface="Times New Roman"/>
                <a:cs typeface="Times New Roman" pitchFamily="18" charset="0"/>
              </a:rPr>
              <a:t>.</a:t>
            </a:r>
            <a:endParaRPr lang="en-US" sz="2000" dirty="0">
              <a:latin typeface="Times New Roman" pitchFamily="18" charset="0"/>
              <a:ea typeface="Times New Roman"/>
              <a:cs typeface="Times New Roman" pitchFamily="18" charset="0"/>
            </a:endParaRPr>
          </a:p>
          <a:p>
            <a:pPr marL="742950" indent="-742950" algn="just" eaLnBrk="1" fontAlgn="auto" hangingPunct="1">
              <a:lnSpc>
                <a:spcPct val="115000"/>
              </a:lnSpc>
              <a:spcBef>
                <a:spcPts val="0"/>
              </a:spcBef>
              <a:spcAft>
                <a:spcPts val="0"/>
              </a:spcAft>
              <a:defRPr/>
            </a:pPr>
            <a:r>
              <a:rPr lang="en-US" sz="2000" b="1" dirty="0">
                <a:latin typeface="Times New Roman" pitchFamily="18" charset="0"/>
                <a:ea typeface="Times New Roman"/>
                <a:cs typeface="Times New Roman" pitchFamily="18" charset="0"/>
              </a:rPr>
              <a:t>PSO3: </a:t>
            </a:r>
            <a:r>
              <a:rPr lang="en-US" sz="2000"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Date Placeholder 2"/>
          <p:cNvSpPr>
            <a:spLocks noGrp="1"/>
          </p:cNvSpPr>
          <p:nvPr>
            <p:ph type="dt" sz="half" idx="10"/>
          </p:nvPr>
        </p:nvSpPr>
        <p:spPr/>
        <p:txBody>
          <a:bodyPr/>
          <a:lstStyle/>
          <a:p>
            <a:fld id="{C46F1394-702C-489A-9777-EECEDAF2B85C}" type="datetime1">
              <a:rPr lang="en-US" smtClean="0"/>
              <a:pPr/>
              <a:t>6/18/2022</a:t>
            </a:fld>
            <a:endParaRPr lang="en-US"/>
          </a:p>
        </p:txBody>
      </p:sp>
      <p:sp>
        <p:nvSpPr>
          <p:cNvPr id="4" name="Footer Placeholder 3"/>
          <p:cNvSpPr>
            <a:spLocks noGrp="1"/>
          </p:cNvSpPr>
          <p:nvPr>
            <p:ph type="ftr" sz="quarter" idx="11"/>
          </p:nvPr>
        </p:nvSpPr>
        <p:spPr>
          <a:xfrm>
            <a:off x="1828800" y="6356350"/>
            <a:ext cx="54864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 xmlns:p14="http://schemas.microsoft.com/office/powerpoint/2010/main" val="399029412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Chapter III of Part VI of the Indian Constitution deals with the </a:t>
            </a:r>
            <a:r>
              <a:rPr lang="en-US" sz="2000" dirty="0" smtClean="0">
                <a:latin typeface="Times New Roman" panose="02020603050405020304" pitchFamily="18" charset="0"/>
                <a:cs typeface="Times New Roman" panose="02020603050405020304" pitchFamily="18" charset="0"/>
              </a:rPr>
              <a:t>State Legislature</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Though a uniform pattern of Government is prescribed for the States, </a:t>
            </a:r>
            <a:r>
              <a:rPr lang="en-US" sz="2000" dirty="0" smtClean="0">
                <a:latin typeface="Times New Roman" panose="02020603050405020304" pitchFamily="18" charset="0"/>
                <a:cs typeface="Times New Roman" panose="02020603050405020304" pitchFamily="18" charset="0"/>
              </a:rPr>
              <a:t>it is </a:t>
            </a:r>
            <a:r>
              <a:rPr lang="en-US" sz="2000" dirty="0">
                <a:latin typeface="Times New Roman" panose="02020603050405020304" pitchFamily="18" charset="0"/>
                <a:cs typeface="Times New Roman" panose="02020603050405020304" pitchFamily="18" charset="0"/>
              </a:rPr>
              <a:t>not so in the matter of the composition of the Legislature.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While the Legislature of every State shall consist of the Governor </a:t>
            </a:r>
            <a:r>
              <a:rPr lang="en-US" sz="2000" dirty="0" smtClean="0">
                <a:latin typeface="Times New Roman" panose="02020603050405020304" pitchFamily="18" charset="0"/>
                <a:cs typeface="Times New Roman" panose="02020603050405020304" pitchFamily="18" charset="0"/>
              </a:rPr>
              <a:t>and the </a:t>
            </a:r>
            <a:r>
              <a:rPr lang="en-US" sz="2000" dirty="0">
                <a:latin typeface="Times New Roman" panose="02020603050405020304" pitchFamily="18" charset="0"/>
                <a:cs typeface="Times New Roman" panose="02020603050405020304" pitchFamily="18" charset="0"/>
              </a:rPr>
              <a:t>State Legislature, in some of the States, the Legislature shall </a:t>
            </a:r>
            <a:r>
              <a:rPr lang="en-US" sz="2000" dirty="0" smtClean="0">
                <a:latin typeface="Times New Roman" panose="02020603050405020304" pitchFamily="18" charset="0"/>
                <a:cs typeface="Times New Roman" panose="02020603050405020304" pitchFamily="18" charset="0"/>
              </a:rPr>
              <a:t>consist of </a:t>
            </a:r>
            <a:r>
              <a:rPr lang="en-US" sz="2000" dirty="0">
                <a:latin typeface="Times New Roman" panose="02020603050405020304" pitchFamily="18" charset="0"/>
                <a:cs typeface="Times New Roman" panose="02020603050405020304" pitchFamily="18" charset="0"/>
              </a:rPr>
              <a:t>two Houses, namely, the Legislative Assembly and the </a:t>
            </a:r>
            <a:r>
              <a:rPr lang="en-US" sz="2000" dirty="0" smtClean="0">
                <a:latin typeface="Times New Roman" panose="02020603050405020304" pitchFamily="18" charset="0"/>
                <a:cs typeface="Times New Roman" panose="02020603050405020304" pitchFamily="18" charset="0"/>
              </a:rPr>
              <a:t>Legislative Council</a:t>
            </a:r>
            <a:r>
              <a:rPr lang="en-US" sz="2000" dirty="0">
                <a:latin typeface="Times New Roman" panose="02020603050405020304" pitchFamily="18" charset="0"/>
                <a:cs typeface="Times New Roman" panose="02020603050405020304" pitchFamily="18" charset="0"/>
              </a:rPr>
              <a:t>, while in the rest, there shall be only one House, namely </a:t>
            </a:r>
            <a:r>
              <a:rPr lang="en-US" sz="2000" dirty="0" smtClean="0">
                <a:latin typeface="Times New Roman" panose="02020603050405020304" pitchFamily="18" charset="0"/>
                <a:cs typeface="Times New Roman" panose="02020603050405020304" pitchFamily="18" charset="0"/>
              </a:rPr>
              <a:t>the legislative </a:t>
            </a:r>
            <a:r>
              <a:rPr lang="en-US" sz="2000" dirty="0">
                <a:latin typeface="Times New Roman" panose="02020603050405020304" pitchFamily="18" charset="0"/>
                <a:cs typeface="Times New Roman" panose="02020603050405020304" pitchFamily="18" charset="0"/>
              </a:rPr>
              <a:t>assembly.</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The constitution provides for the abolition of the second chamber in </a:t>
            </a:r>
            <a:r>
              <a:rPr lang="en-US" sz="2000" dirty="0" smtClean="0">
                <a:latin typeface="Times New Roman" panose="02020603050405020304" pitchFamily="18" charset="0"/>
                <a:cs typeface="Times New Roman" panose="02020603050405020304" pitchFamily="18" charset="0"/>
              </a:rPr>
              <a:t>a state </a:t>
            </a:r>
            <a:r>
              <a:rPr lang="en-US" sz="2000" dirty="0">
                <a:latin typeface="Times New Roman" panose="02020603050405020304" pitchFamily="18" charset="0"/>
                <a:cs typeface="Times New Roman" panose="02020603050405020304" pitchFamily="18" charset="0"/>
              </a:rPr>
              <a:t>where it exists as well as for the creation of such a chamber in </a:t>
            </a:r>
            <a:r>
              <a:rPr lang="en-US" sz="2000" dirty="0" smtClean="0">
                <a:latin typeface="Times New Roman" panose="02020603050405020304" pitchFamily="18" charset="0"/>
                <a:cs typeface="Times New Roman" panose="02020603050405020304" pitchFamily="18" charset="0"/>
              </a:rPr>
              <a:t>a state.</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86E9F56-5CB2-4693-BC2C-AF7699420A30}"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State Legislature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76101208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Legislative Assembly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The Legislative Assembly is the popularly elected chamber and is the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real Centre of power in a State.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The maximum strength of an assembly must not exceed 500 or its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minimum strength fall below 60.</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But some of the States have been allowed to have smaller Legislative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Assemblies, e.g. Sikkim, Arunachal Pradesh, Goa, etc</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3FD4287-B577-4FFA-9EB5-E97090D511FB}"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State </a:t>
            </a:r>
            <a:r>
              <a:rPr lang="en-US" sz="2400" b="1" dirty="0" smtClean="0">
                <a:latin typeface="Times New Roman" panose="02020603050405020304" pitchFamily="18" charset="0"/>
                <a:cs typeface="Times New Roman" panose="02020603050405020304" pitchFamily="18" charset="0"/>
              </a:rPr>
              <a:t>Legislature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69028014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9950"/>
            <a:ext cx="8686800" cy="5708962"/>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Legislative Council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The Legislative Council of a State Comprises not more than one-third of</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total number of members in the Legislative Assembly of the </a:t>
            </a:r>
            <a:r>
              <a:rPr lang="en-US" sz="2000" dirty="0" smtClean="0">
                <a:latin typeface="Times New Roman" panose="02020603050405020304" pitchFamily="18" charset="0"/>
                <a:cs typeface="Times New Roman" panose="02020603050405020304" pitchFamily="18" charset="0"/>
              </a:rPr>
              <a:t>State and </a:t>
            </a:r>
            <a:r>
              <a:rPr lang="en-US" sz="2000" dirty="0">
                <a:latin typeface="Times New Roman" panose="02020603050405020304" pitchFamily="18" charset="0"/>
                <a:cs typeface="Times New Roman" panose="02020603050405020304" pitchFamily="18" charset="0"/>
              </a:rPr>
              <a:t>in no case less than 40 members.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The system of the composition of the Council as provided for in </a:t>
            </a:r>
            <a:r>
              <a:rPr lang="en-US" sz="2000" dirty="0" smtClean="0">
                <a:latin typeface="Times New Roman" panose="02020603050405020304" pitchFamily="18" charset="0"/>
                <a:cs typeface="Times New Roman" panose="02020603050405020304" pitchFamily="18" charset="0"/>
              </a:rPr>
              <a:t>the Constitution </a:t>
            </a:r>
            <a:r>
              <a:rPr lang="en-US" sz="2000" dirty="0">
                <a:latin typeface="Times New Roman" panose="02020603050405020304" pitchFamily="18" charset="0"/>
                <a:cs typeface="Times New Roman" panose="02020603050405020304" pitchFamily="18" charset="0"/>
              </a:rPr>
              <a:t>is not final.</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The final power is given to the Parliament of the Union.</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1530A45-5AAD-4973-A974-B943663402BB}"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State </a:t>
            </a:r>
            <a:r>
              <a:rPr lang="en-US" sz="2400" b="1" dirty="0" smtClean="0">
                <a:latin typeface="Times New Roman" panose="02020603050405020304" pitchFamily="18" charset="0"/>
                <a:cs typeface="Times New Roman" panose="02020603050405020304" pitchFamily="18" charset="0"/>
              </a:rPr>
              <a:t>Legislature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54682812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9950"/>
            <a:ext cx="8686800" cy="5708962"/>
          </a:xfrm>
        </p:spPr>
        <p:txBody>
          <a:bodyPr>
            <a:no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1. It </a:t>
            </a:r>
            <a:r>
              <a:rPr lang="en-US" sz="2000" dirty="0">
                <a:latin typeface="Times New Roman" panose="02020603050405020304" pitchFamily="18" charset="0"/>
                <a:cs typeface="Times New Roman" panose="02020603050405020304" pitchFamily="18" charset="0"/>
              </a:rPr>
              <a:t>can create laws on any subject in the State List; it can also create </a:t>
            </a:r>
            <a:r>
              <a:rPr lang="en-US" sz="2000" dirty="0" smtClean="0">
                <a:latin typeface="Times New Roman" panose="02020603050405020304" pitchFamily="18" charset="0"/>
                <a:cs typeface="Times New Roman" panose="02020603050405020304" pitchFamily="18" charset="0"/>
              </a:rPr>
              <a:t>laws on </a:t>
            </a:r>
            <a:r>
              <a:rPr lang="en-US" sz="2000" dirty="0">
                <a:latin typeface="Times New Roman" panose="02020603050405020304" pitchFamily="18" charset="0"/>
                <a:cs typeface="Times New Roman" panose="02020603050405020304" pitchFamily="18" charset="0"/>
              </a:rPr>
              <a:t>the Concurrent List provided the law does not contradict or </a:t>
            </a:r>
            <a:r>
              <a:rPr lang="en-US" sz="2000" dirty="0" smtClean="0">
                <a:latin typeface="Times New Roman" panose="02020603050405020304" pitchFamily="18" charset="0"/>
                <a:cs typeface="Times New Roman" panose="02020603050405020304" pitchFamily="18" charset="0"/>
              </a:rPr>
              <a:t>conflict any </a:t>
            </a:r>
            <a:r>
              <a:rPr lang="en-US" sz="2000" dirty="0">
                <a:latin typeface="Times New Roman" panose="02020603050405020304" pitchFamily="18" charset="0"/>
                <a:cs typeface="Times New Roman" panose="02020603050405020304" pitchFamily="18" charset="0"/>
              </a:rPr>
              <a:t>law already made by the Parliament</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The Assembly asserts control over the Council of Ministers.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The assembly controls the State’s finances.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The Assembly has constituent powers.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It elects its Speaker as well as Deputy Speaker. It can also remove </a:t>
            </a:r>
            <a:r>
              <a:rPr lang="en-US" sz="2000" dirty="0" smtClean="0">
                <a:latin typeface="Times New Roman" panose="02020603050405020304" pitchFamily="18" charset="0"/>
                <a:cs typeface="Times New Roman" panose="02020603050405020304" pitchFamily="18" charset="0"/>
              </a:rPr>
              <a:t>them by </a:t>
            </a:r>
            <a:r>
              <a:rPr lang="en-US" sz="2000" dirty="0">
                <a:latin typeface="Times New Roman" panose="02020603050405020304" pitchFamily="18" charset="0"/>
                <a:cs typeface="Times New Roman" panose="02020603050405020304" pitchFamily="18" charset="0"/>
              </a:rPr>
              <a:t>a no-confidence vote.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6. It participates in the election of India’s President.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7. It also considers reports presented by agencies such as the </a:t>
            </a:r>
            <a:r>
              <a:rPr lang="en-US" sz="2000" dirty="0" smtClean="0">
                <a:latin typeface="Times New Roman" panose="02020603050405020304" pitchFamily="18" charset="0"/>
                <a:cs typeface="Times New Roman" panose="02020603050405020304" pitchFamily="18" charset="0"/>
              </a:rPr>
              <a:t>Auditor-General</a:t>
            </a:r>
            <a:r>
              <a:rPr lang="en-US" sz="2000" dirty="0">
                <a:latin typeface="Times New Roman" panose="02020603050405020304" pitchFamily="18" charset="0"/>
                <a:cs typeface="Times New Roman" panose="02020603050405020304" pitchFamily="18" charset="0"/>
              </a:rPr>
              <a:t>, State Public Service Commission, and others.</a:t>
            </a:r>
          </a:p>
        </p:txBody>
      </p:sp>
      <p:sp>
        <p:nvSpPr>
          <p:cNvPr id="4" name="Date Placeholder 3"/>
          <p:cNvSpPr>
            <a:spLocks noGrp="1"/>
          </p:cNvSpPr>
          <p:nvPr>
            <p:ph type="dt" sz="half" idx="10"/>
          </p:nvPr>
        </p:nvSpPr>
        <p:spPr/>
        <p:txBody>
          <a:bodyPr/>
          <a:lstStyle/>
          <a:p>
            <a:fld id="{B30A4D07-37A4-46B7-A170-69844AB6D9A3}"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State Legislature</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15251884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400" dirty="0" smtClean="0">
                <a:latin typeface="Times New Roman" pitchFamily="18" charset="0"/>
                <a:cs typeface="Times New Roman" pitchFamily="18" charset="0"/>
              </a:rPr>
              <a:t>Governor:</a:t>
            </a:r>
            <a:r>
              <a:rPr lang="en-US" sz="2400" dirty="0" smtClean="0">
                <a:latin typeface="Times New Roman" pitchFamily="18" charset="0"/>
                <a:cs typeface="Times New Roman" pitchFamily="18" charset="0"/>
                <a:hlinkClick r:id="rId2"/>
              </a:rPr>
              <a:t> </a:t>
            </a:r>
            <a:r>
              <a:rPr lang="en-US" sz="2400" dirty="0" smtClean="0">
                <a:latin typeface="Times New Roman" pitchFamily="18" charset="0"/>
                <a:cs typeface="Times New Roman" pitchFamily="18" charset="0"/>
                <a:hlinkClick r:id="rId3"/>
              </a:rPr>
              <a:t>https://www.youtube.com/watch?v=yOWJG_wJhIE</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rPr>
              <a:t>Chief Minister: </a:t>
            </a:r>
            <a:r>
              <a:rPr lang="en-US" sz="2400" dirty="0" smtClean="0">
                <a:latin typeface="Times New Roman" pitchFamily="18" charset="0"/>
                <a:cs typeface="Times New Roman" pitchFamily="18" charset="0"/>
                <a:hlinkClick r:id="rId4"/>
              </a:rPr>
              <a:t>https://www.youtube.com/watch?v=ONq2c6oWs0w</a:t>
            </a:r>
            <a:r>
              <a:rPr lang="en-US" sz="2400" dirty="0" smtClean="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4CA28DBE-6148-403C-AA7F-2E44631ABC28}"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114</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xmlns="" val="11820304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lnSpc>
                <a:spcPct val="150000"/>
              </a:lnSpc>
            </a:pPr>
            <a:r>
              <a:rPr lang="en-US" sz="2400" dirty="0" smtClean="0">
                <a:latin typeface="Times New Roman" pitchFamily="18" charset="0"/>
                <a:cs typeface="Times New Roman" pitchFamily="18" charset="0"/>
              </a:rPr>
              <a:t>Write the power of governor.</a:t>
            </a:r>
          </a:p>
          <a:p>
            <a:pPr algn="just">
              <a:lnSpc>
                <a:spcPct val="150000"/>
              </a:lnSpc>
            </a:pPr>
            <a:r>
              <a:rPr lang="en-US" sz="2400" dirty="0" smtClean="0">
                <a:latin typeface="Times New Roman" pitchFamily="18" charset="0"/>
                <a:cs typeface="Times New Roman" pitchFamily="18" charset="0"/>
              </a:rPr>
              <a:t>Explain the function of legislative council.</a:t>
            </a:r>
          </a:p>
          <a:p>
            <a:pPr algn="just">
              <a:lnSpc>
                <a:spcPct val="150000"/>
              </a:lnSpc>
            </a:pPr>
            <a:r>
              <a:rPr lang="en-US" sz="2400" dirty="0" smtClean="0">
                <a:latin typeface="Times New Roman" pitchFamily="18" charset="0"/>
                <a:cs typeface="Times New Roman" pitchFamily="18" charset="0"/>
              </a:rPr>
              <a:t>Explain the writ </a:t>
            </a:r>
            <a:r>
              <a:rPr lang="en-US" sz="2400" dirty="0" err="1" smtClean="0">
                <a:latin typeface="Times New Roman" pitchFamily="18" charset="0"/>
                <a:cs typeface="Times New Roman" pitchFamily="18" charset="0"/>
              </a:rPr>
              <a:t>jurdiction</a:t>
            </a:r>
            <a:r>
              <a:rPr lang="en-US" sz="2400" dirty="0" smtClean="0">
                <a:latin typeface="Times New Roman" pitchFamily="18" charset="0"/>
                <a:cs typeface="Times New Roman" pitchFamily="18" charset="0"/>
              </a:rPr>
              <a:t> of high court in state.</a:t>
            </a:r>
          </a:p>
          <a:p>
            <a:pPr algn="just">
              <a:lnSpc>
                <a:spcPct val="150000"/>
              </a:lnSpc>
            </a:pPr>
            <a:r>
              <a:rPr lang="en-US" sz="2400" dirty="0" smtClean="0">
                <a:latin typeface="Times New Roman" pitchFamily="18" charset="0"/>
                <a:cs typeface="Times New Roman" pitchFamily="18" charset="0"/>
              </a:rPr>
              <a:t>Write the function of  legislative assembly.</a:t>
            </a:r>
          </a:p>
        </p:txBody>
      </p:sp>
      <p:sp>
        <p:nvSpPr>
          <p:cNvPr id="4" name="Date Placeholder 3"/>
          <p:cNvSpPr>
            <a:spLocks noGrp="1"/>
          </p:cNvSpPr>
          <p:nvPr>
            <p:ph type="dt" sz="half" idx="10"/>
          </p:nvPr>
        </p:nvSpPr>
        <p:spPr/>
        <p:txBody>
          <a:bodyPr/>
          <a:lstStyle/>
          <a:p>
            <a:fld id="{E0864DFF-4B75-484C-9BBE-3890AA9B4578}"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115</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xmlns="" val="11820304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799"/>
            <a:ext cx="8534400" cy="5562601"/>
          </a:xfrm>
        </p:spPr>
        <p:txBody>
          <a:bodyPr>
            <a:noAutofit/>
          </a:bodyPr>
          <a:lstStyle/>
          <a:p>
            <a:r>
              <a:rPr lang="en-US" sz="2200" dirty="0" smtClean="0"/>
              <a:t>MLAs are elected by</a:t>
            </a:r>
            <a:br>
              <a:rPr lang="en-US" sz="2200" dirty="0" smtClean="0"/>
            </a:br>
            <a:r>
              <a:rPr lang="en-US" sz="2200" dirty="0" smtClean="0"/>
              <a:t>(a) the people</a:t>
            </a:r>
            <a:br>
              <a:rPr lang="en-US" sz="2200" dirty="0" smtClean="0"/>
            </a:br>
            <a:r>
              <a:rPr lang="en-US" sz="2200" dirty="0" smtClean="0"/>
              <a:t>(b) Members of Parliament</a:t>
            </a:r>
            <a:br>
              <a:rPr lang="en-US" sz="2200" dirty="0" smtClean="0"/>
            </a:br>
            <a:r>
              <a:rPr lang="en-US" sz="2200" dirty="0" smtClean="0"/>
              <a:t>(c) selected representatives</a:t>
            </a:r>
            <a:br>
              <a:rPr lang="en-US" sz="2200" dirty="0" smtClean="0"/>
            </a:br>
            <a:r>
              <a:rPr lang="en-US" sz="2200" dirty="0" smtClean="0"/>
              <a:t>(d) all of these</a:t>
            </a:r>
          </a:p>
          <a:p>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200" dirty="0" smtClean="0"/>
              <a:t> Who becomes the Chief Minister?</a:t>
            </a:r>
            <a:br>
              <a:rPr lang="en-US" sz="2200" dirty="0" smtClean="0"/>
            </a:br>
            <a:r>
              <a:rPr lang="en-US" sz="2200" dirty="0" smtClean="0"/>
              <a:t>(a) Leader of winning party</a:t>
            </a:r>
            <a:br>
              <a:rPr lang="en-US" sz="2200" dirty="0" smtClean="0"/>
            </a:br>
            <a:r>
              <a:rPr lang="en-US" sz="2200" dirty="0" smtClean="0"/>
              <a:t>(b) Leader of losing party</a:t>
            </a:r>
            <a:br>
              <a:rPr lang="en-US" sz="2200" dirty="0" smtClean="0"/>
            </a:br>
            <a:r>
              <a:rPr lang="en-US" sz="2200" dirty="0" smtClean="0"/>
              <a:t>(c) Prime Minister of the country</a:t>
            </a:r>
            <a:br>
              <a:rPr lang="en-US" sz="2200" dirty="0" smtClean="0"/>
            </a:br>
            <a:r>
              <a:rPr lang="en-US" sz="2200" dirty="0" smtClean="0"/>
              <a:t>(d) President of the country</a:t>
            </a:r>
            <a:endParaRPr lang="en-US" sz="2200" dirty="0"/>
          </a:p>
        </p:txBody>
      </p:sp>
      <p:sp>
        <p:nvSpPr>
          <p:cNvPr id="4" name="Date Placeholder 3"/>
          <p:cNvSpPr>
            <a:spLocks noGrp="1"/>
          </p:cNvSpPr>
          <p:nvPr>
            <p:ph type="dt" sz="half" idx="10"/>
          </p:nvPr>
        </p:nvSpPr>
        <p:spPr/>
        <p:txBody>
          <a:bodyPr/>
          <a:lstStyle/>
          <a:p>
            <a:fld id="{E36492DB-74C5-4E10-91CD-20E89B2BCC9C}"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116</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xmlns="" val="11820304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82920"/>
          </a:xfrm>
        </p:spPr>
        <p:txBody>
          <a:bodyPr>
            <a:normAutofit/>
          </a:bodyPr>
          <a:lstStyle/>
          <a:p>
            <a:r>
              <a:rPr lang="en-US" sz="2200" dirty="0" smtClean="0">
                <a:latin typeface="Times New Roman" pitchFamily="18" charset="0"/>
                <a:cs typeface="Times New Roman" pitchFamily="18" charset="0"/>
              </a:rPr>
              <a:t>Under which of the following Article of Indian Constitution the Governor may reserve a Bill for the consideration of the President?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 Article 169</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(B) Article 200</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 Article 201</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 Article 202</a:t>
            </a:r>
          </a:p>
          <a:p>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Who is the Constitutional Head of the State Governments?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 Chief Minister</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(B) Governor</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 Speaker</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 High Court Judge</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403D818-8C2F-40B8-8AA0-4B2AC2E122EC}"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117</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Autofit/>
          </a:bodyPr>
          <a:lstStyle/>
          <a:p>
            <a:pPr marL="0" indent="0">
              <a:buNone/>
            </a:pPr>
            <a:r>
              <a:rPr lang="en-US" sz="1800" b="1" dirty="0" smtClean="0">
                <a:latin typeface="Times New Roman" panose="02020603050405020304" pitchFamily="18" charset="0"/>
                <a:cs typeface="Times New Roman" panose="02020603050405020304" pitchFamily="18" charset="0"/>
              </a:rPr>
              <a:t> </a:t>
            </a:r>
            <a:endParaRPr lang="en-US" sz="1800" b="1" dirty="0">
              <a:latin typeface="Times New Roman" panose="02020603050405020304" pitchFamily="18" charset="0"/>
              <a:cs typeface="Times New Roman" panose="02020603050405020304" pitchFamily="18" charset="0"/>
            </a:endParaRPr>
          </a:p>
          <a:p>
            <a:pPr algn="just">
              <a:lnSpc>
                <a:spcPct val="160000"/>
              </a:lnSpc>
            </a:pPr>
            <a:endParaRPr lang="en-US" sz="1800" dirty="0" smtClean="0">
              <a:latin typeface="Times New Roman" panose="02020603050405020304" pitchFamily="18" charset="0"/>
              <a:cs typeface="Times New Roman" panose="02020603050405020304" pitchFamily="18" charset="0"/>
            </a:endParaRPr>
          </a:p>
          <a:p>
            <a:pPr algn="just">
              <a:lnSpc>
                <a:spcPct val="160000"/>
              </a:lnSpc>
            </a:pPr>
            <a:endParaRPr lang="en-US" sz="1800" dirty="0">
              <a:latin typeface="Times New Roman" panose="02020603050405020304" pitchFamily="18" charset="0"/>
              <a:cs typeface="Times New Roman" panose="02020603050405020304" pitchFamily="18" charset="0"/>
            </a:endParaRPr>
          </a:p>
          <a:p>
            <a:pPr>
              <a:lnSpc>
                <a:spcPct val="160000"/>
              </a:lnSpc>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p>
          <a:p>
            <a:pPr marL="0" indent="0" algn="just">
              <a:buNone/>
            </a:pPr>
            <a:r>
              <a:rPr lang="en-US" sz="1400" dirty="0">
                <a:latin typeface="Times New Roman" panose="02020603050405020304" pitchFamily="18" charset="0"/>
                <a:cs typeface="Times New Roman" panose="02020603050405020304" pitchFamily="18" charset="0"/>
              </a:rPr>
              <a:t>          </a:t>
            </a:r>
            <a:endParaRPr lang="en-US" sz="1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097AC-1BDD-4950-99B4-743CCAEEEE99}" type="datetime1">
              <a:rPr lang="en-US" smtClean="0"/>
              <a:pPr/>
              <a:t>6/18/2022</a:t>
            </a:fld>
            <a:endParaRPr lang="en-US"/>
          </a:p>
        </p:txBody>
      </p:sp>
      <p:sp>
        <p:nvSpPr>
          <p:cNvPr id="5" name="Footer Placeholder 4"/>
          <p:cNvSpPr>
            <a:spLocks noGrp="1"/>
          </p:cNvSpPr>
          <p:nvPr>
            <p:ph type="ftr" sz="quarter" idx="11"/>
          </p:nvPr>
        </p:nvSpPr>
        <p:spPr>
          <a:xfrm>
            <a:off x="1371600" y="6356350"/>
            <a:ext cx="6781800" cy="365125"/>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YouTube </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&amp; NPTEL Video Links </a:t>
            </a:r>
            <a:r>
              <a:rPr kumimoji="0" lang="en-US" sz="2400" b="1"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B3A47B81-6442-4399-9EA9-C0F7FC78139B}"/>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
        <p:nvSpPr>
          <p:cNvPr id="8" name="Rectangle 7"/>
          <p:cNvSpPr/>
          <p:nvPr/>
        </p:nvSpPr>
        <p:spPr>
          <a:xfrm>
            <a:off x="0" y="1513091"/>
            <a:ext cx="9144000" cy="3903954"/>
          </a:xfrm>
          <a:prstGeom prst="rect">
            <a:avLst/>
          </a:prstGeom>
        </p:spPr>
        <p:txBody>
          <a:bodyPr wrap="square">
            <a:spAutoFit/>
          </a:bodyPr>
          <a:lstStyle/>
          <a:p>
            <a:pPr algn="just">
              <a:lnSpc>
                <a:spcPct val="150000"/>
              </a:lnSpc>
              <a:buNone/>
            </a:pPr>
            <a:r>
              <a:rPr lang="en-US" sz="2400" dirty="0" smtClean="0">
                <a:latin typeface="Times New Roman" pitchFamily="18" charset="0"/>
                <a:cs typeface="Times New Roman" pitchFamily="18" charset="0"/>
                <a:hlinkClick r:id="rId3"/>
              </a:rPr>
              <a:t>https://www.youtube.com/watch?v=3wmw2mzztTE</a:t>
            </a:r>
            <a:r>
              <a:rPr lang="en-US" sz="2400" dirty="0" smtClean="0">
                <a:latin typeface="Times New Roman" pitchFamily="18" charset="0"/>
                <a:cs typeface="Times New Roman" pitchFamily="18" charset="0"/>
              </a:rPr>
              <a:t> </a:t>
            </a:r>
          </a:p>
          <a:p>
            <a:pPr algn="just">
              <a:lnSpc>
                <a:spcPct val="150000"/>
              </a:lnSpc>
              <a:buNone/>
            </a:pPr>
            <a:r>
              <a:rPr lang="en-US" sz="2400" dirty="0" smtClean="0">
                <a:latin typeface="Times New Roman" pitchFamily="18" charset="0"/>
                <a:cs typeface="Times New Roman" pitchFamily="18" charset="0"/>
                <a:hlinkClick r:id="rId4"/>
              </a:rPr>
              <a:t>https://www.youtube.com/watch?v=7hnKGOgjYNI</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hlinkClick r:id="rId5"/>
              </a:rPr>
              <a:t>https://www.youtube.com/watch?v=SXeKCB8WPGg</a:t>
            </a:r>
            <a:r>
              <a:rPr lang="en-US" sz="2400" dirty="0" smtClean="0">
                <a:latin typeface="Times New Roman" pitchFamily="18" charset="0"/>
                <a:cs typeface="Times New Roman" pitchFamily="18" charset="0"/>
              </a:rPr>
              <a:t> </a:t>
            </a:r>
          </a:p>
          <a:p>
            <a:pPr algn="just">
              <a:lnSpc>
                <a:spcPct val="150000"/>
              </a:lnSpc>
              <a:buNone/>
            </a:pPr>
            <a:r>
              <a:rPr lang="en-US" sz="2400" dirty="0" smtClean="0">
                <a:latin typeface="Times New Roman" pitchFamily="18" charset="0"/>
                <a:cs typeface="Times New Roman" pitchFamily="18" charset="0"/>
                <a:hlinkClick r:id="rId6"/>
              </a:rPr>
              <a:t>https://www.youtube.com/watch?v=yOWJG_wJhIE</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hlinkClick r:id="rId7"/>
              </a:rPr>
              <a:t>https://www.youtube.com/watch?v=ONq2c6oWs0w</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hlinkClick r:id="rId8"/>
              </a:rPr>
              <a:t>https://www.youtube.com/watch?v=w_O-giEX9XA</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hlinkClick r:id="rId9"/>
              </a:rPr>
              <a:t>https://www.youtube.com/watch?v=-vHw9Bmu0NQ</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1"/>
            <a:ext cx="8229600" cy="5310586"/>
          </a:xfrm>
        </p:spPr>
        <p:txBody>
          <a:bodyPr>
            <a:normAutofit/>
          </a:bodyPr>
          <a:lstStyle/>
          <a:p>
            <a:pPr lvl="0"/>
            <a:r>
              <a:rPr lang="en-US" sz="2400" dirty="0" smtClean="0">
                <a:latin typeface="Times New Roman" panose="02020603050405020304" pitchFamily="18" charset="0"/>
                <a:cs typeface="Times New Roman" panose="02020603050405020304" pitchFamily="18" charset="0"/>
              </a:rPr>
              <a:t>Which </a:t>
            </a:r>
            <a:r>
              <a:rPr lang="en-US" sz="2400" dirty="0">
                <a:latin typeface="Times New Roman" panose="02020603050405020304" pitchFamily="18" charset="0"/>
                <a:cs typeface="Times New Roman" panose="02020603050405020304" pitchFamily="18" charset="0"/>
              </a:rPr>
              <a:t>article empowers the president to proclaim a National Emergency?</a:t>
            </a:r>
          </a:p>
          <a:p>
            <a:pPr marL="0" lvl="0" indent="0">
              <a:buNone/>
            </a:pPr>
            <a:r>
              <a:rPr lang="en-US" sz="2400" dirty="0">
                <a:latin typeface="Times New Roman" panose="02020603050405020304" pitchFamily="18" charset="0"/>
                <a:cs typeface="Times New Roman" panose="02020603050405020304" pitchFamily="18" charset="0"/>
              </a:rPr>
              <a:t>      A. Article 352</a:t>
            </a:r>
          </a:p>
          <a:p>
            <a:pPr marL="0" lvl="0" indent="0">
              <a:buNone/>
            </a:pPr>
            <a:r>
              <a:rPr lang="en-US" sz="2400" dirty="0">
                <a:latin typeface="Times New Roman" panose="02020603050405020304" pitchFamily="18" charset="0"/>
                <a:cs typeface="Times New Roman" panose="02020603050405020304" pitchFamily="18" charset="0"/>
              </a:rPr>
              <a:t>      B. Article 355 </a:t>
            </a:r>
          </a:p>
          <a:p>
            <a:pPr marL="0" lvl="0" indent="0">
              <a:buNone/>
            </a:pPr>
            <a:r>
              <a:rPr lang="en-US" sz="2400" dirty="0">
                <a:latin typeface="Times New Roman" panose="02020603050405020304" pitchFamily="18" charset="0"/>
                <a:cs typeface="Times New Roman" panose="02020603050405020304" pitchFamily="18" charset="0"/>
              </a:rPr>
              <a:t>      C. Article 358</a:t>
            </a:r>
          </a:p>
          <a:p>
            <a:pPr marL="0" lvl="0" indent="0">
              <a:buNone/>
            </a:pPr>
            <a:r>
              <a:rPr lang="en-US" sz="2400" dirty="0">
                <a:latin typeface="Times New Roman" panose="02020603050405020304" pitchFamily="18" charset="0"/>
                <a:cs typeface="Times New Roman" panose="02020603050405020304" pitchFamily="18" charset="0"/>
              </a:rPr>
              <a:t>      D. Article 360 </a:t>
            </a:r>
            <a:endParaRPr lang="en-US" sz="2400" dirty="0" smtClean="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Which article empowers the president to proclaim a financial Emergency?</a:t>
            </a:r>
          </a:p>
          <a:p>
            <a:pPr marL="0" lvl="0" indent="0">
              <a:buNone/>
            </a:pPr>
            <a:r>
              <a:rPr lang="en-US" sz="2400" dirty="0" smtClean="0">
                <a:latin typeface="Times New Roman" panose="02020603050405020304" pitchFamily="18" charset="0"/>
                <a:cs typeface="Times New Roman" panose="02020603050405020304" pitchFamily="18" charset="0"/>
              </a:rPr>
              <a:t>      A. Article 352</a:t>
            </a:r>
          </a:p>
          <a:p>
            <a:pPr marL="0" lvl="0" indent="0">
              <a:buNone/>
            </a:pPr>
            <a:r>
              <a:rPr lang="en-US" sz="2400" dirty="0" smtClean="0">
                <a:latin typeface="Times New Roman" panose="02020603050405020304" pitchFamily="18" charset="0"/>
                <a:cs typeface="Times New Roman" panose="02020603050405020304" pitchFamily="18" charset="0"/>
              </a:rPr>
              <a:t>      B. Article 355 </a:t>
            </a:r>
          </a:p>
          <a:p>
            <a:pPr marL="0" lvl="0" indent="0">
              <a:buNone/>
            </a:pPr>
            <a:r>
              <a:rPr lang="en-US" sz="2400" dirty="0" smtClean="0">
                <a:latin typeface="Times New Roman" panose="02020603050405020304" pitchFamily="18" charset="0"/>
                <a:cs typeface="Times New Roman" panose="02020603050405020304" pitchFamily="18" charset="0"/>
              </a:rPr>
              <a:t>      C. Article 358</a:t>
            </a:r>
          </a:p>
          <a:p>
            <a:pPr marL="0" lvl="0" indent="0">
              <a:buNone/>
            </a:pPr>
            <a:r>
              <a:rPr lang="en-US" sz="2400" dirty="0" smtClean="0">
                <a:latin typeface="Times New Roman" panose="02020603050405020304" pitchFamily="18" charset="0"/>
                <a:cs typeface="Times New Roman" panose="02020603050405020304" pitchFamily="18" charset="0"/>
              </a:rPr>
              <a:t>      D. Article 360 </a:t>
            </a:r>
          </a:p>
          <a:p>
            <a:pPr marL="0" lv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2B443C4-8DD5-4A25-90D3-85652958A8E2}" type="datetime1">
              <a:rPr lang="en-US" smtClean="0"/>
              <a:pPr/>
              <a:t>6/18/2022</a:t>
            </a:fld>
            <a:endParaRPr lang="en-US"/>
          </a:p>
        </p:txBody>
      </p:sp>
      <p:sp>
        <p:nvSpPr>
          <p:cNvPr id="5" name="Footer Placeholder 4"/>
          <p:cNvSpPr>
            <a:spLocks noGrp="1"/>
          </p:cNvSpPr>
          <p:nvPr>
            <p:ph type="ftr" sz="quarter" idx="11"/>
          </p:nvPr>
        </p:nvSpPr>
        <p:spPr>
          <a:xfrm>
            <a:off x="1524000" y="6324601"/>
            <a:ext cx="6477000" cy="396874"/>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A1B28-DA72-44DE-8030-2D786ACAF454}"/>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CO-PSO </a:t>
            </a:r>
            <a:r>
              <a:rPr lang="en-US" sz="2400" b="1" dirty="0">
                <a:latin typeface="Times New Roman" pitchFamily="18" charset="0"/>
                <a:cs typeface="Times New Roman" pitchFamily="18" charset="0"/>
              </a:rPr>
              <a:t>Mapping </a:t>
            </a:r>
          </a:p>
        </p:txBody>
      </p:sp>
      <p:pic>
        <p:nvPicPr>
          <p:cNvPr id="24579" name="Picture 2">
            <a:extLst>
              <a:ext uri="{FF2B5EF4-FFF2-40B4-BE49-F238E27FC236}">
                <a16:creationId xmlns="" xmlns:a16="http://schemas.microsoft.com/office/drawing/2014/main" id="{BAC60B05-4C55-44F7-991F-1F0F2D4A267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 y="19050"/>
            <a:ext cx="1474958"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15" name="Table 14">
            <a:extLst>
              <a:ext uri="{FF2B5EF4-FFF2-40B4-BE49-F238E27FC236}">
                <a16:creationId xmlns="" xmlns:a16="http://schemas.microsoft.com/office/drawing/2014/main" id="{809B78CB-C1A7-46D4-9C56-756520261B3B}"/>
              </a:ext>
            </a:extLst>
          </p:cNvPr>
          <p:cNvGraphicFramePr>
            <a:graphicFrameLocks noGrp="1"/>
          </p:cNvGraphicFramePr>
          <p:nvPr>
            <p:extLst>
              <p:ext uri="{D42A27DB-BD31-4B8C-83A1-F6EECF244321}">
                <p14:modId xmlns="" xmlns:p14="http://schemas.microsoft.com/office/powerpoint/2010/main" val="3953871837"/>
              </p:ext>
            </p:extLst>
          </p:nvPr>
        </p:nvGraphicFramePr>
        <p:xfrm>
          <a:off x="1371600" y="1143000"/>
          <a:ext cx="4312445" cy="3857208"/>
        </p:xfrm>
        <a:graphic>
          <a:graphicData uri="http://schemas.openxmlformats.org/drawingml/2006/table">
            <a:tbl>
              <a:tblPr/>
              <a:tblGrid>
                <a:gridCol w="743329">
                  <a:extLst>
                    <a:ext uri="{9D8B030D-6E8A-4147-A177-3AD203B41FA5}">
                      <a16:colId xmlns="" xmlns:a16="http://schemas.microsoft.com/office/drawing/2014/main" val="20000"/>
                    </a:ext>
                  </a:extLst>
                </a:gridCol>
                <a:gridCol w="1027792">
                  <a:extLst>
                    <a:ext uri="{9D8B030D-6E8A-4147-A177-3AD203B41FA5}">
                      <a16:colId xmlns="" xmlns:a16="http://schemas.microsoft.com/office/drawing/2014/main" val="20001"/>
                    </a:ext>
                  </a:extLst>
                </a:gridCol>
                <a:gridCol w="847108">
                  <a:extLst>
                    <a:ext uri="{9D8B030D-6E8A-4147-A177-3AD203B41FA5}">
                      <a16:colId xmlns="" xmlns:a16="http://schemas.microsoft.com/office/drawing/2014/main" val="20014"/>
                    </a:ext>
                  </a:extLst>
                </a:gridCol>
                <a:gridCol w="847108">
                  <a:extLst>
                    <a:ext uri="{9D8B030D-6E8A-4147-A177-3AD203B41FA5}">
                      <a16:colId xmlns="" xmlns:a16="http://schemas.microsoft.com/office/drawing/2014/main" val="20015"/>
                    </a:ext>
                  </a:extLst>
                </a:gridCol>
                <a:gridCol w="847108">
                  <a:extLst>
                    <a:ext uri="{9D8B030D-6E8A-4147-A177-3AD203B41FA5}">
                      <a16:colId xmlns="" xmlns:a16="http://schemas.microsoft.com/office/drawing/2014/main" val="20016"/>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smtClean="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CO1</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CO2</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2"/>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CO3</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CO4</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smtClean="0">
                          <a:ln>
                            <a:noFill/>
                          </a:ln>
                          <a:solidFill>
                            <a:prstClr val="black"/>
                          </a:solidFill>
                          <a:effectLst/>
                          <a:uLnTx/>
                          <a:uFillTx/>
                          <a:latin typeface="Times New Roman" pitchFamily="18" charset="0"/>
                          <a:ea typeface="Calibri"/>
                          <a:cs typeface="Times New Roman" pitchFamily="18" charset="0"/>
                        </a:rPr>
                        <a:t>CO5</a:t>
                      </a:r>
                      <a:endPar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24720" name="Text Box 3">
            <a:extLst>
              <a:ext uri="{FF2B5EF4-FFF2-40B4-BE49-F238E27FC236}">
                <a16:creationId xmlns="" xmlns:a16="http://schemas.microsoft.com/office/drawing/2014/main"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 xmlns:a16="http://schemas.microsoft.com/office/drawing/2014/main"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07EB54FA-B9D6-4117-A898-B8C6831C2533}" type="datetime1">
              <a:rPr lang="en-US" smtClean="0"/>
              <a:pPr/>
              <a:t>6/18/2022</a:t>
            </a:fld>
            <a:endParaRPr lang="en-US"/>
          </a:p>
        </p:txBody>
      </p:sp>
      <p:sp>
        <p:nvSpPr>
          <p:cNvPr id="4" name="Footer Placeholder 3"/>
          <p:cNvSpPr>
            <a:spLocks noGrp="1"/>
          </p:cNvSpPr>
          <p:nvPr>
            <p:ph type="ftr" sz="quarter" idx="11"/>
          </p:nvPr>
        </p:nvSpPr>
        <p:spPr>
          <a:xfrm>
            <a:off x="2209800" y="6356350"/>
            <a:ext cx="5562600" cy="5016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 xmlns:p14="http://schemas.microsoft.com/office/powerpoint/2010/main" val="7599309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22349"/>
            <a:ext cx="8458200" cy="5202637"/>
          </a:xfrm>
        </p:spPr>
        <p:txBody>
          <a:bodyPr>
            <a:normAutofit/>
          </a:bodyPr>
          <a:lstStyle/>
          <a:p>
            <a:pPr algn="just"/>
            <a:r>
              <a:rPr lang="en-US" sz="2400" dirty="0">
                <a:latin typeface="Times New Roman" panose="02020603050405020304" pitchFamily="18" charset="0"/>
                <a:cs typeface="Times New Roman" panose="02020603050405020304" pitchFamily="18" charset="0"/>
              </a:rPr>
              <a:t>Election of the President and its manner are amended through </a:t>
            </a:r>
          </a:p>
          <a:p>
            <a:pPr marL="0" indent="0" algn="just">
              <a:buNone/>
            </a:pPr>
            <a:r>
              <a:rPr lang="en-US" sz="2400" dirty="0">
                <a:latin typeface="Times New Roman" panose="02020603050405020304" pitchFamily="18" charset="0"/>
                <a:cs typeface="Times New Roman" panose="02020603050405020304" pitchFamily="18" charset="0"/>
              </a:rPr>
              <a:t>      A. the simple majority of parliament </a:t>
            </a:r>
          </a:p>
          <a:p>
            <a:pPr marL="0" indent="0" algn="just">
              <a:buNone/>
            </a:pPr>
            <a:r>
              <a:rPr lang="en-US" sz="2400" dirty="0">
                <a:latin typeface="Times New Roman" panose="02020603050405020304" pitchFamily="18" charset="0"/>
                <a:cs typeface="Times New Roman" panose="02020603050405020304" pitchFamily="18" charset="0"/>
              </a:rPr>
              <a:t>      B. the special majority of parliament </a:t>
            </a:r>
          </a:p>
          <a:p>
            <a:pPr marL="0" indent="0" algn="just">
              <a:buNone/>
            </a:pPr>
            <a:r>
              <a:rPr lang="en-US" sz="2400" dirty="0">
                <a:latin typeface="Times New Roman" panose="02020603050405020304" pitchFamily="18" charset="0"/>
                <a:cs typeface="Times New Roman" panose="02020603050405020304" pitchFamily="18" charset="0"/>
              </a:rPr>
              <a:t>      C. the special majority of parliament and consent of States</a:t>
            </a:r>
          </a:p>
          <a:p>
            <a:pPr marL="0" indent="0" algn="just">
              <a:buNone/>
            </a:pPr>
            <a:r>
              <a:rPr lang="en-US" sz="2400" dirty="0">
                <a:latin typeface="Times New Roman" panose="02020603050405020304" pitchFamily="18" charset="0"/>
                <a:cs typeface="Times New Roman" panose="02020603050405020304" pitchFamily="18" charset="0"/>
              </a:rPr>
              <a:t>      D. None of the </a:t>
            </a:r>
            <a:r>
              <a:rPr lang="en-US" sz="2400" dirty="0" smtClean="0">
                <a:latin typeface="Times New Roman" panose="02020603050405020304" pitchFamily="18" charset="0"/>
                <a:cs typeface="Times New Roman" panose="02020603050405020304" pitchFamily="18" charset="0"/>
              </a:rPr>
              <a:t>above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Fundamental </a:t>
            </a:r>
            <a:r>
              <a:rPr lang="en-US" sz="2400" dirty="0">
                <a:latin typeface="Times New Roman" panose="02020603050405020304" pitchFamily="18" charset="0"/>
                <a:cs typeface="Times New Roman" panose="02020603050405020304" pitchFamily="18" charset="0"/>
              </a:rPr>
              <a:t>rights are amended through </a:t>
            </a:r>
          </a:p>
          <a:p>
            <a:pPr marL="0" indent="0" algn="just">
              <a:buNone/>
            </a:pPr>
            <a:r>
              <a:rPr lang="en-US" sz="2400" dirty="0">
                <a:latin typeface="Times New Roman" panose="02020603050405020304" pitchFamily="18" charset="0"/>
                <a:cs typeface="Times New Roman" panose="02020603050405020304" pitchFamily="18" charset="0"/>
              </a:rPr>
              <a:t>      A. the simple majority of parliament </a:t>
            </a:r>
          </a:p>
          <a:p>
            <a:pPr marL="0" indent="0" algn="just">
              <a:buNone/>
            </a:pPr>
            <a:r>
              <a:rPr lang="en-US" sz="2400" dirty="0">
                <a:latin typeface="Times New Roman" panose="02020603050405020304" pitchFamily="18" charset="0"/>
                <a:cs typeface="Times New Roman" panose="02020603050405020304" pitchFamily="18" charset="0"/>
              </a:rPr>
              <a:t>      B. the special majority of parliament </a:t>
            </a:r>
          </a:p>
          <a:p>
            <a:pPr marL="0" indent="0" algn="just">
              <a:buNone/>
            </a:pPr>
            <a:r>
              <a:rPr lang="en-US" sz="2400" dirty="0">
                <a:latin typeface="Times New Roman" panose="02020603050405020304" pitchFamily="18" charset="0"/>
                <a:cs typeface="Times New Roman" panose="02020603050405020304" pitchFamily="18" charset="0"/>
              </a:rPr>
              <a:t>      C. the special majority of parliament and consent of States</a:t>
            </a:r>
          </a:p>
          <a:p>
            <a:pPr marL="0" indent="0" algn="just">
              <a:buNone/>
            </a:pPr>
            <a:r>
              <a:rPr lang="en-US" sz="2400" dirty="0">
                <a:latin typeface="Times New Roman" panose="02020603050405020304" pitchFamily="18" charset="0"/>
                <a:cs typeface="Times New Roman" panose="02020603050405020304" pitchFamily="18" charset="0"/>
              </a:rPr>
              <a:t>      D. None of the above</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CEAAFA-3A9F-431F-B1A2-869A2EE47F12}" type="datetime1">
              <a:rPr lang="en-US" smtClean="0"/>
              <a:pPr/>
              <a:t>6/18/2022</a:t>
            </a:fld>
            <a:endParaRPr lang="en-US"/>
          </a:p>
        </p:txBody>
      </p:sp>
      <p:sp>
        <p:nvSpPr>
          <p:cNvPr id="5" name="Footer Placeholder 4"/>
          <p:cNvSpPr>
            <a:spLocks noGrp="1"/>
          </p:cNvSpPr>
          <p:nvPr>
            <p:ph type="ftr" sz="quarter" idx="11"/>
          </p:nvPr>
        </p:nvSpPr>
        <p:spPr>
          <a:xfrm>
            <a:off x="1447800" y="6324601"/>
            <a:ext cx="6553200" cy="396874"/>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9534936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2"/>
            <a:ext cx="8229600" cy="5365748"/>
          </a:xfrm>
        </p:spPr>
        <p:txBody>
          <a:bodyPr>
            <a:normAutofit/>
          </a:bodyPr>
          <a:lstStyle/>
          <a:p>
            <a:pPr algn="just"/>
            <a:r>
              <a:rPr lang="en-US" sz="2200" dirty="0">
                <a:latin typeface="Times New Roman" panose="02020603050405020304" pitchFamily="18" charset="0"/>
                <a:cs typeface="Times New Roman" panose="02020603050405020304" pitchFamily="18" charset="0"/>
              </a:rPr>
              <a:t>_____ was </a:t>
            </a:r>
            <a:r>
              <a:rPr lang="en-US" sz="2200" dirty="0" smtClean="0">
                <a:latin typeface="Times New Roman" panose="02020603050405020304" pitchFamily="18" charset="0"/>
                <a:cs typeface="Times New Roman" panose="02020603050405020304" pitchFamily="18" charset="0"/>
              </a:rPr>
              <a:t>the first president of </a:t>
            </a:r>
            <a:r>
              <a:rPr lang="en-US" sz="2200" dirty="0">
                <a:latin typeface="Times New Roman" panose="02020603050405020304" pitchFamily="18" charset="0"/>
                <a:cs typeface="Times New Roman" panose="02020603050405020304" pitchFamily="18" charset="0"/>
              </a:rPr>
              <a:t>India.</a:t>
            </a:r>
          </a:p>
          <a:p>
            <a:pPr marL="0" indent="0" algn="just">
              <a:buNone/>
            </a:pPr>
            <a:r>
              <a:rPr lang="en-US" sz="2200" dirty="0">
                <a:latin typeface="Times New Roman" panose="02020603050405020304" pitchFamily="18" charset="0"/>
                <a:cs typeface="Times New Roman" panose="02020603050405020304" pitchFamily="18" charset="0"/>
              </a:rPr>
              <a:t>             A. Dr. Rajendra Prasad</a:t>
            </a:r>
          </a:p>
          <a:p>
            <a:pPr marL="0" indent="0" algn="just">
              <a:buNone/>
            </a:pPr>
            <a:r>
              <a:rPr lang="en-US" sz="2200" dirty="0">
                <a:latin typeface="Times New Roman" panose="02020603050405020304" pitchFamily="18" charset="0"/>
                <a:cs typeface="Times New Roman" panose="02020603050405020304" pitchFamily="18" charset="0"/>
              </a:rPr>
              <a:t>             B. H.V.R Iyengar </a:t>
            </a:r>
          </a:p>
          <a:p>
            <a:pPr marL="0" indent="0" algn="just">
              <a:buNone/>
            </a:pPr>
            <a:r>
              <a:rPr lang="en-US" sz="2200" dirty="0">
                <a:latin typeface="Times New Roman" panose="02020603050405020304" pitchFamily="18" charset="0"/>
                <a:cs typeface="Times New Roman" panose="02020603050405020304" pitchFamily="18" charset="0"/>
              </a:rPr>
              <a:t>             C. Dr. Sachchidananda Sinha</a:t>
            </a:r>
          </a:p>
          <a:p>
            <a:pPr marL="0" indent="0" algn="just">
              <a:buNone/>
            </a:pPr>
            <a:r>
              <a:rPr lang="en-US" sz="2200" dirty="0">
                <a:latin typeface="Times New Roman" panose="02020603050405020304" pitchFamily="18" charset="0"/>
                <a:cs typeface="Times New Roman" panose="02020603050405020304" pitchFamily="18" charset="0"/>
              </a:rPr>
              <a:t>              D. S.N. Mukerji </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Which Act mentioned  the Governor General of Bengal became the Governor General of India.</a:t>
            </a:r>
          </a:p>
          <a:p>
            <a:pPr marL="0" indent="0" algn="just">
              <a:buNone/>
            </a:pPr>
            <a:r>
              <a:rPr lang="en-US" sz="2200" dirty="0">
                <a:latin typeface="Times New Roman" panose="02020603050405020304" pitchFamily="18" charset="0"/>
                <a:cs typeface="Times New Roman" panose="02020603050405020304" pitchFamily="18" charset="0"/>
              </a:rPr>
              <a:t>             A. Regulating Act of 1773</a:t>
            </a:r>
          </a:p>
          <a:p>
            <a:pPr marL="0" indent="0" algn="just">
              <a:buNone/>
            </a:pPr>
            <a:r>
              <a:rPr lang="en-US" sz="2200" dirty="0">
                <a:latin typeface="Times New Roman" panose="02020603050405020304" pitchFamily="18" charset="0"/>
                <a:cs typeface="Times New Roman" panose="02020603050405020304" pitchFamily="18" charset="0"/>
              </a:rPr>
              <a:t>            B. Pitt’s India Act of 1784</a:t>
            </a:r>
          </a:p>
          <a:p>
            <a:pPr marL="0" indent="0" algn="just">
              <a:buNone/>
            </a:pPr>
            <a:r>
              <a:rPr lang="en-US" sz="2200" dirty="0">
                <a:latin typeface="Times New Roman" panose="02020603050405020304" pitchFamily="18" charset="0"/>
                <a:cs typeface="Times New Roman" panose="02020603050405020304" pitchFamily="18" charset="0"/>
              </a:rPr>
              <a:t>            C. Charter Act of 1833</a:t>
            </a:r>
          </a:p>
          <a:p>
            <a:pPr marL="0" indent="0" algn="just">
              <a:buNone/>
            </a:pPr>
            <a:r>
              <a:rPr lang="en-US" sz="2200" dirty="0">
                <a:latin typeface="Times New Roman" panose="02020603050405020304" pitchFamily="18" charset="0"/>
                <a:cs typeface="Times New Roman" panose="02020603050405020304" pitchFamily="18" charset="0"/>
              </a:rPr>
              <a:t>            D. Charter Act of 1853</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EBAB2AD-47FF-41C1-8D76-ACAA6B7041F6}" type="datetime1">
              <a:rPr lang="en-US" smtClean="0"/>
              <a:pPr/>
              <a:t>6/18/2022</a:t>
            </a:fld>
            <a:endParaRPr lang="en-US"/>
          </a:p>
        </p:txBody>
      </p:sp>
      <p:sp>
        <p:nvSpPr>
          <p:cNvPr id="5" name="Footer Placeholder 4"/>
          <p:cNvSpPr>
            <a:spLocks noGrp="1"/>
          </p:cNvSpPr>
          <p:nvPr>
            <p:ph type="ftr" sz="quarter" idx="11"/>
          </p:nvPr>
        </p:nvSpPr>
        <p:spPr>
          <a:xfrm>
            <a:off x="1524000" y="6324601"/>
            <a:ext cx="6477000" cy="396874"/>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838200"/>
          </a:xfrm>
          <a:prstGeom prst="rect">
            <a:avLst/>
          </a:prstGeom>
        </p:spPr>
      </p:pic>
    </p:spTree>
    <p:extLst>
      <p:ext uri="{BB962C8B-B14F-4D97-AF65-F5344CB8AC3E}">
        <p14:creationId xmlns:p14="http://schemas.microsoft.com/office/powerpoint/2010/main" xmlns="" val="32374772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2"/>
            <a:ext cx="8229600" cy="5365748"/>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How many members can be nominated to the </a:t>
            </a:r>
            <a:r>
              <a:rPr lang="en-US" sz="2200" dirty="0" err="1" smtClean="0">
                <a:latin typeface="Times New Roman" panose="02020603050405020304" pitchFamily="18" charset="0"/>
                <a:cs typeface="Times New Roman" panose="02020603050405020304" pitchFamily="18" charset="0"/>
              </a:rPr>
              <a:t>Rajya</a:t>
            </a:r>
            <a:r>
              <a:rPr lang="en-US" sz="2200" dirty="0" smtClean="0">
                <a:latin typeface="Times New Roman" panose="02020603050405020304" pitchFamily="18" charset="0"/>
                <a:cs typeface="Times New Roman" panose="02020603050405020304" pitchFamily="18" charset="0"/>
              </a:rPr>
              <a:t> Sabha </a:t>
            </a:r>
            <a:r>
              <a:rPr lang="en-US" sz="2200" dirty="0">
                <a:latin typeface="Times New Roman" panose="02020603050405020304" pitchFamily="18" charset="0"/>
                <a:cs typeface="Times New Roman" panose="02020603050405020304" pitchFamily="18" charset="0"/>
              </a:rPr>
              <a:t>by president of India ?</a:t>
            </a:r>
          </a:p>
          <a:p>
            <a:pPr marL="0" indent="0" algn="just">
              <a:buNone/>
            </a:pPr>
            <a:r>
              <a:rPr lang="en-US" sz="2200" dirty="0">
                <a:latin typeface="Times New Roman" panose="02020603050405020304" pitchFamily="18" charset="0"/>
                <a:cs typeface="Times New Roman" panose="02020603050405020304" pitchFamily="18" charset="0"/>
              </a:rPr>
              <a:t>A. 10</a:t>
            </a:r>
          </a:p>
          <a:p>
            <a:pPr marL="0" indent="0" algn="just">
              <a:buNone/>
            </a:pPr>
            <a:r>
              <a:rPr lang="en-US" sz="2200" dirty="0">
                <a:latin typeface="Times New Roman" panose="02020603050405020304" pitchFamily="18" charset="0"/>
                <a:cs typeface="Times New Roman" panose="02020603050405020304" pitchFamily="18" charset="0"/>
              </a:rPr>
              <a:t>B. </a:t>
            </a:r>
            <a:r>
              <a:rPr lang="en-US" sz="2200" b="1" dirty="0">
                <a:latin typeface="Times New Roman" panose="02020603050405020304" pitchFamily="18" charset="0"/>
                <a:cs typeface="Times New Roman" panose="02020603050405020304" pitchFamily="18" charset="0"/>
              </a:rPr>
              <a:t>12</a:t>
            </a:r>
          </a:p>
          <a:p>
            <a:pPr marL="0" indent="0" algn="just">
              <a:buNone/>
            </a:pPr>
            <a:r>
              <a:rPr lang="en-US" sz="2200" dirty="0">
                <a:latin typeface="Times New Roman" panose="02020603050405020304" pitchFamily="18" charset="0"/>
                <a:cs typeface="Times New Roman" panose="02020603050405020304" pitchFamily="18" charset="0"/>
              </a:rPr>
              <a:t>C. 14</a:t>
            </a:r>
          </a:p>
          <a:p>
            <a:pPr marL="0" indent="0" algn="just">
              <a:buNone/>
            </a:pPr>
            <a:r>
              <a:rPr lang="en-US" sz="2200" dirty="0">
                <a:latin typeface="Times New Roman" panose="02020603050405020304" pitchFamily="18" charset="0"/>
                <a:cs typeface="Times New Roman" panose="02020603050405020304" pitchFamily="18" charset="0"/>
              </a:rPr>
              <a:t>D. </a:t>
            </a:r>
            <a:r>
              <a:rPr lang="en-US" sz="2200" dirty="0" smtClean="0">
                <a:latin typeface="Times New Roman" panose="02020603050405020304" pitchFamily="18" charset="0"/>
                <a:cs typeface="Times New Roman" panose="02020603050405020304" pitchFamily="18" charset="0"/>
              </a:rPr>
              <a:t>18</a:t>
            </a:r>
          </a:p>
          <a:p>
            <a:pPr marL="0" indent="0" algn="just">
              <a:buNone/>
            </a:pPr>
            <a:r>
              <a:rPr lang="en-US" sz="2200" dirty="0">
                <a:latin typeface="Times New Roman" panose="02020603050405020304" pitchFamily="18" charset="0"/>
                <a:cs typeface="Times New Roman" panose="02020603050405020304" pitchFamily="18" charset="0"/>
              </a:rPr>
              <a:t>Who of the following is the chairman of the National Water resources council ?</a:t>
            </a:r>
          </a:p>
          <a:p>
            <a:pPr marL="0" indent="0" algn="just">
              <a:buNone/>
            </a:pPr>
            <a:r>
              <a:rPr lang="en-US" sz="2200" dirty="0">
                <a:latin typeface="Times New Roman" panose="02020603050405020304" pitchFamily="18" charset="0"/>
                <a:cs typeface="Times New Roman" panose="02020603050405020304" pitchFamily="18" charset="0"/>
              </a:rPr>
              <a:t>A</a:t>
            </a:r>
            <a:r>
              <a:rPr lang="en-US" sz="2200" b="1" dirty="0">
                <a:latin typeface="Times New Roman" panose="02020603050405020304" pitchFamily="18" charset="0"/>
                <a:cs typeface="Times New Roman" panose="02020603050405020304" pitchFamily="18" charset="0"/>
              </a:rPr>
              <a:t>. Prime Minister of India</a:t>
            </a:r>
          </a:p>
          <a:p>
            <a:pPr marL="0" indent="0" algn="just">
              <a:buNone/>
            </a:pPr>
            <a:r>
              <a:rPr lang="en-US" sz="2200" dirty="0">
                <a:latin typeface="Times New Roman" panose="02020603050405020304" pitchFamily="18" charset="0"/>
                <a:cs typeface="Times New Roman" panose="02020603050405020304" pitchFamily="18" charset="0"/>
              </a:rPr>
              <a:t>B. Union Minister of Water resources</a:t>
            </a:r>
          </a:p>
          <a:p>
            <a:pPr marL="0" indent="0" algn="just">
              <a:buNone/>
            </a:pPr>
            <a:r>
              <a:rPr lang="en-US" sz="2200" dirty="0">
                <a:latin typeface="Times New Roman" panose="02020603050405020304" pitchFamily="18" charset="0"/>
                <a:cs typeface="Times New Roman" panose="02020603050405020304" pitchFamily="18" charset="0"/>
              </a:rPr>
              <a:t>C. Union minister of agriculture</a:t>
            </a:r>
          </a:p>
          <a:p>
            <a:pPr marL="0" indent="0" algn="just">
              <a:buNone/>
            </a:pPr>
            <a:r>
              <a:rPr lang="en-US" sz="2200" dirty="0">
                <a:latin typeface="Times New Roman" panose="02020603050405020304" pitchFamily="18" charset="0"/>
                <a:cs typeface="Times New Roman" panose="02020603050405020304" pitchFamily="18" charset="0"/>
              </a:rPr>
              <a:t>D. Union Minister of earth sciences</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8EE0819-9B8A-4392-AEBB-5CE8FAADB56A}" type="datetime1">
              <a:rPr lang="en-US" smtClean="0"/>
              <a:pPr/>
              <a:t>6/18/2022</a:t>
            </a:fld>
            <a:endParaRPr lang="en-US"/>
          </a:p>
        </p:txBody>
      </p:sp>
      <p:sp>
        <p:nvSpPr>
          <p:cNvPr id="5" name="Footer Placeholder 4"/>
          <p:cNvSpPr>
            <a:spLocks noGrp="1"/>
          </p:cNvSpPr>
          <p:nvPr>
            <p:ph type="ftr" sz="quarter" idx="11"/>
          </p:nvPr>
        </p:nvSpPr>
        <p:spPr>
          <a:xfrm>
            <a:off x="1524000" y="6324601"/>
            <a:ext cx="6477000" cy="396874"/>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838200"/>
          </a:xfrm>
          <a:prstGeom prst="rect">
            <a:avLst/>
          </a:prstGeom>
        </p:spPr>
      </p:pic>
    </p:spTree>
    <p:extLst>
      <p:ext uri="{BB962C8B-B14F-4D97-AF65-F5344CB8AC3E}">
        <p14:creationId xmlns:p14="http://schemas.microsoft.com/office/powerpoint/2010/main" xmlns="" val="39010253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2"/>
            <a:ext cx="8229600" cy="5365748"/>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Which one is known as Lower House ?</a:t>
            </a:r>
          </a:p>
          <a:p>
            <a:pPr marL="0" indent="0" algn="just">
              <a:buNone/>
            </a:pPr>
            <a:r>
              <a:rPr lang="en-US" sz="2200" dirty="0">
                <a:latin typeface="Times New Roman" panose="02020603050405020304" pitchFamily="18" charset="0"/>
                <a:cs typeface="Times New Roman" panose="02020603050405020304" pitchFamily="18" charset="0"/>
              </a:rPr>
              <a:t>A. </a:t>
            </a:r>
            <a:r>
              <a:rPr lang="en-US" sz="2200" b="1" dirty="0" err="1">
                <a:latin typeface="Times New Roman" panose="02020603050405020304" pitchFamily="18" charset="0"/>
                <a:cs typeface="Times New Roman" panose="02020603050405020304" pitchFamily="18" charset="0"/>
              </a:rPr>
              <a:t>Lok</a:t>
            </a:r>
            <a:r>
              <a:rPr lang="en-US" sz="2200" b="1" dirty="0">
                <a:latin typeface="Times New Roman" panose="02020603050405020304" pitchFamily="18" charset="0"/>
                <a:cs typeface="Times New Roman" panose="02020603050405020304" pitchFamily="18" charset="0"/>
              </a:rPr>
              <a:t> Sabha</a:t>
            </a:r>
          </a:p>
          <a:p>
            <a:pPr marL="0" indent="0" algn="just">
              <a:buNone/>
            </a:pPr>
            <a:r>
              <a:rPr lang="en-US" sz="2200" dirty="0">
                <a:latin typeface="Times New Roman" panose="02020603050405020304" pitchFamily="18" charset="0"/>
                <a:cs typeface="Times New Roman" panose="02020603050405020304" pitchFamily="18" charset="0"/>
              </a:rPr>
              <a:t>B. </a:t>
            </a:r>
            <a:r>
              <a:rPr lang="en-US" sz="2200" dirty="0" err="1">
                <a:latin typeface="Times New Roman" panose="02020603050405020304" pitchFamily="18" charset="0"/>
                <a:cs typeface="Times New Roman" panose="02020603050405020304" pitchFamily="18" charset="0"/>
              </a:rPr>
              <a:t>Rajya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C. </a:t>
            </a:r>
            <a:r>
              <a:rPr lang="en-US" sz="2200" dirty="0" err="1">
                <a:latin typeface="Times New Roman" panose="02020603050405020304" pitchFamily="18" charset="0"/>
                <a:cs typeface="Times New Roman" panose="02020603050405020304" pitchFamily="18" charset="0"/>
              </a:rPr>
              <a:t>Vidhan</a:t>
            </a:r>
            <a:r>
              <a:rPr lang="en-US" sz="2200" dirty="0">
                <a:latin typeface="Times New Roman" panose="02020603050405020304" pitchFamily="18" charset="0"/>
                <a:cs typeface="Times New Roman" panose="02020603050405020304" pitchFamily="18" charset="0"/>
              </a:rPr>
              <a:t> Sabha</a:t>
            </a:r>
          </a:p>
          <a:p>
            <a:pPr marL="0" indent="0" algn="just">
              <a:buNone/>
            </a:pPr>
            <a:r>
              <a:rPr lang="en-US" sz="2200" dirty="0">
                <a:latin typeface="Times New Roman" panose="02020603050405020304" pitchFamily="18" charset="0"/>
                <a:cs typeface="Times New Roman" panose="02020603050405020304" pitchFamily="18" charset="0"/>
              </a:rPr>
              <a:t>D. </a:t>
            </a:r>
            <a:r>
              <a:rPr lang="en-US" sz="2200" dirty="0" err="1">
                <a:latin typeface="Times New Roman" panose="02020603050405020304" pitchFamily="18" charset="0"/>
                <a:cs typeface="Times New Roman" panose="02020603050405020304" pitchFamily="18" charset="0"/>
              </a:rPr>
              <a:t>Vidhan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Parishad</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Under </a:t>
            </a:r>
            <a:r>
              <a:rPr lang="en-US" sz="2200" dirty="0">
                <a:latin typeface="Times New Roman" panose="02020603050405020304" pitchFamily="18" charset="0"/>
                <a:cs typeface="Times New Roman" panose="02020603050405020304" pitchFamily="18" charset="0"/>
              </a:rPr>
              <a:t>whose direct supervision is the </a:t>
            </a:r>
            <a:r>
              <a:rPr lang="en-US" sz="2200" dirty="0" err="1">
                <a:latin typeface="Times New Roman" panose="02020603050405020304" pitchFamily="18" charset="0"/>
                <a:cs typeface="Times New Roman" panose="02020603050405020304" pitchFamily="18" charset="0"/>
              </a:rPr>
              <a:t>Lok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r>
              <a:rPr lang="en-US" sz="2200" dirty="0">
                <a:latin typeface="Times New Roman" panose="02020603050405020304" pitchFamily="18" charset="0"/>
                <a:cs typeface="Times New Roman" panose="02020603050405020304" pitchFamily="18" charset="0"/>
              </a:rPr>
              <a:t> secretariat ?</a:t>
            </a:r>
          </a:p>
          <a:p>
            <a:pPr marL="0" indent="0" algn="just">
              <a:buNone/>
            </a:pPr>
            <a:r>
              <a:rPr lang="en-US" sz="2200" dirty="0">
                <a:latin typeface="Times New Roman" panose="02020603050405020304" pitchFamily="18" charset="0"/>
                <a:cs typeface="Times New Roman" panose="02020603050405020304" pitchFamily="18" charset="0"/>
              </a:rPr>
              <a:t>A. Cabinet Secretary</a:t>
            </a:r>
          </a:p>
          <a:p>
            <a:pPr marL="0" indent="0" algn="just">
              <a:buNone/>
            </a:pPr>
            <a:r>
              <a:rPr lang="en-US" sz="2200" dirty="0">
                <a:latin typeface="Times New Roman" panose="02020603050405020304" pitchFamily="18" charset="0"/>
                <a:cs typeface="Times New Roman" panose="02020603050405020304" pitchFamily="18" charset="0"/>
              </a:rPr>
              <a:t>B. Ministry of Parliament affairs</a:t>
            </a:r>
          </a:p>
          <a:p>
            <a:pPr marL="0" indent="0" algn="just">
              <a:buNone/>
            </a:pPr>
            <a:r>
              <a:rPr lang="en-US" sz="2200" dirty="0">
                <a:latin typeface="Times New Roman" panose="02020603050405020304" pitchFamily="18" charset="0"/>
                <a:cs typeface="Times New Roman" panose="02020603050405020304" pitchFamily="18" charset="0"/>
              </a:rPr>
              <a:t>C. </a:t>
            </a:r>
            <a:r>
              <a:rPr lang="en-US" sz="2200" b="1" dirty="0">
                <a:latin typeface="Times New Roman" panose="02020603050405020304" pitchFamily="18" charset="0"/>
                <a:cs typeface="Times New Roman" panose="02020603050405020304" pitchFamily="18" charset="0"/>
              </a:rPr>
              <a:t>Speaker of </a:t>
            </a:r>
            <a:r>
              <a:rPr lang="en-US" sz="2200" b="1" dirty="0" err="1">
                <a:latin typeface="Times New Roman" panose="02020603050405020304" pitchFamily="18" charset="0"/>
                <a:cs typeface="Times New Roman" panose="02020603050405020304" pitchFamily="18" charset="0"/>
              </a:rPr>
              <a:t>Lok</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sabha</a:t>
            </a: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D. Prime Minister of India</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CC53C9A-3EC4-47AC-B10A-A534842A7CDA}" type="datetime1">
              <a:rPr lang="en-US" smtClean="0"/>
              <a:pPr/>
              <a:t>6/18/2022</a:t>
            </a:fld>
            <a:endParaRPr lang="en-US"/>
          </a:p>
        </p:txBody>
      </p:sp>
      <p:sp>
        <p:nvSpPr>
          <p:cNvPr id="5" name="Footer Placeholder 4"/>
          <p:cNvSpPr>
            <a:spLocks noGrp="1"/>
          </p:cNvSpPr>
          <p:nvPr>
            <p:ph type="ftr" sz="quarter" idx="11"/>
          </p:nvPr>
        </p:nvSpPr>
        <p:spPr>
          <a:xfrm>
            <a:off x="1524000" y="6324601"/>
            <a:ext cx="6477000" cy="396874"/>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838200"/>
          </a:xfrm>
          <a:prstGeom prst="rect">
            <a:avLst/>
          </a:prstGeom>
        </p:spPr>
      </p:pic>
    </p:spTree>
    <p:extLst>
      <p:ext uri="{BB962C8B-B14F-4D97-AF65-F5344CB8AC3E}">
        <p14:creationId xmlns:p14="http://schemas.microsoft.com/office/powerpoint/2010/main" xmlns="" val="20581509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124</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72D101A6-892A-4AE9-A760-B37ECBE728E6}" type="datetime1">
              <a:rPr lang="en-US" smtClean="0"/>
              <a:pPr/>
              <a:t>6/18/2022</a:t>
            </a:fld>
            <a:endParaRPr lang="en-US"/>
          </a:p>
        </p:txBody>
      </p:sp>
      <p:sp>
        <p:nvSpPr>
          <p:cNvPr id="7" name="Title 1">
            <a:extLst>
              <a:ext uri="{FF2B5EF4-FFF2-40B4-BE49-F238E27FC236}">
                <a16:creationId xmlns="" xmlns:a16="http://schemas.microsoft.com/office/drawing/2014/main" id="{A20E24C3-9AB3-4904-87A4-2729A7C3571E}"/>
              </a:ext>
            </a:extLst>
          </p:cNvPr>
          <p:cNvSpPr txBox="1">
            <a:spLocks/>
          </p:cNvSpPr>
          <p:nvPr/>
        </p:nvSpPr>
        <p:spPr>
          <a:xfrm>
            <a:off x="0" y="13063"/>
            <a:ext cx="9144000" cy="5965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Glossary Questions</a:t>
            </a:r>
          </a:p>
        </p:txBody>
      </p:sp>
      <p:pic>
        <p:nvPicPr>
          <p:cNvPr id="8" name="Picture 2">
            <a:extLst>
              <a:ext uri="{FF2B5EF4-FFF2-40B4-BE49-F238E27FC236}">
                <a16:creationId xmlns=""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3062"/>
            <a:ext cx="1371600" cy="78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 xmlns:a16="http://schemas.microsoft.com/office/drawing/2014/main" id="{49A2D246-54BE-482B-9D54-330C38814364}"/>
              </a:ext>
            </a:extLst>
          </p:cNvPr>
          <p:cNvSpPr>
            <a:spLocks noGrp="1"/>
          </p:cNvSpPr>
          <p:nvPr>
            <p:ph idx="1"/>
          </p:nvPr>
        </p:nvSpPr>
        <p:spPr>
          <a:xfrm>
            <a:off x="228600" y="798512"/>
            <a:ext cx="8610600" cy="5557838"/>
          </a:xfrm>
        </p:spPr>
        <p:txBody>
          <a:bodyPr>
            <a:normAutofit/>
          </a:bodyPr>
          <a:lstStyle/>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Pick the correct answer from given Glossary: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1. ________is </a:t>
            </a:r>
            <a:r>
              <a:rPr lang="en-US" sz="2200" dirty="0" smtClean="0">
                <a:latin typeface="Times New Roman" panose="02020603050405020304" pitchFamily="18" charset="0"/>
                <a:cs typeface="Times New Roman" panose="02020603050405020304" pitchFamily="18" charset="0"/>
              </a:rPr>
              <a:t>de-jury head of government in India.</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2.  </a:t>
            </a:r>
            <a:r>
              <a:rPr lang="en-US" sz="2200" dirty="0" smtClean="0">
                <a:latin typeface="Times New Roman" panose="02020603050405020304" pitchFamily="18" charset="0"/>
                <a:cs typeface="Times New Roman" panose="02020603050405020304" pitchFamily="18" charset="0"/>
              </a:rPr>
              <a:t>________have a power to writ jurisdiction under article 226.</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3. </a:t>
            </a:r>
            <a:r>
              <a:rPr lang="en-US" sz="2200" dirty="0" smtClean="0">
                <a:latin typeface="Times New Roman" panose="02020603050405020304" pitchFamily="18" charset="0"/>
                <a:cs typeface="Times New Roman" panose="02020603050405020304" pitchFamily="18" charset="0"/>
              </a:rPr>
              <a:t>_______ is a representative of union government in state.</a:t>
            </a:r>
            <a:endParaRPr lang="en-US" sz="2200" dirty="0">
              <a:latin typeface="Times New Roman" panose="02020603050405020304" pitchFamily="18" charset="0"/>
              <a:cs typeface="Times New Roman" panose="02020603050405020304" pitchFamily="18" charset="0"/>
            </a:endParaRPr>
          </a:p>
          <a:p>
            <a:pPr marL="457200" indent="-457200">
              <a:buAutoNum type="arabicPeriod" startAt="4"/>
            </a:pPr>
            <a:r>
              <a:rPr lang="en-US" sz="2200" dirty="0" smtClean="0">
                <a:latin typeface="Times New Roman" panose="02020603050405020304" pitchFamily="18" charset="0"/>
                <a:cs typeface="Times New Roman" panose="02020603050405020304" pitchFamily="18" charset="0"/>
              </a:rPr>
              <a:t>______is guardian of Indian constitution.</a:t>
            </a:r>
            <a:endParaRPr lang="en-US" sz="2200" dirty="0">
              <a:latin typeface="Times New Roman" panose="02020603050405020304" pitchFamily="18" charset="0"/>
              <a:cs typeface="Times New Roman" panose="02020603050405020304" pitchFamily="18" charset="0"/>
            </a:endParaRPr>
          </a:p>
          <a:p>
            <a:pPr marL="0" indent="0">
              <a:buNone/>
            </a:pPr>
            <a:endParaRPr lang="en-IN" sz="2000" dirty="0"/>
          </a:p>
        </p:txBody>
      </p:sp>
      <p:graphicFrame>
        <p:nvGraphicFramePr>
          <p:cNvPr id="2" name="Table 8">
            <a:extLst>
              <a:ext uri="{FF2B5EF4-FFF2-40B4-BE49-F238E27FC236}">
                <a16:creationId xmlns="" xmlns:a16="http://schemas.microsoft.com/office/drawing/2014/main" id="{728B50B1-8464-434D-B949-F78478239215}"/>
              </a:ext>
            </a:extLst>
          </p:cNvPr>
          <p:cNvGraphicFramePr>
            <a:graphicFrameLocks noGrp="1"/>
          </p:cNvGraphicFramePr>
          <p:nvPr>
            <p:extLst>
              <p:ext uri="{D42A27DB-BD31-4B8C-83A1-F6EECF244321}">
                <p14:modId xmlns="" xmlns:p14="http://schemas.microsoft.com/office/powerpoint/2010/main" val="977656669"/>
              </p:ext>
            </p:extLst>
          </p:nvPr>
        </p:nvGraphicFramePr>
        <p:xfrm>
          <a:off x="180975" y="1752600"/>
          <a:ext cx="8648700" cy="762000"/>
        </p:xfrm>
        <a:graphic>
          <a:graphicData uri="http://schemas.openxmlformats.org/drawingml/2006/table">
            <a:tbl>
              <a:tblPr firstRow="1" bandRow="1">
                <a:tableStyleId>{5C22544A-7EE6-4342-B048-85BDC9FD1C3A}</a:tableStyleId>
              </a:tblPr>
              <a:tblGrid>
                <a:gridCol w="1989201">
                  <a:extLst>
                    <a:ext uri="{9D8B030D-6E8A-4147-A177-3AD203B41FA5}">
                      <a16:colId xmlns="" xmlns:a16="http://schemas.microsoft.com/office/drawing/2014/main" val="1529311114"/>
                    </a:ext>
                  </a:extLst>
                </a:gridCol>
                <a:gridCol w="2594610">
                  <a:extLst>
                    <a:ext uri="{9D8B030D-6E8A-4147-A177-3AD203B41FA5}">
                      <a16:colId xmlns="" xmlns:a16="http://schemas.microsoft.com/office/drawing/2014/main" val="3753212826"/>
                    </a:ext>
                  </a:extLst>
                </a:gridCol>
                <a:gridCol w="1940814">
                  <a:extLst>
                    <a:ext uri="{9D8B030D-6E8A-4147-A177-3AD203B41FA5}">
                      <a16:colId xmlns="" xmlns:a16="http://schemas.microsoft.com/office/drawing/2014/main" val="3954009867"/>
                    </a:ext>
                  </a:extLst>
                </a:gridCol>
                <a:gridCol w="2124075">
                  <a:extLst>
                    <a:ext uri="{9D8B030D-6E8A-4147-A177-3AD203B41FA5}">
                      <a16:colId xmlns="" xmlns:a16="http://schemas.microsoft.com/office/drawing/2014/main" val="1905785910"/>
                    </a:ext>
                  </a:extLst>
                </a:gridCol>
              </a:tblGrid>
              <a:tr h="328249">
                <a:tc>
                  <a:txBody>
                    <a:bodyPr/>
                    <a:lstStyle/>
                    <a:p>
                      <a:pPr algn="just"/>
                      <a:r>
                        <a:rPr lang="en-US" sz="2200" b="1" dirty="0" smtClean="0">
                          <a:latin typeface="Times New Roman" panose="02020603050405020304" pitchFamily="18" charset="0"/>
                          <a:cs typeface="Times New Roman" panose="02020603050405020304" pitchFamily="18" charset="0"/>
                        </a:rPr>
                        <a:t>President</a:t>
                      </a:r>
                      <a:r>
                        <a:rPr lang="en-US" sz="2200" b="1" baseline="0" dirty="0" smtClean="0">
                          <a:latin typeface="Times New Roman" panose="02020603050405020304" pitchFamily="18" charset="0"/>
                          <a:cs typeface="Times New Roman" panose="02020603050405020304" pitchFamily="18" charset="0"/>
                        </a:rPr>
                        <a:t> </a:t>
                      </a:r>
                      <a:endParaRPr lang="en-IN" sz="2200" dirty="0"/>
                    </a:p>
                  </a:txBody>
                  <a:tcPr/>
                </a:tc>
                <a:tc>
                  <a:txBody>
                    <a:bodyPr/>
                    <a:lstStyle/>
                    <a:p>
                      <a:pPr algn="just"/>
                      <a:r>
                        <a:rPr lang="en-US" sz="2200" b="1" dirty="0" smtClean="0">
                          <a:latin typeface="Times New Roman" panose="02020603050405020304" pitchFamily="18" charset="0"/>
                          <a:cs typeface="Times New Roman" panose="02020603050405020304" pitchFamily="18" charset="0"/>
                        </a:rPr>
                        <a:t>Supreme</a:t>
                      </a:r>
                      <a:r>
                        <a:rPr lang="en-US" sz="2200" b="1" baseline="0" dirty="0" smtClean="0">
                          <a:latin typeface="Times New Roman" panose="02020603050405020304" pitchFamily="18" charset="0"/>
                          <a:cs typeface="Times New Roman" panose="02020603050405020304" pitchFamily="18" charset="0"/>
                        </a:rPr>
                        <a:t> court</a:t>
                      </a:r>
                      <a:r>
                        <a:rPr lang="en-US" sz="2200" b="1" dirty="0" smtClean="0">
                          <a:latin typeface="Times New Roman" panose="02020603050405020304" pitchFamily="18" charset="0"/>
                          <a:cs typeface="Times New Roman" panose="02020603050405020304" pitchFamily="18" charset="0"/>
                        </a:rPr>
                        <a:t> </a:t>
                      </a:r>
                      <a:endParaRPr lang="en-IN" sz="2200" dirty="0"/>
                    </a:p>
                  </a:txBody>
                  <a:tcPr/>
                </a:tc>
                <a:tc>
                  <a:txBody>
                    <a:bodyPr/>
                    <a:lstStyle/>
                    <a:p>
                      <a:pPr algn="just"/>
                      <a:r>
                        <a:rPr lang="en-US" sz="2200" b="1" dirty="0" smtClean="0">
                          <a:latin typeface="Times New Roman" panose="02020603050405020304" pitchFamily="18" charset="0"/>
                          <a:cs typeface="Times New Roman" panose="02020603050405020304" pitchFamily="18" charset="0"/>
                        </a:rPr>
                        <a:t>High</a:t>
                      </a:r>
                      <a:r>
                        <a:rPr lang="en-US" sz="2200" b="1" baseline="0" dirty="0" smtClean="0">
                          <a:latin typeface="Times New Roman" panose="02020603050405020304" pitchFamily="18" charset="0"/>
                          <a:cs typeface="Times New Roman" panose="02020603050405020304" pitchFamily="18" charset="0"/>
                        </a:rPr>
                        <a:t> court</a:t>
                      </a:r>
                      <a:endParaRPr lang="en-IN" sz="2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1" dirty="0" smtClean="0">
                          <a:latin typeface="Times New Roman" panose="02020603050405020304" pitchFamily="18" charset="0"/>
                          <a:cs typeface="Times New Roman" panose="02020603050405020304" pitchFamily="18" charset="0"/>
                        </a:rPr>
                        <a:t>Governor</a:t>
                      </a:r>
                      <a:r>
                        <a:rPr lang="en-US" sz="2200" b="1" baseline="0" dirty="0" smtClean="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pPr algn="just"/>
                      <a:endParaRPr lang="en-IN" sz="2200" dirty="0"/>
                    </a:p>
                  </a:txBody>
                  <a:tcPr/>
                </a:tc>
                <a:extLst>
                  <a:ext uri="{0D108BD9-81ED-4DB2-BD59-A6C34878D82A}">
                    <a16:rowId xmlns="" xmlns:a16="http://schemas.microsoft.com/office/drawing/2014/main" val="2997028904"/>
                  </a:ext>
                </a:extLst>
              </a:tr>
            </a:tbl>
          </a:graphicData>
        </a:graphic>
      </p:graphicFrame>
    </p:spTree>
    <p:extLst>
      <p:ext uri="{BB962C8B-B14F-4D97-AF65-F5344CB8AC3E}">
        <p14:creationId xmlns="" xmlns:p14="http://schemas.microsoft.com/office/powerpoint/2010/main" val="3593438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029200"/>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Describe the </a:t>
            </a:r>
            <a:r>
              <a:rPr lang="en-US" sz="2200" dirty="0" smtClean="0">
                <a:latin typeface="Times New Roman" panose="02020603050405020304" pitchFamily="18" charset="0"/>
                <a:cs typeface="Times New Roman" panose="02020603050405020304" pitchFamily="18" charset="0"/>
              </a:rPr>
              <a:t>Powers and function of Parliament. (CO2)</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Explain the </a:t>
            </a:r>
            <a:r>
              <a:rPr lang="en-US" sz="2200" dirty="0" smtClean="0">
                <a:latin typeface="Times New Roman" panose="02020603050405020304" pitchFamily="18" charset="0"/>
                <a:cs typeface="Times New Roman" panose="02020603050405020304" pitchFamily="18" charset="0"/>
              </a:rPr>
              <a:t>Powers </a:t>
            </a:r>
            <a:r>
              <a:rPr lang="en-US" sz="2200" dirty="0" err="1" smtClean="0">
                <a:latin typeface="Times New Roman" panose="02020603050405020304" pitchFamily="18" charset="0"/>
                <a:cs typeface="Times New Roman" panose="02020603050405020304" pitchFamily="18" charset="0"/>
              </a:rPr>
              <a:t>Lok</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Sabha</a:t>
            </a:r>
            <a:r>
              <a:rPr lang="en-US" sz="2200" dirty="0" smtClean="0">
                <a:latin typeface="Times New Roman" panose="02020603050405020304" pitchFamily="18" charset="0"/>
                <a:cs typeface="Times New Roman" panose="02020603050405020304" pitchFamily="18" charset="0"/>
              </a:rPr>
              <a:t>. (CO2)</a:t>
            </a:r>
            <a:endParaRPr lang="en-US" sz="2200" dirty="0">
              <a:latin typeface="Times New Roman" panose="02020603050405020304" pitchFamily="18" charset="0"/>
              <a:cs typeface="Times New Roman" panose="02020603050405020304" pitchFamily="18" charset="0"/>
            </a:endParaRPr>
          </a:p>
          <a:p>
            <a:pPr algn="just">
              <a:lnSpc>
                <a:spcPct val="150000"/>
              </a:lnSpc>
            </a:pPr>
            <a:r>
              <a:rPr lang="en-US" sz="2200" dirty="0">
                <a:latin typeface="Times New Roman" panose="02020603050405020304" pitchFamily="18" charset="0"/>
                <a:cs typeface="Times New Roman" panose="02020603050405020304" pitchFamily="18" charset="0"/>
              </a:rPr>
              <a:t>Describe the </a:t>
            </a:r>
            <a:r>
              <a:rPr lang="en-US" sz="2200" dirty="0" smtClean="0">
                <a:latin typeface="Times New Roman" panose="02020603050405020304" pitchFamily="18" charset="0"/>
                <a:cs typeface="Times New Roman" panose="02020603050405020304" pitchFamily="18" charset="0"/>
              </a:rPr>
              <a:t>Powers of </a:t>
            </a:r>
            <a:r>
              <a:rPr lang="en-US" sz="2200" dirty="0" err="1" smtClean="0">
                <a:latin typeface="Times New Roman" panose="02020603050405020304" pitchFamily="18" charset="0"/>
                <a:cs typeface="Times New Roman" panose="02020603050405020304" pitchFamily="18" charset="0"/>
              </a:rPr>
              <a:t>Rajya</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Sabha</a:t>
            </a:r>
            <a:r>
              <a:rPr lang="en-US" sz="2200" dirty="0" smtClean="0">
                <a:latin typeface="Times New Roman" panose="02020603050405020304" pitchFamily="18" charset="0"/>
                <a:cs typeface="Times New Roman" panose="02020603050405020304" pitchFamily="18" charset="0"/>
              </a:rPr>
              <a:t>. (CO2)</a:t>
            </a:r>
          </a:p>
          <a:p>
            <a:pPr algn="just">
              <a:lnSpc>
                <a:spcPct val="150000"/>
              </a:lnSpc>
            </a:pPr>
            <a:r>
              <a:rPr lang="en-US" sz="2200" dirty="0" smtClean="0">
                <a:latin typeface="Times New Roman" panose="02020603050405020304" pitchFamily="18" charset="0"/>
                <a:cs typeface="Times New Roman" panose="02020603050405020304" pitchFamily="18" charset="0"/>
              </a:rPr>
              <a:t>What do you mean by Impeachment? (CO2)</a:t>
            </a:r>
          </a:p>
          <a:p>
            <a:pPr algn="just">
              <a:lnSpc>
                <a:spcPct val="150000"/>
              </a:lnSpc>
            </a:pPr>
            <a:r>
              <a:rPr lang="en-US" sz="2400" dirty="0" smtClean="0">
                <a:latin typeface="Times New Roman" panose="02020603050405020304" pitchFamily="18" charset="0"/>
                <a:cs typeface="Times New Roman" panose="02020603050405020304" pitchFamily="18" charset="0"/>
              </a:rPr>
              <a:t>Explain the Comparison </a:t>
            </a:r>
            <a:r>
              <a:rPr lang="en-US" sz="2400" dirty="0">
                <a:latin typeface="Times New Roman" panose="02020603050405020304" pitchFamily="18" charset="0"/>
                <a:cs typeface="Times New Roman" panose="02020603050405020304" pitchFamily="18" charset="0"/>
              </a:rPr>
              <a:t>of powers of Indian President with the United </a:t>
            </a:r>
            <a:r>
              <a:rPr lang="en-US" sz="2400" dirty="0" smtClean="0">
                <a:latin typeface="Times New Roman" panose="02020603050405020304" pitchFamily="18" charset="0"/>
                <a:cs typeface="Times New Roman" panose="02020603050405020304" pitchFamily="18" charset="0"/>
              </a:rPr>
              <a:t>States. (CO2)</a:t>
            </a:r>
          </a:p>
          <a:p>
            <a:pPr algn="just">
              <a:lnSpc>
                <a:spcPct val="150000"/>
              </a:lnSpc>
            </a:pPr>
            <a:r>
              <a:rPr lang="en-US" sz="2400" dirty="0" smtClean="0">
                <a:latin typeface="Times New Roman" panose="02020603050405020304" pitchFamily="18" charset="0"/>
                <a:cs typeface="Times New Roman" panose="02020603050405020304" pitchFamily="18" charset="0"/>
              </a:rPr>
              <a:t>Write the functions of supreme court. (CO2)</a:t>
            </a:r>
          </a:p>
          <a:p>
            <a:pPr algn="just">
              <a:lnSpc>
                <a:spcPct val="150000"/>
              </a:lnSpc>
            </a:pPr>
            <a:r>
              <a:rPr lang="en-US" sz="2400" dirty="0" smtClean="0">
                <a:latin typeface="Times New Roman" panose="02020603050405020304" pitchFamily="18" charset="0"/>
                <a:cs typeface="Times New Roman" panose="02020603050405020304" pitchFamily="18" charset="0"/>
              </a:rPr>
              <a:t>Explain writ jurisdiction of judiciary.</a:t>
            </a:r>
            <a:r>
              <a:rPr lang="en-US" sz="2200" dirty="0" smtClean="0">
                <a:latin typeface="Times New Roman" panose="02020603050405020304" pitchFamily="18" charset="0"/>
                <a:cs typeface="Times New Roman" panose="02020603050405020304" pitchFamily="18" charset="0"/>
              </a:rPr>
              <a:t> (CO2)     </a:t>
            </a:r>
            <a:endParaRPr lang="en-US" dirty="0"/>
          </a:p>
        </p:txBody>
      </p:sp>
      <p:sp>
        <p:nvSpPr>
          <p:cNvPr id="4" name="Date Placeholder 3"/>
          <p:cNvSpPr>
            <a:spLocks noGrp="1"/>
          </p:cNvSpPr>
          <p:nvPr>
            <p:ph type="dt" sz="half" idx="10"/>
          </p:nvPr>
        </p:nvSpPr>
        <p:spPr/>
        <p:txBody>
          <a:bodyPr/>
          <a:lstStyle/>
          <a:p>
            <a:fld id="{3AF4ACBD-EDDB-498E-9D30-FE9C6159603E}" type="datetime1">
              <a:rPr lang="en-US" smtClean="0"/>
              <a:pPr/>
              <a:t>6/18/2022</a:t>
            </a:fld>
            <a:endParaRPr lang="en-US"/>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Weekly Assignment</a:t>
            </a: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4681525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082BA5-B0A5-40B6-B96C-1FE5C8CC01B4}"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 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3075" name="Picture 3"/>
          <p:cNvPicPr>
            <a:picLocks noChangeAspect="1" noChangeArrowheads="1"/>
          </p:cNvPicPr>
          <p:nvPr/>
        </p:nvPicPr>
        <p:blipFill>
          <a:blip r:embed="rId3"/>
          <a:srcRect/>
          <a:stretch>
            <a:fillRect/>
          </a:stretch>
        </p:blipFill>
        <p:spPr bwMode="auto">
          <a:xfrm>
            <a:off x="0" y="609601"/>
            <a:ext cx="9143999" cy="6248399"/>
          </a:xfrm>
          <a:prstGeom prst="rect">
            <a:avLst/>
          </a:prstGeom>
          <a:noFill/>
          <a:ln w="9525">
            <a:noFill/>
            <a:miter lim="800000"/>
            <a:headEnd/>
            <a:tailEnd/>
          </a:ln>
          <a:effec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EFC2E0-226D-47BC-B848-7336D47E0D1B}"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 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0" y="762000"/>
            <a:ext cx="9143999" cy="5715000"/>
          </a:xfrm>
          <a:prstGeom prst="rect">
            <a:avLst/>
          </a:prstGeom>
          <a:noFill/>
          <a:ln w="9525">
            <a:noFill/>
            <a:miter lim="800000"/>
            <a:headEnd/>
            <a:tailEnd/>
          </a:ln>
          <a:effectLst/>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C8C938-33D5-4A32-AC33-8FC45DA616AE}"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-II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5123" name="Picture 3"/>
          <p:cNvPicPr>
            <a:picLocks noChangeAspect="1" noChangeArrowheads="1"/>
          </p:cNvPicPr>
          <p:nvPr/>
        </p:nvPicPr>
        <p:blipFill>
          <a:blip r:embed="rId3"/>
          <a:srcRect/>
          <a:stretch>
            <a:fillRect/>
          </a:stretch>
        </p:blipFill>
        <p:spPr bwMode="auto">
          <a:xfrm>
            <a:off x="0" y="838200"/>
            <a:ext cx="9144000" cy="6186488"/>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2509F3-3E08-4704-BA56-FF3E75624F04}"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-II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6146" name="Picture 2"/>
          <p:cNvPicPr>
            <a:picLocks noChangeAspect="1" noChangeArrowheads="1"/>
          </p:cNvPicPr>
          <p:nvPr/>
        </p:nvPicPr>
        <p:blipFill>
          <a:blip r:embed="rId3"/>
          <a:srcRect/>
          <a:stretch>
            <a:fillRect/>
          </a:stretch>
        </p:blipFill>
        <p:spPr bwMode="auto">
          <a:xfrm>
            <a:off x="0" y="1219200"/>
            <a:ext cx="9144000" cy="1752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0" y="2971800"/>
            <a:ext cx="9144000" cy="3048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184FB-8DDA-4D55-8ABE-8343F2600C4E}"/>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Educational Objectives</a:t>
            </a:r>
            <a:endParaRPr lang="en-US" sz="2400" b="1" dirty="0">
              <a:latin typeface="Times New Roman" pitchFamily="18" charset="0"/>
              <a:cs typeface="Times New Roman" pitchFamily="18" charset="0"/>
            </a:endParaRPr>
          </a:p>
        </p:txBody>
      </p:sp>
      <p:pic>
        <p:nvPicPr>
          <p:cNvPr id="26627" name="Picture 2">
            <a:extLst>
              <a:ext uri="{FF2B5EF4-FFF2-40B4-BE49-F238E27FC236}">
                <a16:creationId xmlns="" xmlns:a16="http://schemas.microsoft.com/office/drawing/2014/main" id="{FFAC6D9C-9307-438C-9776-E59C1928FDD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8" name="Rectangle 3">
            <a:extLst>
              <a:ext uri="{FF2B5EF4-FFF2-40B4-BE49-F238E27FC236}">
                <a16:creationId xmlns="" xmlns:a16="http://schemas.microsoft.com/office/drawing/2014/main" id="{B2BD896E-8F28-4807-AE5B-E33637344481}"/>
              </a:ext>
            </a:extLst>
          </p:cNvPr>
          <p:cNvSpPr>
            <a:spLocks noChangeArrowheads="1"/>
          </p:cNvSpPr>
          <p:nvPr/>
        </p:nvSpPr>
        <p:spPr bwMode="auto">
          <a:xfrm>
            <a:off x="0" y="1066800"/>
            <a:ext cx="91440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2000">
                <a:latin typeface="Times New Roman" panose="02020603050405020304" pitchFamily="18" charset="0"/>
                <a:cs typeface="Times New Roman" panose="02020603050405020304" pitchFamily="18" charset="0"/>
              </a:rPr>
              <a:t>The </a:t>
            </a:r>
            <a:r>
              <a:rPr lang="en-US" altLang="en-US" sz="2000" b="1">
                <a:latin typeface="Times New Roman" panose="02020603050405020304" pitchFamily="18" charset="0"/>
                <a:cs typeface="Times New Roman" panose="02020603050405020304" pitchFamily="18" charset="0"/>
              </a:rPr>
              <a:t>Program Educational Objectives (PEOs) </a:t>
            </a:r>
            <a:r>
              <a:rPr lang="en-US" altLang="en-US" sz="200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6629" name="Rectangle 10">
            <a:extLst>
              <a:ext uri="{FF2B5EF4-FFF2-40B4-BE49-F238E27FC236}">
                <a16:creationId xmlns="" xmlns:a16="http://schemas.microsoft.com/office/drawing/2014/main" id="{F99C5A43-D9F4-451A-9C95-8E09CA1300DE}"/>
              </a:ext>
            </a:extLst>
          </p:cNvPr>
          <p:cNvSpPr>
            <a:spLocks noChangeArrowheads="1"/>
          </p:cNvSpPr>
          <p:nvPr/>
        </p:nvSpPr>
        <p:spPr bwMode="auto">
          <a:xfrm>
            <a:off x="0" y="2590800"/>
            <a:ext cx="9144000" cy="28954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PEO1:</a:t>
            </a:r>
            <a:r>
              <a:rPr lang="en-US" altLang="en-US" sz="2000"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eaLnBrk="1" hangingPunct="1">
              <a:lnSpc>
                <a:spcPct val="115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sz="2000" dirty="0" err="1">
                <a:latin typeface="Times New Roman" panose="02020603050405020304" pitchFamily="18" charset="0"/>
                <a:cs typeface="Times New Roman" panose="02020603050405020304" pitchFamily="18" charset="0"/>
              </a:rPr>
              <a:t>endeavours</a:t>
            </a:r>
            <a:r>
              <a:rPr lang="en-US" altLang="en-US" sz="2000" dirty="0">
                <a:latin typeface="Times New Roman" panose="02020603050405020304" pitchFamily="18" charset="0"/>
                <a:cs typeface="Times New Roman" panose="02020603050405020304" pitchFamily="18" charset="0"/>
              </a:rPr>
              <a:t>.</a:t>
            </a:r>
          </a:p>
          <a:p>
            <a:pPr algn="just" eaLnBrk="1" hangingPunct="1">
              <a:lnSpc>
                <a:spcPct val="1150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3" name="Date Placeholder 2"/>
          <p:cNvSpPr>
            <a:spLocks noGrp="1"/>
          </p:cNvSpPr>
          <p:nvPr>
            <p:ph type="dt" sz="half" idx="10"/>
          </p:nvPr>
        </p:nvSpPr>
        <p:spPr/>
        <p:txBody>
          <a:bodyPr/>
          <a:lstStyle/>
          <a:p>
            <a:fld id="{0578500E-3B7B-4DA6-B383-AF645F36E321}" type="datetime1">
              <a:rPr lang="en-US" smtClean="0"/>
              <a:pPr/>
              <a:t>6/18/2022</a:t>
            </a:fld>
            <a:endParaRPr lang="en-US"/>
          </a:p>
        </p:txBody>
      </p:sp>
      <p:sp>
        <p:nvSpPr>
          <p:cNvPr id="4" name="Footer Placeholder 3"/>
          <p:cNvSpPr>
            <a:spLocks noGrp="1"/>
          </p:cNvSpPr>
          <p:nvPr>
            <p:ph type="ftr" sz="quarter" idx="11"/>
          </p:nvPr>
        </p:nvSpPr>
        <p:spPr>
          <a:xfrm>
            <a:off x="1828800" y="6356350"/>
            <a:ext cx="5486400" cy="4254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 xmlns:p14="http://schemas.microsoft.com/office/powerpoint/2010/main" val="9042102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FE5080-B53C-4148-A65C-C43D371920C5}"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-III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D5E4E0-C63B-4F37-8A2B-3002A5BF6A69}"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Sessional</a:t>
            </a:r>
            <a:r>
              <a:rPr lang="en-US" sz="2400" b="1" dirty="0" smtClean="0">
                <a:latin typeface="Times New Roman" panose="02020603050405020304" pitchFamily="18" charset="0"/>
                <a:cs typeface="Times New Roman" panose="02020603050405020304" pitchFamily="18" charset="0"/>
              </a:rPr>
              <a:t> paper -III</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8194" name="Picture 2"/>
          <p:cNvPicPr>
            <a:picLocks noChangeAspect="1" noChangeArrowheads="1"/>
          </p:cNvPicPr>
          <p:nvPr/>
        </p:nvPicPr>
        <p:blipFill>
          <a:blip r:embed="rId3"/>
          <a:srcRect/>
          <a:stretch>
            <a:fillRect/>
          </a:stretch>
        </p:blipFill>
        <p:spPr bwMode="auto">
          <a:xfrm>
            <a:off x="0" y="914400"/>
            <a:ext cx="9143999" cy="5257800"/>
          </a:xfrm>
          <a:prstGeom prst="rect">
            <a:avLst/>
          </a:prstGeom>
          <a:noFill/>
          <a:ln w="9525">
            <a:noFill/>
            <a:miter lim="800000"/>
            <a:headEnd/>
            <a:tailEnd/>
          </a:ln>
          <a:effec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132</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85812672-2647-4E18-B959-1F673EDD4BF1}" type="datetime1">
              <a:rPr lang="en-US" smtClean="0"/>
              <a:pPr/>
              <a:t>6/18/2022</a:t>
            </a:fld>
            <a:endParaRPr lang="en-US"/>
          </a:p>
        </p:txBody>
      </p:sp>
      <p:sp>
        <p:nvSpPr>
          <p:cNvPr id="7" name="Title 1">
            <a:extLst>
              <a:ext uri="{FF2B5EF4-FFF2-40B4-BE49-F238E27FC236}">
                <a16:creationId xmlns="" xmlns:a16="http://schemas.microsoft.com/office/drawing/2014/main" id="{A20E24C3-9AB3-4904-87A4-2729A7C3571E}"/>
              </a:ext>
            </a:extLst>
          </p:cNvPr>
          <p:cNvSpPr txBox="1">
            <a:spLocks/>
          </p:cNvSpPr>
          <p:nvPr/>
        </p:nvSpPr>
        <p:spPr>
          <a:xfrm>
            <a:off x="0" y="13063"/>
            <a:ext cx="9144000" cy="6727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Old Question Papers</a:t>
            </a:r>
          </a:p>
        </p:txBody>
      </p:sp>
      <p:pic>
        <p:nvPicPr>
          <p:cNvPr id="8" name="Picture 2">
            <a:extLst>
              <a:ext uri="{FF2B5EF4-FFF2-40B4-BE49-F238E27FC236}">
                <a16:creationId xmlns=""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3062"/>
            <a:ext cx="1371600" cy="78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Content Placeholder 9">
            <a:extLst>
              <a:ext uri="{FF2B5EF4-FFF2-40B4-BE49-F238E27FC236}">
                <a16:creationId xmlns="" xmlns:a16="http://schemas.microsoft.com/office/drawing/2014/main"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3" name="Picture 2">
            <a:extLst>
              <a:ext uri="{FF2B5EF4-FFF2-40B4-BE49-F238E27FC236}">
                <a16:creationId xmlns="" xmlns:a16="http://schemas.microsoft.com/office/drawing/2014/main" id="{B047AB12-76F8-4B13-A1CE-3DCDC9E3EFD4}"/>
              </a:ext>
            </a:extLst>
          </p:cNvPr>
          <p:cNvPicPr>
            <a:picLocks noChangeAspect="1"/>
          </p:cNvPicPr>
          <p:nvPr/>
        </p:nvPicPr>
        <p:blipFill>
          <a:blip r:embed="rId3"/>
          <a:stretch>
            <a:fillRect/>
          </a:stretch>
        </p:blipFill>
        <p:spPr>
          <a:xfrm>
            <a:off x="432954" y="914400"/>
            <a:ext cx="8278091" cy="5441950"/>
          </a:xfrm>
          <a:prstGeom prst="rect">
            <a:avLst/>
          </a:prstGeom>
        </p:spPr>
      </p:pic>
    </p:spTree>
    <p:extLst>
      <p:ext uri="{BB962C8B-B14F-4D97-AF65-F5344CB8AC3E}">
        <p14:creationId xmlns="" xmlns:p14="http://schemas.microsoft.com/office/powerpoint/2010/main" val="11949153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133</a:t>
            </a:fld>
            <a:endParaRPr lang="en-US"/>
          </a:p>
        </p:txBody>
      </p:sp>
      <p:sp>
        <p:nvSpPr>
          <p:cNvPr id="5" name="Footer Placeholder 4"/>
          <p:cNvSpPr>
            <a:spLocks noGrp="1"/>
          </p:cNvSpPr>
          <p:nvPr>
            <p:ph type="ftr" sz="quarter" idx="11"/>
          </p:nvPr>
        </p:nvSpPr>
        <p:spPr>
          <a:xfrm>
            <a:off x="762000" y="6356350"/>
            <a:ext cx="7315200" cy="365125"/>
          </a:xfrm>
        </p:spPr>
        <p:txBody>
          <a:bodyPr/>
          <a:lstStyle/>
          <a:p>
            <a:r>
              <a:rPr lang="en-US" smtClean="0"/>
              <a:t>Mr. Ajeet Singh    Constitution of India, Law and Engineering     Unit 3</a:t>
            </a:r>
            <a:endParaRPr lang="en-US" dirty="0"/>
          </a:p>
        </p:txBody>
      </p:sp>
      <p:sp>
        <p:nvSpPr>
          <p:cNvPr id="6" name="Date Placeholder 5"/>
          <p:cNvSpPr>
            <a:spLocks noGrp="1"/>
          </p:cNvSpPr>
          <p:nvPr>
            <p:ph type="dt" sz="half" idx="10"/>
          </p:nvPr>
        </p:nvSpPr>
        <p:spPr/>
        <p:txBody>
          <a:bodyPr/>
          <a:lstStyle/>
          <a:p>
            <a:fld id="{2208047A-880C-4466-BCB7-6AB118326FBA}" type="datetime1">
              <a:rPr lang="en-US" smtClean="0"/>
              <a:pPr/>
              <a:t>6/18/2022</a:t>
            </a:fld>
            <a:endParaRPr lang="en-US"/>
          </a:p>
        </p:txBody>
      </p:sp>
      <p:sp>
        <p:nvSpPr>
          <p:cNvPr id="7" name="Title 1">
            <a:extLst>
              <a:ext uri="{FF2B5EF4-FFF2-40B4-BE49-F238E27FC236}">
                <a16:creationId xmlns="" xmlns:a16="http://schemas.microsoft.com/office/drawing/2014/main" id="{A20E24C3-9AB3-4904-87A4-2729A7C3571E}"/>
              </a:ext>
            </a:extLst>
          </p:cNvPr>
          <p:cNvSpPr txBox="1">
            <a:spLocks/>
          </p:cNvSpPr>
          <p:nvPr/>
        </p:nvSpPr>
        <p:spPr>
          <a:xfrm>
            <a:off x="0" y="13063"/>
            <a:ext cx="9144000" cy="6727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Old Question Papers</a:t>
            </a:r>
          </a:p>
        </p:txBody>
      </p:sp>
      <p:pic>
        <p:nvPicPr>
          <p:cNvPr id="8" name="Picture 2">
            <a:extLst>
              <a:ext uri="{FF2B5EF4-FFF2-40B4-BE49-F238E27FC236}">
                <a16:creationId xmlns=""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13062"/>
            <a:ext cx="1371600" cy="78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Content Placeholder 9">
            <a:extLst>
              <a:ext uri="{FF2B5EF4-FFF2-40B4-BE49-F238E27FC236}">
                <a16:creationId xmlns="" xmlns:a16="http://schemas.microsoft.com/office/drawing/2014/main"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9" name="Picture 8">
            <a:extLst>
              <a:ext uri="{FF2B5EF4-FFF2-40B4-BE49-F238E27FC236}">
                <a16:creationId xmlns="" xmlns:a16="http://schemas.microsoft.com/office/drawing/2014/main" id="{FA41E6A9-6432-4865-85CB-F0BC28BAEC36}"/>
              </a:ext>
            </a:extLst>
          </p:cNvPr>
          <p:cNvPicPr>
            <a:picLocks noChangeAspect="1"/>
          </p:cNvPicPr>
          <p:nvPr/>
        </p:nvPicPr>
        <p:blipFill>
          <a:blip r:embed="rId3"/>
          <a:stretch>
            <a:fillRect/>
          </a:stretch>
        </p:blipFill>
        <p:spPr>
          <a:xfrm>
            <a:off x="304799" y="990600"/>
            <a:ext cx="8582025" cy="5410200"/>
          </a:xfrm>
          <a:prstGeom prst="rect">
            <a:avLst/>
          </a:prstGeom>
        </p:spPr>
      </p:pic>
    </p:spTree>
    <p:extLst>
      <p:ext uri="{BB962C8B-B14F-4D97-AF65-F5344CB8AC3E}">
        <p14:creationId xmlns="" xmlns:p14="http://schemas.microsoft.com/office/powerpoint/2010/main" val="28577817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69949"/>
            <a:ext cx="8763000" cy="5454651"/>
          </a:xfrm>
        </p:spPr>
        <p:txBody>
          <a:bodyPr>
            <a:noAutofit/>
          </a:bodyPr>
          <a:lstStyle/>
          <a:p>
            <a:pPr marL="0" indent="0" algn="just"/>
            <a:r>
              <a:rPr lang="en-US" sz="2200" dirty="0" smtClean="0">
                <a:latin typeface="Times New Roman" panose="02020603050405020304" pitchFamily="18" charset="0"/>
                <a:cs typeface="Times New Roman" panose="02020603050405020304" pitchFamily="18" charset="0"/>
              </a:rPr>
              <a:t>What </a:t>
            </a:r>
            <a:r>
              <a:rPr lang="en-US" sz="2200" dirty="0">
                <a:latin typeface="Times New Roman" panose="02020603050405020304" pitchFamily="18" charset="0"/>
                <a:cs typeface="Times New Roman" panose="02020603050405020304" pitchFamily="18" charset="0"/>
              </a:rPr>
              <a:t>are the powers of Indian Parliament?</a:t>
            </a:r>
          </a:p>
          <a:p>
            <a:pPr marL="0" indent="0" algn="just"/>
            <a:r>
              <a:rPr lang="en-US" sz="2200" dirty="0" smtClean="0">
                <a:latin typeface="Times New Roman" panose="02020603050405020304" pitchFamily="18" charset="0"/>
                <a:cs typeface="Times New Roman" panose="02020603050405020304" pitchFamily="18" charset="0"/>
              </a:rPr>
              <a:t>Write </a:t>
            </a:r>
            <a:r>
              <a:rPr lang="en-US" sz="2200" dirty="0">
                <a:latin typeface="Times New Roman" panose="02020603050405020304" pitchFamily="18" charset="0"/>
                <a:cs typeface="Times New Roman" panose="02020603050405020304" pitchFamily="18" charset="0"/>
              </a:rPr>
              <a:t>a short note on </a:t>
            </a:r>
            <a:r>
              <a:rPr lang="en-US" sz="2200" dirty="0" err="1">
                <a:latin typeface="Times New Roman" panose="02020603050405020304" pitchFamily="18" charset="0"/>
                <a:cs typeface="Times New Roman" panose="02020603050405020304" pitchFamily="18" charset="0"/>
              </a:rPr>
              <a:t>Rajya</a:t>
            </a:r>
            <a:r>
              <a:rPr lang="en-US" sz="2200" dirty="0">
                <a:latin typeface="Times New Roman" panose="02020603050405020304" pitchFamily="18" charset="0"/>
                <a:cs typeface="Times New Roman" panose="02020603050405020304" pitchFamily="18" charset="0"/>
              </a:rPr>
              <a:t> Sabha (Council of States).</a:t>
            </a:r>
          </a:p>
          <a:p>
            <a:pPr marL="0" indent="0" algn="just"/>
            <a:r>
              <a:rPr lang="en-US" sz="2200" dirty="0" smtClean="0">
                <a:latin typeface="Times New Roman" panose="02020603050405020304" pitchFamily="18" charset="0"/>
                <a:cs typeface="Times New Roman" panose="02020603050405020304" pitchFamily="18" charset="0"/>
              </a:rPr>
              <a:t>Who </a:t>
            </a:r>
            <a:r>
              <a:rPr lang="en-US" sz="2200" dirty="0">
                <a:latin typeface="Times New Roman" panose="02020603050405020304" pitchFamily="18" charset="0"/>
                <a:cs typeface="Times New Roman" panose="02020603050405020304" pitchFamily="18" charset="0"/>
              </a:rPr>
              <a:t>is the Supreme Commander of India’s armed forces</a:t>
            </a:r>
            <a:r>
              <a:rPr lang="en-US" sz="2200" dirty="0" smtClean="0">
                <a:latin typeface="Times New Roman" panose="02020603050405020304" pitchFamily="18" charset="0"/>
                <a:cs typeface="Times New Roman" panose="02020603050405020304" pitchFamily="18" charset="0"/>
              </a:rPr>
              <a:t>?</a:t>
            </a:r>
          </a:p>
          <a:p>
            <a:pPr marL="0" indent="0" algn="just"/>
            <a:r>
              <a:rPr lang="en-US" sz="2200" dirty="0" smtClean="0">
                <a:latin typeface="Times New Roman" panose="02020603050405020304" pitchFamily="18" charset="0"/>
                <a:cs typeface="Times New Roman" panose="02020603050405020304" pitchFamily="18" charset="0"/>
              </a:rPr>
              <a:t>On whose recommendations the members of the Council of Ministers  appointed?</a:t>
            </a:r>
          </a:p>
          <a:p>
            <a:pPr marL="0" indent="0" algn="just"/>
            <a:r>
              <a:rPr lang="en-US" sz="2200" dirty="0" smtClean="0">
                <a:latin typeface="Times New Roman" panose="02020603050405020304" pitchFamily="18" charset="0"/>
                <a:cs typeface="Times New Roman" panose="02020603050405020304" pitchFamily="18" charset="0"/>
              </a:rPr>
              <a:t>What is the procedure of removal of the President known as?</a:t>
            </a:r>
          </a:p>
          <a:p>
            <a:pPr marL="0" indent="0" algn="just"/>
            <a:r>
              <a:rPr lang="en-US" sz="2200" dirty="0" smtClean="0">
                <a:latin typeface="Times New Roman" panose="02020603050405020304" pitchFamily="18" charset="0"/>
                <a:cs typeface="Times New Roman" panose="02020603050405020304" pitchFamily="18" charset="0"/>
              </a:rPr>
              <a:t>How </a:t>
            </a:r>
            <a:r>
              <a:rPr lang="en-US" sz="2200" dirty="0">
                <a:latin typeface="Times New Roman" panose="02020603050405020304" pitchFamily="18" charset="0"/>
                <a:cs typeface="Times New Roman" panose="02020603050405020304" pitchFamily="18" charset="0"/>
              </a:rPr>
              <a:t>many members of the </a:t>
            </a:r>
            <a:r>
              <a:rPr lang="en-US" sz="2200" dirty="0" err="1">
                <a:latin typeface="Times New Roman" panose="02020603050405020304" pitchFamily="18" charset="0"/>
                <a:cs typeface="Times New Roman" panose="02020603050405020304" pitchFamily="18" charset="0"/>
              </a:rPr>
              <a:t>Rajya</a:t>
            </a:r>
            <a:r>
              <a:rPr lang="en-US" sz="2200" dirty="0">
                <a:latin typeface="Times New Roman" panose="02020603050405020304" pitchFamily="18" charset="0"/>
                <a:cs typeface="Times New Roman" panose="02020603050405020304" pitchFamily="18" charset="0"/>
              </a:rPr>
              <a:t> Sabha are nominated by the President?</a:t>
            </a:r>
          </a:p>
          <a:p>
            <a:pPr marL="0" indent="0" algn="just"/>
            <a:r>
              <a:rPr lang="en-US" sz="2200" dirty="0" smtClean="0">
                <a:latin typeface="Times New Roman" panose="02020603050405020304" pitchFamily="18" charset="0"/>
                <a:cs typeface="Times New Roman" panose="02020603050405020304" pitchFamily="18" charset="0"/>
              </a:rPr>
              <a:t>Mention </a:t>
            </a:r>
            <a:r>
              <a:rPr lang="en-US" sz="2200" dirty="0">
                <a:latin typeface="Times New Roman" panose="02020603050405020304" pitchFamily="18" charset="0"/>
                <a:cs typeface="Times New Roman" panose="02020603050405020304" pitchFamily="18" charset="0"/>
              </a:rPr>
              <a:t>one judicial power of the President.</a:t>
            </a:r>
          </a:p>
          <a:p>
            <a:pPr marL="0" indent="0" algn="just"/>
            <a:r>
              <a:rPr lang="en-US" sz="2200" dirty="0" smtClean="0">
                <a:latin typeface="Times New Roman" panose="02020603050405020304" pitchFamily="18" charset="0"/>
                <a:cs typeface="Times New Roman" panose="02020603050405020304" pitchFamily="18" charset="0"/>
              </a:rPr>
              <a:t>What </a:t>
            </a:r>
            <a:r>
              <a:rPr lang="en-US" sz="2200" dirty="0">
                <a:latin typeface="Times New Roman" panose="02020603050405020304" pitchFamily="18" charset="0"/>
                <a:cs typeface="Times New Roman" panose="02020603050405020304" pitchFamily="18" charset="0"/>
              </a:rPr>
              <a:t>type of bills are invariably introduced in the </a:t>
            </a:r>
            <a:r>
              <a:rPr lang="en-US" sz="2200" dirty="0" err="1">
                <a:latin typeface="Times New Roman" panose="02020603050405020304" pitchFamily="18" charset="0"/>
                <a:cs typeface="Times New Roman" panose="02020603050405020304" pitchFamily="18" charset="0"/>
              </a:rPr>
              <a:t>Lok</a:t>
            </a:r>
            <a:r>
              <a:rPr lang="en-US" sz="2200" dirty="0">
                <a:latin typeface="Times New Roman" panose="02020603050405020304" pitchFamily="18" charset="0"/>
                <a:cs typeface="Times New Roman" panose="02020603050405020304" pitchFamily="18" charset="0"/>
              </a:rPr>
              <a:t> Sabha with the prior approval of the President?</a:t>
            </a:r>
          </a:p>
          <a:p>
            <a:pPr marL="0" indent="0" algn="just"/>
            <a:r>
              <a:rPr lang="en-US" sz="2200" dirty="0" smtClean="0">
                <a:latin typeface="Times New Roman" panose="02020603050405020304" pitchFamily="18" charset="0"/>
                <a:cs typeface="Times New Roman" panose="02020603050405020304" pitchFamily="18" charset="0"/>
              </a:rPr>
              <a:t>Explain </a:t>
            </a:r>
            <a:r>
              <a:rPr lang="en-US" sz="2200" dirty="0">
                <a:latin typeface="Times New Roman" panose="02020603050405020304" pitchFamily="18" charset="0"/>
                <a:cs typeface="Times New Roman" panose="02020603050405020304" pitchFamily="18" charset="0"/>
              </a:rPr>
              <a:t>the method of election of the President.</a:t>
            </a:r>
          </a:p>
          <a:p>
            <a:pPr marL="0" indent="0" algn="just"/>
            <a:r>
              <a:rPr lang="en-US" sz="2200" dirty="0" smtClean="0">
                <a:latin typeface="Times New Roman" panose="02020603050405020304" pitchFamily="18" charset="0"/>
                <a:cs typeface="Times New Roman" panose="02020603050405020304" pitchFamily="18" charset="0"/>
              </a:rPr>
              <a:t>Describe </a:t>
            </a:r>
            <a:r>
              <a:rPr lang="en-US" sz="2200" dirty="0">
                <a:latin typeface="Times New Roman" panose="02020603050405020304" pitchFamily="18" charset="0"/>
                <a:cs typeface="Times New Roman" panose="02020603050405020304" pitchFamily="18" charset="0"/>
              </a:rPr>
              <a:t>the qualifications for the office of the President of India. What is his and how can he be removed from office?</a:t>
            </a:r>
          </a:p>
          <a:p>
            <a:pPr marL="0" indent="0"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08F4FFA-F99D-47C3-A8B4-7812A63D7A22}" type="datetime1">
              <a:rPr lang="en-US" smtClean="0"/>
              <a:pPr/>
              <a:t>6/18/2022</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Expected Questions for University Exam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534400" cy="5594350"/>
          </a:xfrm>
        </p:spPr>
        <p:txBody>
          <a:bodyPr>
            <a:noAutofit/>
          </a:bodyPr>
          <a:lstStyle/>
          <a:p>
            <a:pPr marL="0" indent="0" algn="just">
              <a:lnSpc>
                <a:spcPct val="150000"/>
              </a:lnSpc>
            </a:pPr>
            <a:r>
              <a:rPr lang="en-US" sz="2200" dirty="0" smtClean="0">
                <a:latin typeface="Times New Roman" panose="02020603050405020304" pitchFamily="18" charset="0"/>
                <a:cs typeface="Times New Roman" panose="02020603050405020304" pitchFamily="18" charset="0"/>
              </a:rPr>
              <a:t>Compare </a:t>
            </a:r>
            <a:r>
              <a:rPr lang="en-US" sz="2200" dirty="0">
                <a:latin typeface="Times New Roman" panose="02020603050405020304" pitchFamily="18" charset="0"/>
                <a:cs typeface="Times New Roman" panose="02020603050405020304" pitchFamily="18" charset="0"/>
              </a:rPr>
              <a:t>the powers of Indian President with the United States President.</a:t>
            </a:r>
          </a:p>
          <a:p>
            <a:pPr marL="0" indent="0" algn="just">
              <a:lnSpc>
                <a:spcPct val="150000"/>
              </a:lnSpc>
            </a:pPr>
            <a:r>
              <a:rPr lang="en-US" sz="2200" dirty="0" smtClean="0">
                <a:latin typeface="Times New Roman" panose="02020603050405020304" pitchFamily="18" charset="0"/>
                <a:cs typeface="Times New Roman" panose="02020603050405020304" pitchFamily="18" charset="0"/>
              </a:rPr>
              <a:t>Write </a:t>
            </a:r>
            <a:r>
              <a:rPr lang="en-US" sz="2200" dirty="0">
                <a:latin typeface="Times New Roman" panose="02020603050405020304" pitchFamily="18" charset="0"/>
                <a:cs typeface="Times New Roman" panose="02020603050405020304" pitchFamily="18" charset="0"/>
              </a:rPr>
              <a:t>a short note on independence of Supreme Court.</a:t>
            </a:r>
          </a:p>
          <a:p>
            <a:pPr marL="0" indent="0" algn="just">
              <a:lnSpc>
                <a:spcPct val="150000"/>
              </a:lnSpc>
            </a:pPr>
            <a:r>
              <a:rPr lang="en-US" sz="2200" dirty="0" smtClean="0">
                <a:latin typeface="Times New Roman" panose="02020603050405020304" pitchFamily="18" charset="0"/>
                <a:cs typeface="Times New Roman" panose="02020603050405020304" pitchFamily="18" charset="0"/>
              </a:rPr>
              <a:t>Write </a:t>
            </a:r>
            <a:r>
              <a:rPr lang="en-US" sz="2200" dirty="0">
                <a:latin typeface="Times New Roman" panose="02020603050405020304" pitchFamily="18" charset="0"/>
                <a:cs typeface="Times New Roman" panose="02020603050405020304" pitchFamily="18" charset="0"/>
              </a:rPr>
              <a:t>a short note on Public Interest Litigation (PIL).</a:t>
            </a:r>
          </a:p>
          <a:p>
            <a:pPr marL="0" indent="0" algn="just">
              <a:lnSpc>
                <a:spcPct val="150000"/>
              </a:lnSpc>
            </a:pPr>
            <a:r>
              <a:rPr lang="en-US" sz="2200" dirty="0" smtClean="0">
                <a:latin typeface="Times New Roman" panose="02020603050405020304" pitchFamily="18" charset="0"/>
                <a:cs typeface="Times New Roman" panose="02020603050405020304" pitchFamily="18" charset="0"/>
              </a:rPr>
              <a:t>What </a:t>
            </a:r>
            <a:r>
              <a:rPr lang="en-US" sz="2200" dirty="0">
                <a:latin typeface="Times New Roman" panose="02020603050405020304" pitchFamily="18" charset="0"/>
                <a:cs typeface="Times New Roman" panose="02020603050405020304" pitchFamily="18" charset="0"/>
              </a:rPr>
              <a:t>do you mean by judicial activism? Also mention </a:t>
            </a:r>
            <a:r>
              <a:rPr lang="en-US" sz="2200" dirty="0" smtClean="0">
                <a:latin typeface="Times New Roman" panose="02020603050405020304" pitchFamily="18" charset="0"/>
                <a:cs typeface="Times New Roman" panose="02020603050405020304" pitchFamily="18" charset="0"/>
              </a:rPr>
              <a:t>various methods </a:t>
            </a:r>
            <a:r>
              <a:rPr lang="en-US" sz="2200" dirty="0">
                <a:latin typeface="Times New Roman" panose="02020603050405020304" pitchFamily="18" charset="0"/>
                <a:cs typeface="Times New Roman" panose="02020603050405020304" pitchFamily="18" charset="0"/>
              </a:rPr>
              <a:t>of judicial activism which are followed in India.</a:t>
            </a:r>
          </a:p>
          <a:p>
            <a:pPr marL="0" indent="0" algn="just">
              <a:lnSpc>
                <a:spcPct val="150000"/>
              </a:lnSpc>
            </a:pPr>
            <a:r>
              <a:rPr lang="en-US" sz="2200" dirty="0" smtClean="0">
                <a:latin typeface="Times New Roman" panose="02020603050405020304" pitchFamily="18" charset="0"/>
                <a:cs typeface="Times New Roman" panose="02020603050405020304" pitchFamily="18" charset="0"/>
              </a:rPr>
              <a:t>What </a:t>
            </a:r>
            <a:r>
              <a:rPr lang="en-US" sz="2200" dirty="0">
                <a:latin typeface="Times New Roman" panose="02020603050405020304" pitchFamily="18" charset="0"/>
                <a:cs typeface="Times New Roman" panose="02020603050405020304" pitchFamily="18" charset="0"/>
              </a:rPr>
              <a:t>is </a:t>
            </a:r>
            <a:r>
              <a:rPr lang="en-US" sz="2200" dirty="0" err="1">
                <a:latin typeface="Times New Roman" panose="02020603050405020304" pitchFamily="18" charset="0"/>
                <a:cs typeface="Times New Roman" panose="02020603050405020304" pitchFamily="18" charset="0"/>
              </a:rPr>
              <a:t>Lokpal</a:t>
            </a:r>
            <a:r>
              <a:rPr lang="en-US" sz="2200" dirty="0">
                <a:latin typeface="Times New Roman" panose="02020603050405020304" pitchFamily="18" charset="0"/>
                <a:cs typeface="Times New Roman" panose="02020603050405020304" pitchFamily="18" charset="0"/>
              </a:rPr>
              <a:t>? Describe the structure of </a:t>
            </a:r>
            <a:r>
              <a:rPr lang="en-US" sz="2200" dirty="0" err="1">
                <a:latin typeface="Times New Roman" panose="02020603050405020304" pitchFamily="18" charset="0"/>
                <a:cs typeface="Times New Roman" panose="02020603050405020304" pitchFamily="18" charset="0"/>
              </a:rPr>
              <a:t>Lokpal</a:t>
            </a:r>
            <a:r>
              <a:rPr lang="en-US" sz="2200" dirty="0">
                <a:latin typeface="Times New Roman" panose="02020603050405020304" pitchFamily="18" charset="0"/>
                <a:cs typeface="Times New Roman" panose="02020603050405020304" pitchFamily="18" charset="0"/>
              </a:rPr>
              <a:t>.</a:t>
            </a:r>
          </a:p>
          <a:p>
            <a:pPr marL="0" indent="0" algn="just">
              <a:lnSpc>
                <a:spcPct val="150000"/>
              </a:lnSpc>
            </a:pPr>
            <a:r>
              <a:rPr lang="en-US" sz="2200" dirty="0" smtClean="0">
                <a:latin typeface="Times New Roman" panose="02020603050405020304" pitchFamily="18" charset="0"/>
                <a:cs typeface="Times New Roman" panose="02020603050405020304" pitchFamily="18" charset="0"/>
              </a:rPr>
              <a:t>What </a:t>
            </a:r>
            <a:r>
              <a:rPr lang="en-US" sz="2200" dirty="0">
                <a:latin typeface="Times New Roman" panose="02020603050405020304" pitchFamily="18" charset="0"/>
                <a:cs typeface="Times New Roman" panose="02020603050405020304" pitchFamily="18" charset="0"/>
              </a:rPr>
              <a:t>is </a:t>
            </a:r>
            <a:r>
              <a:rPr lang="en-US" sz="2200" dirty="0" err="1">
                <a:latin typeface="Times New Roman" panose="02020603050405020304" pitchFamily="18" charset="0"/>
                <a:cs typeface="Times New Roman" panose="02020603050405020304" pitchFamily="18" charset="0"/>
              </a:rPr>
              <a:t>Lok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Ayukta</a:t>
            </a:r>
            <a:r>
              <a:rPr lang="en-US" sz="2200" dirty="0">
                <a:latin typeface="Times New Roman" panose="02020603050405020304" pitchFamily="18" charset="0"/>
                <a:cs typeface="Times New Roman" panose="02020603050405020304" pitchFamily="18" charset="0"/>
              </a:rPr>
              <a:t>? Describe the role of </a:t>
            </a:r>
            <a:r>
              <a:rPr lang="en-US" sz="2200" dirty="0" err="1">
                <a:latin typeface="Times New Roman" panose="02020603050405020304" pitchFamily="18" charset="0"/>
                <a:cs typeface="Times New Roman" panose="02020603050405020304" pitchFamily="18" charset="0"/>
              </a:rPr>
              <a:t>Lok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Ayukta</a:t>
            </a:r>
            <a:r>
              <a:rPr lang="en-US" sz="2200" dirty="0">
                <a:latin typeface="Times New Roman" panose="02020603050405020304" pitchFamily="18" charset="0"/>
                <a:cs typeface="Times New Roman" panose="02020603050405020304" pitchFamily="18" charset="0"/>
              </a:rPr>
              <a:t>.</a:t>
            </a:r>
          </a:p>
          <a:p>
            <a:pPr marL="0" indent="0" algn="just">
              <a:lnSpc>
                <a:spcPct val="150000"/>
              </a:lnSpc>
            </a:pPr>
            <a:r>
              <a:rPr lang="en-US" sz="2200" dirty="0" smtClean="0">
                <a:latin typeface="Times New Roman" panose="02020603050405020304" pitchFamily="18" charset="0"/>
                <a:cs typeface="Times New Roman" panose="02020603050405020304" pitchFamily="18" charset="0"/>
              </a:rPr>
              <a:t>Explain </a:t>
            </a:r>
            <a:r>
              <a:rPr lang="en-US" sz="2200" dirty="0">
                <a:latin typeface="Times New Roman" panose="02020603050405020304" pitchFamily="18" charset="0"/>
                <a:cs typeface="Times New Roman" panose="02020603050405020304" pitchFamily="18" charset="0"/>
              </a:rPr>
              <a:t>the powers and functions of the Chief Minister?</a:t>
            </a:r>
          </a:p>
          <a:p>
            <a:pPr marL="0" indent="0" algn="just">
              <a:lnSpc>
                <a:spcPct val="150000"/>
              </a:lnSpc>
            </a:pPr>
            <a:r>
              <a:rPr lang="en-US" sz="2200" dirty="0" smtClean="0">
                <a:latin typeface="Times New Roman" panose="02020603050405020304" pitchFamily="18" charset="0"/>
                <a:cs typeface="Times New Roman" panose="02020603050405020304" pitchFamily="18" charset="0"/>
              </a:rPr>
              <a:t>What </a:t>
            </a:r>
            <a:r>
              <a:rPr lang="en-US" sz="2200" dirty="0">
                <a:latin typeface="Times New Roman" panose="02020603050405020304" pitchFamily="18" charset="0"/>
                <a:cs typeface="Times New Roman" panose="02020603050405020304" pitchFamily="18" charset="0"/>
              </a:rPr>
              <a:t>are the powers and functions of State Legislature?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B6FEF87-A403-4E91-AFA4-6C8FB35BAC32}" type="datetime1">
              <a:rPr lang="en-US" smtClean="0"/>
              <a:pPr/>
              <a:t>6/18/2022</a:t>
            </a:fld>
            <a:endParaRPr lang="en-US"/>
          </a:p>
        </p:txBody>
      </p:sp>
      <p:sp>
        <p:nvSpPr>
          <p:cNvPr id="5" name="Footer Placeholder 4"/>
          <p:cNvSpPr>
            <a:spLocks noGrp="1"/>
          </p:cNvSpPr>
          <p:nvPr>
            <p:ph type="ftr" sz="quarter" idx="11"/>
          </p:nvPr>
        </p:nvSpPr>
        <p:spPr>
          <a:xfrm>
            <a:off x="1371600" y="6296024"/>
            <a:ext cx="6781800" cy="365126"/>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Expected Questions for University Exam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D368630B-AECD-4C34-A523-5CB6167DA9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Tree>
    <p:extLst>
      <p:ext uri="{BB962C8B-B14F-4D97-AF65-F5344CB8AC3E}">
        <p14:creationId xmlns:p14="http://schemas.microsoft.com/office/powerpoint/2010/main" xmlns="" val="3752601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8C3342-8CCF-4A73-9AA5-83C66788697D}"/>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 Recap</a:t>
            </a:r>
          </a:p>
        </p:txBody>
      </p:sp>
      <p:pic>
        <p:nvPicPr>
          <p:cNvPr id="36867" name="Picture 2">
            <a:extLst>
              <a:ext uri="{FF2B5EF4-FFF2-40B4-BE49-F238E27FC236}">
                <a16:creationId xmlns="" xmlns:a16="http://schemas.microsoft.com/office/drawing/2014/main" id="{8EA13CCF-E89D-412D-A67C-DB460108F25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963"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8" name="Rectangle 10">
            <a:extLst>
              <a:ext uri="{FF2B5EF4-FFF2-40B4-BE49-F238E27FC236}">
                <a16:creationId xmlns="" xmlns:a16="http://schemas.microsoft.com/office/drawing/2014/main" id="{B7193671-A0A8-4686-954C-A540713267C9}"/>
              </a:ext>
            </a:extLst>
          </p:cNvPr>
          <p:cNvSpPr>
            <a:spLocks noChangeArrowheads="1"/>
          </p:cNvSpPr>
          <p:nvPr/>
        </p:nvSpPr>
        <p:spPr bwMode="auto">
          <a:xfrm>
            <a:off x="0" y="914400"/>
            <a:ext cx="9144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6869" name="Text Box 3">
            <a:extLst>
              <a:ext uri="{FF2B5EF4-FFF2-40B4-BE49-F238E27FC236}">
                <a16:creationId xmlns="" xmlns:a16="http://schemas.microsoft.com/office/drawing/2014/main" id="{38825A4F-0AE1-4D2A-A12E-235EA3F871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0" name="Text Box 2">
            <a:extLst>
              <a:ext uri="{FF2B5EF4-FFF2-40B4-BE49-F238E27FC236}">
                <a16:creationId xmlns="" xmlns:a16="http://schemas.microsoft.com/office/drawing/2014/main" id="{015FCAEB-EE44-4B12-BD31-6E667FE02860}"/>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1" name="Content Placeholder 2">
            <a:extLst>
              <a:ext uri="{FF2B5EF4-FFF2-40B4-BE49-F238E27FC236}">
                <a16:creationId xmlns="" xmlns:a16="http://schemas.microsoft.com/office/drawing/2014/main" id="{A4DBA979-13EA-455A-B1A7-C04B612E7FD3}"/>
              </a:ext>
            </a:extLst>
          </p:cNvPr>
          <p:cNvSpPr txBox="1">
            <a:spLocks/>
          </p:cNvSpPr>
          <p:nvPr/>
        </p:nvSpPr>
        <p:spPr bwMode="auto">
          <a:xfrm>
            <a:off x="304800" y="1219200"/>
            <a:ext cx="8534400" cy="449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pPr>
            <a:r>
              <a:rPr lang="en-US" sz="2000" b="1" dirty="0" smtClean="0">
                <a:latin typeface="Times New Roman" pitchFamily="18" charset="0"/>
                <a:cs typeface="Times New Roman" pitchFamily="18" charset="0"/>
              </a:rPr>
              <a:t>The Parliament has the power to amend the Constitution of India</a:t>
            </a:r>
            <a:r>
              <a:rPr lang="en-US" sz="2000" dirty="0" smtClean="0">
                <a:latin typeface="Times New Roman" pitchFamily="18" charset="0"/>
                <a:cs typeface="Times New Roman" pitchFamily="18" charset="0"/>
              </a:rPr>
              <a:t>. Both Houses of the Parliament have equal powers as far as amending the Constitution is concerned. Amendments will have to be passed in both the </a:t>
            </a:r>
            <a:r>
              <a:rPr lang="en-US" sz="2000" dirty="0" err="1" smtClean="0">
                <a:latin typeface="Times New Roman" pitchFamily="18" charset="0"/>
                <a:cs typeface="Times New Roman" pitchFamily="18" charset="0"/>
              </a:rPr>
              <a:t>Lok</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Sabha</a:t>
            </a:r>
            <a:r>
              <a:rPr lang="en-US" sz="2000" dirty="0" smtClean="0">
                <a:latin typeface="Times New Roman" pitchFamily="18" charset="0"/>
                <a:cs typeface="Times New Roman" pitchFamily="18" charset="0"/>
              </a:rPr>
              <a:t> and the </a:t>
            </a:r>
            <a:r>
              <a:rPr lang="en-US" sz="2000" dirty="0" err="1" smtClean="0">
                <a:latin typeface="Times New Roman" pitchFamily="18" charset="0"/>
                <a:cs typeface="Times New Roman" pitchFamily="18" charset="0"/>
              </a:rPr>
              <a:t>Rajya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Sabha</a:t>
            </a:r>
            <a:r>
              <a:rPr lang="en-US" sz="2000" dirty="0" smtClean="0">
                <a:latin typeface="Times New Roman" pitchFamily="18" charset="0"/>
                <a:cs typeface="Times New Roman" pitchFamily="18" charset="0"/>
              </a:rPr>
              <a:t> for them to be effective.</a:t>
            </a:r>
          </a:p>
          <a:p>
            <a:pPr algn="just">
              <a:lnSpc>
                <a:spcPct val="150000"/>
              </a:lnSpc>
            </a:pPr>
            <a:r>
              <a:rPr lang="en-US" sz="2000" dirty="0" smtClean="0">
                <a:latin typeface="Times New Roman" pitchFamily="18" charset="0"/>
                <a:cs typeface="Times New Roman" pitchFamily="18" charset="0"/>
              </a:rPr>
              <a:t>Supreme Court at the apex of the Indian Judiciary is the highest authority to uphold the Constitution of India, to protect the rights and liberties of the citizens, and to uphold the values of rule of law. Hence, it is known as the Guardian of our Constitution.  </a:t>
            </a:r>
            <a:endParaRPr lang="en-US" altLang="en-US" sz="20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B3CCBC5D-479E-41CA-876D-6945C78688A2}" type="datetime1">
              <a:rPr lang="en-US" smtClean="0"/>
              <a:pPr/>
              <a:t>6/18/2022</a:t>
            </a:fld>
            <a:endParaRPr lang="en-US"/>
          </a:p>
        </p:txBody>
      </p:sp>
      <p:sp>
        <p:nvSpPr>
          <p:cNvPr id="4" name="Footer Placeholder 3"/>
          <p:cNvSpPr>
            <a:spLocks noGrp="1"/>
          </p:cNvSpPr>
          <p:nvPr>
            <p:ph type="ftr" sz="quarter" idx="11"/>
          </p:nvPr>
        </p:nvSpPr>
        <p:spPr>
          <a:xfrm>
            <a:off x="1600200" y="6356350"/>
            <a:ext cx="60960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136</a:t>
            </a:fld>
            <a:endParaRPr lang="en-US"/>
          </a:p>
        </p:txBody>
      </p:sp>
    </p:spTree>
    <p:extLst>
      <p:ext uri="{BB962C8B-B14F-4D97-AF65-F5344CB8AC3E}">
        <p14:creationId xmlns="" xmlns:p14="http://schemas.microsoft.com/office/powerpoint/2010/main" val="197770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Result Analysis</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 y="0"/>
            <a:ext cx="1290638"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AA7C72E-C495-41A4-9879-0BEC7E5DCF40}"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828800" y="6356350"/>
            <a:ext cx="57150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14</a:t>
            </a:fld>
            <a:endParaRPr lang="en-US">
              <a:latin typeface="Times New Roman" pitchFamily="18" charset="0"/>
              <a:cs typeface="Times New Roman" pitchFamily="18" charset="0"/>
            </a:endParaRPr>
          </a:p>
        </p:txBody>
      </p:sp>
      <p:graphicFrame>
        <p:nvGraphicFramePr>
          <p:cNvPr id="9" name="Table 8"/>
          <p:cNvGraphicFramePr>
            <a:graphicFrameLocks noGrp="1"/>
          </p:cNvGraphicFramePr>
          <p:nvPr/>
        </p:nvGraphicFramePr>
        <p:xfrm>
          <a:off x="0" y="2819400"/>
          <a:ext cx="9144000" cy="2658870"/>
        </p:xfrm>
        <a:graphic>
          <a:graphicData uri="http://schemas.openxmlformats.org/drawingml/2006/table">
            <a:tbl>
              <a:tblPr/>
              <a:tblGrid>
                <a:gridCol w="1798007"/>
                <a:gridCol w="499170"/>
                <a:gridCol w="588572"/>
                <a:gridCol w="506620"/>
                <a:gridCol w="486753"/>
                <a:gridCol w="695362"/>
                <a:gridCol w="447018"/>
                <a:gridCol w="617298"/>
                <a:gridCol w="457200"/>
                <a:gridCol w="609600"/>
                <a:gridCol w="533400"/>
                <a:gridCol w="563946"/>
                <a:gridCol w="447018"/>
                <a:gridCol w="447018"/>
                <a:gridCol w="447018"/>
              </a:tblGrid>
              <a:tr h="810460">
                <a:tc>
                  <a:txBody>
                    <a:bodyPr/>
                    <a:lstStyle/>
                    <a:p>
                      <a:pPr algn="l" fontAlgn="b"/>
                      <a:r>
                        <a:rPr lang="en-US" sz="1800" b="1" i="0" u="none" strike="noStrike" dirty="0">
                          <a:solidFill>
                            <a:srgbClr val="000000"/>
                          </a:solidFill>
                          <a:latin typeface="Times New Roman" pitchFamily="18" charset="0"/>
                          <a:cs typeface="Times New Roman" pitchFamily="18" charset="0"/>
                        </a:rPr>
                        <a:t>SUBJECT</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KME501</a:t>
                      </a:r>
                    </a:p>
                  </a:txBody>
                  <a:tcPr marL="4975" marR="4975" marT="4975" marB="2388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KME503</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KME055</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KAU051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KAU052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KME052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KME056</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KME551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dirty="0">
                          <a:solidFill>
                            <a:srgbClr val="000000"/>
                          </a:solidFill>
                          <a:latin typeface="Times New Roman" pitchFamily="18" charset="0"/>
                          <a:cs typeface="Times New Roman" pitchFamily="18" charset="0"/>
                        </a:rPr>
                        <a:t>KME552</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KME553</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KME554</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1" i="0" u="none" strike="noStrike">
                          <a:solidFill>
                            <a:srgbClr val="000000"/>
                          </a:solidFill>
                          <a:latin typeface="Times New Roman" pitchFamily="18" charset="0"/>
                          <a:cs typeface="Times New Roman" pitchFamily="18" charset="0"/>
                        </a:rPr>
                        <a:t>KNC501</a:t>
                      </a:r>
                    </a:p>
                  </a:txBody>
                  <a:tcPr marL="4975" marR="4975" marT="4975" marB="2388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0455">
                <a:tc>
                  <a:txBody>
                    <a:bodyPr/>
                    <a:lstStyle/>
                    <a:p>
                      <a:pPr algn="l" fontAlgn="b"/>
                      <a:r>
                        <a:rPr lang="en-US" sz="1800" b="1" i="0" u="none" strike="noStrike">
                          <a:solidFill>
                            <a:srgbClr val="000000"/>
                          </a:solidFill>
                          <a:latin typeface="Times New Roman" pitchFamily="18" charset="0"/>
                          <a:cs typeface="Times New Roman" pitchFamily="18" charset="0"/>
                        </a:rPr>
                        <a:t>NO.OF BACKLOGS</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47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8</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60455">
                <a:tc>
                  <a:txBody>
                    <a:bodyPr/>
                    <a:lstStyle/>
                    <a:p>
                      <a:pPr algn="l" fontAlgn="b"/>
                      <a:r>
                        <a:rPr lang="en-US" sz="1800" b="1" i="0" u="none" strike="noStrike">
                          <a:solidFill>
                            <a:srgbClr val="000000"/>
                          </a:solidFill>
                          <a:latin typeface="Times New Roman" pitchFamily="18" charset="0"/>
                          <a:cs typeface="Times New Roman" pitchFamily="18" charset="0"/>
                        </a:rPr>
                        <a:t>BACKLOG %</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22.39%</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35.07%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5.22%</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0.75%</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2.24%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5.97%</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11.94%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7.46%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810460">
                <a:tc>
                  <a:txBody>
                    <a:bodyPr/>
                    <a:lstStyle/>
                    <a:p>
                      <a:pPr algn="l" fontAlgn="b"/>
                      <a:r>
                        <a:rPr lang="en-US" sz="1800" b="1" i="0" u="none" strike="noStrike" dirty="0">
                          <a:solidFill>
                            <a:srgbClr val="000000"/>
                          </a:solidFill>
                          <a:latin typeface="Times New Roman" pitchFamily="18" charset="0"/>
                          <a:cs typeface="Times New Roman" pitchFamily="18" charset="0"/>
                        </a:rPr>
                        <a:t>PASS %</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77.61%</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64.93%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94.78%</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99.25%</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97.76%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94.03%</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88.06%</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92.54%</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200" b="0" i="0" u="none" strike="noStrike" dirty="0">
                          <a:solidFill>
                            <a:srgbClr val="000000"/>
                          </a:solidFill>
                          <a:latin typeface="Times New Roman" pitchFamily="18" charset="0"/>
                          <a:cs typeface="Times New Roman" pitchFamily="18" charset="0"/>
                        </a:rPr>
                        <a:t>100.00%</a:t>
                      </a:r>
                    </a:p>
                  </a:txBody>
                  <a:tcPr marL="4975" marR="4975" marT="4975" marB="2388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0" name="Table 9"/>
          <p:cNvGraphicFramePr>
            <a:graphicFrameLocks noGrp="1"/>
          </p:cNvGraphicFramePr>
          <p:nvPr/>
        </p:nvGraphicFramePr>
        <p:xfrm>
          <a:off x="2895600" y="1447800"/>
          <a:ext cx="6248400" cy="720090"/>
        </p:xfrm>
        <a:graphic>
          <a:graphicData uri="http://schemas.openxmlformats.org/drawingml/2006/table">
            <a:tbl>
              <a:tblPr/>
              <a:tblGrid>
                <a:gridCol w="4890640"/>
                <a:gridCol w="1357760"/>
              </a:tblGrid>
              <a:tr h="190500">
                <a:tc>
                  <a:txBody>
                    <a:bodyPr/>
                    <a:lstStyle/>
                    <a:p>
                      <a:pPr algn="l" fontAlgn="b"/>
                      <a:r>
                        <a:rPr lang="en-US" sz="2000" b="1" i="0" u="none" strike="noStrike" dirty="0">
                          <a:solidFill>
                            <a:srgbClr val="000000"/>
                          </a:solidFill>
                          <a:latin typeface="Times New Roman" pitchFamily="18" charset="0"/>
                          <a:cs typeface="Times New Roman" pitchFamily="18" charset="0"/>
                        </a:rPr>
                        <a:t>OVERALL CLEAR PASS STUDENTS</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Times New Roman" pitchFamily="18" charset="0"/>
                          <a:cs typeface="Times New Roman" pitchFamily="18" charset="0"/>
                        </a:rPr>
                        <a:t>65</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l" fontAlgn="b"/>
                      <a:r>
                        <a:rPr lang="en-US" sz="2000" b="1" i="0" u="none" strike="noStrike">
                          <a:solidFill>
                            <a:srgbClr val="000000"/>
                          </a:solidFill>
                          <a:latin typeface="Times New Roman" pitchFamily="18" charset="0"/>
                          <a:cs typeface="Times New Roman" pitchFamily="18" charset="0"/>
                        </a:rPr>
                        <a:t>OVERALL PASS % </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Times New Roman" pitchFamily="18" charset="0"/>
                          <a:cs typeface="Times New Roman" pitchFamily="18" charset="0"/>
                        </a:rPr>
                        <a:t>48.51%</a:t>
                      </a:r>
                    </a:p>
                  </a:txBody>
                  <a:tcPr marL="9525" marR="9525" marT="9525"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1" name="TextBox 10"/>
          <p:cNvSpPr txBox="1"/>
          <p:nvPr/>
        </p:nvSpPr>
        <p:spPr>
          <a:xfrm>
            <a:off x="0" y="1371600"/>
            <a:ext cx="2286000" cy="400110"/>
          </a:xfrm>
          <a:prstGeom prst="rect">
            <a:avLst/>
          </a:prstGeom>
          <a:noFill/>
        </p:spPr>
        <p:txBody>
          <a:bodyPr wrap="square" rtlCol="0">
            <a:spAutoFit/>
          </a:bodyPr>
          <a:lstStyle/>
          <a:p>
            <a:r>
              <a:rPr lang="en-US" sz="2000" b="1" dirty="0" smtClean="0"/>
              <a:t>Department wise:</a:t>
            </a:r>
            <a:endParaRPr lang="en-US" sz="2000" b="1" dirty="0"/>
          </a:p>
        </p:txBody>
      </p:sp>
    </p:spTree>
    <p:extLst>
      <p:ext uri="{BB962C8B-B14F-4D97-AF65-F5344CB8AC3E}">
        <p14:creationId xmlns="" xmlns:p14="http://schemas.microsoft.com/office/powerpoint/2010/main" val="3592156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Result Analysis</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 y="0"/>
            <a:ext cx="1290638"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4D403356-D762-40CE-A43D-535A4DCD2745}"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828800" y="6356350"/>
            <a:ext cx="57150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15</a:t>
            </a:fld>
            <a:endParaRPr lang="en-US">
              <a:latin typeface="Times New Roman" pitchFamily="18" charset="0"/>
              <a:cs typeface="Times New Roman" pitchFamily="18" charset="0"/>
            </a:endParaRPr>
          </a:p>
        </p:txBody>
      </p:sp>
      <p:graphicFrame>
        <p:nvGraphicFramePr>
          <p:cNvPr id="8" name="Table 5">
            <a:extLst>
              <a:ext uri="{FF2B5EF4-FFF2-40B4-BE49-F238E27FC236}">
                <a16:creationId xmlns="" xmlns:a16="http://schemas.microsoft.com/office/drawing/2014/main" id="{C55D5DF3-9DD8-4D3C-B247-C3CAD73B909C}"/>
              </a:ext>
            </a:extLst>
          </p:cNvPr>
          <p:cNvGraphicFramePr>
            <a:graphicFrameLocks noGrp="1"/>
          </p:cNvGraphicFramePr>
          <p:nvPr>
            <p:extLst>
              <p:ext uri="{D42A27DB-BD31-4B8C-83A1-F6EECF244321}">
                <p14:modId xmlns="" xmlns:p14="http://schemas.microsoft.com/office/powerpoint/2010/main" val="1715353628"/>
              </p:ext>
            </p:extLst>
          </p:nvPr>
        </p:nvGraphicFramePr>
        <p:xfrm>
          <a:off x="1600200" y="4114800"/>
          <a:ext cx="7086600" cy="1285337"/>
        </p:xfrm>
        <a:graphic>
          <a:graphicData uri="http://schemas.openxmlformats.org/drawingml/2006/table">
            <a:tbl>
              <a:tblPr firstRow="1" bandRow="1">
                <a:tableStyleId>{5C22544A-7EE6-4342-B048-85BDC9FD1C3A}</a:tableStyleId>
              </a:tblPr>
              <a:tblGrid>
                <a:gridCol w="1417320">
                  <a:extLst>
                    <a:ext uri="{9D8B030D-6E8A-4147-A177-3AD203B41FA5}">
                      <a16:colId xmlns="" xmlns:a16="http://schemas.microsoft.com/office/drawing/2014/main" val="20001"/>
                    </a:ext>
                  </a:extLst>
                </a:gridCol>
                <a:gridCol w="1417320">
                  <a:extLst>
                    <a:ext uri="{9D8B030D-6E8A-4147-A177-3AD203B41FA5}">
                      <a16:colId xmlns="" xmlns:a16="http://schemas.microsoft.com/office/drawing/2014/main" val="20002"/>
                    </a:ext>
                  </a:extLst>
                </a:gridCol>
                <a:gridCol w="1417320">
                  <a:extLst>
                    <a:ext uri="{9D8B030D-6E8A-4147-A177-3AD203B41FA5}">
                      <a16:colId xmlns="" xmlns:a16="http://schemas.microsoft.com/office/drawing/2014/main" val="20003"/>
                    </a:ext>
                  </a:extLst>
                </a:gridCol>
                <a:gridCol w="1417320">
                  <a:extLst>
                    <a:ext uri="{9D8B030D-6E8A-4147-A177-3AD203B41FA5}">
                      <a16:colId xmlns="" xmlns:a16="http://schemas.microsoft.com/office/drawing/2014/main" val="20004"/>
                    </a:ext>
                  </a:extLst>
                </a:gridCol>
                <a:gridCol w="1417320">
                  <a:extLst>
                    <a:ext uri="{9D8B030D-6E8A-4147-A177-3AD203B41FA5}">
                      <a16:colId xmlns="" xmlns:a16="http://schemas.microsoft.com/office/drawing/2014/main" val="20005"/>
                    </a:ext>
                  </a:extLst>
                </a:gridCol>
              </a:tblGrid>
              <a:tr h="451771">
                <a:tc>
                  <a:txBody>
                    <a:bodyPr/>
                    <a:lstStyle/>
                    <a:p>
                      <a:r>
                        <a:rPr lang="en-US" sz="1800" dirty="0" smtClean="0"/>
                        <a:t>Subject</a:t>
                      </a:r>
                      <a:r>
                        <a:rPr lang="en-US" sz="1800" baseline="0" dirty="0" smtClean="0"/>
                        <a:t> Code</a:t>
                      </a:r>
                      <a:endParaRPr lang="en-IN" sz="1800" dirty="0"/>
                    </a:p>
                  </a:txBody>
                  <a:tcPr marT="45703" marB="45703"/>
                </a:tc>
                <a:tc>
                  <a:txBody>
                    <a:bodyPr/>
                    <a:lstStyle/>
                    <a:p>
                      <a:r>
                        <a:rPr lang="en-US" sz="1800" dirty="0" smtClean="0"/>
                        <a:t>Subject</a:t>
                      </a:r>
                      <a:r>
                        <a:rPr lang="en-US" sz="1800" baseline="0" dirty="0" smtClean="0"/>
                        <a:t> Name</a:t>
                      </a:r>
                      <a:endParaRPr lang="en-IN" sz="1800" dirty="0"/>
                    </a:p>
                  </a:txBody>
                  <a:tcPr marT="45703" marB="45703"/>
                </a:tc>
                <a:tc>
                  <a:txBody>
                    <a:bodyPr/>
                    <a:lstStyle/>
                    <a:p>
                      <a:r>
                        <a:rPr lang="en-US" sz="1800" dirty="0" smtClean="0"/>
                        <a:t>Total</a:t>
                      </a:r>
                      <a:r>
                        <a:rPr lang="en-US" sz="1800" baseline="0" dirty="0" smtClean="0"/>
                        <a:t> Student</a:t>
                      </a:r>
                      <a:endParaRPr lang="en-IN" sz="1800" dirty="0"/>
                    </a:p>
                  </a:txBody>
                  <a:tcPr marT="45703" marB="45703"/>
                </a:tc>
                <a:tc>
                  <a:txBody>
                    <a:bodyPr/>
                    <a:lstStyle/>
                    <a:p>
                      <a:r>
                        <a:rPr lang="en-US" sz="1800" dirty="0" smtClean="0"/>
                        <a:t>Backlog</a:t>
                      </a:r>
                      <a:r>
                        <a:rPr lang="en-US" sz="1800" baseline="0" dirty="0" smtClean="0"/>
                        <a:t> </a:t>
                      </a:r>
                    </a:p>
                    <a:p>
                      <a:r>
                        <a:rPr lang="en-US" sz="1800" baseline="0" dirty="0" smtClean="0"/>
                        <a:t>Number</a:t>
                      </a:r>
                      <a:endParaRPr lang="en-IN" sz="1800" dirty="0"/>
                    </a:p>
                  </a:txBody>
                  <a:tcPr marT="45703" marB="45703"/>
                </a:tc>
                <a:tc>
                  <a:txBody>
                    <a:bodyPr/>
                    <a:lstStyle/>
                    <a:p>
                      <a:r>
                        <a:rPr lang="en-US" sz="1800" dirty="0" smtClean="0"/>
                        <a:t>Pass</a:t>
                      </a:r>
                      <a:r>
                        <a:rPr lang="en-US" sz="1800" baseline="0" dirty="0" smtClean="0"/>
                        <a:t> %</a:t>
                      </a:r>
                      <a:endParaRPr lang="en-IN" sz="1800" dirty="0"/>
                    </a:p>
                  </a:txBody>
                  <a:tcPr marT="45703" marB="45703"/>
                </a:tc>
                <a:extLst>
                  <a:ext uri="{0D108BD9-81ED-4DB2-BD59-A6C34878D82A}">
                    <a16:rowId xmlns="" xmlns:a16="http://schemas.microsoft.com/office/drawing/2014/main" val="10000"/>
                  </a:ext>
                </a:extLst>
              </a:tr>
              <a:tr h="645291">
                <a:tc>
                  <a:txBody>
                    <a:bodyPr/>
                    <a:lstStyle/>
                    <a:p>
                      <a:r>
                        <a:rPr lang="en-IN" sz="1800" dirty="0" smtClean="0"/>
                        <a:t>KNC</a:t>
                      </a:r>
                      <a:r>
                        <a:rPr lang="en-IN" sz="1800" baseline="0" dirty="0" smtClean="0"/>
                        <a:t> 502</a:t>
                      </a:r>
                      <a:endParaRPr lang="en-IN" sz="1800" dirty="0"/>
                    </a:p>
                  </a:txBody>
                  <a:tcPr marT="45703" marB="45703"/>
                </a:tc>
                <a:tc>
                  <a:txBody>
                    <a:bodyPr/>
                    <a:lstStyle/>
                    <a:p>
                      <a:r>
                        <a:rPr lang="en-US" sz="1800" dirty="0" smtClean="0"/>
                        <a:t>COILE</a:t>
                      </a:r>
                      <a:endParaRPr lang="en-IN" sz="1800" dirty="0"/>
                    </a:p>
                  </a:txBody>
                  <a:tcPr marT="45703" marB="45703"/>
                </a:tc>
                <a:tc>
                  <a:txBody>
                    <a:bodyPr/>
                    <a:lstStyle/>
                    <a:p>
                      <a:r>
                        <a:rPr lang="en-IN" sz="1800" dirty="0" smtClean="0"/>
                        <a:t>135</a:t>
                      </a:r>
                      <a:endParaRPr lang="en-IN" sz="1800" dirty="0"/>
                    </a:p>
                  </a:txBody>
                  <a:tcPr marT="45703" marB="45703"/>
                </a:tc>
                <a:tc>
                  <a:txBody>
                    <a:bodyPr/>
                    <a:lstStyle/>
                    <a:p>
                      <a:r>
                        <a:rPr lang="en-US" sz="1800" dirty="0" smtClean="0"/>
                        <a:t>0</a:t>
                      </a:r>
                      <a:endParaRPr lang="en-IN" sz="1800" dirty="0"/>
                    </a:p>
                  </a:txBody>
                  <a:tcPr marT="45703" marB="45703"/>
                </a:tc>
                <a:tc>
                  <a:txBody>
                    <a:bodyPr/>
                    <a:lstStyle/>
                    <a:p>
                      <a:r>
                        <a:rPr lang="en-US" sz="1800" dirty="0" smtClean="0"/>
                        <a:t>100%</a:t>
                      </a:r>
                      <a:endParaRPr lang="en-IN" sz="1800" dirty="0"/>
                    </a:p>
                  </a:txBody>
                  <a:tcPr marT="45703" marB="45703"/>
                </a:tc>
                <a:extLst>
                  <a:ext uri="{0D108BD9-81ED-4DB2-BD59-A6C34878D82A}">
                    <a16:rowId xmlns="" xmlns:a16="http://schemas.microsoft.com/office/drawing/2014/main" val="10001"/>
                  </a:ext>
                </a:extLst>
              </a:tr>
            </a:tbl>
          </a:graphicData>
        </a:graphic>
      </p:graphicFrame>
      <p:graphicFrame>
        <p:nvGraphicFramePr>
          <p:cNvPr id="11" name="Table 10"/>
          <p:cNvGraphicFramePr>
            <a:graphicFrameLocks noGrp="1"/>
          </p:cNvGraphicFramePr>
          <p:nvPr/>
        </p:nvGraphicFramePr>
        <p:xfrm>
          <a:off x="228600" y="1447800"/>
          <a:ext cx="8915400" cy="1930400"/>
        </p:xfrm>
        <a:graphic>
          <a:graphicData uri="http://schemas.openxmlformats.org/drawingml/2006/table">
            <a:tbl>
              <a:tblPr firstRow="1" bandRow="1">
                <a:tableStyleId>{5C22544A-7EE6-4342-B048-85BDC9FD1C3A}</a:tableStyleId>
              </a:tblPr>
              <a:tblGrid>
                <a:gridCol w="1485900"/>
                <a:gridCol w="1485900"/>
                <a:gridCol w="1485900"/>
                <a:gridCol w="1485900"/>
                <a:gridCol w="1485900"/>
                <a:gridCol w="1485900"/>
              </a:tblGrid>
              <a:tr h="370840">
                <a:tc>
                  <a:txBody>
                    <a:bodyPr/>
                    <a:lstStyle/>
                    <a:p>
                      <a:r>
                        <a:rPr lang="en-US" dirty="0" smtClean="0"/>
                        <a:t>AJEET</a:t>
                      </a:r>
                      <a:r>
                        <a:rPr lang="en-US" baseline="0" dirty="0" smtClean="0"/>
                        <a:t> SINGH</a:t>
                      </a:r>
                      <a:endParaRPr lang="en-US" dirty="0"/>
                    </a:p>
                  </a:txBody>
                  <a:tcPr/>
                </a:tc>
                <a:tc>
                  <a:txBody>
                    <a:bodyPr/>
                    <a:lstStyle/>
                    <a:p>
                      <a:r>
                        <a:rPr lang="en-US" dirty="0" smtClean="0"/>
                        <a:t>Subject 1 (KME052</a:t>
                      </a:r>
                      <a:r>
                        <a:rPr lang="en-US" dirty="0" smtClean="0"/>
                        <a:t>) [section C]</a:t>
                      </a:r>
                      <a:endParaRPr lang="en-US" dirty="0"/>
                    </a:p>
                  </a:txBody>
                  <a:tcPr/>
                </a:tc>
                <a:tc>
                  <a:txBody>
                    <a:bodyPr/>
                    <a:lstStyle/>
                    <a:p>
                      <a:r>
                        <a:rPr lang="en-US" dirty="0" smtClean="0"/>
                        <a:t>SUBJECT 2(KNC</a:t>
                      </a:r>
                      <a:r>
                        <a:rPr lang="en-US" baseline="0" dirty="0" smtClean="0"/>
                        <a:t> 501) [section A]</a:t>
                      </a:r>
                      <a:endParaRPr lang="en-US" dirty="0"/>
                    </a:p>
                  </a:txBody>
                  <a:tcPr/>
                </a:tc>
                <a:tc>
                  <a:txBody>
                    <a:bodyPr/>
                    <a:lstStyle/>
                    <a:p>
                      <a:r>
                        <a:rPr lang="en-US" dirty="0" smtClean="0"/>
                        <a:t>SUBJECT 2(KNC</a:t>
                      </a:r>
                      <a:r>
                        <a:rPr lang="en-US" baseline="0" dirty="0" smtClean="0"/>
                        <a:t> 501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[section B]</a:t>
                      </a:r>
                      <a:endParaRPr lang="en-US" dirty="0" smtClean="0"/>
                    </a:p>
                    <a:p>
                      <a:endParaRPr lang="en-US" dirty="0"/>
                    </a:p>
                  </a:txBody>
                  <a:tcPr/>
                </a:tc>
                <a:tc>
                  <a:txBody>
                    <a:bodyPr/>
                    <a:lstStyle/>
                    <a:p>
                      <a:r>
                        <a:rPr lang="en-US" dirty="0" smtClean="0"/>
                        <a:t>SUBJECT 2(KNC</a:t>
                      </a:r>
                      <a:r>
                        <a:rPr lang="en-US" baseline="0" dirty="0" smtClean="0"/>
                        <a:t> 501)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[section C]</a:t>
                      </a:r>
                      <a:endParaRPr lang="en-US" dirty="0" smtClean="0"/>
                    </a:p>
                    <a:p>
                      <a:endParaRPr lang="en-US" dirty="0"/>
                    </a:p>
                  </a:txBody>
                  <a:tcPr/>
                </a:tc>
                <a:tc>
                  <a:txBody>
                    <a:bodyPr/>
                    <a:lstStyle/>
                    <a:p>
                      <a:r>
                        <a:rPr lang="en-US" dirty="0" smtClean="0"/>
                        <a:t>SUBJECT 2</a:t>
                      </a:r>
                      <a:r>
                        <a:rPr lang="en-US" dirty="0" smtClean="0"/>
                        <a:t>(</a:t>
                      </a:r>
                    </a:p>
                    <a:p>
                      <a:r>
                        <a:rPr lang="en-US" dirty="0" smtClean="0"/>
                        <a:t>KNC</a:t>
                      </a:r>
                      <a:r>
                        <a:rPr lang="en-US" baseline="0" dirty="0" smtClean="0"/>
                        <a:t> 501)</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[section D]</a:t>
                      </a:r>
                      <a:endParaRPr lang="en-US" dirty="0" smtClean="0"/>
                    </a:p>
                    <a:p>
                      <a:endParaRPr lang="en-US" dirty="0"/>
                    </a:p>
                  </a:txBody>
                  <a:tcPr/>
                </a:tc>
              </a:tr>
              <a:tr h="370840">
                <a:tc>
                  <a:txBody>
                    <a:bodyPr/>
                    <a:lstStyle/>
                    <a:p>
                      <a:r>
                        <a:rPr lang="en-US" dirty="0" smtClean="0"/>
                        <a:t>BACKLOG</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r>
              <a:tr h="370840">
                <a:tc>
                  <a:txBody>
                    <a:bodyPr/>
                    <a:lstStyle/>
                    <a:p>
                      <a:r>
                        <a:rPr lang="en-US" dirty="0" smtClean="0"/>
                        <a:t>PASS</a:t>
                      </a:r>
                      <a:r>
                        <a:rPr lang="en-US" baseline="0" dirty="0" smtClean="0"/>
                        <a:t> %</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c>
                  <a:txBody>
                    <a:bodyPr/>
                    <a:lstStyle/>
                    <a:p>
                      <a:r>
                        <a:rPr lang="en-US" dirty="0" smtClean="0"/>
                        <a:t>100%</a:t>
                      </a:r>
                      <a:endParaRPr lang="en-US" dirty="0"/>
                    </a:p>
                  </a:txBody>
                  <a:tcPr/>
                </a:tc>
              </a:tr>
            </a:tbl>
          </a:graphicData>
        </a:graphic>
      </p:graphicFrame>
      <p:sp>
        <p:nvSpPr>
          <p:cNvPr id="12" name="TextBox 11"/>
          <p:cNvSpPr txBox="1"/>
          <p:nvPr/>
        </p:nvSpPr>
        <p:spPr>
          <a:xfrm>
            <a:off x="0" y="762000"/>
            <a:ext cx="2286000" cy="400110"/>
          </a:xfrm>
          <a:prstGeom prst="rect">
            <a:avLst/>
          </a:prstGeom>
          <a:noFill/>
        </p:spPr>
        <p:txBody>
          <a:bodyPr wrap="square" rtlCol="0">
            <a:spAutoFit/>
          </a:bodyPr>
          <a:lstStyle/>
          <a:p>
            <a:r>
              <a:rPr lang="en-US" sz="2000" b="1" dirty="0" smtClean="0"/>
              <a:t>Faculty wise:</a:t>
            </a:r>
            <a:endParaRPr lang="en-US" sz="2000" b="1" dirty="0"/>
          </a:p>
        </p:txBody>
      </p:sp>
      <p:sp>
        <p:nvSpPr>
          <p:cNvPr id="14" name="TextBox 13"/>
          <p:cNvSpPr txBox="1"/>
          <p:nvPr/>
        </p:nvSpPr>
        <p:spPr>
          <a:xfrm>
            <a:off x="0" y="3657600"/>
            <a:ext cx="2286000" cy="400110"/>
          </a:xfrm>
          <a:prstGeom prst="rect">
            <a:avLst/>
          </a:prstGeom>
          <a:noFill/>
        </p:spPr>
        <p:txBody>
          <a:bodyPr wrap="square" rtlCol="0">
            <a:spAutoFit/>
          </a:bodyPr>
          <a:lstStyle/>
          <a:p>
            <a:r>
              <a:rPr lang="en-US" sz="2000" b="1" dirty="0" smtClean="0"/>
              <a:t>Subject wise:</a:t>
            </a:r>
            <a:endParaRPr lang="en-US" sz="2000" b="1" dirty="0"/>
          </a:p>
        </p:txBody>
      </p:sp>
    </p:spTree>
    <p:extLst>
      <p:ext uri="{BB962C8B-B14F-4D97-AF65-F5344CB8AC3E}">
        <p14:creationId xmlns="" xmlns:p14="http://schemas.microsoft.com/office/powerpoint/2010/main" val="359215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3CC814-3C7D-4C9C-8FF5-74CFAFA3E2E1}"/>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End </a:t>
            </a:r>
            <a:r>
              <a:rPr lang="en-US" sz="2400" b="1" dirty="0" err="1" smtClean="0">
                <a:latin typeface="Times New Roman" pitchFamily="18" charset="0"/>
                <a:cs typeface="Times New Roman" pitchFamily="18" charset="0"/>
              </a:rPr>
              <a:t>Sem</a:t>
            </a:r>
            <a:r>
              <a:rPr lang="en-US" sz="2400" b="1" dirty="0" smtClean="0">
                <a:latin typeface="Times New Roman" pitchFamily="18" charset="0"/>
                <a:cs typeface="Times New Roman" pitchFamily="18" charset="0"/>
              </a:rPr>
              <a:t> Question </a:t>
            </a:r>
            <a:r>
              <a:rPr lang="en-US" sz="2400" b="1" dirty="0">
                <a:latin typeface="Times New Roman" pitchFamily="18" charset="0"/>
                <a:cs typeface="Times New Roman" pitchFamily="18" charset="0"/>
              </a:rPr>
              <a:t>Paper Template</a:t>
            </a:r>
          </a:p>
        </p:txBody>
      </p:sp>
      <p:pic>
        <p:nvPicPr>
          <p:cNvPr id="30723" name="Picture 2">
            <a:extLst>
              <a:ext uri="{FF2B5EF4-FFF2-40B4-BE49-F238E27FC236}">
                <a16:creationId xmlns="" xmlns:a16="http://schemas.microsoft.com/office/drawing/2014/main" id="{384B54D7-CA09-415F-895E-473DCFBC1719}"/>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AF18D6E5-3315-4B22-8FA2-DC9A9D003358}" type="datetime1">
              <a:rPr lang="en-US" smtClean="0"/>
              <a:pPr/>
              <a:t>6/18/2022</a:t>
            </a:fld>
            <a:endParaRPr lang="en-US"/>
          </a:p>
        </p:txBody>
      </p:sp>
      <p:sp>
        <p:nvSpPr>
          <p:cNvPr id="4" name="Footer Placeholder 3"/>
          <p:cNvSpPr>
            <a:spLocks noGrp="1"/>
          </p:cNvSpPr>
          <p:nvPr>
            <p:ph type="ftr" sz="quarter" idx="11"/>
          </p:nvPr>
        </p:nvSpPr>
        <p:spPr>
          <a:xfrm>
            <a:off x="1676400" y="6492874"/>
            <a:ext cx="6019800" cy="228601"/>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1026" name="Picture 2"/>
          <p:cNvPicPr>
            <a:picLocks noChangeAspect="1" noChangeArrowheads="1"/>
          </p:cNvPicPr>
          <p:nvPr/>
        </p:nvPicPr>
        <p:blipFill>
          <a:blip r:embed="rId4"/>
          <a:srcRect/>
          <a:stretch>
            <a:fillRect/>
          </a:stretch>
        </p:blipFill>
        <p:spPr bwMode="auto">
          <a:xfrm>
            <a:off x="228600" y="762000"/>
            <a:ext cx="8915400" cy="6096000"/>
          </a:xfrm>
          <a:prstGeom prst="rect">
            <a:avLst/>
          </a:prstGeom>
          <a:noFill/>
          <a:ln w="9525">
            <a:noFill/>
            <a:miter lim="800000"/>
            <a:headEnd/>
            <a:tailEnd/>
          </a:ln>
          <a:effectLst/>
        </p:spPr>
      </p:pic>
    </p:spTree>
    <p:extLst>
      <p:ext uri="{BB962C8B-B14F-4D97-AF65-F5344CB8AC3E}">
        <p14:creationId xmlns="" xmlns:p14="http://schemas.microsoft.com/office/powerpoint/2010/main" val="84061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262182-5B55-4E2A-8C0A-C6BD55E2643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2400" b="1" dirty="0" smtClean="0">
                <a:latin typeface="Times New Roman" pitchFamily="18" charset="0"/>
                <a:cs typeface="Times New Roman" pitchFamily="18" charset="0"/>
              </a:rPr>
              <a:t>End </a:t>
            </a:r>
            <a:r>
              <a:rPr lang="en-US" sz="2400" b="1" dirty="0" err="1" smtClean="0">
                <a:latin typeface="Times New Roman" pitchFamily="18" charset="0"/>
                <a:cs typeface="Times New Roman" pitchFamily="18" charset="0"/>
              </a:rPr>
              <a:t>Sem</a:t>
            </a:r>
            <a:r>
              <a:rPr lang="en-US" sz="2400" b="1" dirty="0" smtClean="0">
                <a:latin typeface="Times New Roman" pitchFamily="18" charset="0"/>
                <a:cs typeface="Times New Roman" pitchFamily="18" charset="0"/>
              </a:rPr>
              <a:t> Question Paper Template</a:t>
            </a:r>
            <a:endParaRPr lang="en-US" sz="2400" b="1" dirty="0">
              <a:latin typeface="Times New Roman" pitchFamily="18" charset="0"/>
              <a:cs typeface="Times New Roman" pitchFamily="18" charset="0"/>
            </a:endParaRPr>
          </a:p>
        </p:txBody>
      </p:sp>
      <p:pic>
        <p:nvPicPr>
          <p:cNvPr id="32771" name="Picture 2">
            <a:extLst>
              <a:ext uri="{FF2B5EF4-FFF2-40B4-BE49-F238E27FC236}">
                <a16:creationId xmlns="" xmlns:a16="http://schemas.microsoft.com/office/drawing/2014/main" id="{441C0CC1-1003-428C-8C08-45FB5B65E2E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526"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C2493E3C-ABF9-4456-BA40-9DAA50F2FD6E}" type="datetime1">
              <a:rPr lang="en-US" smtClean="0"/>
              <a:pPr/>
              <a:t>6/18/2022</a:t>
            </a:fld>
            <a:endParaRPr lang="en-US"/>
          </a:p>
        </p:txBody>
      </p:sp>
      <p:sp>
        <p:nvSpPr>
          <p:cNvPr id="4" name="Footer Placeholder 3"/>
          <p:cNvSpPr>
            <a:spLocks noGrp="1"/>
          </p:cNvSpPr>
          <p:nvPr>
            <p:ph type="ftr" sz="quarter" idx="11"/>
          </p:nvPr>
        </p:nvSpPr>
        <p:spPr>
          <a:xfrm>
            <a:off x="2057400" y="6356350"/>
            <a:ext cx="57912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2050" name="Picture 2"/>
          <p:cNvPicPr>
            <a:picLocks noChangeAspect="1" noChangeArrowheads="1"/>
          </p:cNvPicPr>
          <p:nvPr/>
        </p:nvPicPr>
        <p:blipFill>
          <a:blip r:embed="rId4"/>
          <a:srcRect/>
          <a:stretch>
            <a:fillRect/>
          </a:stretch>
        </p:blipFill>
        <p:spPr bwMode="auto">
          <a:xfrm>
            <a:off x="0" y="1219200"/>
            <a:ext cx="9144000" cy="13144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r="4737" b="30105"/>
          <a:stretch>
            <a:fillRect/>
          </a:stretch>
        </p:blipFill>
        <p:spPr bwMode="auto">
          <a:xfrm>
            <a:off x="0" y="2286000"/>
            <a:ext cx="8928621" cy="1910762"/>
          </a:xfrm>
          <a:prstGeom prst="rect">
            <a:avLst/>
          </a:prstGeom>
          <a:noFill/>
          <a:ln w="9525">
            <a:noFill/>
            <a:miter lim="800000"/>
            <a:headEnd/>
            <a:tailEnd/>
          </a:ln>
          <a:effectLst/>
        </p:spPr>
      </p:pic>
    </p:spTree>
    <p:extLst>
      <p:ext uri="{BB962C8B-B14F-4D97-AF65-F5344CB8AC3E}">
        <p14:creationId xmlns="" xmlns:p14="http://schemas.microsoft.com/office/powerpoint/2010/main" val="4093726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8C3342-8CCF-4A73-9AA5-83C66788697D}"/>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Prerequisite and Recap</a:t>
            </a:r>
          </a:p>
        </p:txBody>
      </p:sp>
      <p:pic>
        <p:nvPicPr>
          <p:cNvPr id="36867" name="Picture 2">
            <a:extLst>
              <a:ext uri="{FF2B5EF4-FFF2-40B4-BE49-F238E27FC236}">
                <a16:creationId xmlns="" xmlns:a16="http://schemas.microsoft.com/office/drawing/2014/main" id="{8EA13CCF-E89D-412D-A67C-DB460108F25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0963"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68" name="Rectangle 10">
            <a:extLst>
              <a:ext uri="{FF2B5EF4-FFF2-40B4-BE49-F238E27FC236}">
                <a16:creationId xmlns="" xmlns:a16="http://schemas.microsoft.com/office/drawing/2014/main" id="{B7193671-A0A8-4686-954C-A540713267C9}"/>
              </a:ext>
            </a:extLst>
          </p:cNvPr>
          <p:cNvSpPr>
            <a:spLocks noChangeArrowheads="1"/>
          </p:cNvSpPr>
          <p:nvPr/>
        </p:nvSpPr>
        <p:spPr bwMode="auto">
          <a:xfrm>
            <a:off x="0" y="914400"/>
            <a:ext cx="9144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6869" name="Text Box 3">
            <a:extLst>
              <a:ext uri="{FF2B5EF4-FFF2-40B4-BE49-F238E27FC236}">
                <a16:creationId xmlns="" xmlns:a16="http://schemas.microsoft.com/office/drawing/2014/main" id="{38825A4F-0AE1-4D2A-A12E-235EA3F871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0" name="Text Box 2">
            <a:extLst>
              <a:ext uri="{FF2B5EF4-FFF2-40B4-BE49-F238E27FC236}">
                <a16:creationId xmlns="" xmlns:a16="http://schemas.microsoft.com/office/drawing/2014/main" id="{015FCAEB-EE44-4B12-BD31-6E667FE02860}"/>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6871" name="Content Placeholder 2">
            <a:extLst>
              <a:ext uri="{FF2B5EF4-FFF2-40B4-BE49-F238E27FC236}">
                <a16:creationId xmlns="" xmlns:a16="http://schemas.microsoft.com/office/drawing/2014/main" id="{A4DBA979-13EA-455A-B1A7-C04B612E7FD3}"/>
              </a:ext>
            </a:extLst>
          </p:cNvPr>
          <p:cNvSpPr txBox="1">
            <a:spLocks/>
          </p:cNvSpPr>
          <p:nvPr/>
        </p:nvSpPr>
        <p:spPr bwMode="auto">
          <a:xfrm>
            <a:off x="228600" y="1143000"/>
            <a:ext cx="85344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pPr>
            <a:r>
              <a:rPr lang="en-US" altLang="en-US" sz="1800" dirty="0" smtClean="0">
                <a:latin typeface="Times New Roman" panose="02020603050405020304" pitchFamily="18" charset="0"/>
                <a:cs typeface="Times New Roman" panose="02020603050405020304" pitchFamily="18" charset="0"/>
              </a:rPr>
              <a:t>Basic knowledge of political </a:t>
            </a:r>
            <a:r>
              <a:rPr lang="en-US" altLang="en-US" sz="1800" dirty="0">
                <a:latin typeface="Times New Roman" panose="02020603050405020304" pitchFamily="18" charset="0"/>
                <a:cs typeface="Times New Roman" panose="02020603050405020304" pitchFamily="18" charset="0"/>
              </a:rPr>
              <a:t>science</a:t>
            </a:r>
            <a:r>
              <a:rPr lang="en-US" altLang="en-US" sz="1800" dirty="0" smtClean="0">
                <a:latin typeface="Times New Roman" panose="02020603050405020304" pitchFamily="18" charset="0"/>
                <a:cs typeface="Times New Roman" panose="02020603050405020304" pitchFamily="18" charset="0"/>
              </a:rPr>
              <a:t>.</a:t>
            </a:r>
          </a:p>
          <a:p>
            <a:pPr algn="just" eaLnBrk="1" hangingPunct="1">
              <a:lnSpc>
                <a:spcPct val="150000"/>
              </a:lnSpc>
            </a:pPr>
            <a:r>
              <a:rPr lang="en-US" altLang="en-US" sz="1800" dirty="0" smtClean="0">
                <a:latin typeface="Times New Roman" panose="02020603050405020304" pitchFamily="18" charset="0"/>
                <a:cs typeface="Times New Roman" panose="02020603050405020304" pitchFamily="18" charset="0"/>
              </a:rPr>
              <a:t>Basic idea about society </a:t>
            </a:r>
            <a:endParaRPr lang="en-US" altLang="en-US" sz="18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57965941-D416-4FCF-97DE-F0EBF300E532}" type="datetime1">
              <a:rPr lang="en-US" smtClean="0"/>
              <a:pPr/>
              <a:t>6/18/2022</a:t>
            </a:fld>
            <a:endParaRPr lang="en-US"/>
          </a:p>
        </p:txBody>
      </p:sp>
      <p:sp>
        <p:nvSpPr>
          <p:cNvPr id="4" name="Footer Placeholder 3"/>
          <p:cNvSpPr>
            <a:spLocks noGrp="1"/>
          </p:cNvSpPr>
          <p:nvPr>
            <p:ph type="ftr" sz="quarter" idx="11"/>
          </p:nvPr>
        </p:nvSpPr>
        <p:spPr>
          <a:xfrm>
            <a:off x="2057400" y="6356350"/>
            <a:ext cx="5638800" cy="4254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 xmlns:p14="http://schemas.microsoft.com/office/powerpoint/2010/main" val="3439978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99AC60-7971-4FA4-A1CC-705340F1E281}"/>
              </a:ext>
            </a:extLst>
          </p:cNvPr>
          <p:cNvSpPr>
            <a:spLocks noGrp="1"/>
          </p:cNvSpPr>
          <p:nvPr>
            <p:ph type="ctrTitle"/>
          </p:nvPr>
        </p:nvSpPr>
        <p:spPr>
          <a:xfrm>
            <a:off x="0" y="0"/>
            <a:ext cx="9144000" cy="715962"/>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Brief </a:t>
            </a:r>
            <a:r>
              <a:rPr lang="en-US" sz="2400" b="1" dirty="0" smtClean="0">
                <a:latin typeface="Times New Roman" pitchFamily="18" charset="0"/>
                <a:cs typeface="Times New Roman" pitchFamily="18" charset="0"/>
              </a:rPr>
              <a:t>Subject Introduction with </a:t>
            </a:r>
            <a:r>
              <a:rPr lang="en-US" sz="2400" b="1" dirty="0">
                <a:latin typeface="Times New Roman" pitchFamily="18" charset="0"/>
                <a:cs typeface="Times New Roman" pitchFamily="18" charset="0"/>
              </a:rPr>
              <a:t>Video</a:t>
            </a:r>
          </a:p>
        </p:txBody>
      </p:sp>
      <p:pic>
        <p:nvPicPr>
          <p:cNvPr id="38915" name="Picture 2">
            <a:extLst>
              <a:ext uri="{FF2B5EF4-FFF2-40B4-BE49-F238E27FC236}">
                <a16:creationId xmlns="" xmlns:a16="http://schemas.microsoft.com/office/drawing/2014/main" id="{F4425E4C-3519-4CAB-9E38-5A36788B6C98}"/>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 y="0"/>
            <a:ext cx="1290638" cy="76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8916" name="Rectangle 10">
            <a:extLst>
              <a:ext uri="{FF2B5EF4-FFF2-40B4-BE49-F238E27FC236}">
                <a16:creationId xmlns="" xmlns:a16="http://schemas.microsoft.com/office/drawing/2014/main" id="{31517455-2425-4C60-8F52-73E3D8D409C8}"/>
              </a:ext>
            </a:extLst>
          </p:cNvPr>
          <p:cNvSpPr>
            <a:spLocks noChangeArrowheads="1"/>
          </p:cNvSpPr>
          <p:nvPr/>
        </p:nvSpPr>
        <p:spPr bwMode="auto">
          <a:xfrm>
            <a:off x="0" y="914400"/>
            <a:ext cx="9144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2000">
              <a:latin typeface="Times New Roman" panose="02020603050405020304" pitchFamily="18" charset="0"/>
              <a:cs typeface="Times New Roman" panose="02020603050405020304" pitchFamily="18" charset="0"/>
            </a:endParaRPr>
          </a:p>
        </p:txBody>
      </p:sp>
      <p:sp>
        <p:nvSpPr>
          <p:cNvPr id="38917" name="Text Box 3">
            <a:extLst>
              <a:ext uri="{FF2B5EF4-FFF2-40B4-BE49-F238E27FC236}">
                <a16:creationId xmlns="" xmlns:a16="http://schemas.microsoft.com/office/drawing/2014/main" id="{2FFAA22F-B7F2-456C-8D44-942CA4A208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8" name="Text Box 2">
            <a:extLst>
              <a:ext uri="{FF2B5EF4-FFF2-40B4-BE49-F238E27FC236}">
                <a16:creationId xmlns="" xmlns:a16="http://schemas.microsoft.com/office/drawing/2014/main" id="{16625775-0DD7-43DE-9CB6-A4BA4485B267}"/>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9" name="Content Placeholder 2">
            <a:extLst>
              <a:ext uri="{FF2B5EF4-FFF2-40B4-BE49-F238E27FC236}">
                <a16:creationId xmlns="" xmlns:a16="http://schemas.microsoft.com/office/drawing/2014/main" id="{F7D44364-97A2-4A1B-82E1-1E7E236455E8}"/>
              </a:ext>
            </a:extLst>
          </p:cNvPr>
          <p:cNvSpPr txBox="1">
            <a:spLocks/>
          </p:cNvSpPr>
          <p:nvPr/>
        </p:nvSpPr>
        <p:spPr bwMode="auto">
          <a:xfrm>
            <a:off x="152401" y="1316037"/>
            <a:ext cx="8839199" cy="4627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buNone/>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smtClean="0">
                <a:latin typeface="Times New Roman" panose="02020603050405020304" pitchFamily="18" charset="0"/>
                <a:cs typeface="Times New Roman" panose="02020603050405020304" pitchFamily="18" charset="0"/>
                <a:hlinkClick r:id="rId4"/>
              </a:rPr>
              <a:t>https://www.youtube.com/watch?v=eS03-itWEPs</a:t>
            </a:r>
            <a:r>
              <a:rPr lang="en-US" altLang="en-US" sz="2000" dirty="0" smtClean="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F130FF6-467B-43EC-B2BD-5C8C7F154E5A}" type="datetime1">
              <a:rPr lang="en-US" smtClean="0"/>
              <a:pPr/>
              <a:t>6/18/2022</a:t>
            </a:fld>
            <a:endParaRPr lang="en-US" dirty="0"/>
          </a:p>
        </p:txBody>
      </p:sp>
      <p:sp>
        <p:nvSpPr>
          <p:cNvPr id="4" name="Footer Placeholder 3"/>
          <p:cNvSpPr>
            <a:spLocks noGrp="1"/>
          </p:cNvSpPr>
          <p:nvPr>
            <p:ph type="ftr" sz="quarter" idx="11"/>
          </p:nvPr>
        </p:nvSpPr>
        <p:spPr>
          <a:xfrm>
            <a:off x="1905000" y="6356350"/>
            <a:ext cx="6019800" cy="455612"/>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 xmlns:p14="http://schemas.microsoft.com/office/powerpoint/2010/main" val="250189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133B86B4-B1E4-45AD-B9FD-F9320F22680A}"/>
              </a:ext>
            </a:extLst>
          </p:cNvPr>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a:t>
            </a:fld>
            <a:endParaRPr lang="en-US">
              <a:latin typeface="Times New Roman" pitchFamily="18" charset="0"/>
              <a:cs typeface="Times New Roman" pitchFamily="18" charset="0"/>
            </a:endParaRPr>
          </a:p>
        </p:txBody>
      </p:sp>
      <p:sp>
        <p:nvSpPr>
          <p:cNvPr id="14" name="Date Placeholder 13">
            <a:extLst>
              <a:ext uri="{FF2B5EF4-FFF2-40B4-BE49-F238E27FC236}">
                <a16:creationId xmlns="" xmlns:a16="http://schemas.microsoft.com/office/drawing/2014/main" id="{BF9240B0-CC09-4592-A6B0-A10589A10999}"/>
              </a:ext>
            </a:extLst>
          </p:cNvPr>
          <p:cNvSpPr>
            <a:spLocks noGrp="1"/>
          </p:cNvSpPr>
          <p:nvPr>
            <p:ph type="dt" sz="half" idx="10"/>
          </p:nvPr>
        </p:nvSpPr>
        <p:spPr/>
        <p:txBody>
          <a:bodyPr/>
          <a:lstStyle/>
          <a:p>
            <a:fld id="{5AEDC101-DD90-4020-AB3E-03EFB9F8C73F}"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15" name="Footer Placeholder 14">
            <a:extLst>
              <a:ext uri="{FF2B5EF4-FFF2-40B4-BE49-F238E27FC236}">
                <a16:creationId xmlns="" xmlns:a16="http://schemas.microsoft.com/office/drawing/2014/main" id="{CF64D7C8-39AB-4ECF-B43C-C3F579F41E59}"/>
              </a:ext>
            </a:extLst>
          </p:cNvPr>
          <p:cNvSpPr>
            <a:spLocks noGrp="1"/>
          </p:cNvSpPr>
          <p:nvPr>
            <p:ph type="ftr" sz="quarter" idx="11"/>
          </p:nvPr>
        </p:nvSpPr>
        <p:spPr>
          <a:xfrm>
            <a:off x="2057400" y="6356350"/>
            <a:ext cx="54864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16" name="Title 1">
            <a:extLst>
              <a:ext uri="{FF2B5EF4-FFF2-40B4-BE49-F238E27FC236}">
                <a16:creationId xmlns="" xmlns:a16="http://schemas.microsoft.com/office/drawing/2014/main" id="{282C8771-B8DA-47BF-A854-C6E39979E07C}"/>
              </a:ext>
            </a:extLst>
          </p:cNvPr>
          <p:cNvSpPr txBox="1">
            <a:spLocks/>
          </p:cNvSpPr>
          <p:nvPr/>
        </p:nvSpPr>
        <p:spPr>
          <a:xfrm>
            <a:off x="1358900" y="0"/>
            <a:ext cx="77724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latin typeface="Times New Roman" pitchFamily="18" charset="0"/>
                <a:cs typeface="Times New Roman" pitchFamily="18" charset="0"/>
              </a:rPr>
              <a:t>Faculty Biodata</a:t>
            </a:r>
          </a:p>
        </p:txBody>
      </p:sp>
      <p:pic>
        <p:nvPicPr>
          <p:cNvPr id="17" name="Picture 10">
            <a:extLst>
              <a:ext uri="{FF2B5EF4-FFF2-40B4-BE49-F238E27FC236}">
                <a16:creationId xmlns="" xmlns:a16="http://schemas.microsoft.com/office/drawing/2014/main" id="{E31E86AE-88BD-403F-B0E0-1F30A7B9AE6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4605"/>
            <a:ext cx="1358900" cy="6969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Content Placeholder 2">
            <a:extLst>
              <a:ext uri="{FF2B5EF4-FFF2-40B4-BE49-F238E27FC236}">
                <a16:creationId xmlns="" xmlns:a16="http://schemas.microsoft.com/office/drawing/2014/main" id="{606D2C82-60A6-4C9B-B2A7-0FC0511F2F06}"/>
              </a:ext>
            </a:extLst>
          </p:cNvPr>
          <p:cNvSpPr txBox="1">
            <a:spLocks noChangeArrowheads="1"/>
          </p:cNvSpPr>
          <p:nvPr/>
        </p:nvSpPr>
        <p:spPr bwMode="auto">
          <a:xfrm>
            <a:off x="0" y="1219200"/>
            <a:ext cx="9144000" cy="487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lnSpc>
                <a:spcPct val="150000"/>
              </a:lnSpc>
              <a:spcBef>
                <a:spcPct val="0"/>
              </a:spcBef>
              <a:buNone/>
              <a:defRPr/>
            </a:pPr>
            <a:r>
              <a:rPr lang="en-US" altLang="en-US" sz="2000" b="1" dirty="0" smtClean="0">
                <a:latin typeface="Times New Roman" pitchFamily="18" charset="0"/>
                <a:cs typeface="Times New Roman" pitchFamily="18" charset="0"/>
              </a:rPr>
              <a:t>Faculty Name: </a:t>
            </a:r>
            <a:r>
              <a:rPr lang="en-US" altLang="en-US" sz="2000" dirty="0" err="1" smtClean="0">
                <a:latin typeface="Times New Roman" pitchFamily="18" charset="0"/>
                <a:cs typeface="Times New Roman" pitchFamily="18" charset="0"/>
              </a:rPr>
              <a:t>Ajeet</a:t>
            </a:r>
            <a:r>
              <a:rPr lang="en-US" altLang="en-US" sz="2000" dirty="0" smtClean="0">
                <a:latin typeface="Times New Roman" pitchFamily="18" charset="0"/>
                <a:cs typeface="Times New Roman" pitchFamily="18" charset="0"/>
              </a:rPr>
              <a:t> Singh</a:t>
            </a:r>
          </a:p>
          <a:p>
            <a:pPr algn="just">
              <a:lnSpc>
                <a:spcPct val="150000"/>
              </a:lnSpc>
              <a:spcBef>
                <a:spcPct val="0"/>
              </a:spcBef>
              <a:buNone/>
              <a:defRPr/>
            </a:pPr>
            <a:r>
              <a:rPr lang="en-US" altLang="en-US" sz="2000" b="1" dirty="0" smtClean="0">
                <a:latin typeface="Times New Roman" pitchFamily="18" charset="0"/>
                <a:cs typeface="Times New Roman" pitchFamily="18" charset="0"/>
              </a:rPr>
              <a:t>Designation: </a:t>
            </a:r>
            <a:r>
              <a:rPr lang="en-US" altLang="en-US" sz="2000" dirty="0" smtClean="0">
                <a:latin typeface="Times New Roman" pitchFamily="18" charset="0"/>
                <a:cs typeface="Times New Roman" pitchFamily="18" charset="0"/>
              </a:rPr>
              <a:t>Assistant Professor (Department of </a:t>
            </a:r>
          </a:p>
          <a:p>
            <a:pPr algn="just">
              <a:lnSpc>
                <a:spcPct val="150000"/>
              </a:lnSpc>
              <a:spcBef>
                <a:spcPct val="0"/>
              </a:spcBef>
              <a:buNone/>
              <a:defRPr/>
            </a:pPr>
            <a:r>
              <a:rPr lang="en-US" altLang="en-US" sz="2000" dirty="0" smtClean="0">
                <a:latin typeface="Times New Roman" pitchFamily="18" charset="0"/>
                <a:cs typeface="Times New Roman" pitchFamily="18" charset="0"/>
              </a:rPr>
              <a:t>Mechanical Engineering)</a:t>
            </a:r>
          </a:p>
          <a:p>
            <a:pPr algn="just">
              <a:lnSpc>
                <a:spcPct val="150000"/>
              </a:lnSpc>
              <a:spcBef>
                <a:spcPct val="0"/>
              </a:spcBef>
              <a:buNone/>
              <a:defRPr/>
            </a:pPr>
            <a:r>
              <a:rPr lang="en-US" altLang="en-US" sz="2000" b="1" dirty="0" smtClean="0">
                <a:latin typeface="Times New Roman" pitchFamily="18" charset="0"/>
                <a:cs typeface="Times New Roman" pitchFamily="18" charset="0"/>
              </a:rPr>
              <a:t>Area of Interest: </a:t>
            </a:r>
            <a:r>
              <a:rPr lang="en-US" altLang="en-US" sz="2000" dirty="0" smtClean="0">
                <a:latin typeface="Times New Roman" pitchFamily="18" charset="0"/>
                <a:cs typeface="Times New Roman" pitchFamily="18" charset="0"/>
              </a:rPr>
              <a:t>Automation, Artificial Intelligence,</a:t>
            </a:r>
          </a:p>
          <a:p>
            <a:pPr algn="just">
              <a:lnSpc>
                <a:spcPct val="150000"/>
              </a:lnSpc>
              <a:spcBef>
                <a:spcPct val="0"/>
              </a:spcBef>
              <a:buNone/>
              <a:defRPr/>
            </a:pPr>
            <a:r>
              <a:rPr lang="en-US" altLang="en-US" sz="2000" dirty="0" smtClean="0">
                <a:latin typeface="Times New Roman" pitchFamily="18" charset="0"/>
                <a:cs typeface="Times New Roman" pitchFamily="18" charset="0"/>
              </a:rPr>
              <a:t> </a:t>
            </a:r>
            <a:r>
              <a:rPr lang="en-US" altLang="en-US" sz="2000" dirty="0" err="1" smtClean="0">
                <a:latin typeface="Times New Roman" pitchFamily="18" charset="0"/>
                <a:cs typeface="Times New Roman" pitchFamily="18" charset="0"/>
              </a:rPr>
              <a:t>Mechatronics</a:t>
            </a:r>
            <a:r>
              <a:rPr lang="en-US" altLang="en-US" sz="2000" dirty="0" smtClean="0">
                <a:latin typeface="Times New Roman" pitchFamily="18" charset="0"/>
                <a:cs typeface="Times New Roman" pitchFamily="18" charset="0"/>
              </a:rPr>
              <a:t>.</a:t>
            </a:r>
          </a:p>
          <a:p>
            <a:pPr algn="just">
              <a:lnSpc>
                <a:spcPct val="150000"/>
              </a:lnSpc>
              <a:spcBef>
                <a:spcPct val="0"/>
              </a:spcBef>
              <a:buNone/>
              <a:defRPr/>
            </a:pPr>
            <a:r>
              <a:rPr lang="en-US" altLang="en-US" sz="2000" b="1" dirty="0" smtClean="0">
                <a:latin typeface="Times New Roman" pitchFamily="18" charset="0"/>
                <a:cs typeface="Times New Roman" pitchFamily="18" charset="0"/>
              </a:rPr>
              <a:t>Educational Qualification: </a:t>
            </a:r>
          </a:p>
          <a:p>
            <a:pPr algn="just">
              <a:lnSpc>
                <a:spcPct val="150000"/>
              </a:lnSpc>
              <a:spcBef>
                <a:spcPct val="0"/>
              </a:spcBef>
              <a:buNone/>
              <a:defRPr/>
            </a:pPr>
            <a:r>
              <a:rPr lang="en-US" altLang="en-US" sz="2000" dirty="0" err="1" smtClean="0">
                <a:latin typeface="Times New Roman" pitchFamily="18" charset="0"/>
                <a:cs typeface="Times New Roman" pitchFamily="18" charset="0"/>
              </a:rPr>
              <a:t>B.Tech</a:t>
            </a:r>
            <a:r>
              <a:rPr lang="en-US" altLang="en-US" sz="2000" dirty="0" smtClean="0">
                <a:latin typeface="Times New Roman" pitchFamily="18" charset="0"/>
                <a:cs typeface="Times New Roman" pitchFamily="18" charset="0"/>
              </a:rPr>
              <a:t>- Mechanical &amp; Automation Engineering (Amity University U.P.) </a:t>
            </a:r>
          </a:p>
          <a:p>
            <a:pPr algn="just">
              <a:lnSpc>
                <a:spcPct val="150000"/>
              </a:lnSpc>
              <a:spcBef>
                <a:spcPct val="0"/>
              </a:spcBef>
              <a:buNone/>
              <a:defRPr/>
            </a:pPr>
            <a:r>
              <a:rPr lang="en-US" altLang="en-US" sz="2000" dirty="0" err="1" smtClean="0">
                <a:latin typeface="Times New Roman" pitchFamily="18" charset="0"/>
                <a:cs typeface="Times New Roman" pitchFamily="18" charset="0"/>
              </a:rPr>
              <a:t>M.Tech</a:t>
            </a:r>
            <a:r>
              <a:rPr lang="en-US" altLang="en-US" sz="2000" dirty="0" smtClean="0">
                <a:latin typeface="Times New Roman" pitchFamily="18" charset="0"/>
                <a:cs typeface="Times New Roman" pitchFamily="18" charset="0"/>
              </a:rPr>
              <a:t>- Production Technology (</a:t>
            </a:r>
            <a:r>
              <a:rPr lang="en-US" altLang="en-US" sz="2000" dirty="0" err="1" smtClean="0">
                <a:latin typeface="Times New Roman" pitchFamily="18" charset="0"/>
                <a:cs typeface="Times New Roman" pitchFamily="18" charset="0"/>
              </a:rPr>
              <a:t>Vinobha</a:t>
            </a:r>
            <a:r>
              <a:rPr lang="en-US" altLang="en-US" sz="2000" dirty="0" smtClean="0">
                <a:latin typeface="Times New Roman" pitchFamily="18" charset="0"/>
                <a:cs typeface="Times New Roman" pitchFamily="18" charset="0"/>
              </a:rPr>
              <a:t> </a:t>
            </a:r>
            <a:r>
              <a:rPr lang="en-US" altLang="en-US" sz="2000" dirty="0" err="1" smtClean="0">
                <a:latin typeface="Times New Roman" pitchFamily="18" charset="0"/>
                <a:cs typeface="Times New Roman" pitchFamily="18" charset="0"/>
              </a:rPr>
              <a:t>Bhave</a:t>
            </a:r>
            <a:r>
              <a:rPr lang="en-US" altLang="en-US" sz="2000" dirty="0" smtClean="0">
                <a:latin typeface="Times New Roman" pitchFamily="18" charset="0"/>
                <a:cs typeface="Times New Roman" pitchFamily="18" charset="0"/>
              </a:rPr>
              <a:t> University J.H.)</a:t>
            </a:r>
          </a:p>
          <a:p>
            <a:pPr algn="just" eaLnBrk="1" hangingPunct="1">
              <a:buFont typeface="Arial" panose="020B0604020202020204" pitchFamily="34" charset="0"/>
              <a:buNone/>
            </a:pPr>
            <a:endParaRPr lang="en-US" altLang="en-US" sz="2000" dirty="0">
              <a:latin typeface="Times New Roman" pitchFamily="18" charset="0"/>
              <a:cs typeface="Times New Roman" pitchFamily="18" charset="0"/>
            </a:endParaRPr>
          </a:p>
        </p:txBody>
      </p:sp>
      <p:pic>
        <p:nvPicPr>
          <p:cNvPr id="8" name="Picture 1"/>
          <p:cNvPicPr>
            <a:picLocks noChangeAspect="1"/>
          </p:cNvPicPr>
          <p:nvPr/>
        </p:nvPicPr>
        <p:blipFill>
          <a:blip r:embed="rId3"/>
          <a:srcRect/>
          <a:stretch>
            <a:fillRect/>
          </a:stretch>
        </p:blipFill>
        <p:spPr bwMode="auto">
          <a:xfrm>
            <a:off x="6858000" y="817563"/>
            <a:ext cx="2192338" cy="2943225"/>
          </a:xfrm>
          <a:prstGeom prst="rect">
            <a:avLst/>
          </a:prstGeom>
          <a:noFill/>
          <a:ln w="9525">
            <a:noFill/>
            <a:miter lim="800000"/>
            <a:headEnd/>
            <a:tailEnd/>
          </a:ln>
        </p:spPr>
      </p:pic>
    </p:spTree>
    <p:extLst>
      <p:ext uri="{BB962C8B-B14F-4D97-AF65-F5344CB8AC3E}">
        <p14:creationId xmlns="" xmlns:p14="http://schemas.microsoft.com/office/powerpoint/2010/main" val="1905537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Content (Unit 2)</a:t>
            </a:r>
            <a:endParaRPr lang="en-US" sz="2400" b="1" dirty="0">
              <a:latin typeface="Times New Roman" pitchFamily="18" charset="0"/>
              <a:cs typeface="Times New Roman" pitchFamily="18" charset="0"/>
            </a:endParaRP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644" y="-1073"/>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B257A92-0237-4955-BABC-3DAB74265D7C}" type="datetime1">
              <a:rPr lang="en-US" smtClean="0"/>
              <a:pPr/>
              <a:t>6/18/2022</a:t>
            </a:fld>
            <a:endParaRPr lang="en-US"/>
          </a:p>
        </p:txBody>
      </p:sp>
      <p:sp>
        <p:nvSpPr>
          <p:cNvPr id="4" name="Footer Placeholder 3"/>
          <p:cNvSpPr>
            <a:spLocks noGrp="1"/>
          </p:cNvSpPr>
          <p:nvPr>
            <p:ph type="ftr" sz="quarter" idx="11"/>
          </p:nvPr>
        </p:nvSpPr>
        <p:spPr>
          <a:xfrm>
            <a:off x="1676400" y="6356350"/>
            <a:ext cx="60198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8" name="TextBox 7">
            <a:extLst>
              <a:ext uri="{FF2B5EF4-FFF2-40B4-BE49-F238E27FC236}">
                <a16:creationId xmlns="" xmlns:a16="http://schemas.microsoft.com/office/drawing/2014/main" id="{4F1728AD-6AA6-4763-8669-452AC6A31AF2}"/>
              </a:ext>
            </a:extLst>
          </p:cNvPr>
          <p:cNvSpPr txBox="1"/>
          <p:nvPr/>
        </p:nvSpPr>
        <p:spPr>
          <a:xfrm>
            <a:off x="228600" y="874070"/>
            <a:ext cx="8915400" cy="470898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smtClean="0"/>
              <a:t>Powers of Indian Parliament Functions of </a:t>
            </a:r>
            <a:r>
              <a:rPr lang="en-US" sz="2000" dirty="0" err="1" smtClean="0"/>
              <a:t>Rajya</a:t>
            </a:r>
            <a:r>
              <a:rPr lang="en-US" sz="2000" dirty="0" smtClean="0"/>
              <a:t> </a:t>
            </a:r>
            <a:r>
              <a:rPr lang="en-US" sz="2000" dirty="0" err="1" smtClean="0"/>
              <a:t>Sabha</a:t>
            </a:r>
            <a:r>
              <a:rPr lang="en-US" sz="2000" dirty="0" smtClean="0"/>
              <a:t>, Functions of </a:t>
            </a:r>
            <a:r>
              <a:rPr lang="en-US" sz="2000" dirty="0" err="1" smtClean="0"/>
              <a:t>Lok</a:t>
            </a:r>
            <a:r>
              <a:rPr lang="en-US" sz="2000" dirty="0" smtClean="0"/>
              <a:t> </a:t>
            </a:r>
            <a:r>
              <a:rPr lang="en-US" sz="2000" dirty="0" err="1" smtClean="0"/>
              <a:t>Sabha</a:t>
            </a:r>
            <a:r>
              <a:rPr lang="en-US" sz="2000" dirty="0" smtClean="0"/>
              <a:t>, Powers and Functions of the President, Comparison of powers of Indian President with the United States, Powers and Functions of Vice-President, Powers and Functions of the Prime Minister </a:t>
            </a:r>
          </a:p>
          <a:p>
            <a:pPr marL="342900" indent="-342900" algn="just">
              <a:lnSpc>
                <a:spcPct val="150000"/>
              </a:lnSpc>
              <a:buFont typeface="Arial" panose="020B0604020202020204" pitchFamily="34" charset="0"/>
              <a:buChar char="•"/>
            </a:pPr>
            <a:r>
              <a:rPr lang="en-US" sz="2000" dirty="0" smtClean="0"/>
              <a:t>Judiciary – The Independence of the Supreme Court, Appointment of Judges, Judicial Review, Public Interest Litigation, Judicial Activism, </a:t>
            </a:r>
            <a:r>
              <a:rPr lang="en-US" sz="2000" dirty="0" err="1" smtClean="0"/>
              <a:t>LokPal</a:t>
            </a:r>
            <a:r>
              <a:rPr lang="en-US" sz="2000" dirty="0" smtClean="0"/>
              <a:t>, </a:t>
            </a:r>
            <a:r>
              <a:rPr lang="en-US" sz="2000" dirty="0" err="1" smtClean="0"/>
              <a:t>Lok</a:t>
            </a:r>
            <a:r>
              <a:rPr lang="en-US" sz="2000" dirty="0" smtClean="0"/>
              <a:t> </a:t>
            </a:r>
            <a:r>
              <a:rPr lang="en-US" sz="2000" dirty="0" err="1" smtClean="0"/>
              <a:t>Ayukta</a:t>
            </a:r>
            <a:r>
              <a:rPr lang="en-US" sz="2000" dirty="0" smtClean="0"/>
              <a:t>, The </a:t>
            </a:r>
            <a:r>
              <a:rPr lang="en-US" sz="2000" dirty="0" err="1" smtClean="0"/>
              <a:t>Lokpal</a:t>
            </a:r>
            <a:r>
              <a:rPr lang="en-US" sz="2000" dirty="0" smtClean="0"/>
              <a:t> and </a:t>
            </a:r>
            <a:r>
              <a:rPr lang="en-US" sz="2000" dirty="0" err="1" smtClean="0"/>
              <a:t>Lok</a:t>
            </a:r>
            <a:r>
              <a:rPr lang="en-US" sz="2000" dirty="0" smtClean="0"/>
              <a:t> </a:t>
            </a:r>
            <a:r>
              <a:rPr lang="en-US" sz="2000" dirty="0" err="1" smtClean="0"/>
              <a:t>ayuktas</a:t>
            </a:r>
            <a:r>
              <a:rPr lang="en-US" sz="2000" dirty="0" smtClean="0"/>
              <a:t> Act 2013, Functions of High Court and Subordinate Courts. </a:t>
            </a:r>
          </a:p>
          <a:p>
            <a:pPr marL="342900" indent="-342900" algn="just">
              <a:lnSpc>
                <a:spcPct val="150000"/>
              </a:lnSpc>
              <a:buFont typeface="Arial" panose="020B0604020202020204" pitchFamily="34" charset="0"/>
              <a:buChar char="•"/>
            </a:pPr>
            <a:r>
              <a:rPr lang="en-US" sz="2000" dirty="0" smtClean="0"/>
              <a:t>State Executives – Powers and Functions of the Governor, Powers and Functions of the Chief Minister, Functions of State Cabinet, Functions of State Legislature,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1907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smtClean="0">
                <a:latin typeface="Times New Roman" pitchFamily="18" charset="0"/>
                <a:cs typeface="Times New Roman" pitchFamily="18" charset="0"/>
              </a:rPr>
              <a:t>Unit Objective</a:t>
            </a:r>
            <a:endParaRPr lang="en-US" sz="2400" b="1" dirty="0">
              <a:latin typeface="Times New Roman" pitchFamily="18" charset="0"/>
              <a:cs typeface="Times New Roman" pitchFamily="18" charset="0"/>
            </a:endParaRP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9525"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571D18B8-7D38-4EE2-BC7B-8B19B035F5E3}" type="datetime1">
              <a:rPr lang="en-US" smtClean="0"/>
              <a:pPr/>
              <a:t>6/18/2022</a:t>
            </a:fld>
            <a:endParaRPr lang="en-US"/>
          </a:p>
        </p:txBody>
      </p:sp>
      <p:sp>
        <p:nvSpPr>
          <p:cNvPr id="4" name="Footer Placeholder 3"/>
          <p:cNvSpPr>
            <a:spLocks noGrp="1"/>
          </p:cNvSpPr>
          <p:nvPr>
            <p:ph type="ftr" sz="quarter" idx="11"/>
          </p:nvPr>
        </p:nvSpPr>
        <p:spPr>
          <a:xfrm>
            <a:off x="1828800" y="6356350"/>
            <a:ext cx="57912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9" name="TextBox 8">
            <a:extLst>
              <a:ext uri="{FF2B5EF4-FFF2-40B4-BE49-F238E27FC236}">
                <a16:creationId xmlns="" xmlns:a16="http://schemas.microsoft.com/office/drawing/2014/main" id="{478E4E1A-AB77-4DBF-882D-7CC0BE7A8284}"/>
              </a:ext>
            </a:extLst>
          </p:cNvPr>
          <p:cNvSpPr txBox="1"/>
          <p:nvPr/>
        </p:nvSpPr>
        <p:spPr>
          <a:xfrm>
            <a:off x="457200" y="1143000"/>
            <a:ext cx="8001000" cy="1421992"/>
          </a:xfrm>
          <a:prstGeom prst="rect">
            <a:avLst/>
          </a:prstGeom>
          <a:noFill/>
        </p:spPr>
        <p:txBody>
          <a:bodyPr wrap="square">
            <a:spAutoFit/>
          </a:bodyPr>
          <a:lstStyle/>
          <a:p>
            <a:pPr marL="342900" indent="-342900" algn="just">
              <a:lnSpc>
                <a:spcPct val="150000"/>
              </a:lnSpc>
              <a:defRPr/>
            </a:pPr>
            <a:r>
              <a:rPr lang="en-US" sz="2000" b="1" dirty="0" smtClean="0">
                <a:latin typeface="Times New Roman" pitchFamily="18" charset="0"/>
                <a:cs typeface="Times New Roman" pitchFamily="18" charset="0"/>
              </a:rPr>
              <a:t>To make students aware of the theoretical and functional aspects of the Indian Parliamentary System.</a:t>
            </a:r>
            <a:endParaRPr lang="en-US" sz="2000" dirty="0" smtClean="0">
              <a:solidFill>
                <a:srgbClr val="000000"/>
              </a:solidFill>
              <a:latin typeface="Times New Roman" panose="02020603050405020304" pitchFamily="18" charset="0"/>
              <a:cs typeface="Times New Roman" panose="02020603050405020304" pitchFamily="18" charset="0"/>
            </a:endParaRPr>
          </a:p>
          <a:p>
            <a:pPr algn="just" eaLnBrk="1" hangingPunct="1">
              <a:lnSpc>
                <a:spcPct val="150000"/>
              </a:lnSpc>
              <a:buFont typeface="Arial" pitchFamily="34" charset="0"/>
              <a:buChar char="•"/>
              <a:defRPr/>
            </a:pP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70291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Topic Objective/ Topic outcome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60714C9B-0D8B-45E8-ABCB-A1F57D3DDE52}"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905000" y="6356350"/>
            <a:ext cx="56388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22</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 xmlns:p14="http://schemas.microsoft.com/office/powerpoint/2010/main" val="1365692243"/>
              </p:ext>
            </p:extLst>
          </p:nvPr>
        </p:nvGraphicFramePr>
        <p:xfrm>
          <a:off x="76200" y="1345474"/>
          <a:ext cx="8991600" cy="365042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000" dirty="0" smtClean="0"/>
                        <a:t>Powers of Indian Parliament Functions of </a:t>
                      </a:r>
                      <a:r>
                        <a:rPr lang="en-US" sz="2000" dirty="0" err="1" smtClean="0"/>
                        <a:t>Rajya</a:t>
                      </a:r>
                      <a:r>
                        <a:rPr lang="en-US" sz="2000" dirty="0" smtClean="0"/>
                        <a:t> </a:t>
                      </a:r>
                      <a:r>
                        <a:rPr lang="en-US" sz="2000" dirty="0" err="1" smtClean="0"/>
                        <a:t>Sabha</a:t>
                      </a:r>
                      <a:r>
                        <a:rPr lang="en-US" sz="2000" dirty="0" smtClean="0"/>
                        <a:t>, Functions of </a:t>
                      </a:r>
                      <a:r>
                        <a:rPr lang="en-US" sz="2000" dirty="0" err="1" smtClean="0"/>
                        <a:t>Lok</a:t>
                      </a:r>
                      <a:r>
                        <a:rPr lang="en-US" sz="2000" dirty="0" smtClean="0"/>
                        <a:t> </a:t>
                      </a:r>
                      <a:r>
                        <a:rPr lang="en-US" sz="2000" dirty="0" err="1" smtClean="0"/>
                        <a:t>Sabha</a:t>
                      </a:r>
                      <a:r>
                        <a:rPr lang="en-US" sz="2000" dirty="0" smtClean="0"/>
                        <a:t>, Powers and Functions of the President, Comparison of powers of Indian President with the United States, Powers and Functions of Vice-President, Powers and Functions of the Prime Minister</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2000" b="0" dirty="0" smtClean="0">
                          <a:latin typeface="Times New Roman" pitchFamily="18" charset="0"/>
                          <a:cs typeface="Times New Roman" pitchFamily="18" charset="0"/>
                        </a:rPr>
                        <a:t>Students </a:t>
                      </a:r>
                      <a:r>
                        <a:rPr lang="en-US" sz="2000" b="0" dirty="0">
                          <a:latin typeface="Times New Roman" pitchFamily="18" charset="0"/>
                          <a:cs typeface="Times New Roman" pitchFamily="18" charset="0"/>
                        </a:rPr>
                        <a:t>will be able to learn about </a:t>
                      </a:r>
                      <a:r>
                        <a:rPr lang="en-US" sz="2000" b="0" dirty="0" smtClean="0">
                          <a:latin typeface="Times New Roman" pitchFamily="18" charset="0"/>
                          <a:cs typeface="Times New Roman" pitchFamily="18" charset="0"/>
                        </a:rPr>
                        <a:t>governance</a:t>
                      </a:r>
                      <a:r>
                        <a:rPr lang="en-US" sz="2000" b="0" baseline="0" dirty="0" smtClean="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CO2</a:t>
                      </a:r>
                      <a:endParaRPr lang="en-US" sz="2000" b="0" dirty="0">
                        <a:latin typeface="Times New Roman" pitchFamily="18" charset="0"/>
                        <a:cs typeface="Times New Roman" pitchFamily="18" charset="0"/>
                      </a:endParaRPr>
                    </a:p>
                  </a:txBody>
                  <a:tcPr marT="45696" marB="45696"/>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3426927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266450"/>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India </a:t>
            </a:r>
            <a:r>
              <a:rPr lang="en-US" sz="2000" dirty="0">
                <a:latin typeface="Times New Roman" panose="02020603050405020304" pitchFamily="18" charset="0"/>
                <a:cs typeface="Times New Roman" panose="02020603050405020304" pitchFamily="18" charset="0"/>
              </a:rPr>
              <a:t>is a democratic republic with a parliamentary form of government. The </a:t>
            </a:r>
            <a:r>
              <a:rPr lang="en-US" sz="2000" dirty="0" smtClean="0">
                <a:latin typeface="Times New Roman" panose="02020603050405020304" pitchFamily="18" charset="0"/>
                <a:cs typeface="Times New Roman" panose="02020603050405020304" pitchFamily="18" charset="0"/>
              </a:rPr>
              <a:t>government at </a:t>
            </a:r>
            <a:r>
              <a:rPr lang="en-US" sz="2000" dirty="0">
                <a:latin typeface="Times New Roman" panose="02020603050405020304" pitchFamily="18" charset="0"/>
                <a:cs typeface="Times New Roman" panose="02020603050405020304" pitchFamily="18" charset="0"/>
              </a:rPr>
              <a:t>the Central level is called </a:t>
            </a:r>
            <a:r>
              <a:rPr lang="en-US" sz="2000" dirty="0">
                <a:solidFill>
                  <a:srgbClr val="00B050"/>
                </a:solidFill>
                <a:latin typeface="Times New Roman" panose="02020603050405020304" pitchFamily="18" charset="0"/>
                <a:cs typeface="Times New Roman" panose="02020603050405020304" pitchFamily="18" charset="0"/>
              </a:rPr>
              <a:t>‘Union Government’ </a:t>
            </a:r>
            <a:r>
              <a:rPr lang="en-US" sz="2000" dirty="0">
                <a:latin typeface="Times New Roman" panose="02020603050405020304" pitchFamily="18" charset="0"/>
                <a:cs typeface="Times New Roman" panose="02020603050405020304" pitchFamily="18" charset="0"/>
              </a:rPr>
              <a:t>and at the State level it is known </a:t>
            </a:r>
            <a:r>
              <a:rPr lang="en-US" sz="2000" dirty="0" smtClean="0">
                <a:latin typeface="Times New Roman" panose="02020603050405020304" pitchFamily="18" charset="0"/>
                <a:cs typeface="Times New Roman" panose="02020603050405020304" pitchFamily="18" charset="0"/>
              </a:rPr>
              <a:t>as </a:t>
            </a:r>
            <a:r>
              <a:rPr lang="en-US" sz="2000" dirty="0" smtClean="0">
                <a:solidFill>
                  <a:srgbClr val="00B050"/>
                </a:solidFill>
                <a:latin typeface="Times New Roman" panose="02020603050405020304" pitchFamily="18" charset="0"/>
                <a:cs typeface="Times New Roman" panose="02020603050405020304" pitchFamily="18" charset="0"/>
              </a:rPr>
              <a:t>‘State </a:t>
            </a:r>
            <a:r>
              <a:rPr lang="en-US" sz="2000" dirty="0">
                <a:solidFill>
                  <a:srgbClr val="00B050"/>
                </a:solidFill>
                <a:latin typeface="Times New Roman" panose="02020603050405020304" pitchFamily="18" charset="0"/>
                <a:cs typeface="Times New Roman" panose="02020603050405020304" pitchFamily="18" charset="0"/>
              </a:rPr>
              <a:t>Government’</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	</a:t>
            </a:r>
            <a:r>
              <a:rPr lang="en-US" sz="2000" dirty="0" smtClean="0">
                <a:solidFill>
                  <a:srgbClr val="FF0000"/>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Union Government has three organs – </a:t>
            </a:r>
            <a:endParaRPr lang="en-US" sz="2000" dirty="0" smtClean="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a:t>
            </a:r>
            <a:r>
              <a:rPr lang="en-US" sz="2000" dirty="0" smtClean="0">
                <a:latin typeface="Times New Roman" panose="02020603050405020304" pitchFamily="18" charset="0"/>
                <a:cs typeface="Times New Roman" panose="02020603050405020304" pitchFamily="18" charset="0"/>
              </a:rPr>
              <a:t>he Executive</a:t>
            </a:r>
          </a:p>
          <a:p>
            <a:pPr algn="just">
              <a:lnSpc>
                <a:spcPct val="150000"/>
              </a:lnSpc>
            </a:pPr>
            <a:r>
              <a:rPr lang="en-US" sz="2000" dirty="0" smtClean="0">
                <a:latin typeface="Times New Roman" panose="02020603050405020304" pitchFamily="18" charset="0"/>
                <a:cs typeface="Times New Roman" panose="02020603050405020304" pitchFamily="18" charset="0"/>
              </a:rPr>
              <a:t>The Legislature </a:t>
            </a:r>
            <a:r>
              <a:rPr lang="en-US" sz="2000" dirty="0">
                <a:latin typeface="Times New Roman" panose="02020603050405020304" pitchFamily="18" charset="0"/>
                <a:cs typeface="Times New Roman" panose="02020603050405020304" pitchFamily="18" charset="0"/>
              </a:rPr>
              <a:t>and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Judiciary. </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President, the Prime Minister and his Council of </a:t>
            </a:r>
            <a:r>
              <a:rPr lang="en-US" sz="2000" dirty="0" smtClean="0">
                <a:latin typeface="Times New Roman" panose="02020603050405020304" pitchFamily="18" charset="0"/>
                <a:cs typeface="Times New Roman" panose="02020603050405020304" pitchFamily="18" charset="0"/>
              </a:rPr>
              <a:t>Ministers collectively </a:t>
            </a:r>
            <a:r>
              <a:rPr lang="en-US" sz="2000" dirty="0">
                <a:latin typeface="Times New Roman" panose="02020603050405020304" pitchFamily="18" charset="0"/>
                <a:cs typeface="Times New Roman" panose="02020603050405020304" pitchFamily="18" charset="0"/>
              </a:rPr>
              <a:t>constitute the Union Executive.</a:t>
            </a:r>
          </a:p>
        </p:txBody>
      </p:sp>
      <p:sp>
        <p:nvSpPr>
          <p:cNvPr id="4" name="Date Placeholder 3"/>
          <p:cNvSpPr>
            <a:spLocks noGrp="1"/>
          </p:cNvSpPr>
          <p:nvPr>
            <p:ph type="dt" sz="half" idx="10"/>
          </p:nvPr>
        </p:nvSpPr>
        <p:spPr/>
        <p:txBody>
          <a:bodyPr/>
          <a:lstStyle/>
          <a:p>
            <a:fld id="{BAAA3EC4-4C5E-4F32-B223-7791EB523272}"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46202" y="0"/>
            <a:ext cx="7797798" cy="60960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Indian Parliament</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1"/>
            <a:ext cx="1347673" cy="685800"/>
          </a:xfrm>
          <a:prstGeom prst="rect">
            <a:avLst/>
          </a:prstGeom>
        </p:spPr>
      </p:pic>
    </p:spTree>
    <p:extLst>
      <p:ext uri="{BB962C8B-B14F-4D97-AF65-F5344CB8AC3E}">
        <p14:creationId xmlns:p14="http://schemas.microsoft.com/office/powerpoint/2010/main" xmlns="" val="30269999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26645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Parliament is the supreme legislative body of India.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Indian Parliament comprises of the President and the two Houses - </a:t>
            </a:r>
            <a:r>
              <a:rPr lang="en-US" sz="2000" dirty="0" err="1">
                <a:solidFill>
                  <a:srgbClr val="FF0000"/>
                </a:solidFill>
                <a:latin typeface="Times New Roman" panose="02020603050405020304" pitchFamily="18" charset="0"/>
                <a:cs typeface="Times New Roman" panose="02020603050405020304" pitchFamily="18" charset="0"/>
              </a:rPr>
              <a:t>Rajya</a:t>
            </a:r>
            <a:r>
              <a:rPr lang="en-US" sz="2000" dirty="0">
                <a:solidFill>
                  <a:srgbClr val="FF0000"/>
                </a:solidFill>
                <a:latin typeface="Times New Roman" panose="02020603050405020304" pitchFamily="18" charset="0"/>
                <a:cs typeface="Times New Roman" panose="02020603050405020304" pitchFamily="18" charset="0"/>
              </a:rPr>
              <a:t> Sabha </a:t>
            </a:r>
            <a:r>
              <a:rPr lang="en-US" sz="2000" dirty="0">
                <a:latin typeface="Times New Roman" panose="02020603050405020304" pitchFamily="18" charset="0"/>
                <a:cs typeface="Times New Roman" panose="02020603050405020304" pitchFamily="18" charset="0"/>
              </a:rPr>
              <a:t>(Council of States) and </a:t>
            </a:r>
            <a:r>
              <a:rPr lang="en-US" sz="2000" dirty="0" err="1" smtClean="0">
                <a:solidFill>
                  <a:srgbClr val="FF0000"/>
                </a:solidFill>
                <a:latin typeface="Times New Roman" panose="02020603050405020304" pitchFamily="18" charset="0"/>
                <a:cs typeface="Times New Roman" panose="02020603050405020304" pitchFamily="18" charset="0"/>
              </a:rPr>
              <a:t>Lok</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Sabha </a:t>
            </a:r>
            <a:r>
              <a:rPr lang="en-US" sz="2000" dirty="0">
                <a:latin typeface="Times New Roman" panose="02020603050405020304" pitchFamily="18" charset="0"/>
                <a:cs typeface="Times New Roman" panose="02020603050405020304" pitchFamily="18" charset="0"/>
              </a:rPr>
              <a:t>(House of the People).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President has the power to summon and prorogue either House of Parliament or to dissolve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Constitution of India came into force on January 26, 1950. The first general elections under the new Constitution were held during the year 1951-52 and the first elected Parliament came into existence in April, 1952,</a:t>
            </a:r>
          </a:p>
        </p:txBody>
      </p:sp>
      <p:sp>
        <p:nvSpPr>
          <p:cNvPr id="4" name="Date Placeholder 3"/>
          <p:cNvSpPr>
            <a:spLocks noGrp="1"/>
          </p:cNvSpPr>
          <p:nvPr>
            <p:ph type="dt" sz="half" idx="10"/>
          </p:nvPr>
        </p:nvSpPr>
        <p:spPr/>
        <p:txBody>
          <a:bodyPr/>
          <a:lstStyle/>
          <a:p>
            <a:fld id="{1BFDDC16-CAA1-456D-82B5-952AC1637A4E}"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422402" y="0"/>
            <a:ext cx="7721598" cy="71134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of Indian </a:t>
            </a:r>
            <a:r>
              <a:rPr lang="en-US" sz="2400" b="1" dirty="0" smtClean="0">
                <a:latin typeface="Times New Roman" panose="02020603050405020304" pitchFamily="18" charset="0"/>
                <a:cs typeface="Times New Roman" panose="02020603050405020304" pitchFamily="18" charset="0"/>
              </a:rPr>
              <a:t>Parliament</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19803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266450"/>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All the legislative powers of the federal Government are vested in the Parliament.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laws framed by the Indian Parliament are enforced in the whole of the country. The Parliament of India is a bi-cameral legislature.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consists of two houses- </a:t>
            </a:r>
            <a:r>
              <a:rPr lang="en-US" sz="2000" dirty="0" err="1" smtClean="0">
                <a:latin typeface="Times New Roman" panose="02020603050405020304" pitchFamily="18" charset="0"/>
                <a:cs typeface="Times New Roman" panose="02020603050405020304" pitchFamily="18" charset="0"/>
              </a:rPr>
              <a:t>Rajya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abha and </a:t>
            </a:r>
            <a:r>
              <a:rPr lang="en-US" sz="2000" dirty="0" err="1" smtClean="0">
                <a:latin typeface="Times New Roman" panose="02020603050405020304" pitchFamily="18" charset="0"/>
                <a:cs typeface="Times New Roman" panose="02020603050405020304" pitchFamily="18" charset="0"/>
              </a:rPr>
              <a:t>Lok</a:t>
            </a:r>
            <a:r>
              <a:rPr lang="en-US" sz="2000" dirty="0" smtClean="0">
                <a:latin typeface="Times New Roman" panose="02020603050405020304" pitchFamily="18" charset="0"/>
                <a:cs typeface="Times New Roman" panose="02020603050405020304" pitchFamily="18" charset="0"/>
              </a:rPr>
              <a:t> Sabha. </a:t>
            </a:r>
          </a:p>
          <a:p>
            <a:pPr algn="just">
              <a:lnSpc>
                <a:spcPct val="150000"/>
              </a:lnSpc>
            </a:pPr>
            <a:r>
              <a:rPr lang="en-US" sz="2000" dirty="0" err="1" smtClean="0">
                <a:latin typeface="Times New Roman" panose="02020603050405020304" pitchFamily="18" charset="0"/>
                <a:cs typeface="Times New Roman" panose="02020603050405020304" pitchFamily="18" charset="0"/>
              </a:rPr>
              <a:t>Rajya</a:t>
            </a:r>
            <a:r>
              <a:rPr lang="en-US" sz="2000" dirty="0" smtClean="0">
                <a:latin typeface="Times New Roman" panose="02020603050405020304" pitchFamily="18" charset="0"/>
                <a:cs typeface="Times New Roman" panose="02020603050405020304" pitchFamily="18" charset="0"/>
              </a:rPr>
              <a:t> Sabha </a:t>
            </a:r>
            <a:r>
              <a:rPr lang="en-US" sz="2000" dirty="0">
                <a:latin typeface="Times New Roman" panose="02020603050405020304" pitchFamily="18" charset="0"/>
                <a:cs typeface="Times New Roman" panose="02020603050405020304" pitchFamily="18" charset="0"/>
              </a:rPr>
              <a:t>is the upper chamber of the Parliament while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is the lower chamber of the Parliament.</a:t>
            </a:r>
          </a:p>
        </p:txBody>
      </p:sp>
      <p:sp>
        <p:nvSpPr>
          <p:cNvPr id="4" name="Date Placeholder 3"/>
          <p:cNvSpPr>
            <a:spLocks noGrp="1"/>
          </p:cNvSpPr>
          <p:nvPr>
            <p:ph type="dt" sz="half" idx="10"/>
          </p:nvPr>
        </p:nvSpPr>
        <p:spPr/>
        <p:txBody>
          <a:bodyPr/>
          <a:lstStyle/>
          <a:p>
            <a:fld id="{9566D41F-2299-409E-9376-88565EA0402F}"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422402" y="0"/>
            <a:ext cx="7721598" cy="8418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of Indian </a:t>
            </a:r>
            <a:r>
              <a:rPr lang="en-US" sz="2400" b="1" dirty="0" smtClean="0">
                <a:latin typeface="Times New Roman" panose="02020603050405020304" pitchFamily="18" charset="0"/>
                <a:cs typeface="Times New Roman" panose="02020603050405020304" pitchFamily="18" charset="0"/>
              </a:rPr>
              <a:t>Parliament (Continue..) </a:t>
            </a:r>
            <a:endParaRPr lang="en-US" sz="2400" b="1" dirty="0">
              <a:latin typeface="Times New Roman" panose="02020603050405020304" pitchFamily="18" charset="0"/>
              <a:cs typeface="Times New Roman" panose="02020603050405020304" pitchFamily="18" charset="0"/>
            </a:endParaRPr>
          </a:p>
          <a:p>
            <a:pPr lvl="0" algn="ctr">
              <a:spcBef>
                <a:spcPct val="0"/>
              </a:spcBef>
              <a:defRPr/>
            </a:pP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447427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8736"/>
            <a:ext cx="8686800" cy="5266450"/>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4BB29D2-08F7-4CE3-9C95-C5A6996AC34E}"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422402" y="0"/>
            <a:ext cx="7721598" cy="8418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of Indian </a:t>
            </a:r>
            <a:r>
              <a:rPr lang="en-US" sz="2400" b="1" dirty="0" smtClean="0">
                <a:latin typeface="Times New Roman" panose="02020603050405020304" pitchFamily="18" charset="0"/>
                <a:cs typeface="Times New Roman" panose="02020603050405020304" pitchFamily="18" charset="0"/>
              </a:rPr>
              <a:t>Parliament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Rectangle 7"/>
          <p:cNvSpPr/>
          <p:nvPr/>
        </p:nvSpPr>
        <p:spPr>
          <a:xfrm>
            <a:off x="152400" y="1109473"/>
            <a:ext cx="8839200" cy="4093428"/>
          </a:xfrm>
          <a:prstGeom prst="rect">
            <a:avLst/>
          </a:prstGeom>
        </p:spPr>
        <p:txBody>
          <a:bodyPr wrap="square">
            <a:spAutoFit/>
          </a:bodyPr>
          <a:lstStyle/>
          <a:p>
            <a:r>
              <a:rPr lang="en-US" sz="2000" b="1" dirty="0">
                <a:solidFill>
                  <a:srgbClr val="332E2B"/>
                </a:solidFill>
                <a:latin typeface="Times New Roman" panose="02020603050405020304" pitchFamily="18" charset="0"/>
                <a:cs typeface="Times New Roman" panose="02020603050405020304" pitchFamily="18" charset="0"/>
              </a:rPr>
              <a:t>The powers and functions can be classified into the following categories:</a:t>
            </a:r>
            <a:r>
              <a:rPr lang="en-US" sz="2000" b="1" dirty="0">
                <a:latin typeface="Times New Roman" panose="02020603050405020304" pitchFamily="18" charset="0"/>
                <a:cs typeface="Times New Roman" panose="02020603050405020304" pitchFamily="18" charset="0"/>
              </a:rPr>
              <a:t/>
            </a:r>
            <a:br>
              <a:rPr lang="en-US" sz="2000" b="1" dirty="0">
                <a:latin typeface="Times New Roman" panose="02020603050405020304" pitchFamily="18" charset="0"/>
                <a:cs typeface="Times New Roman" panose="02020603050405020304" pitchFamily="18" charset="0"/>
              </a:rPr>
            </a:br>
            <a:r>
              <a:rPr lang="en-US" sz="2000" dirty="0">
                <a:solidFill>
                  <a:srgbClr val="FF0000"/>
                </a:solidFill>
                <a:latin typeface="Times New Roman" panose="02020603050405020304" pitchFamily="18" charset="0"/>
                <a:cs typeface="Times New Roman" panose="02020603050405020304" pitchFamily="18" charset="0"/>
              </a:rPr>
              <a:t>1</a:t>
            </a:r>
            <a:r>
              <a:rPr lang="en-US" sz="2000" dirty="0" smtClean="0">
                <a:solidFill>
                  <a:srgbClr val="FF0000"/>
                </a:solidFill>
                <a:latin typeface="Times New Roman" panose="02020603050405020304" pitchFamily="18" charset="0"/>
                <a:cs typeface="Times New Roman" panose="02020603050405020304" pitchFamily="18" charset="0"/>
              </a:rPr>
              <a:t>. Legislative </a:t>
            </a:r>
            <a:r>
              <a:rPr lang="en-US" sz="2000" dirty="0">
                <a:solidFill>
                  <a:srgbClr val="FF0000"/>
                </a:solidFill>
                <a:latin typeface="Times New Roman" panose="02020603050405020304" pitchFamily="18" charset="0"/>
                <a:cs typeface="Times New Roman" panose="02020603050405020304" pitchFamily="18" charset="0"/>
              </a:rPr>
              <a:t>powers and functions</a:t>
            </a:r>
            <a:r>
              <a:rPr lang="en-US" sz="2000" dirty="0" smtClean="0">
                <a:solidFill>
                  <a:srgbClr val="FF0000"/>
                </a:solidFill>
                <a:latin typeface="Times New Roman" panose="02020603050405020304" pitchFamily="18" charset="0"/>
                <a:cs typeface="Times New Roman" panose="02020603050405020304" pitchFamily="18" charset="0"/>
              </a:rPr>
              <a:t>:</a:t>
            </a:r>
            <a:r>
              <a:rPr lang="en-US" sz="2000" dirty="0">
                <a:solidFill>
                  <a:srgbClr val="FF0000"/>
                </a:solidFill>
                <a:latin typeface="Times New Roman" panose="02020603050405020304" pitchFamily="18" charset="0"/>
                <a:cs typeface="Times New Roman" panose="02020603050405020304" pitchFamily="18" charset="0"/>
              </a:rPr>
              <a:t/>
            </a: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332E2B"/>
                </a:solidFill>
                <a:latin typeface="Times New Roman" panose="02020603050405020304" pitchFamily="18" charset="0"/>
                <a:cs typeface="Times New Roman" panose="02020603050405020304" pitchFamily="18" charset="0"/>
              </a:rPr>
              <a:t>The primary function of Parliament is law-making. </a:t>
            </a:r>
            <a:endParaRPr lang="en-US" sz="2000" dirty="0" smtClean="0">
              <a:solidFill>
                <a:srgbClr val="332E2B"/>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err="1" smtClean="0">
                <a:solidFill>
                  <a:srgbClr val="332E2B"/>
                </a:solidFill>
                <a:latin typeface="Times New Roman" panose="02020603050405020304" pitchFamily="18" charset="0"/>
                <a:cs typeface="Times New Roman" panose="02020603050405020304" pitchFamily="18" charset="0"/>
              </a:rPr>
              <a:t>Lok</a:t>
            </a:r>
            <a:r>
              <a:rPr lang="en-US" sz="2000" dirty="0" smtClean="0">
                <a:solidFill>
                  <a:srgbClr val="332E2B"/>
                </a:solidFill>
                <a:latin typeface="Times New Roman" panose="02020603050405020304" pitchFamily="18" charset="0"/>
                <a:cs typeface="Times New Roman" panose="02020603050405020304" pitchFamily="18" charset="0"/>
              </a:rPr>
              <a:t> </a:t>
            </a:r>
            <a:r>
              <a:rPr lang="en-US" sz="2000" dirty="0">
                <a:solidFill>
                  <a:srgbClr val="332E2B"/>
                </a:solidFill>
                <a:latin typeface="Times New Roman" panose="02020603050405020304" pitchFamily="18" charset="0"/>
                <a:cs typeface="Times New Roman" panose="02020603050405020304" pitchFamily="18" charset="0"/>
              </a:rPr>
              <a:t>Sabha plays </a:t>
            </a:r>
            <a:r>
              <a:rPr lang="en-US" sz="2000" dirty="0" smtClean="0">
                <a:solidFill>
                  <a:srgbClr val="332E2B"/>
                </a:solidFill>
                <a:latin typeface="Times New Roman" panose="02020603050405020304" pitchFamily="18" charset="0"/>
                <a:cs typeface="Times New Roman" panose="02020603050405020304" pitchFamily="18" charset="0"/>
              </a:rPr>
              <a:t>an important </a:t>
            </a:r>
            <a:r>
              <a:rPr lang="en-US" sz="2000" dirty="0">
                <a:solidFill>
                  <a:srgbClr val="332E2B"/>
                </a:solidFill>
                <a:latin typeface="Times New Roman" panose="02020603050405020304" pitchFamily="18" charset="0"/>
                <a:cs typeface="Times New Roman" panose="02020603050405020304" pitchFamily="18" charset="0"/>
              </a:rPr>
              <a:t>part here. It can pass bills concerning the Union and Concurrent list. </a:t>
            </a:r>
            <a:endParaRPr lang="en-US" sz="2000" dirty="0" smtClean="0">
              <a:solidFill>
                <a:srgbClr val="332E2B"/>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rgbClr val="332E2B"/>
                </a:solidFill>
                <a:latin typeface="Times New Roman" panose="02020603050405020304" pitchFamily="18" charset="0"/>
                <a:cs typeface="Times New Roman" panose="02020603050405020304" pitchFamily="18" charset="0"/>
              </a:rPr>
              <a:t>No </a:t>
            </a:r>
            <a:r>
              <a:rPr lang="en-US" sz="2000" dirty="0">
                <a:solidFill>
                  <a:srgbClr val="332E2B"/>
                </a:solidFill>
                <a:latin typeface="Times New Roman" panose="02020603050405020304" pitchFamily="18" charset="0"/>
                <a:cs typeface="Times New Roman" panose="02020603050405020304" pitchFamily="18" charset="0"/>
              </a:rPr>
              <a:t>bill can be made into law unless it has been passed by </a:t>
            </a:r>
            <a:r>
              <a:rPr lang="en-US" sz="2000" dirty="0" err="1">
                <a:solidFill>
                  <a:srgbClr val="332E2B"/>
                </a:solidFill>
                <a:latin typeface="Times New Roman" panose="02020603050405020304" pitchFamily="18" charset="0"/>
                <a:cs typeface="Times New Roman" panose="02020603050405020304" pitchFamily="18" charset="0"/>
              </a:rPr>
              <a:t>Lok</a:t>
            </a:r>
            <a:r>
              <a:rPr lang="en-US" sz="2000" dirty="0">
                <a:solidFill>
                  <a:srgbClr val="332E2B"/>
                </a:solidFill>
                <a:latin typeface="Times New Roman" panose="02020603050405020304" pitchFamily="18" charset="0"/>
                <a:cs typeface="Times New Roman" panose="02020603050405020304" pitchFamily="18" charset="0"/>
              </a:rPr>
              <a:t> </a:t>
            </a:r>
            <a:r>
              <a:rPr lang="en-US" sz="2000" dirty="0" smtClean="0">
                <a:solidFill>
                  <a:srgbClr val="332E2B"/>
                </a:solidFill>
                <a:latin typeface="Times New Roman" panose="02020603050405020304" pitchFamily="18" charset="0"/>
                <a:cs typeface="Times New Roman" panose="02020603050405020304" pitchFamily="18" charset="0"/>
              </a:rPr>
              <a:t>Sabha.</a:t>
            </a:r>
          </a:p>
          <a:p>
            <a:endParaRPr lang="en-US" sz="2000" dirty="0" smtClean="0">
              <a:latin typeface="Times New Roman" panose="02020603050405020304" pitchFamily="18" charset="0"/>
              <a:cs typeface="Times New Roman" panose="02020603050405020304" pitchFamily="18" charset="0"/>
            </a:endParaRPr>
          </a:p>
          <a:p>
            <a:r>
              <a:rPr lang="en-US" sz="2000" dirty="0" smtClean="0">
                <a:solidFill>
                  <a:srgbClr val="FF0000"/>
                </a:solidFill>
                <a:latin typeface="Times New Roman" panose="02020603050405020304" pitchFamily="18" charset="0"/>
                <a:cs typeface="Times New Roman" panose="02020603050405020304" pitchFamily="18" charset="0"/>
              </a:rPr>
              <a:t>2</a:t>
            </a:r>
            <a:r>
              <a:rPr lang="en-US" sz="2000" dirty="0">
                <a:solidFill>
                  <a:srgbClr val="FF0000"/>
                </a:solidFill>
                <a:latin typeface="Times New Roman" panose="02020603050405020304" pitchFamily="18" charset="0"/>
                <a:cs typeface="Times New Roman" panose="02020603050405020304" pitchFamily="18" charset="0"/>
              </a:rPr>
              <a:t>. Executive powers and functions:</a:t>
            </a:r>
            <a:br>
              <a:rPr lang="en-US" sz="2000" dirty="0">
                <a:solidFill>
                  <a:srgbClr val="FF0000"/>
                </a:solidFill>
                <a:latin typeface="Times New Roman" panose="02020603050405020304" pitchFamily="18" charset="0"/>
                <a:cs typeface="Times New Roman" panose="02020603050405020304" pitchFamily="18" charset="0"/>
              </a:rPr>
            </a:br>
            <a:r>
              <a:rPr lang="en-US" sz="2000" dirty="0">
                <a:solidFill>
                  <a:srgbClr val="332E2B"/>
                </a:solidFill>
                <a:latin typeface="Times New Roman" panose="02020603050405020304" pitchFamily="18" charset="0"/>
                <a:cs typeface="Times New Roman" panose="02020603050405020304" pitchFamily="18" charset="0"/>
              </a:rPr>
              <a:t>Executive powers are needed in the process of implementing acts and policies in Parliament. </a:t>
            </a:r>
            <a:endParaRPr lang="en-US" sz="2000" dirty="0" smtClean="0">
              <a:solidFill>
                <a:srgbClr val="332E2B"/>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rgbClr val="332E2B"/>
                </a:solidFill>
                <a:latin typeface="Times New Roman" panose="02020603050405020304" pitchFamily="18" charset="0"/>
                <a:cs typeface="Times New Roman" panose="02020603050405020304" pitchFamily="18" charset="0"/>
              </a:rPr>
              <a:t>The </a:t>
            </a:r>
            <a:r>
              <a:rPr lang="en-US" sz="2000" dirty="0">
                <a:solidFill>
                  <a:srgbClr val="332E2B"/>
                </a:solidFill>
                <a:latin typeface="Times New Roman" panose="02020603050405020304" pitchFamily="18" charset="0"/>
                <a:cs typeface="Times New Roman" panose="02020603050405020304" pitchFamily="18" charset="0"/>
              </a:rPr>
              <a:t>Parliament can remove the Cabinet out of power. </a:t>
            </a:r>
            <a:endParaRPr lang="en-US" sz="2000" dirty="0" smtClean="0">
              <a:solidFill>
                <a:srgbClr val="332E2B"/>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smtClean="0">
                <a:solidFill>
                  <a:srgbClr val="332E2B"/>
                </a:solidFill>
                <a:latin typeface="Times New Roman" panose="02020603050405020304" pitchFamily="18" charset="0"/>
                <a:cs typeface="Times New Roman" panose="02020603050405020304" pitchFamily="18" charset="0"/>
              </a:rPr>
              <a:t>The </a:t>
            </a:r>
            <a:r>
              <a:rPr lang="en-US" sz="2000" dirty="0">
                <a:solidFill>
                  <a:srgbClr val="332E2B"/>
                </a:solidFill>
                <a:latin typeface="Times New Roman" panose="02020603050405020304" pitchFamily="18" charset="0"/>
                <a:cs typeface="Times New Roman" panose="02020603050405020304" pitchFamily="18" charset="0"/>
              </a:rPr>
              <a:t>Parliament appoints a Committee on Ministerial Assurances who checks the promises made by the ministers to the Parliament are fulfilled or not.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08586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8736"/>
            <a:ext cx="8839200" cy="5266450"/>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0E04BA6-BA27-4088-8F75-92BAECDF8C35}"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422402" y="0"/>
            <a:ext cx="7721598" cy="8418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of Indian </a:t>
            </a:r>
            <a:r>
              <a:rPr lang="en-US" sz="2400" b="1" dirty="0" smtClean="0">
                <a:latin typeface="Times New Roman" panose="02020603050405020304" pitchFamily="18" charset="0"/>
                <a:cs typeface="Times New Roman" panose="02020603050405020304" pitchFamily="18" charset="0"/>
              </a:rPr>
              <a:t>Parliament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Rectangle 7"/>
          <p:cNvSpPr/>
          <p:nvPr/>
        </p:nvSpPr>
        <p:spPr>
          <a:xfrm>
            <a:off x="152400" y="1109473"/>
            <a:ext cx="8839200" cy="4247317"/>
          </a:xfrm>
          <a:prstGeom prst="rect">
            <a:avLst/>
          </a:prstGeom>
        </p:spPr>
        <p:txBody>
          <a:bodyPr wrap="square">
            <a:spAutoFit/>
          </a:bodyPr>
          <a:lstStyle/>
          <a:p>
            <a:pPr>
              <a:lnSpc>
                <a:spcPct val="150000"/>
              </a:lnSpc>
            </a:pPr>
            <a:r>
              <a:rPr lang="en-US" sz="2000" dirty="0">
                <a:solidFill>
                  <a:srgbClr val="FF0000"/>
                </a:solidFill>
                <a:latin typeface="Times New Roman" panose="02020603050405020304" pitchFamily="18" charset="0"/>
                <a:cs typeface="Times New Roman" panose="02020603050405020304" pitchFamily="18" charset="0"/>
              </a:rPr>
              <a:t>3. Financial powers and functions:</a:t>
            </a:r>
          </a:p>
          <a:p>
            <a:pPr marL="342900" indent="-342900" algn="just">
              <a:lnSpc>
                <a:spcPct val="150000"/>
              </a:lnSpc>
              <a:buFont typeface="Arial" panose="020B0604020202020204" pitchFamily="34" charset="0"/>
              <a:buChar char="•"/>
            </a:pPr>
            <a:r>
              <a:rPr lang="en-US" sz="2000" dirty="0">
                <a:solidFill>
                  <a:srgbClr val="332E2B"/>
                </a:solidFill>
                <a:latin typeface="Times New Roman" panose="02020603050405020304" pitchFamily="18" charset="0"/>
                <a:cs typeface="Times New Roman" panose="02020603050405020304" pitchFamily="18" charset="0"/>
              </a:rPr>
              <a:t>Parliament enjoys supreme authority in financial matters. </a:t>
            </a:r>
            <a:endParaRPr lang="en-US" sz="2000" dirty="0" smtClean="0">
              <a:solidFill>
                <a:srgbClr val="332E2B"/>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smtClean="0">
                <a:solidFill>
                  <a:srgbClr val="332E2B"/>
                </a:solidFill>
                <a:latin typeface="Times New Roman" panose="02020603050405020304" pitchFamily="18" charset="0"/>
                <a:cs typeface="Times New Roman" panose="02020603050405020304" pitchFamily="18" charset="0"/>
              </a:rPr>
              <a:t>It </a:t>
            </a:r>
            <a:r>
              <a:rPr lang="en-US" sz="2000" dirty="0">
                <a:solidFill>
                  <a:srgbClr val="332E2B"/>
                </a:solidFill>
                <a:latin typeface="Times New Roman" panose="02020603050405020304" pitchFamily="18" charset="0"/>
                <a:cs typeface="Times New Roman" panose="02020603050405020304" pitchFamily="18" charset="0"/>
              </a:rPr>
              <a:t>includes enactment of the budget, examining the performance of government concerning financial spending through financial committees</a:t>
            </a:r>
            <a:r>
              <a:rPr lang="en-US" sz="2000" dirty="0" smtClean="0">
                <a:solidFill>
                  <a:srgbClr val="332E2B"/>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endParaRPr lang="en-US" sz="2000" dirty="0">
              <a:solidFill>
                <a:srgbClr val="332E2B"/>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4. Judicial powers and functions:</a:t>
            </a:r>
          </a:p>
          <a:p>
            <a:pPr algn="just">
              <a:lnSpc>
                <a:spcPct val="150000"/>
              </a:lnSpc>
            </a:pPr>
            <a:r>
              <a:rPr lang="en-US" sz="2000" dirty="0">
                <a:solidFill>
                  <a:srgbClr val="332E2B"/>
                </a:solidFill>
                <a:latin typeface="Times New Roman" panose="02020603050405020304" pitchFamily="18" charset="0"/>
                <a:cs typeface="Times New Roman" panose="02020603050405020304" pitchFamily="18" charset="0"/>
              </a:rPr>
              <a:t>It includes impeachment of the president for violation of the constitution, removal of judges of the supreme and high court, removal of vice-president, and punish its members or outsiders for breach of privileges.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20539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8736"/>
            <a:ext cx="8839200" cy="5266450"/>
          </a:xfrm>
        </p:spPr>
        <p:txBody>
          <a:bodyPr>
            <a:noAutofit/>
          </a:bodyPr>
          <a:lstStyle/>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1A8F4AD-385D-4B79-B8FC-627359E26014}"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422402" y="0"/>
            <a:ext cx="7721598" cy="84189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of Indian </a:t>
            </a:r>
            <a:r>
              <a:rPr lang="en-US" sz="2400" b="1" dirty="0" smtClean="0">
                <a:latin typeface="Times New Roman" panose="02020603050405020304" pitchFamily="18" charset="0"/>
                <a:cs typeface="Times New Roman" panose="02020603050405020304" pitchFamily="18" charset="0"/>
              </a:rPr>
              <a:t>Parliament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Rectangle 7"/>
          <p:cNvSpPr/>
          <p:nvPr/>
        </p:nvSpPr>
        <p:spPr>
          <a:xfrm>
            <a:off x="304800" y="1109473"/>
            <a:ext cx="8686800" cy="4653646"/>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5. Electoral powers and functions: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Parliament members participate in the election of President and Vice- President.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members of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elect its speaker and deputy speaker from among its members.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elects its Deputy Chairman</a:t>
            </a:r>
            <a:r>
              <a:rPr lang="en-US" sz="2000" dirty="0" smtClean="0">
                <a:latin typeface="Times New Roman" panose="02020603050405020304" pitchFamily="18" charset="0"/>
                <a:cs typeface="Times New Roman" panose="02020603050405020304" pitchFamily="18" charset="0"/>
              </a:rPr>
              <a: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6. Constituent powers and functions: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Parliament is empowered to initiate a proposal for the amendment of the constitution.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bill for the amendment initiated in either House of the </a:t>
            </a:r>
            <a:r>
              <a:rPr lang="en-US" sz="2000" dirty="0" smtClean="0">
                <a:latin typeface="Times New Roman" panose="02020603050405020304" pitchFamily="18" charset="0"/>
                <a:cs typeface="Times New Roman" panose="02020603050405020304" pitchFamily="18" charset="0"/>
              </a:rPr>
              <a:t>Parliament.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5550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49"/>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Powers of </a:t>
            </a:r>
            <a:r>
              <a:rPr lang="en-US" sz="2000" dirty="0" err="1" smtClean="0">
                <a:solidFill>
                  <a:srgbClr val="FF0000"/>
                </a:solidFill>
                <a:latin typeface="Times New Roman" panose="02020603050405020304" pitchFamily="18" charset="0"/>
                <a:cs typeface="Times New Roman" panose="02020603050405020304" pitchFamily="18" charset="0"/>
              </a:rPr>
              <a:t>Rajya</a:t>
            </a:r>
            <a:r>
              <a:rPr lang="en-US" sz="2000" dirty="0" smtClean="0">
                <a:solidFill>
                  <a:srgbClr val="FF0000"/>
                </a:solidFill>
                <a:latin typeface="Times New Roman" panose="02020603050405020304" pitchFamily="18" charset="0"/>
                <a:cs typeface="Times New Roman" panose="02020603050405020304" pitchFamily="18" charset="0"/>
              </a:rPr>
              <a:t> Sabha are:</a:t>
            </a:r>
            <a:endParaRPr lang="en-US" sz="2000" dirty="0">
              <a:solidFill>
                <a:srgbClr val="FF0000"/>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Legislative Powers</a:t>
            </a:r>
          </a:p>
          <a:p>
            <a:pPr marL="457200" indent="-457200" algn="just">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Financial Powers</a:t>
            </a:r>
          </a:p>
          <a:p>
            <a:pPr marL="457200" indent="-457200" algn="just">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Executive Powers</a:t>
            </a:r>
          </a:p>
          <a:p>
            <a:pPr marL="457200" indent="-457200" algn="just">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Amendment Powers</a:t>
            </a:r>
          </a:p>
          <a:p>
            <a:pPr marL="457200" indent="-457200" algn="just">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Electoral Powers</a:t>
            </a:r>
          </a:p>
          <a:p>
            <a:pPr marL="457200" indent="-457200" algn="just">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Judicial Powers</a:t>
            </a:r>
          </a:p>
          <a:p>
            <a:pPr marL="457200" indent="-457200" algn="just">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Miscellaneous Powers</a:t>
            </a:r>
          </a:p>
        </p:txBody>
      </p:sp>
      <p:sp>
        <p:nvSpPr>
          <p:cNvPr id="4" name="Date Placeholder 3"/>
          <p:cNvSpPr>
            <a:spLocks noGrp="1"/>
          </p:cNvSpPr>
          <p:nvPr>
            <p:ph type="dt" sz="half" idx="10"/>
          </p:nvPr>
        </p:nvSpPr>
        <p:spPr/>
        <p:txBody>
          <a:bodyPr/>
          <a:lstStyle/>
          <a:p>
            <a:fld id="{BDF0C570-7B4C-4AB0-8BE8-05D53D141038}"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46202" y="9900"/>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smtClean="0">
                <a:latin typeface="Times New Roman" panose="02020603050405020304" pitchFamily="18" charset="0"/>
                <a:cs typeface="Times New Roman" panose="02020603050405020304" pitchFamily="18" charset="0"/>
              </a:rPr>
              <a:t>Powers of </a:t>
            </a:r>
            <a:r>
              <a:rPr lang="en-US" sz="2800" b="1" dirty="0" err="1" smtClean="0">
                <a:latin typeface="Times New Roman" panose="02020603050405020304" pitchFamily="18" charset="0"/>
                <a:cs typeface="Times New Roman" panose="02020603050405020304" pitchFamily="18" charset="0"/>
              </a:rPr>
              <a:t>Rajya</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Sabha.</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564130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a:extLst>
              <a:ext uri="{FF2B5EF4-FFF2-40B4-BE49-F238E27FC236}">
                <a16:creationId xmlns="" xmlns:a16="http://schemas.microsoft.com/office/drawing/2014/main" id="{3EE8F411-1806-470B-9F1E-CA26FAC4EA61}"/>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1430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Date Placeholder 5">
            <a:extLst>
              <a:ext uri="{FF2B5EF4-FFF2-40B4-BE49-F238E27FC236}">
                <a16:creationId xmlns="" xmlns:a16="http://schemas.microsoft.com/office/drawing/2014/main" id="{05A47569-AF9B-401F-BBEF-DB89D4FD9FD8}"/>
              </a:ext>
            </a:extLst>
          </p:cNvPr>
          <p:cNvSpPr>
            <a:spLocks noGrp="1"/>
          </p:cNvSpPr>
          <p:nvPr>
            <p:ph type="dt" sz="half" idx="10"/>
          </p:nvPr>
        </p:nvSpPr>
        <p:spPr/>
        <p:txBody>
          <a:bodyPr/>
          <a:lstStyle/>
          <a:p>
            <a:fld id="{4C112941-32C0-48F3-9980-6DFB73426B95}" type="datetime1">
              <a:rPr lang="en-US" smtClean="0"/>
              <a:pPr/>
              <a:t>6/18/2022</a:t>
            </a:fld>
            <a:endParaRPr lang="en-US"/>
          </a:p>
        </p:txBody>
      </p:sp>
      <p:sp>
        <p:nvSpPr>
          <p:cNvPr id="7" name="Footer Placeholder 6">
            <a:extLst>
              <a:ext uri="{FF2B5EF4-FFF2-40B4-BE49-F238E27FC236}">
                <a16:creationId xmlns="" xmlns:a16="http://schemas.microsoft.com/office/drawing/2014/main" id="{BDA1CA3D-AB99-4E49-927A-776A9C9669D3}"/>
              </a:ext>
            </a:extLst>
          </p:cNvPr>
          <p:cNvSpPr>
            <a:spLocks noGrp="1"/>
          </p:cNvSpPr>
          <p:nvPr>
            <p:ph type="ftr" sz="quarter" idx="11"/>
          </p:nvPr>
        </p:nvSpPr>
        <p:spPr>
          <a:xfrm>
            <a:off x="1981200" y="6356350"/>
            <a:ext cx="5867400" cy="501650"/>
          </a:xfrm>
        </p:spPr>
        <p:txBody>
          <a:bodyPr/>
          <a:lstStyle/>
          <a:p>
            <a:r>
              <a:rPr lang="en-US" smtClean="0"/>
              <a:t>Mr. Ajeet Singh    Constitution of India, Law and Engineering     Unit 3</a:t>
            </a:r>
            <a:endParaRPr lang="en-US" dirty="0"/>
          </a:p>
        </p:txBody>
      </p:sp>
      <p:sp>
        <p:nvSpPr>
          <p:cNvPr id="9" name="Title 1">
            <a:extLst>
              <a:ext uri="{FF2B5EF4-FFF2-40B4-BE49-F238E27FC236}">
                <a16:creationId xmlns=""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smtClean="0">
                <a:latin typeface="Times New Roman" pitchFamily="18" charset="0"/>
                <a:cs typeface="Times New Roman" pitchFamily="18" charset="0"/>
              </a:rPr>
              <a:t>Evaluation Scheme</a:t>
            </a:r>
            <a:endParaRPr lang="en-US" sz="2400" b="1" dirty="0">
              <a:latin typeface="Times New Roman" pitchFamily="18" charset="0"/>
              <a:cs typeface="Times New Roman" pitchFamily="18" charset="0"/>
            </a:endParaRPr>
          </a:p>
        </p:txBody>
      </p:sp>
      <p:pic>
        <p:nvPicPr>
          <p:cNvPr id="1027" name="Picture 3" descr="C:\Users\student\Downloads\IMG-20220617-WA0002.jpg"/>
          <p:cNvPicPr>
            <a:picLocks noChangeAspect="1" noChangeArrowheads="1"/>
          </p:cNvPicPr>
          <p:nvPr/>
        </p:nvPicPr>
        <p:blipFill>
          <a:blip r:embed="rId4"/>
          <a:srcRect l="4461" t="5250" r="8922" b="33000"/>
          <a:stretch>
            <a:fillRect/>
          </a:stretch>
        </p:blipFill>
        <p:spPr bwMode="auto">
          <a:xfrm>
            <a:off x="0" y="609600"/>
            <a:ext cx="9144000" cy="6248400"/>
          </a:xfrm>
          <a:prstGeom prst="rect">
            <a:avLst/>
          </a:prstGeom>
          <a:solidFill>
            <a:schemeClr val="accent1"/>
          </a:solidFill>
          <a:ln>
            <a:solidFill>
              <a:schemeClr val="accent1"/>
            </a:solidFill>
          </a:ln>
        </p:spPr>
      </p:pic>
      <p:cxnSp>
        <p:nvCxnSpPr>
          <p:cNvPr id="13" name="Straight Connector 12"/>
          <p:cNvCxnSpPr/>
          <p:nvPr/>
        </p:nvCxnSpPr>
        <p:spPr>
          <a:xfrm>
            <a:off x="0" y="5715000"/>
            <a:ext cx="9144000" cy="1588"/>
          </a:xfrm>
          <a:prstGeom prst="line">
            <a:avLst/>
          </a:prstGeom>
          <a:ln w="25400">
            <a:solidFill>
              <a:srgbClr val="FF0000">
                <a:alpha val="77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6248400"/>
            <a:ext cx="9144000" cy="1588"/>
          </a:xfrm>
          <a:prstGeom prst="line">
            <a:avLst/>
          </a:prstGeom>
          <a:ln w="22225">
            <a:solidFill>
              <a:srgbClr val="FF0000">
                <a:alpha val="77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3122160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86800" cy="5518150"/>
          </a:xfrm>
        </p:spPr>
        <p:txBody>
          <a:bodyPr>
            <a:noAutofit/>
          </a:bodyPr>
          <a:lstStyle/>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1. Legislative </a:t>
            </a:r>
            <a:r>
              <a:rPr lang="en-US" sz="2000" dirty="0">
                <a:solidFill>
                  <a:srgbClr val="FF0000"/>
                </a:solidFill>
                <a:latin typeface="Times New Roman" panose="02020603050405020304" pitchFamily="18" charset="0"/>
                <a:cs typeface="Times New Roman" panose="02020603050405020304" pitchFamily="18" charset="0"/>
              </a:rPr>
              <a:t>Powers:</a:t>
            </a:r>
          </a:p>
          <a:p>
            <a:pPr algn="just">
              <a:lnSpc>
                <a:spcPct val="150000"/>
              </a:lnSpc>
            </a:pPr>
            <a:r>
              <a:rPr lang="en-US" sz="2000" dirty="0">
                <a:latin typeface="Times New Roman" panose="02020603050405020304" pitchFamily="18" charset="0"/>
                <a:cs typeface="Times New Roman" panose="02020603050405020304" pitchFamily="18" charset="0"/>
              </a:rPr>
              <a:t>In the sphere of ordinary law-making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enjoys equal powers with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ordinary bill can be introduced in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and it cannot become a law unless passed by it.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case of a deadlock between the two Houses of Parliament over an ordinary bill and if it remains unresolved for six months, the President can convene a joint sitting of the two Houses for resolving the deadlock.</a:t>
            </a:r>
          </a:p>
        </p:txBody>
      </p:sp>
      <p:sp>
        <p:nvSpPr>
          <p:cNvPr id="4" name="Date Placeholder 3"/>
          <p:cNvSpPr>
            <a:spLocks noGrp="1"/>
          </p:cNvSpPr>
          <p:nvPr>
            <p:ph type="dt" sz="half" idx="10"/>
          </p:nvPr>
        </p:nvSpPr>
        <p:spPr/>
        <p:txBody>
          <a:bodyPr/>
          <a:lstStyle/>
          <a:p>
            <a:fld id="{A1F3128D-8C4C-4ADC-B8CA-6AFEB75A883E}"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Rajya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77187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2. Financial Powers:</a:t>
            </a:r>
          </a:p>
          <a:p>
            <a:pPr algn="just">
              <a:lnSpc>
                <a:spcPct val="150000"/>
              </a:lnSpc>
            </a:pPr>
            <a:r>
              <a:rPr lang="en-US" sz="2000" dirty="0">
                <a:latin typeface="Times New Roman" panose="02020603050405020304" pitchFamily="18" charset="0"/>
                <a:cs typeface="Times New Roman" panose="02020603050405020304" pitchFamily="18" charset="0"/>
              </a:rPr>
              <a:t>In the financial sphere,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is a weak House.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money bill cannot be introduced in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a:t>
            </a: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be initiated only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money bill passed by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comes before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for its consideration.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if within a period of 14 days,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fails to pass the bill, the bill is taken to have been passed by the Parliament irrespective of the fact whether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has passed it or not. </a:t>
            </a:r>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12C90C8-BE5F-4A15-AB81-0FAB2B73DB6F}"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Rajya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01061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3. Executive Powers: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Union Council of Ministers is collectively responsible before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and not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a:t>
            </a:r>
            <a:endParaRPr lang="en-US" sz="2000"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err="1" smtClean="0">
                <a:latin typeface="Times New Roman" panose="02020603050405020304" pitchFamily="18" charset="0"/>
                <a:cs typeface="Times New Roman" panose="02020603050405020304" pitchFamily="18" charset="0"/>
              </a:rPr>
              <a:t>Lok</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Sabha alone can cause the fall of the Council of Ministers by passing a vote of no-confidence</a:t>
            </a:r>
            <a:r>
              <a:rPr lang="en-US" sz="2000" dirty="0" smtClean="0">
                <a:latin typeface="Times New Roman" panose="02020603050405020304" pitchFamily="18" charset="0"/>
                <a:cs typeface="Times New Roman" panose="02020603050405020304" pitchFamily="18" charset="0"/>
              </a:rPr>
              <a:t>.</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4. Amendment Powers:</a:t>
            </a:r>
          </a:p>
          <a:p>
            <a:pPr marL="0" indent="0" algn="just">
              <a:lnSpc>
                <a:spcPct val="150000"/>
              </a:lnSpc>
              <a:buNone/>
            </a:pP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and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can together amend the constitution by passing an amendment bill with 2/3 majority in each House.</a:t>
            </a:r>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EB711A9-A403-4420-887E-FF54284A3AD4}"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Rajya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64231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5</a:t>
            </a:r>
            <a:r>
              <a:rPr lang="en-US" sz="2000" dirty="0">
                <a:solidFill>
                  <a:srgbClr val="FF0000"/>
                </a:solidFill>
                <a:latin typeface="Times New Roman" panose="02020603050405020304" pitchFamily="18" charset="0"/>
                <a:cs typeface="Times New Roman" panose="02020603050405020304" pitchFamily="18" charset="0"/>
              </a:rPr>
              <a:t>. Electoral Powers:</a:t>
            </a:r>
          </a:p>
          <a:p>
            <a:pPr algn="just">
              <a:lnSpc>
                <a:spcPct val="150000"/>
              </a:lnSpc>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has some electoral powers also. The elected members of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along with the elected members of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and all the State Legislative Assemblies together elect the President of India.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members of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together elect the Vice- President of India.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Members </a:t>
            </a:r>
            <a:r>
              <a:rPr lang="en-US" sz="2000" dirty="0">
                <a:latin typeface="Times New Roman" panose="02020603050405020304" pitchFamily="18" charset="0"/>
                <a:cs typeface="Times New Roman" panose="02020603050405020304" pitchFamily="18" charset="0"/>
              </a:rPr>
              <a:t>of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also elect a Deputy Chairman from amongst themselves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F6C6EF0-2725-4F27-8143-0D653FCAC26C}"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Rajya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18035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6</a:t>
            </a:r>
            <a:r>
              <a:rPr lang="en-US" sz="2000" dirty="0">
                <a:solidFill>
                  <a:srgbClr val="FF0000"/>
                </a:solidFill>
                <a:latin typeface="Times New Roman" panose="02020603050405020304" pitchFamily="18" charset="0"/>
                <a:cs typeface="Times New Roman" panose="02020603050405020304" pitchFamily="18" charset="0"/>
              </a:rPr>
              <a:t>. Judicial Powers: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acting along with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can impeach the President on charges of violation of the Constitution.</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b)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can also pass a special address for causing the removal of a judge of the Supreme Court or of any High Court.</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c) The charges against the Vice-President can be leveled only in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d)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can pass a resolution for the removal of some high officers like the Attorney General of India, Comptroller and Auditor General and Chief Election Commissioner.</a:t>
            </a:r>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0FD210B-0327-4EC2-B786-DE1295F3B2E8}"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Rajya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5560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7. Miscellaneous Powers: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 Approval of the ordinances issued by the President,</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b) Ratification of an emergency proclamation,</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c) Making any change in the jurisdiction of the Supreme Court and the High Courts, and</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d) Making any change in the qualifications for the membership of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and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a:t>
            </a:r>
            <a:endParaRPr lang="en-US" sz="2000" dirty="0" smtClean="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DCA2D9B-1FA2-4CBB-A712-659E74102AA6}" type="datetime1">
              <a:rPr lang="en-US" smtClean="0"/>
              <a:pPr/>
              <a:t>6/18/2022</a:t>
            </a:fld>
            <a:endParaRPr lang="en-US"/>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Rajya</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50981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05090"/>
            <a:ext cx="8686800" cy="5365750"/>
          </a:xfrm>
        </p:spPr>
        <p:txBody>
          <a:bodyPr>
            <a:noAutofit/>
          </a:bodyPr>
          <a:lstStyle/>
          <a:p>
            <a:pPr marL="0" indent="0" algn="just">
              <a:buNone/>
            </a:pPr>
            <a:r>
              <a:rPr lang="en-US" sz="2000" b="1" dirty="0">
                <a:solidFill>
                  <a:srgbClr val="FF0000"/>
                </a:solidFill>
                <a:latin typeface="Times New Roman" panose="02020603050405020304" pitchFamily="18" charset="0"/>
                <a:cs typeface="Times New Roman" panose="02020603050405020304" pitchFamily="18" charset="0"/>
              </a:rPr>
              <a:t>1. Legislative:</a:t>
            </a:r>
            <a:endParaRPr lang="en-US" sz="2000" dirty="0">
              <a:solidFill>
                <a:srgbClr val="FF0000"/>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can pass bills concerning all those subjects which have been included in the Union List and the Concurrent List.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pass bills regarding state subjects also in emergencies or if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by a resolution passed by majority of its total members and 2/3 of its members present and voting declared a particular -state subject of national importance.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a:solidFill>
                  <a:srgbClr val="FF0000"/>
                </a:solidFill>
                <a:latin typeface="Times New Roman" panose="02020603050405020304" pitchFamily="18" charset="0"/>
                <a:cs typeface="Times New Roman" panose="02020603050405020304" pitchFamily="18" charset="0"/>
              </a:rPr>
              <a:t>2. Control over the Executive</a:t>
            </a:r>
            <a:r>
              <a:rPr lang="en-US" sz="2000" b="1" dirty="0" smtClean="0">
                <a:solidFill>
                  <a:srgbClr val="FF0000"/>
                </a:solidFill>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a Parliamentary form of government, the most important function of a lower House is “Control over the Executive”.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lower House of our Parliament is not an exception. According to Article 75(3), the Council of Ministers is collectively responsible to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means, the ministry must tender resignation if a vote of non-confidence is passed against it by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t>
            </a:r>
          </a:p>
        </p:txBody>
      </p:sp>
      <p:sp>
        <p:nvSpPr>
          <p:cNvPr id="4" name="Date Placeholder 3"/>
          <p:cNvSpPr>
            <a:spLocks noGrp="1"/>
          </p:cNvSpPr>
          <p:nvPr>
            <p:ph type="dt" sz="half" idx="10"/>
          </p:nvPr>
        </p:nvSpPr>
        <p:spPr/>
        <p:txBody>
          <a:bodyPr/>
          <a:lstStyle/>
          <a:p>
            <a:fld id="{A33A90C2-E690-4CB3-9406-2E2D4FF150A7}" type="datetime1">
              <a:rPr lang="en-US" smtClean="0"/>
              <a:pPr/>
              <a:t>6/18/2022</a:t>
            </a:fld>
            <a:endParaRPr lang="en-US"/>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Lok</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95502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08585"/>
            <a:ext cx="8686800" cy="4998338"/>
          </a:xfrm>
        </p:spPr>
        <p:txBody>
          <a:bodyPr>
            <a:noAutofit/>
          </a:bodyPr>
          <a:lstStyle/>
          <a:p>
            <a:pPr marL="0" indent="0" algn="just">
              <a:buNone/>
            </a:pPr>
            <a:r>
              <a:rPr lang="en-US" sz="2000" b="1" dirty="0">
                <a:solidFill>
                  <a:srgbClr val="FF0000"/>
                </a:solidFill>
                <a:latin typeface="Times New Roman" panose="02020603050405020304" pitchFamily="18" charset="0"/>
                <a:cs typeface="Times New Roman" panose="02020603050405020304" pitchFamily="18" charset="0"/>
              </a:rPr>
              <a:t>3. Electoral Function:</a:t>
            </a:r>
          </a:p>
          <a:p>
            <a:pPr algn="just"/>
            <a:r>
              <a:rPr lang="en-US" sz="2000" dirty="0" smtClean="0">
                <a:latin typeface="Times New Roman" panose="02020603050405020304" pitchFamily="18" charset="0"/>
                <a:cs typeface="Times New Roman" panose="02020603050405020304" pitchFamily="18" charset="0"/>
              </a:rPr>
              <a:t>Article 54 </a:t>
            </a:r>
            <a:r>
              <a:rPr lang="en-US" sz="2000" dirty="0">
                <a:latin typeface="Times New Roman" panose="02020603050405020304" pitchFamily="18" charset="0"/>
                <a:cs typeface="Times New Roman" panose="02020603050405020304" pitchFamily="18" charset="0"/>
              </a:rPr>
              <a:t>of the Constitution vests electoral functions with the Parliament.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elected members of both the Houses of Parliament constitute a part of the Electoral College for the election of President.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Article </a:t>
            </a:r>
            <a:r>
              <a:rPr lang="en-US" sz="2000" dirty="0">
                <a:latin typeface="Times New Roman" panose="02020603050405020304" pitchFamily="18" charset="0"/>
                <a:cs typeface="Times New Roman" panose="02020603050405020304" pitchFamily="18" charset="0"/>
              </a:rPr>
              <a:t>66 provides for the election of the Vice-President by the members of both the Houses of Parliament at a joint session.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elects its speaker as well.</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431AB41-5484-4FB4-840F-F01B70BB5FFD}" type="datetime1">
              <a:rPr lang="en-US" smtClean="0"/>
              <a:pPr/>
              <a:t>6/18/2022</a:t>
            </a:fld>
            <a:endParaRPr lang="en-US"/>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8"/>
            <a:ext cx="1347673" cy="767356"/>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Lok</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348857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90600"/>
            <a:ext cx="8686800" cy="5280240"/>
          </a:xfrm>
        </p:spPr>
        <p:txBody>
          <a:bodyPr>
            <a:noAutofit/>
          </a:bodyPr>
          <a:lstStyle/>
          <a:p>
            <a:pPr marL="0" indent="0" algn="just">
              <a:buNone/>
            </a:pPr>
            <a:r>
              <a:rPr lang="en-US" sz="2000" b="1" dirty="0" smtClean="0">
                <a:solidFill>
                  <a:srgbClr val="FF0000"/>
                </a:solidFill>
                <a:latin typeface="Times New Roman" panose="02020603050405020304" pitchFamily="18" charset="0"/>
                <a:cs typeface="Times New Roman" panose="02020603050405020304" pitchFamily="18" charset="0"/>
              </a:rPr>
              <a:t>4</a:t>
            </a:r>
            <a:r>
              <a:rPr lang="en-US" sz="2000" b="1" dirty="0">
                <a:solidFill>
                  <a:srgbClr val="FF0000"/>
                </a:solidFill>
                <a:latin typeface="Times New Roman" panose="02020603050405020304" pitchFamily="18" charset="0"/>
                <a:cs typeface="Times New Roman" panose="02020603050405020304" pitchFamily="18" charset="0"/>
              </a:rPr>
              <a:t>. Financial:</a:t>
            </a:r>
          </a:p>
          <a:p>
            <a:pPr algn="just"/>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Sabha’s control over purse is an undisputed fact. A money bill must be initiated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When </a:t>
            </a:r>
            <a:r>
              <a:rPr lang="en-US" sz="2000" dirty="0">
                <a:latin typeface="Times New Roman" panose="02020603050405020304" pitchFamily="18" charset="0"/>
                <a:cs typeface="Times New Roman" panose="02020603050405020304" pitchFamily="18" charset="0"/>
              </a:rPr>
              <a:t>passed by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it is to be transmitted to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for its recommendations.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Constitution, however, requires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to return it to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with its recommendations within 14 days from the date of receipt of the bill. </a:t>
            </a:r>
          </a:p>
        </p:txBody>
      </p:sp>
      <p:sp>
        <p:nvSpPr>
          <p:cNvPr id="4" name="Date Placeholder 3"/>
          <p:cNvSpPr>
            <a:spLocks noGrp="1"/>
          </p:cNvSpPr>
          <p:nvPr>
            <p:ph type="dt" sz="half" idx="10"/>
          </p:nvPr>
        </p:nvSpPr>
        <p:spPr/>
        <p:txBody>
          <a:bodyPr/>
          <a:lstStyle/>
          <a:p>
            <a:fld id="{0AF9A35B-3F9C-45D3-9916-C5E180586793}" type="datetime1">
              <a:rPr lang="en-US" smtClean="0"/>
              <a:pPr/>
              <a:t>6/18/2022</a:t>
            </a:fld>
            <a:endParaRPr lang="en-US"/>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Lok</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48215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90600"/>
            <a:ext cx="8686800" cy="5280240"/>
          </a:xfrm>
        </p:spPr>
        <p:txBody>
          <a:bodyPr>
            <a:noAutofit/>
          </a:bodyPr>
          <a:lstStyle/>
          <a:p>
            <a:pPr marL="0" indent="0" algn="just">
              <a:buNone/>
            </a:pPr>
            <a:r>
              <a:rPr lang="en-US" sz="2000" b="1" dirty="0" smtClean="0">
                <a:solidFill>
                  <a:srgbClr val="FF0000"/>
                </a:solidFill>
                <a:latin typeface="Times New Roman" panose="02020603050405020304" pitchFamily="18" charset="0"/>
                <a:cs typeface="Times New Roman" panose="02020603050405020304" pitchFamily="18" charset="0"/>
              </a:rPr>
              <a:t>5</a:t>
            </a:r>
            <a:r>
              <a:rPr lang="en-US" sz="2000" b="1" dirty="0">
                <a:solidFill>
                  <a:srgbClr val="FF0000"/>
                </a:solidFill>
                <a:latin typeface="Times New Roman" panose="02020603050405020304" pitchFamily="18" charset="0"/>
                <a:cs typeface="Times New Roman" panose="02020603050405020304" pitchFamily="18" charset="0"/>
              </a:rPr>
              <a:t>. Discussions on Questions of Public Importance:</a:t>
            </a:r>
          </a:p>
          <a:p>
            <a:pPr algn="just"/>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Parliament possesses unlimited power of discussing and debating questions.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is done usually on the occasion of the inaugural and annual address by the President of India.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empowered to review and criticize the work of the different departments of state during the discussion on the estimates of expenditure, the appropriation and revenue bills.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Through </a:t>
            </a:r>
            <a:r>
              <a:rPr lang="en-US" sz="2000" dirty="0">
                <a:latin typeface="Times New Roman" panose="02020603050405020304" pitchFamily="18" charset="0"/>
                <a:cs typeface="Times New Roman" panose="02020603050405020304" pitchFamily="18" charset="0"/>
              </a:rPr>
              <a:t>such criticism and review, the members of House can get their grievances redressed.</a:t>
            </a:r>
          </a:p>
        </p:txBody>
      </p:sp>
      <p:sp>
        <p:nvSpPr>
          <p:cNvPr id="4" name="Date Placeholder 3"/>
          <p:cNvSpPr>
            <a:spLocks noGrp="1"/>
          </p:cNvSpPr>
          <p:nvPr>
            <p:ph type="dt" sz="half" idx="10"/>
          </p:nvPr>
        </p:nvSpPr>
        <p:spPr/>
        <p:txBody>
          <a:bodyPr/>
          <a:lstStyle/>
          <a:p>
            <a:fld id="{D3A7C8E2-C1D2-45E0-81F4-715B68C496ED}" type="datetime1">
              <a:rPr lang="en-US" smtClean="0"/>
              <a:pPr/>
              <a:t>6/18/2022</a:t>
            </a:fld>
            <a:endParaRPr lang="en-US"/>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Title 1"/>
          <p:cNvSpPr txBox="1">
            <a:spLocks/>
          </p:cNvSpPr>
          <p:nvPr/>
        </p:nvSpPr>
        <p:spPr>
          <a:xfrm>
            <a:off x="1346202" y="2973"/>
            <a:ext cx="7721598"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a:t>
            </a:r>
            <a:r>
              <a:rPr lang="en-US" sz="2400" b="1" dirty="0" err="1" smtClean="0">
                <a:latin typeface="Times New Roman" panose="02020603050405020304" pitchFamily="18" charset="0"/>
                <a:cs typeface="Times New Roman" panose="02020603050405020304" pitchFamily="18" charset="0"/>
              </a:rPr>
              <a:t>Lok</a:t>
            </a:r>
            <a:r>
              <a:rPr lang="en-US" sz="2400" b="1" dirty="0" smtClean="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Sabha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0312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 xmlns:a16="http://schemas.microsoft.com/office/drawing/2014/main" id="{C367DFCF-B0F5-4AC0-9068-F7DB93AA13D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143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F7D0FE52-18E4-46AE-98BD-F070875BCEB8}" type="datetime1">
              <a:rPr lang="en-US" smtClean="0"/>
              <a:pPr/>
              <a:t>6/18/2022</a:t>
            </a:fld>
            <a:endParaRPr lang="en-US"/>
          </a:p>
        </p:txBody>
      </p:sp>
      <p:sp>
        <p:nvSpPr>
          <p:cNvPr id="4" name="Footer Placeholder 3"/>
          <p:cNvSpPr>
            <a:spLocks noGrp="1"/>
          </p:cNvSpPr>
          <p:nvPr>
            <p:ph type="ftr" sz="quarter" idx="11"/>
          </p:nvPr>
        </p:nvSpPr>
        <p:spPr>
          <a:xfrm>
            <a:off x="1828800" y="6356350"/>
            <a:ext cx="5410200" cy="4508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9" name="Title 1">
            <a:extLst>
              <a:ext uri="{FF2B5EF4-FFF2-40B4-BE49-F238E27FC236}">
                <a16:creationId xmlns=""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Syllabus</a:t>
            </a:r>
            <a:endParaRPr lang="en-US"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srcRect/>
          <a:stretch>
            <a:fillRect/>
          </a:stretch>
        </p:blipFill>
        <p:spPr bwMode="auto">
          <a:xfrm>
            <a:off x="0" y="762000"/>
            <a:ext cx="9144000" cy="1419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5"/>
          <a:srcRect/>
          <a:stretch>
            <a:fillRect/>
          </a:stretch>
        </p:blipFill>
        <p:spPr bwMode="auto">
          <a:xfrm>
            <a:off x="0" y="1657350"/>
            <a:ext cx="9144000" cy="5200650"/>
          </a:xfrm>
          <a:prstGeom prst="rect">
            <a:avLst/>
          </a:prstGeom>
          <a:noFill/>
          <a:ln w="9525">
            <a:noFill/>
            <a:miter lim="800000"/>
            <a:headEnd/>
            <a:tailEnd/>
          </a:ln>
          <a:effectLst/>
        </p:spPr>
      </p:pic>
    </p:spTree>
    <p:extLst>
      <p:ext uri="{BB962C8B-B14F-4D97-AF65-F5344CB8AC3E}">
        <p14:creationId xmlns="" xmlns:p14="http://schemas.microsoft.com/office/powerpoint/2010/main" val="20834952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Who is President of India?</a:t>
            </a:r>
          </a:p>
          <a:p>
            <a:pPr algn="just">
              <a:lnSpc>
                <a:spcPct val="150000"/>
              </a:lnSpc>
            </a:pPr>
            <a:r>
              <a:rPr lang="en-US" sz="2000" dirty="0">
                <a:latin typeface="Times New Roman" panose="02020603050405020304" pitchFamily="18" charset="0"/>
                <a:cs typeface="Times New Roman" panose="02020603050405020304" pitchFamily="18" charset="0"/>
              </a:rPr>
              <a:t>The Indian President is the head of the state.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is the first citizen of India and is a symbol of solidarity, unity, and integrity of the nation.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is a part of Union Executive along with the Vice-President, Prime Minister, Council of Ministers, and Attorney-General of India.</a:t>
            </a:r>
          </a:p>
        </p:txBody>
      </p:sp>
      <p:sp>
        <p:nvSpPr>
          <p:cNvPr id="4" name="Date Placeholder 3"/>
          <p:cNvSpPr>
            <a:spLocks noGrp="1"/>
          </p:cNvSpPr>
          <p:nvPr>
            <p:ph type="dt" sz="half" idx="10"/>
          </p:nvPr>
        </p:nvSpPr>
        <p:spPr/>
        <p:txBody>
          <a:bodyPr/>
          <a:lstStyle/>
          <a:p>
            <a:fld id="{B17364BA-2B4C-4058-81A2-AA50E38F52CD}" type="datetime1">
              <a:rPr lang="en-US" smtClean="0"/>
              <a:pPr/>
              <a:t>6/18/2022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and </a:t>
            </a:r>
            <a:r>
              <a:rPr lang="en-US" sz="2400" b="1" dirty="0" smtClean="0">
                <a:latin typeface="Times New Roman" panose="02020603050405020304" pitchFamily="18" charset="0"/>
                <a:cs typeface="Times New Roman" panose="02020603050405020304" pitchFamily="18" charset="0"/>
              </a:rPr>
              <a:t>Functions of </a:t>
            </a:r>
            <a:r>
              <a:rPr lang="en-US" sz="2400" b="1" dirty="0">
                <a:latin typeface="Times New Roman" panose="02020603050405020304" pitchFamily="18" charset="0"/>
                <a:cs typeface="Times New Roman" panose="02020603050405020304" pitchFamily="18" charset="0"/>
              </a:rPr>
              <a:t>the President</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429141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How is President elected?</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There is no direct election for the Indian President. An electoral college elects him. The electoral college responsible for President’s elections comprises elected members of:</a:t>
            </a:r>
          </a:p>
          <a:p>
            <a:pPr marL="457200" indent="-457200" algn="just">
              <a:lnSpc>
                <a:spcPct val="150000"/>
              </a:lnSpc>
              <a:buFont typeface="+mj-lt"/>
              <a:buAutoNum type="arabicPeriod"/>
            </a:pPr>
            <a:r>
              <a:rPr lang="en-US" sz="2000" dirty="0" err="1" smtClean="0">
                <a:latin typeface="Times New Roman" panose="02020603050405020304" pitchFamily="18" charset="0"/>
                <a:cs typeface="Times New Roman" panose="02020603050405020304" pitchFamily="18" charset="0"/>
              </a:rPr>
              <a:t>Lok</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Sabha and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Legislative Assemblies of the states (Legislative Councils have no role)</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Legislative Assemblies of the Union Territories of Delhi and </a:t>
            </a:r>
            <a:r>
              <a:rPr lang="en-US" sz="2000" dirty="0" smtClean="0">
                <a:latin typeface="Times New Roman" panose="02020603050405020304" pitchFamily="18" charset="0"/>
                <a:cs typeface="Times New Roman" panose="02020603050405020304" pitchFamily="18" charset="0"/>
              </a:rPr>
              <a:t>Puducherry</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A13594C-7657-4705-A65D-FFE8DF8A88AF}" type="datetime1">
              <a:rPr lang="en-US" smtClean="0"/>
              <a:pPr/>
              <a:t>6/18/2022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and </a:t>
            </a:r>
            <a:r>
              <a:rPr lang="en-US" sz="2400" b="1" dirty="0" smtClean="0">
                <a:latin typeface="Times New Roman" panose="02020603050405020304" pitchFamily="18" charset="0"/>
                <a:cs typeface="Times New Roman" panose="02020603050405020304" pitchFamily="18" charset="0"/>
              </a:rPr>
              <a:t>Functions of </a:t>
            </a:r>
            <a:r>
              <a:rPr lang="en-US" sz="2400" b="1"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President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676847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Who does not take part in the President’s elections?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following group of people is not involved in electing the President of India:</a:t>
            </a:r>
          </a:p>
          <a:p>
            <a:pPr marL="457200" indent="-457200" algn="just">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Nominated </a:t>
            </a:r>
            <a:r>
              <a:rPr lang="en-US" sz="2000" dirty="0">
                <a:latin typeface="Times New Roman" panose="02020603050405020304" pitchFamily="18" charset="0"/>
                <a:cs typeface="Times New Roman" panose="02020603050405020304" pitchFamily="18" charset="0"/>
              </a:rPr>
              <a:t>Members of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(2) and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(12)</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Nominated Members of State Legislative Assemblies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Members of Legislative Councils (Both elected and nominated) in bicameral legislatures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Nominated Members of union territories of Delhi and Puducherry</a:t>
            </a:r>
          </a:p>
        </p:txBody>
      </p:sp>
      <p:sp>
        <p:nvSpPr>
          <p:cNvPr id="4" name="Date Placeholder 3"/>
          <p:cNvSpPr>
            <a:spLocks noGrp="1"/>
          </p:cNvSpPr>
          <p:nvPr>
            <p:ph type="dt" sz="half" idx="10"/>
          </p:nvPr>
        </p:nvSpPr>
        <p:spPr/>
        <p:txBody>
          <a:bodyPr/>
          <a:lstStyle/>
          <a:p>
            <a:fld id="{8FC69C84-91D2-4D1D-9321-2DD85FA9483F}" type="datetime1">
              <a:rPr lang="en-US" smtClean="0"/>
              <a:pPr/>
              <a:t>6/18/2022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and </a:t>
            </a:r>
            <a:r>
              <a:rPr lang="en-US" sz="2400" b="1" dirty="0" smtClean="0">
                <a:latin typeface="Times New Roman" panose="02020603050405020304" pitchFamily="18" charset="0"/>
                <a:cs typeface="Times New Roman" panose="02020603050405020304" pitchFamily="18" charset="0"/>
              </a:rPr>
              <a:t>Functions of </a:t>
            </a:r>
            <a:r>
              <a:rPr lang="en-US" sz="2400" b="1"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President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3949936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What is the term of the President’s office?</a:t>
            </a:r>
          </a:p>
          <a:p>
            <a:pPr algn="just">
              <a:lnSpc>
                <a:spcPct val="150000"/>
              </a:lnSpc>
            </a:pPr>
            <a:r>
              <a:rPr lang="en-US" sz="2000" dirty="0">
                <a:latin typeface="Times New Roman" panose="02020603050405020304" pitchFamily="18" charset="0"/>
                <a:cs typeface="Times New Roman" panose="02020603050405020304" pitchFamily="18" charset="0"/>
              </a:rPr>
              <a:t>Once President is elected, he holds office for five years.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sits in the office even after the completion of five years given no new election has taken place or no new President has been elected till then.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can also be </a:t>
            </a:r>
            <a:r>
              <a:rPr lang="en-US" sz="2000" dirty="0" smtClean="0">
                <a:latin typeface="Times New Roman" panose="02020603050405020304" pitchFamily="18" charset="0"/>
                <a:cs typeface="Times New Roman" panose="02020603050405020304" pitchFamily="18" charset="0"/>
              </a:rPr>
              <a:t>re-elected </a:t>
            </a:r>
            <a:r>
              <a:rPr lang="en-US" sz="2000" dirty="0">
                <a:latin typeface="Times New Roman" panose="02020603050405020304" pitchFamily="18" charset="0"/>
                <a:cs typeface="Times New Roman" panose="02020603050405020304" pitchFamily="18" charset="0"/>
              </a:rPr>
              <a:t>and there is no cap on his re-election</a:t>
            </a:r>
            <a:r>
              <a:rPr lang="en-US" sz="2000" dirty="0" smtClean="0">
                <a:latin typeface="Times New Roman" panose="02020603050405020304" pitchFamily="18" charset="0"/>
                <a:cs typeface="Times New Roman" panose="02020603050405020304" pitchFamily="18" charset="0"/>
              </a:rPr>
              <a:t>.</a:t>
            </a:r>
          </a:p>
          <a:p>
            <a:pPr algn="just">
              <a:lnSpc>
                <a:spcPct val="150000"/>
              </a:lnSpc>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EFE115C-6326-4ED7-9B5B-4E17C0888CEE}" type="datetime1">
              <a:rPr lang="en-US" smtClean="0"/>
              <a:pPr/>
              <a:t>6/18/2022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and </a:t>
            </a:r>
            <a:r>
              <a:rPr lang="en-US" sz="2400" b="1" dirty="0" smtClean="0">
                <a:latin typeface="Times New Roman" panose="02020603050405020304" pitchFamily="18" charset="0"/>
                <a:cs typeface="Times New Roman" panose="02020603050405020304" pitchFamily="18" charset="0"/>
              </a:rPr>
              <a:t>Functions of </a:t>
            </a:r>
            <a:r>
              <a:rPr lang="en-US" sz="2400" b="1"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President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12188203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365750"/>
          </a:xfrm>
        </p:spPr>
        <p:txBody>
          <a:bodyPr>
            <a:noAutofit/>
          </a:bodyPr>
          <a:lstStyle/>
          <a:p>
            <a:pPr marL="0" indent="0" algn="just">
              <a:lnSpc>
                <a:spcPct val="150000"/>
              </a:lnSpc>
              <a:buNone/>
            </a:pPr>
            <a:r>
              <a:rPr lang="en-US" sz="2000" b="1" dirty="0">
                <a:solidFill>
                  <a:srgbClr val="FF0000"/>
                </a:solidFill>
                <a:latin typeface="Times New Roman" panose="02020603050405020304" pitchFamily="18" charset="0"/>
                <a:cs typeface="Times New Roman" panose="02020603050405020304" pitchFamily="18" charset="0"/>
              </a:rPr>
              <a:t>What are the qualifications of the President?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 candidate has to meet some qualifications to be elected as the president. Those qualifications of the President are:</a:t>
            </a:r>
          </a:p>
          <a:p>
            <a:pPr marL="457200" indent="-457200" algn="just">
              <a:lnSpc>
                <a:spcPct val="150000"/>
              </a:lnSpc>
              <a:buFont typeface="+mj-lt"/>
              <a:buAutoNum type="arabicPeriod"/>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should be an Indian </a:t>
            </a:r>
            <a:r>
              <a:rPr lang="en-US" sz="2000" dirty="0" smtClean="0">
                <a:latin typeface="Times New Roman" panose="02020603050405020304" pitchFamily="18" charset="0"/>
                <a:cs typeface="Times New Roman" panose="02020603050405020304" pitchFamily="18" charset="0"/>
              </a:rPr>
              <a:t>Citizen.</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His age should be a minimum of 35 </a:t>
            </a:r>
            <a:r>
              <a:rPr lang="en-US" sz="2000" dirty="0" smtClean="0">
                <a:latin typeface="Times New Roman" panose="02020603050405020304" pitchFamily="18" charset="0"/>
                <a:cs typeface="Times New Roman" panose="02020603050405020304" pitchFamily="18" charset="0"/>
              </a:rPr>
              <a:t>years.</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qualify the conditions to be elected as a member of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not hold any office of profit under the central government, state government, or any public </a:t>
            </a:r>
            <a:r>
              <a:rPr lang="en-US" sz="2000" dirty="0" smtClean="0">
                <a:latin typeface="Times New Roman" panose="02020603050405020304" pitchFamily="18" charset="0"/>
                <a:cs typeface="Times New Roman" panose="02020603050405020304" pitchFamily="18" charset="0"/>
              </a:rPr>
              <a:t>authority.</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BB16277-BE5F-4FF7-A979-9059E95587DA}" type="datetime1">
              <a:rPr lang="en-US" smtClean="0"/>
              <a:pPr/>
              <a:t>6/18/2022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and </a:t>
            </a:r>
            <a:r>
              <a:rPr lang="en-US" sz="2400" b="1" dirty="0" smtClean="0">
                <a:latin typeface="Times New Roman" panose="02020603050405020304" pitchFamily="18" charset="0"/>
                <a:cs typeface="Times New Roman" panose="02020603050405020304" pitchFamily="18" charset="0"/>
              </a:rPr>
              <a:t>Functions of </a:t>
            </a:r>
            <a:r>
              <a:rPr lang="en-US" sz="2400" b="1"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President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853201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199"/>
            <a:ext cx="85725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Executive Powers of </a:t>
            </a:r>
            <a:r>
              <a:rPr lang="en-US" sz="2000" dirty="0" smtClean="0">
                <a:solidFill>
                  <a:srgbClr val="FF0000"/>
                </a:solidFill>
                <a:latin typeface="Times New Roman" panose="02020603050405020304" pitchFamily="18" charset="0"/>
                <a:cs typeface="Times New Roman" panose="02020603050405020304" pitchFamily="18" charset="0"/>
              </a:rPr>
              <a:t>President:</a:t>
            </a:r>
            <a:endParaRPr lang="en-US" sz="2000" dirty="0">
              <a:solidFill>
                <a:srgbClr val="FF0000"/>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For every executive action that the Indian government takes, is to be taken in his </a:t>
            </a:r>
            <a:r>
              <a:rPr lang="en-US" sz="2000" dirty="0" smtClean="0">
                <a:latin typeface="Times New Roman" panose="02020603050405020304" pitchFamily="18" charset="0"/>
                <a:cs typeface="Times New Roman" panose="02020603050405020304" pitchFamily="18" charset="0"/>
              </a:rPr>
              <a:t>name.</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may/may not make rules to simplify the transaction of business of the central </a:t>
            </a:r>
            <a:r>
              <a:rPr lang="en-US" sz="2000" dirty="0" smtClean="0">
                <a:latin typeface="Times New Roman" panose="02020603050405020304" pitchFamily="18" charset="0"/>
                <a:cs typeface="Times New Roman" panose="02020603050405020304" pitchFamily="18" charset="0"/>
              </a:rPr>
              <a:t>government.</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appoints the attorney general of India and determines his </a:t>
            </a:r>
            <a:r>
              <a:rPr lang="en-US" sz="2000" dirty="0" smtClean="0">
                <a:latin typeface="Times New Roman" panose="02020603050405020304" pitchFamily="18" charset="0"/>
                <a:cs typeface="Times New Roman" panose="02020603050405020304" pitchFamily="18" charset="0"/>
              </a:rPr>
              <a:t>remuneration.</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AA6202-0CF1-4BEC-844A-88A615C518FF}" type="datetime1">
              <a:rPr lang="en-US" smtClean="0"/>
              <a:pPr/>
              <a:t>6/18/2022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endParaRPr lang="en-US" dirty="0" smtClean="0"/>
          </a:p>
          <a:p>
            <a:fld id="{B6F15528-21DE-4FAA-801E-634DDDAF4B2B}" type="slidenum">
              <a:rPr lang="en-US" smtClean="0"/>
              <a:pPr/>
              <a:t>45</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and </a:t>
            </a:r>
            <a:r>
              <a:rPr lang="en-US" sz="2400" b="1" dirty="0" smtClean="0">
                <a:latin typeface="Times New Roman" panose="02020603050405020304" pitchFamily="18" charset="0"/>
                <a:cs typeface="Times New Roman" panose="02020603050405020304" pitchFamily="18" charset="0"/>
              </a:rPr>
              <a:t>Functions of </a:t>
            </a:r>
            <a:r>
              <a:rPr lang="en-US" sz="2400" b="1"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President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7671703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199"/>
            <a:ext cx="85725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Executive Powers of </a:t>
            </a:r>
            <a:r>
              <a:rPr lang="en-US" sz="2000" dirty="0" smtClean="0">
                <a:solidFill>
                  <a:srgbClr val="FF0000"/>
                </a:solidFill>
                <a:latin typeface="Times New Roman" panose="02020603050405020304" pitchFamily="18" charset="0"/>
                <a:cs typeface="Times New Roman" panose="02020603050405020304" pitchFamily="18" charset="0"/>
              </a:rPr>
              <a:t>President……</a:t>
            </a:r>
            <a:endParaRPr lang="en-US" sz="2000" dirty="0">
              <a:solidFill>
                <a:srgbClr val="FF0000"/>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4"/>
            </a:pPr>
            <a:r>
              <a:rPr lang="en-US" sz="2000" dirty="0">
                <a:latin typeface="Times New Roman" panose="02020603050405020304" pitchFamily="18" charset="0"/>
                <a:cs typeface="Times New Roman" panose="02020603050405020304" pitchFamily="18" charset="0"/>
              </a:rPr>
              <a:t>He appoints the following people:</a:t>
            </a:r>
          </a:p>
          <a:p>
            <a:pPr algn="just">
              <a:lnSpc>
                <a:spcPct val="150000"/>
              </a:lnSpc>
            </a:pPr>
            <a:r>
              <a:rPr lang="en-US" sz="2000" dirty="0" smtClean="0">
                <a:latin typeface="Times New Roman" panose="02020603050405020304" pitchFamily="18" charset="0"/>
                <a:cs typeface="Times New Roman" panose="02020603050405020304" pitchFamily="18" charset="0"/>
              </a:rPr>
              <a:t>Comptroller </a:t>
            </a:r>
            <a:r>
              <a:rPr lang="en-US" sz="2000" dirty="0">
                <a:latin typeface="Times New Roman" panose="02020603050405020304" pitchFamily="18" charset="0"/>
                <a:cs typeface="Times New Roman" panose="02020603050405020304" pitchFamily="18" charset="0"/>
              </a:rPr>
              <a:t>and Auditor General of India (CAG)</a:t>
            </a:r>
          </a:p>
          <a:p>
            <a:pPr algn="just">
              <a:lnSpc>
                <a:spcPct val="150000"/>
              </a:lnSpc>
            </a:pPr>
            <a:r>
              <a:rPr lang="en-US" sz="2000" dirty="0">
                <a:latin typeface="Times New Roman" panose="02020603050405020304" pitchFamily="18" charset="0"/>
                <a:cs typeface="Times New Roman" panose="02020603050405020304" pitchFamily="18" charset="0"/>
              </a:rPr>
              <a:t>Chief Election Commissioner and other Election Commissioners</a:t>
            </a:r>
          </a:p>
          <a:p>
            <a:pPr algn="just">
              <a:lnSpc>
                <a:spcPct val="150000"/>
              </a:lnSpc>
            </a:pPr>
            <a:r>
              <a:rPr lang="en-US" sz="2000" dirty="0">
                <a:latin typeface="Times New Roman" panose="02020603050405020304" pitchFamily="18" charset="0"/>
                <a:cs typeface="Times New Roman" panose="02020603050405020304" pitchFamily="18" charset="0"/>
              </a:rPr>
              <a:t>Chairman and members of the Union Public Service Commission</a:t>
            </a:r>
          </a:p>
          <a:p>
            <a:pPr algn="just">
              <a:lnSpc>
                <a:spcPct val="150000"/>
              </a:lnSpc>
            </a:pPr>
            <a:r>
              <a:rPr lang="en-US" sz="2000" dirty="0">
                <a:latin typeface="Times New Roman" panose="02020603050405020304" pitchFamily="18" charset="0"/>
                <a:cs typeface="Times New Roman" panose="02020603050405020304" pitchFamily="18" charset="0"/>
              </a:rPr>
              <a:t>State </a:t>
            </a:r>
            <a:r>
              <a:rPr lang="en-US" sz="2000" dirty="0" smtClean="0">
                <a:latin typeface="Times New Roman" panose="02020603050405020304" pitchFamily="18" charset="0"/>
                <a:cs typeface="Times New Roman" panose="02020603050405020304" pitchFamily="18" charset="0"/>
              </a:rPr>
              <a:t>Governors.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Finance Commission of India chairman and </a:t>
            </a:r>
            <a:r>
              <a:rPr lang="en-US" sz="2000" dirty="0" smtClean="0">
                <a:latin typeface="Times New Roman" panose="02020603050405020304" pitchFamily="18" charset="0"/>
                <a:cs typeface="Times New Roman" panose="02020603050405020304" pitchFamily="18" charset="0"/>
              </a:rPr>
              <a:t>members.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F14E5AC-BA05-4748-BFD1-583258C06F39}" type="datetime1">
              <a:rPr lang="en-US" smtClean="0"/>
              <a:pPr/>
              <a:t>6/18/2022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endParaRPr lang="en-US" dirty="0" smtClean="0"/>
          </a:p>
          <a:p>
            <a:fld id="{B6F15528-21DE-4FAA-801E-634DDDAF4B2B}" type="slidenum">
              <a:rPr lang="en-US" smtClean="0"/>
              <a:pPr/>
              <a:t>46</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and </a:t>
            </a:r>
            <a:r>
              <a:rPr lang="en-US" sz="2400" b="1" dirty="0" smtClean="0">
                <a:latin typeface="Times New Roman" panose="02020603050405020304" pitchFamily="18" charset="0"/>
                <a:cs typeface="Times New Roman" panose="02020603050405020304" pitchFamily="18" charset="0"/>
              </a:rPr>
              <a:t>Functions of </a:t>
            </a:r>
            <a:r>
              <a:rPr lang="en-US" sz="2400" b="1"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President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92431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199"/>
            <a:ext cx="85725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Executive Powers of </a:t>
            </a:r>
            <a:r>
              <a:rPr lang="en-US" sz="2000" dirty="0" smtClean="0">
                <a:solidFill>
                  <a:srgbClr val="FF0000"/>
                </a:solidFill>
                <a:latin typeface="Times New Roman" panose="02020603050405020304" pitchFamily="18" charset="0"/>
                <a:cs typeface="Times New Roman" panose="02020603050405020304" pitchFamily="18" charset="0"/>
              </a:rPr>
              <a:t>President……</a:t>
            </a:r>
            <a:endParaRPr lang="en-US" sz="2000" dirty="0">
              <a:solidFill>
                <a:srgbClr val="FF0000"/>
              </a:solidFill>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seeks administrative information from the Union </a:t>
            </a:r>
            <a:r>
              <a:rPr lang="en-US" sz="2000" dirty="0" smtClean="0">
                <a:latin typeface="Times New Roman" panose="02020603050405020304" pitchFamily="18" charset="0"/>
                <a:cs typeface="Times New Roman" panose="02020603050405020304" pitchFamily="18" charset="0"/>
              </a:rPr>
              <a:t>government.</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5"/>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appoints National Commissions </a:t>
            </a:r>
            <a:r>
              <a:rPr lang="en-US" sz="2000" dirty="0" smtClean="0">
                <a:latin typeface="Times New Roman" panose="02020603050405020304" pitchFamily="18" charset="0"/>
                <a:cs typeface="Times New Roman" panose="02020603050405020304" pitchFamily="18" charset="0"/>
              </a:rPr>
              <a:t>of Scheduled Castes, Scheduled Tribes and Other </a:t>
            </a:r>
            <a:r>
              <a:rPr lang="en-US" sz="2000" dirty="0">
                <a:latin typeface="Times New Roman" panose="02020603050405020304" pitchFamily="18" charset="0"/>
                <a:cs typeface="Times New Roman" panose="02020603050405020304" pitchFamily="18" charset="0"/>
              </a:rPr>
              <a:t>Backward Classes </a:t>
            </a:r>
            <a:endParaRPr lang="en-US" sz="20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startAt="5"/>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appoints inter-state council</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administrators of union territories</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can declare any area as a scheduled area and has powers with respect to the administration of scheduled areas and tribal areas</a:t>
            </a:r>
          </a:p>
        </p:txBody>
      </p:sp>
      <p:sp>
        <p:nvSpPr>
          <p:cNvPr id="4" name="Date Placeholder 3"/>
          <p:cNvSpPr>
            <a:spLocks noGrp="1"/>
          </p:cNvSpPr>
          <p:nvPr>
            <p:ph type="dt" sz="half" idx="10"/>
          </p:nvPr>
        </p:nvSpPr>
        <p:spPr/>
        <p:txBody>
          <a:bodyPr/>
          <a:lstStyle/>
          <a:p>
            <a:fld id="{46F1A598-8B1E-465E-94B8-97A5763DFF30}" type="datetime1">
              <a:rPr lang="en-US" smtClean="0"/>
              <a:pPr/>
              <a:t>6/18/2022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endParaRPr lang="en-US" dirty="0" smtClean="0"/>
          </a:p>
          <a:p>
            <a:fld id="{B6F15528-21DE-4FAA-801E-634DDDAF4B2B}" type="slidenum">
              <a:rPr lang="en-US" smtClean="0"/>
              <a:pPr/>
              <a:t>47</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and </a:t>
            </a:r>
            <a:r>
              <a:rPr lang="en-US" sz="2400" b="1" dirty="0" smtClean="0">
                <a:latin typeface="Times New Roman" panose="02020603050405020304" pitchFamily="18" charset="0"/>
                <a:cs typeface="Times New Roman" panose="02020603050405020304" pitchFamily="18" charset="0"/>
              </a:rPr>
              <a:t>Functions of </a:t>
            </a:r>
            <a:r>
              <a:rPr lang="en-US" sz="2400" b="1"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President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40561497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199"/>
            <a:ext cx="8572500" cy="53657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Legislative Powers of </a:t>
            </a:r>
            <a:r>
              <a:rPr lang="en-US" sz="2000" dirty="0" smtClean="0">
                <a:solidFill>
                  <a:srgbClr val="FF0000"/>
                </a:solidFill>
                <a:latin typeface="Times New Roman" panose="02020603050405020304" pitchFamily="18" charset="0"/>
                <a:cs typeface="Times New Roman" panose="02020603050405020304" pitchFamily="18" charset="0"/>
              </a:rPr>
              <a:t>President</a:t>
            </a:r>
          </a:p>
          <a:p>
            <a:pPr algn="just">
              <a:lnSpc>
                <a:spcPct val="150000"/>
              </a:lnSpc>
            </a:pPr>
            <a:r>
              <a:rPr lang="en-US" sz="2000" dirty="0">
                <a:latin typeface="Times New Roman" panose="02020603050405020304" pitchFamily="18" charset="0"/>
                <a:cs typeface="Times New Roman" panose="02020603050405020304" pitchFamily="18" charset="0"/>
              </a:rPr>
              <a:t>He summons or prorogues Parliament and dissolve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He summons a joint sitting of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and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 in case of </a:t>
            </a:r>
            <a:r>
              <a:rPr lang="en-US" sz="2000" dirty="0" smtClean="0">
                <a:latin typeface="Times New Roman" panose="02020603050405020304" pitchFamily="18" charset="0"/>
                <a:cs typeface="Times New Roman" panose="02020603050405020304" pitchFamily="18" charset="0"/>
              </a:rPr>
              <a:t>deadlock.</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He addresses the Indian Parliament at the commencement of the first session after every general </a:t>
            </a:r>
            <a:r>
              <a:rPr lang="en-US" sz="2000" dirty="0" smtClean="0">
                <a:latin typeface="Times New Roman" panose="02020603050405020304" pitchFamily="18" charset="0"/>
                <a:cs typeface="Times New Roman" panose="02020603050405020304" pitchFamily="18" charset="0"/>
              </a:rPr>
              <a:t>election.</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He appoints speaker, deputy speaker of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and chairman/deputy chairman of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Sabha. </a:t>
            </a:r>
          </a:p>
          <a:p>
            <a:pPr algn="just">
              <a:lnSpc>
                <a:spcPct val="150000"/>
              </a:lnSpc>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nominates 12 members of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a:t>
            </a:r>
          </a:p>
        </p:txBody>
      </p:sp>
      <p:sp>
        <p:nvSpPr>
          <p:cNvPr id="4" name="Date Placeholder 3"/>
          <p:cNvSpPr>
            <a:spLocks noGrp="1"/>
          </p:cNvSpPr>
          <p:nvPr>
            <p:ph type="dt" sz="half" idx="10"/>
          </p:nvPr>
        </p:nvSpPr>
        <p:spPr/>
        <p:txBody>
          <a:bodyPr/>
          <a:lstStyle/>
          <a:p>
            <a:fld id="{CF4EB9BF-3DFC-4068-ABF2-3B5B70927AEA}" type="datetime1">
              <a:rPr lang="en-US" smtClean="0"/>
              <a:pPr/>
              <a:t>6/18/2022</a:t>
            </a:fld>
            <a:endParaRPr lang="en-US" dirty="0"/>
          </a:p>
        </p:txBody>
      </p:sp>
      <p:sp>
        <p:nvSpPr>
          <p:cNvPr id="5" name="Footer Placeholder 4"/>
          <p:cNvSpPr>
            <a:spLocks noGrp="1"/>
          </p:cNvSpPr>
          <p:nvPr>
            <p:ph type="ftr" sz="quarter" idx="11"/>
          </p:nvPr>
        </p:nvSpPr>
        <p:spPr>
          <a:xfrm>
            <a:off x="1447800" y="6356351"/>
            <a:ext cx="6477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endParaRPr lang="en-US" dirty="0" smtClean="0"/>
          </a:p>
          <a:p>
            <a:fld id="{B6F15528-21DE-4FAA-801E-634DDDAF4B2B}" type="slidenum">
              <a:rPr lang="en-US" smtClean="0"/>
              <a:pPr/>
              <a:t>48</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Powers and </a:t>
            </a:r>
            <a:r>
              <a:rPr lang="en-US" sz="2400" b="1" dirty="0" smtClean="0">
                <a:latin typeface="Times New Roman" panose="02020603050405020304" pitchFamily="18" charset="0"/>
                <a:cs typeface="Times New Roman" panose="02020603050405020304" pitchFamily="18" charset="0"/>
              </a:rPr>
              <a:t>Functions of </a:t>
            </a:r>
            <a:r>
              <a:rPr lang="en-US" sz="2400" b="1" dirty="0">
                <a:latin typeface="Times New Roman" panose="02020603050405020304" pitchFamily="18" charset="0"/>
                <a:cs typeface="Times New Roman" panose="02020603050405020304" pitchFamily="18" charset="0"/>
              </a:rPr>
              <a:t>the </a:t>
            </a:r>
            <a:r>
              <a:rPr lang="en-US" sz="2400" b="1" dirty="0" smtClean="0">
                <a:latin typeface="Times New Roman" panose="02020603050405020304" pitchFamily="18" charset="0"/>
                <a:cs typeface="Times New Roman" panose="02020603050405020304" pitchFamily="18" charset="0"/>
              </a:rPr>
              <a:t>President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6617210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Manner of </a:t>
            </a:r>
            <a:r>
              <a:rPr lang="en-US" sz="2000" dirty="0" smtClean="0">
                <a:solidFill>
                  <a:srgbClr val="FF0000"/>
                </a:solidFill>
                <a:latin typeface="Times New Roman" panose="02020603050405020304" pitchFamily="18" charset="0"/>
                <a:cs typeface="Times New Roman" panose="02020603050405020304" pitchFamily="18" charset="0"/>
              </a:rPr>
              <a:t>Election</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US president is more or less directly elected whereas the Indian president is indirectly elected. The advantage of the directly elected head of the government is the stability of the government. Unlike Indian Prime Minister American President is not overpowered by the “compulsions of coalition politics”</a:t>
            </a:r>
          </a:p>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Head of the State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US President is both the Head of the State and Head of the Government, whereas the Indian president is only the head of the State. President of the US is the real executive. Indian President like the British monarch is only a titular head.</a:t>
            </a:r>
          </a:p>
        </p:txBody>
      </p:sp>
      <p:sp>
        <p:nvSpPr>
          <p:cNvPr id="4" name="Date Placeholder 3"/>
          <p:cNvSpPr>
            <a:spLocks noGrp="1"/>
          </p:cNvSpPr>
          <p:nvPr>
            <p:ph type="dt" sz="half" idx="10"/>
          </p:nvPr>
        </p:nvSpPr>
        <p:spPr/>
        <p:txBody>
          <a:bodyPr/>
          <a:lstStyle/>
          <a:p>
            <a:fld id="{97C825E8-0203-44CB-8DD4-ECB9C9386AD3}" type="datetime1">
              <a:rPr lang="en-US" smtClean="0"/>
              <a:pPr/>
              <a:t>6/18/2022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endParaRPr lang="en-US" dirty="0" smtClean="0"/>
          </a:p>
          <a:p>
            <a:fld id="{B6F15528-21DE-4FAA-801E-634DDDAF4B2B}" type="slidenum">
              <a:rPr lang="en-US" smtClean="0"/>
              <a:pPr/>
              <a:t>49</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Comparison of powers of Indian President with the United </a:t>
            </a:r>
            <a:r>
              <a:rPr lang="en-US" sz="2400" b="1" dirty="0" smtClean="0">
                <a:latin typeface="Times New Roman" panose="02020603050405020304" pitchFamily="18" charset="0"/>
                <a:cs typeface="Times New Roman" panose="02020603050405020304" pitchFamily="18" charset="0"/>
              </a:rPr>
              <a:t>States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305448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 xmlns:a16="http://schemas.microsoft.com/office/drawing/2014/main" id="{C367DFCF-B0F5-4AC0-9068-F7DB93AA13D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1430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2ECB3D5F-8922-4D7F-B2EB-D8E3FB8449EB}" type="datetime1">
              <a:rPr lang="en-US" smtClean="0"/>
              <a:pPr/>
              <a:t>6/18/2022</a:t>
            </a:fld>
            <a:endParaRPr lang="en-US"/>
          </a:p>
        </p:txBody>
      </p:sp>
      <p:sp>
        <p:nvSpPr>
          <p:cNvPr id="4" name="Footer Placeholder 3"/>
          <p:cNvSpPr>
            <a:spLocks noGrp="1"/>
          </p:cNvSpPr>
          <p:nvPr>
            <p:ph type="ftr" sz="quarter" idx="11"/>
          </p:nvPr>
        </p:nvSpPr>
        <p:spPr>
          <a:xfrm>
            <a:off x="1828800" y="6356350"/>
            <a:ext cx="5410200" cy="4508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9" name="Title 1">
            <a:extLst>
              <a:ext uri="{FF2B5EF4-FFF2-40B4-BE49-F238E27FC236}">
                <a16:creationId xmlns=""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Syllabus</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4"/>
          <a:srcRect/>
          <a:stretch>
            <a:fillRect/>
          </a:stretch>
        </p:blipFill>
        <p:spPr bwMode="auto">
          <a:xfrm>
            <a:off x="0" y="685800"/>
            <a:ext cx="9144000" cy="12858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a:off x="0" y="1981201"/>
            <a:ext cx="9144000" cy="4876799"/>
          </a:xfrm>
          <a:prstGeom prst="rect">
            <a:avLst/>
          </a:prstGeom>
          <a:noFill/>
          <a:ln w="9525">
            <a:noFill/>
            <a:miter lim="800000"/>
            <a:headEnd/>
            <a:tailEnd/>
          </a:ln>
          <a:effectLst/>
        </p:spPr>
      </p:pic>
    </p:spTree>
    <p:extLst>
      <p:ext uri="{BB962C8B-B14F-4D97-AF65-F5344CB8AC3E}">
        <p14:creationId xmlns="" xmlns:p14="http://schemas.microsoft.com/office/powerpoint/2010/main" val="36314167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Term of office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American President holds the office for 4 years and he can seek re-election only once, while the Indian president holds the office for 5 years and is eligible for re-election any number of times</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Responsibility to Legislature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US president is not part of any legislature and is not responsible to the legislatures. In India, the Parliament includes the President and the two houses-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and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994F3B-3C6A-47DB-AFAF-E474B9785186}" type="datetime1">
              <a:rPr lang="en-US" smtClean="0"/>
              <a:pPr/>
              <a:t>6/18/2022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endParaRPr lang="en-US" dirty="0" smtClean="0"/>
          </a:p>
          <a:p>
            <a:fld id="{B6F15528-21DE-4FAA-801E-634DDDAF4B2B}" type="slidenum">
              <a:rPr lang="en-US" smtClean="0"/>
              <a:pPr/>
              <a:t>50</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Comparison of powers of Indian President with the United </a:t>
            </a:r>
            <a:r>
              <a:rPr lang="en-US" sz="2400" b="1" dirty="0" smtClean="0">
                <a:latin typeface="Times New Roman" panose="02020603050405020304" pitchFamily="18" charset="0"/>
                <a:cs typeface="Times New Roman" panose="02020603050405020304" pitchFamily="18" charset="0"/>
              </a:rPr>
              <a:t>States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7517787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Term of office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American President holds the office for 4 years and he can seek re-election only once, while the Indian president holds the office for 5 years and is eligible for re-election any number of times</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Responsibility to Legislature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US president is not part of any legislature and is not responsible to the legislatures. In India, the Parliament includes the President and the two houses-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and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Sabha.</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A0CF61B-3D82-4E0D-8F80-B145D8EB07ED}" type="datetime1">
              <a:rPr lang="en-US" smtClean="0"/>
              <a:pPr/>
              <a:t>6/18/2022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endParaRPr lang="en-US" dirty="0" smtClean="0"/>
          </a:p>
          <a:p>
            <a:fld id="{B6F15528-21DE-4FAA-801E-634DDDAF4B2B}" type="slidenum">
              <a:rPr lang="en-US" smtClean="0"/>
              <a:pPr/>
              <a:t>51</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Comparison of powers of Indian President with the United </a:t>
            </a:r>
            <a:r>
              <a:rPr lang="en-US" sz="2400" b="1" dirty="0" smtClean="0">
                <a:latin typeface="Times New Roman" panose="02020603050405020304" pitchFamily="18" charset="0"/>
                <a:cs typeface="Times New Roman" panose="02020603050405020304" pitchFamily="18" charset="0"/>
              </a:rPr>
              <a:t>States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95322862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Removal process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Both the American and Indian Presidents can only be removed from the office through impeachment. In India either house can initiate impeachment proceedings against the president and with the concurrence of the other house can impeach the President. In US the power to impeach solely lies with the Senate (upper house).</a:t>
            </a:r>
          </a:p>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Dissolving the legislature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The Indian President can dissolve the Parliament while the US President does not have such powers.</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4CEC9AB-CD32-4C12-BCE9-25655D32401C}" type="datetime1">
              <a:rPr lang="en-US" smtClean="0"/>
              <a:pPr/>
              <a:t>6/18/2022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endParaRPr lang="en-US" dirty="0" smtClean="0"/>
          </a:p>
          <a:p>
            <a:fld id="{B6F15528-21DE-4FAA-801E-634DDDAF4B2B}" type="slidenum">
              <a:rPr lang="en-US" smtClean="0"/>
              <a:pPr/>
              <a:t>52</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cs typeface="Times New Roman" panose="02020603050405020304" pitchFamily="18" charset="0"/>
              </a:rPr>
              <a:t>Comparison of powers of Indian President with the United </a:t>
            </a:r>
            <a:r>
              <a:rPr lang="en-US" sz="2400" b="1" dirty="0" smtClean="0">
                <a:latin typeface="Times New Roman" panose="02020603050405020304" pitchFamily="18" charset="0"/>
                <a:cs typeface="Times New Roman" panose="02020603050405020304" pitchFamily="18" charset="0"/>
              </a:rPr>
              <a:t>States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48848437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2016"/>
            <a:ext cx="8572500" cy="5518150"/>
          </a:xfrm>
        </p:spPr>
        <p:txBody>
          <a:bodyPr>
            <a:noAutofit/>
          </a:bodyPr>
          <a:lstStyle/>
          <a:p>
            <a:pPr>
              <a:lnSpc>
                <a:spcPct val="150000"/>
              </a:lnSpc>
            </a:pPr>
            <a:r>
              <a:rPr lang="en-US" sz="2000" b="1" dirty="0" smtClean="0"/>
              <a:t>Constitutional Provisions:</a:t>
            </a:r>
            <a:r>
              <a:rPr lang="en-US" sz="2000" dirty="0" smtClean="0"/>
              <a:t> The Office of the Vice-President of India is mentioned in Part V of the Constitution of India under Chapter I (Executive).</a:t>
            </a:r>
          </a:p>
          <a:p>
            <a:pPr lvl="1">
              <a:lnSpc>
                <a:spcPct val="150000"/>
              </a:lnSpc>
            </a:pPr>
            <a:r>
              <a:rPr lang="en-US" sz="2000" dirty="0" smtClean="0"/>
              <a:t>Article 63 of the Indian Constitution mentions the post of Vice-President.</a:t>
            </a:r>
          </a:p>
          <a:p>
            <a:pPr lvl="1">
              <a:lnSpc>
                <a:spcPct val="150000"/>
              </a:lnSpc>
            </a:pPr>
            <a:r>
              <a:rPr lang="en-US" sz="2000" dirty="0" smtClean="0"/>
              <a:t>The Constitutional Articles from 63-73 deal with the qualifications, election and removal of the Vice-President of India.</a:t>
            </a:r>
          </a:p>
          <a:p>
            <a:pPr>
              <a:lnSpc>
                <a:spcPct val="150000"/>
              </a:lnSpc>
            </a:pPr>
            <a:r>
              <a:rPr lang="en-US" sz="2000" b="1" dirty="0" smtClean="0"/>
              <a:t>Constitutional Status:</a:t>
            </a:r>
            <a:r>
              <a:rPr lang="en-US" sz="2000" dirty="0" smtClean="0"/>
              <a:t> The Vice-President of India is the second-highest constitutional office in the country.</a:t>
            </a:r>
          </a:p>
          <a:p>
            <a:pPr>
              <a:lnSpc>
                <a:spcPct val="150000"/>
              </a:lnSpc>
            </a:pPr>
            <a:r>
              <a:rPr lang="en-US" sz="2000" b="1" dirty="0" smtClean="0"/>
              <a:t>Present Vice-President:</a:t>
            </a:r>
            <a:r>
              <a:rPr lang="en-US" sz="2000" dirty="0" smtClean="0"/>
              <a:t>  </a:t>
            </a:r>
            <a:r>
              <a:rPr lang="en-US" sz="2000" dirty="0" err="1" smtClean="0"/>
              <a:t>Venkaiah</a:t>
            </a:r>
            <a:r>
              <a:rPr lang="en-US" sz="2000" dirty="0" smtClean="0"/>
              <a:t> Naidu is the current Vice President of India and the Chairman of the </a:t>
            </a:r>
            <a:r>
              <a:rPr lang="en-US" sz="2000" dirty="0" err="1" smtClean="0"/>
              <a:t>Rajya</a:t>
            </a:r>
            <a:r>
              <a:rPr lang="en-US" sz="2000" dirty="0" smtClean="0"/>
              <a:t> </a:t>
            </a:r>
            <a:r>
              <a:rPr lang="en-US" sz="2000" dirty="0" err="1" smtClean="0"/>
              <a:t>Sabha</a:t>
            </a:r>
            <a:r>
              <a:rPr lang="en-US" sz="2000" dirty="0" smtClean="0"/>
              <a:t>.</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F991EC7-C8CB-4D00-A79F-4F657909C3D4}" type="datetime1">
              <a:rPr lang="en-US" smtClean="0"/>
              <a:pPr/>
              <a:t>6/18/2022</a:t>
            </a:fld>
            <a:endParaRPr lang="en-US" dirty="0"/>
          </a:p>
        </p:txBody>
      </p:sp>
      <p:sp>
        <p:nvSpPr>
          <p:cNvPr id="5" name="Footer Placeholder 4"/>
          <p:cNvSpPr>
            <a:spLocks noGrp="1"/>
          </p:cNvSpPr>
          <p:nvPr>
            <p:ph type="ftr" sz="quarter" idx="11"/>
          </p:nvPr>
        </p:nvSpPr>
        <p:spPr>
          <a:xfrm>
            <a:off x="1447800" y="6356351"/>
            <a:ext cx="67818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endParaRPr lang="en-US" dirty="0" smtClean="0"/>
          </a:p>
          <a:p>
            <a:fld id="{B6F15528-21DE-4FAA-801E-634DDDAF4B2B}" type="slidenum">
              <a:rPr lang="en-US" smtClean="0"/>
              <a:pPr/>
              <a:t>53</a:t>
            </a:fld>
            <a:endParaRPr lang="en-US" dirty="0"/>
          </a:p>
        </p:txBody>
      </p:sp>
      <p:sp>
        <p:nvSpPr>
          <p:cNvPr id="7" name="Title 1"/>
          <p:cNvSpPr txBox="1">
            <a:spLocks/>
          </p:cNvSpPr>
          <p:nvPr/>
        </p:nvSpPr>
        <p:spPr>
          <a:xfrm>
            <a:off x="1346202" y="0"/>
            <a:ext cx="7721598"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latin typeface="Times New Roman" panose="02020603050405020304" pitchFamily="18" charset="0"/>
                <a:cs typeface="Times New Roman" panose="02020603050405020304" pitchFamily="18" charset="0"/>
              </a:rPr>
              <a:t>Power &amp; Function of Vice President</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Tree>
    <p:extLst>
      <p:ext uri="{BB962C8B-B14F-4D97-AF65-F5344CB8AC3E}">
        <p14:creationId xmlns:p14="http://schemas.microsoft.com/office/powerpoint/2010/main" xmlns="" val="248848437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Prime Minister of India is the head of the government and country.</a:t>
            </a:r>
          </a:p>
          <a:p>
            <a:pPr algn="just">
              <a:lnSpc>
                <a:spcPct val="150000"/>
              </a:lnSpc>
            </a:pPr>
            <a:r>
              <a:rPr lang="en-US" sz="2000" dirty="0" smtClean="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is appointed by the President of India after the political party wins </a:t>
            </a:r>
            <a:r>
              <a:rPr lang="en-US" sz="2000" dirty="0" smtClean="0">
                <a:latin typeface="Times New Roman" panose="02020603050405020304" pitchFamily="18" charset="0"/>
                <a:cs typeface="Times New Roman" panose="02020603050405020304" pitchFamily="18" charset="0"/>
              </a:rPr>
              <a:t>a general </a:t>
            </a:r>
            <a:r>
              <a:rPr lang="en-US" sz="2000" dirty="0">
                <a:latin typeface="Times New Roman" panose="02020603050405020304" pitchFamily="18" charset="0"/>
                <a:cs typeface="Times New Roman" panose="02020603050405020304" pitchFamily="18" charset="0"/>
              </a:rPr>
              <a:t>election and nominates a candidate for the post.</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leader of that political party is hence appointed as the Prime </a:t>
            </a:r>
            <a:r>
              <a:rPr lang="en-US" sz="2000" dirty="0" smtClean="0">
                <a:latin typeface="Times New Roman" panose="02020603050405020304" pitchFamily="18" charset="0"/>
                <a:cs typeface="Times New Roman" panose="02020603050405020304" pitchFamily="18" charset="0"/>
              </a:rPr>
              <a:t>Minister of </a:t>
            </a:r>
            <a:r>
              <a:rPr lang="en-US" sz="2000" dirty="0">
                <a:latin typeface="Times New Roman" panose="02020603050405020304" pitchFamily="18" charset="0"/>
                <a:cs typeface="Times New Roman" panose="02020603050405020304" pitchFamily="18" charset="0"/>
              </a:rPr>
              <a:t>India</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Powers of Prime Minister : </a:t>
            </a:r>
            <a:r>
              <a:rPr lang="en-US" sz="2000" dirty="0">
                <a:latin typeface="Times New Roman" panose="02020603050405020304" pitchFamily="18" charset="0"/>
                <a:cs typeface="Times New Roman" panose="02020603050405020304" pitchFamily="18" charset="0"/>
              </a:rPr>
              <a:t>Prime Minister of India performs </a:t>
            </a:r>
            <a:r>
              <a:rPr lang="en-US" sz="2000" dirty="0" smtClean="0">
                <a:latin typeface="Times New Roman" panose="02020603050405020304" pitchFamily="18" charset="0"/>
                <a:cs typeface="Times New Roman" panose="02020603050405020304" pitchFamily="18" charset="0"/>
              </a:rPr>
              <a:t>his functions </a:t>
            </a:r>
            <a:r>
              <a:rPr lang="en-US" sz="2000" dirty="0">
                <a:latin typeface="Times New Roman" panose="02020603050405020304" pitchFamily="18" charset="0"/>
                <a:cs typeface="Times New Roman" panose="02020603050405020304" pitchFamily="18" charset="0"/>
              </a:rPr>
              <a:t>by taking responsibilities listed below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The leader of Country : The Prime Minister of India is the Chief </a:t>
            </a:r>
            <a:r>
              <a:rPr lang="en-US" sz="2000" dirty="0" smtClean="0">
                <a:latin typeface="Times New Roman" panose="02020603050405020304" pitchFamily="18" charset="0"/>
                <a:cs typeface="Times New Roman" panose="02020603050405020304" pitchFamily="18" charset="0"/>
              </a:rPr>
              <a:t>Head of </a:t>
            </a:r>
            <a:r>
              <a:rPr lang="en-US" sz="2000" dirty="0">
                <a:latin typeface="Times New Roman" panose="02020603050405020304" pitchFamily="18" charset="0"/>
                <a:cs typeface="Times New Roman" panose="02020603050405020304" pitchFamily="18" charset="0"/>
              </a:rPr>
              <a:t>the Government of India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38AAAAF-940A-4F6A-A341-2DF5623AF520}" type="datetime1">
              <a:rPr lang="en-US" smtClean="0"/>
              <a:pPr/>
              <a:t>6/18/2022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Powers and Functions of the Prime </a:t>
            </a:r>
            <a:r>
              <a:rPr lang="en-US" sz="2400" b="1" dirty="0" smtClean="0">
                <a:solidFill>
                  <a:srgbClr val="000000"/>
                </a:solidFill>
                <a:latin typeface="Times New Roman" panose="02020603050405020304" pitchFamily="18" charset="0"/>
                <a:cs typeface="Times New Roman" panose="02020603050405020304" pitchFamily="18" charset="0"/>
              </a:rPr>
              <a:t>Minister</a:t>
            </a:r>
            <a:endParaRPr lang="en-US" sz="2400" b="1"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7926800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Portfolio </a:t>
            </a:r>
            <a:r>
              <a:rPr lang="en-US" sz="2000" dirty="0">
                <a:solidFill>
                  <a:srgbClr val="FF0000"/>
                </a:solidFill>
                <a:latin typeface="Times New Roman" panose="02020603050405020304" pitchFamily="18" charset="0"/>
                <a:cs typeface="Times New Roman" panose="02020603050405020304" pitchFamily="18" charset="0"/>
              </a:rPr>
              <a:t>allocation: </a:t>
            </a:r>
            <a:r>
              <a:rPr lang="en-US" sz="2000" dirty="0">
                <a:latin typeface="Times New Roman" panose="02020603050405020304" pitchFamily="18" charset="0"/>
                <a:cs typeface="Times New Roman" panose="02020603050405020304" pitchFamily="18" charset="0"/>
              </a:rPr>
              <a:t>The Prime Minister has the authority to assign respective portfolios to the Ministers.</a:t>
            </a:r>
          </a:p>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Chairman </a:t>
            </a:r>
            <a:r>
              <a:rPr lang="en-US" sz="2000" dirty="0">
                <a:solidFill>
                  <a:srgbClr val="FF0000"/>
                </a:solidFill>
                <a:latin typeface="Times New Roman" panose="02020603050405020304" pitchFamily="18" charset="0"/>
                <a:cs typeface="Times New Roman" panose="02020603050405020304" pitchFamily="18" charset="0"/>
              </a:rPr>
              <a:t>of the Cabinet: </a:t>
            </a:r>
            <a:r>
              <a:rPr lang="en-US" sz="2000" dirty="0">
                <a:latin typeface="Times New Roman" panose="02020603050405020304" pitchFamily="18" charset="0"/>
                <a:cs typeface="Times New Roman" panose="02020603050405020304" pitchFamily="18" charset="0"/>
              </a:rPr>
              <a:t>The Prime Minister is the chairman of the cabinet and conducts the meetings of the Cabinet. He can impose his decision if there is a crucial opinion difference and conflict among the members.</a:t>
            </a:r>
          </a:p>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Official </a:t>
            </a:r>
            <a:r>
              <a:rPr lang="en-US" sz="2000" dirty="0">
                <a:solidFill>
                  <a:srgbClr val="FF0000"/>
                </a:solidFill>
                <a:latin typeface="Times New Roman" panose="02020603050405020304" pitchFamily="18" charset="0"/>
                <a:cs typeface="Times New Roman" panose="02020603050405020304" pitchFamily="18" charset="0"/>
              </a:rPr>
              <a:t>Representative of the country: </a:t>
            </a:r>
            <a:r>
              <a:rPr lang="en-US" sz="2000" dirty="0">
                <a:latin typeface="Times New Roman" panose="02020603050405020304" pitchFamily="18" charset="0"/>
                <a:cs typeface="Times New Roman" panose="02020603050405020304" pitchFamily="18" charset="0"/>
              </a:rPr>
              <a:t>Prime minister represents the country for high-level international meetings and he is the ambassador of the country.</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24E46EB-5593-401B-B7B7-6A411349FC74}" type="datetime1">
              <a:rPr lang="en-US" smtClean="0"/>
              <a:pPr/>
              <a:t>6/18/2022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Powers and Functions of the Prime </a:t>
            </a:r>
            <a:r>
              <a:rPr lang="en-US" sz="2400" b="1" dirty="0" smtClean="0">
                <a:solidFill>
                  <a:srgbClr val="000000"/>
                </a:solidFill>
                <a:latin typeface="Times New Roman" panose="02020603050405020304" pitchFamily="18" charset="0"/>
                <a:cs typeface="Times New Roman" panose="02020603050405020304" pitchFamily="18" charset="0"/>
              </a:rPr>
              <a:t>Minister </a:t>
            </a:r>
            <a:r>
              <a:rPr lang="en-US" sz="2400" b="1" dirty="0" smtClean="0">
                <a:latin typeface="Times New Roman" panose="02020603050405020304" pitchFamily="18" charset="0"/>
                <a:cs typeface="Times New Roman" panose="02020603050405020304" pitchFamily="18" charset="0"/>
              </a:rPr>
              <a:t>(Continue..) </a:t>
            </a:r>
            <a:endParaRPr lang="en-US" sz="2400" b="1"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783351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The </a:t>
            </a:r>
            <a:r>
              <a:rPr lang="en-US" sz="2000" dirty="0">
                <a:solidFill>
                  <a:srgbClr val="FF0000"/>
                </a:solidFill>
                <a:latin typeface="Times New Roman" panose="02020603050405020304" pitchFamily="18" charset="0"/>
                <a:cs typeface="Times New Roman" panose="02020603050405020304" pitchFamily="18" charset="0"/>
              </a:rPr>
              <a:t>link between the President and the Cabinet: </a:t>
            </a:r>
            <a:r>
              <a:rPr lang="en-US" sz="2000" dirty="0">
                <a:latin typeface="Times New Roman" panose="02020603050405020304" pitchFamily="18" charset="0"/>
                <a:cs typeface="Times New Roman" panose="02020603050405020304" pitchFamily="18" charset="0"/>
              </a:rPr>
              <a:t>The Prime Minister acts as the link and bond between the President and cabinet. He communicates and transmits all decisions of the Cabinet to the President which is related to the administration of the affairs of the Union and proposals for </a:t>
            </a:r>
            <a:r>
              <a:rPr lang="en-US" sz="2000" dirty="0" smtClean="0">
                <a:latin typeface="Times New Roman" panose="02020603050405020304" pitchFamily="18" charset="0"/>
                <a:cs typeface="Times New Roman" panose="02020603050405020304" pitchFamily="18" charset="0"/>
              </a:rPr>
              <a:t>leg</a:t>
            </a:r>
          </a:p>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Head</a:t>
            </a:r>
            <a:r>
              <a:rPr lang="en-US" sz="2000" dirty="0">
                <a:solidFill>
                  <a:srgbClr val="FF0000"/>
                </a:solidFill>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The Prime Minister is the head of many organization and programs like Nuclear Command Authority, NITI </a:t>
            </a:r>
            <a:r>
              <a:rPr lang="en-US" sz="2000" dirty="0" err="1">
                <a:latin typeface="Times New Roman" panose="02020603050405020304" pitchFamily="18" charset="0"/>
                <a:cs typeface="Times New Roman" panose="02020603050405020304" pitchFamily="18" charset="0"/>
              </a:rPr>
              <a:t>Aayog</a:t>
            </a:r>
            <a:r>
              <a:rPr lang="en-US" sz="2000" dirty="0">
                <a:latin typeface="Times New Roman" panose="02020603050405020304" pitchFamily="18" charset="0"/>
                <a:cs typeface="Times New Roman" panose="02020603050405020304" pitchFamily="18" charset="0"/>
              </a:rPr>
              <a:t>, Appointments Committee of the Cabinet, Department of Atomic Energy, Department of Space and Ministry of Personnel, Public Grievances and Pensions.</a:t>
            </a:r>
          </a:p>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Chief </a:t>
            </a:r>
            <a:r>
              <a:rPr lang="en-US" sz="2000" dirty="0">
                <a:solidFill>
                  <a:srgbClr val="FF0000"/>
                </a:solidFill>
                <a:latin typeface="Times New Roman" panose="02020603050405020304" pitchFamily="18" charset="0"/>
                <a:cs typeface="Times New Roman" panose="02020603050405020304" pitchFamily="18" charset="0"/>
              </a:rPr>
              <a:t>Advisor: </a:t>
            </a:r>
            <a:r>
              <a:rPr lang="en-US" sz="2000" dirty="0">
                <a:latin typeface="Times New Roman" panose="02020603050405020304" pitchFamily="18" charset="0"/>
                <a:cs typeface="Times New Roman" panose="02020603050405020304" pitchFamily="18" charset="0"/>
              </a:rPr>
              <a:t>He also plays the role of chief advisor to the </a:t>
            </a:r>
            <a:r>
              <a:rPr lang="en-US" sz="2000" dirty="0" smtClean="0">
                <a:latin typeface="Times New Roman" panose="02020603050405020304" pitchFamily="18" charset="0"/>
                <a:cs typeface="Times New Roman" panose="02020603050405020304" pitchFamily="18" charset="0"/>
              </a:rPr>
              <a:t>President.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525D8AF-7DBF-43CD-B14F-7232DBB027AD}" type="datetime1">
              <a:rPr lang="en-US" smtClean="0"/>
              <a:pPr/>
              <a:t>6/18/2022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Powers and Functions of the Prime </a:t>
            </a:r>
            <a:r>
              <a:rPr lang="en-US" sz="2400" b="1" dirty="0" smtClean="0">
                <a:solidFill>
                  <a:srgbClr val="000000"/>
                </a:solidFill>
                <a:latin typeface="Times New Roman" panose="02020603050405020304" pitchFamily="18" charset="0"/>
                <a:cs typeface="Times New Roman" panose="02020603050405020304" pitchFamily="18" charset="0"/>
              </a:rPr>
              <a:t>Minister </a:t>
            </a:r>
            <a:r>
              <a:rPr lang="en-US" sz="2400" b="1" dirty="0" smtClean="0">
                <a:latin typeface="Times New Roman" panose="02020603050405020304" pitchFamily="18" charset="0"/>
                <a:cs typeface="Times New Roman" panose="02020603050405020304" pitchFamily="18" charset="0"/>
              </a:rPr>
              <a:t>(Continue..) </a:t>
            </a:r>
            <a:endParaRPr lang="en-US" sz="2400" b="1"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773024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Functions </a:t>
            </a:r>
            <a:r>
              <a:rPr lang="en-US" sz="2000" dirty="0">
                <a:solidFill>
                  <a:srgbClr val="FF0000"/>
                </a:solidFill>
                <a:latin typeface="Times New Roman" panose="02020603050405020304" pitchFamily="18" charset="0"/>
                <a:cs typeface="Times New Roman" panose="02020603050405020304" pitchFamily="18" charset="0"/>
              </a:rPr>
              <a:t>of Prime Minister </a:t>
            </a:r>
            <a:r>
              <a:rPr lang="en-US" sz="2000" dirty="0" smtClean="0">
                <a:solidFill>
                  <a:srgbClr val="FF0000"/>
                </a:solidFill>
                <a:latin typeface="Times New Roman" panose="02020603050405020304" pitchFamily="18" charset="0"/>
                <a:cs typeface="Times New Roman" panose="02020603050405020304" pitchFamily="18" charset="0"/>
              </a:rPr>
              <a:t>related to </a:t>
            </a:r>
            <a:r>
              <a:rPr lang="en-US" sz="2000" dirty="0">
                <a:solidFill>
                  <a:srgbClr val="FF0000"/>
                </a:solidFill>
                <a:latin typeface="Times New Roman" panose="02020603050405020304" pitchFamily="18" charset="0"/>
                <a:cs typeface="Times New Roman" panose="02020603050405020304" pitchFamily="18" charset="0"/>
              </a:rPr>
              <a:t>the Council of </a:t>
            </a:r>
            <a:r>
              <a:rPr lang="en-US" sz="2000" dirty="0" smtClean="0">
                <a:solidFill>
                  <a:srgbClr val="FF0000"/>
                </a:solidFill>
                <a:latin typeface="Times New Roman" panose="02020603050405020304" pitchFamily="18" charset="0"/>
                <a:cs typeface="Times New Roman" panose="02020603050405020304" pitchFamily="18" charset="0"/>
              </a:rPr>
              <a:t>Ministers:</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1.The </a:t>
            </a:r>
            <a:r>
              <a:rPr lang="en-US" sz="2000" dirty="0">
                <a:latin typeface="Times New Roman" panose="02020603050405020304" pitchFamily="18" charset="0"/>
                <a:cs typeface="Times New Roman" panose="02020603050405020304" pitchFamily="18" charset="0"/>
              </a:rPr>
              <a:t>Prime Minister recommends the names of members of his team </a:t>
            </a:r>
            <a:r>
              <a:rPr lang="en-US" sz="2000" dirty="0" smtClean="0">
                <a:latin typeface="Times New Roman" panose="02020603050405020304" pitchFamily="18" charset="0"/>
                <a:cs typeface="Times New Roman" panose="02020603050405020304" pitchFamily="18" charset="0"/>
              </a:rPr>
              <a:t>to appoint </a:t>
            </a:r>
            <a:r>
              <a:rPr lang="en-US" sz="2000" dirty="0">
                <a:latin typeface="Times New Roman" panose="02020603050405020304" pitchFamily="18" charset="0"/>
                <a:cs typeface="Times New Roman" panose="02020603050405020304" pitchFamily="18" charset="0"/>
              </a:rPr>
              <a:t>as a Minister. The President can only make those people </a:t>
            </a:r>
            <a:r>
              <a:rPr lang="en-US" sz="2000" dirty="0" smtClean="0">
                <a:latin typeface="Times New Roman" panose="02020603050405020304" pitchFamily="18" charset="0"/>
                <a:cs typeface="Times New Roman" panose="02020603050405020304" pitchFamily="18" charset="0"/>
              </a:rPr>
              <a:t>as ministers </a:t>
            </a:r>
            <a:r>
              <a:rPr lang="en-US" sz="2000" dirty="0">
                <a:latin typeface="Times New Roman" panose="02020603050405020304" pitchFamily="18" charset="0"/>
                <a:cs typeface="Times New Roman" panose="02020603050405020304" pitchFamily="18" charset="0"/>
              </a:rPr>
              <a:t>whose names are recommended by the Prime Minister.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Prime Minister determines which department will be given to </a:t>
            </a:r>
            <a:r>
              <a:rPr lang="en-US" sz="2000" dirty="0" smtClean="0">
                <a:latin typeface="Times New Roman" panose="02020603050405020304" pitchFamily="18" charset="0"/>
                <a:cs typeface="Times New Roman" panose="02020603050405020304" pitchFamily="18" charset="0"/>
              </a:rPr>
              <a:t>which minister </a:t>
            </a:r>
            <a:r>
              <a:rPr lang="en-US" sz="2000" dirty="0">
                <a:latin typeface="Times New Roman" panose="02020603050405020304" pitchFamily="18" charset="0"/>
                <a:cs typeface="Times New Roman" panose="02020603050405020304" pitchFamily="18" charset="0"/>
              </a:rPr>
              <a:t>and he can also change the allotted department of any Minister.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He also presides over the meeting of the Council of Ministers and </a:t>
            </a:r>
            <a:r>
              <a:rPr lang="en-US" sz="2000" dirty="0" smtClean="0">
                <a:latin typeface="Times New Roman" panose="02020603050405020304" pitchFamily="18" charset="0"/>
                <a:cs typeface="Times New Roman" panose="02020603050405020304" pitchFamily="18" charset="0"/>
              </a:rPr>
              <a:t>can change </a:t>
            </a:r>
            <a:r>
              <a:rPr lang="en-US" sz="2000" dirty="0">
                <a:latin typeface="Times New Roman" panose="02020603050405020304" pitchFamily="18" charset="0"/>
                <a:cs typeface="Times New Roman" panose="02020603050405020304" pitchFamily="18" charset="0"/>
              </a:rPr>
              <a:t>the decisions according to his wishes.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He can ask any minister to resign or advise the president to dismiss him</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in case of differences of opinion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CEAEBB7-9CFD-4F6D-8A03-1C901AD4B5EA}" type="datetime1">
              <a:rPr lang="en-US" smtClean="0"/>
              <a:pPr/>
              <a:t>6/18/2022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fontAlgn="t">
              <a:lnSpc>
                <a:spcPct val="150000"/>
              </a:lnSpc>
            </a:pPr>
            <a:r>
              <a:rPr lang="en-US" sz="2400" b="1" dirty="0">
                <a:solidFill>
                  <a:srgbClr val="000000"/>
                </a:solidFill>
                <a:latin typeface="Times New Roman" panose="02020603050405020304" pitchFamily="18" charset="0"/>
                <a:cs typeface="Times New Roman" panose="02020603050405020304" pitchFamily="18" charset="0"/>
              </a:rPr>
              <a:t>Powers and Functions of the Prime </a:t>
            </a:r>
            <a:r>
              <a:rPr lang="en-US" sz="2400" b="1" dirty="0" smtClean="0">
                <a:solidFill>
                  <a:srgbClr val="000000"/>
                </a:solidFill>
                <a:latin typeface="Times New Roman" panose="02020603050405020304" pitchFamily="18" charset="0"/>
                <a:cs typeface="Times New Roman" panose="02020603050405020304" pitchFamily="18" charset="0"/>
              </a:rPr>
              <a:t>Minister </a:t>
            </a:r>
            <a:r>
              <a:rPr lang="en-US" sz="2400" b="1" dirty="0" smtClean="0">
                <a:latin typeface="Times New Roman" panose="02020603050405020304" pitchFamily="18" charset="0"/>
                <a:cs typeface="Times New Roman" panose="02020603050405020304" pitchFamily="18" charset="0"/>
              </a:rPr>
              <a:t>(Continue..) </a:t>
            </a:r>
            <a:endParaRPr lang="en-US" sz="2400" b="1" dirty="0">
              <a:solidFill>
                <a:srgbClr val="0000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0799063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400" dirty="0" smtClean="0">
                <a:latin typeface="Times New Roman" pitchFamily="18" charset="0"/>
                <a:cs typeface="Times New Roman" pitchFamily="18" charset="0"/>
              </a:rPr>
              <a:t>President:</a:t>
            </a:r>
            <a:r>
              <a:rPr lang="en-US" sz="2400" dirty="0" smtClean="0">
                <a:latin typeface="Times New Roman" pitchFamily="18" charset="0"/>
                <a:cs typeface="Times New Roman" pitchFamily="18" charset="0"/>
                <a:hlinkClick r:id="rId2"/>
              </a:rPr>
              <a:t>  https://www.youtube.com/watch?v=3wmw2mzztTE</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rPr>
              <a:t>Prime Minister: </a:t>
            </a:r>
            <a:r>
              <a:rPr lang="en-US" sz="2400" dirty="0" smtClean="0">
                <a:latin typeface="Times New Roman" pitchFamily="18" charset="0"/>
                <a:cs typeface="Times New Roman" pitchFamily="18" charset="0"/>
                <a:hlinkClick r:id="rId3"/>
              </a:rPr>
              <a:t>https://www.youtube.com/watch?v=w_O-giEX9XA</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rPr>
              <a:t>Parliament: </a:t>
            </a:r>
            <a:r>
              <a:rPr lang="en-US" sz="2400" dirty="0" smtClean="0">
                <a:latin typeface="Times New Roman" pitchFamily="18" charset="0"/>
                <a:cs typeface="Times New Roman" pitchFamily="18" charset="0"/>
                <a:hlinkClick r:id="rId4"/>
              </a:rPr>
              <a:t>https://www.youtube.com/watch?v=-vHw9Bmu0NQ</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4DAC0AD-FA10-4CCE-945D-72D105501446}"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58</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xmlns="" val="1182030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lnSpc>
                <a:spcPct val="150000"/>
              </a:lnSpc>
            </a:pPr>
            <a:r>
              <a:rPr lang="en-US" sz="2400" dirty="0" smtClean="0">
                <a:latin typeface="Times New Roman" pitchFamily="18" charset="0"/>
                <a:cs typeface="Times New Roman" pitchFamily="18" charset="0"/>
              </a:rPr>
              <a:t>Write the power of president.</a:t>
            </a:r>
          </a:p>
          <a:p>
            <a:pPr algn="just">
              <a:lnSpc>
                <a:spcPct val="150000"/>
              </a:lnSpc>
            </a:pPr>
            <a:r>
              <a:rPr lang="en-US" sz="2400" dirty="0" smtClean="0">
                <a:latin typeface="Times New Roman" pitchFamily="18" charset="0"/>
                <a:cs typeface="Times New Roman" pitchFamily="18" charset="0"/>
              </a:rPr>
              <a:t>Explain the election process of president.</a:t>
            </a:r>
          </a:p>
          <a:p>
            <a:pPr algn="just">
              <a:lnSpc>
                <a:spcPct val="150000"/>
              </a:lnSpc>
            </a:pPr>
            <a:r>
              <a:rPr lang="en-US" sz="2400" dirty="0" smtClean="0">
                <a:latin typeface="Times New Roman" pitchFamily="18" charset="0"/>
                <a:cs typeface="Times New Roman" pitchFamily="18" charset="0"/>
              </a:rPr>
              <a:t>Write the function of vice president if post of president is vacant.</a:t>
            </a:r>
            <a:endParaRPr lang="en-US" sz="2400" dirty="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Explain the function of council of minister.</a:t>
            </a:r>
          </a:p>
          <a:p>
            <a:pPr algn="just">
              <a:lnSpc>
                <a:spcPct val="150000"/>
              </a:lnSpc>
              <a:buNone/>
            </a:pPr>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3B653C-1A6D-4FFA-9CC3-5DF8F286DC28}"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59</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xmlns="" val="118203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7CF5203-FEE2-4623-A5FB-B6DE7F208ED0}"/>
              </a:ext>
            </a:extLst>
          </p:cNvPr>
          <p:cNvSpPr>
            <a:spLocks noGrp="1"/>
          </p:cNvSpPr>
          <p:nvPr>
            <p:ph type="dt" sz="quarter" idx="10"/>
          </p:nvPr>
        </p:nvSpPr>
        <p:spPr>
          <a:xfrm>
            <a:off x="457200" y="6492875"/>
            <a:ext cx="2133600" cy="365125"/>
          </a:xfrm>
        </p:spPr>
        <p:txBody>
          <a:bodyPr/>
          <a:lstStyle/>
          <a:p>
            <a:pPr>
              <a:defRPr/>
            </a:pPr>
            <a:fld id="{274B832E-7596-48DE-A7A2-1D82C82C3C52}" type="datetime1">
              <a:rPr lang="en-US" altLang="zh-TW" smtClean="0"/>
              <a:pPr>
                <a:defRPr/>
              </a:pPr>
              <a:t>6/18/2022</a:t>
            </a:fld>
            <a:endParaRPr lang="en-US" altLang="zh-TW" dirty="0"/>
          </a:p>
        </p:txBody>
      </p:sp>
      <p:sp>
        <p:nvSpPr>
          <p:cNvPr id="15363" name="Slide Number Placeholder 5">
            <a:extLst>
              <a:ext uri="{FF2B5EF4-FFF2-40B4-BE49-F238E27FC236}">
                <a16:creationId xmlns="" xmlns:a16="http://schemas.microsoft.com/office/drawing/2014/main" id="{74D32D77-00BB-4CE0-8632-B16BEB89CDB5}"/>
              </a:ext>
            </a:extLst>
          </p:cNvPr>
          <p:cNvSpPr>
            <a:spLocks noGrp="1"/>
          </p:cNvSpPr>
          <p:nvPr>
            <p:ph type="sldNum" sz="quarter" idx="12"/>
          </p:nvPr>
        </p:nvSpPr>
        <p:spPr bwMode="auto">
          <a:xfrm>
            <a:off x="6553200" y="6492875"/>
            <a:ext cx="2133600" cy="365125"/>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EAC193-1FC4-4D55-BC5A-E7B7440E03D9}" type="slidenum">
              <a:rPr lang="en-US" altLang="zh-TW" sz="1200" smtClean="0">
                <a:solidFill>
                  <a:srgbClr val="898989"/>
                </a:solidFill>
              </a:rPr>
              <a:pPr>
                <a:spcBef>
                  <a:spcPct val="0"/>
                </a:spcBef>
                <a:buFontTx/>
                <a:buNone/>
              </a:pPr>
              <a:t>6</a:t>
            </a:fld>
            <a:endParaRPr lang="en-US" altLang="zh-TW" sz="1200">
              <a:solidFill>
                <a:srgbClr val="898989"/>
              </a:solidFill>
            </a:endParaRPr>
          </a:p>
        </p:txBody>
      </p:sp>
      <p:sp>
        <p:nvSpPr>
          <p:cNvPr id="15364" name="Rectangle 10">
            <a:extLst>
              <a:ext uri="{FF2B5EF4-FFF2-40B4-BE49-F238E27FC236}">
                <a16:creationId xmlns="" xmlns:a16="http://schemas.microsoft.com/office/drawing/2014/main" id="{BA7FD922-BB25-4BB7-A3E5-64705D8C2E2E}"/>
              </a:ext>
            </a:extLst>
          </p:cNvPr>
          <p:cNvSpPr>
            <a:spLocks noChangeArrowheads="1"/>
          </p:cNvSpPr>
          <p:nvPr/>
        </p:nvSpPr>
        <p:spPr bwMode="auto">
          <a:xfrm>
            <a:off x="152400" y="1066800"/>
            <a:ext cx="8763000" cy="2345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Legal </a:t>
            </a:r>
            <a:r>
              <a:rPr lang="en-US" altLang="en-US" sz="2000" b="1" dirty="0" smtClean="0">
                <a:latin typeface="Times New Roman" panose="02020603050405020304" pitchFamily="18" charset="0"/>
                <a:cs typeface="Times New Roman" panose="02020603050405020304" pitchFamily="18" charset="0"/>
              </a:rPr>
              <a:t>knowledge</a:t>
            </a:r>
          </a:p>
          <a:p>
            <a:pPr algn="just" eaLnBrk="1" hangingPunct="1">
              <a:lnSpc>
                <a:spcPct val="150000"/>
              </a:lnSpc>
              <a:spcBef>
                <a:spcPct val="0"/>
              </a:spcBef>
              <a:buFontTx/>
              <a:buAutoNum type="arabicPeriod"/>
            </a:pPr>
            <a:r>
              <a:rPr lang="en-US" altLang="en-US" sz="2000" b="1" dirty="0" smtClean="0">
                <a:latin typeface="Times New Roman" panose="02020603050405020304" pitchFamily="18" charset="0"/>
                <a:cs typeface="Times New Roman" panose="02020603050405020304" pitchFamily="18" charset="0"/>
              </a:rPr>
              <a:t>Individual rights</a:t>
            </a:r>
          </a:p>
          <a:p>
            <a:pPr algn="just" eaLnBrk="1" hangingPunct="1">
              <a:lnSpc>
                <a:spcPct val="150000"/>
              </a:lnSpc>
              <a:spcBef>
                <a:spcPct val="0"/>
              </a:spcBef>
              <a:buFontTx/>
              <a:buAutoNum type="arabicPeriod"/>
            </a:pPr>
            <a:r>
              <a:rPr lang="en-US" altLang="en-US" sz="2000" b="1" dirty="0" smtClean="0">
                <a:latin typeface="Times New Roman" panose="02020603050405020304" pitchFamily="18" charset="0"/>
                <a:cs typeface="Times New Roman" panose="02020603050405020304" pitchFamily="18" charset="0"/>
              </a:rPr>
              <a:t>Duties of a citizen </a:t>
            </a:r>
            <a:endParaRPr lang="en-US" altLang="en-US" sz="20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Patient filling</a:t>
            </a:r>
          </a:p>
          <a:p>
            <a:pPr algn="just" eaLnBrk="1" hangingPunct="1">
              <a:lnSpc>
                <a:spcPct val="150000"/>
              </a:lnSpc>
              <a:spcBef>
                <a:spcPct val="0"/>
              </a:spcBef>
              <a:buFontTx/>
              <a:buAutoNum type="arabicPeriod"/>
            </a:pPr>
            <a:r>
              <a:rPr lang="en-US" altLang="en-US" sz="2000" b="1" dirty="0">
                <a:latin typeface="Times New Roman" panose="02020603050405020304" pitchFamily="18" charset="0"/>
                <a:cs typeface="Times New Roman" panose="02020603050405020304" pitchFamily="18" charset="0"/>
              </a:rPr>
              <a:t>Business setup</a:t>
            </a:r>
          </a:p>
        </p:txBody>
      </p:sp>
      <p:sp>
        <p:nvSpPr>
          <p:cNvPr id="8" name="Title 1">
            <a:extLst>
              <a:ext uri="{FF2B5EF4-FFF2-40B4-BE49-F238E27FC236}">
                <a16:creationId xmlns="" xmlns:a16="http://schemas.microsoft.com/office/drawing/2014/main" id="{2419F767-5B7B-4F80-B820-06A31FFEAA3F}"/>
              </a:ext>
            </a:extLst>
          </p:cNvPr>
          <p:cNvSpPr txBox="1">
            <a:spLocks/>
          </p:cNvSpPr>
          <p:nvPr/>
        </p:nvSpPr>
        <p:spPr bwMode="auto">
          <a:xfrm>
            <a:off x="0" y="0"/>
            <a:ext cx="9144000" cy="7620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ea typeface="新細明體" pitchFamily="18" charset="-120"/>
                <a:cs typeface="Times New Roman" pitchFamily="18" charset="0"/>
              </a:rPr>
              <a:t>    </a:t>
            </a:r>
            <a:r>
              <a:rPr lang="en-US" sz="2400" b="1" dirty="0" smtClean="0">
                <a:latin typeface="Times New Roman" pitchFamily="18" charset="0"/>
                <a:ea typeface="新細明體" pitchFamily="18" charset="-120"/>
                <a:cs typeface="Times New Roman" pitchFamily="18" charset="0"/>
              </a:rPr>
              <a:t>Branch wise Applications</a:t>
            </a:r>
            <a:endParaRPr lang="en-US" sz="3200" b="1" dirty="0">
              <a:latin typeface="Times New Roman" pitchFamily="18" charset="0"/>
              <a:cs typeface="Times New Roman" pitchFamily="18" charset="0"/>
            </a:endParaRPr>
          </a:p>
        </p:txBody>
      </p:sp>
      <p:pic>
        <p:nvPicPr>
          <p:cNvPr id="15366" name="Picture 2">
            <a:extLst>
              <a:ext uri="{FF2B5EF4-FFF2-40B4-BE49-F238E27FC236}">
                <a16:creationId xmlns="" xmlns:a16="http://schemas.microsoft.com/office/drawing/2014/main" id="{31A1DDC2-F7C7-43DD-B8F0-BFE53BDC5B2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0" y="38100"/>
            <a:ext cx="1209675" cy="723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Footer Placeholder 4">
            <a:extLst>
              <a:ext uri="{FF2B5EF4-FFF2-40B4-BE49-F238E27FC236}">
                <a16:creationId xmlns="" xmlns:a16="http://schemas.microsoft.com/office/drawing/2014/main" id="{CAF7989C-C723-4796-B697-1EEA47FBB027}"/>
              </a:ext>
            </a:extLst>
          </p:cNvPr>
          <p:cNvSpPr>
            <a:spLocks noGrp="1"/>
          </p:cNvSpPr>
          <p:nvPr>
            <p:ph type="ftr" sz="quarter" idx="11"/>
          </p:nvPr>
        </p:nvSpPr>
        <p:spPr>
          <a:xfrm>
            <a:off x="1828800" y="6492875"/>
            <a:ext cx="5867400" cy="365125"/>
          </a:xfrm>
        </p:spPr>
        <p:txBody>
          <a:bodyPr/>
          <a:lstStyle/>
          <a:p>
            <a:pPr>
              <a:defRPr/>
            </a:pPr>
            <a:r>
              <a:rPr lang="en-US" smtClean="0"/>
              <a:t>Mr. Ajeet Singh    Constitution of India, Law and Engineering     Unit 3</a:t>
            </a:r>
            <a:endParaRPr lang="en-US" dirty="0">
              <a:latin typeface="+mj-lt"/>
              <a:cs typeface="Times New Roman" pitchFamily="18" charset="0"/>
            </a:endParaRPr>
          </a:p>
        </p:txBody>
      </p:sp>
    </p:spTree>
    <p:extLst>
      <p:ext uri="{BB962C8B-B14F-4D97-AF65-F5344CB8AC3E}">
        <p14:creationId xmlns="" xmlns:p14="http://schemas.microsoft.com/office/powerpoint/2010/main" val="5625928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799"/>
            <a:ext cx="8534400" cy="5562601"/>
          </a:xfrm>
        </p:spPr>
        <p:txBody>
          <a:bodyPr>
            <a:noAutofit/>
          </a:bodyPr>
          <a:lstStyle/>
          <a:p>
            <a:r>
              <a:rPr lang="en-US" sz="2200" b="1" dirty="0" smtClean="0">
                <a:latin typeface="Times New Roman" pitchFamily="18" charset="0"/>
                <a:cs typeface="Times New Roman" pitchFamily="18" charset="0"/>
              </a:rPr>
              <a:t>How is the President elected in India?</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 Directly</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(b) By </a:t>
            </a:r>
            <a:r>
              <a:rPr lang="en-US" sz="2200" dirty="0" err="1" smtClean="0">
                <a:latin typeface="Times New Roman" pitchFamily="18" charset="0"/>
                <a:cs typeface="Times New Roman" pitchFamily="18" charset="0"/>
              </a:rPr>
              <a:t>Rajya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Sabha</a:t>
            </a:r>
            <a:r>
              <a:rPr lang="en-US" sz="2200" dirty="0" smtClean="0">
                <a:latin typeface="Times New Roman" pitchFamily="18" charset="0"/>
                <a:cs typeface="Times New Roman" pitchFamily="18" charset="0"/>
              </a:rPr>
              <a:t> Members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 By </a:t>
            </a:r>
            <a:r>
              <a:rPr lang="en-US" sz="2200" dirty="0" err="1" smtClean="0">
                <a:latin typeface="Times New Roman" pitchFamily="18" charset="0"/>
                <a:cs typeface="Times New Roman" pitchFamily="18" charset="0"/>
              </a:rPr>
              <a:t>Lok</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Sabha</a:t>
            </a:r>
            <a:r>
              <a:rPr lang="en-US" sz="2200" dirty="0" smtClean="0">
                <a:latin typeface="Times New Roman" pitchFamily="18" charset="0"/>
                <a:cs typeface="Times New Roman" pitchFamily="18" charset="0"/>
              </a:rPr>
              <a:t> Members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 By Indirect Election</a:t>
            </a:r>
            <a:endParaRPr lang="en-US" sz="2200" b="1"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200" b="1" dirty="0" smtClean="0">
                <a:latin typeface="Times New Roman" pitchFamily="18" charset="0"/>
                <a:cs typeface="Times New Roman" pitchFamily="18" charset="0"/>
              </a:rPr>
              <a:t>The members of board of election of the President of India are –</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1. Elected members of </a:t>
            </a:r>
            <a:r>
              <a:rPr lang="en-US" sz="2200" dirty="0" err="1" smtClean="0">
                <a:latin typeface="Times New Roman" pitchFamily="18" charset="0"/>
                <a:cs typeface="Times New Roman" pitchFamily="18" charset="0"/>
              </a:rPr>
              <a:t>Lok</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Sabha</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2. Elected members of </a:t>
            </a:r>
            <a:r>
              <a:rPr lang="en-US" sz="2200" dirty="0" err="1" smtClean="0">
                <a:latin typeface="Times New Roman" pitchFamily="18" charset="0"/>
                <a:cs typeface="Times New Roman" pitchFamily="18" charset="0"/>
              </a:rPr>
              <a:t>Rajya</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Sabha</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3. Elected members of </a:t>
            </a:r>
            <a:r>
              <a:rPr lang="en-US" sz="2200" dirty="0" err="1" smtClean="0">
                <a:latin typeface="Times New Roman" pitchFamily="18" charset="0"/>
                <a:cs typeface="Times New Roman" pitchFamily="18" charset="0"/>
              </a:rPr>
              <a:t>Vidhan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Sabha</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4. Elected members of </a:t>
            </a:r>
            <a:r>
              <a:rPr lang="en-US" sz="2200" dirty="0" err="1" smtClean="0">
                <a:latin typeface="Times New Roman" pitchFamily="18" charset="0"/>
                <a:cs typeface="Times New Roman" pitchFamily="18" charset="0"/>
              </a:rPr>
              <a:t>Vidhan</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Parishad</a:t>
            </a:r>
            <a:r>
              <a:rPr lang="en-US" sz="2200" dirty="0" smtClean="0">
                <a:latin typeface="Times New Roman" pitchFamily="18" charset="0"/>
                <a:cs typeface="Times New Roman" pitchFamily="18" charset="0"/>
              </a:rPr>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Code: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 1 and 2</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(b) 1 and 3</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 1, 2 and 3</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 1, 3 and 4</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47F6831-BBC6-4B91-B425-B186F1101079}"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60</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xmlns="" val="11820304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82920"/>
          </a:xfrm>
        </p:spPr>
        <p:txBody>
          <a:bodyPr>
            <a:normAutofit/>
          </a:bodyPr>
          <a:lstStyle/>
          <a:p>
            <a:r>
              <a:rPr lang="en-US" sz="2200" dirty="0" smtClean="0">
                <a:latin typeface="Times New Roman" pitchFamily="18" charset="0"/>
                <a:cs typeface="Times New Roman" pitchFamily="18" charset="0"/>
              </a:rPr>
              <a:t>Minimum number of electors needed to be proposer of the presidential candidate is –</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 Ten electors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(b) Twenty electors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 Five electors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 fifteen electors</a:t>
            </a:r>
          </a:p>
          <a:p>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Which of the following is not an essential Qualification for the candidature of Vice-President?</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(a) Completion of 35 years</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(b) Educated</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(c) Qualified for election as a member of the House of People</a:t>
            </a:r>
            <a:br>
              <a:rPr lang="en-US" sz="2200" dirty="0" smtClean="0">
                <a:latin typeface="Times New Roman" pitchFamily="18" charset="0"/>
                <a:cs typeface="Times New Roman" pitchFamily="18" charset="0"/>
              </a:rPr>
            </a:br>
            <a:r>
              <a:rPr lang="en-US" sz="2200" dirty="0" smtClean="0">
                <a:latin typeface="Times New Roman" pitchFamily="18" charset="0"/>
                <a:cs typeface="Times New Roman" pitchFamily="18" charset="0"/>
              </a:rPr>
              <a:t>(d) Citizen of India</a:t>
            </a: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02BA45D-8562-4BCE-83FE-B08431D0E9ED}"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61</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Topic Objective/ Topic outcome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2BA02B7F-2454-4846-B86E-61C110983CF8}"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1905000" y="6356350"/>
            <a:ext cx="5638800" cy="365125"/>
          </a:xfrm>
        </p:spPr>
        <p:txBody>
          <a:bodyPr/>
          <a:lstStyle/>
          <a:p>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62</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 xmlns:p14="http://schemas.microsoft.com/office/powerpoint/2010/main" val="1365692243"/>
              </p:ext>
            </p:extLst>
          </p:nvPr>
        </p:nvGraphicFramePr>
        <p:xfrm>
          <a:off x="76200" y="1345474"/>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smtClean="0"/>
                        <a:t> </a:t>
                      </a:r>
                      <a:r>
                        <a:rPr lang="en-US" dirty="0" smtClean="0">
                          <a:latin typeface="Times New Roman" pitchFamily="18" charset="0"/>
                          <a:cs typeface="Times New Roman" pitchFamily="18" charset="0"/>
                        </a:rPr>
                        <a:t>Judiciary – The Independence of the Supreme Court, Appointment of Judges, Judicial Review, Public Interest Litigation, Judicial Activism, </a:t>
                      </a:r>
                      <a:r>
                        <a:rPr lang="en-US" dirty="0" err="1" smtClean="0">
                          <a:latin typeface="Times New Roman" pitchFamily="18" charset="0"/>
                          <a:cs typeface="Times New Roman" pitchFamily="18" charset="0"/>
                        </a:rPr>
                        <a:t>LokPal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Ayukta</a:t>
                      </a: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Lokpal</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Lok</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ayuktas</a:t>
                      </a:r>
                      <a:r>
                        <a:rPr lang="en-US" dirty="0" smtClean="0">
                          <a:latin typeface="Times New Roman" pitchFamily="18" charset="0"/>
                          <a:cs typeface="Times New Roman" pitchFamily="18" charset="0"/>
                        </a:rPr>
                        <a:t> Act 2013, Functions of High Court and Subordinate Courts.</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smtClean="0">
                          <a:latin typeface="Times New Roman" pitchFamily="18" charset="0"/>
                          <a:cs typeface="Times New Roman" pitchFamily="18" charset="0"/>
                        </a:rPr>
                        <a:t>Students </a:t>
                      </a:r>
                      <a:r>
                        <a:rPr lang="en-US" sz="1800" b="0" dirty="0">
                          <a:latin typeface="Times New Roman" pitchFamily="18" charset="0"/>
                          <a:cs typeface="Times New Roman" pitchFamily="18" charset="0"/>
                        </a:rPr>
                        <a:t>will be able to learn about </a:t>
                      </a:r>
                      <a:r>
                        <a:rPr lang="en-US" sz="1800" b="0" dirty="0" smtClean="0">
                          <a:latin typeface="Times New Roman" pitchFamily="18" charset="0"/>
                          <a:cs typeface="Times New Roman" pitchFamily="18" charset="0"/>
                        </a:rPr>
                        <a:t>Judicial</a:t>
                      </a:r>
                      <a:r>
                        <a:rPr lang="en-US" sz="1800" b="0" baseline="0" dirty="0" smtClean="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smtClean="0">
                          <a:latin typeface="Times New Roman" pitchFamily="18" charset="0"/>
                          <a:cs typeface="Times New Roman" pitchFamily="18" charset="0"/>
                        </a:rPr>
                        <a:t>CO2</a:t>
                      </a:r>
                      <a:endParaRPr lang="en-US" sz="2000" b="0" dirty="0">
                        <a:latin typeface="Times New Roman" pitchFamily="18" charset="0"/>
                        <a:cs typeface="Times New Roman" pitchFamily="18" charset="0"/>
                      </a:endParaRPr>
                    </a:p>
                  </a:txBody>
                  <a:tcPr marT="45696" marB="45696"/>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34269273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judiciary is that branch of the government that interprets the </a:t>
            </a:r>
            <a:r>
              <a:rPr lang="en-US" sz="2000" dirty="0" smtClean="0">
                <a:latin typeface="Times New Roman" panose="02020603050405020304" pitchFamily="18" charset="0"/>
                <a:cs typeface="Times New Roman" panose="02020603050405020304" pitchFamily="18" charset="0"/>
              </a:rPr>
              <a:t>law, settles </a:t>
            </a:r>
            <a:r>
              <a:rPr lang="en-US" sz="2000" dirty="0">
                <a:latin typeface="Times New Roman" panose="02020603050405020304" pitchFamily="18" charset="0"/>
                <a:cs typeface="Times New Roman" panose="02020603050405020304" pitchFamily="18" charset="0"/>
              </a:rPr>
              <a:t>disputes and administers justice to all citizens.</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Indian Judiciary administers a common law system of </a:t>
            </a:r>
            <a:r>
              <a:rPr lang="en-US" sz="2000" dirty="0" smtClean="0">
                <a:latin typeface="Times New Roman" panose="02020603050405020304" pitchFamily="18" charset="0"/>
                <a:cs typeface="Times New Roman" panose="02020603050405020304" pitchFamily="18" charset="0"/>
              </a:rPr>
              <a:t>legal jurisdiction</a:t>
            </a:r>
            <a:r>
              <a:rPr lang="en-US" sz="2000" dirty="0">
                <a:latin typeface="Times New Roman" panose="02020603050405020304" pitchFamily="18" charset="0"/>
                <a:cs typeface="Times New Roman" panose="02020603050405020304" pitchFamily="18" charset="0"/>
              </a:rPr>
              <a:t>, in which customs, precedents and legislation, all codify </a:t>
            </a:r>
            <a:r>
              <a:rPr lang="en-US" sz="2000" dirty="0" smtClean="0">
                <a:latin typeface="Times New Roman" panose="02020603050405020304" pitchFamily="18" charset="0"/>
                <a:cs typeface="Times New Roman" panose="02020603050405020304" pitchFamily="18" charset="0"/>
              </a:rPr>
              <a:t>the law </a:t>
            </a:r>
            <a:r>
              <a:rPr lang="en-US" sz="2000" dirty="0">
                <a:latin typeface="Times New Roman" panose="02020603050405020304" pitchFamily="18" charset="0"/>
                <a:cs typeface="Times New Roman" panose="02020603050405020304" pitchFamily="18" charset="0"/>
              </a:rPr>
              <a:t>of the land</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Indian judiciary is considered the watchdog of democracy, and </a:t>
            </a:r>
            <a:r>
              <a:rPr lang="en-US" sz="2000" dirty="0" smtClean="0">
                <a:latin typeface="Times New Roman" panose="02020603050405020304" pitchFamily="18" charset="0"/>
                <a:cs typeface="Times New Roman" panose="02020603050405020304" pitchFamily="18" charset="0"/>
              </a:rPr>
              <a:t>also the </a:t>
            </a:r>
            <a:r>
              <a:rPr lang="en-US" sz="2000" dirty="0">
                <a:latin typeface="Times New Roman" panose="02020603050405020304" pitchFamily="18" charset="0"/>
                <a:cs typeface="Times New Roman" panose="02020603050405020304" pitchFamily="18" charset="0"/>
              </a:rPr>
              <a:t>guardian of the Constitution.</a:t>
            </a:r>
          </a:p>
          <a:p>
            <a:pPr algn="just">
              <a:lnSpc>
                <a:spcPct val="150000"/>
              </a:lnSpc>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Indian democracy to function effectively, it is imperative to have </a:t>
            </a:r>
            <a:r>
              <a:rPr lang="en-US" sz="2000" dirty="0" smtClean="0">
                <a:latin typeface="Times New Roman" panose="02020603050405020304" pitchFamily="18" charset="0"/>
                <a:cs typeface="Times New Roman" panose="02020603050405020304" pitchFamily="18" charset="0"/>
              </a:rPr>
              <a:t>an impartial </a:t>
            </a:r>
            <a:r>
              <a:rPr lang="en-US" sz="2000" dirty="0">
                <a:latin typeface="Times New Roman" panose="02020603050405020304" pitchFamily="18" charset="0"/>
                <a:cs typeface="Times New Roman" panose="02020603050405020304" pitchFamily="18" charset="0"/>
              </a:rPr>
              <a:t>and independent judiciary.</a:t>
            </a:r>
          </a:p>
        </p:txBody>
      </p:sp>
      <p:sp>
        <p:nvSpPr>
          <p:cNvPr id="4" name="Date Placeholder 3"/>
          <p:cNvSpPr>
            <a:spLocks noGrp="1"/>
          </p:cNvSpPr>
          <p:nvPr>
            <p:ph type="dt" sz="half" idx="10"/>
          </p:nvPr>
        </p:nvSpPr>
        <p:spPr/>
        <p:txBody>
          <a:bodyPr/>
          <a:lstStyle/>
          <a:p>
            <a:fld id="{67BECEB0-EC2E-4F62-8B90-0CB7E8BEB72D}" type="datetime1">
              <a:rPr lang="en-US" smtClean="0"/>
              <a:pPr/>
              <a:t>6/18/2022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 Judiciary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9060420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Following are the functions of judiciary in India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The judiciary in India provides justice to the people.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The judiciary in India interprets and applies the laws.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The judiciary in India plays a role in making laws.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The judiciary in India protects rights of the citizens.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The judiciary in India is the guardian of the Constitution of India.</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6. The judiciary in India also plays a federal role.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7. The judiciary in India is responsible for efficient management of </a:t>
            </a:r>
            <a:r>
              <a:rPr lang="en-US" sz="2000" dirty="0" smtClean="0">
                <a:latin typeface="Times New Roman" panose="02020603050405020304" pitchFamily="18" charset="0"/>
                <a:cs typeface="Times New Roman" panose="02020603050405020304" pitchFamily="18" charset="0"/>
              </a:rPr>
              <a:t>the judicial </a:t>
            </a:r>
            <a:r>
              <a:rPr lang="en-US" sz="2000" dirty="0">
                <a:latin typeface="Times New Roman" panose="02020603050405020304" pitchFamily="18" charset="0"/>
                <a:cs typeface="Times New Roman" panose="02020603050405020304" pitchFamily="18" charset="0"/>
              </a:rPr>
              <a:t>administration.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8. The judiciary in India has advisory functions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9000D5C-FB26-4A7B-A178-811468654125}" type="datetime1">
              <a:rPr lang="en-US" smtClean="0"/>
              <a:pPr/>
              <a:t>6/18/2022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Functions </a:t>
            </a:r>
            <a:r>
              <a:rPr lang="en-US" sz="2400" b="1" dirty="0">
                <a:latin typeface="Times New Roman" panose="02020603050405020304" pitchFamily="18" charset="0"/>
                <a:cs typeface="Times New Roman" panose="02020603050405020304" pitchFamily="18" charset="0"/>
              </a:rPr>
              <a:t>of judiciary in India </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9803958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Supreme Court is a Federal court, the highest court of appeal, </a:t>
            </a:r>
            <a:r>
              <a:rPr lang="en-US" sz="2000" dirty="0" smtClean="0">
                <a:latin typeface="Times New Roman" panose="02020603050405020304" pitchFamily="18" charset="0"/>
                <a:cs typeface="Times New Roman" panose="02020603050405020304" pitchFamily="18" charset="0"/>
              </a:rPr>
              <a:t>the guarantor </a:t>
            </a:r>
            <a:r>
              <a:rPr lang="en-US" sz="2000" dirty="0">
                <a:latin typeface="Times New Roman" panose="02020603050405020304" pitchFamily="18" charset="0"/>
                <a:cs typeface="Times New Roman" panose="02020603050405020304" pitchFamily="18" charset="0"/>
              </a:rPr>
              <a:t>of the fundamental rights of the citizens and guardian of </a:t>
            </a:r>
            <a:r>
              <a:rPr lang="en-US" sz="2000" dirty="0" smtClean="0">
                <a:latin typeface="Times New Roman" panose="02020603050405020304" pitchFamily="18" charset="0"/>
                <a:cs typeface="Times New Roman" panose="02020603050405020304" pitchFamily="18" charset="0"/>
              </a:rPr>
              <a:t>the Constitution</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Therefore</a:t>
            </a:r>
            <a:r>
              <a:rPr lang="en-US" sz="2000" dirty="0">
                <a:latin typeface="Times New Roman" panose="02020603050405020304" pitchFamily="18" charset="0"/>
                <a:cs typeface="Times New Roman" panose="02020603050405020304" pitchFamily="18" charset="0"/>
              </a:rPr>
              <a:t>, its independence becomes very essential for the effective</a:t>
            </a:r>
          </a:p>
          <a:p>
            <a:pPr algn="just">
              <a:lnSpc>
                <a:spcPct val="150000"/>
              </a:lnSpc>
            </a:pPr>
            <a:r>
              <a:rPr lang="en-US" sz="2000" dirty="0">
                <a:latin typeface="Times New Roman" panose="02020603050405020304" pitchFamily="18" charset="0"/>
                <a:cs typeface="Times New Roman" panose="02020603050405020304" pitchFamily="18" charset="0"/>
              </a:rPr>
              <a:t>discharge of the duties assigned to it.</a:t>
            </a:r>
          </a:p>
          <a:p>
            <a:pPr algn="just">
              <a:lnSpc>
                <a:spcPct val="150000"/>
              </a:lnSpc>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should be free from the encroachments, pressures and interferences</a:t>
            </a:r>
          </a:p>
          <a:p>
            <a:pPr algn="just">
              <a:lnSpc>
                <a:spcPct val="150000"/>
              </a:lnSpc>
            </a:pPr>
            <a:r>
              <a:rPr lang="en-US" sz="2000" dirty="0">
                <a:latin typeface="Times New Roman" panose="02020603050405020304" pitchFamily="18" charset="0"/>
                <a:cs typeface="Times New Roman" panose="02020603050405020304" pitchFamily="18" charset="0"/>
              </a:rPr>
              <a:t>of the executive (council of ministers) and the Legislature (Parliament).</a:t>
            </a:r>
          </a:p>
          <a:p>
            <a:pPr algn="just">
              <a:lnSpc>
                <a:spcPct val="150000"/>
              </a:lnSpc>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should be allowed to do justice without fear or </a:t>
            </a:r>
            <a:r>
              <a:rPr lang="en-US" sz="2000" dirty="0" err="1">
                <a:latin typeface="Times New Roman" panose="02020603050405020304" pitchFamily="18" charset="0"/>
                <a:cs typeface="Times New Roman" panose="02020603050405020304" pitchFamily="18" charset="0"/>
              </a:rPr>
              <a:t>favour</a:t>
            </a:r>
            <a:r>
              <a:rPr lang="en-US" sz="20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62ACAD43-9CCF-4A46-9E87-8DC414DE2E66}" type="datetime1">
              <a:rPr lang="en-US" smtClean="0"/>
              <a:pPr/>
              <a:t>6/18/2022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Independence of Supreme Court</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408191017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Constitution has made the following provisions to safeguard </a:t>
            </a:r>
            <a:r>
              <a:rPr lang="en-US" sz="2000" dirty="0" smtClean="0">
                <a:latin typeface="Times New Roman" panose="02020603050405020304" pitchFamily="18" charset="0"/>
                <a:cs typeface="Times New Roman" panose="02020603050405020304" pitchFamily="18" charset="0"/>
              </a:rPr>
              <a:t>and ensure </a:t>
            </a:r>
            <a:r>
              <a:rPr lang="en-US" sz="2000" dirty="0">
                <a:latin typeface="Times New Roman" panose="02020603050405020304" pitchFamily="18" charset="0"/>
                <a:cs typeface="Times New Roman" panose="02020603050405020304" pitchFamily="18" charset="0"/>
              </a:rPr>
              <a:t>the independent and impartial functioning of the Supreme Court :</a:t>
            </a:r>
          </a:p>
          <a:p>
            <a:pPr marL="0" indent="0" algn="just">
              <a:lnSpc>
                <a:spcPct val="150000"/>
              </a:lnSpc>
              <a:buNone/>
            </a:pP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Mode of appointment.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ii. Security of tenure.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iii. Fixed service conditions</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iv. Expenses </a:t>
            </a:r>
            <a:r>
              <a:rPr lang="en-US" sz="2000" dirty="0">
                <a:latin typeface="Times New Roman" panose="02020603050405020304" pitchFamily="18" charset="0"/>
                <a:cs typeface="Times New Roman" panose="02020603050405020304" pitchFamily="18" charset="0"/>
              </a:rPr>
              <a:t>charged on the consolidated fund.</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v. Conduct of judges cannot be discussed.</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vi. Ban on practice after retirement.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vii. Power to punish for its contempt.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viii. Freedom to appoint its staff.</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0A0C2E4-1EC0-4705-BD57-9EDDBF6F84C7}" type="datetime1">
              <a:rPr lang="en-US" smtClean="0"/>
              <a:pPr/>
              <a:t>6/18/2022</a:t>
            </a:fld>
            <a:endParaRPr lang="en-US" dirty="0"/>
          </a:p>
        </p:txBody>
      </p:sp>
      <p:sp>
        <p:nvSpPr>
          <p:cNvPr id="5" name="Footer Placeholder 4"/>
          <p:cNvSpPr>
            <a:spLocks noGrp="1"/>
          </p:cNvSpPr>
          <p:nvPr>
            <p:ph type="ftr" sz="quarter" idx="11"/>
          </p:nvPr>
        </p:nvSpPr>
        <p:spPr>
          <a:xfrm>
            <a:off x="1447800" y="6356351"/>
            <a:ext cx="66294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Independence of Supreme </a:t>
            </a:r>
            <a:r>
              <a:rPr lang="en-US" sz="2400" b="1" dirty="0" smtClean="0">
                <a:latin typeface="Times New Roman" panose="02020603050405020304" pitchFamily="18" charset="0"/>
                <a:cs typeface="Times New Roman" panose="02020603050405020304" pitchFamily="18" charset="0"/>
              </a:rPr>
              <a:t>Court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6745146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Appointment of Judges in the District Courts :</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Qualifications </a:t>
            </a:r>
            <a:r>
              <a:rPr lang="en-US" sz="2000" b="1"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Article 233 of the Indian Constitution deals with the appointment </a:t>
            </a:r>
            <a:r>
              <a:rPr lang="en-US" sz="2000" dirty="0" smtClean="0">
                <a:latin typeface="Times New Roman" panose="02020603050405020304" pitchFamily="18" charset="0"/>
                <a:cs typeface="Times New Roman" panose="02020603050405020304" pitchFamily="18" charset="0"/>
              </a:rPr>
              <a:t>of District </a:t>
            </a:r>
            <a:r>
              <a:rPr lang="en-US" sz="2000" dirty="0">
                <a:latin typeface="Times New Roman" panose="02020603050405020304" pitchFamily="18" charset="0"/>
                <a:cs typeface="Times New Roman" panose="02020603050405020304" pitchFamily="18" charset="0"/>
              </a:rPr>
              <a:t>Judges.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Following are the qualifications for a person to be appointed as a District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Judge :</a:t>
            </a:r>
          </a:p>
          <a:p>
            <a:pPr marL="457200" indent="-457200" algn="just">
              <a:lnSpc>
                <a:spcPct val="150000"/>
              </a:lnSpc>
              <a:buAutoNum type="alphaL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person has to be in practice as an advocate or pleader for </a:t>
            </a:r>
            <a:r>
              <a:rPr lang="en-US" sz="2000" dirty="0" smtClean="0">
                <a:latin typeface="Times New Roman" panose="02020603050405020304" pitchFamily="18" charset="0"/>
                <a:cs typeface="Times New Roman" panose="02020603050405020304" pitchFamily="18" charset="0"/>
              </a:rPr>
              <a:t>seven years </a:t>
            </a:r>
            <a:r>
              <a:rPr lang="en-US" sz="2000" dirty="0">
                <a:latin typeface="Times New Roman" panose="02020603050405020304" pitchFamily="18" charset="0"/>
                <a:cs typeface="Times New Roman" panose="02020603050405020304" pitchFamily="18" charset="0"/>
              </a:rPr>
              <a:t>or </a:t>
            </a:r>
            <a:r>
              <a:rPr lang="en-US" sz="2000" dirty="0" smtClean="0">
                <a:latin typeface="Times New Roman" panose="02020603050405020304" pitchFamily="18" charset="0"/>
                <a:cs typeface="Times New Roman" panose="02020603050405020304" pitchFamily="18" charset="0"/>
              </a:rPr>
              <a:t>more.</a:t>
            </a:r>
          </a:p>
          <a:p>
            <a:pPr marL="457200" indent="-457200" algn="just">
              <a:lnSpc>
                <a:spcPct val="150000"/>
              </a:lnSpc>
              <a:buAutoNum type="alphaL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person should not be in working in any other services of </a:t>
            </a:r>
            <a:r>
              <a:rPr lang="en-US" sz="2000" dirty="0" smtClean="0">
                <a:latin typeface="Times New Roman" panose="02020603050405020304" pitchFamily="18" charset="0"/>
                <a:cs typeface="Times New Roman" panose="02020603050405020304" pitchFamily="18" charset="0"/>
              </a:rPr>
              <a:t>the Union </a:t>
            </a:r>
            <a:r>
              <a:rPr lang="en-US" sz="2000" dirty="0">
                <a:latin typeface="Times New Roman" panose="02020603050405020304" pitchFamily="18" charset="0"/>
                <a:cs typeface="Times New Roman" panose="02020603050405020304" pitchFamily="18" charset="0"/>
              </a:rPr>
              <a:t>or the State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72DB36C-A364-40A2-B549-088528A96D88}"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Appointment of Judges</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854120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Appointment of Judges in the District </a:t>
            </a:r>
            <a:r>
              <a:rPr lang="en-US" sz="2000" dirty="0" smtClean="0">
                <a:solidFill>
                  <a:srgbClr val="FF0000"/>
                </a:solidFill>
                <a:latin typeface="Times New Roman" panose="02020603050405020304" pitchFamily="18" charset="0"/>
                <a:cs typeface="Times New Roman" panose="02020603050405020304" pitchFamily="18" charset="0"/>
              </a:rPr>
              <a:t>Courts…</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c. </a:t>
            </a: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person has to be recommended by the High Court </a:t>
            </a:r>
            <a:r>
              <a:rPr lang="en-US" sz="2000" dirty="0" smtClean="0">
                <a:latin typeface="Times New Roman" panose="02020603050405020304" pitchFamily="18" charset="0"/>
                <a:cs typeface="Times New Roman" panose="02020603050405020304" pitchFamily="18" charset="0"/>
              </a:rPr>
              <a:t>for employment.</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Procedure for appointment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According to Article 233, the appointment can be done only </a:t>
            </a:r>
            <a:r>
              <a:rPr lang="en-US" sz="2000" dirty="0" smtClean="0">
                <a:latin typeface="Times New Roman" panose="02020603050405020304" pitchFamily="18" charset="0"/>
                <a:cs typeface="Times New Roman" panose="02020603050405020304" pitchFamily="18" charset="0"/>
              </a:rPr>
              <a:t>after consulting </a:t>
            </a:r>
            <a:r>
              <a:rPr lang="en-US" sz="2000" dirty="0">
                <a:latin typeface="Times New Roman" panose="02020603050405020304" pitchFamily="18" charset="0"/>
                <a:cs typeface="Times New Roman" panose="02020603050405020304" pitchFamily="18" charset="0"/>
              </a:rPr>
              <a:t>the Governor of the State and also the Judges of the </a:t>
            </a:r>
            <a:r>
              <a:rPr lang="en-US" sz="2000" dirty="0" smtClean="0">
                <a:latin typeface="Times New Roman" panose="02020603050405020304" pitchFamily="18" charset="0"/>
                <a:cs typeface="Times New Roman" panose="02020603050405020304" pitchFamily="18" charset="0"/>
              </a:rPr>
              <a:t>High Court </a:t>
            </a:r>
            <a:r>
              <a:rPr lang="en-US" sz="2000" dirty="0">
                <a:latin typeface="Times New Roman" panose="02020603050405020304" pitchFamily="18" charset="0"/>
                <a:cs typeface="Times New Roman" panose="02020603050405020304" pitchFamily="18" charset="0"/>
              </a:rPr>
              <a:t>that is exercising jurisdiction in the State.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Article 235 of the Indian Constitution provides powers to the High </a:t>
            </a:r>
            <a:r>
              <a:rPr lang="en-US" sz="2000" dirty="0" smtClean="0">
                <a:latin typeface="Times New Roman" panose="02020603050405020304" pitchFamily="18" charset="0"/>
                <a:cs typeface="Times New Roman" panose="02020603050405020304" pitchFamily="18" charset="0"/>
              </a:rPr>
              <a:t>Courts to </a:t>
            </a:r>
            <a:r>
              <a:rPr lang="en-US" sz="2000" dirty="0">
                <a:latin typeface="Times New Roman" panose="02020603050405020304" pitchFamily="18" charset="0"/>
                <a:cs typeface="Times New Roman" panose="02020603050405020304" pitchFamily="18" charset="0"/>
              </a:rPr>
              <a:t>have control over the persons in the judicial service in the district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court and other subordinate courts.</a:t>
            </a:r>
          </a:p>
        </p:txBody>
      </p:sp>
      <p:sp>
        <p:nvSpPr>
          <p:cNvPr id="4" name="Date Placeholder 3"/>
          <p:cNvSpPr>
            <a:spLocks noGrp="1"/>
          </p:cNvSpPr>
          <p:nvPr>
            <p:ph type="dt" sz="half" idx="10"/>
          </p:nvPr>
        </p:nvSpPr>
        <p:spPr/>
        <p:txBody>
          <a:bodyPr/>
          <a:lstStyle/>
          <a:p>
            <a:fld id="{D6F04887-13F8-4DBB-8234-821F4ED46A62}"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smtClean="0">
                <a:latin typeface="Times New Roman" panose="02020603050405020304" pitchFamily="18" charset="0"/>
                <a:cs typeface="Times New Roman" panose="02020603050405020304" pitchFamily="18" charset="0"/>
              </a:rPr>
              <a:t>Appointment of Judges (Continue..) </a:t>
            </a:r>
            <a:endParaRPr lang="en-US"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766855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200" dirty="0" smtClean="0">
                <a:solidFill>
                  <a:srgbClr val="FF0000"/>
                </a:solidFill>
                <a:latin typeface="Times New Roman" panose="02020603050405020304" pitchFamily="18" charset="0"/>
                <a:cs typeface="Times New Roman" panose="02020603050405020304" pitchFamily="18" charset="0"/>
              </a:rPr>
              <a:t>Appointment </a:t>
            </a:r>
            <a:r>
              <a:rPr lang="en-US" sz="2200" dirty="0">
                <a:solidFill>
                  <a:srgbClr val="FF0000"/>
                </a:solidFill>
                <a:latin typeface="Times New Roman" panose="02020603050405020304" pitchFamily="18" charset="0"/>
                <a:cs typeface="Times New Roman" panose="02020603050405020304" pitchFamily="18" charset="0"/>
              </a:rPr>
              <a:t>of Judges in the High Courts :</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A. Qualifications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1. The qualifications regarding the appointment of a person as a judge </a:t>
            </a:r>
            <a:r>
              <a:rPr lang="en-US" sz="2200" dirty="0" smtClean="0">
                <a:latin typeface="Times New Roman" panose="02020603050405020304" pitchFamily="18" charset="0"/>
                <a:cs typeface="Times New Roman" panose="02020603050405020304" pitchFamily="18" charset="0"/>
              </a:rPr>
              <a:t>in the </a:t>
            </a:r>
            <a:r>
              <a:rPr lang="en-US" sz="2200" dirty="0">
                <a:latin typeface="Times New Roman" panose="02020603050405020304" pitchFamily="18" charset="0"/>
                <a:cs typeface="Times New Roman" panose="02020603050405020304" pitchFamily="18" charset="0"/>
              </a:rPr>
              <a:t>High Courts are provided in Article 217.</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2. According to the Article :</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a. The person appointed must be a citizen of India.</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b. The person appointed should have held a judicial office in </a:t>
            </a:r>
            <a:r>
              <a:rPr lang="en-US" sz="2200" dirty="0" smtClean="0">
                <a:latin typeface="Times New Roman" panose="02020603050405020304" pitchFamily="18" charset="0"/>
                <a:cs typeface="Times New Roman" panose="02020603050405020304" pitchFamily="18" charset="0"/>
              </a:rPr>
              <a:t>the territory </a:t>
            </a:r>
            <a:r>
              <a:rPr lang="en-US" sz="2200" dirty="0">
                <a:latin typeface="Times New Roman" panose="02020603050405020304" pitchFamily="18" charset="0"/>
                <a:cs typeface="Times New Roman" panose="02020603050405020304" pitchFamily="18" charset="0"/>
              </a:rPr>
              <a:t>of India for at least ten years.</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c. The person appointed should have been an advocate in the </a:t>
            </a:r>
            <a:r>
              <a:rPr lang="en-US" sz="2200" dirty="0" smtClean="0">
                <a:latin typeface="Times New Roman" panose="02020603050405020304" pitchFamily="18" charset="0"/>
                <a:cs typeface="Times New Roman" panose="02020603050405020304" pitchFamily="18" charset="0"/>
              </a:rPr>
              <a:t>High Court </a:t>
            </a:r>
            <a:r>
              <a:rPr lang="en-US" sz="2200" dirty="0">
                <a:latin typeface="Times New Roman" panose="02020603050405020304" pitchFamily="18" charset="0"/>
                <a:cs typeface="Times New Roman" panose="02020603050405020304" pitchFamily="18" charset="0"/>
              </a:rPr>
              <a:t>for at least ten years.</a:t>
            </a:r>
          </a:p>
        </p:txBody>
      </p:sp>
      <p:sp>
        <p:nvSpPr>
          <p:cNvPr id="4" name="Date Placeholder 3"/>
          <p:cNvSpPr>
            <a:spLocks noGrp="1"/>
          </p:cNvSpPr>
          <p:nvPr>
            <p:ph type="dt" sz="half" idx="10"/>
          </p:nvPr>
        </p:nvSpPr>
        <p:spPr/>
        <p:txBody>
          <a:bodyPr/>
          <a:lstStyle/>
          <a:p>
            <a:fld id="{35D38638-5D4E-42EE-AAF4-397AA5B4AE96}"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smtClean="0">
                <a:latin typeface="Times New Roman" panose="02020603050405020304" pitchFamily="18" charset="0"/>
                <a:cs typeface="Times New Roman" panose="02020603050405020304" pitchFamily="18" charset="0"/>
              </a:rPr>
              <a:t>Appointment of Judges (Continue..) </a:t>
            </a:r>
            <a:endParaRPr lang="en-US"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10418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850FD4-4455-46AC-971E-28CAA065D556}"/>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Course </a:t>
            </a:r>
            <a:r>
              <a:rPr lang="en-US" sz="2400" b="1" dirty="0" smtClean="0">
                <a:latin typeface="Times New Roman" pitchFamily="18" charset="0"/>
                <a:ea typeface="新細明體" pitchFamily="18" charset="-120"/>
                <a:cs typeface="Times New Roman" pitchFamily="18" charset="0"/>
              </a:rPr>
              <a:t>Objectives</a:t>
            </a:r>
            <a:endParaRPr lang="en-US" sz="2400" b="1" dirty="0">
              <a:latin typeface="Times New Roman" pitchFamily="18" charset="0"/>
              <a:cs typeface="Times New Roman" pitchFamily="18" charset="0"/>
            </a:endParaRPr>
          </a:p>
        </p:txBody>
      </p:sp>
      <p:pic>
        <p:nvPicPr>
          <p:cNvPr id="16387" name="Picture 2">
            <a:extLst>
              <a:ext uri="{FF2B5EF4-FFF2-40B4-BE49-F238E27FC236}">
                <a16:creationId xmlns="" xmlns:a16="http://schemas.microsoft.com/office/drawing/2014/main" id="{78475810-1C61-4579-AA53-E9BBB254F87A}"/>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0"/>
            <a:ext cx="1209675"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 name="Rectangle 10">
            <a:extLst>
              <a:ext uri="{FF2B5EF4-FFF2-40B4-BE49-F238E27FC236}">
                <a16:creationId xmlns="" xmlns:a16="http://schemas.microsoft.com/office/drawing/2014/main" id="{B12111DD-F6AE-4D7C-AE24-4CDD17E565E7}"/>
              </a:ext>
            </a:extLst>
          </p:cNvPr>
          <p:cNvSpPr/>
          <p:nvPr/>
        </p:nvSpPr>
        <p:spPr>
          <a:xfrm>
            <a:off x="152400" y="587584"/>
            <a:ext cx="8839200" cy="6093976"/>
          </a:xfrm>
          <a:prstGeom prst="rect">
            <a:avLst/>
          </a:prstGeom>
        </p:spPr>
        <p:txBody>
          <a:bodyPr wrap="square">
            <a:spAutoFit/>
          </a:bodyPr>
          <a:lstStyle/>
          <a:p>
            <a:pPr algn="just" eaLnBrk="1" fontAlgn="auto" hangingPunct="1">
              <a:lnSpc>
                <a:spcPct val="150000"/>
              </a:lnSpc>
              <a:spcBef>
                <a:spcPts val="0"/>
              </a:spcBef>
              <a:spcAft>
                <a:spcPts val="0"/>
              </a:spcAft>
              <a:defRPr/>
            </a:pPr>
            <a:r>
              <a:rPr lang="en-US" sz="2000" b="1" dirty="0">
                <a:latin typeface="Times New Roman" pitchFamily="18" charset="0"/>
                <a:cs typeface="Times New Roman" pitchFamily="18" charset="0"/>
              </a:rPr>
              <a:t>Course Objectives:</a:t>
            </a:r>
          </a:p>
          <a:p>
            <a:pPr algn="just" eaLnBrk="1" fontAlgn="auto" hangingPunct="1">
              <a:lnSpc>
                <a:spcPct val="150000"/>
              </a:lnSpc>
              <a:spcBef>
                <a:spcPts val="0"/>
              </a:spcBef>
              <a:spcAft>
                <a:spcPts val="0"/>
              </a:spcAft>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eaLnBrk="1" hangingPunct="1">
              <a:lnSpc>
                <a:spcPct val="150000"/>
              </a:lnSpc>
              <a:buFont typeface="+mj-lt"/>
              <a:buAutoNum type="arabicPeriod"/>
              <a:defRPr/>
            </a:pPr>
            <a:r>
              <a:rPr lang="en-US" sz="2000" b="1" dirty="0">
                <a:latin typeface="Times New Roman" pitchFamily="18" charset="0"/>
                <a:cs typeface="Times New Roman" pitchFamily="18" charset="0"/>
              </a:rPr>
              <a:t>To make students aware of the theoretical and functional aspects of the Indian Parliamentary System.</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eaLnBrk="1" hangingPunct="1">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p>
        </p:txBody>
      </p:sp>
      <p:sp>
        <p:nvSpPr>
          <p:cNvPr id="3" name="Date Placeholder 2"/>
          <p:cNvSpPr>
            <a:spLocks noGrp="1"/>
          </p:cNvSpPr>
          <p:nvPr>
            <p:ph type="dt" sz="half" idx="10"/>
          </p:nvPr>
        </p:nvSpPr>
        <p:spPr/>
        <p:txBody>
          <a:bodyPr/>
          <a:lstStyle/>
          <a:p>
            <a:fld id="{7481F2F3-A705-4B97-BF94-FA85CD605208}" type="datetime1">
              <a:rPr lang="en-US" smtClean="0"/>
              <a:pPr/>
              <a:t>6/18/2022</a:t>
            </a:fld>
            <a:endParaRPr lang="en-US" dirty="0"/>
          </a:p>
        </p:txBody>
      </p:sp>
      <p:sp>
        <p:nvSpPr>
          <p:cNvPr id="4" name="Footer Placeholder 3"/>
          <p:cNvSpPr>
            <a:spLocks noGrp="1"/>
          </p:cNvSpPr>
          <p:nvPr>
            <p:ph type="ftr" sz="quarter" idx="11"/>
          </p:nvPr>
        </p:nvSpPr>
        <p:spPr>
          <a:xfrm>
            <a:off x="1981200" y="6356350"/>
            <a:ext cx="5562600" cy="501650"/>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 xmlns:p14="http://schemas.microsoft.com/office/powerpoint/2010/main" val="34449351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smtClean="0">
                <a:solidFill>
                  <a:srgbClr val="FF0000"/>
                </a:solidFill>
                <a:latin typeface="Times New Roman" panose="02020603050405020304" pitchFamily="18" charset="0"/>
                <a:cs typeface="Times New Roman" panose="02020603050405020304" pitchFamily="18" charset="0"/>
              </a:rPr>
              <a:t>Appointment </a:t>
            </a:r>
            <a:r>
              <a:rPr lang="en-US" sz="2000" dirty="0">
                <a:solidFill>
                  <a:srgbClr val="FF0000"/>
                </a:solidFill>
                <a:latin typeface="Times New Roman" panose="02020603050405020304" pitchFamily="18" charset="0"/>
                <a:cs typeface="Times New Roman" panose="02020603050405020304" pitchFamily="18" charset="0"/>
              </a:rPr>
              <a:t>of Judges in the High Courts :</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Procedure for appointment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According to Article 217 of the Indian Constitution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The judges of the High Courts can be appointed only by the warrant </a:t>
            </a:r>
            <a:r>
              <a:rPr lang="en-US" sz="2000" dirty="0" smtClean="0">
                <a:latin typeface="Times New Roman" panose="02020603050405020304" pitchFamily="18" charset="0"/>
                <a:cs typeface="Times New Roman" panose="02020603050405020304" pitchFamily="18" charset="0"/>
              </a:rPr>
              <a:t>of the </a:t>
            </a:r>
            <a:r>
              <a:rPr lang="en-US" sz="2000" dirty="0">
                <a:latin typeface="Times New Roman" panose="02020603050405020304" pitchFamily="18" charset="0"/>
                <a:cs typeface="Times New Roman" panose="02020603050405020304" pitchFamily="18" charset="0"/>
              </a:rPr>
              <a:t>President and his seal.</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The appointment can be done only after consulting the Chief Justice </a:t>
            </a:r>
            <a:r>
              <a:rPr lang="en-US" sz="2000" dirty="0" smtClean="0">
                <a:latin typeface="Times New Roman" panose="02020603050405020304" pitchFamily="18" charset="0"/>
                <a:cs typeface="Times New Roman" panose="02020603050405020304" pitchFamily="18" charset="0"/>
              </a:rPr>
              <a:t>of India </a:t>
            </a:r>
            <a:r>
              <a:rPr lang="en-US" sz="2000" dirty="0">
                <a:latin typeface="Times New Roman" panose="02020603050405020304" pitchFamily="18" charset="0"/>
                <a:cs typeface="Times New Roman" panose="02020603050405020304" pitchFamily="18" charset="0"/>
              </a:rPr>
              <a:t>and the Governor of the State.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The appointment of Judges other than the Chief Justice can be </a:t>
            </a:r>
            <a:r>
              <a:rPr lang="en-US" sz="2000" dirty="0" smtClean="0">
                <a:latin typeface="Times New Roman" panose="02020603050405020304" pitchFamily="18" charset="0"/>
                <a:cs typeface="Times New Roman" panose="02020603050405020304" pitchFamily="18" charset="0"/>
              </a:rPr>
              <a:t>done after </a:t>
            </a:r>
            <a:r>
              <a:rPr lang="en-US" sz="2000" dirty="0">
                <a:latin typeface="Times New Roman" panose="02020603050405020304" pitchFamily="18" charset="0"/>
                <a:cs typeface="Times New Roman" panose="02020603050405020304" pitchFamily="18" charset="0"/>
              </a:rPr>
              <a:t>consulting the Chief Justice of the High Court.</a:t>
            </a:r>
          </a:p>
        </p:txBody>
      </p:sp>
      <p:sp>
        <p:nvSpPr>
          <p:cNvPr id="4" name="Date Placeholder 3"/>
          <p:cNvSpPr>
            <a:spLocks noGrp="1"/>
          </p:cNvSpPr>
          <p:nvPr>
            <p:ph type="dt" sz="half" idx="10"/>
          </p:nvPr>
        </p:nvSpPr>
        <p:spPr/>
        <p:txBody>
          <a:bodyPr/>
          <a:lstStyle/>
          <a:p>
            <a:fld id="{3DCEC55E-87FB-4264-8769-689A4656044A}"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smtClean="0">
                <a:latin typeface="Times New Roman" panose="02020603050405020304" pitchFamily="18" charset="0"/>
                <a:cs typeface="Times New Roman" panose="02020603050405020304" pitchFamily="18" charset="0"/>
              </a:rPr>
              <a:t>Appointment of Judges (Continue..) </a:t>
            </a:r>
            <a:endParaRPr lang="en-US"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9435083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Appointment of Judges in the Supreme Court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 Qualification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The qualifications regarding the appointment of a person as a judge </a:t>
            </a:r>
            <a:r>
              <a:rPr lang="en-US" sz="2000" dirty="0" smtClean="0">
                <a:latin typeface="Times New Roman" panose="02020603050405020304" pitchFamily="18" charset="0"/>
                <a:cs typeface="Times New Roman" panose="02020603050405020304" pitchFamily="18" charset="0"/>
              </a:rPr>
              <a:t>in the </a:t>
            </a:r>
            <a:r>
              <a:rPr lang="en-US" sz="2000" dirty="0">
                <a:latin typeface="Times New Roman" panose="02020603050405020304" pitchFamily="18" charset="0"/>
                <a:cs typeface="Times New Roman" panose="02020603050405020304" pitchFamily="18" charset="0"/>
              </a:rPr>
              <a:t>Supreme Court are provided in Article 124.</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The person who satisfies all these necessary qualifications is </a:t>
            </a:r>
            <a:r>
              <a:rPr lang="en-US" sz="2000" dirty="0" smtClean="0">
                <a:latin typeface="Times New Roman" panose="02020603050405020304" pitchFamily="18" charset="0"/>
                <a:cs typeface="Times New Roman" panose="02020603050405020304" pitchFamily="18" charset="0"/>
              </a:rPr>
              <a:t>only recommended</a:t>
            </a:r>
            <a:r>
              <a:rPr lang="en-US" sz="2000" dirty="0">
                <a:latin typeface="Times New Roman" panose="02020603050405020304" pitchFamily="18" charset="0"/>
                <a:cs typeface="Times New Roman" panose="02020603050405020304" pitchFamily="18" charset="0"/>
              </a:rPr>
              <a:t>. They are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 The recommended person must be a citizen of India.</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b. They should not be above 65 years of age.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c. They must have been a judge of one or more High </a:t>
            </a:r>
            <a:r>
              <a:rPr lang="en-US" sz="2000" dirty="0" smtClean="0">
                <a:latin typeface="Times New Roman" panose="02020603050405020304" pitchFamily="18" charset="0"/>
                <a:cs typeface="Times New Roman" panose="02020603050405020304" pitchFamily="18" charset="0"/>
              </a:rPr>
              <a:t>courts continuously </a:t>
            </a:r>
            <a:r>
              <a:rPr lang="en-US" sz="2000" dirty="0">
                <a:latin typeface="Times New Roman" panose="02020603050405020304" pitchFamily="18" charset="0"/>
                <a:cs typeface="Times New Roman" panose="02020603050405020304" pitchFamily="18" charset="0"/>
              </a:rPr>
              <a:t>for five years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E4E6919-2D9A-41E5-9C34-189537F45294}"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Appointment of Judges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8858320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Appointment of Judges in the Supreme </a:t>
            </a:r>
            <a:r>
              <a:rPr lang="en-US" sz="2000" dirty="0" smtClean="0">
                <a:solidFill>
                  <a:srgbClr val="FF0000"/>
                </a:solidFill>
                <a:latin typeface="Times New Roman" panose="02020603050405020304" pitchFamily="18" charset="0"/>
                <a:cs typeface="Times New Roman" panose="02020603050405020304" pitchFamily="18" charset="0"/>
              </a:rPr>
              <a:t>Court….</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a:latin typeface="Times New Roman" panose="02020603050405020304" pitchFamily="18" charset="0"/>
                <a:cs typeface="Times New Roman" panose="02020603050405020304" pitchFamily="18" charset="0"/>
              </a:rPr>
              <a:t>d. They must have been an advocate in the high court for at least </a:t>
            </a:r>
            <a:r>
              <a:rPr lang="en-US" sz="2000" dirty="0" smtClean="0">
                <a:latin typeface="Times New Roman" panose="02020603050405020304" pitchFamily="18" charset="0"/>
                <a:cs typeface="Times New Roman" panose="02020603050405020304" pitchFamily="18" charset="0"/>
              </a:rPr>
              <a:t>ten years</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e. The recommended person must be a distinguished jurist in </a:t>
            </a:r>
            <a:r>
              <a:rPr lang="en-US" sz="2000" dirty="0" smtClean="0">
                <a:latin typeface="Times New Roman" panose="02020603050405020304" pitchFamily="18" charset="0"/>
                <a:cs typeface="Times New Roman" panose="02020603050405020304" pitchFamily="18" charset="0"/>
              </a:rPr>
              <a:t>the opinion </a:t>
            </a:r>
            <a:r>
              <a:rPr lang="en-US" sz="2000" dirty="0">
                <a:latin typeface="Times New Roman" panose="02020603050405020304" pitchFamily="18" charset="0"/>
                <a:cs typeface="Times New Roman" panose="02020603050405020304" pitchFamily="18" charset="0"/>
              </a:rPr>
              <a:t>of the </a:t>
            </a:r>
            <a:r>
              <a:rPr lang="en-US" sz="2000" dirty="0" smtClean="0">
                <a:latin typeface="Times New Roman" panose="02020603050405020304" pitchFamily="18" charset="0"/>
                <a:cs typeface="Times New Roman" panose="02020603050405020304" pitchFamily="18" charset="0"/>
              </a:rPr>
              <a:t>President.</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Procedure for appointment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Article 124 of the Indian Constitution deals with the appointment </a:t>
            </a:r>
            <a:r>
              <a:rPr lang="en-US" sz="2000" dirty="0" smtClean="0">
                <a:latin typeface="Times New Roman" panose="02020603050405020304" pitchFamily="18" charset="0"/>
                <a:cs typeface="Times New Roman" panose="02020603050405020304" pitchFamily="18" charset="0"/>
              </a:rPr>
              <a:t>of Chief </a:t>
            </a:r>
            <a:r>
              <a:rPr lang="en-US" sz="2000" dirty="0">
                <a:latin typeface="Times New Roman" panose="02020603050405020304" pitchFamily="18" charset="0"/>
                <a:cs typeface="Times New Roman" panose="02020603050405020304" pitchFamily="18" charset="0"/>
              </a:rPr>
              <a:t>Justice and Judges of the Supreme Court.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The collegium system is still followed for the appointment of the Judges.</a:t>
            </a:r>
          </a:p>
        </p:txBody>
      </p:sp>
      <p:sp>
        <p:nvSpPr>
          <p:cNvPr id="4" name="Date Placeholder 3"/>
          <p:cNvSpPr>
            <a:spLocks noGrp="1"/>
          </p:cNvSpPr>
          <p:nvPr>
            <p:ph type="dt" sz="half" idx="10"/>
          </p:nvPr>
        </p:nvSpPr>
        <p:spPr/>
        <p:txBody>
          <a:bodyPr/>
          <a:lstStyle/>
          <a:p>
            <a:fld id="{366CCAC3-8E5A-4FA2-9233-764D0994A3CA}"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Appointment of Judges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6611958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marL="0" indent="0" algn="just">
              <a:lnSpc>
                <a:spcPct val="150000"/>
              </a:lnSpc>
              <a:buNone/>
            </a:pPr>
            <a:r>
              <a:rPr lang="en-US" sz="2000" dirty="0">
                <a:solidFill>
                  <a:srgbClr val="FF0000"/>
                </a:solidFill>
                <a:latin typeface="Times New Roman" panose="02020603050405020304" pitchFamily="18" charset="0"/>
                <a:cs typeface="Times New Roman" panose="02020603050405020304" pitchFamily="18" charset="0"/>
              </a:rPr>
              <a:t>Appointment of Judges in the Supreme </a:t>
            </a:r>
            <a:r>
              <a:rPr lang="en-US" sz="2000" dirty="0" smtClean="0">
                <a:solidFill>
                  <a:srgbClr val="FF0000"/>
                </a:solidFill>
                <a:latin typeface="Times New Roman" panose="02020603050405020304" pitchFamily="18" charset="0"/>
                <a:cs typeface="Times New Roman" panose="02020603050405020304" pitchFamily="18" charset="0"/>
              </a:rPr>
              <a:t>Court….</a:t>
            </a:r>
            <a:endParaRPr lang="en-US" sz="2000"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3. Article </a:t>
            </a:r>
            <a:r>
              <a:rPr lang="en-US" sz="2000" dirty="0">
                <a:latin typeface="Times New Roman" panose="02020603050405020304" pitchFamily="18" charset="0"/>
                <a:cs typeface="Times New Roman" panose="02020603050405020304" pitchFamily="18" charset="0"/>
              </a:rPr>
              <a:t>124 of the Constitution says only seven judges can be appointed</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in the Supreme Court and the appointment can be increased when </a:t>
            </a:r>
            <a:r>
              <a:rPr lang="en-US" sz="2000" dirty="0" smtClean="0">
                <a:latin typeface="Times New Roman" panose="02020603050405020304" pitchFamily="18" charset="0"/>
                <a:cs typeface="Times New Roman" panose="02020603050405020304" pitchFamily="18" charset="0"/>
              </a:rPr>
              <a:t>the Parliament </a:t>
            </a:r>
            <a:r>
              <a:rPr lang="en-US" sz="2000" dirty="0">
                <a:latin typeface="Times New Roman" panose="02020603050405020304" pitchFamily="18" charset="0"/>
                <a:cs typeface="Times New Roman" panose="02020603050405020304" pitchFamily="18" charset="0"/>
              </a:rPr>
              <a:t>deems it to be necessary.</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The President has the power to appoint Judges after consulting </a:t>
            </a:r>
            <a:r>
              <a:rPr lang="en-US" sz="2000" dirty="0" smtClean="0">
                <a:latin typeface="Times New Roman" panose="02020603050405020304" pitchFamily="18" charset="0"/>
                <a:cs typeface="Times New Roman" panose="02020603050405020304" pitchFamily="18" charset="0"/>
              </a:rPr>
              <a:t>the Chief </a:t>
            </a:r>
            <a:r>
              <a:rPr lang="en-US" sz="2000" dirty="0">
                <a:latin typeface="Times New Roman" panose="02020603050405020304" pitchFamily="18" charset="0"/>
                <a:cs typeface="Times New Roman" panose="02020603050405020304" pitchFamily="18" charset="0"/>
              </a:rPr>
              <a:t>Justice of India, the other Judges of the Supreme Court and </a:t>
            </a:r>
            <a:r>
              <a:rPr lang="en-US" sz="2000" dirty="0" smtClean="0">
                <a:latin typeface="Times New Roman" panose="02020603050405020304" pitchFamily="18" charset="0"/>
                <a:cs typeface="Times New Roman" panose="02020603050405020304" pitchFamily="18" charset="0"/>
              </a:rPr>
              <a:t>also in </a:t>
            </a:r>
            <a:r>
              <a:rPr lang="en-US" sz="2000" dirty="0">
                <a:latin typeface="Times New Roman" panose="02020603050405020304" pitchFamily="18" charset="0"/>
                <a:cs typeface="Times New Roman" panose="02020603050405020304" pitchFamily="18" charset="0"/>
              </a:rPr>
              <a:t>certain cases other judges of the High Court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1F66101-034A-4DCE-BE11-FF943211C0DA}"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Appointment of Judges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4346364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9950"/>
            <a:ext cx="8686800" cy="5571983"/>
          </a:xfrm>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Appellate </a:t>
            </a:r>
            <a:r>
              <a:rPr lang="en-US" sz="2000" b="1" dirty="0">
                <a:latin typeface="Times New Roman" panose="02020603050405020304" pitchFamily="18" charset="0"/>
                <a:cs typeface="Times New Roman" panose="02020603050405020304" pitchFamily="18" charset="0"/>
              </a:rPr>
              <a:t>Jurisdiction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In civil cases: an appeal can be made to the High Court against a district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court’s decision.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In criminal cases: it extends to cases decided by Sessions and Additional</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Sessions Judges.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The jurisdiction of the High Court extends to all cases under the State or</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federal laws.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In constitutional cases: if the High Court certifies that a case involves a</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substantial question of law</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1C49DF3-7FB1-4799-83BF-C818CB3FE6D9}"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the High Court</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40431751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9950"/>
            <a:ext cx="8686800" cy="5571983"/>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As a Court of Record :</a:t>
            </a:r>
          </a:p>
          <a:p>
            <a:pPr marL="457200" indent="-457200" algn="just">
              <a:lnSpc>
                <a:spcPct val="150000"/>
              </a:lnSpc>
              <a:buAutoNum type="arabicPeriod"/>
            </a:pPr>
            <a:r>
              <a:rPr lang="en-US" sz="2000" dirty="0" smtClean="0">
                <a:latin typeface="Times New Roman" panose="02020603050405020304" pitchFamily="18" charset="0"/>
                <a:cs typeface="Times New Roman" panose="02020603050405020304" pitchFamily="18" charset="0"/>
              </a:rPr>
              <a:t>High </a:t>
            </a:r>
            <a:r>
              <a:rPr lang="en-US" sz="2000" dirty="0">
                <a:latin typeface="Times New Roman" panose="02020603050405020304" pitchFamily="18" charset="0"/>
                <a:cs typeface="Times New Roman" panose="02020603050405020304" pitchFamily="18" charset="0"/>
              </a:rPr>
              <a:t>Courts are also Courts of Record (like the Supreme Court</a:t>
            </a:r>
            <a:r>
              <a:rPr lang="en-US" sz="2000" dirty="0" smtClean="0">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records of the judgments of the High Courts can be used </a:t>
            </a:r>
            <a:r>
              <a:rPr lang="en-US" sz="2000" dirty="0" smtClean="0">
                <a:latin typeface="Times New Roman" panose="02020603050405020304" pitchFamily="18" charset="0"/>
                <a:cs typeface="Times New Roman" panose="02020603050405020304" pitchFamily="18" charset="0"/>
              </a:rPr>
              <a:t>by subordinate </a:t>
            </a:r>
            <a:r>
              <a:rPr lang="en-US" sz="2000" dirty="0">
                <a:latin typeface="Times New Roman" panose="02020603050405020304" pitchFamily="18" charset="0"/>
                <a:cs typeface="Times New Roman" panose="02020603050405020304" pitchFamily="18" charset="0"/>
              </a:rPr>
              <a:t>courts for deciding </a:t>
            </a:r>
            <a:r>
              <a:rPr lang="en-US" sz="2000" dirty="0" smtClean="0">
                <a:latin typeface="Times New Roman" panose="02020603050405020304" pitchFamily="18" charset="0"/>
                <a:cs typeface="Times New Roman" panose="02020603050405020304" pitchFamily="18" charset="0"/>
              </a:rPr>
              <a:t>cases.</a:t>
            </a:r>
          </a:p>
          <a:p>
            <a:pPr marL="457200" indent="-457200" algn="just">
              <a:lnSpc>
                <a:spcPct val="150000"/>
              </a:lnSpc>
              <a:buAutoNum type="arabicPeriod"/>
            </a:pPr>
            <a:r>
              <a:rPr lang="en-US" sz="2000" dirty="0" smtClean="0">
                <a:latin typeface="Times New Roman" panose="02020603050405020304" pitchFamily="18" charset="0"/>
                <a:cs typeface="Times New Roman" panose="02020603050405020304" pitchFamily="18" charset="0"/>
              </a:rPr>
              <a:t>All </a:t>
            </a:r>
            <a:r>
              <a:rPr lang="en-US" sz="2000" dirty="0">
                <a:latin typeface="Times New Roman" panose="02020603050405020304" pitchFamily="18" charset="0"/>
                <a:cs typeface="Times New Roman" panose="02020603050405020304" pitchFamily="18" charset="0"/>
              </a:rPr>
              <a:t>High Courts have the power to punish all cases of contempt by </a:t>
            </a:r>
            <a:r>
              <a:rPr lang="en-US" sz="2000" dirty="0" smtClean="0">
                <a:latin typeface="Times New Roman" panose="02020603050405020304" pitchFamily="18" charset="0"/>
                <a:cs typeface="Times New Roman" panose="02020603050405020304" pitchFamily="18" charset="0"/>
              </a:rPr>
              <a:t>any person </a:t>
            </a:r>
            <a:r>
              <a:rPr lang="en-US" sz="2000" dirty="0">
                <a:latin typeface="Times New Roman" panose="02020603050405020304" pitchFamily="18" charset="0"/>
                <a:cs typeface="Times New Roman" panose="02020603050405020304" pitchFamily="18" charset="0"/>
              </a:rPr>
              <a:t>or institution.</a:t>
            </a:r>
          </a:p>
        </p:txBody>
      </p:sp>
      <p:sp>
        <p:nvSpPr>
          <p:cNvPr id="4" name="Date Placeholder 3"/>
          <p:cNvSpPr>
            <a:spLocks noGrp="1"/>
          </p:cNvSpPr>
          <p:nvPr>
            <p:ph type="dt" sz="half" idx="10"/>
          </p:nvPr>
        </p:nvSpPr>
        <p:spPr/>
        <p:txBody>
          <a:bodyPr/>
          <a:lstStyle/>
          <a:p>
            <a:fld id="{A14EC038-8A95-44D6-86E8-B01830E4E092}"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the High </a:t>
            </a:r>
            <a:r>
              <a:rPr lang="en-US" sz="2400" b="1" dirty="0" smtClean="0">
                <a:latin typeface="Times New Roman" panose="02020603050405020304" pitchFamily="18" charset="0"/>
                <a:cs typeface="Times New Roman" panose="02020603050405020304" pitchFamily="18" charset="0"/>
              </a:rPr>
              <a:t>Court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2866598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9950"/>
            <a:ext cx="8686800" cy="5571983"/>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Administrative Powers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It superintends and controls all the subordinate courts.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It can ask for details of proceedings from subordinate courts.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It issues rules regarding the working of the subordinate courts.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It can transfer any case from one court to another and can also </a:t>
            </a:r>
            <a:r>
              <a:rPr lang="en-US" sz="2000" dirty="0" smtClean="0">
                <a:latin typeface="Times New Roman" panose="02020603050405020304" pitchFamily="18" charset="0"/>
                <a:cs typeface="Times New Roman" panose="02020603050405020304" pitchFamily="18" charset="0"/>
              </a:rPr>
              <a:t>transfer the </a:t>
            </a:r>
            <a:r>
              <a:rPr lang="en-US" sz="2000" dirty="0">
                <a:latin typeface="Times New Roman" panose="02020603050405020304" pitchFamily="18" charset="0"/>
                <a:cs typeface="Times New Roman" panose="02020603050405020304" pitchFamily="18" charset="0"/>
              </a:rPr>
              <a:t>case to itself and decide the same.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It can enquire into the records or other connected documents of </a:t>
            </a:r>
            <a:r>
              <a:rPr lang="en-US" sz="2000" dirty="0" smtClean="0">
                <a:latin typeface="Times New Roman" panose="02020603050405020304" pitchFamily="18" charset="0"/>
                <a:cs typeface="Times New Roman" panose="02020603050405020304" pitchFamily="18" charset="0"/>
              </a:rPr>
              <a:t>any subordinate </a:t>
            </a:r>
            <a:r>
              <a:rPr lang="en-US" sz="2000" dirty="0">
                <a:latin typeface="Times New Roman" panose="02020603050405020304" pitchFamily="18" charset="0"/>
                <a:cs typeface="Times New Roman" panose="02020603050405020304" pitchFamily="18" charset="0"/>
              </a:rPr>
              <a:t>court.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6. It can appoint its administration staff and determine their salaries </a:t>
            </a:r>
            <a:r>
              <a:rPr lang="en-US" sz="2000" dirty="0" smtClean="0">
                <a:latin typeface="Times New Roman" panose="02020603050405020304" pitchFamily="18" charset="0"/>
                <a:cs typeface="Times New Roman" panose="02020603050405020304" pitchFamily="18" charset="0"/>
              </a:rPr>
              <a:t>and allowances</a:t>
            </a:r>
            <a:r>
              <a:rPr lang="en-US" sz="2000" dirty="0">
                <a:latin typeface="Times New Roman" panose="02020603050405020304" pitchFamily="18" charset="0"/>
                <a:cs typeface="Times New Roman" panose="02020603050405020304" pitchFamily="18" charset="0"/>
              </a:rPr>
              <a:t>, and conditions of service.</a:t>
            </a:r>
          </a:p>
        </p:txBody>
      </p:sp>
      <p:sp>
        <p:nvSpPr>
          <p:cNvPr id="4" name="Date Placeholder 3"/>
          <p:cNvSpPr>
            <a:spLocks noGrp="1"/>
          </p:cNvSpPr>
          <p:nvPr>
            <p:ph type="dt" sz="half" idx="10"/>
          </p:nvPr>
        </p:nvSpPr>
        <p:spPr/>
        <p:txBody>
          <a:bodyPr/>
          <a:lstStyle/>
          <a:p>
            <a:fld id="{65829836-498F-49A9-9BC5-8EC3D3EE8F07}"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the High </a:t>
            </a:r>
            <a:r>
              <a:rPr lang="en-US" sz="2400" b="1" dirty="0" smtClean="0">
                <a:latin typeface="Times New Roman" panose="02020603050405020304" pitchFamily="18" charset="0"/>
                <a:cs typeface="Times New Roman" panose="02020603050405020304" pitchFamily="18" charset="0"/>
              </a:rPr>
              <a:t>Court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58729821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9950"/>
            <a:ext cx="8686800" cy="5571983"/>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Power of Judicial Review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High Courts have the power of judicial review.</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They have the power to declare any law or ordinance unconstitutional </a:t>
            </a:r>
            <a:r>
              <a:rPr lang="en-US" sz="2000" dirty="0" smtClean="0">
                <a:latin typeface="Times New Roman" panose="02020603050405020304" pitchFamily="18" charset="0"/>
                <a:cs typeface="Times New Roman" panose="02020603050405020304" pitchFamily="18" charset="0"/>
              </a:rPr>
              <a:t>if it </a:t>
            </a:r>
            <a:r>
              <a:rPr lang="en-US" sz="2000" dirty="0">
                <a:latin typeface="Times New Roman" panose="02020603050405020304" pitchFamily="18" charset="0"/>
                <a:cs typeface="Times New Roman" panose="02020603050405020304" pitchFamily="18" charset="0"/>
              </a:rPr>
              <a:t>is found to be against the Indian Constitution.</a:t>
            </a:r>
          </a:p>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Power </a:t>
            </a:r>
            <a:r>
              <a:rPr lang="en-US" sz="2000" b="1" dirty="0">
                <a:latin typeface="Times New Roman" panose="02020603050405020304" pitchFamily="18" charset="0"/>
                <a:cs typeface="Times New Roman" panose="02020603050405020304" pitchFamily="18" charset="0"/>
              </a:rPr>
              <a:t>of Certification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A High Court alone can certify the cases fit for appeal before the </a:t>
            </a:r>
            <a:r>
              <a:rPr lang="en-US" sz="2000" dirty="0" smtClean="0">
                <a:latin typeface="Times New Roman" panose="02020603050405020304" pitchFamily="18" charset="0"/>
                <a:cs typeface="Times New Roman" panose="02020603050405020304" pitchFamily="18" charset="0"/>
              </a:rPr>
              <a:t>Supreme Court</a:t>
            </a:r>
            <a:r>
              <a:rPr lang="en-US" sz="20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AF832BFD-1D8E-4942-AF1B-9D7FCD9310B2}"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Powers </a:t>
            </a:r>
            <a:r>
              <a:rPr lang="en-US" sz="2400" b="1" dirty="0">
                <a:latin typeface="Times New Roman" panose="02020603050405020304" pitchFamily="18" charset="0"/>
                <a:cs typeface="Times New Roman" panose="02020603050405020304" pitchFamily="18" charset="0"/>
              </a:rPr>
              <a:t>and functions of the High </a:t>
            </a:r>
            <a:r>
              <a:rPr lang="en-US" sz="2400" b="1" dirty="0" smtClean="0">
                <a:latin typeface="Times New Roman" panose="02020603050405020304" pitchFamily="18" charset="0"/>
                <a:cs typeface="Times New Roman" panose="02020603050405020304" pitchFamily="18" charset="0"/>
              </a:rPr>
              <a:t>Court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53963634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29950"/>
            <a:ext cx="8686800" cy="5571983"/>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1. In the judicial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of every state, the High Court is the </a:t>
            </a:r>
            <a:r>
              <a:rPr lang="en-US" sz="2000" dirty="0" smtClean="0">
                <a:latin typeface="Times New Roman" panose="02020603050405020304" pitchFamily="18" charset="0"/>
                <a:cs typeface="Times New Roman" panose="02020603050405020304" pitchFamily="18" charset="0"/>
              </a:rPr>
              <a:t>apex body</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Below the High Court, there are other courts which constitute </a:t>
            </a:r>
            <a:r>
              <a:rPr lang="en-US" sz="2000" dirty="0" smtClean="0">
                <a:latin typeface="Times New Roman" panose="02020603050405020304" pitchFamily="18" charset="0"/>
                <a:cs typeface="Times New Roman" panose="02020603050405020304" pitchFamily="18" charset="0"/>
              </a:rPr>
              <a:t>the subordinate </a:t>
            </a:r>
            <a:r>
              <a:rPr lang="en-US" sz="2000" dirty="0">
                <a:latin typeface="Times New Roman" panose="02020603050405020304" pitchFamily="18" charset="0"/>
                <a:cs typeface="Times New Roman" panose="02020603050405020304" pitchFamily="18" charset="0"/>
              </a:rPr>
              <a:t>judiciary.</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The provisions related to subordinate courts are provided in the 6th </a:t>
            </a:r>
            <a:r>
              <a:rPr lang="en-US" sz="2000" dirty="0" smtClean="0">
                <a:latin typeface="Times New Roman" panose="02020603050405020304" pitchFamily="18" charset="0"/>
                <a:cs typeface="Times New Roman" panose="02020603050405020304" pitchFamily="18" charset="0"/>
              </a:rPr>
              <a:t>part of </a:t>
            </a:r>
            <a:r>
              <a:rPr lang="en-US" sz="2000" dirty="0">
                <a:latin typeface="Times New Roman" panose="02020603050405020304" pitchFamily="18" charset="0"/>
                <a:cs typeface="Times New Roman" panose="02020603050405020304" pitchFamily="18" charset="0"/>
              </a:rPr>
              <a:t>the Indian Constitution. Articles 233-237 deal with the </a:t>
            </a:r>
            <a:r>
              <a:rPr lang="en-US" sz="2000" dirty="0" smtClean="0">
                <a:latin typeface="Times New Roman" panose="02020603050405020304" pitchFamily="18" charset="0"/>
                <a:cs typeface="Times New Roman" panose="02020603050405020304" pitchFamily="18" charset="0"/>
              </a:rPr>
              <a:t>subordinate courts</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These Subordinate Courts are of two types, namely, Civil and Criminal.</a:t>
            </a:r>
          </a:p>
        </p:txBody>
      </p:sp>
      <p:sp>
        <p:nvSpPr>
          <p:cNvPr id="4" name="Date Placeholder 3"/>
          <p:cNvSpPr>
            <a:spLocks noGrp="1"/>
          </p:cNvSpPr>
          <p:nvPr>
            <p:ph type="dt" sz="half" idx="10"/>
          </p:nvPr>
        </p:nvSpPr>
        <p:spPr/>
        <p:txBody>
          <a:bodyPr/>
          <a:lstStyle/>
          <a:p>
            <a:fld id="{507425A4-F1D4-4EA2-8441-865BC1298A85}"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lnSpc>
                <a:spcPct val="150000"/>
              </a:lnSpc>
            </a:pPr>
            <a:r>
              <a:rPr lang="en-US" sz="2400" b="1" dirty="0">
                <a:latin typeface="Times New Roman" panose="02020603050405020304" pitchFamily="18" charset="0"/>
                <a:cs typeface="Times New Roman" panose="02020603050405020304" pitchFamily="18" charset="0"/>
              </a:rPr>
              <a:t>Subordinate Courts</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06128569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31383"/>
            <a:ext cx="8686800" cy="5554123"/>
          </a:xfrm>
        </p:spPr>
        <p:txBody>
          <a:bodyPr>
            <a:no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Judicial </a:t>
            </a:r>
            <a:r>
              <a:rPr lang="en-US" sz="2000" dirty="0">
                <a:latin typeface="Times New Roman" panose="02020603050405020304" pitchFamily="18" charset="0"/>
                <a:cs typeface="Times New Roman" panose="02020603050405020304" pitchFamily="18" charset="0"/>
              </a:rPr>
              <a:t>Review can be understood as a form of court proceeding, </a:t>
            </a:r>
            <a:r>
              <a:rPr lang="en-US" sz="2000" dirty="0" smtClean="0">
                <a:latin typeface="Times New Roman" panose="02020603050405020304" pitchFamily="18" charset="0"/>
                <a:cs typeface="Times New Roman" panose="02020603050405020304" pitchFamily="18" charset="0"/>
              </a:rPr>
              <a:t>usually in </a:t>
            </a:r>
            <a:r>
              <a:rPr lang="en-US" sz="2000" dirty="0">
                <a:latin typeface="Times New Roman" panose="02020603050405020304" pitchFamily="18" charset="0"/>
                <a:cs typeface="Times New Roman" panose="02020603050405020304" pitchFamily="18" charset="0"/>
              </a:rPr>
              <a:t>the Administrative Court where the lawfulness of a decision or </a:t>
            </a:r>
            <a:r>
              <a:rPr lang="en-US" sz="2000" dirty="0" smtClean="0">
                <a:latin typeface="Times New Roman" panose="02020603050405020304" pitchFamily="18" charset="0"/>
                <a:cs typeface="Times New Roman" panose="02020603050405020304" pitchFamily="18" charset="0"/>
              </a:rPr>
              <a:t>action is </a:t>
            </a:r>
            <a:r>
              <a:rPr lang="en-US" sz="2000" dirty="0">
                <a:latin typeface="Times New Roman" panose="02020603050405020304" pitchFamily="18" charset="0"/>
                <a:cs typeface="Times New Roman" panose="02020603050405020304" pitchFamily="18" charset="0"/>
              </a:rPr>
              <a:t>reviewed by the </a:t>
            </a:r>
            <a:r>
              <a:rPr lang="en-US" sz="2000" dirty="0" smtClean="0">
                <a:latin typeface="Times New Roman" panose="02020603050405020304" pitchFamily="18" charset="0"/>
                <a:cs typeface="Times New Roman" panose="02020603050405020304" pitchFamily="18" charset="0"/>
              </a:rPr>
              <a:t>judge. Where </a:t>
            </a:r>
            <a:r>
              <a:rPr lang="en-US" sz="2000" dirty="0">
                <a:latin typeface="Times New Roman" panose="02020603050405020304" pitchFamily="18" charset="0"/>
                <a:cs typeface="Times New Roman" panose="02020603050405020304" pitchFamily="18" charset="0"/>
              </a:rPr>
              <a:t>there is no effective means of challenge, judicial review </a:t>
            </a:r>
            <a:r>
              <a:rPr lang="en-US" sz="2000" dirty="0" smtClean="0">
                <a:latin typeface="Times New Roman" panose="02020603050405020304" pitchFamily="18" charset="0"/>
                <a:cs typeface="Times New Roman" panose="02020603050405020304" pitchFamily="18" charset="0"/>
              </a:rPr>
              <a:t>is available</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concern behind Judicial Review is that whether the law has </a:t>
            </a:r>
            <a:r>
              <a:rPr lang="en-US" sz="2000" dirty="0" smtClean="0">
                <a:latin typeface="Times New Roman" panose="02020603050405020304" pitchFamily="18" charset="0"/>
                <a:cs typeface="Times New Roman" panose="02020603050405020304" pitchFamily="18" charset="0"/>
              </a:rPr>
              <a:t>been correctly </a:t>
            </a:r>
            <a:r>
              <a:rPr lang="en-US" sz="2000" dirty="0">
                <a:latin typeface="Times New Roman" panose="02020603050405020304" pitchFamily="18" charset="0"/>
                <a:cs typeface="Times New Roman" panose="02020603050405020304" pitchFamily="18" charset="0"/>
              </a:rPr>
              <a:t>applied with and right procedures have been followed</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Judicial </a:t>
            </a:r>
            <a:r>
              <a:rPr lang="en-US" sz="2000" dirty="0">
                <a:latin typeface="Times New Roman" panose="02020603050405020304" pitchFamily="18" charset="0"/>
                <a:cs typeface="Times New Roman" panose="02020603050405020304" pitchFamily="18" charset="0"/>
              </a:rPr>
              <a:t>review plays an important role as a protector when the </a:t>
            </a:r>
            <a:r>
              <a:rPr lang="en-US" sz="2000" dirty="0" smtClean="0">
                <a:latin typeface="Times New Roman" panose="02020603050405020304" pitchFamily="18" charset="0"/>
                <a:cs typeface="Times New Roman" panose="02020603050405020304" pitchFamily="18" charset="0"/>
              </a:rPr>
              <a:t>executive, judiciary </a:t>
            </a:r>
            <a:r>
              <a:rPr lang="en-US" sz="2000" dirty="0">
                <a:latin typeface="Times New Roman" panose="02020603050405020304" pitchFamily="18" charset="0"/>
                <a:cs typeface="Times New Roman" panose="02020603050405020304" pitchFamily="18" charset="0"/>
              </a:rPr>
              <a:t>and legislature harm the Constitutional values and deny </a:t>
            </a:r>
            <a:r>
              <a:rPr lang="en-US" sz="2000" dirty="0" smtClean="0">
                <a:latin typeface="Times New Roman" panose="02020603050405020304" pitchFamily="18" charset="0"/>
                <a:cs typeface="Times New Roman" panose="02020603050405020304" pitchFamily="18" charset="0"/>
              </a:rPr>
              <a:t>the rights</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EA14F20-57D2-4359-8AF6-2CA8D170E56D}"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Judicial Review</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59113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D5F8D2-8613-4085-BF4B-39BC6DACF679}"/>
              </a:ext>
            </a:extLst>
          </p:cNvPr>
          <p:cNvSpPr>
            <a:spLocks noGrp="1"/>
          </p:cNvSpPr>
          <p:nvPr>
            <p:ph type="ctrTitle"/>
          </p:nvPr>
        </p:nvSpPr>
        <p:spPr>
          <a:xfrm>
            <a:off x="0" y="0"/>
            <a:ext cx="9144000" cy="7620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Course Outcome (CO</a:t>
            </a:r>
            <a:r>
              <a:rPr lang="en-US" sz="2400" b="1" dirty="0" smtClean="0">
                <a:latin typeface="Times New Roman" pitchFamily="18" charset="0"/>
                <a:ea typeface="新細明體" pitchFamily="18" charset="-120"/>
                <a:cs typeface="Times New Roman" pitchFamily="18" charset="0"/>
              </a:rPr>
              <a:t>)</a:t>
            </a:r>
            <a:endParaRPr lang="en-US" sz="2400" b="1" dirty="0">
              <a:latin typeface="Times New Roman" pitchFamily="18" charset="0"/>
              <a:cs typeface="Times New Roman" pitchFamily="18" charset="0"/>
            </a:endParaRPr>
          </a:p>
        </p:txBody>
      </p:sp>
      <p:pic>
        <p:nvPicPr>
          <p:cNvPr id="18435" name="Picture 2">
            <a:extLst>
              <a:ext uri="{FF2B5EF4-FFF2-40B4-BE49-F238E27FC236}">
                <a16:creationId xmlns="" xmlns:a16="http://schemas.microsoft.com/office/drawing/2014/main" id="{175E319F-358D-4CF6-9869-0F729C05FB0B}"/>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4288" y="26988"/>
            <a:ext cx="1208087" cy="735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436" name="Rectangle 10">
            <a:extLst>
              <a:ext uri="{FF2B5EF4-FFF2-40B4-BE49-F238E27FC236}">
                <a16:creationId xmlns="" xmlns:a16="http://schemas.microsoft.com/office/drawing/2014/main" id="{1FE23E72-8DE1-48E7-A782-569635AC78C1}"/>
              </a:ext>
            </a:extLst>
          </p:cNvPr>
          <p:cNvSpPr>
            <a:spLocks noChangeArrowheads="1"/>
          </p:cNvSpPr>
          <p:nvPr/>
        </p:nvSpPr>
        <p:spPr bwMode="auto">
          <a:xfrm>
            <a:off x="76200" y="838200"/>
            <a:ext cx="8915400" cy="44997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400"/>
              </a:lnSpc>
              <a:spcBef>
                <a:spcPct val="0"/>
              </a:spcBef>
              <a:buFontTx/>
              <a:buNone/>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0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0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eaLnBrk="1" hangingPunct="1">
              <a:lnSpc>
                <a:spcPct val="150000"/>
              </a:lnSpc>
              <a:spcBef>
                <a:spcPct val="0"/>
              </a:spcBef>
              <a:buFontTx/>
              <a:buNone/>
            </a:pPr>
            <a:r>
              <a:rPr lang="en-US" altLang="en-US" sz="2000" b="1"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6" name="Date Placeholder 5">
            <a:extLst>
              <a:ext uri="{FF2B5EF4-FFF2-40B4-BE49-F238E27FC236}">
                <a16:creationId xmlns="" xmlns:a16="http://schemas.microsoft.com/office/drawing/2014/main" id="{42F60592-6418-45B3-8F80-EF086F19C14A}"/>
              </a:ext>
            </a:extLst>
          </p:cNvPr>
          <p:cNvSpPr>
            <a:spLocks noGrp="1"/>
          </p:cNvSpPr>
          <p:nvPr>
            <p:ph type="dt" sz="half" idx="10"/>
          </p:nvPr>
        </p:nvSpPr>
        <p:spPr/>
        <p:txBody>
          <a:bodyPr/>
          <a:lstStyle/>
          <a:p>
            <a:fld id="{F1D7B330-B3D0-4225-9D90-545D58D7C3F1}" type="datetime1">
              <a:rPr lang="en-US" smtClean="0"/>
              <a:pPr/>
              <a:t>6/18/2022</a:t>
            </a:fld>
            <a:endParaRPr lang="en-US"/>
          </a:p>
        </p:txBody>
      </p:sp>
      <p:sp>
        <p:nvSpPr>
          <p:cNvPr id="7" name="Footer Placeholder 6">
            <a:extLst>
              <a:ext uri="{FF2B5EF4-FFF2-40B4-BE49-F238E27FC236}">
                <a16:creationId xmlns="" xmlns:a16="http://schemas.microsoft.com/office/drawing/2014/main" id="{26DD40A4-9CA2-4CE8-9514-FEE884EA7B7B}"/>
              </a:ext>
            </a:extLst>
          </p:cNvPr>
          <p:cNvSpPr>
            <a:spLocks noGrp="1"/>
          </p:cNvSpPr>
          <p:nvPr>
            <p:ph type="ftr" sz="quarter" idx="11"/>
          </p:nvPr>
        </p:nvSpPr>
        <p:spPr>
          <a:xfrm>
            <a:off x="1981200" y="6356350"/>
            <a:ext cx="5486400" cy="501650"/>
          </a:xfrm>
        </p:spPr>
        <p:txBody>
          <a:bodyPr/>
          <a:lstStyle/>
          <a:p>
            <a:r>
              <a:rPr lang="en-US" smtClean="0"/>
              <a:t>Mr. Ajeet Singh    Constitution of India, Law and Engineering     Unit 3</a:t>
            </a:r>
            <a:endParaRPr lang="en-US" dirty="0"/>
          </a:p>
        </p:txBody>
      </p:sp>
      <p:sp>
        <p:nvSpPr>
          <p:cNvPr id="8" name="Slide Number Placeholder 7">
            <a:extLst>
              <a:ext uri="{FF2B5EF4-FFF2-40B4-BE49-F238E27FC236}">
                <a16:creationId xmlns="" xmlns:a16="http://schemas.microsoft.com/office/drawing/2014/main" id="{A0CD2C09-B825-49E5-A8EE-5D37372AD387}"/>
              </a:ext>
            </a:extLst>
          </p:cNvPr>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 xmlns:p14="http://schemas.microsoft.com/office/powerpoint/2010/main" val="13691818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In India, there is parliamentary form of democracy where every </a:t>
            </a:r>
            <a:r>
              <a:rPr lang="en-US" sz="1800" dirty="0" smtClean="0">
                <a:latin typeface="Times New Roman" panose="02020603050405020304" pitchFamily="18" charset="0"/>
                <a:cs typeface="Times New Roman" panose="02020603050405020304" pitchFamily="18" charset="0"/>
              </a:rPr>
              <a:t>section of </a:t>
            </a:r>
            <a:r>
              <a:rPr lang="en-US" sz="1800" dirty="0">
                <a:latin typeface="Times New Roman" panose="02020603050405020304" pitchFamily="18" charset="0"/>
                <a:cs typeface="Times New Roman" panose="02020603050405020304" pitchFamily="18" charset="0"/>
              </a:rPr>
              <a:t>people is involved in decision making and policy making </a:t>
            </a:r>
            <a:r>
              <a:rPr lang="en-US" sz="1800" dirty="0" smtClean="0">
                <a:latin typeface="Times New Roman" panose="02020603050405020304" pitchFamily="18" charset="0"/>
                <a:cs typeface="Times New Roman" panose="02020603050405020304" pitchFamily="18" charset="0"/>
              </a:rPr>
              <a:t>process.</a:t>
            </a:r>
          </a:p>
          <a:p>
            <a:pPr algn="just">
              <a:lnSpc>
                <a:spcPct val="150000"/>
              </a:lnSpc>
            </a:pPr>
            <a:r>
              <a:rPr lang="en-US" sz="1800" dirty="0" smtClean="0">
                <a:latin typeface="Times New Roman" panose="02020603050405020304" pitchFamily="18" charset="0"/>
                <a:cs typeface="Times New Roman" panose="02020603050405020304" pitchFamily="18" charset="0"/>
              </a:rPr>
              <a:t>It </a:t>
            </a:r>
            <a:r>
              <a:rPr lang="en-US" sz="1800" dirty="0">
                <a:latin typeface="Times New Roman" panose="02020603050405020304" pitchFamily="18" charset="0"/>
                <a:cs typeface="Times New Roman" panose="02020603050405020304" pitchFamily="18" charset="0"/>
              </a:rPr>
              <a:t>is true that the primary duty of the court is to apply rule of law and </a:t>
            </a:r>
            <a:r>
              <a:rPr lang="en-US" sz="1800" dirty="0" smtClean="0">
                <a:latin typeface="Times New Roman" panose="02020603050405020304" pitchFamily="18" charset="0"/>
                <a:cs typeface="Times New Roman" panose="02020603050405020304" pitchFamily="18" charset="0"/>
              </a:rPr>
              <a:t>is the </a:t>
            </a:r>
            <a:r>
              <a:rPr lang="en-US" sz="1800" dirty="0">
                <a:latin typeface="Times New Roman" panose="02020603050405020304" pitchFamily="18" charset="0"/>
                <a:cs typeface="Times New Roman" panose="02020603050405020304" pitchFamily="18" charset="0"/>
              </a:rPr>
              <a:t>groundwork of social </a:t>
            </a:r>
            <a:r>
              <a:rPr lang="en-US" sz="1800" dirty="0" smtClean="0">
                <a:latin typeface="Times New Roman" panose="02020603050405020304" pitchFamily="18" charset="0"/>
                <a:cs typeface="Times New Roman" panose="02020603050405020304" pitchFamily="18" charset="0"/>
              </a:rPr>
              <a:t>equality.</a:t>
            </a:r>
          </a:p>
          <a:p>
            <a:pPr algn="just">
              <a:lnSpc>
                <a:spcPct val="150000"/>
              </a:lnSpc>
            </a:pPr>
            <a:r>
              <a:rPr lang="en-US" sz="1800" dirty="0" smtClean="0">
                <a:latin typeface="Times New Roman" panose="02020603050405020304" pitchFamily="18" charset="0"/>
                <a:cs typeface="Times New Roman" panose="02020603050405020304" pitchFamily="18" charset="0"/>
              </a:rPr>
              <a:t>By </a:t>
            </a:r>
            <a:r>
              <a:rPr lang="en-US" sz="1800" dirty="0">
                <a:latin typeface="Times New Roman" panose="02020603050405020304" pitchFamily="18" charset="0"/>
                <a:cs typeface="Times New Roman" panose="02020603050405020304" pitchFamily="18" charset="0"/>
              </a:rPr>
              <a:t>exercising new powers of Parliament, rule of law which is to </a:t>
            </a:r>
            <a:r>
              <a:rPr lang="en-US" sz="1800" dirty="0" smtClean="0">
                <a:latin typeface="Times New Roman" panose="02020603050405020304" pitchFamily="18" charset="0"/>
                <a:cs typeface="Times New Roman" panose="02020603050405020304" pitchFamily="18" charset="0"/>
              </a:rPr>
              <a:t>be applied </a:t>
            </a:r>
            <a:r>
              <a:rPr lang="en-US" sz="1800" dirty="0">
                <a:latin typeface="Times New Roman" panose="02020603050405020304" pitchFamily="18" charset="0"/>
                <a:cs typeface="Times New Roman" panose="02020603050405020304" pitchFamily="18" charset="0"/>
              </a:rPr>
              <a:t>by the court cannot be modified.</a:t>
            </a:r>
          </a:p>
          <a:p>
            <a:pPr algn="just">
              <a:lnSpc>
                <a:spcPct val="150000"/>
              </a:lnSpc>
            </a:pPr>
            <a:r>
              <a:rPr lang="en-US" sz="1800" dirty="0" smtClean="0">
                <a:latin typeface="Times New Roman" panose="02020603050405020304" pitchFamily="18" charset="0"/>
                <a:cs typeface="Times New Roman" panose="02020603050405020304" pitchFamily="18" charset="0"/>
              </a:rPr>
              <a:t>All </a:t>
            </a:r>
            <a:r>
              <a:rPr lang="en-US" sz="1800" dirty="0">
                <a:latin typeface="Times New Roman" panose="02020603050405020304" pitchFamily="18" charset="0"/>
                <a:cs typeface="Times New Roman" panose="02020603050405020304" pitchFamily="18" charset="0"/>
              </a:rPr>
              <a:t>those here, who are doing public duty, are accountable. They have </a:t>
            </a:r>
            <a:r>
              <a:rPr lang="en-US" sz="1800" dirty="0" smtClean="0">
                <a:latin typeface="Times New Roman" panose="02020603050405020304" pitchFamily="18" charset="0"/>
                <a:cs typeface="Times New Roman" panose="02020603050405020304" pitchFamily="18" charset="0"/>
              </a:rPr>
              <a:t>to work </a:t>
            </a:r>
            <a:r>
              <a:rPr lang="en-US" sz="1800" dirty="0">
                <a:latin typeface="Times New Roman" panose="02020603050405020304" pitchFamily="18" charset="0"/>
                <a:cs typeface="Times New Roman" panose="02020603050405020304" pitchFamily="18" charset="0"/>
              </a:rPr>
              <a:t>within the democratic provisions of the Constitution of India.</a:t>
            </a:r>
          </a:p>
          <a:p>
            <a:pPr algn="just">
              <a:lnSpc>
                <a:spcPct val="150000"/>
              </a:lnSpc>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concept of separation of power and rule of law is judicial review</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24ACE34-4FC9-498A-AFE5-18862DF2441D}"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Judicial </a:t>
            </a:r>
            <a:r>
              <a:rPr lang="en-US" sz="2400" b="1" dirty="0" smtClean="0">
                <a:latin typeface="Times New Roman" panose="02020603050405020304" pitchFamily="18" charset="0"/>
                <a:cs typeface="Times New Roman" panose="02020603050405020304" pitchFamily="18" charset="0"/>
              </a:rPr>
              <a:t>Review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0757914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Public Interest Litigation (PIL) means litigation filed in a court of </a:t>
            </a:r>
            <a:r>
              <a:rPr lang="en-US" sz="1800" dirty="0" smtClean="0">
                <a:latin typeface="Times New Roman" panose="02020603050405020304" pitchFamily="18" charset="0"/>
                <a:cs typeface="Times New Roman" panose="02020603050405020304" pitchFamily="18" charset="0"/>
              </a:rPr>
              <a:t>law, for </a:t>
            </a:r>
            <a:r>
              <a:rPr lang="en-US" sz="1800" dirty="0">
                <a:latin typeface="Times New Roman" panose="02020603050405020304" pitchFamily="18" charset="0"/>
                <a:cs typeface="Times New Roman" panose="02020603050405020304" pitchFamily="18" charset="0"/>
              </a:rPr>
              <a:t>the protection of "Public Interest", such as Pollution, </a:t>
            </a:r>
            <a:r>
              <a:rPr lang="en-US" sz="1800" dirty="0" smtClean="0">
                <a:latin typeface="Times New Roman" panose="02020603050405020304" pitchFamily="18" charset="0"/>
                <a:cs typeface="Times New Roman" panose="02020603050405020304" pitchFamily="18" charset="0"/>
              </a:rPr>
              <a:t>Terrorism, Road </a:t>
            </a:r>
            <a:r>
              <a:rPr lang="en-US" sz="1800" dirty="0">
                <a:latin typeface="Times New Roman" panose="02020603050405020304" pitchFamily="18" charset="0"/>
                <a:cs typeface="Times New Roman" panose="02020603050405020304" pitchFamily="18" charset="0"/>
              </a:rPr>
              <a:t>safety, Constructional hazards etc.</a:t>
            </a:r>
          </a:p>
          <a:p>
            <a:pPr algn="just">
              <a:lnSpc>
                <a:spcPct val="150000"/>
              </a:lnSpc>
            </a:pPr>
            <a:r>
              <a:rPr lang="en-US" sz="1800" dirty="0" smtClean="0">
                <a:latin typeface="Times New Roman" panose="02020603050405020304" pitchFamily="18" charset="0"/>
                <a:cs typeface="Times New Roman" panose="02020603050405020304" pitchFamily="18" charset="0"/>
              </a:rPr>
              <a:t>Any </a:t>
            </a:r>
            <a:r>
              <a:rPr lang="en-US" sz="1800" dirty="0">
                <a:latin typeface="Times New Roman" panose="02020603050405020304" pitchFamily="18" charset="0"/>
                <a:cs typeface="Times New Roman" panose="02020603050405020304" pitchFamily="18" charset="0"/>
              </a:rPr>
              <a:t>matter where the interest of public at large is affected can </a:t>
            </a:r>
            <a:r>
              <a:rPr lang="en-US" sz="1800" dirty="0" smtClean="0">
                <a:latin typeface="Times New Roman" panose="02020603050405020304" pitchFamily="18" charset="0"/>
                <a:cs typeface="Times New Roman" panose="02020603050405020304" pitchFamily="18" charset="0"/>
              </a:rPr>
              <a:t>be redressed </a:t>
            </a:r>
            <a:r>
              <a:rPr lang="en-US" sz="1800" dirty="0">
                <a:latin typeface="Times New Roman" panose="02020603050405020304" pitchFamily="18" charset="0"/>
                <a:cs typeface="Times New Roman" panose="02020603050405020304" pitchFamily="18" charset="0"/>
              </a:rPr>
              <a:t>by filing a Public Interest Litigation in a court of law.</a:t>
            </a:r>
          </a:p>
          <a:p>
            <a:pPr algn="just">
              <a:lnSpc>
                <a:spcPct val="150000"/>
              </a:lnSpc>
            </a:pPr>
            <a:r>
              <a:rPr lang="en-US" sz="1800" dirty="0" smtClean="0">
                <a:latin typeface="Times New Roman" panose="02020603050405020304" pitchFamily="18" charset="0"/>
                <a:cs typeface="Times New Roman" panose="02020603050405020304" pitchFamily="18" charset="0"/>
              </a:rPr>
              <a:t>Public </a:t>
            </a:r>
            <a:r>
              <a:rPr lang="en-US" sz="1800" dirty="0">
                <a:latin typeface="Times New Roman" panose="02020603050405020304" pitchFamily="18" charset="0"/>
                <a:cs typeface="Times New Roman" panose="02020603050405020304" pitchFamily="18" charset="0"/>
              </a:rPr>
              <a:t>interest litigation is not defined in any statute or in any act. It </a:t>
            </a:r>
            <a:r>
              <a:rPr lang="en-US" sz="1800" dirty="0" smtClean="0">
                <a:latin typeface="Times New Roman" panose="02020603050405020304" pitchFamily="18" charset="0"/>
                <a:cs typeface="Times New Roman" panose="02020603050405020304" pitchFamily="18" charset="0"/>
              </a:rPr>
              <a:t>has been </a:t>
            </a:r>
            <a:r>
              <a:rPr lang="en-US" sz="1800" dirty="0">
                <a:latin typeface="Times New Roman" panose="02020603050405020304" pitchFamily="18" charset="0"/>
                <a:cs typeface="Times New Roman" panose="02020603050405020304" pitchFamily="18" charset="0"/>
              </a:rPr>
              <a:t>interpreted by judges to consider the intent of public at large.</a:t>
            </a:r>
          </a:p>
          <a:p>
            <a:pPr algn="just">
              <a:lnSpc>
                <a:spcPct val="150000"/>
              </a:lnSpc>
            </a:pPr>
            <a:r>
              <a:rPr lang="en-US" sz="1800" dirty="0" smtClean="0">
                <a:latin typeface="Times New Roman" panose="02020603050405020304" pitchFamily="18" charset="0"/>
                <a:cs typeface="Times New Roman" panose="02020603050405020304" pitchFamily="18" charset="0"/>
              </a:rPr>
              <a:t>Public </a:t>
            </a:r>
            <a:r>
              <a:rPr lang="en-US" sz="1800" dirty="0">
                <a:latin typeface="Times New Roman" panose="02020603050405020304" pitchFamily="18" charset="0"/>
                <a:cs typeface="Times New Roman" panose="02020603050405020304" pitchFamily="18" charset="0"/>
              </a:rPr>
              <a:t>interest litigation is the power given to the public by courts </a:t>
            </a:r>
            <a:r>
              <a:rPr lang="en-US" sz="1800" dirty="0" smtClean="0">
                <a:latin typeface="Times New Roman" panose="02020603050405020304" pitchFamily="18" charset="0"/>
                <a:cs typeface="Times New Roman" panose="02020603050405020304" pitchFamily="18" charset="0"/>
              </a:rPr>
              <a:t>through judicial </a:t>
            </a:r>
            <a:r>
              <a:rPr lang="en-US" sz="1800" dirty="0">
                <a:latin typeface="Times New Roman" panose="02020603050405020304" pitchFamily="18" charset="0"/>
                <a:cs typeface="Times New Roman" panose="02020603050405020304" pitchFamily="18" charset="0"/>
              </a:rPr>
              <a:t>activism.</a:t>
            </a:r>
          </a:p>
        </p:txBody>
      </p:sp>
      <p:sp>
        <p:nvSpPr>
          <p:cNvPr id="4" name="Date Placeholder 3"/>
          <p:cNvSpPr>
            <a:spLocks noGrp="1"/>
          </p:cNvSpPr>
          <p:nvPr>
            <p:ph type="dt" sz="half" idx="10"/>
          </p:nvPr>
        </p:nvSpPr>
        <p:spPr/>
        <p:txBody>
          <a:bodyPr/>
          <a:lstStyle/>
          <a:p>
            <a:fld id="{A20DAB2D-6324-46B9-902C-8EE80EE008A2}"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Public Interest Litigation</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41451987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However, the person filing the petition must prove that the petition </a:t>
            </a:r>
            <a:r>
              <a:rPr lang="en-US" sz="2000" dirty="0" smtClean="0">
                <a:latin typeface="Times New Roman" panose="02020603050405020304" pitchFamily="18" charset="0"/>
                <a:cs typeface="Times New Roman" panose="02020603050405020304" pitchFamily="18" charset="0"/>
              </a:rPr>
              <a:t>is being </a:t>
            </a:r>
            <a:r>
              <a:rPr lang="en-US" sz="2000" dirty="0">
                <a:latin typeface="Times New Roman" panose="02020603050405020304" pitchFamily="18" charset="0"/>
                <a:cs typeface="Times New Roman" panose="02020603050405020304" pitchFamily="18" charset="0"/>
              </a:rPr>
              <a:t>filed for a public interest and not just as a frivolous litigation.</a:t>
            </a:r>
          </a:p>
          <a:p>
            <a:pPr algn="just">
              <a:lnSpc>
                <a:spcPct val="150000"/>
              </a:lnSpc>
            </a:pPr>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of the matters which are entertained under PIL are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 Bonded </a:t>
            </a:r>
            <a:r>
              <a:rPr lang="en-US" sz="2000" dirty="0" err="1">
                <a:latin typeface="Times New Roman" panose="02020603050405020304" pitchFamily="18" charset="0"/>
                <a:cs typeface="Times New Roman" panose="02020603050405020304" pitchFamily="18" charset="0"/>
              </a:rPr>
              <a:t>Labour</a:t>
            </a:r>
            <a:r>
              <a:rPr lang="en-US" sz="2000" dirty="0">
                <a:latin typeface="Times New Roman" panose="02020603050405020304" pitchFamily="18" charset="0"/>
                <a:cs typeface="Times New Roman" panose="02020603050405020304" pitchFamily="18" charset="0"/>
              </a:rPr>
              <a:t> matters.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b. Neglected Children.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c. Non-payment of minimum wages to workers and exploitation </a:t>
            </a:r>
            <a:r>
              <a:rPr lang="en-US" sz="2000" dirty="0" smtClean="0">
                <a:latin typeface="Times New Roman" panose="02020603050405020304" pitchFamily="18" charset="0"/>
                <a:cs typeface="Times New Roman" panose="02020603050405020304" pitchFamily="18" charset="0"/>
              </a:rPr>
              <a:t>of casual </a:t>
            </a:r>
            <a:r>
              <a:rPr lang="en-US" sz="2000" dirty="0">
                <a:latin typeface="Times New Roman" panose="02020603050405020304" pitchFamily="18" charset="0"/>
                <a:cs typeface="Times New Roman" panose="02020603050405020304" pitchFamily="18" charset="0"/>
              </a:rPr>
              <a:t>workers.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d. Atrocities on women.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e. Environmental pollution and disturbance of ecological balance.</a:t>
            </a:r>
          </a:p>
        </p:txBody>
      </p:sp>
      <p:sp>
        <p:nvSpPr>
          <p:cNvPr id="4" name="Date Placeholder 3"/>
          <p:cNvSpPr>
            <a:spLocks noGrp="1"/>
          </p:cNvSpPr>
          <p:nvPr>
            <p:ph type="dt" sz="half" idx="10"/>
          </p:nvPr>
        </p:nvSpPr>
        <p:spPr/>
        <p:txBody>
          <a:bodyPr/>
          <a:lstStyle/>
          <a:p>
            <a:fld id="{52FBFD50-EB5C-45E9-9600-299D92D30BEC}"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Public Interest </a:t>
            </a:r>
            <a:r>
              <a:rPr lang="en-US" sz="2400" b="1" dirty="0" smtClean="0">
                <a:latin typeface="Times New Roman" panose="02020603050405020304" pitchFamily="18" charset="0"/>
                <a:cs typeface="Times New Roman" panose="02020603050405020304" pitchFamily="18" charset="0"/>
              </a:rPr>
              <a:t>Litigation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4072427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Any citizen can file a public case by filing a petition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 In the SC under Article 32.</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b. In the High Courts under Article 226.</a:t>
            </a:r>
          </a:p>
          <a:p>
            <a:pPr algn="just">
              <a:lnSpc>
                <a:spcPct val="150000"/>
              </a:lnSpc>
            </a:pPr>
            <a:r>
              <a:rPr lang="en-US" sz="2000" dirty="0" smtClean="0">
                <a:latin typeface="Times New Roman" panose="02020603050405020304" pitchFamily="18" charset="0"/>
                <a:cs typeface="Times New Roman" panose="02020603050405020304" pitchFamily="18" charset="0"/>
              </a:rPr>
              <a:t>However</a:t>
            </a:r>
            <a:r>
              <a:rPr lang="en-US" sz="2000" dirty="0">
                <a:latin typeface="Times New Roman" panose="02020603050405020304" pitchFamily="18" charset="0"/>
                <a:cs typeface="Times New Roman" panose="02020603050405020304" pitchFamily="18" charset="0"/>
              </a:rPr>
              <a:t>, the court must be satisfied that the Writ petition fulfils </a:t>
            </a:r>
            <a:r>
              <a:rPr lang="en-US" sz="2000" dirty="0" smtClean="0">
                <a:latin typeface="Times New Roman" panose="02020603050405020304" pitchFamily="18" charset="0"/>
                <a:cs typeface="Times New Roman" panose="02020603050405020304" pitchFamily="18" charset="0"/>
              </a:rPr>
              <a:t>some basic </a:t>
            </a:r>
            <a:r>
              <a:rPr lang="en-US" sz="2000" dirty="0">
                <a:latin typeface="Times New Roman" panose="02020603050405020304" pitchFamily="18" charset="0"/>
                <a:cs typeface="Times New Roman" panose="02020603050405020304" pitchFamily="18" charset="0"/>
              </a:rPr>
              <a:t>needs for PIL as the letter is addressed by the aggrieved </a:t>
            </a:r>
            <a:r>
              <a:rPr lang="en-US" sz="2000" dirty="0" smtClean="0">
                <a:latin typeface="Times New Roman" panose="02020603050405020304" pitchFamily="18" charset="0"/>
                <a:cs typeface="Times New Roman" panose="02020603050405020304" pitchFamily="18" charset="0"/>
              </a:rPr>
              <a:t>person, public </a:t>
            </a:r>
            <a:r>
              <a:rPr lang="en-US" sz="2000" dirty="0">
                <a:latin typeface="Times New Roman" panose="02020603050405020304" pitchFamily="18" charset="0"/>
                <a:cs typeface="Times New Roman" panose="02020603050405020304" pitchFamily="18" charset="0"/>
              </a:rPr>
              <a:t>spirited individual and a social action group for the </a:t>
            </a:r>
            <a:r>
              <a:rPr lang="en-US" sz="2000" dirty="0" smtClean="0">
                <a:latin typeface="Times New Roman" panose="02020603050405020304" pitchFamily="18" charset="0"/>
                <a:cs typeface="Times New Roman" panose="02020603050405020304" pitchFamily="18" charset="0"/>
              </a:rPr>
              <a:t>enforcement of </a:t>
            </a:r>
            <a:r>
              <a:rPr lang="en-US" sz="2000" dirty="0">
                <a:latin typeface="Times New Roman" panose="02020603050405020304" pitchFamily="18" charset="0"/>
                <a:cs typeface="Times New Roman" panose="02020603050405020304" pitchFamily="18" charset="0"/>
              </a:rPr>
              <a:t>legal or Constitutional rights to any person who are not able </a:t>
            </a:r>
            <a:r>
              <a:rPr lang="en-US" sz="2000" dirty="0" smtClean="0">
                <a:latin typeface="Times New Roman" panose="02020603050405020304" pitchFamily="18" charset="0"/>
                <a:cs typeface="Times New Roman" panose="02020603050405020304" pitchFamily="18" charset="0"/>
              </a:rPr>
              <a:t>to approach </a:t>
            </a:r>
            <a:r>
              <a:rPr lang="en-US" sz="2000" dirty="0">
                <a:latin typeface="Times New Roman" panose="02020603050405020304" pitchFamily="18" charset="0"/>
                <a:cs typeface="Times New Roman" panose="02020603050405020304" pitchFamily="18" charset="0"/>
              </a:rPr>
              <a:t>the court for redress.</a:t>
            </a:r>
          </a:p>
          <a:p>
            <a:pPr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Public Interest Litigation can be filed against a State/Central Govt</a:t>
            </a:r>
            <a:r>
              <a:rPr lang="en-US" sz="2000" dirty="0" smtClean="0">
                <a:latin typeface="Times New Roman" panose="02020603050405020304" pitchFamily="18" charset="0"/>
                <a:cs typeface="Times New Roman" panose="02020603050405020304" pitchFamily="18" charset="0"/>
              </a:rPr>
              <a:t>., Municipal Authorities.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C5B35E-1692-4CF2-B115-A459FB66B64E}"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Public Interest </a:t>
            </a:r>
            <a:r>
              <a:rPr lang="en-US" sz="2400" b="1" dirty="0" smtClean="0">
                <a:latin typeface="Times New Roman" panose="02020603050405020304" pitchFamily="18" charset="0"/>
                <a:cs typeface="Times New Roman" panose="02020603050405020304" pitchFamily="18" charset="0"/>
              </a:rPr>
              <a:t>Litigation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52243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Active role of the judiciary in upholding the rights of citizens </a:t>
            </a:r>
            <a:r>
              <a:rPr lang="en-US" sz="2000" dirty="0" smtClean="0">
                <a:latin typeface="Times New Roman" panose="02020603050405020304" pitchFamily="18" charset="0"/>
                <a:cs typeface="Times New Roman" panose="02020603050405020304" pitchFamily="18" charset="0"/>
              </a:rPr>
              <a:t>and preserving </a:t>
            </a:r>
            <a:r>
              <a:rPr lang="en-US" sz="2000" dirty="0">
                <a:latin typeface="Times New Roman" panose="02020603050405020304" pitchFamily="18" charset="0"/>
                <a:cs typeface="Times New Roman" panose="02020603050405020304" pitchFamily="18" charset="0"/>
              </a:rPr>
              <a:t>the constitutional and legal system of the country is </a:t>
            </a:r>
            <a:r>
              <a:rPr lang="en-US" sz="2000" dirty="0" smtClean="0">
                <a:latin typeface="Times New Roman" panose="02020603050405020304" pitchFamily="18" charset="0"/>
                <a:cs typeface="Times New Roman" panose="02020603050405020304" pitchFamily="18" charset="0"/>
              </a:rPr>
              <a:t>known as </a:t>
            </a:r>
            <a:r>
              <a:rPr lang="en-US" sz="2000" dirty="0">
                <a:latin typeface="Times New Roman" panose="02020603050405020304" pitchFamily="18" charset="0"/>
                <a:cs typeface="Times New Roman" panose="02020603050405020304" pitchFamily="18" charset="0"/>
              </a:rPr>
              <a:t>judicial activism.</a:t>
            </a:r>
          </a:p>
          <a:p>
            <a:pPr algn="just">
              <a:lnSpc>
                <a:spcPct val="150000"/>
              </a:lnSpc>
            </a:pPr>
            <a:r>
              <a:rPr lang="en-US" sz="2000" dirty="0" smtClean="0">
                <a:latin typeface="Times New Roman" panose="02020603050405020304" pitchFamily="18" charset="0"/>
                <a:cs typeface="Times New Roman" panose="02020603050405020304" pitchFamily="18" charset="0"/>
              </a:rPr>
              <a:t>Public </a:t>
            </a:r>
            <a:r>
              <a:rPr lang="en-US" sz="2000" dirty="0">
                <a:latin typeface="Times New Roman" panose="02020603050405020304" pitchFamily="18" charset="0"/>
                <a:cs typeface="Times New Roman" panose="02020603050405020304" pitchFamily="18" charset="0"/>
              </a:rPr>
              <a:t>Interest Litigation (PIL) made judicial activism possible in India.</a:t>
            </a:r>
          </a:p>
          <a:p>
            <a:pPr algn="just">
              <a:lnSpc>
                <a:spcPct val="150000"/>
              </a:lnSpc>
            </a:pPr>
            <a:r>
              <a:rPr lang="en-US" sz="2000" dirty="0" smtClean="0">
                <a:latin typeface="Times New Roman" panose="02020603050405020304" pitchFamily="18" charset="0"/>
                <a:cs typeface="Times New Roman" panose="02020603050405020304" pitchFamily="18" charset="0"/>
              </a:rPr>
              <a:t>Judicial </a:t>
            </a:r>
            <a:r>
              <a:rPr lang="en-US" sz="2000" dirty="0">
                <a:latin typeface="Times New Roman" panose="02020603050405020304" pitchFamily="18" charset="0"/>
                <a:cs typeface="Times New Roman" panose="02020603050405020304" pitchFamily="18" charset="0"/>
              </a:rPr>
              <a:t>activism is seen as a success in liberalizing access to justice </a:t>
            </a:r>
            <a:r>
              <a:rPr lang="en-US" sz="2000" dirty="0" smtClean="0">
                <a:latin typeface="Times New Roman" panose="02020603050405020304" pitchFamily="18" charset="0"/>
                <a:cs typeface="Times New Roman" panose="02020603050405020304" pitchFamily="18" charset="0"/>
              </a:rPr>
              <a:t>and giving </a:t>
            </a:r>
            <a:r>
              <a:rPr lang="en-US" sz="2000" dirty="0">
                <a:latin typeface="Times New Roman" panose="02020603050405020304" pitchFamily="18" charset="0"/>
                <a:cs typeface="Times New Roman" panose="02020603050405020304" pitchFamily="18" charset="0"/>
              </a:rPr>
              <a:t>relief to disadvantaged groups.</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active role of the Indian judiciary particularly that of the </a:t>
            </a:r>
            <a:r>
              <a:rPr lang="en-US" sz="2000" dirty="0" smtClean="0">
                <a:latin typeface="Times New Roman" panose="02020603050405020304" pitchFamily="18" charset="0"/>
                <a:cs typeface="Times New Roman" panose="02020603050405020304" pitchFamily="18" charset="0"/>
              </a:rPr>
              <a:t>Supreme Court </a:t>
            </a:r>
            <a:r>
              <a:rPr lang="en-US" sz="2000" dirty="0">
                <a:latin typeface="Times New Roman" panose="02020603050405020304" pitchFamily="18" charset="0"/>
                <a:cs typeface="Times New Roman" panose="02020603050405020304" pitchFamily="18" charset="0"/>
              </a:rPr>
              <a:t>has been appreciated both within and outside India.</a:t>
            </a:r>
          </a:p>
        </p:txBody>
      </p:sp>
      <p:sp>
        <p:nvSpPr>
          <p:cNvPr id="4" name="Date Placeholder 3"/>
          <p:cNvSpPr>
            <a:spLocks noGrp="1"/>
          </p:cNvSpPr>
          <p:nvPr>
            <p:ph type="dt" sz="half" idx="10"/>
          </p:nvPr>
        </p:nvSpPr>
        <p:spPr/>
        <p:txBody>
          <a:bodyPr/>
          <a:lstStyle/>
          <a:p>
            <a:fld id="{C27D4FE6-3EBB-4FE8-A01E-998403D529BB}"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Judicial Activism</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83154216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Judicial </a:t>
            </a:r>
            <a:r>
              <a:rPr lang="en-US" sz="2000" b="1" dirty="0">
                <a:latin typeface="Times New Roman" panose="02020603050405020304" pitchFamily="18" charset="0"/>
                <a:cs typeface="Times New Roman" panose="02020603050405020304" pitchFamily="18" charset="0"/>
              </a:rPr>
              <a:t>Activism Methods : </a:t>
            </a:r>
            <a:endParaRPr lang="en-US" sz="2000" b="1" dirty="0" smtClean="0">
              <a:latin typeface="Times New Roman" panose="02020603050405020304" pitchFamily="18" charset="0"/>
              <a:cs typeface="Times New Roman" panose="02020603050405020304" pitchFamily="18" charset="0"/>
            </a:endParaRP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various methods of </a:t>
            </a:r>
            <a:r>
              <a:rPr lang="en-US" sz="2000" dirty="0" smtClean="0">
                <a:latin typeface="Times New Roman" panose="02020603050405020304" pitchFamily="18" charset="0"/>
                <a:cs typeface="Times New Roman" panose="02020603050405020304" pitchFamily="18" charset="0"/>
              </a:rPr>
              <a:t>judicial activism </a:t>
            </a:r>
            <a:r>
              <a:rPr lang="en-US" sz="2000" dirty="0">
                <a:latin typeface="Times New Roman" panose="02020603050405020304" pitchFamily="18" charset="0"/>
                <a:cs typeface="Times New Roman" panose="02020603050405020304" pitchFamily="18" charset="0"/>
              </a:rPr>
              <a:t>which are followed in India. They are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Judicial review.</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Public Interest Litigation (PIL).</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Constitutional interpretation.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Access of international statute for ensuring constitutional rights.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Supervisory power of the higher courts on the lower courts.</a:t>
            </a:r>
          </a:p>
        </p:txBody>
      </p:sp>
      <p:sp>
        <p:nvSpPr>
          <p:cNvPr id="4" name="Date Placeholder 3"/>
          <p:cNvSpPr>
            <a:spLocks noGrp="1"/>
          </p:cNvSpPr>
          <p:nvPr>
            <p:ph type="dt" sz="half" idx="10"/>
          </p:nvPr>
        </p:nvSpPr>
        <p:spPr/>
        <p:txBody>
          <a:bodyPr/>
          <a:lstStyle/>
          <a:p>
            <a:fld id="{CF110198-EE2E-4A2D-B122-DE08490D0BFD}"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latin typeface="Times New Roman" panose="02020603050405020304" pitchFamily="18" charset="0"/>
                <a:cs typeface="Times New Roman" panose="02020603050405020304" pitchFamily="18" charset="0"/>
              </a:rPr>
              <a:t>Judicial Activism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99906933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marL="0" indent="0" algn="just">
              <a:lnSpc>
                <a:spcPct val="150000"/>
              </a:lnSpc>
              <a:buNone/>
            </a:pP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is an anti-corruption body or ombudsman, responsible for </a:t>
            </a:r>
            <a:r>
              <a:rPr lang="en-US" sz="2000" dirty="0" smtClean="0">
                <a:latin typeface="Times New Roman" panose="02020603050405020304" pitchFamily="18" charset="0"/>
                <a:cs typeface="Times New Roman" panose="02020603050405020304" pitchFamily="18" charset="0"/>
              </a:rPr>
              <a:t>looking into </a:t>
            </a:r>
            <a:r>
              <a:rPr lang="en-US" sz="2000" dirty="0">
                <a:latin typeface="Times New Roman" panose="02020603050405020304" pitchFamily="18" charset="0"/>
                <a:cs typeface="Times New Roman" panose="02020603050405020304" pitchFamily="18" charset="0"/>
              </a:rPr>
              <a:t>corruption complaints at the national </a:t>
            </a:r>
            <a:r>
              <a:rPr lang="en-US" sz="2000" dirty="0" smtClean="0">
                <a:latin typeface="Times New Roman" panose="02020603050405020304" pitchFamily="18" charset="0"/>
                <a:cs typeface="Times New Roman" panose="02020603050405020304" pitchFamily="18" charset="0"/>
              </a:rPr>
              <a:t>level. It </a:t>
            </a:r>
            <a:r>
              <a:rPr lang="en-US" sz="2000" dirty="0">
                <a:latin typeface="Times New Roman" panose="02020603050405020304" pitchFamily="18" charset="0"/>
                <a:cs typeface="Times New Roman" panose="02020603050405020304" pitchFamily="18" charset="0"/>
              </a:rPr>
              <a:t>is a statutory body without any constitutional status.</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Structure of </a:t>
            </a:r>
            <a:r>
              <a:rPr lang="en-US" sz="2000" b="1" dirty="0" err="1">
                <a:latin typeface="Times New Roman" panose="02020603050405020304" pitchFamily="18" charset="0"/>
                <a:cs typeface="Times New Roman" panose="02020603050405020304" pitchFamily="18" charset="0"/>
              </a:rPr>
              <a:t>Lokpal</a:t>
            </a:r>
            <a:r>
              <a:rPr lang="en-US" sz="2000" b="1"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is a multi-member body that consists of one chairperson and a</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maximum of 8 members.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Out of the maximum eight members, half will be judicial members </a:t>
            </a:r>
            <a:r>
              <a:rPr lang="en-US" sz="2000" dirty="0" smtClean="0">
                <a:latin typeface="Times New Roman" panose="02020603050405020304" pitchFamily="18" charset="0"/>
                <a:cs typeface="Times New Roman" panose="02020603050405020304" pitchFamily="18" charset="0"/>
              </a:rPr>
              <a:t>and minimum </a:t>
            </a:r>
            <a:r>
              <a:rPr lang="en-US" sz="2000" dirty="0">
                <a:latin typeface="Times New Roman" panose="02020603050405020304" pitchFamily="18" charset="0"/>
                <a:cs typeface="Times New Roman" panose="02020603050405020304" pitchFamily="18" charset="0"/>
              </a:rPr>
              <a:t>50% of the members will be from SC/ST/OBC/Minorities </a:t>
            </a:r>
            <a:r>
              <a:rPr lang="en-US" sz="2000" dirty="0" smtClean="0">
                <a:latin typeface="Times New Roman" panose="02020603050405020304" pitchFamily="18" charset="0"/>
                <a:cs typeface="Times New Roman" panose="02020603050405020304" pitchFamily="18" charset="0"/>
              </a:rPr>
              <a:t>and women</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20BEE97-540E-47AC-A4A7-346C76535DA2}"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Lokpal</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0414058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Chairperson of 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should be either the former Chief Justice </a:t>
            </a:r>
            <a:r>
              <a:rPr lang="en-US" sz="2000" dirty="0" smtClean="0">
                <a:latin typeface="Times New Roman" panose="02020603050405020304" pitchFamily="18" charset="0"/>
                <a:cs typeface="Times New Roman" panose="02020603050405020304" pitchFamily="18" charset="0"/>
              </a:rPr>
              <a:t>of India </a:t>
            </a:r>
            <a:r>
              <a:rPr lang="en-US" sz="2000" dirty="0">
                <a:latin typeface="Times New Roman" panose="02020603050405020304" pitchFamily="18" charset="0"/>
                <a:cs typeface="Times New Roman" panose="02020603050405020304" pitchFamily="18" charset="0"/>
              </a:rPr>
              <a:t>or the former Judge of Supreme Court or an eminent person </a:t>
            </a:r>
            <a:r>
              <a:rPr lang="en-US" sz="2000" dirty="0" smtClean="0">
                <a:latin typeface="Times New Roman" panose="02020603050405020304" pitchFamily="18" charset="0"/>
                <a:cs typeface="Times New Roman" panose="02020603050405020304" pitchFamily="18" charset="0"/>
              </a:rPr>
              <a:t>with impeccable </a:t>
            </a:r>
            <a:r>
              <a:rPr lang="en-US" sz="2000" dirty="0">
                <a:latin typeface="Times New Roman" panose="02020603050405020304" pitchFamily="18" charset="0"/>
                <a:cs typeface="Times New Roman" panose="02020603050405020304" pitchFamily="18" charset="0"/>
              </a:rPr>
              <a:t>integrity and outstanding ability, having special </a:t>
            </a:r>
            <a:r>
              <a:rPr lang="en-US" sz="2000" dirty="0" smtClean="0">
                <a:latin typeface="Times New Roman" panose="02020603050405020304" pitchFamily="18" charset="0"/>
                <a:cs typeface="Times New Roman" panose="02020603050405020304" pitchFamily="18" charset="0"/>
              </a:rPr>
              <a:t>knowledge and </a:t>
            </a:r>
            <a:r>
              <a:rPr lang="en-US" sz="2000" dirty="0">
                <a:latin typeface="Times New Roman" panose="02020603050405020304" pitchFamily="18" charset="0"/>
                <a:cs typeface="Times New Roman" panose="02020603050405020304" pitchFamily="18" charset="0"/>
              </a:rPr>
              <a:t>expertise of minimum 25 years in the matters relating to </a:t>
            </a:r>
            <a:r>
              <a:rPr lang="en-US" sz="2000" dirty="0" smtClean="0">
                <a:latin typeface="Times New Roman" panose="02020603050405020304" pitchFamily="18" charset="0"/>
                <a:cs typeface="Times New Roman" panose="02020603050405020304" pitchFamily="18" charset="0"/>
              </a:rPr>
              <a:t>anticorruption policy</a:t>
            </a:r>
            <a:r>
              <a:rPr lang="en-US" sz="2000" dirty="0">
                <a:latin typeface="Times New Roman" panose="02020603050405020304" pitchFamily="18" charset="0"/>
                <a:cs typeface="Times New Roman" panose="02020603050405020304" pitchFamily="18" charset="0"/>
              </a:rPr>
              <a:t>, public administration, vigilance, finance </a:t>
            </a:r>
            <a:r>
              <a:rPr lang="en-US" sz="2000" dirty="0" smtClean="0">
                <a:latin typeface="Times New Roman" panose="02020603050405020304" pitchFamily="18" charset="0"/>
                <a:cs typeface="Times New Roman" panose="02020603050405020304" pitchFamily="18" charset="0"/>
              </a:rPr>
              <a:t>including insurance </a:t>
            </a:r>
            <a:r>
              <a:rPr lang="en-US" sz="2000" dirty="0">
                <a:latin typeface="Times New Roman" panose="02020603050405020304" pitchFamily="18" charset="0"/>
                <a:cs typeface="Times New Roman" panose="02020603050405020304" pitchFamily="18" charset="0"/>
              </a:rPr>
              <a:t>and banking, law and management</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judicial member of 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is either a former Judge of </a:t>
            </a:r>
            <a:r>
              <a:rPr lang="en-US" sz="2000" dirty="0" smtClean="0">
                <a:latin typeface="Times New Roman" panose="02020603050405020304" pitchFamily="18" charset="0"/>
                <a:cs typeface="Times New Roman" panose="02020603050405020304" pitchFamily="18" charset="0"/>
              </a:rPr>
              <a:t>the Supreme </a:t>
            </a:r>
            <a:r>
              <a:rPr lang="en-US" sz="2000" dirty="0">
                <a:latin typeface="Times New Roman" panose="02020603050405020304" pitchFamily="18" charset="0"/>
                <a:cs typeface="Times New Roman" panose="02020603050405020304" pitchFamily="18" charset="0"/>
              </a:rPr>
              <a:t>Court or a former Chief Justice of a High Court</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members are appointed by the president on the recommendation </a:t>
            </a:r>
            <a:r>
              <a:rPr lang="en-US" sz="2000" dirty="0" smtClean="0">
                <a:latin typeface="Times New Roman" panose="02020603050405020304" pitchFamily="18" charset="0"/>
                <a:cs typeface="Times New Roman" panose="02020603050405020304" pitchFamily="18" charset="0"/>
              </a:rPr>
              <a:t>of a </a:t>
            </a:r>
            <a:r>
              <a:rPr lang="en-US" sz="2000" dirty="0">
                <a:latin typeface="Times New Roman" panose="02020603050405020304" pitchFamily="18" charset="0"/>
                <a:cs typeface="Times New Roman" panose="02020603050405020304" pitchFamily="18" charset="0"/>
              </a:rPr>
              <a:t>Selection Committee.</a:t>
            </a:r>
          </a:p>
        </p:txBody>
      </p:sp>
      <p:sp>
        <p:nvSpPr>
          <p:cNvPr id="4" name="Date Placeholder 3"/>
          <p:cNvSpPr>
            <a:spLocks noGrp="1"/>
          </p:cNvSpPr>
          <p:nvPr>
            <p:ph type="dt" sz="half" idx="10"/>
          </p:nvPr>
        </p:nvSpPr>
        <p:spPr/>
        <p:txBody>
          <a:bodyPr/>
          <a:lstStyle/>
          <a:p>
            <a:fld id="{984DA983-8309-47D7-99A1-4D69270F5B3B}"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Lokpal</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59098365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non-judicial member should be an eminent person with </a:t>
            </a:r>
            <a:r>
              <a:rPr lang="en-US" sz="2000" dirty="0" smtClean="0">
                <a:latin typeface="Times New Roman" panose="02020603050405020304" pitchFamily="18" charset="0"/>
                <a:cs typeface="Times New Roman" panose="02020603050405020304" pitchFamily="18" charset="0"/>
              </a:rPr>
              <a:t>impeccable integrity </a:t>
            </a:r>
            <a:r>
              <a:rPr lang="en-US" sz="2000" dirty="0">
                <a:latin typeface="Times New Roman" panose="02020603050405020304" pitchFamily="18" charset="0"/>
                <a:cs typeface="Times New Roman" panose="02020603050405020304" pitchFamily="18" charset="0"/>
              </a:rPr>
              <a:t>and outstanding ability, having special knowledge and </a:t>
            </a:r>
            <a:r>
              <a:rPr lang="en-US" sz="2000" dirty="0" smtClean="0">
                <a:latin typeface="Times New Roman" panose="02020603050405020304" pitchFamily="18" charset="0"/>
                <a:cs typeface="Times New Roman" panose="02020603050405020304" pitchFamily="18" charset="0"/>
              </a:rPr>
              <a:t>expertise of </a:t>
            </a:r>
            <a:r>
              <a:rPr lang="en-US" sz="2000" dirty="0">
                <a:latin typeface="Times New Roman" panose="02020603050405020304" pitchFamily="18" charset="0"/>
                <a:cs typeface="Times New Roman" panose="02020603050405020304" pitchFamily="18" charset="0"/>
              </a:rPr>
              <a:t>minimum 25 years in the matters relating to anti-corruption </a:t>
            </a:r>
            <a:r>
              <a:rPr lang="en-US" sz="2000" dirty="0" smtClean="0">
                <a:latin typeface="Times New Roman" panose="02020603050405020304" pitchFamily="18" charset="0"/>
                <a:cs typeface="Times New Roman" panose="02020603050405020304" pitchFamily="18" charset="0"/>
              </a:rPr>
              <a:t>policy, public </a:t>
            </a:r>
            <a:r>
              <a:rPr lang="en-US" sz="2000" dirty="0">
                <a:latin typeface="Times New Roman" panose="02020603050405020304" pitchFamily="18" charset="0"/>
                <a:cs typeface="Times New Roman" panose="02020603050405020304" pitchFamily="18" charset="0"/>
              </a:rPr>
              <a:t>administration, vigilance, finance including insurance and </a:t>
            </a:r>
            <a:r>
              <a:rPr lang="en-US" sz="2000" dirty="0" smtClean="0">
                <a:latin typeface="Times New Roman" panose="02020603050405020304" pitchFamily="18" charset="0"/>
                <a:cs typeface="Times New Roman" panose="02020603050405020304" pitchFamily="18" charset="0"/>
              </a:rPr>
              <a:t>banking, law </a:t>
            </a:r>
            <a:r>
              <a:rPr lang="en-US" sz="2000" dirty="0">
                <a:latin typeface="Times New Roman" panose="02020603050405020304" pitchFamily="18" charset="0"/>
                <a:cs typeface="Times New Roman" panose="02020603050405020304" pitchFamily="18" charset="0"/>
              </a:rPr>
              <a:t>and management</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The term of office for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Chairman and Members is 5 years or </a:t>
            </a:r>
            <a:r>
              <a:rPr lang="en-US" sz="2000" dirty="0" smtClean="0">
                <a:latin typeface="Times New Roman" panose="02020603050405020304" pitchFamily="18" charset="0"/>
                <a:cs typeface="Times New Roman" panose="02020603050405020304" pitchFamily="18" charset="0"/>
              </a:rPr>
              <a:t>till the </a:t>
            </a:r>
            <a:r>
              <a:rPr lang="en-US" sz="2000" dirty="0">
                <a:latin typeface="Times New Roman" panose="02020603050405020304" pitchFamily="18" charset="0"/>
                <a:cs typeface="Times New Roman" panose="02020603050405020304" pitchFamily="18" charset="0"/>
              </a:rPr>
              <a:t>age of 70 years.</a:t>
            </a:r>
          </a:p>
        </p:txBody>
      </p:sp>
      <p:sp>
        <p:nvSpPr>
          <p:cNvPr id="4" name="Date Placeholder 3"/>
          <p:cNvSpPr>
            <a:spLocks noGrp="1"/>
          </p:cNvSpPr>
          <p:nvPr>
            <p:ph type="dt" sz="half" idx="10"/>
          </p:nvPr>
        </p:nvSpPr>
        <p:spPr/>
        <p:txBody>
          <a:bodyPr/>
          <a:lstStyle/>
          <a:p>
            <a:fld id="{6B385FC9-A04A-4741-8095-11C5177C95CB}"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smtClean="0">
                <a:latin typeface="Times New Roman" panose="02020603050405020304" pitchFamily="18" charset="0"/>
                <a:cs typeface="Times New Roman" panose="02020603050405020304" pitchFamily="18" charset="0"/>
              </a:rPr>
              <a:t>Lokpal</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28011047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28476"/>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Jurisdiction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includes Prime Minister, Ministers, members </a:t>
            </a:r>
            <a:r>
              <a:rPr lang="en-US" sz="2000" dirty="0" smtClean="0">
                <a:latin typeface="Times New Roman" panose="02020603050405020304" pitchFamily="18" charset="0"/>
                <a:cs typeface="Times New Roman" panose="02020603050405020304" pitchFamily="18" charset="0"/>
              </a:rPr>
              <a:t>of Parliament</a:t>
            </a:r>
            <a:r>
              <a:rPr lang="en-US" sz="2000" dirty="0">
                <a:latin typeface="Times New Roman" panose="02020603050405020304" pitchFamily="18" charset="0"/>
                <a:cs typeface="Times New Roman" panose="02020603050405020304" pitchFamily="18" charset="0"/>
              </a:rPr>
              <a:t>, Groups A, B, C and D officers and officials of </a:t>
            </a:r>
            <a:r>
              <a:rPr lang="en-US" sz="2000" dirty="0" smtClean="0">
                <a:latin typeface="Times New Roman" panose="02020603050405020304" pitchFamily="18" charset="0"/>
                <a:cs typeface="Times New Roman" panose="02020603050405020304" pitchFamily="18" charset="0"/>
              </a:rPr>
              <a:t>Central Government</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Its </a:t>
            </a:r>
            <a:r>
              <a:rPr lang="en-US" sz="2000" dirty="0">
                <a:latin typeface="Times New Roman" panose="02020603050405020304" pitchFamily="18" charset="0"/>
                <a:cs typeface="Times New Roman" panose="02020603050405020304" pitchFamily="18" charset="0"/>
              </a:rPr>
              <a:t>jurisdiction also includes any person who is or has been in </a:t>
            </a:r>
            <a:r>
              <a:rPr lang="en-US" sz="2000" dirty="0" smtClean="0">
                <a:latin typeface="Times New Roman" panose="02020603050405020304" pitchFamily="18" charset="0"/>
                <a:cs typeface="Times New Roman" panose="02020603050405020304" pitchFamily="18" charset="0"/>
              </a:rPr>
              <a:t>charge (director/manager/secretary</a:t>
            </a:r>
            <a:r>
              <a:rPr lang="en-US" sz="2000" dirty="0">
                <a:latin typeface="Times New Roman" panose="02020603050405020304" pitchFamily="18" charset="0"/>
                <a:cs typeface="Times New Roman" panose="02020603050405020304" pitchFamily="18" charset="0"/>
              </a:rPr>
              <a:t>) of any body/society set up by central act </a:t>
            </a:r>
            <a:r>
              <a:rPr lang="en-US" sz="2000" dirty="0" smtClean="0">
                <a:latin typeface="Times New Roman" panose="02020603050405020304" pitchFamily="18" charset="0"/>
                <a:cs typeface="Times New Roman" panose="02020603050405020304" pitchFamily="18" charset="0"/>
              </a:rPr>
              <a:t>or any </a:t>
            </a:r>
            <a:r>
              <a:rPr lang="en-US" sz="2000" dirty="0">
                <a:latin typeface="Times New Roman" panose="02020603050405020304" pitchFamily="18" charset="0"/>
                <a:cs typeface="Times New Roman" panose="02020603050405020304" pitchFamily="18" charset="0"/>
              </a:rPr>
              <a:t>other body financed/controlled by central government and any </a:t>
            </a:r>
            <a:r>
              <a:rPr lang="en-US" sz="2000" dirty="0" smtClean="0">
                <a:latin typeface="Times New Roman" panose="02020603050405020304" pitchFamily="18" charset="0"/>
                <a:cs typeface="Times New Roman" panose="02020603050405020304" pitchFamily="18" charset="0"/>
              </a:rPr>
              <a:t>other person </a:t>
            </a:r>
            <a:r>
              <a:rPr lang="en-US" sz="2000" dirty="0">
                <a:latin typeface="Times New Roman" panose="02020603050405020304" pitchFamily="18" charset="0"/>
                <a:cs typeface="Times New Roman" panose="02020603050405020304" pitchFamily="18" charset="0"/>
              </a:rPr>
              <a:t>involved in act of abetting, bribe giving or bribe taking.</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Act mandates that all public officials should furnish </a:t>
            </a:r>
            <a:r>
              <a:rPr lang="en-US" sz="2000" dirty="0" smtClean="0">
                <a:latin typeface="Times New Roman" panose="02020603050405020304" pitchFamily="18" charset="0"/>
                <a:cs typeface="Times New Roman" panose="02020603050405020304" pitchFamily="18" charset="0"/>
              </a:rPr>
              <a:t>the assets </a:t>
            </a:r>
            <a:r>
              <a:rPr lang="en-US" sz="2000" dirty="0">
                <a:latin typeface="Times New Roman" panose="02020603050405020304" pitchFamily="18" charset="0"/>
                <a:cs typeface="Times New Roman" panose="02020603050405020304" pitchFamily="18" charset="0"/>
              </a:rPr>
              <a:t>and liabilities of themselves as well as their respective dependents.</a:t>
            </a:r>
          </a:p>
        </p:txBody>
      </p:sp>
      <p:sp>
        <p:nvSpPr>
          <p:cNvPr id="4" name="Date Placeholder 3"/>
          <p:cNvSpPr>
            <a:spLocks noGrp="1"/>
          </p:cNvSpPr>
          <p:nvPr>
            <p:ph type="dt" sz="half" idx="10"/>
          </p:nvPr>
        </p:nvSpPr>
        <p:spPr/>
        <p:txBody>
          <a:bodyPr/>
          <a:lstStyle/>
          <a:p>
            <a:fld id="{18DD44AD-121A-4D10-B869-240B9E6588FA}"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Lokpal</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Jurisdiction </a:t>
            </a:r>
            <a:r>
              <a:rPr lang="en-US" sz="2400" b="1" dirty="0">
                <a:latin typeface="Times New Roman" panose="02020603050405020304" pitchFamily="18" charset="0"/>
                <a:cs typeface="Times New Roman" panose="02020603050405020304" pitchFamily="18" charset="0"/>
              </a:rPr>
              <a:t>and </a:t>
            </a:r>
            <a:r>
              <a:rPr lang="en-US" sz="2400" b="1" dirty="0" smtClean="0">
                <a:latin typeface="Times New Roman" panose="02020603050405020304" pitchFamily="18" charset="0"/>
                <a:cs typeface="Times New Roman" panose="02020603050405020304" pitchFamily="18" charset="0"/>
              </a:rPr>
              <a:t>Powers</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707706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9B1177-1585-4A99-A393-98D95520559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Outcomes</a:t>
            </a:r>
            <a:endParaRPr lang="en-US" sz="2400" b="1" dirty="0">
              <a:latin typeface="Times New Roman" pitchFamily="18" charset="0"/>
              <a:cs typeface="Times New Roman" pitchFamily="18" charset="0"/>
            </a:endParaRPr>
          </a:p>
        </p:txBody>
      </p:sp>
      <p:pic>
        <p:nvPicPr>
          <p:cNvPr id="20483" name="Picture 2">
            <a:extLst>
              <a:ext uri="{FF2B5EF4-FFF2-40B4-BE49-F238E27FC236}">
                <a16:creationId xmlns="" xmlns:a16="http://schemas.microsoft.com/office/drawing/2014/main" id="{32517181-7405-4362-898F-DFDE21296AEE}"/>
              </a:ext>
            </a:extLst>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0" y="19050"/>
            <a:ext cx="1371600" cy="77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84" name="Rectangle 11">
            <a:extLst>
              <a:ext uri="{FF2B5EF4-FFF2-40B4-BE49-F238E27FC236}">
                <a16:creationId xmlns="" xmlns:a16="http://schemas.microsoft.com/office/drawing/2014/main" id="{59CF7905-0715-43F8-9243-DDDBE0B2DC1F}"/>
              </a:ext>
            </a:extLst>
          </p:cNvPr>
          <p:cNvSpPr>
            <a:spLocks noChangeArrowheads="1"/>
          </p:cNvSpPr>
          <p:nvPr/>
        </p:nvSpPr>
        <p:spPr bwMode="auto">
          <a:xfrm>
            <a:off x="0" y="685800"/>
            <a:ext cx="9144000" cy="1883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pPr>
            <a:r>
              <a:rPr lang="en-US" altLang="en-US" sz="2000" b="1" dirty="0">
                <a:latin typeface="Times New Roman" panose="02020603050405020304" pitchFamily="18" charset="0"/>
                <a:cs typeface="Times New Roman" panose="02020603050405020304" pitchFamily="18" charset="0"/>
              </a:rPr>
              <a:t>Program Outcomes</a:t>
            </a:r>
            <a:r>
              <a:rPr lang="en-US" altLang="en-US" sz="2000"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eaLnBrk="1" hangingPunct="1">
              <a:lnSpc>
                <a:spcPct val="150000"/>
              </a:lnSpc>
              <a:spcBef>
                <a:spcPct val="0"/>
              </a:spcBef>
            </a:pPr>
            <a:r>
              <a:rPr lang="en-US" altLang="en-US" sz="2000" dirty="0">
                <a:latin typeface="Times New Roman" panose="02020603050405020304" pitchFamily="18" charset="0"/>
                <a:cs typeface="Times New Roman" panose="02020603050405020304" pitchFamily="18" charset="0"/>
              </a:rPr>
              <a:t>These relate to the skills, knowledge, and behavior that students acquire through the programmed.</a:t>
            </a:r>
          </a:p>
        </p:txBody>
      </p:sp>
      <p:sp>
        <p:nvSpPr>
          <p:cNvPr id="20485" name="Rectangle 10">
            <a:extLst>
              <a:ext uri="{FF2B5EF4-FFF2-40B4-BE49-F238E27FC236}">
                <a16:creationId xmlns="" xmlns:a16="http://schemas.microsoft.com/office/drawing/2014/main" id="{15AA9048-F072-4C56-8C2E-EE8CAE97E476}"/>
              </a:ext>
            </a:extLst>
          </p:cNvPr>
          <p:cNvSpPr>
            <a:spLocks noChangeArrowheads="1"/>
          </p:cNvSpPr>
          <p:nvPr/>
        </p:nvSpPr>
        <p:spPr bwMode="auto">
          <a:xfrm>
            <a:off x="381000" y="2514600"/>
            <a:ext cx="8534400"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Engineering knowledge</a:t>
            </a:r>
          </a:p>
          <a:p>
            <a:pPr algn="just" eaLnBrk="1" hangingPunct="1">
              <a:spcBef>
                <a:spcPct val="0"/>
              </a:spcBef>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Problem analysis</a:t>
            </a:r>
          </a:p>
          <a:p>
            <a:pPr algn="just" eaLnBrk="1" hangingPunct="1">
              <a:spcBef>
                <a:spcPct val="0"/>
              </a:spcBef>
              <a:buFont typeface="Calibri" panose="020F0502020204030204" pitchFamily="34" charset="0"/>
              <a:buAutoNum type="arabicPeriod"/>
            </a:pPr>
            <a:r>
              <a:rPr lang="en-US" altLang="en-US" sz="2000" dirty="0">
                <a:latin typeface="Times New Roman" panose="02020603050405020304" pitchFamily="18" charset="0"/>
                <a:cs typeface="Times New Roman" panose="02020603050405020304" pitchFamily="18" charset="0"/>
              </a:rPr>
              <a:t>Design/development of solutions</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Conduct investigations of complex problems</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Modern tool usage</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The engineer and society</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Environment and sustainability</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Ethics</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Individual and team work</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Communication</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Project management and finance</a:t>
            </a:r>
          </a:p>
          <a:p>
            <a:pPr algn="just" eaLnBrk="1" hangingPunct="1">
              <a:spcBef>
                <a:spcPct val="0"/>
              </a:spcBef>
              <a:buFont typeface="Calibri" panose="020F0502020204030204" pitchFamily="34" charset="0"/>
              <a:buAutoNum type="arabicPeriod"/>
            </a:pPr>
            <a:r>
              <a:rPr lang="en-US" altLang="zh-TW" sz="2000" dirty="0">
                <a:latin typeface="Times New Roman" panose="02020603050405020304" pitchFamily="18" charset="0"/>
                <a:cs typeface="Times New Roman" panose="02020603050405020304" pitchFamily="18" charset="0"/>
              </a:rPr>
              <a:t>Life-long learning</a:t>
            </a:r>
            <a:endParaRPr lang="en-US" altLang="en-US" sz="20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457200" y="6356350"/>
            <a:ext cx="2133600" cy="365125"/>
          </a:xfrm>
        </p:spPr>
        <p:txBody>
          <a:bodyPr/>
          <a:lstStyle/>
          <a:p>
            <a:fld id="{DC0516BE-879A-452E-94BA-E739E05D9066}" type="datetime1">
              <a:rPr lang="en-US" smtClean="0"/>
              <a:pPr/>
              <a:t>6/18/2022</a:t>
            </a:fld>
            <a:endParaRPr lang="en-US" dirty="0"/>
          </a:p>
        </p:txBody>
      </p:sp>
      <p:sp>
        <p:nvSpPr>
          <p:cNvPr id="4" name="Footer Placeholder 3"/>
          <p:cNvSpPr>
            <a:spLocks noGrp="1"/>
          </p:cNvSpPr>
          <p:nvPr>
            <p:ph type="ftr" sz="quarter" idx="11"/>
          </p:nvPr>
        </p:nvSpPr>
        <p:spPr>
          <a:xfrm>
            <a:off x="1219200" y="6356350"/>
            <a:ext cx="6096000" cy="365125"/>
          </a:xfrm>
        </p:spPr>
        <p:txBody>
          <a:bodyPr/>
          <a:lstStyle/>
          <a:p>
            <a:r>
              <a:rPr lang="en-US" smtClean="0"/>
              <a:t>Mr. Ajeet Singh    Constitution of India, Law and Engineering     Unit 3</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 xmlns:p14="http://schemas.microsoft.com/office/powerpoint/2010/main" val="18430874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554123"/>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Powers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It has the powers to superintendence over, and to give direction to CBI.</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The Inquiry Wing of 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has been vested with the powers of </a:t>
            </a:r>
            <a:r>
              <a:rPr lang="en-US" sz="2000" dirty="0" smtClean="0">
                <a:latin typeface="Times New Roman" panose="02020603050405020304" pitchFamily="18" charset="0"/>
                <a:cs typeface="Times New Roman" panose="02020603050405020304" pitchFamily="18" charset="0"/>
              </a:rPr>
              <a:t>a civil </a:t>
            </a:r>
            <a:r>
              <a:rPr lang="en-US" sz="2000" dirty="0">
                <a:latin typeface="Times New Roman" panose="02020603050405020304" pitchFamily="18" charset="0"/>
                <a:cs typeface="Times New Roman" panose="02020603050405020304" pitchFamily="18" charset="0"/>
              </a:rPr>
              <a:t>court.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has powers of confiscation of assets, proceeds, receipts </a:t>
            </a:r>
            <a:r>
              <a:rPr lang="en-US" sz="2000" dirty="0" smtClean="0">
                <a:latin typeface="Times New Roman" panose="02020603050405020304" pitchFamily="18" charset="0"/>
                <a:cs typeface="Times New Roman" panose="02020603050405020304" pitchFamily="18" charset="0"/>
              </a:rPr>
              <a:t>and benefits </a:t>
            </a:r>
            <a:r>
              <a:rPr lang="en-US" sz="2000" dirty="0">
                <a:latin typeface="Times New Roman" panose="02020603050405020304" pitchFamily="18" charset="0"/>
                <a:cs typeface="Times New Roman" panose="02020603050405020304" pitchFamily="18" charset="0"/>
              </a:rPr>
              <a:t>arisen or procured by means of corruption in </a:t>
            </a:r>
            <a:r>
              <a:rPr lang="en-US" sz="2000" dirty="0" smtClean="0">
                <a:latin typeface="Times New Roman" panose="02020603050405020304" pitchFamily="18" charset="0"/>
                <a:cs typeface="Times New Roman" panose="02020603050405020304" pitchFamily="18" charset="0"/>
              </a:rPr>
              <a:t>special circumstances.</a:t>
            </a:r>
          </a:p>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has the power to recommend transfer or suspension of </a:t>
            </a:r>
            <a:r>
              <a:rPr lang="en-US" sz="2000" dirty="0" smtClean="0">
                <a:latin typeface="Times New Roman" panose="02020603050405020304" pitchFamily="18" charset="0"/>
                <a:cs typeface="Times New Roman" panose="02020603050405020304" pitchFamily="18" charset="0"/>
              </a:rPr>
              <a:t>public servant </a:t>
            </a:r>
            <a:r>
              <a:rPr lang="en-US" sz="2000" dirty="0">
                <a:latin typeface="Times New Roman" panose="02020603050405020304" pitchFamily="18" charset="0"/>
                <a:cs typeface="Times New Roman" panose="02020603050405020304" pitchFamily="18" charset="0"/>
              </a:rPr>
              <a:t>connected with allegation of corruption.</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has the power to give directions to prevent the destruction </a:t>
            </a:r>
            <a:r>
              <a:rPr lang="en-US" sz="2000" dirty="0" smtClean="0">
                <a:latin typeface="Times New Roman" panose="02020603050405020304" pitchFamily="18" charset="0"/>
                <a:cs typeface="Times New Roman" panose="02020603050405020304" pitchFamily="18" charset="0"/>
              </a:rPr>
              <a:t>of records </a:t>
            </a:r>
            <a:r>
              <a:rPr lang="en-US" sz="2000" dirty="0">
                <a:latin typeface="Times New Roman" panose="02020603050405020304" pitchFamily="18" charset="0"/>
                <a:cs typeface="Times New Roman" panose="02020603050405020304" pitchFamily="18" charset="0"/>
              </a:rPr>
              <a:t>during the preliminary inquiry</a:t>
            </a:r>
          </a:p>
        </p:txBody>
      </p:sp>
      <p:sp>
        <p:nvSpPr>
          <p:cNvPr id="4" name="Date Placeholder 3"/>
          <p:cNvSpPr>
            <a:spLocks noGrp="1"/>
          </p:cNvSpPr>
          <p:nvPr>
            <p:ph type="dt" sz="half" idx="10"/>
          </p:nvPr>
        </p:nvSpPr>
        <p:spPr/>
        <p:txBody>
          <a:bodyPr/>
          <a:lstStyle/>
          <a:p>
            <a:fld id="{812266B4-7935-4615-8FEC-C9197A9BD4DA}"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Lokpal</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Jurisdiction </a:t>
            </a:r>
            <a:r>
              <a:rPr lang="en-US" sz="2400" b="1" dirty="0">
                <a:latin typeface="Times New Roman" panose="02020603050405020304" pitchFamily="18" charset="0"/>
                <a:cs typeface="Times New Roman" panose="02020603050405020304" pitchFamily="18" charset="0"/>
              </a:rPr>
              <a:t>and </a:t>
            </a:r>
            <a:r>
              <a:rPr lang="en-US" sz="2400" b="1" dirty="0" smtClean="0">
                <a:latin typeface="Times New Roman" panose="02020603050405020304" pitchFamily="18" charset="0"/>
                <a:cs typeface="Times New Roman" panose="02020603050405020304" pitchFamily="18" charset="0"/>
              </a:rPr>
              <a:t>Powers</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27740615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554123"/>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a:t>
            </a:r>
            <a:r>
              <a:rPr lang="en-US" sz="2000" dirty="0">
                <a:latin typeface="Times New Roman" panose="02020603050405020304" pitchFamily="18" charset="0"/>
                <a:cs typeface="Times New Roman" panose="02020603050405020304" pitchFamily="18" charset="0"/>
              </a:rPr>
              <a:t> (also </a:t>
            </a:r>
            <a:r>
              <a:rPr lang="en-US" sz="2000" dirty="0" err="1">
                <a:latin typeface="Times New Roman" panose="02020603050405020304" pitchFamily="18" charset="0"/>
                <a:cs typeface="Times New Roman" panose="02020603050405020304" pitchFamily="18" charset="0"/>
              </a:rPr>
              <a:t>Lokayukta</a:t>
            </a:r>
            <a:r>
              <a:rPr lang="en-US" sz="2000" dirty="0">
                <a:latin typeface="Times New Roman" panose="02020603050405020304" pitchFamily="18" charset="0"/>
                <a:cs typeface="Times New Roman" panose="02020603050405020304" pitchFamily="18" charset="0"/>
              </a:rPr>
              <a:t>) is an anti-corruption </a:t>
            </a:r>
            <a:r>
              <a:rPr lang="en-US" sz="2000" dirty="0" smtClean="0">
                <a:latin typeface="Times New Roman" panose="02020603050405020304" pitchFamily="18" charset="0"/>
                <a:cs typeface="Times New Roman" panose="02020603050405020304" pitchFamily="18" charset="0"/>
              </a:rPr>
              <a:t>ombudsman organization </a:t>
            </a:r>
            <a:r>
              <a:rPr lang="en-US" sz="2000" dirty="0">
                <a:latin typeface="Times New Roman" panose="02020603050405020304" pitchFamily="18" charset="0"/>
                <a:cs typeface="Times New Roman" panose="02020603050405020304" pitchFamily="18" charset="0"/>
              </a:rPr>
              <a:t>in the Indian states.</a:t>
            </a:r>
          </a:p>
          <a:p>
            <a:pPr algn="just">
              <a:lnSpc>
                <a:spcPct val="150000"/>
              </a:lnSpc>
            </a:pPr>
            <a:r>
              <a:rPr lang="en-US" sz="2000" dirty="0" smtClean="0">
                <a:latin typeface="Times New Roman" panose="02020603050405020304" pitchFamily="18" charset="0"/>
                <a:cs typeface="Times New Roman" panose="02020603050405020304" pitchFamily="18" charset="0"/>
              </a:rPr>
              <a:t>Once </a:t>
            </a:r>
            <a:r>
              <a:rPr lang="en-US" sz="2000" dirty="0">
                <a:latin typeface="Times New Roman" panose="02020603050405020304" pitchFamily="18" charset="0"/>
                <a:cs typeface="Times New Roman" panose="02020603050405020304" pitchFamily="18" charset="0"/>
              </a:rPr>
              <a:t>appointed, </a:t>
            </a:r>
            <a:r>
              <a:rPr lang="en-US" sz="2000" dirty="0" err="1">
                <a:latin typeface="Times New Roman" panose="02020603050405020304" pitchFamily="18" charset="0"/>
                <a:cs typeface="Times New Roman" panose="02020603050405020304" pitchFamily="18" charset="0"/>
              </a:rPr>
              <a:t>Lokayukta</a:t>
            </a:r>
            <a:r>
              <a:rPr lang="en-US" sz="2000" dirty="0">
                <a:latin typeface="Times New Roman" panose="02020603050405020304" pitchFamily="18" charset="0"/>
                <a:cs typeface="Times New Roman" panose="02020603050405020304" pitchFamily="18" charset="0"/>
              </a:rPr>
              <a:t> cannot be dismissed nor transferred by </a:t>
            </a:r>
            <a:r>
              <a:rPr lang="en-US" sz="2000" dirty="0" smtClean="0">
                <a:latin typeface="Times New Roman" panose="02020603050405020304" pitchFamily="18" charset="0"/>
                <a:cs typeface="Times New Roman" panose="02020603050405020304" pitchFamily="18" charset="0"/>
              </a:rPr>
              <a:t>the government</a:t>
            </a:r>
            <a:r>
              <a:rPr lang="en-US" sz="2000" dirty="0">
                <a:latin typeface="Times New Roman" panose="02020603050405020304" pitchFamily="18" charset="0"/>
                <a:cs typeface="Times New Roman" panose="02020603050405020304" pitchFamily="18" charset="0"/>
              </a:rPr>
              <a:t>, and can only be removed by passing an </a:t>
            </a:r>
            <a:r>
              <a:rPr lang="en-US" sz="2000" dirty="0" smtClean="0">
                <a:latin typeface="Times New Roman" panose="02020603050405020304" pitchFamily="18" charset="0"/>
                <a:cs typeface="Times New Roman" panose="02020603050405020304" pitchFamily="18" charset="0"/>
              </a:rPr>
              <a:t>impeachment motion </a:t>
            </a:r>
            <a:r>
              <a:rPr lang="en-US" sz="2000" dirty="0">
                <a:latin typeface="Times New Roman" panose="02020603050405020304" pitchFamily="18" charset="0"/>
                <a:cs typeface="Times New Roman" panose="02020603050405020304" pitchFamily="18" charset="0"/>
              </a:rPr>
              <a:t>by the state assembly.</a:t>
            </a:r>
          </a:p>
          <a:p>
            <a:pPr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Lokayukta</a:t>
            </a:r>
            <a:r>
              <a:rPr lang="en-US" sz="2000" dirty="0">
                <a:latin typeface="Times New Roman" panose="02020603050405020304" pitchFamily="18" charset="0"/>
                <a:cs typeface="Times New Roman" panose="02020603050405020304" pitchFamily="18" charset="0"/>
              </a:rPr>
              <a:t>, along with the Income Tax Department and the </a:t>
            </a:r>
            <a:r>
              <a:rPr lang="en-US" sz="2000" dirty="0" smtClean="0">
                <a:latin typeface="Times New Roman" panose="02020603050405020304" pitchFamily="18" charset="0"/>
                <a:cs typeface="Times New Roman" panose="02020603050405020304" pitchFamily="18" charset="0"/>
              </a:rPr>
              <a:t>Anti Corruption </a:t>
            </a:r>
            <a:r>
              <a:rPr lang="en-US" sz="2000" dirty="0">
                <a:latin typeface="Times New Roman" panose="02020603050405020304" pitchFamily="18" charset="0"/>
                <a:cs typeface="Times New Roman" panose="02020603050405020304" pitchFamily="18" charset="0"/>
              </a:rPr>
              <a:t>Bureau, mainly helps people </a:t>
            </a:r>
            <a:r>
              <a:rPr lang="en-US" sz="2000" dirty="0" err="1">
                <a:latin typeface="Times New Roman" panose="02020603050405020304" pitchFamily="18" charset="0"/>
                <a:cs typeface="Times New Roman" panose="02020603050405020304" pitchFamily="18" charset="0"/>
              </a:rPr>
              <a:t>publicise</a:t>
            </a:r>
            <a:r>
              <a:rPr lang="en-US" sz="2000" dirty="0">
                <a:latin typeface="Times New Roman" panose="02020603050405020304" pitchFamily="18" charset="0"/>
                <a:cs typeface="Times New Roman" panose="02020603050405020304" pitchFamily="18" charset="0"/>
              </a:rPr>
              <a:t> corruption among </a:t>
            </a:r>
            <a:r>
              <a:rPr lang="en-US" sz="2000" dirty="0" err="1" smtClean="0">
                <a:latin typeface="Times New Roman" panose="02020603050405020304" pitchFamily="18" charset="0"/>
                <a:cs typeface="Times New Roman" panose="02020603050405020304" pitchFamily="18" charset="0"/>
              </a:rPr>
              <a:t>thePoliticians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Government Officials.</a:t>
            </a:r>
          </a:p>
        </p:txBody>
      </p:sp>
      <p:sp>
        <p:nvSpPr>
          <p:cNvPr id="4" name="Date Placeholder 3"/>
          <p:cNvSpPr>
            <a:spLocks noGrp="1"/>
          </p:cNvSpPr>
          <p:nvPr>
            <p:ph type="dt" sz="half" idx="10"/>
          </p:nvPr>
        </p:nvSpPr>
        <p:spPr/>
        <p:txBody>
          <a:bodyPr/>
          <a:lstStyle/>
          <a:p>
            <a:fld id="{B10739E6-5A82-4BAC-A08A-395FD4FC98BA}"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Lok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Ayukta</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70134633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554123"/>
          </a:xfrm>
        </p:spPr>
        <p:txBody>
          <a:bodyPr>
            <a:no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Role of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Ayukta</a:t>
            </a:r>
            <a:r>
              <a:rPr lang="en-US" sz="2000" b="1" dirty="0">
                <a:latin typeface="Times New Roman" panose="02020603050405020304" pitchFamily="18" charset="0"/>
                <a:cs typeface="Times New Roman" panose="02020603050405020304" pitchFamily="18" charset="0"/>
              </a:rPr>
              <a:t> :</a:t>
            </a:r>
          </a:p>
          <a:p>
            <a:pPr marL="457200" indent="-457200" algn="just">
              <a:lnSpc>
                <a:spcPct val="150000"/>
              </a:lnSpc>
              <a:buAutoNum type="arabicPeriod"/>
            </a:pPr>
            <a:r>
              <a:rPr lang="en-US" sz="2000" dirty="0" err="1" smtClean="0">
                <a:latin typeface="Times New Roman" panose="02020603050405020304" pitchFamily="18" charset="0"/>
                <a:cs typeface="Times New Roman" panose="02020603050405020304" pitchFamily="18" charset="0"/>
              </a:rPr>
              <a:t>Lokayukta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investigates cases of corruption, where </a:t>
            </a:r>
            <a:r>
              <a:rPr lang="en-US" sz="2000" dirty="0" smtClean="0">
                <a:latin typeface="Times New Roman" panose="02020603050405020304" pitchFamily="18" charset="0"/>
                <a:cs typeface="Times New Roman" panose="02020603050405020304" pitchFamily="18" charset="0"/>
              </a:rPr>
              <a:t>substantiated, recommend action.</a:t>
            </a:r>
          </a:p>
          <a:p>
            <a:pPr marL="457200" indent="-457200" algn="just">
              <a:lnSpc>
                <a:spcPct val="150000"/>
              </a:lnSpc>
              <a:buAutoNum type="arabicPeriod"/>
            </a:pPr>
            <a:r>
              <a:rPr lang="en-US" sz="2000" dirty="0" err="1" smtClean="0">
                <a:latin typeface="Times New Roman" panose="02020603050405020304" pitchFamily="18" charset="0"/>
                <a:cs typeface="Times New Roman" panose="02020603050405020304" pitchFamily="18" charset="0"/>
              </a:rPr>
              <a:t>Lokayukta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great check on </a:t>
            </a:r>
            <a:r>
              <a:rPr lang="en-US" sz="2000" dirty="0" smtClean="0">
                <a:latin typeface="Times New Roman" panose="02020603050405020304" pitchFamily="18" charset="0"/>
                <a:cs typeface="Times New Roman" panose="02020603050405020304" pitchFamily="18" charset="0"/>
              </a:rPr>
              <a:t>corruption.</a:t>
            </a:r>
          </a:p>
          <a:p>
            <a:pPr marL="457200" indent="-457200" algn="just">
              <a:lnSpc>
                <a:spcPct val="150000"/>
              </a:lnSpc>
              <a:buAutoNum type="arabicPeriod"/>
            </a:pPr>
            <a:r>
              <a:rPr lang="en-US" sz="2000" dirty="0" err="1" smtClean="0">
                <a:latin typeface="Times New Roman" panose="02020603050405020304" pitchFamily="18" charset="0"/>
                <a:cs typeface="Times New Roman" panose="02020603050405020304" pitchFamily="18" charset="0"/>
              </a:rPr>
              <a:t>Lokayukta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brings about transparency in the </a:t>
            </a:r>
            <a:r>
              <a:rPr lang="en-US" sz="2000" dirty="0" smtClean="0">
                <a:latin typeface="Times New Roman" panose="02020603050405020304" pitchFamily="18" charset="0"/>
                <a:cs typeface="Times New Roman" panose="02020603050405020304" pitchFamily="18" charset="0"/>
              </a:rPr>
              <a:t>system.</a:t>
            </a:r>
          </a:p>
          <a:p>
            <a:pPr marL="457200" indent="-457200" algn="just">
              <a:lnSpc>
                <a:spcPct val="150000"/>
              </a:lnSpc>
              <a:buAutoNum type="arabicPeriod"/>
            </a:pPr>
            <a:r>
              <a:rPr lang="en-US" sz="2000" dirty="0" err="1" smtClean="0">
                <a:latin typeface="Times New Roman" panose="02020603050405020304" pitchFamily="18" charset="0"/>
                <a:cs typeface="Times New Roman" panose="02020603050405020304" pitchFamily="18" charset="0"/>
              </a:rPr>
              <a:t>Lokayukta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makes administrative machinery citizen </a:t>
            </a:r>
            <a:r>
              <a:rPr lang="en-US" sz="2000" dirty="0" smtClean="0">
                <a:latin typeface="Times New Roman" panose="02020603050405020304" pitchFamily="18" charset="0"/>
                <a:cs typeface="Times New Roman" panose="02020603050405020304" pitchFamily="18" charset="0"/>
              </a:rPr>
              <a:t>friendly.</a:t>
            </a:r>
          </a:p>
          <a:p>
            <a:pPr marL="457200" indent="-457200" algn="just">
              <a:lnSpc>
                <a:spcPct val="150000"/>
              </a:lnSpc>
              <a:buAutoNum type="arabicPeriod"/>
            </a:pPr>
            <a:r>
              <a:rPr lang="en-US" sz="2000" dirty="0" err="1" smtClean="0">
                <a:latin typeface="Times New Roman" panose="02020603050405020304" pitchFamily="18" charset="0"/>
                <a:cs typeface="Times New Roman" panose="02020603050405020304" pitchFamily="18" charset="0"/>
              </a:rPr>
              <a:t>Lokayukta</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functions largely depend upon jurisdiction vested in him </a:t>
            </a:r>
            <a:r>
              <a:rPr lang="en-US" sz="2000" dirty="0" smtClean="0">
                <a:latin typeface="Times New Roman" panose="02020603050405020304" pitchFamily="18" charset="0"/>
                <a:cs typeface="Times New Roman" panose="02020603050405020304" pitchFamily="18" charset="0"/>
              </a:rPr>
              <a:t>and facilities </a:t>
            </a:r>
            <a:r>
              <a:rPr lang="en-US" sz="2000" dirty="0">
                <a:latin typeface="Times New Roman" panose="02020603050405020304" pitchFamily="18" charset="0"/>
                <a:cs typeface="Times New Roman" panose="02020603050405020304" pitchFamily="18" charset="0"/>
              </a:rPr>
              <a:t>provided for taking cognizance of citizens grievances.</a:t>
            </a:r>
          </a:p>
        </p:txBody>
      </p:sp>
      <p:sp>
        <p:nvSpPr>
          <p:cNvPr id="4" name="Date Placeholder 3"/>
          <p:cNvSpPr>
            <a:spLocks noGrp="1"/>
          </p:cNvSpPr>
          <p:nvPr>
            <p:ph type="dt" sz="half" idx="10"/>
          </p:nvPr>
        </p:nvSpPr>
        <p:spPr/>
        <p:txBody>
          <a:bodyPr/>
          <a:lstStyle/>
          <a:p>
            <a:fld id="{E13E9035-7C4B-43AD-ACFC-09B1D2F66C16}"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Lok</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Ayukta</a:t>
            </a:r>
            <a:r>
              <a:rPr lang="en-US" sz="2400" b="1" dirty="0" smtClean="0">
                <a:latin typeface="Times New Roman" panose="02020603050405020304" pitchFamily="18" charset="0"/>
                <a:cs typeface="Times New Roman" panose="02020603050405020304" pitchFamily="18" charset="0"/>
              </a:rPr>
              <a:t>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60981383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686800" cy="5332694"/>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Ayuktas</a:t>
            </a:r>
            <a:r>
              <a:rPr lang="en-US" sz="2000" dirty="0">
                <a:latin typeface="Times New Roman" panose="02020603050405020304" pitchFamily="18" charset="0"/>
                <a:cs typeface="Times New Roman" panose="02020603050405020304" pitchFamily="18" charset="0"/>
              </a:rPr>
              <a:t> Act, 2013, commonly known as The </a:t>
            </a:r>
            <a:r>
              <a:rPr lang="en-US" sz="2000" dirty="0" err="1" smtClean="0">
                <a:latin typeface="Times New Roman" panose="02020603050405020304" pitchFamily="18" charset="0"/>
                <a:cs typeface="Times New Roman" panose="02020603050405020304" pitchFamily="18" charset="0"/>
              </a:rPr>
              <a:t>Lokpal</a:t>
            </a:r>
            <a:r>
              <a:rPr lang="en-US" sz="2000" dirty="0" smtClean="0">
                <a:latin typeface="Times New Roman" panose="02020603050405020304" pitchFamily="18" charset="0"/>
                <a:cs typeface="Times New Roman" panose="02020603050405020304" pitchFamily="18" charset="0"/>
              </a:rPr>
              <a:t> Act</a:t>
            </a:r>
            <a:r>
              <a:rPr lang="en-US" sz="2000" dirty="0">
                <a:latin typeface="Times New Roman" panose="02020603050405020304" pitchFamily="18" charset="0"/>
                <a:cs typeface="Times New Roman" panose="02020603050405020304" pitchFamily="18" charset="0"/>
              </a:rPr>
              <a:t>, is an anti-corruption Act of Indian Parliament in India which </a:t>
            </a:r>
            <a:r>
              <a:rPr lang="en-US" sz="2000" dirty="0" smtClean="0">
                <a:latin typeface="Times New Roman" panose="02020603050405020304" pitchFamily="18" charset="0"/>
                <a:cs typeface="Times New Roman" panose="02020603050405020304" pitchFamily="18" charset="0"/>
              </a:rPr>
              <a:t>seeks to </a:t>
            </a:r>
            <a:r>
              <a:rPr lang="en-US" sz="2000" dirty="0">
                <a:latin typeface="Times New Roman" panose="02020603050405020304" pitchFamily="18" charset="0"/>
                <a:cs typeface="Times New Roman" panose="02020603050405020304" pitchFamily="18" charset="0"/>
              </a:rPr>
              <a:t>provide for the establishment of the institution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to </a:t>
            </a:r>
            <a:r>
              <a:rPr lang="en-US" sz="2000" dirty="0" smtClean="0">
                <a:latin typeface="Times New Roman" panose="02020603050405020304" pitchFamily="18" charset="0"/>
                <a:cs typeface="Times New Roman" panose="02020603050405020304" pitchFamily="18" charset="0"/>
              </a:rPr>
              <a:t>inquire into </a:t>
            </a:r>
            <a:r>
              <a:rPr lang="en-US" sz="2000" dirty="0">
                <a:latin typeface="Times New Roman" panose="02020603050405020304" pitchFamily="18" charset="0"/>
                <a:cs typeface="Times New Roman" panose="02020603050405020304" pitchFamily="18" charset="0"/>
              </a:rPr>
              <a:t>allegations of corruption against certain important </a:t>
            </a:r>
            <a:r>
              <a:rPr lang="en-US" sz="2000" dirty="0" smtClean="0">
                <a:latin typeface="Times New Roman" panose="02020603050405020304" pitchFamily="18" charset="0"/>
                <a:cs typeface="Times New Roman" panose="02020603050405020304" pitchFamily="18" charset="0"/>
              </a:rPr>
              <a:t>public functionaries </a:t>
            </a:r>
            <a:r>
              <a:rPr lang="en-US" sz="2000" dirty="0">
                <a:latin typeface="Times New Roman" panose="02020603050405020304" pitchFamily="18" charset="0"/>
                <a:cs typeface="Times New Roman" panose="02020603050405020304" pitchFamily="18" charset="0"/>
              </a:rPr>
              <a:t>including the Prime Minister, cabinet ministers, </a:t>
            </a:r>
            <a:r>
              <a:rPr lang="en-US" sz="2000" dirty="0" smtClean="0">
                <a:latin typeface="Times New Roman" panose="02020603050405020304" pitchFamily="18" charset="0"/>
                <a:cs typeface="Times New Roman" panose="02020603050405020304" pitchFamily="18" charset="0"/>
              </a:rPr>
              <a:t>members of </a:t>
            </a:r>
            <a:r>
              <a:rPr lang="en-US" sz="2000" dirty="0">
                <a:latin typeface="Times New Roman" panose="02020603050405020304" pitchFamily="18" charset="0"/>
                <a:cs typeface="Times New Roman" panose="02020603050405020304" pitchFamily="18" charset="0"/>
              </a:rPr>
              <a:t>parliament, Group A officials of the Central Government and </a:t>
            </a:r>
            <a:r>
              <a:rPr lang="en-US" sz="2000" dirty="0" smtClean="0">
                <a:latin typeface="Times New Roman" panose="02020603050405020304" pitchFamily="18" charset="0"/>
                <a:cs typeface="Times New Roman" panose="02020603050405020304" pitchFamily="18" charset="0"/>
              </a:rPr>
              <a:t>for matters </a:t>
            </a:r>
            <a:r>
              <a:rPr lang="en-US" sz="2000" dirty="0">
                <a:latin typeface="Times New Roman" panose="02020603050405020304" pitchFamily="18" charset="0"/>
                <a:cs typeface="Times New Roman" panose="02020603050405020304" pitchFamily="18" charset="0"/>
              </a:rPr>
              <a:t>connecting them.</a:t>
            </a:r>
          </a:p>
        </p:txBody>
      </p:sp>
      <p:sp>
        <p:nvSpPr>
          <p:cNvPr id="4" name="Date Placeholder 3"/>
          <p:cNvSpPr>
            <a:spLocks noGrp="1"/>
          </p:cNvSpPr>
          <p:nvPr>
            <p:ph type="dt" sz="half" idx="10"/>
          </p:nvPr>
        </p:nvSpPr>
        <p:spPr/>
        <p:txBody>
          <a:bodyPr/>
          <a:lstStyle/>
          <a:p>
            <a:fld id="{B31A3722-7D01-436B-AB50-417B8255E601}"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Lokpal</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Lok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Ayuktas</a:t>
            </a:r>
            <a:r>
              <a:rPr lang="en-US" sz="2400" b="1" dirty="0">
                <a:latin typeface="Times New Roman" panose="02020603050405020304" pitchFamily="18" charset="0"/>
                <a:cs typeface="Times New Roman" panose="02020603050405020304" pitchFamily="18" charset="0"/>
              </a:rPr>
              <a:t> Act, 2013</a:t>
            </a: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9852601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554123"/>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Salient features of 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Ayuktas</a:t>
            </a:r>
            <a:r>
              <a:rPr lang="en-US" sz="2000" dirty="0">
                <a:latin typeface="Times New Roman" panose="02020603050405020304" pitchFamily="18" charset="0"/>
                <a:cs typeface="Times New Roman" panose="02020603050405020304" pitchFamily="18" charset="0"/>
              </a:rPr>
              <a:t> Act, 2013 :</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at the Centre and </a:t>
            </a:r>
            <a:r>
              <a:rPr lang="en-US" sz="2000" dirty="0" err="1">
                <a:latin typeface="Times New Roman" panose="02020603050405020304" pitchFamily="18" charset="0"/>
                <a:cs typeface="Times New Roman" panose="02020603050405020304" pitchFamily="18" charset="0"/>
              </a:rPr>
              <a:t>Lokayukta</a:t>
            </a:r>
            <a:r>
              <a:rPr lang="en-US" sz="2000" dirty="0">
                <a:latin typeface="Times New Roman" panose="02020603050405020304" pitchFamily="18" charset="0"/>
                <a:cs typeface="Times New Roman" panose="02020603050405020304" pitchFamily="18" charset="0"/>
              </a:rPr>
              <a:t> at the level of the states.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2. A mandate for setting up of the institution of </a:t>
            </a:r>
            <a:r>
              <a:rPr lang="en-US" sz="2000" dirty="0" err="1">
                <a:latin typeface="Times New Roman" panose="02020603050405020304" pitchFamily="18" charset="0"/>
                <a:cs typeface="Times New Roman" panose="02020603050405020304" pitchFamily="18" charset="0"/>
              </a:rPr>
              <a:t>Lokayukta</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through enactment </a:t>
            </a:r>
            <a:r>
              <a:rPr lang="en-US" sz="2000" dirty="0">
                <a:latin typeface="Times New Roman" panose="02020603050405020304" pitchFamily="18" charset="0"/>
                <a:cs typeface="Times New Roman" panose="02020603050405020304" pitchFamily="18" charset="0"/>
              </a:rPr>
              <a:t>of a law by the State Legislature within a period of 365 </a:t>
            </a:r>
            <a:r>
              <a:rPr lang="en-US" sz="2000" dirty="0" smtClean="0">
                <a:latin typeface="Times New Roman" panose="02020603050405020304" pitchFamily="18" charset="0"/>
                <a:cs typeface="Times New Roman" panose="02020603050405020304" pitchFamily="18" charset="0"/>
              </a:rPr>
              <a:t>days from </a:t>
            </a:r>
            <a:r>
              <a:rPr lang="en-US" sz="2000" dirty="0">
                <a:latin typeface="Times New Roman" panose="02020603050405020304" pitchFamily="18" charset="0"/>
                <a:cs typeface="Times New Roman" panose="02020603050405020304" pitchFamily="18" charset="0"/>
              </a:rPr>
              <a:t>the date of commencement of the Act.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3.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will consist of a chairperson and a maximum of eight </a:t>
            </a:r>
            <a:r>
              <a:rPr lang="en-US" sz="2000" dirty="0" smtClean="0">
                <a:latin typeface="Times New Roman" panose="02020603050405020304" pitchFamily="18" charset="0"/>
                <a:cs typeface="Times New Roman" panose="02020603050405020304" pitchFamily="18" charset="0"/>
              </a:rPr>
              <a:t>members, of </a:t>
            </a:r>
            <a:r>
              <a:rPr lang="en-US" sz="2000" dirty="0">
                <a:latin typeface="Times New Roman" panose="02020603050405020304" pitchFamily="18" charset="0"/>
                <a:cs typeface="Times New Roman" panose="02020603050405020304" pitchFamily="18" charset="0"/>
              </a:rPr>
              <a:t>which 50 per cent shall be judicial members.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50 per cent of members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shall be from SC/ST/OBCs, minorities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and women.</a:t>
            </a:r>
          </a:p>
        </p:txBody>
      </p:sp>
      <p:sp>
        <p:nvSpPr>
          <p:cNvPr id="4" name="Date Placeholder 3"/>
          <p:cNvSpPr>
            <a:spLocks noGrp="1"/>
          </p:cNvSpPr>
          <p:nvPr>
            <p:ph type="dt" sz="half" idx="10"/>
          </p:nvPr>
        </p:nvSpPr>
        <p:spPr/>
        <p:txBody>
          <a:bodyPr/>
          <a:lstStyle/>
          <a:p>
            <a:fld id="{F9BAB3B5-0FC5-4469-A543-E924E2C2F83A}"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Lokpal</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Lok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Ayuktas</a:t>
            </a:r>
            <a:r>
              <a:rPr lang="en-US" sz="2400" b="1" dirty="0">
                <a:latin typeface="Times New Roman" panose="02020603050405020304" pitchFamily="18" charset="0"/>
                <a:cs typeface="Times New Roman" panose="02020603050405020304" pitchFamily="18" charset="0"/>
              </a:rPr>
              <a:t> Act, </a:t>
            </a:r>
            <a:r>
              <a:rPr lang="en-US" sz="2400" b="1" dirty="0" smtClean="0">
                <a:latin typeface="Times New Roman" panose="02020603050405020304" pitchFamily="18" charset="0"/>
                <a:cs typeface="Times New Roman" panose="02020603050405020304" pitchFamily="18" charset="0"/>
              </a:rPr>
              <a:t>2013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15442380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5. The selection of chairperson and members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shall be through </a:t>
            </a:r>
            <a:r>
              <a:rPr lang="en-US" sz="2000" dirty="0" smtClean="0">
                <a:latin typeface="Times New Roman" panose="02020603050405020304" pitchFamily="18" charset="0"/>
                <a:cs typeface="Times New Roman" panose="02020603050405020304" pitchFamily="18" charset="0"/>
              </a:rPr>
              <a:t>a Selection </a:t>
            </a:r>
            <a:r>
              <a:rPr lang="en-US" sz="2000" dirty="0">
                <a:latin typeface="Times New Roman" panose="02020603050405020304" pitchFamily="18" charset="0"/>
                <a:cs typeface="Times New Roman" panose="02020603050405020304" pitchFamily="18" charset="0"/>
              </a:rPr>
              <a:t>Committee consisting of the Prime Minister, the Speaker, </a:t>
            </a:r>
            <a:r>
              <a:rPr lang="en-US" sz="2000" dirty="0" err="1" smtClean="0">
                <a:latin typeface="Times New Roman" panose="02020603050405020304" pitchFamily="18" charset="0"/>
                <a:cs typeface="Times New Roman" panose="02020603050405020304" pitchFamily="18" charset="0"/>
              </a:rPr>
              <a:t>Lok</a:t>
            </a:r>
            <a:r>
              <a:rPr lang="en-US" sz="2000" dirty="0" smtClean="0">
                <a:latin typeface="Times New Roman" panose="02020603050405020304" pitchFamily="18" charset="0"/>
                <a:cs typeface="Times New Roman" panose="02020603050405020304" pitchFamily="18" charset="0"/>
              </a:rPr>
              <a:t> Sabha</a:t>
            </a:r>
            <a:r>
              <a:rPr lang="en-US" sz="2000" dirty="0">
                <a:latin typeface="Times New Roman" panose="02020603050405020304" pitchFamily="18" charset="0"/>
                <a:cs typeface="Times New Roman" panose="02020603050405020304" pitchFamily="18" charset="0"/>
              </a:rPr>
              <a:t>, Leader of Opposition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Sabha, Chief Justice of </a:t>
            </a:r>
            <a:r>
              <a:rPr lang="en-US" sz="2000" dirty="0" smtClean="0">
                <a:latin typeface="Times New Roman" panose="02020603050405020304" pitchFamily="18" charset="0"/>
                <a:cs typeface="Times New Roman" panose="02020603050405020304" pitchFamily="18" charset="0"/>
              </a:rPr>
              <a:t>India (CJI</a:t>
            </a:r>
            <a:r>
              <a:rPr lang="en-US" sz="2000" dirty="0">
                <a:latin typeface="Times New Roman" panose="02020603050405020304" pitchFamily="18" charset="0"/>
                <a:cs typeface="Times New Roman" panose="02020603050405020304" pitchFamily="18" charset="0"/>
              </a:rPr>
              <a:t>) or a sitting Supreme Court judge nominated by CJI, eminent </a:t>
            </a:r>
            <a:r>
              <a:rPr lang="en-US" sz="2000" dirty="0" smtClean="0">
                <a:latin typeface="Times New Roman" panose="02020603050405020304" pitchFamily="18" charset="0"/>
                <a:cs typeface="Times New Roman" panose="02020603050405020304" pitchFamily="18" charset="0"/>
              </a:rPr>
              <a:t>jurist to </a:t>
            </a:r>
            <a:r>
              <a:rPr lang="en-US" sz="2000" dirty="0">
                <a:latin typeface="Times New Roman" panose="02020603050405020304" pitchFamily="18" charset="0"/>
                <a:cs typeface="Times New Roman" panose="02020603050405020304" pitchFamily="18" charset="0"/>
              </a:rPr>
              <a:t>be nominated by the President of India on the basis of </a:t>
            </a:r>
            <a:r>
              <a:rPr lang="en-US" sz="2000" dirty="0" smtClean="0">
                <a:latin typeface="Times New Roman" panose="02020603050405020304" pitchFamily="18" charset="0"/>
                <a:cs typeface="Times New Roman" panose="02020603050405020304" pitchFamily="18" charset="0"/>
              </a:rPr>
              <a:t>recommendations of </a:t>
            </a:r>
            <a:r>
              <a:rPr lang="en-US" sz="2000" dirty="0">
                <a:latin typeface="Times New Roman" panose="02020603050405020304" pitchFamily="18" charset="0"/>
                <a:cs typeface="Times New Roman" panose="02020603050405020304" pitchFamily="18" charset="0"/>
              </a:rPr>
              <a:t>the first four members of the Selection Committee.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6. The Prime Minister has been brought under the purview of 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Lokpal’s</a:t>
            </a:r>
            <a:r>
              <a:rPr lang="en-US" sz="2000" dirty="0">
                <a:latin typeface="Times New Roman" panose="02020603050405020304" pitchFamily="18" charset="0"/>
                <a:cs typeface="Times New Roman" panose="02020603050405020304" pitchFamily="18" charset="0"/>
              </a:rPr>
              <a:t> jurisdiction will cover all categories of public servants.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8. All entities receiving donations from foreign source in the context of the</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Foreign Contribution Regulation Act (FCRA) in excess of </a:t>
            </a:r>
            <a:r>
              <a:rPr lang="en-US" sz="2000" dirty="0" err="1">
                <a:latin typeface="Times New Roman" panose="02020603050405020304" pitchFamily="18" charset="0"/>
                <a:cs typeface="Times New Roman" panose="02020603050405020304" pitchFamily="18" charset="0"/>
              </a:rPr>
              <a:t>Rs</a:t>
            </a:r>
            <a:r>
              <a:rPr lang="en-US" sz="2000" dirty="0">
                <a:latin typeface="Times New Roman" panose="02020603050405020304" pitchFamily="18" charset="0"/>
                <a:cs typeface="Times New Roman" panose="02020603050405020304" pitchFamily="18" charset="0"/>
              </a:rPr>
              <a:t>. 10 </a:t>
            </a:r>
            <a:r>
              <a:rPr lang="en-US" sz="2000" dirty="0" smtClean="0">
                <a:latin typeface="Times New Roman" panose="02020603050405020304" pitchFamily="18" charset="0"/>
                <a:cs typeface="Times New Roman" panose="02020603050405020304" pitchFamily="18" charset="0"/>
              </a:rPr>
              <a:t>lakh per </a:t>
            </a:r>
            <a:r>
              <a:rPr lang="en-US" sz="2000" dirty="0">
                <a:latin typeface="Times New Roman" panose="02020603050405020304" pitchFamily="18" charset="0"/>
                <a:cs typeface="Times New Roman" panose="02020603050405020304" pitchFamily="18" charset="0"/>
              </a:rPr>
              <a:t>year are brought under the jurisdiction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p:txBody>
      </p:sp>
      <p:sp>
        <p:nvSpPr>
          <p:cNvPr id="4" name="Date Placeholder 3"/>
          <p:cNvSpPr>
            <a:spLocks noGrp="1"/>
          </p:cNvSpPr>
          <p:nvPr>
            <p:ph type="dt" sz="half" idx="10"/>
          </p:nvPr>
        </p:nvSpPr>
        <p:spPr/>
        <p:txBody>
          <a:bodyPr/>
          <a:lstStyle/>
          <a:p>
            <a:fld id="{D2EC895E-E2AB-461B-A150-59E397DD8C4E}"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Lokpal</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Lok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Ayuktas</a:t>
            </a:r>
            <a:r>
              <a:rPr lang="en-US" sz="2400" b="1" dirty="0">
                <a:latin typeface="Times New Roman" panose="02020603050405020304" pitchFamily="18" charset="0"/>
                <a:cs typeface="Times New Roman" panose="02020603050405020304" pitchFamily="18" charset="0"/>
              </a:rPr>
              <a:t> Act, </a:t>
            </a:r>
            <a:r>
              <a:rPr lang="en-US" sz="2400" b="1" dirty="0" smtClean="0">
                <a:latin typeface="Times New Roman" panose="02020603050405020304" pitchFamily="18" charset="0"/>
                <a:cs typeface="Times New Roman" panose="02020603050405020304" pitchFamily="18" charset="0"/>
              </a:rPr>
              <a:t>2013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52381860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92971"/>
            <a:ext cx="8686800" cy="5708962"/>
          </a:xfrm>
        </p:spPr>
        <p:txBody>
          <a:bodyPr>
            <a:no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9. Provides </a:t>
            </a:r>
            <a:r>
              <a:rPr lang="en-US" sz="2000" dirty="0">
                <a:latin typeface="Times New Roman" panose="02020603050405020304" pitchFamily="18" charset="0"/>
                <a:cs typeface="Times New Roman" panose="02020603050405020304" pitchFamily="18" charset="0"/>
              </a:rPr>
              <a:t>adequate protection for honest and upright public servants.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10.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will have power of superintendence and direction over </a:t>
            </a:r>
            <a:r>
              <a:rPr lang="en-US" sz="2000" dirty="0" smtClean="0">
                <a:latin typeface="Times New Roman" panose="02020603050405020304" pitchFamily="18" charset="0"/>
                <a:cs typeface="Times New Roman" panose="02020603050405020304" pitchFamily="18" charset="0"/>
              </a:rPr>
              <a:t>any investigative </a:t>
            </a:r>
            <a:r>
              <a:rPr lang="en-US" sz="2000" dirty="0">
                <a:latin typeface="Times New Roman" panose="02020603050405020304" pitchFamily="18" charset="0"/>
                <a:cs typeface="Times New Roman" panose="02020603050405020304" pitchFamily="18" charset="0"/>
              </a:rPr>
              <a:t>agency including CBI for cases referred to them by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11. A high powered committee chaired by the Prime Minister will </a:t>
            </a:r>
            <a:r>
              <a:rPr lang="en-US" sz="2000" dirty="0" smtClean="0">
                <a:latin typeface="Times New Roman" panose="02020603050405020304" pitchFamily="18" charset="0"/>
                <a:cs typeface="Times New Roman" panose="02020603050405020304" pitchFamily="18" charset="0"/>
              </a:rPr>
              <a:t>recommend selection </a:t>
            </a:r>
            <a:r>
              <a:rPr lang="en-US" sz="2000" dirty="0">
                <a:latin typeface="Times New Roman" panose="02020603050405020304" pitchFamily="18" charset="0"/>
                <a:cs typeface="Times New Roman" panose="02020603050405020304" pitchFamily="18" charset="0"/>
              </a:rPr>
              <a:t>of the Director, CBI.</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12. Directorate of Prosecution headed by a Director of Prosecution </a:t>
            </a:r>
            <a:r>
              <a:rPr lang="en-US" sz="2000" dirty="0" smtClean="0">
                <a:latin typeface="Times New Roman" panose="02020603050405020304" pitchFamily="18" charset="0"/>
                <a:cs typeface="Times New Roman" panose="02020603050405020304" pitchFamily="18" charset="0"/>
              </a:rPr>
              <a:t>under the </a:t>
            </a:r>
            <a:r>
              <a:rPr lang="en-US" sz="2000" dirty="0">
                <a:latin typeface="Times New Roman" panose="02020603050405020304" pitchFamily="18" charset="0"/>
                <a:cs typeface="Times New Roman" panose="02020603050405020304" pitchFamily="18" charset="0"/>
              </a:rPr>
              <a:t>overall control of Director, CBI.</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13. The Director of Prosecution, CBI will be appointed by the </a:t>
            </a:r>
            <a:r>
              <a:rPr lang="en-US" sz="2000" dirty="0" smtClean="0">
                <a:latin typeface="Times New Roman" panose="02020603050405020304" pitchFamily="18" charset="0"/>
                <a:cs typeface="Times New Roman" panose="02020603050405020304" pitchFamily="18" charset="0"/>
              </a:rPr>
              <a:t>Central Government </a:t>
            </a:r>
            <a:r>
              <a:rPr lang="en-US" sz="2000" dirty="0">
                <a:latin typeface="Times New Roman" panose="02020603050405020304" pitchFamily="18" charset="0"/>
                <a:cs typeface="Times New Roman" panose="02020603050405020304" pitchFamily="18" charset="0"/>
              </a:rPr>
              <a:t>on the recommendation of the </a:t>
            </a:r>
            <a:r>
              <a:rPr lang="en-US" sz="2000" dirty="0" smtClean="0">
                <a:latin typeface="Times New Roman" panose="02020603050405020304" pitchFamily="18" charset="0"/>
                <a:cs typeface="Times New Roman" panose="02020603050405020304" pitchFamily="18" charset="0"/>
              </a:rPr>
              <a:t>Central Vigilance Commission (CVC) </a:t>
            </a:r>
            <a:r>
              <a:rPr lang="en-US" sz="2000" dirty="0">
                <a:latin typeface="Times New Roman" panose="02020603050405020304" pitchFamily="18" charset="0"/>
                <a:cs typeface="Times New Roman" panose="02020603050405020304" pitchFamily="18" charset="0"/>
              </a:rPr>
              <a:t>for a period of not </a:t>
            </a:r>
            <a:r>
              <a:rPr lang="en-US" sz="2000" dirty="0" smtClean="0">
                <a:latin typeface="Times New Roman" panose="02020603050405020304" pitchFamily="18" charset="0"/>
                <a:cs typeface="Times New Roman" panose="02020603050405020304" pitchFamily="18" charset="0"/>
              </a:rPr>
              <a:t>less than </a:t>
            </a:r>
            <a:r>
              <a:rPr lang="en-US" sz="2000" dirty="0">
                <a:latin typeface="Times New Roman" panose="02020603050405020304" pitchFamily="18" charset="0"/>
                <a:cs typeface="Times New Roman" panose="02020603050405020304" pitchFamily="18" charset="0"/>
              </a:rPr>
              <a:t>two years.</a:t>
            </a:r>
          </a:p>
        </p:txBody>
      </p:sp>
      <p:sp>
        <p:nvSpPr>
          <p:cNvPr id="4" name="Date Placeholder 3"/>
          <p:cNvSpPr>
            <a:spLocks noGrp="1"/>
          </p:cNvSpPr>
          <p:nvPr>
            <p:ph type="dt" sz="half" idx="10"/>
          </p:nvPr>
        </p:nvSpPr>
        <p:spPr/>
        <p:txBody>
          <a:bodyPr/>
          <a:lstStyle/>
          <a:p>
            <a:fld id="{2DC99E1E-0E51-414C-82EB-0FAD703AED61}" type="datetime1">
              <a:rPr lang="en-US" smtClean="0"/>
              <a:pPr/>
              <a:t>6/18/2022</a:t>
            </a:fld>
            <a:endParaRPr lang="en-US" dirty="0"/>
          </a:p>
        </p:txBody>
      </p:sp>
      <p:sp>
        <p:nvSpPr>
          <p:cNvPr id="5" name="Footer Placeholder 4"/>
          <p:cNvSpPr>
            <a:spLocks noGrp="1"/>
          </p:cNvSpPr>
          <p:nvPr>
            <p:ph type="ftr" sz="quarter" idx="11"/>
          </p:nvPr>
        </p:nvSpPr>
        <p:spPr>
          <a:xfrm>
            <a:off x="1447800" y="6356351"/>
            <a:ext cx="6858000" cy="435968"/>
          </a:xfrm>
        </p:spPr>
        <p:txBody>
          <a:bodyPr/>
          <a:lstStyle/>
          <a:p>
            <a:pPr lvl="0">
              <a:spcBef>
                <a:spcPct val="20000"/>
              </a:spcBef>
              <a:defRPr/>
            </a:pPr>
            <a:r>
              <a:rPr lang="en-US" smtClean="0"/>
              <a:t>Mr. Ajeet Singh    Constitution of India, Law and Engineering     Unit 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dirty="0"/>
          </a:p>
        </p:txBody>
      </p:sp>
      <p:sp>
        <p:nvSpPr>
          <p:cNvPr id="7" name="Title 1"/>
          <p:cNvSpPr txBox="1">
            <a:spLocks/>
          </p:cNvSpPr>
          <p:nvPr/>
        </p:nvSpPr>
        <p:spPr>
          <a:xfrm>
            <a:off x="1346202" y="28235"/>
            <a:ext cx="7797798" cy="6575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The </a:t>
            </a:r>
            <a:r>
              <a:rPr lang="en-US" sz="2400" b="1" dirty="0" err="1">
                <a:latin typeface="Times New Roman" panose="02020603050405020304" pitchFamily="18" charset="0"/>
                <a:cs typeface="Times New Roman" panose="02020603050405020304" pitchFamily="18" charset="0"/>
              </a:rPr>
              <a:t>Lokpal</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Lok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Ayuktas</a:t>
            </a:r>
            <a:r>
              <a:rPr lang="en-US" sz="2400" b="1" dirty="0">
                <a:latin typeface="Times New Roman" panose="02020603050405020304" pitchFamily="18" charset="0"/>
                <a:cs typeface="Times New Roman" panose="02020603050405020304" pitchFamily="18" charset="0"/>
              </a:rPr>
              <a:t> Act, </a:t>
            </a:r>
            <a:r>
              <a:rPr lang="en-US" sz="2400" b="1" dirty="0" smtClean="0">
                <a:latin typeface="Times New Roman" panose="02020603050405020304" pitchFamily="18" charset="0"/>
                <a:cs typeface="Times New Roman" panose="02020603050405020304" pitchFamily="18" charset="0"/>
              </a:rPr>
              <a:t>2013 (Continue..) </a:t>
            </a:r>
            <a:endParaRPr lang="en-US" sz="24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66C8E606-11F0-4D97-9990-05358B7A0BA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73817"/>
            <a:ext cx="1347673" cy="657567"/>
          </a:xfrm>
          <a:prstGeom prst="rect">
            <a:avLst/>
          </a:prstGeom>
        </p:spPr>
      </p:pic>
    </p:spTree>
    <p:extLst>
      <p:ext uri="{BB962C8B-B14F-4D97-AF65-F5344CB8AC3E}">
        <p14:creationId xmlns:p14="http://schemas.microsoft.com/office/powerpoint/2010/main" xmlns="" val="32406072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400" dirty="0" smtClean="0">
                <a:latin typeface="Times New Roman" pitchFamily="18" charset="0"/>
                <a:cs typeface="Times New Roman" pitchFamily="18" charset="0"/>
              </a:rPr>
              <a:t>Supreme Court:</a:t>
            </a:r>
            <a:r>
              <a:rPr lang="en-US" sz="2400" dirty="0" smtClean="0">
                <a:latin typeface="Times New Roman" pitchFamily="18" charset="0"/>
                <a:cs typeface="Times New Roman" pitchFamily="18" charset="0"/>
                <a:hlinkClick r:id="rId2"/>
              </a:rPr>
              <a:t>  </a:t>
            </a:r>
            <a:r>
              <a:rPr lang="en-US" sz="2400" dirty="0" smtClean="0">
                <a:latin typeface="Times New Roman" pitchFamily="18" charset="0"/>
                <a:cs typeface="Times New Roman" pitchFamily="18" charset="0"/>
                <a:hlinkClick r:id="rId3"/>
              </a:rPr>
              <a:t>https://www.youtube.com/watch?v=7hnKGOgjYNI</a:t>
            </a:r>
            <a:r>
              <a:rPr lang="en-US" sz="2400" dirty="0" smtClean="0">
                <a:latin typeface="Times New Roman" pitchFamily="18" charset="0"/>
                <a:cs typeface="Times New Roman" pitchFamily="18" charset="0"/>
              </a:rPr>
              <a:t> </a:t>
            </a:r>
          </a:p>
          <a:p>
            <a:pPr>
              <a:lnSpc>
                <a:spcPct val="150000"/>
              </a:lnSpc>
              <a:buNone/>
            </a:pPr>
            <a:r>
              <a:rPr lang="en-US" sz="2400" dirty="0" smtClean="0">
                <a:latin typeface="Times New Roman" pitchFamily="18" charset="0"/>
                <a:cs typeface="Times New Roman" pitchFamily="18" charset="0"/>
              </a:rPr>
              <a:t>High Court: </a:t>
            </a:r>
            <a:r>
              <a:rPr lang="en-US" sz="2400" dirty="0" smtClean="0">
                <a:latin typeface="Times New Roman" pitchFamily="18" charset="0"/>
                <a:cs typeface="Times New Roman" pitchFamily="18" charset="0"/>
                <a:hlinkClick r:id="rId4"/>
              </a:rPr>
              <a:t>https://www.youtube.com/watch?v=SXeKCB8WPGg</a:t>
            </a:r>
            <a:r>
              <a:rPr lang="en-US" sz="2400" dirty="0" smtClean="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B0B6ADCD-25C7-4F71-8D7D-4B108F566646}"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97</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xmlns="" val="11820304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lnSpc>
                <a:spcPct val="150000"/>
              </a:lnSpc>
            </a:pPr>
            <a:r>
              <a:rPr lang="en-US" sz="2400" dirty="0" smtClean="0">
                <a:latin typeface="Times New Roman" pitchFamily="18" charset="0"/>
                <a:cs typeface="Times New Roman" pitchFamily="18" charset="0"/>
              </a:rPr>
              <a:t>Write the power of supreme court under A32.</a:t>
            </a:r>
          </a:p>
          <a:p>
            <a:pPr algn="just">
              <a:lnSpc>
                <a:spcPct val="150000"/>
              </a:lnSpc>
            </a:pPr>
            <a:r>
              <a:rPr lang="en-US" sz="2400" dirty="0" smtClean="0">
                <a:latin typeface="Times New Roman" pitchFamily="18" charset="0"/>
                <a:cs typeface="Times New Roman" pitchFamily="18" charset="0"/>
              </a:rPr>
              <a:t>Explain the removal process of  high court judge.</a:t>
            </a:r>
          </a:p>
          <a:p>
            <a:pPr algn="just">
              <a:lnSpc>
                <a:spcPct val="150000"/>
              </a:lnSpc>
            </a:pPr>
            <a:r>
              <a:rPr lang="en-US" sz="2400" dirty="0" smtClean="0">
                <a:latin typeface="Times New Roman" pitchFamily="18" charset="0"/>
                <a:cs typeface="Times New Roman" pitchFamily="18" charset="0"/>
              </a:rPr>
              <a:t>Write the condition in which supreme court judge act like president.</a:t>
            </a:r>
            <a:endParaRPr lang="en-US" sz="2400" dirty="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Explain the writ </a:t>
            </a:r>
            <a:r>
              <a:rPr lang="en-US" sz="2400" dirty="0" err="1" smtClean="0">
                <a:latin typeface="Times New Roman" pitchFamily="18" charset="0"/>
                <a:cs typeface="Times New Roman" pitchFamily="18" charset="0"/>
              </a:rPr>
              <a:t>jurdiction</a:t>
            </a:r>
            <a:r>
              <a:rPr lang="en-US" sz="2400" dirty="0" smtClean="0">
                <a:latin typeface="Times New Roman" pitchFamily="18" charset="0"/>
                <a:cs typeface="Times New Roman" pitchFamily="18" charset="0"/>
              </a:rPr>
              <a:t> of supreme court.</a:t>
            </a:r>
          </a:p>
          <a:p>
            <a:pPr algn="just">
              <a:lnSpc>
                <a:spcPct val="150000"/>
              </a:lnSpc>
            </a:pPr>
            <a:r>
              <a:rPr lang="en-US" sz="2400" dirty="0" smtClean="0">
                <a:latin typeface="Times New Roman" pitchFamily="18" charset="0"/>
                <a:cs typeface="Times New Roman" pitchFamily="18" charset="0"/>
              </a:rPr>
              <a:t>Write the function of </a:t>
            </a:r>
            <a:r>
              <a:rPr lang="en-US" sz="2400" dirty="0" err="1" smtClean="0">
                <a:latin typeface="Times New Roman" pitchFamily="18" charset="0"/>
                <a:cs typeface="Times New Roman" pitchFamily="18" charset="0"/>
              </a:rPr>
              <a:t>Lokpal</a:t>
            </a:r>
            <a:r>
              <a:rPr lang="en-US" sz="2400" dirty="0" smtClean="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6B315A27-32DA-4A23-8DAA-5C8AAF3EC117}"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98</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smtClean="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xmlns="" val="11820304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799"/>
            <a:ext cx="8534400" cy="5562601"/>
          </a:xfrm>
        </p:spPr>
        <p:txBody>
          <a:bodyPr>
            <a:noAutofit/>
          </a:bodyPr>
          <a:lstStyle/>
          <a:p>
            <a:r>
              <a:rPr lang="en-US" sz="2400" b="1" dirty="0" smtClean="0"/>
              <a:t>Which of the following is not included in the qualification for being a judge in the Supreme Court?</a:t>
            </a:r>
            <a:endParaRPr lang="en-US" sz="2400" dirty="0" smtClean="0"/>
          </a:p>
          <a:p>
            <a:pPr marL="457200" indent="-457200">
              <a:buFont typeface="+mj-lt"/>
              <a:buAutoNum type="alphaLcParenR"/>
            </a:pPr>
            <a:r>
              <a:rPr lang="en-US" sz="2400" dirty="0" smtClean="0"/>
              <a:t>He/she should be a</a:t>
            </a:r>
            <a:r>
              <a:rPr lang="en-US" sz="2400" b="1" dirty="0" smtClean="0"/>
              <a:t> </a:t>
            </a:r>
            <a:r>
              <a:rPr lang="en-US" sz="2400" dirty="0" smtClean="0"/>
              <a:t>citizen of India.</a:t>
            </a:r>
          </a:p>
          <a:p>
            <a:pPr marL="457200" indent="-457200">
              <a:buFont typeface="+mj-lt"/>
              <a:buAutoNum type="alphaLcParenR"/>
            </a:pPr>
            <a:r>
              <a:rPr lang="en-US" sz="2400" dirty="0" smtClean="0"/>
              <a:t>He should be a respected jurist in the eyes of Parliament</a:t>
            </a:r>
          </a:p>
          <a:p>
            <a:pPr marL="457200" indent="-457200">
              <a:buFont typeface="+mj-lt"/>
              <a:buAutoNum type="alphaLcParenR"/>
            </a:pPr>
            <a:r>
              <a:rPr lang="en-US" sz="2400" dirty="0" err="1" smtClean="0"/>
              <a:t>He/She</a:t>
            </a:r>
            <a:r>
              <a:rPr lang="en-US" sz="2400" dirty="0" smtClean="0"/>
              <a:t> must be a judge in the High Court for at least 5 years</a:t>
            </a:r>
          </a:p>
          <a:p>
            <a:pPr marL="457200" indent="-457200">
              <a:buFont typeface="+mj-lt"/>
              <a:buAutoNum type="alphaLcParenR"/>
            </a:pPr>
            <a:r>
              <a:rPr lang="en-US" sz="2400" dirty="0" smtClean="0"/>
              <a:t>He/ She should be a lawyer in the High Court for at least 10 years</a:t>
            </a:r>
          </a:p>
          <a:p>
            <a:pPr algn="just"/>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a:t>
            </a:r>
            <a:r>
              <a:rPr lang="en-US" sz="2400" b="1" dirty="0" smtClean="0"/>
              <a:t>Who can remove the Judge of the Supreme Court?</a:t>
            </a:r>
            <a:endParaRPr lang="en-US" sz="2400" dirty="0" smtClean="0"/>
          </a:p>
          <a:p>
            <a:pPr marL="457200" indent="-457200">
              <a:buFont typeface="+mj-lt"/>
              <a:buAutoNum type="alphaLcParenR"/>
            </a:pPr>
            <a:r>
              <a:rPr lang="en-US" sz="2400" dirty="0" smtClean="0"/>
              <a:t>Chief Justice of the Supreme Court</a:t>
            </a:r>
          </a:p>
          <a:p>
            <a:pPr marL="457200" indent="-457200">
              <a:buFont typeface="+mj-lt"/>
              <a:buAutoNum type="alphaLcParenR"/>
            </a:pPr>
            <a:r>
              <a:rPr lang="en-US" sz="2400" dirty="0" smtClean="0"/>
              <a:t>Only the President</a:t>
            </a:r>
          </a:p>
          <a:p>
            <a:pPr marL="457200" indent="-457200">
              <a:buFont typeface="+mj-lt"/>
              <a:buAutoNum type="alphaLcParenR"/>
            </a:pPr>
            <a:r>
              <a:rPr lang="en-US" sz="2400" dirty="0" smtClean="0"/>
              <a:t>Only the Parliament</a:t>
            </a:r>
          </a:p>
          <a:p>
            <a:pPr marL="457200" indent="-457200">
              <a:buFont typeface="+mj-lt"/>
              <a:buAutoNum type="alphaLcParenR"/>
            </a:pPr>
            <a:r>
              <a:rPr lang="en-US" sz="2400" dirty="0" smtClean="0"/>
              <a:t>Both Parliament and President</a:t>
            </a:r>
            <a:endParaRPr lang="en-US" sz="2400" dirty="0"/>
          </a:p>
        </p:txBody>
      </p:sp>
      <p:sp>
        <p:nvSpPr>
          <p:cNvPr id="4" name="Date Placeholder 3"/>
          <p:cNvSpPr>
            <a:spLocks noGrp="1"/>
          </p:cNvSpPr>
          <p:nvPr>
            <p:ph type="dt" sz="half" idx="10"/>
          </p:nvPr>
        </p:nvSpPr>
        <p:spPr/>
        <p:txBody>
          <a:bodyPr/>
          <a:lstStyle/>
          <a:p>
            <a:fld id="{C214D158-BE69-44AF-84AF-C99D7CF9EAE0}" type="datetime1">
              <a:rPr lang="en-US" smtClean="0">
                <a:latin typeface="Times New Roman" pitchFamily="18" charset="0"/>
                <a:cs typeface="Times New Roman" pitchFamily="18" charset="0"/>
              </a:rPr>
              <a:pPr/>
              <a:t>6/18/2022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1295400" y="6356350"/>
            <a:ext cx="6705600" cy="365125"/>
          </a:xfrm>
        </p:spPr>
        <p:txBody>
          <a:bodyPr/>
          <a:lstStyle/>
          <a:p>
            <a:pPr lvl="0">
              <a:spcBef>
                <a:spcPct val="20000"/>
              </a:spcBef>
              <a:defRPr/>
            </a:pPr>
            <a:r>
              <a:rPr lang="en-US" smtClean="0">
                <a:latin typeface="Times New Roman" pitchFamily="18" charset="0"/>
                <a:cs typeface="Times New Roman" pitchFamily="18" charset="0"/>
              </a:rPr>
              <a:t>Mr. Ajeet Singh    Constitution of India, Law and Engineering     Unit 3</a:t>
            </a: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99</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Daily Quiz</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a16="http://schemas.microsoft.com/office/drawing/2014/main" xmlns=""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Tree>
    <p:extLst>
      <p:ext uri="{BB962C8B-B14F-4D97-AF65-F5344CB8AC3E}">
        <p14:creationId xmlns:p14="http://schemas.microsoft.com/office/powerpoint/2010/main" xmlns="" val="1182030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2131</TotalTime>
  <Words>11984</Words>
  <Application>Microsoft Office PowerPoint</Application>
  <PresentationFormat>On-screen Show (4:3)</PresentationFormat>
  <Paragraphs>1547</Paragraphs>
  <Slides>136</Slides>
  <Notes>72</Notes>
  <HiddenSlides>0</HiddenSlides>
  <MMClips>0</MMClips>
  <ScaleCrop>false</ScaleCrop>
  <HeadingPairs>
    <vt:vector size="4" baseType="variant">
      <vt:variant>
        <vt:lpstr>Theme</vt:lpstr>
      </vt:variant>
      <vt:variant>
        <vt:i4>1</vt:i4>
      </vt:variant>
      <vt:variant>
        <vt:lpstr>Slide Titles</vt:lpstr>
      </vt:variant>
      <vt:variant>
        <vt:i4>136</vt:i4>
      </vt:variant>
    </vt:vector>
  </HeadingPairs>
  <TitlesOfParts>
    <vt:vector size="137" baseType="lpstr">
      <vt:lpstr>Office Theme</vt:lpstr>
      <vt:lpstr>Slide 1</vt:lpstr>
      <vt:lpstr>Slide 2</vt:lpstr>
      <vt:lpstr>Slide 3</vt:lpstr>
      <vt:lpstr>Slide 4</vt:lpstr>
      <vt:lpstr>Slide 5</vt:lpstr>
      <vt:lpstr>Slide 6</vt:lpstr>
      <vt:lpstr>Course Objectives</vt:lpstr>
      <vt:lpstr>Course Outcome (CO)</vt:lpstr>
      <vt:lpstr>Program Outcomes</vt:lpstr>
      <vt:lpstr>CO-PO Mapping </vt:lpstr>
      <vt:lpstr>Program Specific Outcomes</vt:lpstr>
      <vt:lpstr>CO-PSO Mapping </vt:lpstr>
      <vt:lpstr>Program Educational Objectives</vt:lpstr>
      <vt:lpstr>Result Analysis</vt:lpstr>
      <vt:lpstr>Result Analysis</vt:lpstr>
      <vt:lpstr>End Sem Question Paper Template</vt:lpstr>
      <vt:lpstr>End Sem Question Paper Template</vt:lpstr>
      <vt:lpstr>Prerequisite and Recap</vt:lpstr>
      <vt:lpstr>Brief Subject Introduction with Video</vt:lpstr>
      <vt:lpstr>Content (Unit 2)</vt:lpstr>
      <vt:lpstr>Unit Objective</vt:lpstr>
      <vt:lpstr>Topic Objective/ Topic outcome</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Topic Objective/ Topic outcome</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Topic Objective/ Topic outcome</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 Recap</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student</cp:lastModifiedBy>
  <cp:revision>374</cp:revision>
  <dcterms:created xsi:type="dcterms:W3CDTF">2006-08-16T00:00:00Z</dcterms:created>
  <dcterms:modified xsi:type="dcterms:W3CDTF">2022-06-18T06:37:25Z</dcterms:modified>
</cp:coreProperties>
</file>