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sldIdLst>
    <p:sldId id="499" r:id="rId2"/>
    <p:sldId id="500" r:id="rId3"/>
    <p:sldId id="559" r:id="rId4"/>
    <p:sldId id="527" r:id="rId5"/>
    <p:sldId id="528" r:id="rId6"/>
    <p:sldId id="529" r:id="rId7"/>
    <p:sldId id="463" r:id="rId8"/>
    <p:sldId id="464" r:id="rId9"/>
    <p:sldId id="465" r:id="rId10"/>
    <p:sldId id="467" r:id="rId11"/>
    <p:sldId id="530" r:id="rId12"/>
    <p:sldId id="531" r:id="rId13"/>
    <p:sldId id="532" r:id="rId14"/>
    <p:sldId id="566" r:id="rId15"/>
    <p:sldId id="567" r:id="rId16"/>
    <p:sldId id="535" r:id="rId17"/>
    <p:sldId id="536" r:id="rId18"/>
    <p:sldId id="473" r:id="rId19"/>
    <p:sldId id="474" r:id="rId20"/>
    <p:sldId id="488" r:id="rId21"/>
    <p:sldId id="489" r:id="rId22"/>
    <p:sldId id="490" r:id="rId23"/>
    <p:sldId id="267" r:id="rId24"/>
    <p:sldId id="509" r:id="rId25"/>
    <p:sldId id="510" r:id="rId26"/>
    <p:sldId id="511" r:id="rId27"/>
    <p:sldId id="563" r:id="rId28"/>
    <p:sldId id="564" r:id="rId29"/>
    <p:sldId id="565" r:id="rId30"/>
    <p:sldId id="546" r:id="rId31"/>
    <p:sldId id="547" r:id="rId32"/>
    <p:sldId id="548" r:id="rId33"/>
    <p:sldId id="549" r:id="rId34"/>
    <p:sldId id="391" r:id="rId35"/>
    <p:sldId id="513" r:id="rId36"/>
    <p:sldId id="514" r:id="rId37"/>
    <p:sldId id="515" r:id="rId38"/>
    <p:sldId id="516" r:id="rId39"/>
    <p:sldId id="517" r:id="rId40"/>
    <p:sldId id="518" r:id="rId41"/>
    <p:sldId id="550" r:id="rId42"/>
    <p:sldId id="551" r:id="rId43"/>
    <p:sldId id="552" r:id="rId44"/>
    <p:sldId id="553" r:id="rId45"/>
    <p:sldId id="508" r:id="rId46"/>
    <p:sldId id="519" r:id="rId47"/>
    <p:sldId id="520" r:id="rId48"/>
    <p:sldId id="521" r:id="rId49"/>
    <p:sldId id="522" r:id="rId50"/>
    <p:sldId id="523" r:id="rId51"/>
    <p:sldId id="524" r:id="rId52"/>
    <p:sldId id="562" r:id="rId53"/>
    <p:sldId id="555" r:id="rId54"/>
    <p:sldId id="556" r:id="rId55"/>
    <p:sldId id="557" r:id="rId56"/>
    <p:sldId id="558" r:id="rId57"/>
    <p:sldId id="561" r:id="rId58"/>
    <p:sldId id="491" r:id="rId59"/>
    <p:sldId id="495" r:id="rId60"/>
    <p:sldId id="545" r:id="rId61"/>
    <p:sldId id="543" r:id="rId62"/>
    <p:sldId id="544" r:id="rId63"/>
    <p:sldId id="497" r:id="rId64"/>
    <p:sldId id="537" r:id="rId65"/>
    <p:sldId id="538" r:id="rId66"/>
    <p:sldId id="539" r:id="rId67"/>
    <p:sldId id="540" r:id="rId68"/>
    <p:sldId id="541" r:id="rId69"/>
    <p:sldId id="542" r:id="rId70"/>
    <p:sldId id="492" r:id="rId71"/>
    <p:sldId id="525" r:id="rId72"/>
    <p:sldId id="526" r:id="rId73"/>
    <p:sldId id="496"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p:cViewPr>
        <p:scale>
          <a:sx n="60" d="100"/>
          <a:sy n="60" d="100"/>
        </p:scale>
        <p:origin x="-1680" y="-4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7DB008-2EF6-44A7-A079-B38B0E9E4C9A}" type="datetimeFigureOut">
              <a:rPr lang="en-US" smtClean="0"/>
              <a:pPr/>
              <a:t>6/18/2022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F47673-55F7-41B0-A8DC-DA2FD309D86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xmlns="" id="{8F094B09-86E4-423D-86B4-2E7EFB2A4C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291" name="Notes Placeholder 2">
            <a:extLst>
              <a:ext uri="{FF2B5EF4-FFF2-40B4-BE49-F238E27FC236}">
                <a16:creationId xmlns:a16="http://schemas.microsoft.com/office/drawing/2014/main" xmlns="" id="{51150029-7DEF-4E4B-A0C3-F2DECCE5DCB4}"/>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292" name="Slide Number Placeholder 3">
            <a:extLst>
              <a:ext uri="{FF2B5EF4-FFF2-40B4-BE49-F238E27FC236}">
                <a16:creationId xmlns:a16="http://schemas.microsoft.com/office/drawing/2014/main" xmlns="" id="{6F9B0509-5DC1-4EE2-BD18-8495F03E0369}"/>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642CB1C-FE27-4E7D-AE64-044B33D54B4F}" type="slidenum">
              <a:rPr lang="en-US" altLang="en-US" smtClean="0"/>
              <a:pPr>
                <a:spcBef>
                  <a:spcPct val="0"/>
                </a:spcBef>
              </a:pPr>
              <a:t>3</a:t>
            </a:fld>
            <a:endParaRPr lang="en-US" altLang="en-US"/>
          </a:p>
        </p:txBody>
      </p:sp>
      <p:sp>
        <p:nvSpPr>
          <p:cNvPr id="5" name="Footer Placeholder 4">
            <a:extLst>
              <a:ext uri="{FF2B5EF4-FFF2-40B4-BE49-F238E27FC236}">
                <a16:creationId xmlns:a16="http://schemas.microsoft.com/office/drawing/2014/main" xmlns="" id="{2AE18433-0871-4373-BF94-BDD419AA67C3}"/>
              </a:ext>
            </a:extLst>
          </p:cNvPr>
          <p:cNvSpPr>
            <a:spLocks noGrp="1"/>
          </p:cNvSpPr>
          <p:nvPr>
            <p:ph type="ftr" sz="quarter" idx="4"/>
          </p:nvPr>
        </p:nvSpPr>
        <p:spPr/>
        <p:txBody>
          <a:bodyPr/>
          <a:lstStyle/>
          <a:p>
            <a:pPr>
              <a:defRPr/>
            </a:pPr>
            <a:endParaRPr lang="en-US" dirty="0"/>
          </a:p>
        </p:txBody>
      </p:sp>
      <p:sp>
        <p:nvSpPr>
          <p:cNvPr id="6" name="Date Placeholder 5">
            <a:extLst>
              <a:ext uri="{FF2B5EF4-FFF2-40B4-BE49-F238E27FC236}">
                <a16:creationId xmlns:a16="http://schemas.microsoft.com/office/drawing/2014/main" xmlns="" id="{D37AABC8-1B55-423C-B011-5B53D9B6ED6A}"/>
              </a:ext>
            </a:extLst>
          </p:cNvPr>
          <p:cNvSpPr>
            <a:spLocks noGrp="1"/>
          </p:cNvSpPr>
          <p:nvPr>
            <p:ph type="dt" sz="quarter" idx="1"/>
          </p:nvPr>
        </p:nvSpPr>
        <p:spPr/>
        <p:txBody>
          <a:bodyPr/>
          <a:lstStyle/>
          <a:p>
            <a:pPr>
              <a:defRPr/>
            </a:pPr>
            <a:fld id="{C0EFA361-F669-4B69-AA15-FDCABCA5D826}" type="datetime3">
              <a:rPr lang="en-US"/>
              <a:pPr>
                <a:defRPr/>
              </a:pPr>
              <a:t>18 June 2022</a:t>
            </a:fld>
            <a:endParaRPr lang="en-US"/>
          </a:p>
        </p:txBody>
      </p:sp>
    </p:spTree>
    <p:extLst>
      <p:ext uri="{BB962C8B-B14F-4D97-AF65-F5344CB8AC3E}">
        <p14:creationId xmlns:p14="http://schemas.microsoft.com/office/powerpoint/2010/main" xmlns="" val="1357718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xmlns="" id="{9A3D60E6-3547-4930-9617-F5DB23A5B1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7651" name="Notes Placeholder 2">
            <a:extLst>
              <a:ext uri="{FF2B5EF4-FFF2-40B4-BE49-F238E27FC236}">
                <a16:creationId xmlns:a16="http://schemas.microsoft.com/office/drawing/2014/main" xmlns="" id="{6AEBDCE8-2C21-41EA-8420-DA274D37F734}"/>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652" name="Slide Number Placeholder 3">
            <a:extLst>
              <a:ext uri="{FF2B5EF4-FFF2-40B4-BE49-F238E27FC236}">
                <a16:creationId xmlns:a16="http://schemas.microsoft.com/office/drawing/2014/main" xmlns="" id="{F09A27A3-B178-4615-A9C8-B6D44139EC50}"/>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BF250BF-08D4-48B8-B8B5-54D19455C453}" type="slidenum">
              <a:rPr lang="en-US" altLang="en-US" smtClean="0"/>
              <a:pPr>
                <a:spcBef>
                  <a:spcPct val="0"/>
                </a:spcBef>
              </a:pPr>
              <a:t>13</a:t>
            </a:fld>
            <a:endParaRPr lang="en-US" altLang="en-US"/>
          </a:p>
        </p:txBody>
      </p:sp>
    </p:spTree>
    <p:extLst>
      <p:ext uri="{BB962C8B-B14F-4D97-AF65-F5344CB8AC3E}">
        <p14:creationId xmlns:p14="http://schemas.microsoft.com/office/powerpoint/2010/main" xmlns="" val="3164963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xmlns=""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9699" name="Notes Placeholder 2">
            <a:extLst>
              <a:ext uri="{FF2B5EF4-FFF2-40B4-BE49-F238E27FC236}">
                <a16:creationId xmlns:a16="http://schemas.microsoft.com/office/drawing/2014/main" xmlns="" id="{27DDB544-B2F9-4DE3-95A1-4BD1F90577A0}"/>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a16="http://schemas.microsoft.com/office/drawing/2014/main" xmlns="" id="{9F35EE09-1F30-4912-8568-9318C8DC1456}"/>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14</a:t>
            </a:fld>
            <a:endParaRPr lang="en-US" altLang="en-US"/>
          </a:p>
        </p:txBody>
      </p:sp>
    </p:spTree>
    <p:extLst>
      <p:ext uri="{BB962C8B-B14F-4D97-AF65-F5344CB8AC3E}">
        <p14:creationId xmlns:p14="http://schemas.microsoft.com/office/powerpoint/2010/main" xmlns="" val="2645310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 xmlns:a16="http://schemas.microsoft.com/office/drawing/2014/main"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9699" name="Notes Placeholder 2">
            <a:extLst>
              <a:ext uri="{FF2B5EF4-FFF2-40B4-BE49-F238E27FC236}">
                <a16:creationId xmlns="" xmlns:a16="http://schemas.microsoft.com/office/drawing/2014/main" id="{27DDB544-B2F9-4DE3-95A1-4BD1F90577A0}"/>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 xmlns:a16="http://schemas.microsoft.com/office/drawing/2014/main" id="{9F35EE09-1F30-4912-8568-9318C8DC1456}"/>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15</a:t>
            </a:fld>
            <a:endParaRPr lang="en-US" altLang="en-US"/>
          </a:p>
        </p:txBody>
      </p:sp>
    </p:spTree>
    <p:extLst>
      <p:ext uri="{BB962C8B-B14F-4D97-AF65-F5344CB8AC3E}">
        <p14:creationId xmlns="" xmlns:p14="http://schemas.microsoft.com/office/powerpoint/2010/main" val="2645310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xmlns="" id="{695C2902-B3E0-485A-9144-229C4AFA50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Notes Placeholder 2">
            <a:extLst>
              <a:ext uri="{FF2B5EF4-FFF2-40B4-BE49-F238E27FC236}">
                <a16:creationId xmlns:a16="http://schemas.microsoft.com/office/drawing/2014/main" xmlns="" id="{31117FAB-1038-4FC5-9926-371D62F2013C}"/>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8" name="Slide Number Placeholder 3">
            <a:extLst>
              <a:ext uri="{FF2B5EF4-FFF2-40B4-BE49-F238E27FC236}">
                <a16:creationId xmlns:a16="http://schemas.microsoft.com/office/drawing/2014/main" xmlns="" id="{EC8FF6D5-F6CB-491F-A379-D5C888B74FCB}"/>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C984FC5-318F-44E3-AA50-EA3A84A63867}" type="slidenum">
              <a:rPr lang="en-US" altLang="en-US" smtClean="0"/>
              <a:pPr>
                <a:spcBef>
                  <a:spcPct val="0"/>
                </a:spcBef>
              </a:pPr>
              <a:t>16</a:t>
            </a:fld>
            <a:endParaRPr lang="en-US" altLang="en-US"/>
          </a:p>
        </p:txBody>
      </p:sp>
    </p:spTree>
    <p:extLst>
      <p:ext uri="{BB962C8B-B14F-4D97-AF65-F5344CB8AC3E}">
        <p14:creationId xmlns:p14="http://schemas.microsoft.com/office/powerpoint/2010/main" xmlns="" val="2578108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xmlns="" id="{5ECE3DE5-6357-4AAA-B4A0-B8AB0A6116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3795" name="Notes Placeholder 2">
            <a:extLst>
              <a:ext uri="{FF2B5EF4-FFF2-40B4-BE49-F238E27FC236}">
                <a16:creationId xmlns:a16="http://schemas.microsoft.com/office/drawing/2014/main" xmlns="" id="{D5557619-8061-4B43-B04B-C25BB27A2FAE}"/>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a16="http://schemas.microsoft.com/office/drawing/2014/main" xmlns="" id="{E90A2043-90FF-4F60-A845-232010AE5CBA}"/>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332595-D11F-497F-8771-1F28E7D1234A}" type="slidenum">
              <a:rPr lang="en-US" altLang="en-US" smtClean="0"/>
              <a:pPr>
                <a:spcBef>
                  <a:spcPct val="0"/>
                </a:spcBef>
              </a:pPr>
              <a:t>17</a:t>
            </a:fld>
            <a:endParaRPr lang="en-US" altLang="en-US"/>
          </a:p>
        </p:txBody>
      </p:sp>
    </p:spTree>
    <p:extLst>
      <p:ext uri="{BB962C8B-B14F-4D97-AF65-F5344CB8AC3E}">
        <p14:creationId xmlns:p14="http://schemas.microsoft.com/office/powerpoint/2010/main" xmlns="" val="2086465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xmlns="" id="{50EDA2DB-022B-4A30-856D-2518AA29A0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7891" name="Notes Placeholder 2">
            <a:extLst>
              <a:ext uri="{FF2B5EF4-FFF2-40B4-BE49-F238E27FC236}">
                <a16:creationId xmlns:a16="http://schemas.microsoft.com/office/drawing/2014/main" xmlns="" id="{D44AEC14-F06F-469C-B89D-EC9EB41F66BD}"/>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7892" name="Slide Number Placeholder 3">
            <a:extLst>
              <a:ext uri="{FF2B5EF4-FFF2-40B4-BE49-F238E27FC236}">
                <a16:creationId xmlns:a16="http://schemas.microsoft.com/office/drawing/2014/main" xmlns="" id="{55581D1C-B3BC-4868-BB3A-5CB34369AE56}"/>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03BFDA7-0D66-4BA2-995A-D0F126F5BCEE}" type="slidenum">
              <a:rPr lang="en-US" altLang="en-US" smtClean="0"/>
              <a:pPr>
                <a:spcBef>
                  <a:spcPct val="0"/>
                </a:spcBef>
              </a:pPr>
              <a:t>18</a:t>
            </a:fld>
            <a:endParaRPr lang="en-US" altLang="en-US"/>
          </a:p>
        </p:txBody>
      </p:sp>
    </p:spTree>
    <p:extLst>
      <p:ext uri="{BB962C8B-B14F-4D97-AF65-F5344CB8AC3E}">
        <p14:creationId xmlns:p14="http://schemas.microsoft.com/office/powerpoint/2010/main" xmlns="" val="2203609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xmlns="" id="{8D6BF07D-263C-4CAA-856C-5B51C22109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9939" name="Notes Placeholder 2">
            <a:extLst>
              <a:ext uri="{FF2B5EF4-FFF2-40B4-BE49-F238E27FC236}">
                <a16:creationId xmlns:a16="http://schemas.microsoft.com/office/drawing/2014/main" xmlns="" id="{0A1F9D29-8F8D-44EA-BDE1-A29857D30D15}"/>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9940" name="Slide Number Placeholder 3">
            <a:extLst>
              <a:ext uri="{FF2B5EF4-FFF2-40B4-BE49-F238E27FC236}">
                <a16:creationId xmlns:a16="http://schemas.microsoft.com/office/drawing/2014/main" xmlns="" id="{2C130F43-BD03-484B-B43F-CC595A385C44}"/>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8D098FF-C9FF-4623-8A31-80C9DD56EE10}" type="slidenum">
              <a:rPr lang="en-US" altLang="en-US" smtClean="0"/>
              <a:pPr>
                <a:spcBef>
                  <a:spcPct val="0"/>
                </a:spcBef>
              </a:pPr>
              <a:t>19</a:t>
            </a:fld>
            <a:endParaRPr lang="en-US" altLang="en-US"/>
          </a:p>
        </p:txBody>
      </p:sp>
    </p:spTree>
    <p:extLst>
      <p:ext uri="{BB962C8B-B14F-4D97-AF65-F5344CB8AC3E}">
        <p14:creationId xmlns:p14="http://schemas.microsoft.com/office/powerpoint/2010/main" xmlns="" val="461601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xmlns=""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9699" name="Notes Placeholder 2">
            <a:extLst>
              <a:ext uri="{FF2B5EF4-FFF2-40B4-BE49-F238E27FC236}">
                <a16:creationId xmlns:a16="http://schemas.microsoft.com/office/drawing/2014/main" xmlns="" id="{27DDB544-B2F9-4DE3-95A1-4BD1F90577A0}"/>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a16="http://schemas.microsoft.com/office/drawing/2014/main" xmlns="" id="{9F35EE09-1F30-4912-8568-9318C8DC1456}"/>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20</a:t>
            </a:fld>
            <a:endParaRPr lang="en-US" altLang="en-US"/>
          </a:p>
        </p:txBody>
      </p:sp>
    </p:spTree>
    <p:extLst>
      <p:ext uri="{BB962C8B-B14F-4D97-AF65-F5344CB8AC3E}">
        <p14:creationId xmlns:p14="http://schemas.microsoft.com/office/powerpoint/2010/main" xmlns="" val="2645495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xmlns=""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9699" name="Notes Placeholder 2">
            <a:extLst>
              <a:ext uri="{FF2B5EF4-FFF2-40B4-BE49-F238E27FC236}">
                <a16:creationId xmlns:a16="http://schemas.microsoft.com/office/drawing/2014/main" xmlns="" id="{27DDB544-B2F9-4DE3-95A1-4BD1F90577A0}"/>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a16="http://schemas.microsoft.com/office/drawing/2014/main" xmlns="" id="{9F35EE09-1F30-4912-8568-9318C8DC1456}"/>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21</a:t>
            </a:fld>
            <a:endParaRPr lang="en-US" altLang="en-US"/>
          </a:p>
        </p:txBody>
      </p:sp>
    </p:spTree>
    <p:extLst>
      <p:ext uri="{BB962C8B-B14F-4D97-AF65-F5344CB8AC3E}">
        <p14:creationId xmlns:p14="http://schemas.microsoft.com/office/powerpoint/2010/main" xmlns="" val="642761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xmlns=""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9699" name="Notes Placeholder 2">
            <a:extLst>
              <a:ext uri="{FF2B5EF4-FFF2-40B4-BE49-F238E27FC236}">
                <a16:creationId xmlns:a16="http://schemas.microsoft.com/office/drawing/2014/main" xmlns="" id="{27DDB544-B2F9-4DE3-95A1-4BD1F90577A0}"/>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a16="http://schemas.microsoft.com/office/drawing/2014/main" xmlns="" id="{9F35EE09-1F30-4912-8568-9318C8DC1456}"/>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22</a:t>
            </a:fld>
            <a:endParaRPr lang="en-US" altLang="en-US"/>
          </a:p>
        </p:txBody>
      </p:sp>
    </p:spTree>
    <p:extLst>
      <p:ext uri="{BB962C8B-B14F-4D97-AF65-F5344CB8AC3E}">
        <p14:creationId xmlns:p14="http://schemas.microsoft.com/office/powerpoint/2010/main" xmlns="" val="2627722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xmlns="" id="{09CB8EC3-4527-4272-A821-3EC14F15D7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Notes Placeholder 2">
            <a:extLst>
              <a:ext uri="{FF2B5EF4-FFF2-40B4-BE49-F238E27FC236}">
                <a16:creationId xmlns:a16="http://schemas.microsoft.com/office/drawing/2014/main" xmlns="" id="{6FB2DA97-C6DC-495F-9FEE-E9CB2B042EC6}"/>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340" name="Slide Number Placeholder 3">
            <a:extLst>
              <a:ext uri="{FF2B5EF4-FFF2-40B4-BE49-F238E27FC236}">
                <a16:creationId xmlns:a16="http://schemas.microsoft.com/office/drawing/2014/main" xmlns="" id="{CCEE61BB-8422-499A-AC57-C8BE98AEFD1E}"/>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D7EAED-AF4C-43C1-8C9E-C7E1F9A02C89}" type="slidenum">
              <a:rPr lang="en-US" altLang="en-US" smtClean="0"/>
              <a:pPr>
                <a:spcBef>
                  <a:spcPct val="0"/>
                </a:spcBef>
              </a:pPr>
              <a:t>4</a:t>
            </a:fld>
            <a:endParaRPr lang="en-US" altLang="en-US"/>
          </a:p>
        </p:txBody>
      </p:sp>
      <p:sp>
        <p:nvSpPr>
          <p:cNvPr id="5" name="Footer Placeholder 4">
            <a:extLst>
              <a:ext uri="{FF2B5EF4-FFF2-40B4-BE49-F238E27FC236}">
                <a16:creationId xmlns:a16="http://schemas.microsoft.com/office/drawing/2014/main" xmlns="" id="{ED3AAA21-57E2-4B0A-BB27-CCC290E72785}"/>
              </a:ext>
            </a:extLst>
          </p:cNvPr>
          <p:cNvSpPr>
            <a:spLocks noGrp="1"/>
          </p:cNvSpPr>
          <p:nvPr>
            <p:ph type="ftr" sz="quarter" idx="4"/>
          </p:nvPr>
        </p:nvSpPr>
        <p:spPr/>
        <p:txBody>
          <a:bodyPr/>
          <a:lstStyle/>
          <a:p>
            <a:pPr>
              <a:defRPr/>
            </a:pPr>
            <a:endParaRPr lang="en-US" dirty="0"/>
          </a:p>
        </p:txBody>
      </p:sp>
      <p:sp>
        <p:nvSpPr>
          <p:cNvPr id="6" name="Date Placeholder 5">
            <a:extLst>
              <a:ext uri="{FF2B5EF4-FFF2-40B4-BE49-F238E27FC236}">
                <a16:creationId xmlns:a16="http://schemas.microsoft.com/office/drawing/2014/main" xmlns="" id="{9D949D5A-9C3A-438F-9F83-0A278F9B02E8}"/>
              </a:ext>
            </a:extLst>
          </p:cNvPr>
          <p:cNvSpPr>
            <a:spLocks noGrp="1"/>
          </p:cNvSpPr>
          <p:nvPr>
            <p:ph type="dt" sz="quarter" idx="1"/>
          </p:nvPr>
        </p:nvSpPr>
        <p:spPr/>
        <p:txBody>
          <a:bodyPr/>
          <a:lstStyle/>
          <a:p>
            <a:pPr>
              <a:defRPr/>
            </a:pPr>
            <a:fld id="{44C8DE7B-BB6B-4B97-A76E-C5C1EA37877B}" type="datetime3">
              <a:rPr lang="en-US"/>
              <a:pPr>
                <a:defRPr/>
              </a:pPr>
              <a:t>18 June 2022</a:t>
            </a:fld>
            <a:endParaRPr lang="en-US"/>
          </a:p>
        </p:txBody>
      </p:sp>
    </p:spTree>
    <p:extLst>
      <p:ext uri="{BB962C8B-B14F-4D97-AF65-F5344CB8AC3E}">
        <p14:creationId xmlns:p14="http://schemas.microsoft.com/office/powerpoint/2010/main" xmlns="" val="11785255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xmlns="" id="{50EDA2DB-022B-4A30-856D-2518AA29A0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7891" name="Notes Placeholder 2">
            <a:extLst>
              <a:ext uri="{FF2B5EF4-FFF2-40B4-BE49-F238E27FC236}">
                <a16:creationId xmlns:a16="http://schemas.microsoft.com/office/drawing/2014/main" xmlns="" id="{D44AEC14-F06F-469C-B89D-EC9EB41F66BD}"/>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7892" name="Slide Number Placeholder 3">
            <a:extLst>
              <a:ext uri="{FF2B5EF4-FFF2-40B4-BE49-F238E27FC236}">
                <a16:creationId xmlns:a16="http://schemas.microsoft.com/office/drawing/2014/main" xmlns="" id="{55581D1C-B3BC-4868-BB3A-5CB34369AE56}"/>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03BFDA7-0D66-4BA2-995A-D0F126F5BCEE}" type="slidenum">
              <a:rPr lang="en-US" altLang="en-US" smtClean="0"/>
              <a:pPr>
                <a:spcBef>
                  <a:spcPct val="0"/>
                </a:spcBef>
              </a:pPr>
              <a:t>73</a:t>
            </a:fld>
            <a:endParaRPr lang="en-US" altLang="en-US"/>
          </a:p>
        </p:txBody>
      </p:sp>
    </p:spTree>
    <p:extLst>
      <p:ext uri="{BB962C8B-B14F-4D97-AF65-F5344CB8AC3E}">
        <p14:creationId xmlns:p14="http://schemas.microsoft.com/office/powerpoint/2010/main" xmlns="" val="1996101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xmlns="" id="{09CB8EC3-4527-4272-A821-3EC14F15D7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Notes Placeholder 2">
            <a:extLst>
              <a:ext uri="{FF2B5EF4-FFF2-40B4-BE49-F238E27FC236}">
                <a16:creationId xmlns:a16="http://schemas.microsoft.com/office/drawing/2014/main" xmlns="" id="{6FB2DA97-C6DC-495F-9FEE-E9CB2B042EC6}"/>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340" name="Slide Number Placeholder 3">
            <a:extLst>
              <a:ext uri="{FF2B5EF4-FFF2-40B4-BE49-F238E27FC236}">
                <a16:creationId xmlns:a16="http://schemas.microsoft.com/office/drawing/2014/main" xmlns="" id="{CCEE61BB-8422-499A-AC57-C8BE98AEFD1E}"/>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D7EAED-AF4C-43C1-8C9E-C7E1F9A02C89}" type="slidenum">
              <a:rPr lang="en-US" altLang="en-US" smtClean="0"/>
              <a:pPr>
                <a:spcBef>
                  <a:spcPct val="0"/>
                </a:spcBef>
              </a:pPr>
              <a:t>5</a:t>
            </a:fld>
            <a:endParaRPr lang="en-US" altLang="en-US"/>
          </a:p>
        </p:txBody>
      </p:sp>
      <p:sp>
        <p:nvSpPr>
          <p:cNvPr id="5" name="Footer Placeholder 4">
            <a:extLst>
              <a:ext uri="{FF2B5EF4-FFF2-40B4-BE49-F238E27FC236}">
                <a16:creationId xmlns:a16="http://schemas.microsoft.com/office/drawing/2014/main" xmlns="" id="{ED3AAA21-57E2-4B0A-BB27-CCC290E72785}"/>
              </a:ext>
            </a:extLst>
          </p:cNvPr>
          <p:cNvSpPr>
            <a:spLocks noGrp="1"/>
          </p:cNvSpPr>
          <p:nvPr>
            <p:ph type="ftr" sz="quarter" idx="4"/>
          </p:nvPr>
        </p:nvSpPr>
        <p:spPr/>
        <p:txBody>
          <a:bodyPr/>
          <a:lstStyle/>
          <a:p>
            <a:pPr>
              <a:defRPr/>
            </a:pPr>
            <a:endParaRPr lang="en-US" dirty="0"/>
          </a:p>
        </p:txBody>
      </p:sp>
      <p:sp>
        <p:nvSpPr>
          <p:cNvPr id="6" name="Date Placeholder 5">
            <a:extLst>
              <a:ext uri="{FF2B5EF4-FFF2-40B4-BE49-F238E27FC236}">
                <a16:creationId xmlns:a16="http://schemas.microsoft.com/office/drawing/2014/main" xmlns="" id="{9D949D5A-9C3A-438F-9F83-0A278F9B02E8}"/>
              </a:ext>
            </a:extLst>
          </p:cNvPr>
          <p:cNvSpPr>
            <a:spLocks noGrp="1"/>
          </p:cNvSpPr>
          <p:nvPr>
            <p:ph type="dt" sz="quarter" idx="1"/>
          </p:nvPr>
        </p:nvSpPr>
        <p:spPr/>
        <p:txBody>
          <a:bodyPr/>
          <a:lstStyle/>
          <a:p>
            <a:pPr>
              <a:defRPr/>
            </a:pPr>
            <a:fld id="{44C8DE7B-BB6B-4B97-A76E-C5C1EA37877B}" type="datetime3">
              <a:rPr lang="en-US"/>
              <a:pPr>
                <a:defRPr/>
              </a:pPr>
              <a:t>18 June 2022</a:t>
            </a:fld>
            <a:endParaRPr lang="en-US"/>
          </a:p>
        </p:txBody>
      </p:sp>
    </p:spTree>
    <p:extLst>
      <p:ext uri="{BB962C8B-B14F-4D97-AF65-F5344CB8AC3E}">
        <p14:creationId xmlns:p14="http://schemas.microsoft.com/office/powerpoint/2010/main" xmlns="" val="656516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xmlns="" id="{22841ADC-6887-49C1-96D6-40D20DD43F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Notes Placeholder 2">
            <a:extLst>
              <a:ext uri="{FF2B5EF4-FFF2-40B4-BE49-F238E27FC236}">
                <a16:creationId xmlns:a16="http://schemas.microsoft.com/office/drawing/2014/main" xmlns="" id="{1EA8486A-091E-44DA-A204-9EA09F2EC13D}"/>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2" name="Slide Number Placeholder 3">
            <a:extLst>
              <a:ext uri="{FF2B5EF4-FFF2-40B4-BE49-F238E27FC236}">
                <a16:creationId xmlns:a16="http://schemas.microsoft.com/office/drawing/2014/main" xmlns="" id="{9150ED13-8B08-4EEF-B2C6-95CD7695E25C}"/>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BA8F85C-F659-4EA3-819C-0CBF94BC5B6F}" type="slidenum">
              <a:rPr lang="en-US" altLang="en-US" smtClean="0"/>
              <a:pPr>
                <a:spcBef>
                  <a:spcPct val="0"/>
                </a:spcBef>
              </a:pPr>
              <a:t>7</a:t>
            </a:fld>
            <a:endParaRPr lang="en-US" altLang="en-US"/>
          </a:p>
        </p:txBody>
      </p:sp>
    </p:spTree>
    <p:extLst>
      <p:ext uri="{BB962C8B-B14F-4D97-AF65-F5344CB8AC3E}">
        <p14:creationId xmlns:p14="http://schemas.microsoft.com/office/powerpoint/2010/main" xmlns="" val="4073819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xmlns="" id="{117D0B32-8C5B-41FB-8CF4-9837941D26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9" name="Notes Placeholder 2">
            <a:extLst>
              <a:ext uri="{FF2B5EF4-FFF2-40B4-BE49-F238E27FC236}">
                <a16:creationId xmlns:a16="http://schemas.microsoft.com/office/drawing/2014/main" xmlns="" id="{2A38DC6E-B89F-4336-A0D4-C368711E565A}"/>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a16="http://schemas.microsoft.com/office/drawing/2014/main" xmlns="" id="{927084C9-32D8-442D-8FB4-6679B53F67ED}"/>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33D62EC-F434-4FCF-8DDB-B1FB531822B9}" type="slidenum">
              <a:rPr lang="en-US" altLang="en-US" smtClean="0"/>
              <a:pPr>
                <a:spcBef>
                  <a:spcPct val="0"/>
                </a:spcBef>
              </a:pPr>
              <a:t>8</a:t>
            </a:fld>
            <a:endParaRPr lang="en-US" altLang="en-US"/>
          </a:p>
        </p:txBody>
      </p:sp>
    </p:spTree>
    <p:extLst>
      <p:ext uri="{BB962C8B-B14F-4D97-AF65-F5344CB8AC3E}">
        <p14:creationId xmlns:p14="http://schemas.microsoft.com/office/powerpoint/2010/main" xmlns="" val="2874355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xmlns="" id="{351C079D-21EC-4E73-9865-29719CB898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1507" name="Notes Placeholder 2">
            <a:extLst>
              <a:ext uri="{FF2B5EF4-FFF2-40B4-BE49-F238E27FC236}">
                <a16:creationId xmlns:a16="http://schemas.microsoft.com/office/drawing/2014/main" xmlns="" id="{3CC61D28-B897-4580-9BC1-ADC56443DBE9}"/>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8" name="Slide Number Placeholder 3">
            <a:extLst>
              <a:ext uri="{FF2B5EF4-FFF2-40B4-BE49-F238E27FC236}">
                <a16:creationId xmlns:a16="http://schemas.microsoft.com/office/drawing/2014/main" xmlns="" id="{97592728-BB19-4402-91A6-AC36E5B3B4FD}"/>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2176401-9535-4290-84F0-6C0909750669}" type="slidenum">
              <a:rPr lang="en-US" altLang="en-US" smtClean="0"/>
              <a:pPr>
                <a:spcBef>
                  <a:spcPct val="0"/>
                </a:spcBef>
              </a:pPr>
              <a:t>9</a:t>
            </a:fld>
            <a:endParaRPr lang="en-US" altLang="en-US"/>
          </a:p>
        </p:txBody>
      </p:sp>
    </p:spTree>
    <p:extLst>
      <p:ext uri="{BB962C8B-B14F-4D97-AF65-F5344CB8AC3E}">
        <p14:creationId xmlns:p14="http://schemas.microsoft.com/office/powerpoint/2010/main" xmlns="" val="3410608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xmlns="" id="{54869FDE-968B-48EC-89EB-BD5041D7D8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5603" name="Notes Placeholder 2">
            <a:extLst>
              <a:ext uri="{FF2B5EF4-FFF2-40B4-BE49-F238E27FC236}">
                <a16:creationId xmlns:a16="http://schemas.microsoft.com/office/drawing/2014/main" xmlns="" id="{3012C9F3-5667-486F-B682-188B3BE7CD33}"/>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604" name="Slide Number Placeholder 3">
            <a:extLst>
              <a:ext uri="{FF2B5EF4-FFF2-40B4-BE49-F238E27FC236}">
                <a16:creationId xmlns:a16="http://schemas.microsoft.com/office/drawing/2014/main" xmlns="" id="{A03092B2-FC0F-4911-B4A8-FE12A10AC60B}"/>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1506F4-12BD-480C-9F46-1BC0C24025B9}" type="slidenum">
              <a:rPr lang="en-US" altLang="en-US" smtClean="0"/>
              <a:pPr>
                <a:spcBef>
                  <a:spcPct val="0"/>
                </a:spcBef>
              </a:pPr>
              <a:t>10</a:t>
            </a:fld>
            <a:endParaRPr lang="en-US" altLang="en-US"/>
          </a:p>
        </p:txBody>
      </p:sp>
    </p:spTree>
    <p:extLst>
      <p:ext uri="{BB962C8B-B14F-4D97-AF65-F5344CB8AC3E}">
        <p14:creationId xmlns:p14="http://schemas.microsoft.com/office/powerpoint/2010/main" xmlns="" val="1675921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xmlns="" id="{F7005A76-A7CE-4E65-A7A9-3990E5290D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3555" name="Notes Placeholder 2">
            <a:extLst>
              <a:ext uri="{FF2B5EF4-FFF2-40B4-BE49-F238E27FC236}">
                <a16:creationId xmlns:a16="http://schemas.microsoft.com/office/drawing/2014/main" xmlns="" id="{046275AF-8EE0-4323-987E-7026322A8E82}"/>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a:extLst>
              <a:ext uri="{FF2B5EF4-FFF2-40B4-BE49-F238E27FC236}">
                <a16:creationId xmlns:a16="http://schemas.microsoft.com/office/drawing/2014/main" xmlns="" id="{B299B54E-1C2C-44A2-A938-CF25109AC514}"/>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2F8472E-974D-4B6C-8F85-3FF69C8F77BE}" type="slidenum">
              <a:rPr lang="en-US" altLang="en-US" smtClean="0"/>
              <a:pPr>
                <a:spcBef>
                  <a:spcPct val="0"/>
                </a:spcBef>
              </a:pPr>
              <a:t>11</a:t>
            </a:fld>
            <a:endParaRPr lang="en-US" altLang="en-US"/>
          </a:p>
        </p:txBody>
      </p:sp>
    </p:spTree>
    <p:extLst>
      <p:ext uri="{BB962C8B-B14F-4D97-AF65-F5344CB8AC3E}">
        <p14:creationId xmlns:p14="http://schemas.microsoft.com/office/powerpoint/2010/main" xmlns="" val="1806226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xmlns="" id="{54869FDE-968B-48EC-89EB-BD5041D7D8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5603" name="Notes Placeholder 2">
            <a:extLst>
              <a:ext uri="{FF2B5EF4-FFF2-40B4-BE49-F238E27FC236}">
                <a16:creationId xmlns:a16="http://schemas.microsoft.com/office/drawing/2014/main" xmlns="" id="{3012C9F3-5667-486F-B682-188B3BE7CD33}"/>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604" name="Slide Number Placeholder 3">
            <a:extLst>
              <a:ext uri="{FF2B5EF4-FFF2-40B4-BE49-F238E27FC236}">
                <a16:creationId xmlns:a16="http://schemas.microsoft.com/office/drawing/2014/main" xmlns="" id="{A03092B2-FC0F-4911-B4A8-FE12A10AC60B}"/>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1506F4-12BD-480C-9F46-1BC0C24025B9}" type="slidenum">
              <a:rPr lang="en-US" altLang="en-US" smtClean="0"/>
              <a:pPr>
                <a:spcBef>
                  <a:spcPct val="0"/>
                </a:spcBef>
              </a:pPr>
              <a:t>12</a:t>
            </a:fld>
            <a:endParaRPr lang="en-US" altLang="en-US"/>
          </a:p>
        </p:txBody>
      </p:sp>
    </p:spTree>
    <p:extLst>
      <p:ext uri="{BB962C8B-B14F-4D97-AF65-F5344CB8AC3E}">
        <p14:creationId xmlns:p14="http://schemas.microsoft.com/office/powerpoint/2010/main" xmlns="" val="1675921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E36D1D1-DC60-4789-93D8-C55A1A460D1E}" type="datetime1">
              <a:rPr lang="en-US" smtClean="0"/>
              <a:pPr/>
              <a:t>6/18/2022</a:t>
            </a:fld>
            <a:endParaRPr lang="en-US"/>
          </a:p>
        </p:txBody>
      </p:sp>
      <p:sp>
        <p:nvSpPr>
          <p:cNvPr id="5" name="Footer Placeholder 4"/>
          <p:cNvSpPr>
            <a:spLocks noGrp="1"/>
          </p:cNvSpPr>
          <p:nvPr>
            <p:ph type="ftr" sz="quarter" idx="11"/>
          </p:nvPr>
        </p:nvSpPr>
        <p:spPr/>
        <p:txBody>
          <a:bodyPr/>
          <a:lstStyle/>
          <a:p>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233765-7A8E-4716-AEFE-D727EEFE1EBD}" type="datetime1">
              <a:rPr lang="en-US" smtClean="0"/>
              <a:pPr/>
              <a:t>6/18/2022</a:t>
            </a:fld>
            <a:endParaRPr lang="en-US"/>
          </a:p>
        </p:txBody>
      </p:sp>
      <p:sp>
        <p:nvSpPr>
          <p:cNvPr id="5" name="Footer Placeholder 4"/>
          <p:cNvSpPr>
            <a:spLocks noGrp="1"/>
          </p:cNvSpPr>
          <p:nvPr>
            <p:ph type="ftr" sz="quarter" idx="11"/>
          </p:nvPr>
        </p:nvSpPr>
        <p:spPr/>
        <p:txBody>
          <a:bodyPr/>
          <a:lstStyle/>
          <a:p>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3DCD25-2993-426F-91C6-B96BCC9B8D59}" type="datetime1">
              <a:rPr lang="en-US" smtClean="0"/>
              <a:pPr/>
              <a:t>6/18/2022</a:t>
            </a:fld>
            <a:endParaRPr lang="en-US"/>
          </a:p>
        </p:txBody>
      </p:sp>
      <p:sp>
        <p:nvSpPr>
          <p:cNvPr id="5" name="Footer Placeholder 4"/>
          <p:cNvSpPr>
            <a:spLocks noGrp="1"/>
          </p:cNvSpPr>
          <p:nvPr>
            <p:ph type="ftr" sz="quarter" idx="11"/>
          </p:nvPr>
        </p:nvSpPr>
        <p:spPr/>
        <p:txBody>
          <a:bodyPr/>
          <a:lstStyle/>
          <a:p>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33ADB8-2063-45F1-9B98-60923BFF751A}" type="datetime1">
              <a:rPr lang="en-US" smtClean="0"/>
              <a:pPr/>
              <a:t>6/18/2022</a:t>
            </a:fld>
            <a:endParaRPr lang="en-US"/>
          </a:p>
        </p:txBody>
      </p:sp>
      <p:sp>
        <p:nvSpPr>
          <p:cNvPr id="5" name="Footer Placeholder 4"/>
          <p:cNvSpPr>
            <a:spLocks noGrp="1"/>
          </p:cNvSpPr>
          <p:nvPr>
            <p:ph type="ftr" sz="quarter" idx="11"/>
          </p:nvPr>
        </p:nvSpPr>
        <p:spPr/>
        <p:txBody>
          <a:bodyPr/>
          <a:lstStyle/>
          <a:p>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F84B94-68D8-43EB-A6A9-CF68A887D48F}" type="datetime1">
              <a:rPr lang="en-US" smtClean="0"/>
              <a:pPr/>
              <a:t>6/18/2022</a:t>
            </a:fld>
            <a:endParaRPr lang="en-US"/>
          </a:p>
        </p:txBody>
      </p:sp>
      <p:sp>
        <p:nvSpPr>
          <p:cNvPr id="5" name="Footer Placeholder 4"/>
          <p:cNvSpPr>
            <a:spLocks noGrp="1"/>
          </p:cNvSpPr>
          <p:nvPr>
            <p:ph type="ftr" sz="quarter" idx="11"/>
          </p:nvPr>
        </p:nvSpPr>
        <p:spPr/>
        <p:txBody>
          <a:bodyPr/>
          <a:lstStyle/>
          <a:p>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59B138-C899-4021-9FC9-ABE4D7CFD5A8}" type="datetime1">
              <a:rPr lang="en-US" smtClean="0"/>
              <a:pPr/>
              <a:t>6/18/2022</a:t>
            </a:fld>
            <a:endParaRPr lang="en-US"/>
          </a:p>
        </p:txBody>
      </p:sp>
      <p:sp>
        <p:nvSpPr>
          <p:cNvPr id="6" name="Footer Placeholder 5"/>
          <p:cNvSpPr>
            <a:spLocks noGrp="1"/>
          </p:cNvSpPr>
          <p:nvPr>
            <p:ph type="ftr" sz="quarter" idx="11"/>
          </p:nvPr>
        </p:nvSpPr>
        <p:spPr/>
        <p:txBody>
          <a:bodyPr/>
          <a:lstStyle/>
          <a:p>
            <a:r>
              <a:rPr lang="en-US" smtClean="0"/>
              <a:t>Mr. Ajeet Singh    Constitution of India, Law and Engineering     Unit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5001A7-6C06-468A-AC6D-3B43914B0763}" type="datetime1">
              <a:rPr lang="en-US" smtClean="0"/>
              <a:pPr/>
              <a:t>6/18/2022</a:t>
            </a:fld>
            <a:endParaRPr lang="en-US"/>
          </a:p>
        </p:txBody>
      </p:sp>
      <p:sp>
        <p:nvSpPr>
          <p:cNvPr id="8" name="Footer Placeholder 7"/>
          <p:cNvSpPr>
            <a:spLocks noGrp="1"/>
          </p:cNvSpPr>
          <p:nvPr>
            <p:ph type="ftr" sz="quarter" idx="11"/>
          </p:nvPr>
        </p:nvSpPr>
        <p:spPr/>
        <p:txBody>
          <a:bodyPr/>
          <a:lstStyle/>
          <a:p>
            <a:r>
              <a:rPr lang="en-US" smtClean="0"/>
              <a:t>Mr. Ajeet Singh    Constitution of India, Law and Engineering     Unit 3</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CC4339-193E-4BAB-B63B-ACDFF474A448}" type="datetime1">
              <a:rPr lang="en-US" smtClean="0"/>
              <a:pPr/>
              <a:t>6/18/2022</a:t>
            </a:fld>
            <a:endParaRPr lang="en-US"/>
          </a:p>
        </p:txBody>
      </p:sp>
      <p:sp>
        <p:nvSpPr>
          <p:cNvPr id="4" name="Footer Placeholder 3"/>
          <p:cNvSpPr>
            <a:spLocks noGrp="1"/>
          </p:cNvSpPr>
          <p:nvPr>
            <p:ph type="ftr" sz="quarter" idx="11"/>
          </p:nvPr>
        </p:nvSpPr>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E2B11D-A2AC-4EC6-9A30-A91F4EA10D6D}" type="datetime1">
              <a:rPr lang="en-US" smtClean="0"/>
              <a:pPr/>
              <a:t>6/18/2022</a:t>
            </a:fld>
            <a:endParaRPr lang="en-US"/>
          </a:p>
        </p:txBody>
      </p:sp>
      <p:sp>
        <p:nvSpPr>
          <p:cNvPr id="3" name="Footer Placeholder 2"/>
          <p:cNvSpPr>
            <a:spLocks noGrp="1"/>
          </p:cNvSpPr>
          <p:nvPr>
            <p:ph type="ftr" sz="quarter" idx="11"/>
          </p:nvPr>
        </p:nvSpPr>
        <p:spPr/>
        <p:txBody>
          <a:bodyPr/>
          <a:lstStyle/>
          <a:p>
            <a:r>
              <a:rPr lang="en-US" smtClean="0"/>
              <a:t>Mr. Ajeet Singh    Constitution of India, Law and Engineering     Unit 3</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C9FFF7-F017-416B-BD8D-34F4341497D2}" type="datetime1">
              <a:rPr lang="en-US" smtClean="0"/>
              <a:pPr/>
              <a:t>6/18/2022</a:t>
            </a:fld>
            <a:endParaRPr lang="en-US"/>
          </a:p>
        </p:txBody>
      </p:sp>
      <p:sp>
        <p:nvSpPr>
          <p:cNvPr id="6" name="Footer Placeholder 5"/>
          <p:cNvSpPr>
            <a:spLocks noGrp="1"/>
          </p:cNvSpPr>
          <p:nvPr>
            <p:ph type="ftr" sz="quarter" idx="11"/>
          </p:nvPr>
        </p:nvSpPr>
        <p:spPr/>
        <p:txBody>
          <a:bodyPr/>
          <a:lstStyle/>
          <a:p>
            <a:r>
              <a:rPr lang="en-US" smtClean="0"/>
              <a:t>Mr. Ajeet Singh    Constitution of India, Law and Engineering     Unit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B4D35F-D468-466D-8995-0557DB08F78D}" type="datetime1">
              <a:rPr lang="en-US" smtClean="0"/>
              <a:pPr/>
              <a:t>6/18/2022</a:t>
            </a:fld>
            <a:endParaRPr lang="en-US"/>
          </a:p>
        </p:txBody>
      </p:sp>
      <p:sp>
        <p:nvSpPr>
          <p:cNvPr id="6" name="Footer Placeholder 5"/>
          <p:cNvSpPr>
            <a:spLocks noGrp="1"/>
          </p:cNvSpPr>
          <p:nvPr>
            <p:ph type="ftr" sz="quarter" idx="11"/>
          </p:nvPr>
        </p:nvSpPr>
        <p:spPr/>
        <p:txBody>
          <a:bodyPr/>
          <a:lstStyle/>
          <a:p>
            <a:r>
              <a:rPr lang="en-US" smtClean="0"/>
              <a:t>Mr. Ajeet Singh    Constitution of India, Law and Engineering     Unit 3</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2667D6-68F2-4653-B395-E7C789EFB0E5}" type="datetime1">
              <a:rPr lang="en-US" smtClean="0"/>
              <a:pPr/>
              <a:t>6/18/2022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Mr. Ajeet Singh    Constitution of India, Law and Engineering     Unit 3</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https://www.youtube.com/watch?v=iIvEZsaFqkQ"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hyperlink" Target="https://www.youtube.com/watch?v=3j88YjqFj5U" TargetMode="External"/><Relationship Id="rId2" Type="http://schemas.openxmlformats.org/officeDocument/2006/relationships/hyperlink" Target="https://www.youtube.com/watch?v=3wmw2mzztTE" TargetMode="Externa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hyperlink" Target="https://www.youtube.com/watch?v=l2GG0Dq_xYE" TargetMode="External"/><Relationship Id="rId4" Type="http://schemas.openxmlformats.org/officeDocument/2006/relationships/hyperlink" Target="https://www.youtube.com/watch?v=EnFRTG9Qv2Y"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youtube.com/watch?v=3wmw2mzztTE" TargetMode="External"/><Relationship Id="rId2" Type="http://schemas.openxmlformats.org/officeDocument/2006/relationships/hyperlink" Target="https://www.youtube.com/watch?v=6CS3WwY2_h8" TargetMode="Externa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hyperlink" Target="https://www.youtube.com/watch?v=SXeKCB8WPGg" TargetMode="External"/><Relationship Id="rId4" Type="http://schemas.openxmlformats.org/officeDocument/2006/relationships/hyperlink" Target="https://www.youtube.com/watch?v=7hnKGOgjYNI" TargetMode="Externa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youtube.com/watch?v=3wmw2mzztTE" TargetMode="Externa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hyperlink" Target="https://www.youtube.com/watch?v=t96A1DrsZTw" TargetMode="External"/><Relationship Id="rId5" Type="http://schemas.openxmlformats.org/officeDocument/2006/relationships/hyperlink" Target="https://www.youtube.com/watch?v=N8nRnralqiI" TargetMode="External"/><Relationship Id="rId4" Type="http://schemas.openxmlformats.org/officeDocument/2006/relationships/hyperlink" Target="https://www.youtube.com/watch?v=D3yQEoXkiAA" TargetMode="External"/></Relationships>
</file>

<file path=ppt/slides/_rels/slide5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https://www.youtube.com/watch?v=N8nRnralqiI" TargetMode="External"/><Relationship Id="rId7" Type="http://schemas.openxmlformats.org/officeDocument/2006/relationships/hyperlink" Target="https://www.youtube.com/watch?v=SXeKCB8WPGg" TargetMode="External"/><Relationship Id="rId2" Type="http://schemas.openxmlformats.org/officeDocument/2006/relationships/hyperlink" Target="https://www.youtube.com/watch?v=D3yQEoXkiAA" TargetMode="External"/><Relationship Id="rId1" Type="http://schemas.openxmlformats.org/officeDocument/2006/relationships/slideLayout" Target="../slideLayouts/slideLayout2.xml"/><Relationship Id="rId6" Type="http://schemas.openxmlformats.org/officeDocument/2006/relationships/hyperlink" Target="https://www.youtube.com/watch?v=7hnKGOgjYNI" TargetMode="External"/><Relationship Id="rId5" Type="http://schemas.openxmlformats.org/officeDocument/2006/relationships/hyperlink" Target="https://www.youtube.com/watch?v=6CS3WwY2_h8" TargetMode="External"/><Relationship Id="rId4" Type="http://schemas.openxmlformats.org/officeDocument/2006/relationships/hyperlink" Target="https://www.youtube.com/watch?v=t96A1DrsZTw" TargetMode="External"/></Relationships>
</file>

<file path=ppt/slides/_rels/slide5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133B86B4-B1E4-45AD-B9FD-F9320F22680A}"/>
              </a:ext>
            </a:extLst>
          </p:cNvPr>
          <p:cNvSpPr>
            <a:spLocks noGrp="1"/>
          </p:cNvSpPr>
          <p:nvPr>
            <p:ph type="sldNum" sz="quarter" idx="12"/>
          </p:nvPr>
        </p:nvSpPr>
        <p:spPr/>
        <p:txBody>
          <a:bodyPr/>
          <a:lstStyle/>
          <a:p>
            <a:fld id="{B6F15528-21DE-4FAA-801E-634DDDAF4B2B}" type="slidenum">
              <a:rPr lang="en-US" smtClean="0"/>
              <a:pPr/>
              <a:t>1</a:t>
            </a:fld>
            <a:endParaRPr lang="en-US"/>
          </a:p>
        </p:txBody>
      </p:sp>
      <p:sp>
        <p:nvSpPr>
          <p:cNvPr id="14" name="Date Placeholder 13">
            <a:extLst>
              <a:ext uri="{FF2B5EF4-FFF2-40B4-BE49-F238E27FC236}">
                <a16:creationId xmlns:a16="http://schemas.microsoft.com/office/drawing/2014/main" xmlns="" id="{BF9240B0-CC09-4592-A6B0-A10589A10999}"/>
              </a:ext>
            </a:extLst>
          </p:cNvPr>
          <p:cNvSpPr>
            <a:spLocks noGrp="1"/>
          </p:cNvSpPr>
          <p:nvPr>
            <p:ph type="dt" sz="half" idx="10"/>
          </p:nvPr>
        </p:nvSpPr>
        <p:spPr/>
        <p:txBody>
          <a:bodyPr/>
          <a:lstStyle/>
          <a:p>
            <a:fld id="{9E443812-7E8C-4C6B-B838-4A9258007C14}" type="datetime1">
              <a:rPr lang="en-US" smtClean="0"/>
              <a:pPr/>
              <a:t>6/18/2022</a:t>
            </a:fld>
            <a:endParaRPr lang="en-US"/>
          </a:p>
        </p:txBody>
      </p:sp>
      <p:sp>
        <p:nvSpPr>
          <p:cNvPr id="15" name="Footer Placeholder 14">
            <a:extLst>
              <a:ext uri="{FF2B5EF4-FFF2-40B4-BE49-F238E27FC236}">
                <a16:creationId xmlns:a16="http://schemas.microsoft.com/office/drawing/2014/main" xmlns="" id="{CF64D7C8-39AB-4ECF-B43C-C3F579F41E59}"/>
              </a:ext>
            </a:extLst>
          </p:cNvPr>
          <p:cNvSpPr>
            <a:spLocks noGrp="1"/>
          </p:cNvSpPr>
          <p:nvPr>
            <p:ph type="ftr" sz="quarter" idx="11"/>
          </p:nvPr>
        </p:nvSpPr>
        <p:spPr>
          <a:xfrm>
            <a:off x="2209801" y="6356350"/>
            <a:ext cx="5692320" cy="501650"/>
          </a:xfrm>
        </p:spPr>
        <p:txBody>
          <a:bodyPr/>
          <a:lstStyle/>
          <a:p>
            <a:r>
              <a:rPr lang="en-US" smtClean="0"/>
              <a:t>Mr. Ajeet Singh    Constitution of India, Law and Engineering     Unit 3</a:t>
            </a:r>
            <a:endParaRPr lang="en-US" dirty="0"/>
          </a:p>
        </p:txBody>
      </p:sp>
      <p:sp>
        <p:nvSpPr>
          <p:cNvPr id="16" name="Title 1">
            <a:extLst>
              <a:ext uri="{FF2B5EF4-FFF2-40B4-BE49-F238E27FC236}">
                <a16:creationId xmlns:a16="http://schemas.microsoft.com/office/drawing/2014/main" xmlns="" id="{282C8771-B8DA-47BF-A854-C6E39979E07C}"/>
              </a:ext>
            </a:extLst>
          </p:cNvPr>
          <p:cNvSpPr txBox="1">
            <a:spLocks/>
          </p:cNvSpPr>
          <p:nvPr/>
        </p:nvSpPr>
        <p:spPr>
          <a:xfrm>
            <a:off x="1358900" y="-11113"/>
            <a:ext cx="7772400" cy="690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err="1"/>
              <a:t>Noida</a:t>
            </a:r>
            <a:r>
              <a:rPr lang="en-US" sz="2400" b="1" dirty="0"/>
              <a:t> Institute of Engineering and Technology, </a:t>
            </a:r>
            <a:r>
              <a:rPr lang="en-US" sz="2400" b="1" dirty="0" smtClean="0"/>
              <a:t>Gr. </a:t>
            </a:r>
            <a:r>
              <a:rPr lang="en-US" sz="2400" b="1" dirty="0" err="1"/>
              <a:t>Noida</a:t>
            </a:r>
            <a:endParaRPr lang="en-US" sz="2400" b="1" dirty="0"/>
          </a:p>
        </p:txBody>
      </p:sp>
      <p:pic>
        <p:nvPicPr>
          <p:cNvPr id="17" name="Picture 10">
            <a:extLst>
              <a:ext uri="{FF2B5EF4-FFF2-40B4-BE49-F238E27FC236}">
                <a16:creationId xmlns:a16="http://schemas.microsoft.com/office/drawing/2014/main" xmlns="" id="{E31E86AE-88BD-403F-B0E0-1F30A7B9AE6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605"/>
            <a:ext cx="1358900" cy="696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Subtitle 2">
            <a:extLst>
              <a:ext uri="{FF2B5EF4-FFF2-40B4-BE49-F238E27FC236}">
                <a16:creationId xmlns:a16="http://schemas.microsoft.com/office/drawing/2014/main" xmlns="" id="{1AD58E9C-42D3-422E-B16C-CB45CA381227}"/>
              </a:ext>
            </a:extLst>
          </p:cNvPr>
          <p:cNvSpPr txBox="1">
            <a:spLocks/>
          </p:cNvSpPr>
          <p:nvPr/>
        </p:nvSpPr>
        <p:spPr>
          <a:xfrm>
            <a:off x="1174750" y="879794"/>
            <a:ext cx="7358063" cy="138919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lgn="ctr" defTabSz="457200">
              <a:spcBef>
                <a:spcPts val="1000"/>
              </a:spcBef>
              <a:buClr>
                <a:schemeClr val="accent1"/>
              </a:buClr>
              <a:buSzPct val="80000"/>
              <a:buNone/>
              <a:defRPr/>
            </a:pPr>
            <a:r>
              <a:rPr lang="en-US" sz="2800" b="1" dirty="0">
                <a:solidFill>
                  <a:schemeClr val="tx1"/>
                </a:solidFill>
                <a:latin typeface="+mj-lt"/>
                <a:cs typeface="Times New Roman" panose="02020603050405020304" pitchFamily="18" charset="0"/>
              </a:rPr>
              <a:t>Introduction and Basic information about Legal System</a:t>
            </a:r>
          </a:p>
        </p:txBody>
      </p:sp>
      <p:sp>
        <p:nvSpPr>
          <p:cNvPr id="19" name="Subtitle 2">
            <a:extLst>
              <a:ext uri="{FF2B5EF4-FFF2-40B4-BE49-F238E27FC236}">
                <a16:creationId xmlns:a16="http://schemas.microsoft.com/office/drawing/2014/main" xmlns="" id="{1690404C-8359-48C9-8330-74044D66FBE7}"/>
              </a:ext>
            </a:extLst>
          </p:cNvPr>
          <p:cNvSpPr txBox="1">
            <a:spLocks/>
          </p:cNvSpPr>
          <p:nvPr/>
        </p:nvSpPr>
        <p:spPr>
          <a:xfrm>
            <a:off x="5334000" y="4114800"/>
            <a:ext cx="3357562" cy="12700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eaLnBrk="1" fontAlgn="auto" hangingPunct="1">
              <a:spcBef>
                <a:spcPct val="20000"/>
              </a:spcBef>
              <a:spcAft>
                <a:spcPts val="0"/>
              </a:spcAft>
              <a:buFont typeface="Arial" pitchFamily="34" charset="0"/>
              <a:buNone/>
              <a:defRPr/>
            </a:pPr>
            <a:r>
              <a:rPr lang="en-US" sz="2400" dirty="0">
                <a:solidFill>
                  <a:schemeClr val="tx1"/>
                </a:solidFill>
              </a:rPr>
              <a:t>Mr. </a:t>
            </a:r>
            <a:r>
              <a:rPr lang="en-US" sz="2400" dirty="0" err="1" smtClean="0">
                <a:solidFill>
                  <a:schemeClr val="tx1"/>
                </a:solidFill>
              </a:rPr>
              <a:t>Ajeet</a:t>
            </a:r>
            <a:r>
              <a:rPr lang="en-US" sz="2400" dirty="0" smtClean="0">
                <a:solidFill>
                  <a:schemeClr val="tx1"/>
                </a:solidFill>
              </a:rPr>
              <a:t> Singh</a:t>
            </a:r>
            <a:endParaRPr lang="en-US" sz="2400" dirty="0">
              <a:solidFill>
                <a:schemeClr val="tx1"/>
              </a:solidFill>
            </a:endParaRPr>
          </a:p>
          <a:p>
            <a:pPr algn="ctr" eaLnBrk="1" fontAlgn="auto" hangingPunct="1">
              <a:spcBef>
                <a:spcPct val="20000"/>
              </a:spcBef>
              <a:spcAft>
                <a:spcPts val="0"/>
              </a:spcAft>
              <a:buFont typeface="Arial" pitchFamily="34" charset="0"/>
              <a:buNone/>
              <a:defRPr/>
            </a:pPr>
            <a:r>
              <a:rPr lang="en-US" sz="2400" dirty="0">
                <a:solidFill>
                  <a:schemeClr val="tx1"/>
                </a:solidFill>
              </a:rPr>
              <a:t>Assistant Professor, Department of </a:t>
            </a:r>
            <a:r>
              <a:rPr lang="en-US" sz="2400" dirty="0" smtClean="0">
                <a:solidFill>
                  <a:schemeClr val="tx1"/>
                </a:solidFill>
              </a:rPr>
              <a:t>ME</a:t>
            </a:r>
            <a:endParaRPr lang="en-US" sz="2400" dirty="0">
              <a:solidFill>
                <a:schemeClr val="tx1"/>
              </a:solidFill>
            </a:endParaRPr>
          </a:p>
        </p:txBody>
      </p:sp>
      <p:sp>
        <p:nvSpPr>
          <p:cNvPr id="20" name="Subtitle 2">
            <a:extLst>
              <a:ext uri="{FF2B5EF4-FFF2-40B4-BE49-F238E27FC236}">
                <a16:creationId xmlns:a16="http://schemas.microsoft.com/office/drawing/2014/main" xmlns="" id="{160C2114-F689-4BD4-88F6-E04098976860}"/>
              </a:ext>
            </a:extLst>
          </p:cNvPr>
          <p:cNvSpPr txBox="1">
            <a:spLocks/>
          </p:cNvSpPr>
          <p:nvPr/>
        </p:nvSpPr>
        <p:spPr>
          <a:xfrm>
            <a:off x="457200" y="2725738"/>
            <a:ext cx="2057400" cy="5334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eaLnBrk="1" fontAlgn="auto" hangingPunct="1">
              <a:spcBef>
                <a:spcPct val="20000"/>
              </a:spcBef>
              <a:spcAft>
                <a:spcPts val="0"/>
              </a:spcAft>
              <a:buFont typeface="Arial" pitchFamily="34" charset="0"/>
              <a:buNone/>
              <a:defRPr/>
            </a:pPr>
            <a:r>
              <a:rPr lang="en-US" sz="2500" dirty="0">
                <a:solidFill>
                  <a:schemeClr val="tx1"/>
                </a:solidFill>
              </a:rPr>
              <a:t>Unit: 3</a:t>
            </a:r>
          </a:p>
        </p:txBody>
      </p:sp>
      <p:sp>
        <p:nvSpPr>
          <p:cNvPr id="21" name="Subtitle 2">
            <a:extLst>
              <a:ext uri="{FF2B5EF4-FFF2-40B4-BE49-F238E27FC236}">
                <a16:creationId xmlns:a16="http://schemas.microsoft.com/office/drawing/2014/main" xmlns="" id="{9069CE26-8C49-46CB-900F-95D95DB4B368}"/>
              </a:ext>
            </a:extLst>
          </p:cNvPr>
          <p:cNvSpPr txBox="1">
            <a:spLocks/>
          </p:cNvSpPr>
          <p:nvPr/>
        </p:nvSpPr>
        <p:spPr>
          <a:xfrm>
            <a:off x="3886200" y="2667000"/>
            <a:ext cx="4533900" cy="836112"/>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eaLnBrk="1" fontAlgn="auto" hangingPunct="1">
              <a:spcBef>
                <a:spcPct val="20000"/>
              </a:spcBef>
              <a:spcAft>
                <a:spcPts val="0"/>
              </a:spcAft>
              <a:buFont typeface="Arial" pitchFamily="34" charset="0"/>
              <a:buNone/>
              <a:defRPr/>
            </a:pPr>
            <a:r>
              <a:rPr lang="en-IN" sz="2000" dirty="0">
                <a:solidFill>
                  <a:schemeClr val="tx1"/>
                </a:solidFill>
              </a:rPr>
              <a:t>Constitution of India, Law and Engineering                                            </a:t>
            </a:r>
            <a:endParaRPr lang="en-US" sz="2000" dirty="0">
              <a:solidFill>
                <a:schemeClr val="tx1"/>
              </a:solidFill>
            </a:endParaRPr>
          </a:p>
        </p:txBody>
      </p:sp>
      <p:sp>
        <p:nvSpPr>
          <p:cNvPr id="22" name="Subtitle 2">
            <a:extLst>
              <a:ext uri="{FF2B5EF4-FFF2-40B4-BE49-F238E27FC236}">
                <a16:creationId xmlns:a16="http://schemas.microsoft.com/office/drawing/2014/main" xmlns="" id="{83ED731D-09EF-400C-A254-06FF108B5B76}"/>
              </a:ext>
            </a:extLst>
          </p:cNvPr>
          <p:cNvSpPr txBox="1">
            <a:spLocks/>
          </p:cNvSpPr>
          <p:nvPr/>
        </p:nvSpPr>
        <p:spPr>
          <a:xfrm>
            <a:off x="381000" y="4267200"/>
            <a:ext cx="4191000" cy="795337"/>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eaLnBrk="1" fontAlgn="auto" hangingPunct="1">
              <a:spcBef>
                <a:spcPct val="20000"/>
              </a:spcBef>
              <a:spcAft>
                <a:spcPts val="0"/>
              </a:spcAft>
              <a:buFont typeface="Arial" pitchFamily="34" charset="0"/>
              <a:buNone/>
              <a:defRPr/>
            </a:pPr>
            <a:r>
              <a:rPr lang="en-US" sz="2000" dirty="0">
                <a:solidFill>
                  <a:schemeClr val="tx1"/>
                </a:solidFill>
              </a:rPr>
              <a:t>Course Details</a:t>
            </a:r>
            <a:br>
              <a:rPr lang="en-US" sz="2000" dirty="0">
                <a:solidFill>
                  <a:schemeClr val="tx1"/>
                </a:solidFill>
              </a:rPr>
            </a:br>
            <a:r>
              <a:rPr lang="en-US" sz="2000" dirty="0">
                <a:solidFill>
                  <a:schemeClr val="tx1"/>
                </a:solidFill>
              </a:rPr>
              <a:t>(B. Tech </a:t>
            </a:r>
            <a:r>
              <a:rPr lang="en-US" sz="2000" dirty="0" smtClean="0">
                <a:solidFill>
                  <a:schemeClr val="tx1"/>
                </a:solidFill>
              </a:rPr>
              <a:t>5th </a:t>
            </a:r>
            <a:r>
              <a:rPr lang="en-US" sz="2000" dirty="0">
                <a:solidFill>
                  <a:schemeClr val="tx1"/>
                </a:solidFill>
              </a:rPr>
              <a:t>Semester)</a:t>
            </a:r>
          </a:p>
        </p:txBody>
      </p:sp>
    </p:spTree>
    <p:extLst>
      <p:ext uri="{BB962C8B-B14F-4D97-AF65-F5344CB8AC3E}">
        <p14:creationId xmlns:p14="http://schemas.microsoft.com/office/powerpoint/2010/main" xmlns="" val="2765505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3A1B28-DA72-44DE-8030-2D786ACAF454}"/>
              </a:ext>
            </a:extLst>
          </p:cNvPr>
          <p:cNvSpPr>
            <a:spLocks noGrp="1"/>
          </p:cNvSpPr>
          <p:nvPr>
            <p:ph type="ctrTitle"/>
          </p:nvPr>
        </p:nvSpPr>
        <p:spPr>
          <a:xfrm>
            <a:off x="0" y="0"/>
            <a:ext cx="9144000" cy="8382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smtClean="0">
                <a:latin typeface="Times New Roman" pitchFamily="18" charset="0"/>
                <a:cs typeface="Times New Roman" pitchFamily="18" charset="0"/>
              </a:rPr>
              <a:t>CO-PO Mapping </a:t>
            </a:r>
            <a:endParaRPr lang="en-US" sz="2400" b="1" dirty="0">
              <a:latin typeface="Times New Roman" pitchFamily="18" charset="0"/>
              <a:cs typeface="Times New Roman" pitchFamily="18" charset="0"/>
            </a:endParaRPr>
          </a:p>
        </p:txBody>
      </p:sp>
      <p:pic>
        <p:nvPicPr>
          <p:cNvPr id="24579" name="Picture 2">
            <a:extLst>
              <a:ext uri="{FF2B5EF4-FFF2-40B4-BE49-F238E27FC236}">
                <a16:creationId xmlns:a16="http://schemas.microsoft.com/office/drawing/2014/main" xmlns="" id="{BAC60B05-4C55-44F7-991F-1F0F2D4A2677}"/>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 y="19050"/>
            <a:ext cx="1474958"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15" name="Table 14">
            <a:extLst>
              <a:ext uri="{FF2B5EF4-FFF2-40B4-BE49-F238E27FC236}">
                <a16:creationId xmlns:a16="http://schemas.microsoft.com/office/drawing/2014/main" xmlns="" id="{809B78CB-C1A7-46D4-9C56-756520261B3B}"/>
              </a:ext>
            </a:extLst>
          </p:cNvPr>
          <p:cNvGraphicFramePr>
            <a:graphicFrameLocks noGrp="1"/>
          </p:cNvGraphicFramePr>
          <p:nvPr>
            <p:extLst>
              <p:ext uri="{D42A27DB-BD31-4B8C-83A1-F6EECF244321}">
                <p14:modId xmlns:p14="http://schemas.microsoft.com/office/powerpoint/2010/main" xmlns="" val="3953871837"/>
              </p:ext>
            </p:extLst>
          </p:nvPr>
        </p:nvGraphicFramePr>
        <p:xfrm>
          <a:off x="107157" y="1122366"/>
          <a:ext cx="8929685" cy="3857208"/>
        </p:xfrm>
        <a:graphic>
          <a:graphicData uri="http://schemas.openxmlformats.org/drawingml/2006/table">
            <a:tbl>
              <a:tblPr/>
              <a:tblGrid>
                <a:gridCol w="511691">
                  <a:extLst>
                    <a:ext uri="{9D8B030D-6E8A-4147-A177-3AD203B41FA5}">
                      <a16:colId xmlns:a16="http://schemas.microsoft.com/office/drawing/2014/main" xmlns="" val="20000"/>
                    </a:ext>
                  </a:extLst>
                </a:gridCol>
                <a:gridCol w="707509">
                  <a:extLst>
                    <a:ext uri="{9D8B030D-6E8A-4147-A177-3AD203B41FA5}">
                      <a16:colId xmlns:a16="http://schemas.microsoft.com/office/drawing/2014/main" xmlns="" val="20001"/>
                    </a:ext>
                  </a:extLst>
                </a:gridCol>
                <a:gridCol w="381000">
                  <a:extLst>
                    <a:ext uri="{9D8B030D-6E8A-4147-A177-3AD203B41FA5}">
                      <a16:colId xmlns:a16="http://schemas.microsoft.com/office/drawing/2014/main" xmlns="" val="20002"/>
                    </a:ext>
                  </a:extLst>
                </a:gridCol>
                <a:gridCol w="428906">
                  <a:extLst>
                    <a:ext uri="{9D8B030D-6E8A-4147-A177-3AD203B41FA5}">
                      <a16:colId xmlns:a16="http://schemas.microsoft.com/office/drawing/2014/main" xmlns="" val="20003"/>
                    </a:ext>
                  </a:extLst>
                </a:gridCol>
                <a:gridCol w="506733">
                  <a:extLst>
                    <a:ext uri="{9D8B030D-6E8A-4147-A177-3AD203B41FA5}">
                      <a16:colId xmlns:a16="http://schemas.microsoft.com/office/drawing/2014/main" xmlns="" val="20004"/>
                    </a:ext>
                  </a:extLst>
                </a:gridCol>
                <a:gridCol w="506733">
                  <a:extLst>
                    <a:ext uri="{9D8B030D-6E8A-4147-A177-3AD203B41FA5}">
                      <a16:colId xmlns:a16="http://schemas.microsoft.com/office/drawing/2014/main" xmlns="" val="20005"/>
                    </a:ext>
                  </a:extLst>
                </a:gridCol>
                <a:gridCol w="484703">
                  <a:extLst>
                    <a:ext uri="{9D8B030D-6E8A-4147-A177-3AD203B41FA5}">
                      <a16:colId xmlns:a16="http://schemas.microsoft.com/office/drawing/2014/main" xmlns="" val="20006"/>
                    </a:ext>
                  </a:extLst>
                </a:gridCol>
                <a:gridCol w="484703">
                  <a:extLst>
                    <a:ext uri="{9D8B030D-6E8A-4147-A177-3AD203B41FA5}">
                      <a16:colId xmlns:a16="http://schemas.microsoft.com/office/drawing/2014/main" xmlns="" val="20007"/>
                    </a:ext>
                  </a:extLst>
                </a:gridCol>
                <a:gridCol w="484703">
                  <a:extLst>
                    <a:ext uri="{9D8B030D-6E8A-4147-A177-3AD203B41FA5}">
                      <a16:colId xmlns:a16="http://schemas.microsoft.com/office/drawing/2014/main" xmlns="" val="20008"/>
                    </a:ext>
                  </a:extLst>
                </a:gridCol>
                <a:gridCol w="484703">
                  <a:extLst>
                    <a:ext uri="{9D8B030D-6E8A-4147-A177-3AD203B41FA5}">
                      <a16:colId xmlns:a16="http://schemas.microsoft.com/office/drawing/2014/main" xmlns="" val="20009"/>
                    </a:ext>
                  </a:extLst>
                </a:gridCol>
                <a:gridCol w="484703">
                  <a:extLst>
                    <a:ext uri="{9D8B030D-6E8A-4147-A177-3AD203B41FA5}">
                      <a16:colId xmlns:a16="http://schemas.microsoft.com/office/drawing/2014/main" xmlns="" val="20010"/>
                    </a:ext>
                  </a:extLst>
                </a:gridCol>
                <a:gridCol w="573604">
                  <a:extLst>
                    <a:ext uri="{9D8B030D-6E8A-4147-A177-3AD203B41FA5}">
                      <a16:colId xmlns:a16="http://schemas.microsoft.com/office/drawing/2014/main" xmlns="" val="20011"/>
                    </a:ext>
                  </a:extLst>
                </a:gridCol>
                <a:gridCol w="567000">
                  <a:extLst>
                    <a:ext uri="{9D8B030D-6E8A-4147-A177-3AD203B41FA5}">
                      <a16:colId xmlns:a16="http://schemas.microsoft.com/office/drawing/2014/main" xmlns="" val="20012"/>
                    </a:ext>
                  </a:extLst>
                </a:gridCol>
                <a:gridCol w="573604">
                  <a:extLst>
                    <a:ext uri="{9D8B030D-6E8A-4147-A177-3AD203B41FA5}">
                      <a16:colId xmlns:a16="http://schemas.microsoft.com/office/drawing/2014/main" xmlns="" val="20013"/>
                    </a:ext>
                  </a:extLst>
                </a:gridCol>
                <a:gridCol w="583130">
                  <a:extLst>
                    <a:ext uri="{9D8B030D-6E8A-4147-A177-3AD203B41FA5}">
                      <a16:colId xmlns:a16="http://schemas.microsoft.com/office/drawing/2014/main" xmlns="" val="20014"/>
                    </a:ext>
                  </a:extLst>
                </a:gridCol>
                <a:gridCol w="583130">
                  <a:extLst>
                    <a:ext uri="{9D8B030D-6E8A-4147-A177-3AD203B41FA5}">
                      <a16:colId xmlns:a16="http://schemas.microsoft.com/office/drawing/2014/main" xmlns="" val="20015"/>
                    </a:ext>
                  </a:extLst>
                </a:gridCol>
                <a:gridCol w="583130">
                  <a:extLst>
                    <a:ext uri="{9D8B030D-6E8A-4147-A177-3AD203B41FA5}">
                      <a16:colId xmlns:a16="http://schemas.microsoft.com/office/drawing/2014/main" xmlns="" val="20016"/>
                    </a:ext>
                  </a:extLst>
                </a:gridCol>
              </a:tblGrid>
              <a:tr h="599675">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COs</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PO3</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PO4</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PO5</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PO6</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PO7</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PO8</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PO9</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PO10</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PSO1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500" dirty="0">
                          <a:solidFill>
                            <a:schemeClr val="tx1"/>
                          </a:solidFill>
                          <a:latin typeface="Times New Roman" pitchFamily="18" charset="0"/>
                          <a:ea typeface="Calibri"/>
                          <a:cs typeface="Times New Roman" pitchFamily="18" charset="0"/>
                        </a:rPr>
                        <a:t>PSO2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500" dirty="0">
                          <a:solidFill>
                            <a:schemeClr val="tx1"/>
                          </a:solidFill>
                          <a:latin typeface="Times New Roman" pitchFamily="18" charset="0"/>
                          <a:ea typeface="Calibri"/>
                          <a:cs typeface="Times New Roman" pitchFamily="18" charset="0"/>
                        </a:rPr>
                        <a:t>PSO3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rPr>
                        <a:t>CO1</a:t>
                      </a:r>
                      <a:endPar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rPr>
                        <a:t>CO2</a:t>
                      </a:r>
                      <a:endPar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rPr>
                        <a:t>CO3</a:t>
                      </a:r>
                      <a:endPar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xmlns="" val="10003"/>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rPr>
                        <a:t>CO4</a:t>
                      </a:r>
                      <a:endPar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rPr>
                        <a:t>CO5</a:t>
                      </a:r>
                      <a:endPar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644749">
                <a:tc gridSpan="2">
                  <a:txBody>
                    <a:bodyPr/>
                    <a:lstStyle/>
                    <a:p>
                      <a:pPr marL="0" marR="0" algn="ctr">
                        <a:lnSpc>
                          <a:spcPct val="150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Average</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
        <p:nvSpPr>
          <p:cNvPr id="24720" name="Text Box 3">
            <a:extLst>
              <a:ext uri="{FF2B5EF4-FFF2-40B4-BE49-F238E27FC236}">
                <a16:creationId xmlns:a16="http://schemas.microsoft.com/office/drawing/2014/main" xmlns="" id="{6A2EE4BF-D7E3-42BD-857F-74AFED98530B}"/>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721" name="Text Box 2">
            <a:extLst>
              <a:ext uri="{FF2B5EF4-FFF2-40B4-BE49-F238E27FC236}">
                <a16:creationId xmlns:a16="http://schemas.microsoft.com/office/drawing/2014/main" xmlns="" id="{23DD4A11-8FC4-4711-86B9-FDDC5C2B04F4}"/>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722" name="Rectangle 6">
            <a:extLst>
              <a:ext uri="{FF2B5EF4-FFF2-40B4-BE49-F238E27FC236}">
                <a16:creationId xmlns:a16="http://schemas.microsoft.com/office/drawing/2014/main" xmlns="" id="{3201AD4B-7807-4910-BF97-1061669F92E2}"/>
              </a:ext>
            </a:extLst>
          </p:cNvPr>
          <p:cNvSpPr>
            <a:spLocks noChangeArrowheads="1"/>
          </p:cNvSpPr>
          <p:nvPr/>
        </p:nvSpPr>
        <p:spPr bwMode="auto">
          <a:xfrm>
            <a:off x="264317" y="5019675"/>
            <a:ext cx="8772525"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Note: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Correlation levels are taken 1, 2 and 3 as defined below:</a:t>
            </a:r>
          </a:p>
          <a:p>
            <a:pPr algn="just">
              <a:spcBef>
                <a:spcPct val="0"/>
              </a:spcBef>
              <a:buFontTx/>
              <a:buNone/>
            </a:pP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1: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Slight (Low)</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2: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Moderate (Medium)</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3: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Substantial (High)</a:t>
            </a:r>
          </a:p>
          <a:p>
            <a:pPr algn="just">
              <a:spcBef>
                <a:spcPct val="0"/>
              </a:spcBef>
              <a:buFontTx/>
              <a:buNone/>
            </a:pP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buFontTx/>
              <a:buNone/>
            </a:pP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If there is no correlation, put</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4520050D-B69A-45A3-9443-8BD5353AD042}" type="datetime1">
              <a:rPr lang="en-US" smtClean="0"/>
              <a:pPr/>
              <a:t>6/18/2022</a:t>
            </a:fld>
            <a:endParaRPr lang="en-US"/>
          </a:p>
        </p:txBody>
      </p:sp>
      <p:sp>
        <p:nvSpPr>
          <p:cNvPr id="4" name="Footer Placeholder 3"/>
          <p:cNvSpPr>
            <a:spLocks noGrp="1"/>
          </p:cNvSpPr>
          <p:nvPr>
            <p:ph type="ftr" sz="quarter" idx="11"/>
          </p:nvPr>
        </p:nvSpPr>
        <p:spPr>
          <a:xfrm>
            <a:off x="2209800" y="6356350"/>
            <a:ext cx="5562600" cy="501650"/>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xmlns="" val="759930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6D95FB-8CC0-4797-9439-2BBC9765319B}"/>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ea typeface="新細明體" pitchFamily="18" charset="-120"/>
                <a:cs typeface="Times New Roman" pitchFamily="18" charset="0"/>
              </a:rPr>
              <a:t>Program Specific Outcomes</a:t>
            </a:r>
            <a:endParaRPr lang="en-US" sz="2400" b="1" dirty="0">
              <a:latin typeface="Times New Roman" pitchFamily="18" charset="0"/>
              <a:cs typeface="Times New Roman" pitchFamily="18" charset="0"/>
            </a:endParaRPr>
          </a:p>
        </p:txBody>
      </p:sp>
      <p:pic>
        <p:nvPicPr>
          <p:cNvPr id="22531" name="Picture 2">
            <a:extLst>
              <a:ext uri="{FF2B5EF4-FFF2-40B4-BE49-F238E27FC236}">
                <a16:creationId xmlns:a16="http://schemas.microsoft.com/office/drawing/2014/main" xmlns="" id="{67C2745E-3DC2-40E3-B023-44E22A2D4D80}"/>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15875"/>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532" name="Rectangle 11">
            <a:extLst>
              <a:ext uri="{FF2B5EF4-FFF2-40B4-BE49-F238E27FC236}">
                <a16:creationId xmlns:a16="http://schemas.microsoft.com/office/drawing/2014/main" xmlns="" id="{7104EFEA-0012-4D12-82B0-86B56C5E2065}"/>
              </a:ext>
            </a:extLst>
          </p:cNvPr>
          <p:cNvSpPr>
            <a:spLocks noChangeArrowheads="1"/>
          </p:cNvSpPr>
          <p:nvPr/>
        </p:nvSpPr>
        <p:spPr bwMode="auto">
          <a:xfrm>
            <a:off x="0" y="828675"/>
            <a:ext cx="91440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000" b="1" dirty="0">
                <a:latin typeface="Times New Roman" panose="02020603050405020304" pitchFamily="18" charset="0"/>
                <a:cs typeface="Times New Roman" panose="02020603050405020304" pitchFamily="18" charset="0"/>
              </a:rPr>
              <a:t>Program Specific Outcomes (PSOs) </a:t>
            </a:r>
            <a:r>
              <a:rPr lang="en-US" altLang="en-US" sz="2000" dirty="0">
                <a:latin typeface="Times New Roman" panose="02020603050405020304" pitchFamily="18" charset="0"/>
                <a:cs typeface="Times New Roman" panose="02020603050405020304" pitchFamily="18" charset="0"/>
              </a:rPr>
              <a:t>are what the students should be able to do at the time of graduation. The PSOs are program specific. PSOs are written by the department offering the program. </a:t>
            </a:r>
          </a:p>
        </p:txBody>
      </p:sp>
      <p:sp>
        <p:nvSpPr>
          <p:cNvPr id="11" name="Rectangle 1">
            <a:extLst>
              <a:ext uri="{FF2B5EF4-FFF2-40B4-BE49-F238E27FC236}">
                <a16:creationId xmlns:a16="http://schemas.microsoft.com/office/drawing/2014/main" xmlns="" id="{3F1D76C1-FC1B-4DDA-8469-EEFAA962C3F2}"/>
              </a:ext>
            </a:extLst>
          </p:cNvPr>
          <p:cNvSpPr>
            <a:spLocks noChangeArrowheads="1"/>
          </p:cNvSpPr>
          <p:nvPr/>
        </p:nvSpPr>
        <p:spPr bwMode="auto">
          <a:xfrm>
            <a:off x="0" y="1752600"/>
            <a:ext cx="9144000" cy="4339650"/>
          </a:xfrm>
          <a:prstGeom prst="rect">
            <a:avLst/>
          </a:prstGeom>
          <a:noFill/>
          <a:ln w="9525">
            <a:noFill/>
            <a:miter lim="800000"/>
            <a:headEnd/>
            <a:tailEnd/>
          </a:ln>
        </p:spPr>
        <p:txBody>
          <a:bodyPr anchor="ctr">
            <a:spAutoFit/>
          </a:bodyPr>
          <a:lstStyle/>
          <a:p>
            <a:pPr marL="742950" indent="-742950" algn="just" eaLnBrk="1" fontAlgn="auto" hangingPunct="1">
              <a:lnSpc>
                <a:spcPct val="115000"/>
              </a:lnSpc>
              <a:spcBef>
                <a:spcPts val="0"/>
              </a:spcBef>
              <a:spcAft>
                <a:spcPts val="0"/>
              </a:spcAft>
              <a:defRPr/>
            </a:pPr>
            <a:r>
              <a:rPr lang="en-US" sz="2000" b="1" dirty="0" smtClean="0">
                <a:latin typeface="Times New Roman"/>
                <a:ea typeface="Times New Roman"/>
                <a:cs typeface="Times New Roman"/>
              </a:rPr>
              <a:t>PSO1</a:t>
            </a:r>
            <a:r>
              <a:rPr lang="en-US" sz="2000" b="1" dirty="0">
                <a:latin typeface="Times New Roman" pitchFamily="18" charset="0"/>
                <a:ea typeface="Times New Roman"/>
                <a:cs typeface="Times New Roman" pitchFamily="18" charset="0"/>
              </a:rPr>
              <a:t>: </a:t>
            </a:r>
            <a:r>
              <a:rPr lang="en-US" sz="2000" dirty="0">
                <a:latin typeface="Times New Roman" pitchFamily="18" charset="0"/>
                <a:ea typeface="Times New Roman"/>
                <a:cs typeface="Times New Roman" pitchFamily="18" charset="0"/>
              </a:rPr>
              <a:t>To apply the knowledge of mathematics, science and electronics &amp; communication engineering to work effectively in the industry based on same or related area</a:t>
            </a:r>
            <a:r>
              <a:rPr lang="en-US" sz="2000" dirty="0" smtClean="0">
                <a:latin typeface="Times New Roman" pitchFamily="18" charset="0"/>
                <a:ea typeface="Times New Roman"/>
                <a:cs typeface="Times New Roman" pitchFamily="18" charset="0"/>
              </a:rPr>
              <a:t>.</a:t>
            </a:r>
            <a:endParaRPr lang="en-US" sz="2000" dirty="0">
              <a:latin typeface="Times New Roman" pitchFamily="18" charset="0"/>
              <a:ea typeface="Times New Roman"/>
              <a:cs typeface="Times New Roman" pitchFamily="18" charset="0"/>
            </a:endParaRPr>
          </a:p>
          <a:p>
            <a:pPr marL="742950" indent="-742950" algn="just" eaLnBrk="1" fontAlgn="auto" hangingPunct="1">
              <a:lnSpc>
                <a:spcPct val="115000"/>
              </a:lnSpc>
              <a:spcBef>
                <a:spcPts val="0"/>
              </a:spcBef>
              <a:spcAft>
                <a:spcPts val="0"/>
              </a:spcAft>
              <a:defRPr/>
            </a:pPr>
            <a:r>
              <a:rPr lang="en-US" sz="2000" b="1" dirty="0">
                <a:latin typeface="Times New Roman" pitchFamily="18" charset="0"/>
                <a:ea typeface="Times New Roman"/>
                <a:cs typeface="Times New Roman" pitchFamily="18" charset="0"/>
              </a:rPr>
              <a:t>PSO2: </a:t>
            </a:r>
            <a:r>
              <a:rPr lang="en-US" sz="2000" dirty="0">
                <a:latin typeface="Times New Roman" pitchFamily="18" charset="0"/>
                <a:ea typeface="Times New Roman"/>
                <a:cs typeface="Times New Roman" pitchFamily="18" charset="0"/>
              </a:rPr>
              <a:t>To use their skills to work in modern electronics &amp; communication engineering tools, software and equipments to design solutions for complex problems in the related field that meet the specified needs of the society</a:t>
            </a:r>
            <a:r>
              <a:rPr lang="en-US" sz="2000" dirty="0" smtClean="0">
                <a:latin typeface="Times New Roman" pitchFamily="18" charset="0"/>
                <a:ea typeface="Times New Roman"/>
                <a:cs typeface="Times New Roman" pitchFamily="18" charset="0"/>
              </a:rPr>
              <a:t>.</a:t>
            </a:r>
            <a:endParaRPr lang="en-US" sz="2000" dirty="0">
              <a:latin typeface="Times New Roman" pitchFamily="18" charset="0"/>
              <a:ea typeface="Times New Roman"/>
              <a:cs typeface="Times New Roman" pitchFamily="18" charset="0"/>
            </a:endParaRPr>
          </a:p>
          <a:p>
            <a:pPr marL="742950" indent="-742950" algn="just" eaLnBrk="1" fontAlgn="auto" hangingPunct="1">
              <a:lnSpc>
                <a:spcPct val="115000"/>
              </a:lnSpc>
              <a:spcBef>
                <a:spcPts val="0"/>
              </a:spcBef>
              <a:spcAft>
                <a:spcPts val="0"/>
              </a:spcAft>
              <a:defRPr/>
            </a:pPr>
            <a:r>
              <a:rPr lang="en-US" sz="2000" b="1" dirty="0">
                <a:latin typeface="Times New Roman" pitchFamily="18" charset="0"/>
                <a:ea typeface="Times New Roman"/>
                <a:cs typeface="Times New Roman" pitchFamily="18" charset="0"/>
              </a:rPr>
              <a:t>PSO3: </a:t>
            </a:r>
            <a:r>
              <a:rPr lang="en-US" sz="2000" dirty="0">
                <a:latin typeface="Times New Roman" pitchFamily="18" charset="0"/>
                <a:ea typeface="Times New Roman"/>
                <a:cs typeface="Times New Roman" pitchFamily="18" charset="0"/>
              </a:rPr>
              <a:t>To function effectively as an individual and as a member or leader of a team by qualifying through examinations like GATE (Graduate Aptitude Test in Engineering), IES (Indian Engineering Services), PSUs (Public Sector Undertakings), TOEFL (Test of English as a Foreign Language), GMAT (Graduate Management Admission Test) and GRE (Graduate Record Examinations in US) etc.</a:t>
            </a:r>
          </a:p>
        </p:txBody>
      </p:sp>
      <p:sp>
        <p:nvSpPr>
          <p:cNvPr id="3" name="Date Placeholder 2"/>
          <p:cNvSpPr>
            <a:spLocks noGrp="1"/>
          </p:cNvSpPr>
          <p:nvPr>
            <p:ph type="dt" sz="half" idx="10"/>
          </p:nvPr>
        </p:nvSpPr>
        <p:spPr/>
        <p:txBody>
          <a:bodyPr/>
          <a:lstStyle/>
          <a:p>
            <a:fld id="{FB9C4519-5A0A-4AFC-838E-ABBBBEFD2F55}" type="datetime1">
              <a:rPr lang="en-US" smtClean="0"/>
              <a:pPr/>
              <a:t>6/18/2022</a:t>
            </a:fld>
            <a:endParaRPr lang="en-US"/>
          </a:p>
        </p:txBody>
      </p:sp>
      <p:sp>
        <p:nvSpPr>
          <p:cNvPr id="4" name="Footer Placeholder 3"/>
          <p:cNvSpPr>
            <a:spLocks noGrp="1"/>
          </p:cNvSpPr>
          <p:nvPr>
            <p:ph type="ftr" sz="quarter" idx="11"/>
          </p:nvPr>
        </p:nvSpPr>
        <p:spPr>
          <a:xfrm>
            <a:off x="1828800" y="6356350"/>
            <a:ext cx="5486400" cy="365125"/>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xmlns="" val="3990294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3A1B28-DA72-44DE-8030-2D786ACAF454}"/>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smtClean="0">
                <a:latin typeface="Times New Roman" pitchFamily="18" charset="0"/>
                <a:cs typeface="Times New Roman" pitchFamily="18" charset="0"/>
              </a:rPr>
              <a:t>CO-PSO </a:t>
            </a:r>
            <a:r>
              <a:rPr lang="en-US" sz="2400" b="1" dirty="0">
                <a:latin typeface="Times New Roman" pitchFamily="18" charset="0"/>
                <a:cs typeface="Times New Roman" pitchFamily="18" charset="0"/>
              </a:rPr>
              <a:t>Mapping </a:t>
            </a:r>
          </a:p>
        </p:txBody>
      </p:sp>
      <p:pic>
        <p:nvPicPr>
          <p:cNvPr id="24579" name="Picture 2">
            <a:extLst>
              <a:ext uri="{FF2B5EF4-FFF2-40B4-BE49-F238E27FC236}">
                <a16:creationId xmlns:a16="http://schemas.microsoft.com/office/drawing/2014/main" xmlns="" id="{BAC60B05-4C55-44F7-991F-1F0F2D4A2677}"/>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 y="19050"/>
            <a:ext cx="1474958"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15" name="Table 14">
            <a:extLst>
              <a:ext uri="{FF2B5EF4-FFF2-40B4-BE49-F238E27FC236}">
                <a16:creationId xmlns:a16="http://schemas.microsoft.com/office/drawing/2014/main" xmlns="" id="{809B78CB-C1A7-46D4-9C56-756520261B3B}"/>
              </a:ext>
            </a:extLst>
          </p:cNvPr>
          <p:cNvGraphicFramePr>
            <a:graphicFrameLocks noGrp="1"/>
          </p:cNvGraphicFramePr>
          <p:nvPr>
            <p:extLst>
              <p:ext uri="{D42A27DB-BD31-4B8C-83A1-F6EECF244321}">
                <p14:modId xmlns:p14="http://schemas.microsoft.com/office/powerpoint/2010/main" xmlns="" val="3953871837"/>
              </p:ext>
            </p:extLst>
          </p:nvPr>
        </p:nvGraphicFramePr>
        <p:xfrm>
          <a:off x="1371600" y="1143000"/>
          <a:ext cx="4312445" cy="3857208"/>
        </p:xfrm>
        <a:graphic>
          <a:graphicData uri="http://schemas.openxmlformats.org/drawingml/2006/table">
            <a:tbl>
              <a:tblPr/>
              <a:tblGrid>
                <a:gridCol w="743329">
                  <a:extLst>
                    <a:ext uri="{9D8B030D-6E8A-4147-A177-3AD203B41FA5}">
                      <a16:colId xmlns:a16="http://schemas.microsoft.com/office/drawing/2014/main" xmlns="" val="20000"/>
                    </a:ext>
                  </a:extLst>
                </a:gridCol>
                <a:gridCol w="1027792">
                  <a:extLst>
                    <a:ext uri="{9D8B030D-6E8A-4147-A177-3AD203B41FA5}">
                      <a16:colId xmlns:a16="http://schemas.microsoft.com/office/drawing/2014/main" xmlns="" val="20001"/>
                    </a:ext>
                  </a:extLst>
                </a:gridCol>
                <a:gridCol w="847108">
                  <a:extLst>
                    <a:ext uri="{9D8B030D-6E8A-4147-A177-3AD203B41FA5}">
                      <a16:colId xmlns:a16="http://schemas.microsoft.com/office/drawing/2014/main" xmlns="" val="20014"/>
                    </a:ext>
                  </a:extLst>
                </a:gridCol>
                <a:gridCol w="847108">
                  <a:extLst>
                    <a:ext uri="{9D8B030D-6E8A-4147-A177-3AD203B41FA5}">
                      <a16:colId xmlns:a16="http://schemas.microsoft.com/office/drawing/2014/main" xmlns="" val="20015"/>
                    </a:ext>
                  </a:extLst>
                </a:gridCol>
                <a:gridCol w="847108">
                  <a:extLst>
                    <a:ext uri="{9D8B030D-6E8A-4147-A177-3AD203B41FA5}">
                      <a16:colId xmlns:a16="http://schemas.microsoft.com/office/drawing/2014/main" xmlns="" val="20016"/>
                    </a:ext>
                  </a:extLst>
                </a:gridCol>
              </a:tblGrid>
              <a:tr h="599675">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COs</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smtClean="0">
                          <a:solidFill>
                            <a:schemeClr val="tx1"/>
                          </a:solidFill>
                          <a:latin typeface="Times New Roman" pitchFamily="18" charset="0"/>
                          <a:ea typeface="Times New Roman"/>
                          <a:cs typeface="Times New Roman" pitchFamily="18" charset="0"/>
                        </a:rPr>
                        <a:t>PSOs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PSO1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500" dirty="0">
                          <a:solidFill>
                            <a:schemeClr val="tx1"/>
                          </a:solidFill>
                          <a:latin typeface="Times New Roman" pitchFamily="18" charset="0"/>
                          <a:ea typeface="Calibri"/>
                          <a:cs typeface="Times New Roman" pitchFamily="18" charset="0"/>
                        </a:rPr>
                        <a:t>PSO2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500" dirty="0">
                          <a:solidFill>
                            <a:schemeClr val="tx1"/>
                          </a:solidFill>
                          <a:latin typeface="Times New Roman" pitchFamily="18" charset="0"/>
                          <a:ea typeface="Calibri"/>
                          <a:cs typeface="Times New Roman" pitchFamily="18" charset="0"/>
                        </a:rPr>
                        <a:t>PSO3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rPr>
                        <a:t>CO1</a:t>
                      </a:r>
                      <a:endPar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rPr>
                        <a:t>CO2</a:t>
                      </a:r>
                      <a:endPar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rPr>
                        <a:t>CO3</a:t>
                      </a:r>
                      <a:endPar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xmlns="" val="10003"/>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rPr>
                        <a:t>CO4</a:t>
                      </a:r>
                      <a:endPar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rPr>
                        <a:t>CO5</a:t>
                      </a:r>
                      <a:endPar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644749">
                <a:tc gridSpan="2">
                  <a:txBody>
                    <a:bodyPr/>
                    <a:lstStyle/>
                    <a:p>
                      <a:pPr marL="0" marR="0" algn="ctr">
                        <a:lnSpc>
                          <a:spcPct val="150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Average</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
        <p:nvSpPr>
          <p:cNvPr id="24720" name="Text Box 3">
            <a:extLst>
              <a:ext uri="{FF2B5EF4-FFF2-40B4-BE49-F238E27FC236}">
                <a16:creationId xmlns:a16="http://schemas.microsoft.com/office/drawing/2014/main" xmlns="" id="{6A2EE4BF-D7E3-42BD-857F-74AFED98530B}"/>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722" name="Rectangle 6">
            <a:extLst>
              <a:ext uri="{FF2B5EF4-FFF2-40B4-BE49-F238E27FC236}">
                <a16:creationId xmlns:a16="http://schemas.microsoft.com/office/drawing/2014/main" xmlns="" id="{3201AD4B-7807-4910-BF97-1061669F92E2}"/>
              </a:ext>
            </a:extLst>
          </p:cNvPr>
          <p:cNvSpPr>
            <a:spLocks noChangeArrowheads="1"/>
          </p:cNvSpPr>
          <p:nvPr/>
        </p:nvSpPr>
        <p:spPr bwMode="auto">
          <a:xfrm>
            <a:off x="264317" y="5019675"/>
            <a:ext cx="8772525"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Note: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Correlation levels are taken 1, 2 and 3 as defined below:</a:t>
            </a:r>
          </a:p>
          <a:p>
            <a:pPr algn="just">
              <a:spcBef>
                <a:spcPct val="0"/>
              </a:spcBef>
              <a:buFontTx/>
              <a:buNone/>
            </a:pP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1: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Slight (Low)</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2: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Moderate (Medium)</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3: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Substantial (High)</a:t>
            </a:r>
          </a:p>
          <a:p>
            <a:pPr algn="just">
              <a:spcBef>
                <a:spcPct val="0"/>
              </a:spcBef>
              <a:buFontTx/>
              <a:buNone/>
            </a:pP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buFontTx/>
              <a:buNone/>
            </a:pP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If there is no correlation, put</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13D07EB1-390B-4416-96D7-AF6E6CE29CCD}" type="datetime1">
              <a:rPr lang="en-US" smtClean="0"/>
              <a:pPr/>
              <a:t>6/18/2022</a:t>
            </a:fld>
            <a:endParaRPr lang="en-US"/>
          </a:p>
        </p:txBody>
      </p:sp>
      <p:sp>
        <p:nvSpPr>
          <p:cNvPr id="4" name="Footer Placeholder 3"/>
          <p:cNvSpPr>
            <a:spLocks noGrp="1"/>
          </p:cNvSpPr>
          <p:nvPr>
            <p:ph type="ftr" sz="quarter" idx="11"/>
          </p:nvPr>
        </p:nvSpPr>
        <p:spPr>
          <a:xfrm>
            <a:off x="2209800" y="6356350"/>
            <a:ext cx="5562600" cy="501650"/>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xmlns="" val="759930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C184FB-8DDA-4D55-8ABE-8343F2600C4E}"/>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ea typeface="新細明體" pitchFamily="18" charset="-120"/>
                <a:cs typeface="Times New Roman" pitchFamily="18" charset="0"/>
              </a:rPr>
              <a:t>Program Educational Objectives</a:t>
            </a:r>
            <a:endParaRPr lang="en-US" sz="2400" b="1" dirty="0">
              <a:latin typeface="Times New Roman" pitchFamily="18" charset="0"/>
              <a:cs typeface="Times New Roman" pitchFamily="18" charset="0"/>
            </a:endParaRPr>
          </a:p>
        </p:txBody>
      </p:sp>
      <p:pic>
        <p:nvPicPr>
          <p:cNvPr id="26627" name="Picture 2">
            <a:extLst>
              <a:ext uri="{FF2B5EF4-FFF2-40B4-BE49-F238E27FC236}">
                <a16:creationId xmlns:a16="http://schemas.microsoft.com/office/drawing/2014/main" xmlns="" id="{FFAC6D9C-9307-438C-9776-E59C1928FDD9}"/>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28" name="Rectangle 3">
            <a:extLst>
              <a:ext uri="{FF2B5EF4-FFF2-40B4-BE49-F238E27FC236}">
                <a16:creationId xmlns:a16="http://schemas.microsoft.com/office/drawing/2014/main" xmlns="" id="{B2BD896E-8F28-4807-AE5B-E33637344481}"/>
              </a:ext>
            </a:extLst>
          </p:cNvPr>
          <p:cNvSpPr>
            <a:spLocks noChangeArrowheads="1"/>
          </p:cNvSpPr>
          <p:nvPr/>
        </p:nvSpPr>
        <p:spPr bwMode="auto">
          <a:xfrm>
            <a:off x="0" y="1066800"/>
            <a:ext cx="9144000"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Program Educational Objectives (PEOs) </a:t>
            </a:r>
            <a:r>
              <a:rPr lang="en-US" altLang="en-US" sz="2000">
                <a:latin typeface="Times New Roman" panose="02020603050405020304" pitchFamily="18" charset="0"/>
                <a:cs typeface="Times New Roman" panose="02020603050405020304" pitchFamily="18" charset="0"/>
              </a:rPr>
              <a:t>of an engineering degree program are the statements that describe the expected achievements of graduates in their career, and what the graduates are expected to perform and achieve during the first few years after graduation.</a:t>
            </a:r>
          </a:p>
        </p:txBody>
      </p:sp>
      <p:sp>
        <p:nvSpPr>
          <p:cNvPr id="26629" name="Rectangle 10">
            <a:extLst>
              <a:ext uri="{FF2B5EF4-FFF2-40B4-BE49-F238E27FC236}">
                <a16:creationId xmlns:a16="http://schemas.microsoft.com/office/drawing/2014/main" xmlns="" id="{F99C5A43-D9F4-451A-9C95-8E09CA1300DE}"/>
              </a:ext>
            </a:extLst>
          </p:cNvPr>
          <p:cNvSpPr>
            <a:spLocks noChangeArrowheads="1"/>
          </p:cNvSpPr>
          <p:nvPr/>
        </p:nvSpPr>
        <p:spPr bwMode="auto">
          <a:xfrm>
            <a:off x="0" y="2590800"/>
            <a:ext cx="9144000" cy="28954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800100" indent="-8001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15000"/>
              </a:lnSpc>
              <a:spcBef>
                <a:spcPct val="0"/>
              </a:spcBef>
              <a:buFontTx/>
              <a:buNone/>
            </a:pPr>
            <a:r>
              <a:rPr lang="en-US" altLang="en-US" sz="2000" b="1" dirty="0">
                <a:latin typeface="Times New Roman" panose="02020603050405020304" pitchFamily="18" charset="0"/>
                <a:cs typeface="Times New Roman" panose="02020603050405020304" pitchFamily="18" charset="0"/>
              </a:rPr>
              <a:t>PEO1:</a:t>
            </a:r>
            <a:r>
              <a:rPr lang="en-US" altLang="en-US" sz="2000" dirty="0">
                <a:latin typeface="Times New Roman" panose="02020603050405020304" pitchFamily="18" charset="0"/>
                <a:cs typeface="Times New Roman" panose="02020603050405020304" pitchFamily="18" charset="0"/>
              </a:rPr>
              <a:t> To have an excellent scientific and engineering breadth so as to comprehend, analyze, design and solve real-life problems using state-of-the-art technology.</a:t>
            </a:r>
          </a:p>
          <a:p>
            <a:pPr algn="just" eaLnBrk="1" hangingPunct="1">
              <a:lnSpc>
                <a:spcPct val="115000"/>
              </a:lnSpc>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eaLnBrk="1" hangingPunct="1">
              <a:lnSpc>
                <a:spcPct val="115000"/>
              </a:lnSpc>
              <a:spcBef>
                <a:spcPct val="0"/>
              </a:spcBef>
              <a:buFontTx/>
              <a:buNone/>
            </a:pPr>
            <a:r>
              <a:rPr lang="en-US" altLang="en-US" sz="2000" b="1" dirty="0">
                <a:latin typeface="Times New Roman" panose="02020603050405020304" pitchFamily="18" charset="0"/>
                <a:cs typeface="Times New Roman" panose="02020603050405020304" pitchFamily="18" charset="0"/>
              </a:rPr>
              <a:t>PEO2:</a:t>
            </a:r>
            <a:r>
              <a:rPr lang="en-US" altLang="en-US" sz="2000" dirty="0">
                <a:latin typeface="Times New Roman" panose="02020603050405020304" pitchFamily="18" charset="0"/>
                <a:cs typeface="Times New Roman" panose="02020603050405020304" pitchFamily="18" charset="0"/>
              </a:rPr>
              <a:t> To lead a successful career in industries or to pursue higher studies or to understand entrepreneurial </a:t>
            </a:r>
            <a:r>
              <a:rPr lang="en-US" altLang="en-US" sz="2000" dirty="0" err="1">
                <a:latin typeface="Times New Roman" panose="02020603050405020304" pitchFamily="18" charset="0"/>
                <a:cs typeface="Times New Roman" panose="02020603050405020304" pitchFamily="18" charset="0"/>
              </a:rPr>
              <a:t>endeavours</a:t>
            </a:r>
            <a:r>
              <a:rPr lang="en-US" altLang="en-US" sz="2000" dirty="0">
                <a:latin typeface="Times New Roman" panose="02020603050405020304" pitchFamily="18" charset="0"/>
                <a:cs typeface="Times New Roman" panose="02020603050405020304" pitchFamily="18" charset="0"/>
              </a:rPr>
              <a:t>.</a:t>
            </a:r>
          </a:p>
          <a:p>
            <a:pPr algn="just" eaLnBrk="1" hangingPunct="1">
              <a:lnSpc>
                <a:spcPct val="115000"/>
              </a:lnSpc>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eaLnBrk="1" hangingPunct="1">
              <a:lnSpc>
                <a:spcPct val="115000"/>
              </a:lnSpc>
              <a:spcBef>
                <a:spcPct val="0"/>
              </a:spcBef>
              <a:buFontTx/>
              <a:buNone/>
            </a:pPr>
            <a:r>
              <a:rPr lang="en-US" altLang="en-US" sz="2000" b="1" dirty="0">
                <a:latin typeface="Times New Roman" panose="02020603050405020304" pitchFamily="18" charset="0"/>
                <a:cs typeface="Times New Roman" panose="02020603050405020304" pitchFamily="18" charset="0"/>
              </a:rPr>
              <a:t>PEO3:</a:t>
            </a:r>
            <a:r>
              <a:rPr lang="en-US" altLang="en-US" sz="2000" dirty="0">
                <a:latin typeface="Times New Roman" panose="02020603050405020304" pitchFamily="18" charset="0"/>
                <a:cs typeface="Times New Roman" panose="02020603050405020304" pitchFamily="18" charset="0"/>
              </a:rPr>
              <a:t> To effectively bridge the gap between industry and academics through effective communication skill, professional attitude and a desire to learn.</a:t>
            </a:r>
          </a:p>
        </p:txBody>
      </p:sp>
      <p:sp>
        <p:nvSpPr>
          <p:cNvPr id="3" name="Date Placeholder 2"/>
          <p:cNvSpPr>
            <a:spLocks noGrp="1"/>
          </p:cNvSpPr>
          <p:nvPr>
            <p:ph type="dt" sz="half" idx="10"/>
          </p:nvPr>
        </p:nvSpPr>
        <p:spPr/>
        <p:txBody>
          <a:bodyPr/>
          <a:lstStyle/>
          <a:p>
            <a:fld id="{CD851F0F-91E3-4626-85B3-ED2DE78CAEA7}" type="datetime1">
              <a:rPr lang="en-US" smtClean="0"/>
              <a:pPr/>
              <a:t>6/18/2022</a:t>
            </a:fld>
            <a:endParaRPr lang="en-US"/>
          </a:p>
        </p:txBody>
      </p:sp>
      <p:sp>
        <p:nvSpPr>
          <p:cNvPr id="4" name="Footer Placeholder 3"/>
          <p:cNvSpPr>
            <a:spLocks noGrp="1"/>
          </p:cNvSpPr>
          <p:nvPr>
            <p:ph type="ftr" sz="quarter" idx="11"/>
          </p:nvPr>
        </p:nvSpPr>
        <p:spPr>
          <a:xfrm>
            <a:off x="1828800" y="6356350"/>
            <a:ext cx="5486400" cy="425450"/>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xmlns="" val="904210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Result Analysis</a:t>
            </a:r>
          </a:p>
        </p:txBody>
      </p:sp>
      <p:pic>
        <p:nvPicPr>
          <p:cNvPr id="28675" name="Picture 2">
            <a:extLst>
              <a:ext uri="{FF2B5EF4-FFF2-40B4-BE49-F238E27FC236}">
                <a16:creationId xmlns:a16="http://schemas.microsoft.com/office/drawing/2014/main" xmlns="" id="{F2B15C4C-6A7C-407F-B17F-955A59726DF7}"/>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 y="0"/>
            <a:ext cx="1290638"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1A01B065-B81E-44BA-8CA6-D9B103FF7BE9}"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1828800" y="6356350"/>
            <a:ext cx="5715000" cy="365125"/>
          </a:xfrm>
        </p:spPr>
        <p:txBody>
          <a:bodyPr/>
          <a:lstStyle/>
          <a:p>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14</a:t>
            </a:fld>
            <a:endParaRPr lang="en-US">
              <a:latin typeface="Times New Roman" pitchFamily="18" charset="0"/>
              <a:cs typeface="Times New Roman" pitchFamily="18" charset="0"/>
            </a:endParaRPr>
          </a:p>
        </p:txBody>
      </p:sp>
      <p:graphicFrame>
        <p:nvGraphicFramePr>
          <p:cNvPr id="9" name="Table 8"/>
          <p:cNvGraphicFramePr>
            <a:graphicFrameLocks noGrp="1"/>
          </p:cNvGraphicFramePr>
          <p:nvPr/>
        </p:nvGraphicFramePr>
        <p:xfrm>
          <a:off x="0" y="2819400"/>
          <a:ext cx="9144000" cy="2658870"/>
        </p:xfrm>
        <a:graphic>
          <a:graphicData uri="http://schemas.openxmlformats.org/drawingml/2006/table">
            <a:tbl>
              <a:tblPr/>
              <a:tblGrid>
                <a:gridCol w="1798007"/>
                <a:gridCol w="499170"/>
                <a:gridCol w="588572"/>
                <a:gridCol w="506620"/>
                <a:gridCol w="486753"/>
                <a:gridCol w="695362"/>
                <a:gridCol w="447018"/>
                <a:gridCol w="617298"/>
                <a:gridCol w="457200"/>
                <a:gridCol w="609600"/>
                <a:gridCol w="533400"/>
                <a:gridCol w="563946"/>
                <a:gridCol w="447018"/>
                <a:gridCol w="447018"/>
                <a:gridCol w="447018"/>
              </a:tblGrid>
              <a:tr h="810460">
                <a:tc>
                  <a:txBody>
                    <a:bodyPr/>
                    <a:lstStyle/>
                    <a:p>
                      <a:pPr algn="l" fontAlgn="b"/>
                      <a:r>
                        <a:rPr lang="en-US" sz="1800" b="1" i="0" u="none" strike="noStrike" dirty="0">
                          <a:solidFill>
                            <a:srgbClr val="000000"/>
                          </a:solidFill>
                          <a:latin typeface="Times New Roman" pitchFamily="18" charset="0"/>
                          <a:cs typeface="Times New Roman" pitchFamily="18" charset="0"/>
                        </a:rPr>
                        <a:t>SUBJECT</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KME501</a:t>
                      </a:r>
                    </a:p>
                  </a:txBody>
                  <a:tcPr marL="4975" marR="4975" marT="4975" marB="2388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KME502</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KME503</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KME051</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KME055</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KAU051</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KAU052</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KME052</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pitchFamily="18" charset="0"/>
                          <a:cs typeface="Times New Roman" pitchFamily="18" charset="0"/>
                        </a:rPr>
                        <a:t>KME056</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KME551</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KME552</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pitchFamily="18" charset="0"/>
                          <a:cs typeface="Times New Roman" pitchFamily="18" charset="0"/>
                        </a:rPr>
                        <a:t>KME553</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pitchFamily="18" charset="0"/>
                          <a:cs typeface="Times New Roman" pitchFamily="18" charset="0"/>
                        </a:rPr>
                        <a:t>KME554</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pitchFamily="18" charset="0"/>
                          <a:cs typeface="Times New Roman" pitchFamily="18" charset="0"/>
                        </a:rPr>
                        <a:t>KNC501</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0455">
                <a:tc>
                  <a:txBody>
                    <a:bodyPr/>
                    <a:lstStyle/>
                    <a:p>
                      <a:pPr algn="l" fontAlgn="b"/>
                      <a:r>
                        <a:rPr lang="en-US" sz="1800" b="1" i="0" u="none" strike="noStrike">
                          <a:solidFill>
                            <a:srgbClr val="000000"/>
                          </a:solidFill>
                          <a:latin typeface="Times New Roman" pitchFamily="18" charset="0"/>
                          <a:cs typeface="Times New Roman" pitchFamily="18" charset="0"/>
                        </a:rPr>
                        <a:t>NO.OF BACKLOGS</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30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47</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7</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3</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latin typeface="Times New Roman" pitchFamily="18" charset="0"/>
                          <a:cs typeface="Times New Roman" pitchFamily="18" charset="0"/>
                        </a:rPr>
                        <a:t>8</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16</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latin typeface="Times New Roman" pitchFamily="18" charset="0"/>
                          <a:cs typeface="Times New Roman" pitchFamily="18" charset="0"/>
                        </a:rPr>
                        <a:t>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latin typeface="Times New Roman" pitchFamily="18" charset="0"/>
                          <a:cs typeface="Times New Roman" pitchFamily="18" charset="0"/>
                        </a:rPr>
                        <a:t>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latin typeface="Times New Roman" pitchFamily="18" charset="0"/>
                          <a:cs typeface="Times New Roman" pitchFamily="18" charset="0"/>
                        </a:rPr>
                        <a:t>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0455">
                <a:tc>
                  <a:txBody>
                    <a:bodyPr/>
                    <a:lstStyle/>
                    <a:p>
                      <a:pPr algn="l" fontAlgn="b"/>
                      <a:r>
                        <a:rPr lang="en-US" sz="1800" b="1" i="0" u="none" strike="noStrike">
                          <a:solidFill>
                            <a:srgbClr val="000000"/>
                          </a:solidFill>
                          <a:latin typeface="Times New Roman" pitchFamily="18" charset="0"/>
                          <a:cs typeface="Times New Roman" pitchFamily="18" charset="0"/>
                        </a:rPr>
                        <a:t>BACKLOG %</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22.39%</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35.07%</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5.22%</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0.75%</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2.24%</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5.97%</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11.94%</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7.46%</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latin typeface="Times New Roman" pitchFamily="18" charset="0"/>
                          <a:cs typeface="Times New Roman" pitchFamily="18" charset="0"/>
                        </a:rPr>
                        <a:t>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10460">
                <a:tc>
                  <a:txBody>
                    <a:bodyPr/>
                    <a:lstStyle/>
                    <a:p>
                      <a:pPr algn="l" fontAlgn="b"/>
                      <a:r>
                        <a:rPr lang="en-US" sz="1800" b="1" i="0" u="none" strike="noStrike" dirty="0">
                          <a:solidFill>
                            <a:srgbClr val="000000"/>
                          </a:solidFill>
                          <a:latin typeface="Times New Roman" pitchFamily="18" charset="0"/>
                          <a:cs typeface="Times New Roman" pitchFamily="18" charset="0"/>
                        </a:rPr>
                        <a:t>PASS %</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77.61%</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64.93%</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94.78%</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99.25%</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97.76%</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94.03%</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88.06%</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100.00%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92.54%</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100.00%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100.00%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100.00%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100.00%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latin typeface="Times New Roman" pitchFamily="18" charset="0"/>
                          <a:cs typeface="Times New Roman" pitchFamily="18" charset="0"/>
                        </a:rPr>
                        <a:t>100.00%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nvGraphicFramePr>
        <p:xfrm>
          <a:off x="2895600" y="1447800"/>
          <a:ext cx="6248400" cy="720090"/>
        </p:xfrm>
        <a:graphic>
          <a:graphicData uri="http://schemas.openxmlformats.org/drawingml/2006/table">
            <a:tbl>
              <a:tblPr/>
              <a:tblGrid>
                <a:gridCol w="4890640"/>
                <a:gridCol w="1357760"/>
              </a:tblGrid>
              <a:tr h="190500">
                <a:tc>
                  <a:txBody>
                    <a:bodyPr/>
                    <a:lstStyle/>
                    <a:p>
                      <a:pPr algn="l" fontAlgn="b"/>
                      <a:r>
                        <a:rPr lang="en-US" sz="2000" b="1" i="0" u="none" strike="noStrike" dirty="0">
                          <a:solidFill>
                            <a:srgbClr val="000000"/>
                          </a:solidFill>
                          <a:latin typeface="Times New Roman" pitchFamily="18" charset="0"/>
                          <a:cs typeface="Times New Roman" pitchFamily="18" charset="0"/>
                        </a:rPr>
                        <a:t>OVERALL CLEAR PASS STUDENTS</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Times New Roman" pitchFamily="18" charset="0"/>
                          <a:cs typeface="Times New Roman" pitchFamily="18" charset="0"/>
                        </a:rPr>
                        <a:t>65</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2000" b="1" i="0" u="none" strike="noStrike">
                          <a:solidFill>
                            <a:srgbClr val="000000"/>
                          </a:solidFill>
                          <a:latin typeface="Times New Roman" pitchFamily="18" charset="0"/>
                          <a:cs typeface="Times New Roman" pitchFamily="18" charset="0"/>
                        </a:rPr>
                        <a:t>OVERALL PASS %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Times New Roman" pitchFamily="18" charset="0"/>
                          <a:cs typeface="Times New Roman" pitchFamily="18" charset="0"/>
                        </a:rPr>
                        <a:t>48.51%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1" name="TextBox 10"/>
          <p:cNvSpPr txBox="1"/>
          <p:nvPr/>
        </p:nvSpPr>
        <p:spPr>
          <a:xfrm>
            <a:off x="0" y="1371600"/>
            <a:ext cx="2286000" cy="400110"/>
          </a:xfrm>
          <a:prstGeom prst="rect">
            <a:avLst/>
          </a:prstGeom>
          <a:noFill/>
        </p:spPr>
        <p:txBody>
          <a:bodyPr wrap="square" rtlCol="0">
            <a:spAutoFit/>
          </a:bodyPr>
          <a:lstStyle/>
          <a:p>
            <a:r>
              <a:rPr lang="en-US" sz="2000" b="1" dirty="0" smtClean="0"/>
              <a:t>Department wise:</a:t>
            </a:r>
            <a:endParaRPr lang="en-US" sz="2000" b="1" dirty="0"/>
          </a:p>
        </p:txBody>
      </p:sp>
    </p:spTree>
    <p:extLst>
      <p:ext uri="{BB962C8B-B14F-4D97-AF65-F5344CB8AC3E}">
        <p14:creationId xmlns:p14="http://schemas.microsoft.com/office/powerpoint/2010/main" xmlns="" val="3592156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Result Analysis</a:t>
            </a:r>
          </a:p>
        </p:txBody>
      </p:sp>
      <p:pic>
        <p:nvPicPr>
          <p:cNvPr id="28675" name="Picture 2">
            <a:extLst>
              <a:ext uri="{FF2B5EF4-FFF2-40B4-BE49-F238E27FC236}">
                <a16:creationId xmlns=""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 y="0"/>
            <a:ext cx="1290638"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4D403356-D762-40CE-A43D-535A4DCD2745}"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1828800" y="6356350"/>
            <a:ext cx="5715000" cy="365125"/>
          </a:xfrm>
        </p:spPr>
        <p:txBody>
          <a:bodyPr/>
          <a:lstStyle/>
          <a:p>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15</a:t>
            </a:fld>
            <a:endParaRPr lang="en-US">
              <a:latin typeface="Times New Roman" pitchFamily="18" charset="0"/>
              <a:cs typeface="Times New Roman" pitchFamily="18" charset="0"/>
            </a:endParaRPr>
          </a:p>
        </p:txBody>
      </p:sp>
      <p:graphicFrame>
        <p:nvGraphicFramePr>
          <p:cNvPr id="8" name="Table 5">
            <a:extLst>
              <a:ext uri="{FF2B5EF4-FFF2-40B4-BE49-F238E27FC236}">
                <a16:creationId xmlns="" xmlns:a16="http://schemas.microsoft.com/office/drawing/2014/main" id="{C55D5DF3-9DD8-4D3C-B247-C3CAD73B909C}"/>
              </a:ext>
            </a:extLst>
          </p:cNvPr>
          <p:cNvGraphicFramePr>
            <a:graphicFrameLocks noGrp="1"/>
          </p:cNvGraphicFramePr>
          <p:nvPr>
            <p:extLst>
              <p:ext uri="{D42A27DB-BD31-4B8C-83A1-F6EECF244321}">
                <p14:modId xmlns="" xmlns:p14="http://schemas.microsoft.com/office/powerpoint/2010/main" val="1715353628"/>
              </p:ext>
            </p:extLst>
          </p:nvPr>
        </p:nvGraphicFramePr>
        <p:xfrm>
          <a:off x="1600200" y="4114800"/>
          <a:ext cx="7086600" cy="1285337"/>
        </p:xfrm>
        <a:graphic>
          <a:graphicData uri="http://schemas.openxmlformats.org/drawingml/2006/table">
            <a:tbl>
              <a:tblPr firstRow="1" bandRow="1">
                <a:tableStyleId>{5C22544A-7EE6-4342-B048-85BDC9FD1C3A}</a:tableStyleId>
              </a:tblPr>
              <a:tblGrid>
                <a:gridCol w="1417320">
                  <a:extLst>
                    <a:ext uri="{9D8B030D-6E8A-4147-A177-3AD203B41FA5}">
                      <a16:colId xmlns="" xmlns:a16="http://schemas.microsoft.com/office/drawing/2014/main" val="20001"/>
                    </a:ext>
                  </a:extLst>
                </a:gridCol>
                <a:gridCol w="1417320">
                  <a:extLst>
                    <a:ext uri="{9D8B030D-6E8A-4147-A177-3AD203B41FA5}">
                      <a16:colId xmlns="" xmlns:a16="http://schemas.microsoft.com/office/drawing/2014/main" val="20002"/>
                    </a:ext>
                  </a:extLst>
                </a:gridCol>
                <a:gridCol w="1417320">
                  <a:extLst>
                    <a:ext uri="{9D8B030D-6E8A-4147-A177-3AD203B41FA5}">
                      <a16:colId xmlns="" xmlns:a16="http://schemas.microsoft.com/office/drawing/2014/main" val="20003"/>
                    </a:ext>
                  </a:extLst>
                </a:gridCol>
                <a:gridCol w="1417320">
                  <a:extLst>
                    <a:ext uri="{9D8B030D-6E8A-4147-A177-3AD203B41FA5}">
                      <a16:colId xmlns="" xmlns:a16="http://schemas.microsoft.com/office/drawing/2014/main" val="20004"/>
                    </a:ext>
                  </a:extLst>
                </a:gridCol>
                <a:gridCol w="1417320">
                  <a:extLst>
                    <a:ext uri="{9D8B030D-6E8A-4147-A177-3AD203B41FA5}">
                      <a16:colId xmlns="" xmlns:a16="http://schemas.microsoft.com/office/drawing/2014/main" val="20005"/>
                    </a:ext>
                  </a:extLst>
                </a:gridCol>
              </a:tblGrid>
              <a:tr h="451771">
                <a:tc>
                  <a:txBody>
                    <a:bodyPr/>
                    <a:lstStyle/>
                    <a:p>
                      <a:r>
                        <a:rPr lang="en-US" sz="1800" dirty="0" smtClean="0"/>
                        <a:t>Subject</a:t>
                      </a:r>
                      <a:r>
                        <a:rPr lang="en-US" sz="1800" baseline="0" dirty="0" smtClean="0"/>
                        <a:t> Code</a:t>
                      </a:r>
                      <a:endParaRPr lang="en-IN" sz="1800" dirty="0"/>
                    </a:p>
                  </a:txBody>
                  <a:tcPr marT="45703" marB="45703"/>
                </a:tc>
                <a:tc>
                  <a:txBody>
                    <a:bodyPr/>
                    <a:lstStyle/>
                    <a:p>
                      <a:r>
                        <a:rPr lang="en-US" sz="1800" dirty="0" smtClean="0"/>
                        <a:t>Subject</a:t>
                      </a:r>
                      <a:r>
                        <a:rPr lang="en-US" sz="1800" baseline="0" dirty="0" smtClean="0"/>
                        <a:t> Name</a:t>
                      </a:r>
                      <a:endParaRPr lang="en-IN" sz="1800" dirty="0"/>
                    </a:p>
                  </a:txBody>
                  <a:tcPr marT="45703" marB="45703"/>
                </a:tc>
                <a:tc>
                  <a:txBody>
                    <a:bodyPr/>
                    <a:lstStyle/>
                    <a:p>
                      <a:r>
                        <a:rPr lang="en-US" sz="1800" dirty="0" smtClean="0"/>
                        <a:t>Total</a:t>
                      </a:r>
                      <a:r>
                        <a:rPr lang="en-US" sz="1800" baseline="0" dirty="0" smtClean="0"/>
                        <a:t> Student</a:t>
                      </a:r>
                      <a:endParaRPr lang="en-IN" sz="1800" dirty="0"/>
                    </a:p>
                  </a:txBody>
                  <a:tcPr marT="45703" marB="45703"/>
                </a:tc>
                <a:tc>
                  <a:txBody>
                    <a:bodyPr/>
                    <a:lstStyle/>
                    <a:p>
                      <a:r>
                        <a:rPr lang="en-US" sz="1800" dirty="0" smtClean="0"/>
                        <a:t>Backlog</a:t>
                      </a:r>
                      <a:r>
                        <a:rPr lang="en-US" sz="1800" baseline="0" dirty="0" smtClean="0"/>
                        <a:t> </a:t>
                      </a:r>
                    </a:p>
                    <a:p>
                      <a:r>
                        <a:rPr lang="en-US" sz="1800" baseline="0" dirty="0" smtClean="0"/>
                        <a:t>Number</a:t>
                      </a:r>
                      <a:endParaRPr lang="en-IN" sz="1800" dirty="0"/>
                    </a:p>
                  </a:txBody>
                  <a:tcPr marT="45703" marB="45703"/>
                </a:tc>
                <a:tc>
                  <a:txBody>
                    <a:bodyPr/>
                    <a:lstStyle/>
                    <a:p>
                      <a:r>
                        <a:rPr lang="en-US" sz="1800" dirty="0" smtClean="0"/>
                        <a:t>Pass</a:t>
                      </a:r>
                      <a:r>
                        <a:rPr lang="en-US" sz="1800" baseline="0" dirty="0" smtClean="0"/>
                        <a:t> %</a:t>
                      </a:r>
                      <a:endParaRPr lang="en-IN" sz="1800" dirty="0"/>
                    </a:p>
                  </a:txBody>
                  <a:tcPr marT="45703" marB="45703"/>
                </a:tc>
                <a:extLst>
                  <a:ext uri="{0D108BD9-81ED-4DB2-BD59-A6C34878D82A}">
                    <a16:rowId xmlns="" xmlns:a16="http://schemas.microsoft.com/office/drawing/2014/main" val="10000"/>
                  </a:ext>
                </a:extLst>
              </a:tr>
              <a:tr h="645291">
                <a:tc>
                  <a:txBody>
                    <a:bodyPr/>
                    <a:lstStyle/>
                    <a:p>
                      <a:r>
                        <a:rPr lang="en-IN" sz="1800" dirty="0" smtClean="0"/>
                        <a:t>KNC</a:t>
                      </a:r>
                      <a:r>
                        <a:rPr lang="en-IN" sz="1800" baseline="0" dirty="0" smtClean="0"/>
                        <a:t> 502</a:t>
                      </a:r>
                      <a:endParaRPr lang="en-IN" sz="1800" dirty="0"/>
                    </a:p>
                  </a:txBody>
                  <a:tcPr marT="45703" marB="45703"/>
                </a:tc>
                <a:tc>
                  <a:txBody>
                    <a:bodyPr/>
                    <a:lstStyle/>
                    <a:p>
                      <a:r>
                        <a:rPr lang="en-US" sz="1800" dirty="0" smtClean="0"/>
                        <a:t>COILE</a:t>
                      </a:r>
                      <a:endParaRPr lang="en-IN" sz="1800" dirty="0"/>
                    </a:p>
                  </a:txBody>
                  <a:tcPr marT="45703" marB="45703"/>
                </a:tc>
                <a:tc>
                  <a:txBody>
                    <a:bodyPr/>
                    <a:lstStyle/>
                    <a:p>
                      <a:r>
                        <a:rPr lang="en-IN" sz="1800" dirty="0" smtClean="0"/>
                        <a:t>135</a:t>
                      </a:r>
                      <a:endParaRPr lang="en-IN" sz="1800" dirty="0"/>
                    </a:p>
                  </a:txBody>
                  <a:tcPr marT="45703" marB="45703"/>
                </a:tc>
                <a:tc>
                  <a:txBody>
                    <a:bodyPr/>
                    <a:lstStyle/>
                    <a:p>
                      <a:r>
                        <a:rPr lang="en-US" sz="1800" dirty="0" smtClean="0"/>
                        <a:t>0</a:t>
                      </a:r>
                      <a:endParaRPr lang="en-IN" sz="1800" dirty="0"/>
                    </a:p>
                  </a:txBody>
                  <a:tcPr marT="45703" marB="45703"/>
                </a:tc>
                <a:tc>
                  <a:txBody>
                    <a:bodyPr/>
                    <a:lstStyle/>
                    <a:p>
                      <a:r>
                        <a:rPr lang="en-US" sz="1800" dirty="0" smtClean="0"/>
                        <a:t>100%</a:t>
                      </a:r>
                      <a:endParaRPr lang="en-IN" sz="1800" dirty="0"/>
                    </a:p>
                  </a:txBody>
                  <a:tcPr marT="45703" marB="45703"/>
                </a:tc>
                <a:extLst>
                  <a:ext uri="{0D108BD9-81ED-4DB2-BD59-A6C34878D82A}">
                    <a16:rowId xmlns="" xmlns:a16="http://schemas.microsoft.com/office/drawing/2014/main" val="10001"/>
                  </a:ext>
                </a:extLst>
              </a:tr>
            </a:tbl>
          </a:graphicData>
        </a:graphic>
      </p:graphicFrame>
      <p:graphicFrame>
        <p:nvGraphicFramePr>
          <p:cNvPr id="11" name="Table 10"/>
          <p:cNvGraphicFramePr>
            <a:graphicFrameLocks noGrp="1"/>
          </p:cNvGraphicFramePr>
          <p:nvPr/>
        </p:nvGraphicFramePr>
        <p:xfrm>
          <a:off x="228600" y="1447800"/>
          <a:ext cx="8915400" cy="1930400"/>
        </p:xfrm>
        <a:graphic>
          <a:graphicData uri="http://schemas.openxmlformats.org/drawingml/2006/table">
            <a:tbl>
              <a:tblPr firstRow="1" bandRow="1">
                <a:tableStyleId>{5C22544A-7EE6-4342-B048-85BDC9FD1C3A}</a:tableStyleId>
              </a:tblPr>
              <a:tblGrid>
                <a:gridCol w="1485900"/>
                <a:gridCol w="1485900"/>
                <a:gridCol w="1485900"/>
                <a:gridCol w="1485900"/>
                <a:gridCol w="1485900"/>
                <a:gridCol w="1485900"/>
              </a:tblGrid>
              <a:tr h="370840">
                <a:tc>
                  <a:txBody>
                    <a:bodyPr/>
                    <a:lstStyle/>
                    <a:p>
                      <a:r>
                        <a:rPr lang="en-US" dirty="0" smtClean="0"/>
                        <a:t>AJEET</a:t>
                      </a:r>
                      <a:r>
                        <a:rPr lang="en-US" baseline="0" dirty="0" smtClean="0"/>
                        <a:t> SINGH</a:t>
                      </a:r>
                      <a:endParaRPr lang="en-US" dirty="0"/>
                    </a:p>
                  </a:txBody>
                  <a:tcPr/>
                </a:tc>
                <a:tc>
                  <a:txBody>
                    <a:bodyPr/>
                    <a:lstStyle/>
                    <a:p>
                      <a:r>
                        <a:rPr lang="en-US" dirty="0" smtClean="0"/>
                        <a:t>Subject 1 (KME052</a:t>
                      </a:r>
                      <a:r>
                        <a:rPr lang="en-US" dirty="0" smtClean="0"/>
                        <a:t>) [section C]</a:t>
                      </a:r>
                      <a:endParaRPr lang="en-US" dirty="0"/>
                    </a:p>
                  </a:txBody>
                  <a:tcPr/>
                </a:tc>
                <a:tc>
                  <a:txBody>
                    <a:bodyPr/>
                    <a:lstStyle/>
                    <a:p>
                      <a:r>
                        <a:rPr lang="en-US" dirty="0" smtClean="0"/>
                        <a:t>SUBJECT 2(KNC</a:t>
                      </a:r>
                      <a:r>
                        <a:rPr lang="en-US" baseline="0" dirty="0" smtClean="0"/>
                        <a:t> 501) [section A]</a:t>
                      </a:r>
                      <a:endParaRPr lang="en-US" dirty="0"/>
                    </a:p>
                  </a:txBody>
                  <a:tcPr/>
                </a:tc>
                <a:tc>
                  <a:txBody>
                    <a:bodyPr/>
                    <a:lstStyle/>
                    <a:p>
                      <a:r>
                        <a:rPr lang="en-US" dirty="0" smtClean="0"/>
                        <a:t>SUBJECT 2(KNC</a:t>
                      </a:r>
                      <a:r>
                        <a:rPr lang="en-US" baseline="0" dirty="0" smtClean="0"/>
                        <a:t> 501</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[section B]</a:t>
                      </a:r>
                      <a:endParaRPr lang="en-US" dirty="0" smtClean="0"/>
                    </a:p>
                    <a:p>
                      <a:endParaRPr lang="en-US" dirty="0"/>
                    </a:p>
                  </a:txBody>
                  <a:tcPr/>
                </a:tc>
                <a:tc>
                  <a:txBody>
                    <a:bodyPr/>
                    <a:lstStyle/>
                    <a:p>
                      <a:r>
                        <a:rPr lang="en-US" dirty="0" smtClean="0"/>
                        <a:t>SUBJECT 2(KNC</a:t>
                      </a:r>
                      <a:r>
                        <a:rPr lang="en-US" baseline="0" dirty="0" smtClean="0"/>
                        <a:t> 501)</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[section C]</a:t>
                      </a:r>
                      <a:endParaRPr lang="en-US" dirty="0" smtClean="0"/>
                    </a:p>
                    <a:p>
                      <a:endParaRPr lang="en-US" dirty="0"/>
                    </a:p>
                  </a:txBody>
                  <a:tcPr/>
                </a:tc>
                <a:tc>
                  <a:txBody>
                    <a:bodyPr/>
                    <a:lstStyle/>
                    <a:p>
                      <a:r>
                        <a:rPr lang="en-US" dirty="0" smtClean="0"/>
                        <a:t>SUBJECT 2</a:t>
                      </a:r>
                      <a:r>
                        <a:rPr lang="en-US" dirty="0" smtClean="0"/>
                        <a:t>(</a:t>
                      </a:r>
                    </a:p>
                    <a:p>
                      <a:r>
                        <a:rPr lang="en-US" dirty="0" smtClean="0"/>
                        <a:t>KNC</a:t>
                      </a:r>
                      <a:r>
                        <a:rPr lang="en-US" baseline="0" dirty="0" smtClean="0"/>
                        <a:t> 501)</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[section D]</a:t>
                      </a:r>
                      <a:endParaRPr lang="en-US" dirty="0" smtClean="0"/>
                    </a:p>
                    <a:p>
                      <a:endParaRPr lang="en-US" dirty="0"/>
                    </a:p>
                  </a:txBody>
                  <a:tcPr/>
                </a:tc>
              </a:tr>
              <a:tr h="370840">
                <a:tc>
                  <a:txBody>
                    <a:bodyPr/>
                    <a:lstStyle/>
                    <a:p>
                      <a:r>
                        <a:rPr lang="en-US" dirty="0" smtClean="0"/>
                        <a:t>BACKLOG</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PASS</a:t>
                      </a:r>
                      <a:r>
                        <a:rPr lang="en-US" baseline="0" dirty="0" smtClean="0"/>
                        <a:t> %</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r>
            </a:tbl>
          </a:graphicData>
        </a:graphic>
      </p:graphicFrame>
      <p:sp>
        <p:nvSpPr>
          <p:cNvPr id="12" name="TextBox 11"/>
          <p:cNvSpPr txBox="1"/>
          <p:nvPr/>
        </p:nvSpPr>
        <p:spPr>
          <a:xfrm>
            <a:off x="0" y="762000"/>
            <a:ext cx="2286000" cy="400110"/>
          </a:xfrm>
          <a:prstGeom prst="rect">
            <a:avLst/>
          </a:prstGeom>
          <a:noFill/>
        </p:spPr>
        <p:txBody>
          <a:bodyPr wrap="square" rtlCol="0">
            <a:spAutoFit/>
          </a:bodyPr>
          <a:lstStyle/>
          <a:p>
            <a:r>
              <a:rPr lang="en-US" sz="2000" b="1" dirty="0" smtClean="0"/>
              <a:t>Faculty wise:</a:t>
            </a:r>
            <a:endParaRPr lang="en-US" sz="2000" b="1" dirty="0"/>
          </a:p>
        </p:txBody>
      </p:sp>
      <p:sp>
        <p:nvSpPr>
          <p:cNvPr id="14" name="TextBox 13"/>
          <p:cNvSpPr txBox="1"/>
          <p:nvPr/>
        </p:nvSpPr>
        <p:spPr>
          <a:xfrm>
            <a:off x="0" y="3657600"/>
            <a:ext cx="2286000" cy="400110"/>
          </a:xfrm>
          <a:prstGeom prst="rect">
            <a:avLst/>
          </a:prstGeom>
          <a:noFill/>
        </p:spPr>
        <p:txBody>
          <a:bodyPr wrap="square" rtlCol="0">
            <a:spAutoFit/>
          </a:bodyPr>
          <a:lstStyle/>
          <a:p>
            <a:r>
              <a:rPr lang="en-US" sz="2000" b="1" dirty="0" smtClean="0"/>
              <a:t>Subject wise:</a:t>
            </a:r>
            <a:endParaRPr lang="en-US" sz="2000" b="1" dirty="0"/>
          </a:p>
        </p:txBody>
      </p:sp>
    </p:spTree>
    <p:extLst>
      <p:ext uri="{BB962C8B-B14F-4D97-AF65-F5344CB8AC3E}">
        <p14:creationId xmlns="" xmlns:p14="http://schemas.microsoft.com/office/powerpoint/2010/main" val="3592156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3CC814-3C7D-4C9C-8FF5-74CFAFA3E2E1}"/>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smtClean="0">
                <a:latin typeface="Times New Roman" pitchFamily="18" charset="0"/>
                <a:cs typeface="Times New Roman" pitchFamily="18" charset="0"/>
              </a:rPr>
              <a:t>End </a:t>
            </a:r>
            <a:r>
              <a:rPr lang="en-US" sz="2400" b="1" dirty="0" err="1" smtClean="0">
                <a:latin typeface="Times New Roman" pitchFamily="18" charset="0"/>
                <a:cs typeface="Times New Roman" pitchFamily="18" charset="0"/>
              </a:rPr>
              <a:t>Sem</a:t>
            </a:r>
            <a:r>
              <a:rPr lang="en-US" sz="2400" b="1" dirty="0" smtClean="0">
                <a:latin typeface="Times New Roman" pitchFamily="18" charset="0"/>
                <a:cs typeface="Times New Roman" pitchFamily="18" charset="0"/>
              </a:rPr>
              <a:t> Question </a:t>
            </a:r>
            <a:r>
              <a:rPr lang="en-US" sz="2400" b="1" dirty="0">
                <a:latin typeface="Times New Roman" pitchFamily="18" charset="0"/>
                <a:cs typeface="Times New Roman" pitchFamily="18" charset="0"/>
              </a:rPr>
              <a:t>Paper Template</a:t>
            </a:r>
          </a:p>
        </p:txBody>
      </p:sp>
      <p:pic>
        <p:nvPicPr>
          <p:cNvPr id="30723" name="Picture 2">
            <a:extLst>
              <a:ext uri="{FF2B5EF4-FFF2-40B4-BE49-F238E27FC236}">
                <a16:creationId xmlns:a16="http://schemas.microsoft.com/office/drawing/2014/main" xmlns="" id="{384B54D7-CA09-415F-895E-473DCFBC1719}"/>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EC114549-6CEC-49A6-96F1-7BAAD8BD31D2}" type="datetime1">
              <a:rPr lang="en-US" smtClean="0"/>
              <a:pPr/>
              <a:t>6/18/2022</a:t>
            </a:fld>
            <a:endParaRPr lang="en-US"/>
          </a:p>
        </p:txBody>
      </p:sp>
      <p:sp>
        <p:nvSpPr>
          <p:cNvPr id="4" name="Footer Placeholder 3"/>
          <p:cNvSpPr>
            <a:spLocks noGrp="1"/>
          </p:cNvSpPr>
          <p:nvPr>
            <p:ph type="ftr" sz="quarter" idx="11"/>
          </p:nvPr>
        </p:nvSpPr>
        <p:spPr>
          <a:xfrm>
            <a:off x="1676400" y="6492874"/>
            <a:ext cx="6019800" cy="228601"/>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pic>
        <p:nvPicPr>
          <p:cNvPr id="1026" name="Picture 2"/>
          <p:cNvPicPr>
            <a:picLocks noChangeAspect="1" noChangeArrowheads="1"/>
          </p:cNvPicPr>
          <p:nvPr/>
        </p:nvPicPr>
        <p:blipFill>
          <a:blip r:embed="rId4"/>
          <a:srcRect/>
          <a:stretch>
            <a:fillRect/>
          </a:stretch>
        </p:blipFill>
        <p:spPr bwMode="auto">
          <a:xfrm>
            <a:off x="228600" y="762000"/>
            <a:ext cx="8915400" cy="6096000"/>
          </a:xfrm>
          <a:prstGeom prst="rect">
            <a:avLst/>
          </a:prstGeom>
          <a:noFill/>
          <a:ln w="9525">
            <a:noFill/>
            <a:miter lim="800000"/>
            <a:headEnd/>
            <a:tailEnd/>
          </a:ln>
          <a:effectLst/>
        </p:spPr>
      </p:pic>
    </p:spTree>
    <p:extLst>
      <p:ext uri="{BB962C8B-B14F-4D97-AF65-F5344CB8AC3E}">
        <p14:creationId xmlns:p14="http://schemas.microsoft.com/office/powerpoint/2010/main" xmlns="" val="840617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262182-5B55-4E2A-8C0A-C6BD55E2643A}"/>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a:defRPr/>
            </a:pPr>
            <a:r>
              <a:rPr lang="en-US" sz="2400" b="1" dirty="0" smtClean="0">
                <a:latin typeface="Times New Roman" pitchFamily="18" charset="0"/>
                <a:cs typeface="Times New Roman" pitchFamily="18" charset="0"/>
              </a:rPr>
              <a:t>End </a:t>
            </a:r>
            <a:r>
              <a:rPr lang="en-US" sz="2400" b="1" dirty="0" err="1" smtClean="0">
                <a:latin typeface="Times New Roman" pitchFamily="18" charset="0"/>
                <a:cs typeface="Times New Roman" pitchFamily="18" charset="0"/>
              </a:rPr>
              <a:t>Sem</a:t>
            </a:r>
            <a:r>
              <a:rPr lang="en-US" sz="2400" b="1" dirty="0" smtClean="0">
                <a:latin typeface="Times New Roman" pitchFamily="18" charset="0"/>
                <a:cs typeface="Times New Roman" pitchFamily="18" charset="0"/>
              </a:rPr>
              <a:t> Question Paper Template</a:t>
            </a:r>
            <a:endParaRPr lang="en-US" sz="2400" b="1" dirty="0">
              <a:latin typeface="Times New Roman" pitchFamily="18" charset="0"/>
              <a:cs typeface="Times New Roman" pitchFamily="18" charset="0"/>
            </a:endParaRPr>
          </a:p>
        </p:txBody>
      </p:sp>
      <p:pic>
        <p:nvPicPr>
          <p:cNvPr id="32771" name="Picture 2">
            <a:extLst>
              <a:ext uri="{FF2B5EF4-FFF2-40B4-BE49-F238E27FC236}">
                <a16:creationId xmlns:a16="http://schemas.microsoft.com/office/drawing/2014/main" xmlns="" id="{441C0CC1-1003-428C-8C08-45FB5B65E2EB}"/>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526"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57975362-E4C3-43CA-BCEB-97B3418F5A48}" type="datetime1">
              <a:rPr lang="en-US" smtClean="0"/>
              <a:pPr/>
              <a:t>6/18/2022</a:t>
            </a:fld>
            <a:endParaRPr lang="en-US"/>
          </a:p>
        </p:txBody>
      </p:sp>
      <p:sp>
        <p:nvSpPr>
          <p:cNvPr id="4" name="Footer Placeholder 3"/>
          <p:cNvSpPr>
            <a:spLocks noGrp="1"/>
          </p:cNvSpPr>
          <p:nvPr>
            <p:ph type="ftr" sz="quarter" idx="11"/>
          </p:nvPr>
        </p:nvSpPr>
        <p:spPr>
          <a:xfrm>
            <a:off x="2057400" y="6356350"/>
            <a:ext cx="5791200" cy="365125"/>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pic>
        <p:nvPicPr>
          <p:cNvPr id="2050" name="Picture 2"/>
          <p:cNvPicPr>
            <a:picLocks noChangeAspect="1" noChangeArrowheads="1"/>
          </p:cNvPicPr>
          <p:nvPr/>
        </p:nvPicPr>
        <p:blipFill>
          <a:blip r:embed="rId4"/>
          <a:srcRect/>
          <a:stretch>
            <a:fillRect/>
          </a:stretch>
        </p:blipFill>
        <p:spPr bwMode="auto">
          <a:xfrm>
            <a:off x="0" y="1219200"/>
            <a:ext cx="9144000" cy="13144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r="4737" b="30105"/>
          <a:stretch>
            <a:fillRect/>
          </a:stretch>
        </p:blipFill>
        <p:spPr bwMode="auto">
          <a:xfrm>
            <a:off x="0" y="2286000"/>
            <a:ext cx="8928621" cy="1910762"/>
          </a:xfrm>
          <a:prstGeom prst="rect">
            <a:avLst/>
          </a:prstGeom>
          <a:noFill/>
          <a:ln w="9525">
            <a:noFill/>
            <a:miter lim="800000"/>
            <a:headEnd/>
            <a:tailEnd/>
          </a:ln>
          <a:effectLst/>
        </p:spPr>
      </p:pic>
    </p:spTree>
    <p:extLst>
      <p:ext uri="{BB962C8B-B14F-4D97-AF65-F5344CB8AC3E}">
        <p14:creationId xmlns:p14="http://schemas.microsoft.com/office/powerpoint/2010/main" xmlns="" val="4093726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8C3342-8CCF-4A73-9AA5-83C66788697D}"/>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cs typeface="Times New Roman" pitchFamily="18" charset="0"/>
              </a:rPr>
              <a:t>Prerequisite and Recap</a:t>
            </a:r>
          </a:p>
        </p:txBody>
      </p:sp>
      <p:pic>
        <p:nvPicPr>
          <p:cNvPr id="36867" name="Picture 2">
            <a:extLst>
              <a:ext uri="{FF2B5EF4-FFF2-40B4-BE49-F238E27FC236}">
                <a16:creationId xmlns:a16="http://schemas.microsoft.com/office/drawing/2014/main" xmlns="" id="{8EA13CCF-E89D-412D-A67C-DB460108F25B}"/>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0963"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868" name="Rectangle 10">
            <a:extLst>
              <a:ext uri="{FF2B5EF4-FFF2-40B4-BE49-F238E27FC236}">
                <a16:creationId xmlns:a16="http://schemas.microsoft.com/office/drawing/2014/main" xmlns="" id="{B7193671-A0A8-4686-954C-A540713267C9}"/>
              </a:ext>
            </a:extLst>
          </p:cNvPr>
          <p:cNvSpPr>
            <a:spLocks noChangeArrowheads="1"/>
          </p:cNvSpPr>
          <p:nvPr/>
        </p:nvSpPr>
        <p:spPr bwMode="auto">
          <a:xfrm>
            <a:off x="0" y="914400"/>
            <a:ext cx="9144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36869" name="Text Box 3">
            <a:extLst>
              <a:ext uri="{FF2B5EF4-FFF2-40B4-BE49-F238E27FC236}">
                <a16:creationId xmlns:a16="http://schemas.microsoft.com/office/drawing/2014/main" xmlns="" id="{38825A4F-0AE1-4D2A-A12E-235EA3F871C4}"/>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0" name="Text Box 2">
            <a:extLst>
              <a:ext uri="{FF2B5EF4-FFF2-40B4-BE49-F238E27FC236}">
                <a16:creationId xmlns:a16="http://schemas.microsoft.com/office/drawing/2014/main" xmlns="" id="{015FCAEB-EE44-4B12-BD31-6E667FE02860}"/>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1" name="Content Placeholder 2">
            <a:extLst>
              <a:ext uri="{FF2B5EF4-FFF2-40B4-BE49-F238E27FC236}">
                <a16:creationId xmlns:a16="http://schemas.microsoft.com/office/drawing/2014/main" xmlns="" id="{A4DBA979-13EA-455A-B1A7-C04B612E7FD3}"/>
              </a:ext>
            </a:extLst>
          </p:cNvPr>
          <p:cNvSpPr txBox="1">
            <a:spLocks/>
          </p:cNvSpPr>
          <p:nvPr/>
        </p:nvSpPr>
        <p:spPr bwMode="auto">
          <a:xfrm>
            <a:off x="457200" y="1676400"/>
            <a:ext cx="85344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r>
              <a:rPr lang="en-US" altLang="en-US" sz="2000" dirty="0">
                <a:latin typeface="Times New Roman" panose="02020603050405020304" pitchFamily="18" charset="0"/>
                <a:cs typeface="Times New Roman" panose="02020603050405020304" pitchFamily="18" charset="0"/>
              </a:rPr>
              <a:t>The student should have knowledge of political science. </a:t>
            </a:r>
          </a:p>
          <a:p>
            <a:pPr algn="just" eaLnBrk="1" hangingPunct="1">
              <a:buFont typeface="Arial" panose="020B0604020202020204" pitchFamily="34" charset="0"/>
              <a:buNone/>
            </a:pPr>
            <a:endParaRPr lang="en-US" altLang="en-US" sz="20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99E3DC9B-A333-45BD-B7D1-61FFE32A8C68}" type="datetime1">
              <a:rPr lang="en-US" smtClean="0"/>
              <a:pPr/>
              <a:t>6/18/2022</a:t>
            </a:fld>
            <a:endParaRPr lang="en-US"/>
          </a:p>
        </p:txBody>
      </p:sp>
      <p:sp>
        <p:nvSpPr>
          <p:cNvPr id="4" name="Footer Placeholder 3"/>
          <p:cNvSpPr>
            <a:spLocks noGrp="1"/>
          </p:cNvSpPr>
          <p:nvPr>
            <p:ph type="ftr" sz="quarter" idx="11"/>
          </p:nvPr>
        </p:nvSpPr>
        <p:spPr>
          <a:xfrm>
            <a:off x="2057400" y="6356350"/>
            <a:ext cx="5638800" cy="425450"/>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xmlns="" val="3439978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99AC60-7971-4FA4-A1CC-705340F1E281}"/>
              </a:ext>
            </a:extLst>
          </p:cNvPr>
          <p:cNvSpPr>
            <a:spLocks noGrp="1"/>
          </p:cNvSpPr>
          <p:nvPr>
            <p:ph type="ctrTitle"/>
          </p:nvPr>
        </p:nvSpPr>
        <p:spPr>
          <a:xfrm>
            <a:off x="0" y="46038"/>
            <a:ext cx="9144000" cy="1031874"/>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cs typeface="Times New Roman" pitchFamily="18" charset="0"/>
              </a:rPr>
              <a:t>Brief Introduction about the </a:t>
            </a:r>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subject with Video</a:t>
            </a:r>
          </a:p>
        </p:txBody>
      </p:sp>
      <p:pic>
        <p:nvPicPr>
          <p:cNvPr id="38915" name="Picture 2">
            <a:extLst>
              <a:ext uri="{FF2B5EF4-FFF2-40B4-BE49-F238E27FC236}">
                <a16:creationId xmlns:a16="http://schemas.microsoft.com/office/drawing/2014/main" xmlns="" id="{F4425E4C-3519-4CAB-9E38-5A36788B6C98}"/>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 y="0"/>
            <a:ext cx="1290638" cy="1077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8916" name="Rectangle 10">
            <a:extLst>
              <a:ext uri="{FF2B5EF4-FFF2-40B4-BE49-F238E27FC236}">
                <a16:creationId xmlns:a16="http://schemas.microsoft.com/office/drawing/2014/main" xmlns="" id="{31517455-2425-4C60-8F52-73E3D8D409C8}"/>
              </a:ext>
            </a:extLst>
          </p:cNvPr>
          <p:cNvSpPr>
            <a:spLocks noChangeArrowheads="1"/>
          </p:cNvSpPr>
          <p:nvPr/>
        </p:nvSpPr>
        <p:spPr bwMode="auto">
          <a:xfrm>
            <a:off x="0" y="914400"/>
            <a:ext cx="9144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38917" name="Text Box 3">
            <a:extLst>
              <a:ext uri="{FF2B5EF4-FFF2-40B4-BE49-F238E27FC236}">
                <a16:creationId xmlns:a16="http://schemas.microsoft.com/office/drawing/2014/main" xmlns="" id="{2FFAA22F-B7F2-456C-8D44-942CA4A208C4}"/>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8918" name="Text Box 2">
            <a:extLst>
              <a:ext uri="{FF2B5EF4-FFF2-40B4-BE49-F238E27FC236}">
                <a16:creationId xmlns:a16="http://schemas.microsoft.com/office/drawing/2014/main" xmlns="" id="{16625775-0DD7-43DE-9CB6-A4BA4485B267}"/>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8919" name="Content Placeholder 2">
            <a:extLst>
              <a:ext uri="{FF2B5EF4-FFF2-40B4-BE49-F238E27FC236}">
                <a16:creationId xmlns:a16="http://schemas.microsoft.com/office/drawing/2014/main" xmlns="" id="{F7D44364-97A2-4A1B-82E1-1E7E236455E8}"/>
              </a:ext>
            </a:extLst>
          </p:cNvPr>
          <p:cNvSpPr txBox="1">
            <a:spLocks/>
          </p:cNvSpPr>
          <p:nvPr/>
        </p:nvSpPr>
        <p:spPr bwMode="auto">
          <a:xfrm>
            <a:off x="152401" y="1316037"/>
            <a:ext cx="8839199" cy="462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buNone/>
            </a:pPr>
            <a:r>
              <a:rPr lang="en-US" altLang="en-US" sz="2000" dirty="0">
                <a:latin typeface="Times New Roman" panose="02020603050405020304" pitchFamily="18" charset="0"/>
                <a:cs typeface="Times New Roman" panose="02020603050405020304" pitchFamily="18" charset="0"/>
              </a:rPr>
              <a:t>To acquaint the students with legacies of constitutional development in India and help those to understand the most diversified legal document of India and philosophy behind it. To make students aware of the theoretical and functional aspects of the Indian Parliamentary System. To channelize students’ thinking towards basic understanding of the legal concepts and its implications for engineers. To acquaint students with latest intellectual property rights and innovation environment with related regulatory framework. To make students learn about role of engineering in business organizations and e-governance. </a:t>
            </a:r>
          </a:p>
          <a:p>
            <a:pPr algn="just" eaLnBrk="1" hangingPunct="1">
              <a:lnSpc>
                <a:spcPct val="150000"/>
              </a:lnSpc>
            </a:pPr>
            <a:r>
              <a:rPr lang="en-US"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hlinkClick r:id="rId4"/>
              </a:rPr>
              <a:t>https://www.youtube.com/watch?v=iIvEZsaFqkQ</a:t>
            </a:r>
            <a:endParaRPr lang="en-US" altLang="en-US" sz="2000" dirty="0">
              <a:latin typeface="Times New Roman" panose="02020603050405020304" pitchFamily="18" charset="0"/>
              <a:cs typeface="Times New Roman" panose="02020603050405020304" pitchFamily="18" charset="0"/>
            </a:endParaRPr>
          </a:p>
          <a:p>
            <a:pPr algn="just"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a:p>
            <a:pPr algn="just"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B578EE97-9E91-49DB-A421-506DE0F32604}" type="datetime1">
              <a:rPr lang="en-US" smtClean="0"/>
              <a:pPr/>
              <a:t>6/18/2022</a:t>
            </a:fld>
            <a:endParaRPr lang="en-US" dirty="0"/>
          </a:p>
        </p:txBody>
      </p:sp>
      <p:sp>
        <p:nvSpPr>
          <p:cNvPr id="4" name="Footer Placeholder 3"/>
          <p:cNvSpPr>
            <a:spLocks noGrp="1"/>
          </p:cNvSpPr>
          <p:nvPr>
            <p:ph type="ftr" sz="quarter" idx="11"/>
          </p:nvPr>
        </p:nvSpPr>
        <p:spPr>
          <a:xfrm>
            <a:off x="1905000" y="6356350"/>
            <a:ext cx="6019800" cy="455612"/>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xmlns="" val="2501896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133B86B4-B1E4-45AD-B9FD-F9320F22680A}"/>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14" name="Date Placeholder 13">
            <a:extLst>
              <a:ext uri="{FF2B5EF4-FFF2-40B4-BE49-F238E27FC236}">
                <a16:creationId xmlns:a16="http://schemas.microsoft.com/office/drawing/2014/main" xmlns="" id="{BF9240B0-CC09-4592-A6B0-A10589A10999}"/>
              </a:ext>
            </a:extLst>
          </p:cNvPr>
          <p:cNvSpPr>
            <a:spLocks noGrp="1"/>
          </p:cNvSpPr>
          <p:nvPr>
            <p:ph type="dt" sz="half" idx="10"/>
          </p:nvPr>
        </p:nvSpPr>
        <p:spPr/>
        <p:txBody>
          <a:bodyPr/>
          <a:lstStyle/>
          <a:p>
            <a:fld id="{6AF74A7F-7032-4EED-A83F-3C83FE69BDBA}" type="datetime1">
              <a:rPr lang="en-US" smtClean="0"/>
              <a:pPr/>
              <a:t>6/18/2022</a:t>
            </a:fld>
            <a:endParaRPr lang="en-US"/>
          </a:p>
        </p:txBody>
      </p:sp>
      <p:sp>
        <p:nvSpPr>
          <p:cNvPr id="15" name="Footer Placeholder 14">
            <a:extLst>
              <a:ext uri="{FF2B5EF4-FFF2-40B4-BE49-F238E27FC236}">
                <a16:creationId xmlns:a16="http://schemas.microsoft.com/office/drawing/2014/main" xmlns="" id="{CF64D7C8-39AB-4ECF-B43C-C3F579F41E59}"/>
              </a:ext>
            </a:extLst>
          </p:cNvPr>
          <p:cNvSpPr>
            <a:spLocks noGrp="1"/>
          </p:cNvSpPr>
          <p:nvPr>
            <p:ph type="ftr" sz="quarter" idx="11"/>
          </p:nvPr>
        </p:nvSpPr>
        <p:spPr>
          <a:xfrm>
            <a:off x="2057400" y="6356350"/>
            <a:ext cx="5486400" cy="365125"/>
          </a:xfrm>
        </p:spPr>
        <p:txBody>
          <a:bodyPr/>
          <a:lstStyle/>
          <a:p>
            <a:r>
              <a:rPr lang="en-US" smtClean="0"/>
              <a:t>Mr. Ajeet Singh    Constitution of India, Law and Engineering     Unit 3</a:t>
            </a:r>
            <a:endParaRPr lang="en-US" dirty="0"/>
          </a:p>
        </p:txBody>
      </p:sp>
      <p:sp>
        <p:nvSpPr>
          <p:cNvPr id="16" name="Title 1">
            <a:extLst>
              <a:ext uri="{FF2B5EF4-FFF2-40B4-BE49-F238E27FC236}">
                <a16:creationId xmlns:a16="http://schemas.microsoft.com/office/drawing/2014/main" xmlns="" id="{282C8771-B8DA-47BF-A854-C6E39979E07C}"/>
              </a:ext>
            </a:extLst>
          </p:cNvPr>
          <p:cNvSpPr txBox="1">
            <a:spLocks/>
          </p:cNvSpPr>
          <p:nvPr/>
        </p:nvSpPr>
        <p:spPr>
          <a:xfrm>
            <a:off x="1358900" y="-11113"/>
            <a:ext cx="7772400" cy="690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Faculty Biodata</a:t>
            </a:r>
          </a:p>
        </p:txBody>
      </p:sp>
      <p:pic>
        <p:nvPicPr>
          <p:cNvPr id="17" name="Picture 10">
            <a:extLst>
              <a:ext uri="{FF2B5EF4-FFF2-40B4-BE49-F238E27FC236}">
                <a16:creationId xmlns:a16="http://schemas.microsoft.com/office/drawing/2014/main" xmlns="" id="{E31E86AE-88BD-403F-B0E0-1F30A7B9AE6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4605"/>
            <a:ext cx="1358900" cy="696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Content Placeholder 2">
            <a:extLst>
              <a:ext uri="{FF2B5EF4-FFF2-40B4-BE49-F238E27FC236}">
                <a16:creationId xmlns:a16="http://schemas.microsoft.com/office/drawing/2014/main" xmlns="" id="{606D2C82-60A6-4C9B-B2A7-0FC0511F2F06}"/>
              </a:ext>
            </a:extLst>
          </p:cNvPr>
          <p:cNvSpPr txBox="1">
            <a:spLocks noChangeArrowheads="1"/>
          </p:cNvSpPr>
          <p:nvPr/>
        </p:nvSpPr>
        <p:spPr bwMode="auto">
          <a:xfrm>
            <a:off x="0" y="1219200"/>
            <a:ext cx="9144000" cy="487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150000"/>
              </a:lnSpc>
              <a:spcBef>
                <a:spcPct val="0"/>
              </a:spcBef>
              <a:buNone/>
              <a:defRPr/>
            </a:pPr>
            <a:r>
              <a:rPr lang="en-US" altLang="en-US" sz="2000" b="1" dirty="0" smtClean="0"/>
              <a:t>Faculty Name: </a:t>
            </a:r>
            <a:r>
              <a:rPr lang="en-US" altLang="en-US" sz="2000" dirty="0" err="1" smtClean="0"/>
              <a:t>Ajeet</a:t>
            </a:r>
            <a:r>
              <a:rPr lang="en-US" altLang="en-US" sz="2000" dirty="0" smtClean="0"/>
              <a:t> Singh</a:t>
            </a:r>
          </a:p>
          <a:p>
            <a:pPr algn="just">
              <a:lnSpc>
                <a:spcPct val="150000"/>
              </a:lnSpc>
              <a:spcBef>
                <a:spcPct val="0"/>
              </a:spcBef>
              <a:buNone/>
              <a:defRPr/>
            </a:pPr>
            <a:r>
              <a:rPr lang="en-US" altLang="en-US" sz="2000" b="1" dirty="0" smtClean="0"/>
              <a:t>Designation: </a:t>
            </a:r>
            <a:r>
              <a:rPr lang="en-US" altLang="en-US" sz="2000" dirty="0" smtClean="0"/>
              <a:t>Assistant Professor (Department of </a:t>
            </a:r>
          </a:p>
          <a:p>
            <a:pPr algn="just">
              <a:lnSpc>
                <a:spcPct val="150000"/>
              </a:lnSpc>
              <a:spcBef>
                <a:spcPct val="0"/>
              </a:spcBef>
              <a:buNone/>
              <a:defRPr/>
            </a:pPr>
            <a:r>
              <a:rPr lang="en-US" altLang="en-US" sz="2000" dirty="0" smtClean="0"/>
              <a:t>Mechanical Engineering)</a:t>
            </a:r>
          </a:p>
          <a:p>
            <a:pPr algn="just">
              <a:lnSpc>
                <a:spcPct val="150000"/>
              </a:lnSpc>
              <a:spcBef>
                <a:spcPct val="0"/>
              </a:spcBef>
              <a:buNone/>
              <a:defRPr/>
            </a:pPr>
            <a:r>
              <a:rPr lang="en-US" altLang="en-US" sz="2000" b="1" dirty="0" smtClean="0"/>
              <a:t>Area of Interest: </a:t>
            </a:r>
            <a:r>
              <a:rPr lang="en-US" altLang="en-US" sz="2000" dirty="0" smtClean="0"/>
              <a:t>Automation, Artificial Intelligence,</a:t>
            </a:r>
          </a:p>
          <a:p>
            <a:pPr algn="just">
              <a:lnSpc>
                <a:spcPct val="150000"/>
              </a:lnSpc>
              <a:spcBef>
                <a:spcPct val="0"/>
              </a:spcBef>
              <a:buNone/>
              <a:defRPr/>
            </a:pPr>
            <a:r>
              <a:rPr lang="en-US" altLang="en-US" sz="2000" dirty="0" smtClean="0"/>
              <a:t> </a:t>
            </a:r>
            <a:r>
              <a:rPr lang="en-US" altLang="en-US" sz="2000" dirty="0" err="1" smtClean="0"/>
              <a:t>Mechatronics</a:t>
            </a:r>
            <a:r>
              <a:rPr lang="en-US" altLang="en-US" sz="2000" dirty="0" smtClean="0"/>
              <a:t>.</a:t>
            </a:r>
          </a:p>
          <a:p>
            <a:pPr algn="just">
              <a:lnSpc>
                <a:spcPct val="150000"/>
              </a:lnSpc>
              <a:spcBef>
                <a:spcPct val="0"/>
              </a:spcBef>
              <a:buNone/>
              <a:defRPr/>
            </a:pPr>
            <a:r>
              <a:rPr lang="en-US" altLang="en-US" sz="2000" b="1" dirty="0" smtClean="0"/>
              <a:t>Educational Qualification: </a:t>
            </a:r>
          </a:p>
          <a:p>
            <a:pPr algn="just">
              <a:lnSpc>
                <a:spcPct val="150000"/>
              </a:lnSpc>
              <a:spcBef>
                <a:spcPct val="0"/>
              </a:spcBef>
              <a:buNone/>
              <a:defRPr/>
            </a:pPr>
            <a:r>
              <a:rPr lang="en-US" altLang="en-US" sz="2000" dirty="0" err="1" smtClean="0"/>
              <a:t>B.Tech</a:t>
            </a:r>
            <a:r>
              <a:rPr lang="en-US" altLang="en-US" sz="2000" dirty="0" smtClean="0"/>
              <a:t>- Mechanical &amp; Automation Engineering (Amity University U.P.) </a:t>
            </a:r>
          </a:p>
          <a:p>
            <a:pPr algn="just">
              <a:lnSpc>
                <a:spcPct val="150000"/>
              </a:lnSpc>
              <a:spcBef>
                <a:spcPct val="0"/>
              </a:spcBef>
              <a:buNone/>
              <a:defRPr/>
            </a:pPr>
            <a:r>
              <a:rPr lang="en-US" altLang="en-US" sz="2000" dirty="0" err="1" smtClean="0"/>
              <a:t>M.Tech</a:t>
            </a:r>
            <a:r>
              <a:rPr lang="en-US" altLang="en-US" sz="2000" dirty="0" smtClean="0"/>
              <a:t>- Production Technology (</a:t>
            </a:r>
            <a:r>
              <a:rPr lang="en-US" altLang="en-US" sz="2000" dirty="0" err="1" smtClean="0"/>
              <a:t>Vinobha</a:t>
            </a:r>
            <a:r>
              <a:rPr lang="en-US" altLang="en-US" sz="2000" dirty="0" smtClean="0"/>
              <a:t> </a:t>
            </a:r>
            <a:r>
              <a:rPr lang="en-US" altLang="en-US" sz="2000" dirty="0" err="1" smtClean="0"/>
              <a:t>Bhave</a:t>
            </a:r>
            <a:r>
              <a:rPr lang="en-US" altLang="en-US" sz="2000" dirty="0" smtClean="0"/>
              <a:t> University J.H.)</a:t>
            </a:r>
          </a:p>
          <a:p>
            <a:pPr algn="just" eaLnBrk="1" hangingPunct="1">
              <a:buFont typeface="Arial" panose="020B0604020202020204" pitchFamily="34" charset="0"/>
              <a:buNone/>
            </a:pPr>
            <a:endParaRPr lang="en-US" altLang="en-US" sz="2000" dirty="0">
              <a:latin typeface="Times New Roman" panose="02020603050405020304" pitchFamily="18" charset="0"/>
              <a:cs typeface="Times New Roman" panose="02020603050405020304" pitchFamily="18" charset="0"/>
            </a:endParaRPr>
          </a:p>
        </p:txBody>
      </p:sp>
      <p:pic>
        <p:nvPicPr>
          <p:cNvPr id="8" name="Picture 1"/>
          <p:cNvPicPr>
            <a:picLocks noChangeAspect="1"/>
          </p:cNvPicPr>
          <p:nvPr/>
        </p:nvPicPr>
        <p:blipFill>
          <a:blip r:embed="rId3"/>
          <a:srcRect/>
          <a:stretch>
            <a:fillRect/>
          </a:stretch>
        </p:blipFill>
        <p:spPr bwMode="auto">
          <a:xfrm>
            <a:off x="6858000" y="817563"/>
            <a:ext cx="2192338" cy="2943225"/>
          </a:xfrm>
          <a:prstGeom prst="rect">
            <a:avLst/>
          </a:prstGeom>
          <a:noFill/>
          <a:ln w="9525">
            <a:noFill/>
            <a:miter lim="800000"/>
            <a:headEnd/>
            <a:tailEnd/>
          </a:ln>
        </p:spPr>
      </p:pic>
    </p:spTree>
    <p:extLst>
      <p:ext uri="{BB962C8B-B14F-4D97-AF65-F5344CB8AC3E}">
        <p14:creationId xmlns:p14="http://schemas.microsoft.com/office/powerpoint/2010/main" xmlns="" val="1905537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smtClean="0">
                <a:latin typeface="Times New Roman" pitchFamily="18" charset="0"/>
                <a:cs typeface="Times New Roman" pitchFamily="18" charset="0"/>
              </a:rPr>
              <a:t>Content (Unit 3)</a:t>
            </a:r>
            <a:endParaRPr lang="en-US" sz="3200" b="1" dirty="0">
              <a:latin typeface="Times New Roman" pitchFamily="18" charset="0"/>
              <a:cs typeface="Times New Roman" pitchFamily="18" charset="0"/>
            </a:endParaRPr>
          </a:p>
        </p:txBody>
      </p:sp>
      <p:pic>
        <p:nvPicPr>
          <p:cNvPr id="28675" name="Picture 2">
            <a:extLst>
              <a:ext uri="{FF2B5EF4-FFF2-40B4-BE49-F238E27FC236}">
                <a16:creationId xmlns:a16="http://schemas.microsoft.com/office/drawing/2014/main" xmlns="" id="{F2B15C4C-6A7C-407F-B17F-955A59726DF7}"/>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44" y="-1073"/>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A226D2A1-8325-4BF9-88FC-8C549ABFACCC}" type="datetime1">
              <a:rPr lang="en-US" smtClean="0"/>
              <a:pPr/>
              <a:t>6/18/2022</a:t>
            </a:fld>
            <a:endParaRPr lang="en-US"/>
          </a:p>
        </p:txBody>
      </p:sp>
      <p:sp>
        <p:nvSpPr>
          <p:cNvPr id="4" name="Footer Placeholder 3"/>
          <p:cNvSpPr>
            <a:spLocks noGrp="1"/>
          </p:cNvSpPr>
          <p:nvPr>
            <p:ph type="ftr" sz="quarter" idx="11"/>
          </p:nvPr>
        </p:nvSpPr>
        <p:spPr>
          <a:xfrm>
            <a:off x="1676400" y="6356350"/>
            <a:ext cx="6019800" cy="365125"/>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8" name="TextBox 7">
            <a:extLst>
              <a:ext uri="{FF2B5EF4-FFF2-40B4-BE49-F238E27FC236}">
                <a16:creationId xmlns:a16="http://schemas.microsoft.com/office/drawing/2014/main" xmlns="" id="{4F1728AD-6AA6-4763-8669-452AC6A31AF2}"/>
              </a:ext>
            </a:extLst>
          </p:cNvPr>
          <p:cNvSpPr txBox="1"/>
          <p:nvPr/>
        </p:nvSpPr>
        <p:spPr>
          <a:xfrm>
            <a:off x="629531" y="874070"/>
            <a:ext cx="7772400" cy="419198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dirty="0" smtClean="0">
                <a:latin typeface="Times New Roman" pitchFamily="18" charset="0"/>
                <a:cs typeface="Times New Roman" pitchFamily="18" charset="0"/>
              </a:rPr>
              <a:t>The Legal System: Sources of Law and the Court Structure: Enacted law -Acts of Parliament are of primary legislation, Common Law or Case law, Principles taken from decisions of judges constitute binding legal rules.</a:t>
            </a:r>
          </a:p>
          <a:p>
            <a:pPr marL="342900" indent="-342900" algn="just">
              <a:lnSpc>
                <a:spcPct val="150000"/>
              </a:lnSpc>
              <a:buFont typeface="Arial" panose="020B0604020202020204" pitchFamily="34" charset="0"/>
              <a:buChar char="•"/>
            </a:pPr>
            <a:r>
              <a:rPr lang="en-US" sz="2000" dirty="0" smtClean="0">
                <a:latin typeface="Times New Roman" pitchFamily="18" charset="0"/>
                <a:cs typeface="Times New Roman" pitchFamily="18" charset="0"/>
              </a:rPr>
              <a:t>The Court System in India and Foreign Courtiers (District Court, District Consumer Forum, Tribunals, High Courts, Supreme Court). </a:t>
            </a:r>
          </a:p>
          <a:p>
            <a:pPr marL="342900" indent="-342900" algn="just">
              <a:lnSpc>
                <a:spcPct val="150000"/>
              </a:lnSpc>
              <a:buFont typeface="Arial" panose="020B0604020202020204" pitchFamily="34" charset="0"/>
              <a:buChar char="•"/>
            </a:pPr>
            <a:r>
              <a:rPr lang="en-US" sz="2000" dirty="0" smtClean="0">
                <a:latin typeface="Times New Roman" pitchFamily="18" charset="0"/>
                <a:cs typeface="Times New Roman" pitchFamily="18" charset="0"/>
              </a:rPr>
              <a:t>Arbitration: As an alternative to resolving disputes in the normal courts, parties who are in dispute can agree that this will instead be referred to arbitration. Contract law, Tort, Law at workplace.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419076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smtClean="0">
                <a:latin typeface="Times New Roman" pitchFamily="18" charset="0"/>
                <a:cs typeface="Times New Roman" pitchFamily="18" charset="0"/>
              </a:rPr>
              <a:t>Unit Objective</a:t>
            </a:r>
            <a:endParaRPr lang="en-US" sz="3200" b="1" dirty="0">
              <a:latin typeface="Times New Roman" pitchFamily="18" charset="0"/>
              <a:cs typeface="Times New Roman" pitchFamily="18" charset="0"/>
            </a:endParaRPr>
          </a:p>
        </p:txBody>
      </p:sp>
      <p:pic>
        <p:nvPicPr>
          <p:cNvPr id="28675" name="Picture 2">
            <a:extLst>
              <a:ext uri="{FF2B5EF4-FFF2-40B4-BE49-F238E27FC236}">
                <a16:creationId xmlns:a16="http://schemas.microsoft.com/office/drawing/2014/main" xmlns="" id="{F2B15C4C-6A7C-407F-B17F-955A59726DF7}"/>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525"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5CB5B5BA-3096-4705-9F29-4CC7E110E4FF}" type="datetime1">
              <a:rPr lang="en-US" smtClean="0"/>
              <a:pPr/>
              <a:t>6/18/2022</a:t>
            </a:fld>
            <a:endParaRPr lang="en-US"/>
          </a:p>
        </p:txBody>
      </p:sp>
      <p:sp>
        <p:nvSpPr>
          <p:cNvPr id="4" name="Footer Placeholder 3"/>
          <p:cNvSpPr>
            <a:spLocks noGrp="1"/>
          </p:cNvSpPr>
          <p:nvPr>
            <p:ph type="ftr" sz="quarter" idx="11"/>
          </p:nvPr>
        </p:nvSpPr>
        <p:spPr>
          <a:xfrm>
            <a:off x="1828800" y="6356350"/>
            <a:ext cx="5791200" cy="365125"/>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9" name="TextBox 8">
            <a:extLst>
              <a:ext uri="{FF2B5EF4-FFF2-40B4-BE49-F238E27FC236}">
                <a16:creationId xmlns:a16="http://schemas.microsoft.com/office/drawing/2014/main" xmlns="" id="{478E4E1A-AB77-4DBF-882D-7CC0BE7A8284}"/>
              </a:ext>
            </a:extLst>
          </p:cNvPr>
          <p:cNvSpPr txBox="1"/>
          <p:nvPr/>
        </p:nvSpPr>
        <p:spPr>
          <a:xfrm>
            <a:off x="533400" y="1524000"/>
            <a:ext cx="8001000" cy="1687963"/>
          </a:xfrm>
          <a:prstGeom prst="rect">
            <a:avLst/>
          </a:prstGeom>
          <a:noFill/>
        </p:spPr>
        <p:txBody>
          <a:bodyPr wrap="square">
            <a:spAutoFit/>
          </a:bodyPr>
          <a:lstStyle/>
          <a:p>
            <a:pPr algn="just">
              <a:lnSpc>
                <a:spcPct val="150000"/>
              </a:lnSpc>
              <a:defRPr/>
            </a:pPr>
            <a:r>
              <a:rPr lang="en-US" sz="2400" b="1" dirty="0" smtClean="0">
                <a:latin typeface="Times New Roman" pitchFamily="18" charset="0"/>
                <a:cs typeface="Times New Roman" pitchFamily="18" charset="0"/>
              </a:rPr>
              <a:t>To channelize students’ thinking towards basic understanding of the legal concepts and its implications for engineers</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70291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cs typeface="Times New Roman" pitchFamily="18" charset="0"/>
              </a:rPr>
              <a:t>Topic </a:t>
            </a:r>
            <a:r>
              <a:rPr lang="en-US" sz="3200" b="1" dirty="0" smtClean="0">
                <a:latin typeface="Times New Roman" pitchFamily="18" charset="0"/>
                <a:cs typeface="Times New Roman" pitchFamily="18" charset="0"/>
              </a:rPr>
              <a:t>Objective</a:t>
            </a:r>
            <a:endParaRPr lang="en-US" sz="3200" b="1" dirty="0">
              <a:latin typeface="Times New Roman" pitchFamily="18" charset="0"/>
              <a:cs typeface="Times New Roman" pitchFamily="18" charset="0"/>
            </a:endParaRPr>
          </a:p>
        </p:txBody>
      </p:sp>
      <p:pic>
        <p:nvPicPr>
          <p:cNvPr id="28675" name="Picture 2">
            <a:extLst>
              <a:ext uri="{FF2B5EF4-FFF2-40B4-BE49-F238E27FC236}">
                <a16:creationId xmlns:a16="http://schemas.microsoft.com/office/drawing/2014/main" xmlns="" id="{F2B15C4C-6A7C-407F-B17F-955A59726DF7}"/>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45075189-517E-4DD2-88FA-CE8B216C4802}" type="datetime1">
              <a:rPr lang="en-US" smtClean="0"/>
              <a:pPr/>
              <a:t>6/18/2022</a:t>
            </a:fld>
            <a:endParaRPr lang="en-US"/>
          </a:p>
        </p:txBody>
      </p:sp>
      <p:sp>
        <p:nvSpPr>
          <p:cNvPr id="4" name="Footer Placeholder 3"/>
          <p:cNvSpPr>
            <a:spLocks noGrp="1"/>
          </p:cNvSpPr>
          <p:nvPr>
            <p:ph type="ftr" sz="quarter" idx="11"/>
          </p:nvPr>
        </p:nvSpPr>
        <p:spPr>
          <a:xfrm>
            <a:off x="1905000" y="6356350"/>
            <a:ext cx="5638800" cy="365125"/>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8" name="Content Placeholder 8">
            <a:extLst>
              <a:ext uri="{FF2B5EF4-FFF2-40B4-BE49-F238E27FC236}">
                <a16:creationId xmlns:a16="http://schemas.microsoft.com/office/drawing/2014/main" xmlns="" id="{B48416E4-E089-4F59-9BEB-F5821EF943BD}"/>
              </a:ext>
            </a:extLst>
          </p:cNvPr>
          <p:cNvGraphicFramePr>
            <a:graphicFrameLocks/>
          </p:cNvGraphicFramePr>
          <p:nvPr>
            <p:extLst>
              <p:ext uri="{D42A27DB-BD31-4B8C-83A1-F6EECF244321}">
                <p14:modId xmlns:p14="http://schemas.microsoft.com/office/powerpoint/2010/main" xmlns="" val="1365692243"/>
              </p:ext>
            </p:extLst>
          </p:nvPr>
        </p:nvGraphicFramePr>
        <p:xfrm>
          <a:off x="76200" y="1345474"/>
          <a:ext cx="8991600" cy="394891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20000"/>
                    </a:ext>
                  </a:extLst>
                </a:gridCol>
                <a:gridCol w="3733800">
                  <a:extLst>
                    <a:ext uri="{9D8B030D-6E8A-4147-A177-3AD203B41FA5}">
                      <a16:colId xmlns:a16="http://schemas.microsoft.com/office/drawing/2014/main" xmlns="" val="20001"/>
                    </a:ext>
                  </a:extLst>
                </a:gridCol>
                <a:gridCol w="2209800">
                  <a:extLst>
                    <a:ext uri="{9D8B030D-6E8A-4147-A177-3AD203B41FA5}">
                      <a16:colId xmlns:a16="http://schemas.microsoft.com/office/drawing/2014/main" xmlns="" val="20002"/>
                    </a:ext>
                  </a:extLst>
                </a:gridCol>
              </a:tblGrid>
              <a:tr h="931438">
                <a:tc>
                  <a:txBody>
                    <a:bodyPr/>
                    <a:lstStyle/>
                    <a:p>
                      <a:pPr algn="ctr"/>
                      <a:r>
                        <a:rPr lang="en-US" sz="2000" dirty="0">
                          <a:latin typeface="Times New Roman" pitchFamily="18" charset="0"/>
                          <a:cs typeface="Times New Roman" pitchFamily="18" charset="0"/>
                        </a:rPr>
                        <a:t>Name of Topic</a:t>
                      </a:r>
                    </a:p>
                  </a:txBody>
                  <a:tcPr marT="45696" marB="45696" anchor="ct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tc>
                <a:tc>
                  <a:txBody>
                    <a:bodyPr/>
                    <a:lstStyle/>
                    <a:p>
                      <a:pPr algn="ctr"/>
                      <a:r>
                        <a:rPr lang="en-US" sz="2000" dirty="0">
                          <a:latin typeface="Times New Roman" pitchFamily="18" charset="0"/>
                          <a:cs typeface="Times New Roman" pitchFamily="18" charset="0"/>
                        </a:rPr>
                        <a:t>Mapping with CO</a:t>
                      </a:r>
                    </a:p>
                  </a:txBody>
                  <a:tcPr marT="45696" marB="45696" anchor="ctr"/>
                </a:tc>
                <a:extLst>
                  <a:ext uri="{0D108BD9-81ED-4DB2-BD59-A6C34878D82A}">
                    <a16:rowId xmlns:a16="http://schemas.microsoft.com/office/drawing/2014/main" xmlns="" val="10000"/>
                  </a:ext>
                </a:extLst>
              </a:tr>
              <a:tr h="2752288">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b="0" dirty="0">
                          <a:latin typeface="Times New Roman" panose="02020603050405020304" pitchFamily="18" charset="0"/>
                          <a:cs typeface="Times New Roman" panose="02020603050405020304" pitchFamily="18" charset="0"/>
                        </a:rPr>
                        <a:t>The Legal System: Sources of Law and the Court Structure: Enacted law -Acts of Parliament are of primary legislation, Common Law or Case law, Principles taken from decisions of judges constitute binding legal rules.</a:t>
                      </a:r>
                      <a:endParaRPr lang="en-US" sz="1800" b="0" dirty="0">
                        <a:latin typeface="Times New Roman" pitchFamily="18" charset="0"/>
                        <a:cs typeface="Times New Roman" pitchFamily="18" charset="0"/>
                      </a:endParaRPr>
                    </a:p>
                  </a:txBody>
                  <a:tcPr marT="45696" marB="45696"/>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endParaRPr lang="en-US" sz="200" b="0" dirty="0">
                        <a:latin typeface="Times New Roman" pitchFamily="18" charset="0"/>
                        <a:cs typeface="Times New Roman" pitchFamily="18" charset="0"/>
                      </a:endParaRPr>
                    </a:p>
                    <a:p>
                      <a:pPr marL="0" marR="0" indent="0" algn="just" defTabSz="914400" rtl="0" eaLnBrk="1" fontAlgn="auto" latinLnBrk="0" hangingPunct="1">
                        <a:lnSpc>
                          <a:spcPct val="150000"/>
                        </a:lnSpc>
                        <a:spcBef>
                          <a:spcPts val="0"/>
                        </a:spcBef>
                        <a:spcAft>
                          <a:spcPts val="0"/>
                        </a:spcAft>
                        <a:buClrTx/>
                        <a:buSzTx/>
                        <a:buFontTx/>
                        <a:buNone/>
                        <a:tabLst/>
                        <a:defRPr/>
                      </a:pPr>
                      <a:r>
                        <a:rPr lang="en-US" sz="1600" b="0" dirty="0">
                          <a:latin typeface="Times New Roman" pitchFamily="18" charset="0"/>
                          <a:cs typeface="Times New Roman" pitchFamily="18" charset="0"/>
                        </a:rPr>
                        <a:t>Students will be able to learn about the fundamentals of legal system in India.</a:t>
                      </a:r>
                      <a:endParaRPr lang="en-US" sz="1800" b="0" dirty="0">
                        <a:latin typeface="Times New Roman" pitchFamily="18" charset="0"/>
                        <a:cs typeface="Times New Roman" pitchFamily="18" charset="0"/>
                      </a:endParaRPr>
                    </a:p>
                  </a:txBody>
                  <a:tcPr marT="45696" marB="45696" anchor="ct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CO3</a:t>
                      </a:r>
                    </a:p>
                  </a:txBody>
                  <a:tcPr marT="45696" marB="45696"/>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3426927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10600" cy="5518150"/>
          </a:xfrm>
        </p:spPr>
        <p:txBody>
          <a:bodyPr>
            <a:normAutofit lnSpcReduction="10000"/>
          </a:bodyPr>
          <a:lstStyle/>
          <a:p>
            <a:pPr algn="just">
              <a:lnSpc>
                <a:spcPct val="150000"/>
              </a:lnSpc>
            </a:pPr>
            <a:r>
              <a:rPr lang="en-US" sz="2200" b="1" dirty="0">
                <a:latin typeface="Times New Roman" pitchFamily="18" charset="0"/>
                <a:cs typeface="Times New Roman" pitchFamily="18" charset="0"/>
              </a:rPr>
              <a:t>What is Law?</a:t>
            </a:r>
          </a:p>
          <a:p>
            <a:pPr algn="just">
              <a:lnSpc>
                <a:spcPct val="150000"/>
              </a:lnSpc>
            </a:pPr>
            <a:r>
              <a:rPr lang="en-US" sz="2200" b="1" dirty="0">
                <a:latin typeface="Times New Roman" pitchFamily="18" charset="0"/>
                <a:cs typeface="Times New Roman" pitchFamily="18" charset="0"/>
              </a:rPr>
              <a:t>Answer</a:t>
            </a:r>
            <a:r>
              <a:rPr lang="en-US" sz="2200" dirty="0">
                <a:latin typeface="Times New Roman" pitchFamily="18" charset="0"/>
                <a:cs typeface="Times New Roman" pitchFamily="18" charset="0"/>
              </a:rPr>
              <a:t>: Law is basically a set of rules that are created and enforce by a particular country or community through social or governmental institutions to regulate the actions of its members.</a:t>
            </a:r>
          </a:p>
          <a:p>
            <a:pPr algn="just">
              <a:lnSpc>
                <a:spcPct val="150000"/>
              </a:lnSpc>
            </a:pPr>
            <a:r>
              <a:rPr lang="en-US" sz="2200" dirty="0">
                <a:latin typeface="Times New Roman" pitchFamily="18" charset="0"/>
                <a:cs typeface="Times New Roman" pitchFamily="18" charset="0"/>
              </a:rPr>
              <a:t>In the constitution of India, every citizen has been given several rights and since the rights are provided, there will infringement of those rights as well. Time to time legislature has introduced various laws to enforce and protect such rights, in order to civilize the society and maintain peace and harmony among the individuals.</a:t>
            </a:r>
          </a:p>
          <a:p>
            <a:pPr algn="just">
              <a:lnSpc>
                <a:spcPct val="150000"/>
              </a:lnSpc>
            </a:pPr>
            <a:r>
              <a:rPr lang="en-US" sz="2200" dirty="0">
                <a:latin typeface="Times New Roman" pitchFamily="18" charset="0"/>
                <a:cs typeface="Times New Roman" pitchFamily="18" charset="0"/>
              </a:rPr>
              <a:t>India has a hybrid legal system having elements of civil law, common law, equitable law, and customary and religious laws.</a:t>
            </a:r>
          </a:p>
          <a:p>
            <a:pPr algn="just">
              <a:lnSpc>
                <a:spcPct val="150000"/>
              </a:lnSpc>
            </a:pPr>
            <a:endParaRPr lang="en-US" sz="2200" dirty="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a:p>
            <a:pPr marL="0" indent="0" algn="just">
              <a:buNone/>
            </a:pP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Footer Placeholder 4"/>
          <p:cNvSpPr>
            <a:spLocks noGrp="1"/>
          </p:cNvSpPr>
          <p:nvPr>
            <p:ph type="ftr" sz="quarter" idx="11"/>
          </p:nvPr>
        </p:nvSpPr>
        <p:spPr>
          <a:xfrm>
            <a:off x="914400" y="6356350"/>
            <a:ext cx="7010400" cy="365125"/>
          </a:xfrm>
        </p:spPr>
        <p:txBody>
          <a:bodyPr/>
          <a:lstStyle/>
          <a:p>
            <a:r>
              <a:rPr lang="en-US" smtClean="0"/>
              <a:t>Mr. Ajeet Singh    Constitution of India, Law and Engineering     Unit 3</a:t>
            </a:r>
            <a:endParaRPr lang="en-US" dirty="0"/>
          </a:p>
        </p:txBody>
      </p:sp>
      <p:sp>
        <p:nvSpPr>
          <p:cNvPr id="6" name="Date Placeholder 5"/>
          <p:cNvSpPr>
            <a:spLocks noGrp="1"/>
          </p:cNvSpPr>
          <p:nvPr>
            <p:ph type="dt" sz="half" idx="10"/>
          </p:nvPr>
        </p:nvSpPr>
        <p:spPr/>
        <p:txBody>
          <a:bodyPr/>
          <a:lstStyle/>
          <a:p>
            <a:fld id="{086FC8FD-559F-4A9E-AF10-7834E205A74A}" type="datetime1">
              <a:rPr lang="en-US" smtClean="0"/>
              <a:pPr/>
              <a:t>6/18/2022</a:t>
            </a:fld>
            <a:endParaRPr lang="en-US"/>
          </a:p>
        </p:txBody>
      </p:sp>
      <p:sp>
        <p:nvSpPr>
          <p:cNvPr id="8" name="Title 1">
            <a:extLst>
              <a:ext uri="{FF2B5EF4-FFF2-40B4-BE49-F238E27FC236}">
                <a16:creationId xmlns:a16="http://schemas.microsoft.com/office/drawing/2014/main" xmlns="" id="{A7B7BF2D-3875-4529-9AD3-6BEAEC3E8787}"/>
              </a:ext>
            </a:extLst>
          </p:cNvPr>
          <p:cNvSpPr txBox="1">
            <a:spLocks/>
          </p:cNvSpPr>
          <p:nvPr/>
        </p:nvSpPr>
        <p:spPr>
          <a:xfrm>
            <a:off x="0" y="0"/>
            <a:ext cx="9144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altLang="zh-TW" sz="3200" b="1" dirty="0">
                <a:latin typeface="Times New Roman" pitchFamily="18" charset="0"/>
                <a:cs typeface="Times New Roman" pitchFamily="18" charset="0"/>
              </a:rPr>
              <a:t>The Legal System</a:t>
            </a:r>
            <a:endParaRPr lang="en-US" sz="3200" b="1" dirty="0">
              <a:latin typeface="Times New Roman" pitchFamily="18" charset="0"/>
              <a:cs typeface="Times New Roman" pitchFamily="18" charset="0"/>
            </a:endParaRPr>
          </a:p>
        </p:txBody>
      </p:sp>
      <p:pic>
        <p:nvPicPr>
          <p:cNvPr id="9" name="Picture 2">
            <a:extLst>
              <a:ext uri="{FF2B5EF4-FFF2-40B4-BE49-F238E27FC236}">
                <a16:creationId xmlns:a16="http://schemas.microsoft.com/office/drawing/2014/main" xmlns="" id="{42C3B10B-E1B3-4E5C-A187-AC0EA373929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10600" cy="5518150"/>
          </a:xfrm>
        </p:spPr>
        <p:txBody>
          <a:bodyPr>
            <a:normAutofit/>
          </a:bodyPr>
          <a:lstStyle/>
          <a:p>
            <a:pPr algn="just">
              <a:lnSpc>
                <a:spcPct val="150000"/>
              </a:lnSpc>
              <a:buFont typeface="Wingdings" panose="05000000000000000000" pitchFamily="2" charset="2"/>
              <a:buChar char="Ø"/>
            </a:pPr>
            <a:r>
              <a:rPr lang="en-US" sz="2200" dirty="0">
                <a:latin typeface="Times New Roman" pitchFamily="18" charset="0"/>
                <a:cs typeface="Times New Roman" pitchFamily="18" charset="0"/>
              </a:rPr>
              <a:t>The main sources of law are the following:</a:t>
            </a:r>
          </a:p>
          <a:p>
            <a:pPr marL="0" indent="0" algn="just">
              <a:lnSpc>
                <a:spcPct val="150000"/>
              </a:lnSpc>
              <a:buNone/>
            </a:pPr>
            <a:r>
              <a:rPr lang="en-US" sz="2200" dirty="0">
                <a:latin typeface="Times New Roman" pitchFamily="18" charset="0"/>
                <a:cs typeface="Times New Roman" pitchFamily="18" charset="0"/>
              </a:rPr>
              <a:t>1. </a:t>
            </a:r>
            <a:r>
              <a:rPr lang="en-US" sz="2200" b="1" dirty="0">
                <a:latin typeface="Times New Roman" pitchFamily="18" charset="0"/>
                <a:cs typeface="Times New Roman" pitchFamily="18" charset="0"/>
              </a:rPr>
              <a:t>The Constitution of India</a:t>
            </a:r>
            <a:r>
              <a:rPr lang="en-US" sz="2200" dirty="0">
                <a:latin typeface="Times New Roman" pitchFamily="18" charset="0"/>
                <a:cs typeface="Times New Roman" pitchFamily="18" charset="0"/>
              </a:rPr>
              <a:t>: This is the supreme source of law.</a:t>
            </a:r>
          </a:p>
          <a:p>
            <a:pPr marL="0" indent="0" algn="just">
              <a:lnSpc>
                <a:spcPct val="150000"/>
              </a:lnSpc>
              <a:buNone/>
            </a:pPr>
            <a:r>
              <a:rPr lang="en-US" sz="2200" dirty="0">
                <a:latin typeface="Times New Roman" pitchFamily="18" charset="0"/>
                <a:cs typeface="Times New Roman" pitchFamily="18" charset="0"/>
              </a:rPr>
              <a:t>2. </a:t>
            </a:r>
            <a:r>
              <a:rPr lang="en-US" sz="2200" b="1" dirty="0">
                <a:latin typeface="Times New Roman" pitchFamily="18" charset="0"/>
                <a:cs typeface="Times New Roman" pitchFamily="18" charset="0"/>
              </a:rPr>
              <a:t>Statutes </a:t>
            </a:r>
            <a:r>
              <a:rPr lang="en-US" sz="2200" dirty="0">
                <a:latin typeface="Times New Roman" pitchFamily="18" charset="0"/>
                <a:cs typeface="Times New Roman" pitchFamily="18" charset="0"/>
              </a:rPr>
              <a:t>: Statutes are enacted by the Parliament or the state legislatures. At local level, subordinate delegated legislation (such as rules, regulations and bye-laws) is passed by local authorities (such as government departments, municipal corporations, municipalities and gram panchayat).</a:t>
            </a:r>
          </a:p>
          <a:p>
            <a:pPr marL="0" indent="0" algn="just">
              <a:lnSpc>
                <a:spcPct val="150000"/>
              </a:lnSpc>
              <a:buNone/>
            </a:pPr>
            <a:r>
              <a:rPr lang="en-US" sz="2200" dirty="0">
                <a:latin typeface="Times New Roman" pitchFamily="18" charset="0"/>
                <a:cs typeface="Times New Roman" pitchFamily="18" charset="0"/>
              </a:rPr>
              <a:t>3. </a:t>
            </a:r>
            <a:r>
              <a:rPr lang="en-US" sz="2200" b="1" dirty="0">
                <a:latin typeface="Times New Roman" pitchFamily="18" charset="0"/>
                <a:cs typeface="Times New Roman" pitchFamily="18" charset="0"/>
              </a:rPr>
              <a:t>Customary law : </a:t>
            </a:r>
            <a:r>
              <a:rPr lang="en-US" sz="2200" dirty="0">
                <a:latin typeface="Times New Roman" pitchFamily="18" charset="0"/>
                <a:cs typeface="Times New Roman" pitchFamily="18" charset="0"/>
              </a:rPr>
              <a:t>In certain aspects, local customs and conventions (usually religious in nature) that are not against any statute or morality are also applicable. </a:t>
            </a:r>
          </a:p>
          <a:p>
            <a:pPr marL="0" indent="0" algn="just">
              <a:lnSpc>
                <a:spcPct val="150000"/>
              </a:lnSpc>
              <a:buNone/>
            </a:pPr>
            <a:r>
              <a:rPr lang="en-US" sz="2200" dirty="0">
                <a:latin typeface="Times New Roman" pitchFamily="18" charset="0"/>
                <a:cs typeface="Times New Roman" pitchFamily="18" charset="0"/>
              </a:rPr>
              <a:t>4. </a:t>
            </a:r>
            <a:r>
              <a:rPr lang="en-US" sz="2200" b="1" dirty="0">
                <a:latin typeface="Times New Roman" pitchFamily="18" charset="0"/>
                <a:cs typeface="Times New Roman" pitchFamily="18" charset="0"/>
              </a:rPr>
              <a:t>Judicial decisions: </a:t>
            </a:r>
            <a:r>
              <a:rPr lang="en-US" sz="2200" dirty="0">
                <a:latin typeface="Times New Roman" pitchFamily="18" charset="0"/>
                <a:cs typeface="Times New Roman" pitchFamily="18" charset="0"/>
              </a:rPr>
              <a:t>Judicial interpretation </a:t>
            </a:r>
          </a:p>
          <a:p>
            <a:pPr algn="just">
              <a:lnSpc>
                <a:spcPct val="150000"/>
              </a:lnSpc>
            </a:pPr>
            <a:endParaRPr lang="en-US" sz="2200" dirty="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a:p>
            <a:pPr marL="0" indent="0" algn="just">
              <a:buNone/>
            </a:pP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Footer Placeholder 4"/>
          <p:cNvSpPr>
            <a:spLocks noGrp="1"/>
          </p:cNvSpPr>
          <p:nvPr>
            <p:ph type="ftr" sz="quarter" idx="11"/>
          </p:nvPr>
        </p:nvSpPr>
        <p:spPr>
          <a:xfrm>
            <a:off x="914400" y="6356350"/>
            <a:ext cx="7010400" cy="365125"/>
          </a:xfrm>
        </p:spPr>
        <p:txBody>
          <a:bodyPr/>
          <a:lstStyle/>
          <a:p>
            <a:r>
              <a:rPr lang="en-US" smtClean="0"/>
              <a:t>Mr. Ajeet Singh    Constitution of India, Law and Engineering     Unit 3</a:t>
            </a:r>
            <a:endParaRPr lang="en-US" dirty="0"/>
          </a:p>
        </p:txBody>
      </p:sp>
      <p:sp>
        <p:nvSpPr>
          <p:cNvPr id="6" name="Date Placeholder 5"/>
          <p:cNvSpPr>
            <a:spLocks noGrp="1"/>
          </p:cNvSpPr>
          <p:nvPr>
            <p:ph type="dt" sz="half" idx="10"/>
          </p:nvPr>
        </p:nvSpPr>
        <p:spPr/>
        <p:txBody>
          <a:bodyPr/>
          <a:lstStyle/>
          <a:p>
            <a:fld id="{2D4417BD-8B87-4770-BF84-821A591550B6}" type="datetime1">
              <a:rPr lang="en-US" smtClean="0"/>
              <a:pPr/>
              <a:t>6/18/2022</a:t>
            </a:fld>
            <a:endParaRPr lang="en-US"/>
          </a:p>
        </p:txBody>
      </p:sp>
      <p:sp>
        <p:nvSpPr>
          <p:cNvPr id="8" name="Title 1">
            <a:extLst>
              <a:ext uri="{FF2B5EF4-FFF2-40B4-BE49-F238E27FC236}">
                <a16:creationId xmlns:a16="http://schemas.microsoft.com/office/drawing/2014/main" xmlns="" id="{A7B7BF2D-3875-4529-9AD3-6BEAEC3E8787}"/>
              </a:ext>
            </a:extLst>
          </p:cNvPr>
          <p:cNvSpPr txBox="1">
            <a:spLocks/>
          </p:cNvSpPr>
          <p:nvPr/>
        </p:nvSpPr>
        <p:spPr>
          <a:xfrm>
            <a:off x="0" y="0"/>
            <a:ext cx="9144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itchFamily="18" charset="0"/>
                <a:cs typeface="Times New Roman" pitchFamily="18" charset="0"/>
              </a:rPr>
              <a:t>Source of Law</a:t>
            </a:r>
          </a:p>
        </p:txBody>
      </p:sp>
      <p:pic>
        <p:nvPicPr>
          <p:cNvPr id="9" name="Picture 2">
            <a:extLst>
              <a:ext uri="{FF2B5EF4-FFF2-40B4-BE49-F238E27FC236}">
                <a16:creationId xmlns:a16="http://schemas.microsoft.com/office/drawing/2014/main" xmlns="" id="{42C3B10B-E1B3-4E5C-A187-AC0EA373929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80441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10600" cy="5518150"/>
          </a:xfrm>
        </p:spPr>
        <p:txBody>
          <a:bodyPr>
            <a:normAutofit/>
          </a:bodyPr>
          <a:lstStyle/>
          <a:p>
            <a:pPr algn="just">
              <a:lnSpc>
                <a:spcPct val="150000"/>
              </a:lnSpc>
            </a:pPr>
            <a:r>
              <a:rPr lang="en-US" sz="2200" dirty="0">
                <a:latin typeface="Times New Roman" pitchFamily="18" charset="0"/>
                <a:cs typeface="Times New Roman" pitchFamily="18" charset="0"/>
              </a:rPr>
              <a:t>The Constitution of India provides for a single integrated judicial system. </a:t>
            </a:r>
          </a:p>
          <a:p>
            <a:pPr algn="just">
              <a:lnSpc>
                <a:spcPct val="150000"/>
              </a:lnSpc>
            </a:pPr>
            <a:r>
              <a:rPr lang="en-US" sz="2200" dirty="0">
                <a:latin typeface="Times New Roman" pitchFamily="18" charset="0"/>
                <a:cs typeface="Times New Roman" pitchFamily="18" charset="0"/>
              </a:rPr>
              <a:t>The structure of the judiciary in India is pyramidal with the Supreme Court at the top, High Courts below them and district and subordinate courts at the lowest level (see the diagram below). </a:t>
            </a:r>
          </a:p>
          <a:p>
            <a:pPr algn="just">
              <a:lnSpc>
                <a:spcPct val="150000"/>
              </a:lnSpc>
            </a:pPr>
            <a:r>
              <a:rPr lang="en-US" sz="2200" dirty="0">
                <a:latin typeface="Times New Roman" pitchFamily="18" charset="0"/>
                <a:cs typeface="Times New Roman" pitchFamily="18" charset="0"/>
              </a:rPr>
              <a:t>The lower courts function under the direct superintendence of the higher courts.</a:t>
            </a:r>
          </a:p>
          <a:p>
            <a:pPr algn="just">
              <a:lnSpc>
                <a:spcPct val="150000"/>
              </a:lnSpc>
            </a:pPr>
            <a:r>
              <a:rPr lang="en-US" sz="2200" dirty="0">
                <a:latin typeface="Times New Roman" pitchFamily="18" charset="0"/>
                <a:cs typeface="Times New Roman" pitchFamily="18" charset="0"/>
              </a:rPr>
              <a:t>The Supreme Court of India is the apex court of the country and sits in New Delhi. </a:t>
            </a: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a:p>
            <a:pPr marL="0" indent="0" algn="just">
              <a:buNone/>
            </a:pP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Footer Placeholder 4"/>
          <p:cNvSpPr>
            <a:spLocks noGrp="1"/>
          </p:cNvSpPr>
          <p:nvPr>
            <p:ph type="ftr" sz="quarter" idx="11"/>
          </p:nvPr>
        </p:nvSpPr>
        <p:spPr>
          <a:xfrm>
            <a:off x="914400" y="6356350"/>
            <a:ext cx="7010400" cy="365125"/>
          </a:xfrm>
        </p:spPr>
        <p:txBody>
          <a:bodyPr/>
          <a:lstStyle/>
          <a:p>
            <a:r>
              <a:rPr lang="en-US" smtClean="0"/>
              <a:t>Mr. Ajeet Singh    Constitution of India, Law and Engineering     Unit 3</a:t>
            </a:r>
            <a:endParaRPr lang="en-US" dirty="0"/>
          </a:p>
        </p:txBody>
      </p:sp>
      <p:sp>
        <p:nvSpPr>
          <p:cNvPr id="6" name="Date Placeholder 5"/>
          <p:cNvSpPr>
            <a:spLocks noGrp="1"/>
          </p:cNvSpPr>
          <p:nvPr>
            <p:ph type="dt" sz="half" idx="10"/>
          </p:nvPr>
        </p:nvSpPr>
        <p:spPr/>
        <p:txBody>
          <a:bodyPr/>
          <a:lstStyle/>
          <a:p>
            <a:fld id="{74C50981-30D3-45E3-A7EB-026569B9A813}" type="datetime1">
              <a:rPr lang="en-US" smtClean="0"/>
              <a:pPr/>
              <a:t>6/18/2022</a:t>
            </a:fld>
            <a:endParaRPr lang="en-US"/>
          </a:p>
        </p:txBody>
      </p:sp>
      <p:sp>
        <p:nvSpPr>
          <p:cNvPr id="8" name="Title 1">
            <a:extLst>
              <a:ext uri="{FF2B5EF4-FFF2-40B4-BE49-F238E27FC236}">
                <a16:creationId xmlns:a16="http://schemas.microsoft.com/office/drawing/2014/main" xmlns="" id="{A7B7BF2D-3875-4529-9AD3-6BEAEC3E8787}"/>
              </a:ext>
            </a:extLst>
          </p:cNvPr>
          <p:cNvSpPr txBox="1">
            <a:spLocks/>
          </p:cNvSpPr>
          <p:nvPr/>
        </p:nvSpPr>
        <p:spPr>
          <a:xfrm>
            <a:off x="0" y="0"/>
            <a:ext cx="9144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itchFamily="18" charset="0"/>
                <a:cs typeface="Times New Roman" pitchFamily="18" charset="0"/>
              </a:rPr>
              <a:t>Court Structure</a:t>
            </a:r>
          </a:p>
        </p:txBody>
      </p:sp>
      <p:pic>
        <p:nvPicPr>
          <p:cNvPr id="9" name="Picture 2">
            <a:extLst>
              <a:ext uri="{FF2B5EF4-FFF2-40B4-BE49-F238E27FC236}">
                <a16:creationId xmlns:a16="http://schemas.microsoft.com/office/drawing/2014/main" xmlns="" id="{42C3B10B-E1B3-4E5C-A187-AC0EA373929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8600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10600" cy="5518150"/>
          </a:xfrm>
        </p:spPr>
        <p:txBody>
          <a:bodyPr>
            <a:normAutofit/>
          </a:bodyPr>
          <a:lstStyle/>
          <a:p>
            <a:pPr algn="just">
              <a:lnSpc>
                <a:spcPct val="150000"/>
              </a:lnSpc>
            </a:pPr>
            <a:endParaRPr lang="en-US" sz="2200" dirty="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a:p>
            <a:pPr marL="0" indent="0" algn="just">
              <a:buNone/>
            </a:pP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Footer Placeholder 4"/>
          <p:cNvSpPr>
            <a:spLocks noGrp="1"/>
          </p:cNvSpPr>
          <p:nvPr>
            <p:ph type="ftr" sz="quarter" idx="11"/>
          </p:nvPr>
        </p:nvSpPr>
        <p:spPr>
          <a:xfrm>
            <a:off x="914400" y="6477000"/>
            <a:ext cx="7010400" cy="244475"/>
          </a:xfrm>
        </p:spPr>
        <p:txBody>
          <a:bodyPr/>
          <a:lstStyle/>
          <a:p>
            <a:r>
              <a:rPr lang="en-US" smtClean="0"/>
              <a:t>Mr. Ajeet Singh    Constitution of India, Law and Engineering     Unit 3</a:t>
            </a:r>
            <a:endParaRPr lang="en-US" dirty="0"/>
          </a:p>
        </p:txBody>
      </p:sp>
      <p:sp>
        <p:nvSpPr>
          <p:cNvPr id="6" name="Date Placeholder 5"/>
          <p:cNvSpPr>
            <a:spLocks noGrp="1"/>
          </p:cNvSpPr>
          <p:nvPr>
            <p:ph type="dt" sz="half" idx="10"/>
          </p:nvPr>
        </p:nvSpPr>
        <p:spPr/>
        <p:txBody>
          <a:bodyPr/>
          <a:lstStyle/>
          <a:p>
            <a:fld id="{3B2DDF74-A7F7-41EA-8741-A00CD75FF3C2}" type="datetime1">
              <a:rPr lang="en-US" smtClean="0"/>
              <a:pPr/>
              <a:t>6/18/2022</a:t>
            </a:fld>
            <a:endParaRPr lang="en-US"/>
          </a:p>
        </p:txBody>
      </p:sp>
      <p:sp>
        <p:nvSpPr>
          <p:cNvPr id="8" name="Title 1">
            <a:extLst>
              <a:ext uri="{FF2B5EF4-FFF2-40B4-BE49-F238E27FC236}">
                <a16:creationId xmlns:a16="http://schemas.microsoft.com/office/drawing/2014/main" xmlns="" id="{A7B7BF2D-3875-4529-9AD3-6BEAEC3E8787}"/>
              </a:ext>
            </a:extLst>
          </p:cNvPr>
          <p:cNvSpPr txBox="1">
            <a:spLocks/>
          </p:cNvSpPr>
          <p:nvPr/>
        </p:nvSpPr>
        <p:spPr>
          <a:xfrm>
            <a:off x="0" y="0"/>
            <a:ext cx="9144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itchFamily="18" charset="0"/>
                <a:cs typeface="Times New Roman" pitchFamily="18" charset="0"/>
              </a:rPr>
              <a:t>Court </a:t>
            </a:r>
            <a:r>
              <a:rPr lang="en-US" sz="3200" b="1" dirty="0" smtClean="0">
                <a:latin typeface="Times New Roman" pitchFamily="18" charset="0"/>
                <a:cs typeface="Times New Roman" pitchFamily="18" charset="0"/>
              </a:rPr>
              <a:t>Structure: </a:t>
            </a:r>
            <a:r>
              <a:rPr lang="en-US" sz="3200" b="1" dirty="0" err="1" smtClean="0">
                <a:latin typeface="Times New Roman" pitchFamily="18" charset="0"/>
                <a:cs typeface="Times New Roman" pitchFamily="18" charset="0"/>
              </a:rPr>
              <a:t>Clasification</a:t>
            </a:r>
            <a:endParaRPr lang="en-US" sz="3200" b="1" dirty="0">
              <a:latin typeface="Times New Roman" pitchFamily="18" charset="0"/>
              <a:cs typeface="Times New Roman" pitchFamily="18" charset="0"/>
            </a:endParaRPr>
          </a:p>
        </p:txBody>
      </p:sp>
      <p:pic>
        <p:nvPicPr>
          <p:cNvPr id="9" name="Picture 2">
            <a:extLst>
              <a:ext uri="{FF2B5EF4-FFF2-40B4-BE49-F238E27FC236}">
                <a16:creationId xmlns:a16="http://schemas.microsoft.com/office/drawing/2014/main" xmlns="" id="{42C3B10B-E1B3-4E5C-A187-AC0EA373929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a:extLst>
              <a:ext uri="{FF2B5EF4-FFF2-40B4-BE49-F238E27FC236}">
                <a16:creationId xmlns:a16="http://schemas.microsoft.com/office/drawing/2014/main" xmlns="" id="{1FEBAF33-1281-4B40-A63E-E8EFD3AFEE50}"/>
              </a:ext>
            </a:extLst>
          </p:cNvPr>
          <p:cNvPicPr>
            <a:picLocks noChangeAspect="1"/>
          </p:cNvPicPr>
          <p:nvPr/>
        </p:nvPicPr>
        <p:blipFill>
          <a:blip r:embed="rId3"/>
          <a:stretch>
            <a:fillRect/>
          </a:stretch>
        </p:blipFill>
        <p:spPr>
          <a:xfrm>
            <a:off x="228600" y="838200"/>
            <a:ext cx="8458200" cy="5638800"/>
          </a:xfrm>
          <a:prstGeom prst="rect">
            <a:avLst/>
          </a:prstGeom>
        </p:spPr>
      </p:pic>
    </p:spTree>
    <p:extLst>
      <p:ext uri="{BB962C8B-B14F-4D97-AF65-F5344CB8AC3E}">
        <p14:creationId xmlns:p14="http://schemas.microsoft.com/office/powerpoint/2010/main" xmlns="" val="184579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10600" cy="5518150"/>
          </a:xfrm>
        </p:spPr>
        <p:txBody>
          <a:bodyPr>
            <a:normAutofit lnSpcReduction="10000"/>
          </a:bodyPr>
          <a:lstStyle/>
          <a:p>
            <a:pPr algn="just">
              <a:lnSpc>
                <a:spcPct val="150000"/>
              </a:lnSpc>
            </a:pPr>
            <a:r>
              <a:rPr lang="en-US" sz="2400" dirty="0" smtClean="0"/>
              <a:t>Common law, also known as case law, is law developed by judges through decisions of courts and similar tribunals. </a:t>
            </a:r>
          </a:p>
          <a:p>
            <a:pPr algn="just">
              <a:lnSpc>
                <a:spcPct val="150000"/>
              </a:lnSpc>
            </a:pPr>
            <a:r>
              <a:rPr lang="en-US" sz="2400" dirty="0" smtClean="0"/>
              <a:t>A "common law system" is a legal system that gives great precedential weight to common law, on the principle that it is unfair to treat similar facts differently on different occasions. </a:t>
            </a:r>
          </a:p>
          <a:p>
            <a:pPr algn="just">
              <a:lnSpc>
                <a:spcPct val="150000"/>
              </a:lnSpc>
            </a:pPr>
            <a:r>
              <a:rPr lang="en-US" sz="2400" dirty="0" smtClean="0"/>
              <a:t>The body of precedent is called "common law" and it binds future decisions. </a:t>
            </a:r>
          </a:p>
          <a:p>
            <a:pPr algn="just">
              <a:lnSpc>
                <a:spcPct val="150000"/>
              </a:lnSpc>
            </a:pPr>
            <a:r>
              <a:rPr lang="en-US" sz="2400" dirty="0" smtClean="0"/>
              <a:t>If a similar dispute has been resolved in the past, the court is bound to follow the reasoning used in the prior decision. The principle by virtue of which this is followed is called stare </a:t>
            </a:r>
            <a:r>
              <a:rPr lang="en-US" sz="2400" dirty="0" err="1" smtClean="0"/>
              <a:t>decisis</a:t>
            </a: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a:p>
            <a:pPr marL="0" indent="0" algn="just">
              <a:buNone/>
            </a:pP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Footer Placeholder 4"/>
          <p:cNvSpPr>
            <a:spLocks noGrp="1"/>
          </p:cNvSpPr>
          <p:nvPr>
            <p:ph type="ftr" sz="quarter" idx="11"/>
          </p:nvPr>
        </p:nvSpPr>
        <p:spPr>
          <a:xfrm>
            <a:off x="914400" y="6356350"/>
            <a:ext cx="7010400" cy="365125"/>
          </a:xfrm>
        </p:spPr>
        <p:txBody>
          <a:bodyPr/>
          <a:lstStyle/>
          <a:p>
            <a:r>
              <a:rPr lang="en-US" smtClean="0"/>
              <a:t>Mr. Ajeet Singh    Constitution of India, Law and Engineering     Unit 3</a:t>
            </a:r>
            <a:endParaRPr lang="en-US" dirty="0"/>
          </a:p>
        </p:txBody>
      </p:sp>
      <p:sp>
        <p:nvSpPr>
          <p:cNvPr id="6" name="Date Placeholder 5"/>
          <p:cNvSpPr>
            <a:spLocks noGrp="1"/>
          </p:cNvSpPr>
          <p:nvPr>
            <p:ph type="dt" sz="half" idx="10"/>
          </p:nvPr>
        </p:nvSpPr>
        <p:spPr/>
        <p:txBody>
          <a:bodyPr/>
          <a:lstStyle/>
          <a:p>
            <a:fld id="{74C50981-30D3-45E3-A7EB-026569B9A813}" type="datetime1">
              <a:rPr lang="en-US" smtClean="0"/>
              <a:pPr/>
              <a:t>6/18/2022</a:t>
            </a:fld>
            <a:endParaRPr lang="en-US"/>
          </a:p>
        </p:txBody>
      </p:sp>
      <p:sp>
        <p:nvSpPr>
          <p:cNvPr id="8" name="Title 1">
            <a:extLst>
              <a:ext uri="{FF2B5EF4-FFF2-40B4-BE49-F238E27FC236}">
                <a16:creationId xmlns:a16="http://schemas.microsoft.com/office/drawing/2014/main" xmlns="" id="{A7B7BF2D-3875-4529-9AD3-6BEAEC3E8787}"/>
              </a:ext>
            </a:extLst>
          </p:cNvPr>
          <p:cNvSpPr txBox="1">
            <a:spLocks/>
          </p:cNvSpPr>
          <p:nvPr/>
        </p:nvSpPr>
        <p:spPr>
          <a:xfrm>
            <a:off x="0" y="0"/>
            <a:ext cx="9144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smtClean="0"/>
              <a:t>Common Law or Case law</a:t>
            </a:r>
            <a:endParaRPr lang="en-US" sz="3200" b="1" dirty="0">
              <a:latin typeface="Times New Roman" pitchFamily="18" charset="0"/>
              <a:cs typeface="Times New Roman" pitchFamily="18" charset="0"/>
            </a:endParaRPr>
          </a:p>
        </p:txBody>
      </p:sp>
      <p:pic>
        <p:nvPicPr>
          <p:cNvPr id="9" name="Picture 2">
            <a:extLst>
              <a:ext uri="{FF2B5EF4-FFF2-40B4-BE49-F238E27FC236}">
                <a16:creationId xmlns:a16="http://schemas.microsoft.com/office/drawing/2014/main" xmlns="" id="{42C3B10B-E1B3-4E5C-A187-AC0EA373929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8600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10600" cy="5518150"/>
          </a:xfrm>
        </p:spPr>
        <p:txBody>
          <a:bodyPr>
            <a:normAutofit/>
          </a:bodyPr>
          <a:lstStyle/>
          <a:p>
            <a:pPr algn="just">
              <a:lnSpc>
                <a:spcPct val="150000"/>
              </a:lnSpc>
            </a:pPr>
            <a:endParaRPr lang="en-US" sz="2200" dirty="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a:p>
            <a:pPr marL="0" indent="0" algn="just">
              <a:buNone/>
            </a:pP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28</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914400" y="6356350"/>
            <a:ext cx="7010400" cy="365125"/>
          </a:xfrm>
        </p:spPr>
        <p:txBody>
          <a:bodyPr/>
          <a:lstStyle/>
          <a:p>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74C50981-30D3-45E3-A7EB-026569B9A813}"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8" name="Title 1">
            <a:extLst>
              <a:ext uri="{FF2B5EF4-FFF2-40B4-BE49-F238E27FC236}">
                <a16:creationId xmlns:a16="http://schemas.microsoft.com/office/drawing/2014/main" xmlns="" id="{A7B7BF2D-3875-4529-9AD3-6BEAEC3E8787}"/>
              </a:ext>
            </a:extLst>
          </p:cNvPr>
          <p:cNvSpPr txBox="1">
            <a:spLocks/>
          </p:cNvSpPr>
          <p:nvPr/>
        </p:nvSpPr>
        <p:spPr>
          <a:xfrm>
            <a:off x="0" y="0"/>
            <a:ext cx="91440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800" b="1" dirty="0" smtClean="0">
                <a:latin typeface="Times New Roman" pitchFamily="18" charset="0"/>
                <a:cs typeface="Times New Roman" pitchFamily="18" charset="0"/>
              </a:rPr>
              <a:t>Principles taken from decisions of judges </a:t>
            </a:r>
          </a:p>
          <a:p>
            <a:pPr>
              <a:defRPr/>
            </a:pPr>
            <a:r>
              <a:rPr lang="en-US" sz="2800" b="1" dirty="0" smtClean="0">
                <a:latin typeface="Times New Roman" pitchFamily="18" charset="0"/>
                <a:cs typeface="Times New Roman" pitchFamily="18" charset="0"/>
              </a:rPr>
              <a:t>constitute binding legal rules</a:t>
            </a:r>
            <a:endParaRPr lang="en-US" sz="2800" b="1" dirty="0">
              <a:latin typeface="Times New Roman" pitchFamily="18" charset="0"/>
              <a:cs typeface="Times New Roman" pitchFamily="18" charset="0"/>
            </a:endParaRPr>
          </a:p>
        </p:txBody>
      </p:sp>
      <p:pic>
        <p:nvPicPr>
          <p:cNvPr id="9" name="Picture 2">
            <a:extLst>
              <a:ext uri="{FF2B5EF4-FFF2-40B4-BE49-F238E27FC236}">
                <a16:creationId xmlns:a16="http://schemas.microsoft.com/office/drawing/2014/main" xmlns="" id="{42C3B10B-E1B3-4E5C-A187-AC0EA373929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Rectangle 10"/>
          <p:cNvSpPr/>
          <p:nvPr/>
        </p:nvSpPr>
        <p:spPr>
          <a:xfrm>
            <a:off x="0" y="1143000"/>
            <a:ext cx="9144000" cy="5078313"/>
          </a:xfrm>
          <a:prstGeom prst="rect">
            <a:avLst/>
          </a:prstGeom>
        </p:spPr>
        <p:txBody>
          <a:bodyPr wrap="square">
            <a:spAutoFit/>
          </a:bodyPr>
          <a:lstStyle/>
          <a:p>
            <a:pPr>
              <a:lnSpc>
                <a:spcPct val="150000"/>
              </a:lnSpc>
              <a:buFont typeface="Arial" pitchFamily="34" charset="0"/>
              <a:buChar char="•"/>
            </a:pPr>
            <a:r>
              <a:rPr lang="en-US" sz="2400" dirty="0" smtClean="0">
                <a:latin typeface="Times New Roman" pitchFamily="18" charset="0"/>
                <a:cs typeface="Times New Roman" pitchFamily="18" charset="0"/>
              </a:rPr>
              <a:t>Article 141 states all courts are legally bound to the Supreme Court judicial decisions with the exception of Supreme Court itself. The Supreme Court is not bound by its own decisions.</a:t>
            </a:r>
          </a:p>
          <a:p>
            <a:pPr>
              <a:lnSpc>
                <a:spcPct val="150000"/>
              </a:lnSpc>
              <a:buFont typeface="Arial" pitchFamily="34" charset="0"/>
              <a:buChar char="•"/>
            </a:pPr>
            <a:r>
              <a:rPr lang="en-US" sz="2400" dirty="0" smtClean="0">
                <a:latin typeface="Times New Roman" pitchFamily="18" charset="0"/>
                <a:cs typeface="Times New Roman" pitchFamily="18" charset="0"/>
              </a:rPr>
              <a:t>However, the Supreme Court </a:t>
            </a:r>
            <a:r>
              <a:rPr lang="en-US" sz="2400" dirty="0" err="1" smtClean="0">
                <a:latin typeface="Times New Roman" pitchFamily="18" charset="0"/>
                <a:cs typeface="Times New Roman" pitchFamily="18" charset="0"/>
              </a:rPr>
              <a:t>recognises</a:t>
            </a:r>
            <a:r>
              <a:rPr lang="en-US" sz="2400" dirty="0" smtClean="0">
                <a:latin typeface="Times New Roman" pitchFamily="18" charset="0"/>
                <a:cs typeface="Times New Roman" pitchFamily="18" charset="0"/>
              </a:rPr>
              <a:t> that its earlier decisions cannot be deviated from, except in case of extenuating circumstances.  If an earlier decision is found to be incorrect, the Supreme Court will deviate from it.</a:t>
            </a:r>
          </a:p>
          <a:p>
            <a:pPr>
              <a:lnSpc>
                <a:spcPct val="150000"/>
              </a:lnSpc>
              <a:buFont typeface="Arial" pitchFamily="34" charset="0"/>
              <a:buChar char="•"/>
            </a:pPr>
            <a:r>
              <a:rPr lang="en-US" sz="2400" dirty="0" smtClean="0">
                <a:latin typeface="Times New Roman" pitchFamily="18" charset="0"/>
                <a:cs typeface="Times New Roman" pitchFamily="18" charset="0"/>
              </a:rPr>
              <a:t>The first rule says that a court which is lower in a hierarchy is completely bound by the decisions of courts which are above it.</a:t>
            </a:r>
          </a:p>
        </p:txBody>
      </p:sp>
    </p:spTree>
    <p:extLst>
      <p:ext uri="{BB962C8B-B14F-4D97-AF65-F5344CB8AC3E}">
        <p14:creationId xmlns:p14="http://schemas.microsoft.com/office/powerpoint/2010/main" xmlns="" val="188600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10600" cy="5518150"/>
          </a:xfrm>
        </p:spPr>
        <p:txBody>
          <a:bodyPr>
            <a:normAutofit/>
          </a:bodyPr>
          <a:lstStyle/>
          <a:p>
            <a:pPr algn="just">
              <a:lnSpc>
                <a:spcPct val="150000"/>
              </a:lnSpc>
            </a:pPr>
            <a:endParaRPr lang="en-US" sz="2200" dirty="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a:p>
            <a:pPr marL="0" indent="0" algn="just">
              <a:buNone/>
            </a:pP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29</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914400" y="6356350"/>
            <a:ext cx="7010400" cy="365125"/>
          </a:xfrm>
        </p:spPr>
        <p:txBody>
          <a:bodyPr/>
          <a:lstStyle/>
          <a:p>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74C50981-30D3-45E3-A7EB-026569B9A813}"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8" name="Title 1">
            <a:extLst>
              <a:ext uri="{FF2B5EF4-FFF2-40B4-BE49-F238E27FC236}">
                <a16:creationId xmlns:a16="http://schemas.microsoft.com/office/drawing/2014/main" xmlns="" id="{A7B7BF2D-3875-4529-9AD3-6BEAEC3E8787}"/>
              </a:ext>
            </a:extLst>
          </p:cNvPr>
          <p:cNvSpPr txBox="1">
            <a:spLocks/>
          </p:cNvSpPr>
          <p:nvPr/>
        </p:nvSpPr>
        <p:spPr>
          <a:xfrm>
            <a:off x="0" y="0"/>
            <a:ext cx="91440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800" b="1" dirty="0" smtClean="0">
                <a:latin typeface="Times New Roman" pitchFamily="18" charset="0"/>
                <a:cs typeface="Times New Roman" pitchFamily="18" charset="0"/>
              </a:rPr>
              <a:t>Principles taken from decisions of judges </a:t>
            </a:r>
          </a:p>
          <a:p>
            <a:pPr>
              <a:defRPr/>
            </a:pPr>
            <a:r>
              <a:rPr lang="en-US" sz="2800" b="1" dirty="0" smtClean="0">
                <a:latin typeface="Times New Roman" pitchFamily="18" charset="0"/>
                <a:cs typeface="Times New Roman" pitchFamily="18" charset="0"/>
              </a:rPr>
              <a:t>constitute binding legal rules(cont..)</a:t>
            </a:r>
            <a:endParaRPr lang="en-US" sz="2800" b="1" dirty="0">
              <a:latin typeface="Times New Roman" pitchFamily="18" charset="0"/>
              <a:cs typeface="Times New Roman" pitchFamily="18" charset="0"/>
            </a:endParaRPr>
          </a:p>
        </p:txBody>
      </p:sp>
      <p:pic>
        <p:nvPicPr>
          <p:cNvPr id="9" name="Picture 2">
            <a:extLst>
              <a:ext uri="{FF2B5EF4-FFF2-40B4-BE49-F238E27FC236}">
                <a16:creationId xmlns:a16="http://schemas.microsoft.com/office/drawing/2014/main" xmlns="" id="{42C3B10B-E1B3-4E5C-A187-AC0EA373929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Rectangle 10"/>
          <p:cNvSpPr/>
          <p:nvPr/>
        </p:nvSpPr>
        <p:spPr>
          <a:xfrm>
            <a:off x="0" y="1143000"/>
            <a:ext cx="9144000" cy="5632311"/>
          </a:xfrm>
          <a:prstGeom prst="rect">
            <a:avLst/>
          </a:prstGeom>
        </p:spPr>
        <p:txBody>
          <a:bodyPr wrap="square">
            <a:spAutoFit/>
          </a:bodyPr>
          <a:lstStyle/>
          <a:p>
            <a:pPr>
              <a:lnSpc>
                <a:spcPct val="150000"/>
              </a:lnSpc>
              <a:buFont typeface="Arial" pitchFamily="34" charset="0"/>
              <a:buChar char="•"/>
            </a:pPr>
            <a:r>
              <a:rPr lang="en-US" sz="2400" dirty="0" smtClean="0">
                <a:latin typeface="Times New Roman" pitchFamily="18" charset="0"/>
                <a:cs typeface="Times New Roman" pitchFamily="18" charset="0"/>
              </a:rPr>
              <a:t>The second rule states that higher courts are bound by their own decision in general in matters of related to precedence.</a:t>
            </a:r>
          </a:p>
          <a:p>
            <a:pPr>
              <a:lnSpc>
                <a:spcPct val="150000"/>
              </a:lnSpc>
              <a:buFont typeface="Arial" pitchFamily="34" charset="0"/>
              <a:buChar char="•"/>
            </a:pPr>
            <a:r>
              <a:rPr lang="en-US" sz="2400" dirty="0" smtClean="0">
                <a:latin typeface="Times New Roman" pitchFamily="18" charset="0"/>
                <a:cs typeface="Times New Roman" pitchFamily="18" charset="0"/>
              </a:rPr>
              <a:t>The decisions of the high court are binding on all subordinate courts. In case of a conflict between two benches of similar authority, the latter decision is to be followed.</a:t>
            </a:r>
          </a:p>
          <a:p>
            <a:pPr>
              <a:lnSpc>
                <a:spcPct val="150000"/>
              </a:lnSpc>
              <a:buFont typeface="Arial" pitchFamily="34" charset="0"/>
              <a:buChar char="•"/>
            </a:pPr>
            <a:r>
              <a:rPr lang="en-US" sz="2400" dirty="0" smtClean="0">
                <a:latin typeface="Times New Roman" pitchFamily="18" charset="0"/>
                <a:cs typeface="Times New Roman" pitchFamily="18" charset="0"/>
              </a:rPr>
              <a:t>The more the number of judges on a bench, the higher their authority.</a:t>
            </a:r>
          </a:p>
          <a:p>
            <a:pPr>
              <a:lnSpc>
                <a:spcPct val="150000"/>
              </a:lnSpc>
              <a:buFont typeface="Arial" pitchFamily="34" charset="0"/>
              <a:buChar char="•"/>
            </a:pPr>
            <a:r>
              <a:rPr lang="en-US" sz="2400" dirty="0" smtClean="0">
                <a:latin typeface="Times New Roman" pitchFamily="18" charset="0"/>
                <a:cs typeface="Times New Roman" pitchFamily="18" charset="0"/>
              </a:rPr>
              <a:t>The decision of one high court is not binding on other high courts.</a:t>
            </a:r>
          </a:p>
          <a:p>
            <a:pPr>
              <a:lnSpc>
                <a:spcPct val="150000"/>
              </a:lnSpc>
              <a:buFont typeface="Arial" pitchFamily="34" charset="0"/>
              <a:buChar char="•"/>
            </a:pPr>
            <a:r>
              <a:rPr lang="en-US" sz="2400" dirty="0" smtClean="0">
                <a:latin typeface="Times New Roman" pitchFamily="18" charset="0"/>
                <a:cs typeface="Times New Roman" pitchFamily="18" charset="0"/>
              </a:rPr>
              <a:t>The Supreme court is the highest authority and its decisions are binding on all other courts. </a:t>
            </a:r>
          </a:p>
          <a:p>
            <a:pPr>
              <a:lnSpc>
                <a:spcPct val="150000"/>
              </a:lnSpc>
              <a:buFont typeface="Arial" pitchFamily="34" charset="0"/>
              <a:buChar char="•"/>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88600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a:extLst>
              <a:ext uri="{FF2B5EF4-FFF2-40B4-BE49-F238E27FC236}">
                <a16:creationId xmlns:a16="http://schemas.microsoft.com/office/drawing/2014/main" xmlns="" id="{3EE8F411-1806-470B-9F1E-CA26FAC4EA61}"/>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Date Placeholder 5">
            <a:extLst>
              <a:ext uri="{FF2B5EF4-FFF2-40B4-BE49-F238E27FC236}">
                <a16:creationId xmlns:a16="http://schemas.microsoft.com/office/drawing/2014/main" xmlns="" id="{05A47569-AF9B-401F-BBEF-DB89D4FD9FD8}"/>
              </a:ext>
            </a:extLst>
          </p:cNvPr>
          <p:cNvSpPr>
            <a:spLocks noGrp="1"/>
          </p:cNvSpPr>
          <p:nvPr>
            <p:ph type="dt" sz="half" idx="10"/>
          </p:nvPr>
        </p:nvSpPr>
        <p:spPr/>
        <p:txBody>
          <a:bodyPr/>
          <a:lstStyle/>
          <a:p>
            <a:fld id="{146AC8B3-F174-4646-91A4-DF06C3F1498A}" type="datetime1">
              <a:rPr lang="en-US" smtClean="0"/>
              <a:pPr/>
              <a:t>6/18/2022</a:t>
            </a:fld>
            <a:endParaRPr lang="en-US"/>
          </a:p>
        </p:txBody>
      </p:sp>
      <p:sp>
        <p:nvSpPr>
          <p:cNvPr id="7" name="Footer Placeholder 6">
            <a:extLst>
              <a:ext uri="{FF2B5EF4-FFF2-40B4-BE49-F238E27FC236}">
                <a16:creationId xmlns:a16="http://schemas.microsoft.com/office/drawing/2014/main" xmlns="" id="{BDA1CA3D-AB99-4E49-927A-776A9C9669D3}"/>
              </a:ext>
            </a:extLst>
          </p:cNvPr>
          <p:cNvSpPr>
            <a:spLocks noGrp="1"/>
          </p:cNvSpPr>
          <p:nvPr>
            <p:ph type="ftr" sz="quarter" idx="11"/>
          </p:nvPr>
        </p:nvSpPr>
        <p:spPr>
          <a:xfrm>
            <a:off x="1981200" y="6356350"/>
            <a:ext cx="5867400" cy="501650"/>
          </a:xfrm>
        </p:spPr>
        <p:txBody>
          <a:bodyPr/>
          <a:lstStyle/>
          <a:p>
            <a:r>
              <a:rPr lang="en-US" smtClean="0"/>
              <a:t>Mr. Ajeet Singh    Constitution of India, Law and Engineering     Unit 3</a:t>
            </a:r>
            <a:endParaRPr lang="en-US" dirty="0"/>
          </a:p>
        </p:txBody>
      </p:sp>
      <p:sp>
        <p:nvSpPr>
          <p:cNvPr id="9" name="Title 1">
            <a:extLst>
              <a:ext uri="{FF2B5EF4-FFF2-40B4-BE49-F238E27FC236}">
                <a16:creationId xmlns:a16="http://schemas.microsoft.com/office/drawing/2014/main" xmlns="" id="{282C8771-B8DA-47BF-A854-C6E39979E07C}"/>
              </a:ext>
            </a:extLst>
          </p:cNvPr>
          <p:cNvSpPr txBox="1">
            <a:spLocks/>
          </p:cNvSpPr>
          <p:nvPr/>
        </p:nvSpPr>
        <p:spPr>
          <a:xfrm>
            <a:off x="1143000" y="0"/>
            <a:ext cx="8001000" cy="690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smtClean="0">
                <a:latin typeface="Times New Roman" pitchFamily="18" charset="0"/>
                <a:cs typeface="Times New Roman" pitchFamily="18" charset="0"/>
              </a:rPr>
              <a:t>Evaluation Scheme</a:t>
            </a:r>
            <a:endParaRPr lang="en-US" sz="2400" b="1" dirty="0">
              <a:latin typeface="Times New Roman" pitchFamily="18" charset="0"/>
              <a:cs typeface="Times New Roman" pitchFamily="18" charset="0"/>
            </a:endParaRPr>
          </a:p>
        </p:txBody>
      </p:sp>
      <p:pic>
        <p:nvPicPr>
          <p:cNvPr id="1027" name="Picture 3" descr="C:\Users\student\Downloads\IMG-20220617-WA0002.jpg"/>
          <p:cNvPicPr>
            <a:picLocks noChangeAspect="1" noChangeArrowheads="1"/>
          </p:cNvPicPr>
          <p:nvPr/>
        </p:nvPicPr>
        <p:blipFill>
          <a:blip r:embed="rId4"/>
          <a:srcRect l="4461" t="5250" r="8922" b="33000"/>
          <a:stretch>
            <a:fillRect/>
          </a:stretch>
        </p:blipFill>
        <p:spPr bwMode="auto">
          <a:xfrm>
            <a:off x="0" y="609600"/>
            <a:ext cx="9144000" cy="6248400"/>
          </a:xfrm>
          <a:prstGeom prst="rect">
            <a:avLst/>
          </a:prstGeom>
          <a:solidFill>
            <a:schemeClr val="accent1"/>
          </a:solidFill>
          <a:ln>
            <a:solidFill>
              <a:schemeClr val="accent1"/>
            </a:solidFill>
          </a:ln>
        </p:spPr>
      </p:pic>
      <p:cxnSp>
        <p:nvCxnSpPr>
          <p:cNvPr id="13" name="Straight Connector 12"/>
          <p:cNvCxnSpPr/>
          <p:nvPr/>
        </p:nvCxnSpPr>
        <p:spPr>
          <a:xfrm>
            <a:off x="0" y="5715000"/>
            <a:ext cx="9144000" cy="1588"/>
          </a:xfrm>
          <a:prstGeom prst="line">
            <a:avLst/>
          </a:prstGeom>
          <a:ln w="22225">
            <a:solidFill>
              <a:srgbClr val="FF0000">
                <a:alpha val="77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248400"/>
            <a:ext cx="9144000" cy="1588"/>
          </a:xfrm>
          <a:prstGeom prst="line">
            <a:avLst/>
          </a:prstGeom>
          <a:ln w="25400">
            <a:solidFill>
              <a:srgbClr val="FF0000">
                <a:alpha val="77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22160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144000" cy="4800600"/>
          </a:xfrm>
        </p:spPr>
        <p:txBody>
          <a:bodyPr>
            <a:normAutofit/>
          </a:bodyPr>
          <a:lstStyle/>
          <a:p>
            <a:pPr algn="just">
              <a:lnSpc>
                <a:spcPct val="150000"/>
              </a:lnSpc>
              <a:buNone/>
            </a:pPr>
            <a:r>
              <a:rPr lang="en-US" sz="2400" dirty="0" smtClean="0">
                <a:latin typeface="Times New Roman" pitchFamily="18" charset="0"/>
                <a:cs typeface="Times New Roman" pitchFamily="18" charset="0"/>
              </a:rPr>
              <a:t>Legal system:</a:t>
            </a:r>
            <a:r>
              <a:rPr lang="en-US" sz="2400" dirty="0" smtClean="0">
                <a:latin typeface="Times New Roman" pitchFamily="18" charset="0"/>
                <a:cs typeface="Times New Roman" pitchFamily="18" charset="0"/>
                <a:hlinkClick r:id="rId2"/>
              </a:rPr>
              <a:t> </a:t>
            </a:r>
            <a:r>
              <a:rPr lang="en-US" sz="2400" dirty="0" smtClean="0">
                <a:latin typeface="Times New Roman" pitchFamily="18" charset="0"/>
                <a:cs typeface="Times New Roman" pitchFamily="18" charset="0"/>
                <a:hlinkClick r:id="rId3"/>
              </a:rPr>
              <a:t>https://www.youtube.com/watch?v=3j88YjqFj5U</a:t>
            </a:r>
            <a:r>
              <a:rPr lang="en-US" sz="2400" dirty="0" smtClean="0">
                <a:latin typeface="Times New Roman" pitchFamily="18" charset="0"/>
                <a:cs typeface="Times New Roman" pitchFamily="18" charset="0"/>
              </a:rPr>
              <a:t> </a:t>
            </a:r>
          </a:p>
          <a:p>
            <a:pPr>
              <a:lnSpc>
                <a:spcPct val="150000"/>
              </a:lnSpc>
              <a:buNone/>
            </a:pPr>
            <a:r>
              <a:rPr lang="en-US" sz="2400" dirty="0" smtClean="0">
                <a:latin typeface="Times New Roman" pitchFamily="18" charset="0"/>
                <a:cs typeface="Times New Roman" pitchFamily="18" charset="0"/>
              </a:rPr>
              <a:t>Outline of legal system: </a:t>
            </a:r>
            <a:r>
              <a:rPr lang="en-US" sz="2400" dirty="0" smtClean="0">
                <a:latin typeface="Times New Roman" pitchFamily="18" charset="0"/>
                <a:cs typeface="Times New Roman" pitchFamily="18" charset="0"/>
                <a:hlinkClick r:id="rId4"/>
              </a:rPr>
              <a:t>https://www.youtube.com/watch?v=EnFRTG9Qv2Y</a:t>
            </a:r>
            <a:r>
              <a:rPr lang="en-US" sz="2400" dirty="0" smtClean="0">
                <a:latin typeface="Times New Roman" pitchFamily="18" charset="0"/>
                <a:cs typeface="Times New Roman" pitchFamily="18" charset="0"/>
              </a:rPr>
              <a:t> </a:t>
            </a:r>
          </a:p>
          <a:p>
            <a:pPr>
              <a:lnSpc>
                <a:spcPct val="150000"/>
              </a:lnSpc>
              <a:buNone/>
            </a:pPr>
            <a:r>
              <a:rPr lang="en-US" sz="2400" dirty="0" smtClean="0">
                <a:latin typeface="Times New Roman" pitchFamily="18" charset="0"/>
                <a:cs typeface="Times New Roman" pitchFamily="18" charset="0"/>
              </a:rPr>
              <a:t>Source of law: </a:t>
            </a:r>
            <a:r>
              <a:rPr lang="en-US" sz="2400" dirty="0" smtClean="0">
                <a:latin typeface="Times New Roman" pitchFamily="18" charset="0"/>
                <a:cs typeface="Times New Roman" pitchFamily="18" charset="0"/>
                <a:hlinkClick r:id="rId5"/>
              </a:rPr>
              <a:t>https://www.youtube.com/watch?v=l2GG0Dq_xYE</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514DE7B-43FB-4F01-A960-C1CF4E34D02A}"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30</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smtClean="0">
                <a:latin typeface="Times New Roman" pitchFamily="18" charset="0"/>
                <a:cs typeface="Times New Roman" pitchFamily="18" charset="0"/>
              </a:rPr>
              <a:t>Lecture Related to Topic</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1471" y="1"/>
            <a:ext cx="1347673" cy="685798"/>
          </a:xfrm>
          <a:prstGeom prst="rect">
            <a:avLst/>
          </a:prstGeom>
        </p:spPr>
      </p:pic>
    </p:spTree>
    <p:extLst>
      <p:ext uri="{BB962C8B-B14F-4D97-AF65-F5344CB8AC3E}">
        <p14:creationId xmlns="" xmlns:p14="http://schemas.microsoft.com/office/powerpoint/2010/main" val="1182030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4800600"/>
          </a:xfrm>
        </p:spPr>
        <p:txBody>
          <a:bodyPr>
            <a:normAutofit/>
          </a:bodyPr>
          <a:lstStyle/>
          <a:p>
            <a:pPr algn="just">
              <a:lnSpc>
                <a:spcPct val="150000"/>
              </a:lnSpc>
            </a:pPr>
            <a:r>
              <a:rPr lang="en-US" sz="2400" dirty="0" smtClean="0">
                <a:latin typeface="Times New Roman" pitchFamily="18" charset="0"/>
                <a:cs typeface="Times New Roman" pitchFamily="18" charset="0"/>
              </a:rPr>
              <a:t>Explain the term ‘Law’.</a:t>
            </a:r>
          </a:p>
          <a:p>
            <a:pPr algn="just">
              <a:lnSpc>
                <a:spcPct val="150000"/>
              </a:lnSpc>
            </a:pPr>
            <a:r>
              <a:rPr lang="en-US" sz="2400" dirty="0" smtClean="0">
                <a:latin typeface="Times New Roman" pitchFamily="18" charset="0"/>
                <a:cs typeface="Times New Roman" pitchFamily="18" charset="0"/>
              </a:rPr>
              <a:t>What are the major functions of Law?</a:t>
            </a:r>
          </a:p>
          <a:p>
            <a:pPr algn="just">
              <a:lnSpc>
                <a:spcPct val="150000"/>
              </a:lnSpc>
            </a:pPr>
            <a:r>
              <a:rPr lang="en-US" sz="2400" dirty="0" smtClean="0">
                <a:latin typeface="Times New Roman" pitchFamily="18" charset="0"/>
                <a:cs typeface="Times New Roman" pitchFamily="18" charset="0"/>
              </a:rPr>
              <a:t>What do you understand by the term Sources of law ? Briefly describe it.</a:t>
            </a:r>
          </a:p>
          <a:p>
            <a:pPr algn="just">
              <a:lnSpc>
                <a:spcPct val="150000"/>
              </a:lnSpc>
            </a:pPr>
            <a:r>
              <a:rPr lang="en-US" sz="2400" dirty="0" smtClean="0">
                <a:latin typeface="Times New Roman" pitchFamily="18" charset="0"/>
                <a:cs typeface="Times New Roman" pitchFamily="18" charset="0"/>
              </a:rPr>
              <a:t>Explain the court structure in India.</a:t>
            </a:r>
          </a:p>
          <a:p>
            <a:pPr algn="just">
              <a:lnSpc>
                <a:spcPct val="150000"/>
              </a:lnSpc>
            </a:pPr>
            <a:r>
              <a:rPr lang="en-US" sz="2400" dirty="0" smtClean="0">
                <a:latin typeface="Times New Roman" pitchFamily="18" charset="0"/>
                <a:cs typeface="Times New Roman" pitchFamily="18" charset="0"/>
              </a:rPr>
              <a:t>What do you understand by the term Acts of parliament ?</a:t>
            </a:r>
          </a:p>
          <a:p>
            <a:pPr algn="just">
              <a:lnSpc>
                <a:spcPct val="150000"/>
              </a:lnSpc>
              <a:buNone/>
            </a:pPr>
            <a:endParaRPr lang="en-US" sz="24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F8BC23B-160E-4CA5-B814-783F163D3AC2}"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31</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Weekly</a:t>
            </a:r>
            <a:r>
              <a:rPr kumimoji="0" lang="en-US" sz="2400" b="1" i="0" u="none" strike="noStrike" kern="1200" cap="none" spc="0" normalizeH="0" noProof="0" dirty="0" smtClean="0">
                <a:ln>
                  <a:noFill/>
                </a:ln>
                <a:solidFill>
                  <a:schemeClr val="dk1"/>
                </a:solidFill>
                <a:effectLst/>
                <a:uLnTx/>
                <a:uFillTx/>
                <a:latin typeface="Times New Roman" pitchFamily="18" charset="0"/>
                <a:cs typeface="Times New Roman" pitchFamily="18" charset="0"/>
              </a:rPr>
              <a:t> assignment</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1"/>
            <a:ext cx="1347673" cy="685798"/>
          </a:xfrm>
          <a:prstGeom prst="rect">
            <a:avLst/>
          </a:prstGeom>
        </p:spPr>
      </p:pic>
    </p:spTree>
    <p:extLst>
      <p:ext uri="{BB962C8B-B14F-4D97-AF65-F5344CB8AC3E}">
        <p14:creationId xmlns="" xmlns:p14="http://schemas.microsoft.com/office/powerpoint/2010/main" val="1182030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799"/>
            <a:ext cx="8534400" cy="5562601"/>
          </a:xfrm>
        </p:spPr>
        <p:txBody>
          <a:bodyPr>
            <a:noAutofit/>
          </a:bodyPr>
          <a:lstStyle/>
          <a:p>
            <a:pPr>
              <a:buNone/>
            </a:pPr>
            <a:r>
              <a:rPr lang="en-US" sz="2400" dirty="0" smtClean="0">
                <a:latin typeface="Times New Roman" pitchFamily="18" charset="0"/>
                <a:cs typeface="Times New Roman" pitchFamily="18" charset="0"/>
              </a:rPr>
              <a:t>The law is derived mainly from two sources. Judge-made law is known as:</a:t>
            </a:r>
          </a:p>
          <a:p>
            <a:pPr>
              <a:buNone/>
            </a:pPr>
            <a:r>
              <a:rPr lang="en-US" sz="2400" dirty="0" smtClean="0">
                <a:latin typeface="Times New Roman" pitchFamily="18" charset="0"/>
                <a:cs typeface="Times New Roman" pitchFamily="18" charset="0"/>
              </a:rPr>
              <a:t> a) Statute law or legislation </a:t>
            </a:r>
          </a:p>
          <a:p>
            <a:pPr>
              <a:buNone/>
            </a:pPr>
            <a:r>
              <a:rPr lang="en-US" sz="2400" dirty="0" smtClean="0">
                <a:latin typeface="Times New Roman" pitchFamily="18" charset="0"/>
                <a:cs typeface="Times New Roman" pitchFamily="18" charset="0"/>
              </a:rPr>
              <a:t>b) Common law </a:t>
            </a:r>
          </a:p>
          <a:p>
            <a:pPr>
              <a:buNone/>
            </a:pPr>
            <a:r>
              <a:rPr lang="en-US" sz="2400" dirty="0" smtClean="0">
                <a:latin typeface="Times New Roman" pitchFamily="18" charset="0"/>
                <a:cs typeface="Times New Roman" pitchFamily="18" charset="0"/>
              </a:rPr>
              <a:t>c) Rule of law </a:t>
            </a:r>
          </a:p>
          <a:p>
            <a:pPr>
              <a:buNone/>
            </a:pPr>
            <a:r>
              <a:rPr lang="en-US" sz="2400" dirty="0" smtClean="0">
                <a:latin typeface="Times New Roman" pitchFamily="18" charset="0"/>
                <a:cs typeface="Times New Roman" pitchFamily="18" charset="0"/>
              </a:rPr>
              <a:t>d) Supreme law</a:t>
            </a:r>
          </a:p>
          <a:p>
            <a:pPr>
              <a:buNone/>
            </a:pP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Law made by Parliament is known as: </a:t>
            </a:r>
          </a:p>
          <a:p>
            <a:pPr>
              <a:buNone/>
            </a:pPr>
            <a:r>
              <a:rPr lang="en-US" sz="2400" dirty="0" smtClean="0">
                <a:latin typeface="Times New Roman" pitchFamily="18" charset="0"/>
                <a:cs typeface="Times New Roman" pitchFamily="18" charset="0"/>
              </a:rPr>
              <a:t>a) Supreme law </a:t>
            </a:r>
          </a:p>
          <a:p>
            <a:pPr>
              <a:buNone/>
            </a:pPr>
            <a:r>
              <a:rPr lang="en-US" sz="2400" dirty="0" smtClean="0">
                <a:latin typeface="Times New Roman" pitchFamily="18" charset="0"/>
                <a:cs typeface="Times New Roman" pitchFamily="18" charset="0"/>
              </a:rPr>
              <a:t>b) Common law </a:t>
            </a:r>
          </a:p>
          <a:p>
            <a:pPr>
              <a:buNone/>
            </a:pPr>
            <a:r>
              <a:rPr lang="en-US" sz="2400" dirty="0" smtClean="0">
                <a:latin typeface="Times New Roman" pitchFamily="18" charset="0"/>
                <a:cs typeface="Times New Roman" pitchFamily="18" charset="0"/>
              </a:rPr>
              <a:t>c) Rule of law </a:t>
            </a:r>
          </a:p>
          <a:p>
            <a:pPr>
              <a:buNone/>
            </a:pPr>
            <a:r>
              <a:rPr lang="en-US" sz="2400" dirty="0" smtClean="0">
                <a:latin typeface="Times New Roman" pitchFamily="18" charset="0"/>
                <a:cs typeface="Times New Roman" pitchFamily="18" charset="0"/>
              </a:rPr>
              <a:t>d) Statute law or legislation</a:t>
            </a:r>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502A1DF-7B23-44F2-B19E-82D6422594A9}"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32</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Daily Quiz</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1"/>
            <a:ext cx="1347673" cy="685798"/>
          </a:xfrm>
          <a:prstGeom prst="rect">
            <a:avLst/>
          </a:prstGeom>
        </p:spPr>
      </p:pic>
    </p:spTree>
    <p:extLst>
      <p:ext uri="{BB962C8B-B14F-4D97-AF65-F5344CB8AC3E}">
        <p14:creationId xmlns="" xmlns:p14="http://schemas.microsoft.com/office/powerpoint/2010/main" val="11820304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610600" cy="5582920"/>
          </a:xfrm>
        </p:spPr>
        <p:txBody>
          <a:bodyPr>
            <a:normAutofit lnSpcReduction="10000"/>
          </a:bodyPr>
          <a:lstStyle/>
          <a:p>
            <a:pPr fontAlgn="base">
              <a:buNone/>
            </a:pPr>
            <a:r>
              <a:rPr lang="en-US" sz="2400" dirty="0" smtClean="0">
                <a:latin typeface="Times New Roman" pitchFamily="18" charset="0"/>
                <a:cs typeface="Times New Roman" pitchFamily="18" charset="0"/>
              </a:rPr>
              <a:t>Which of the following is NOT a domestic source of law?</a:t>
            </a:r>
          </a:p>
          <a:p>
            <a:pPr fontAlgn="base">
              <a:buNone/>
            </a:pPr>
            <a:r>
              <a:rPr lang="en-US" sz="2400" b="1" dirty="0" smtClean="0">
                <a:latin typeface="Times New Roman" pitchFamily="18" charset="0"/>
                <a:cs typeface="Times New Roman" pitchFamily="18" charset="0"/>
              </a:rPr>
              <a:t>a) </a:t>
            </a:r>
            <a:r>
              <a:rPr lang="en-US" sz="2400" dirty="0" smtClean="0">
                <a:latin typeface="Times New Roman" pitchFamily="18" charset="0"/>
                <a:cs typeface="Times New Roman" pitchFamily="18" charset="0"/>
              </a:rPr>
              <a:t>Legislation</a:t>
            </a:r>
          </a:p>
          <a:p>
            <a:pPr fontAlgn="base">
              <a:buNone/>
            </a:pPr>
            <a:r>
              <a:rPr lang="en-US" sz="2400" b="1" dirty="0" smtClean="0">
                <a:latin typeface="Times New Roman" pitchFamily="18" charset="0"/>
                <a:cs typeface="Times New Roman" pitchFamily="18" charset="0"/>
              </a:rPr>
              <a:t>b) </a:t>
            </a:r>
            <a:r>
              <a:rPr lang="en-US" sz="2400" dirty="0" smtClean="0">
                <a:latin typeface="Times New Roman" pitchFamily="18" charset="0"/>
                <a:cs typeface="Times New Roman" pitchFamily="18" charset="0"/>
              </a:rPr>
              <a:t>Case law</a:t>
            </a:r>
          </a:p>
          <a:p>
            <a:pPr fontAlgn="base">
              <a:buNone/>
            </a:pPr>
            <a:r>
              <a:rPr lang="en-US" sz="2400" b="1" dirty="0" smtClean="0">
                <a:latin typeface="Times New Roman" pitchFamily="18" charset="0"/>
                <a:cs typeface="Times New Roman" pitchFamily="18" charset="0"/>
              </a:rPr>
              <a:t>c) </a:t>
            </a:r>
            <a:r>
              <a:rPr lang="en-US" sz="2400" dirty="0" err="1" smtClean="0">
                <a:latin typeface="Times New Roman" pitchFamily="18" charset="0"/>
                <a:cs typeface="Times New Roman" pitchFamily="18" charset="0"/>
              </a:rPr>
              <a:t>Hansard</a:t>
            </a:r>
            <a:endParaRPr lang="en-US" sz="2400" dirty="0" smtClean="0">
              <a:latin typeface="Times New Roman" pitchFamily="18" charset="0"/>
              <a:cs typeface="Times New Roman" pitchFamily="18" charset="0"/>
            </a:endParaRPr>
          </a:p>
          <a:p>
            <a:pPr fontAlgn="base">
              <a:buNone/>
            </a:pPr>
            <a:r>
              <a:rPr lang="en-US" sz="2400" b="1" dirty="0" smtClean="0">
                <a:latin typeface="Times New Roman" pitchFamily="18" charset="0"/>
                <a:cs typeface="Times New Roman" pitchFamily="18" charset="0"/>
              </a:rPr>
              <a:t>d) </a:t>
            </a:r>
            <a:r>
              <a:rPr lang="en-US" sz="2400" dirty="0" smtClean="0">
                <a:latin typeface="Times New Roman" pitchFamily="18" charset="0"/>
                <a:cs typeface="Times New Roman" pitchFamily="18" charset="0"/>
              </a:rPr>
              <a:t>Custom</a:t>
            </a:r>
          </a:p>
          <a:p>
            <a:endParaRPr lang="en-US" sz="2200" dirty="0">
              <a:latin typeface="Times New Roman" pitchFamily="18" charset="0"/>
              <a:cs typeface="Times New Roman" pitchFamily="18" charset="0"/>
            </a:endParaRPr>
          </a:p>
          <a:p>
            <a:pPr fontAlgn="base">
              <a:buNone/>
            </a:pPr>
            <a:r>
              <a:rPr lang="en-US" sz="2400" dirty="0" smtClean="0">
                <a:latin typeface="Times New Roman" pitchFamily="18" charset="0"/>
                <a:cs typeface="Times New Roman" pitchFamily="18" charset="0"/>
              </a:rPr>
              <a:t>The Court of Appeal is bound by the decisions of which court(s)?</a:t>
            </a:r>
          </a:p>
          <a:p>
            <a:pPr fontAlgn="base">
              <a:buNone/>
            </a:pPr>
            <a:r>
              <a:rPr lang="en-US" sz="2400" b="1" dirty="0" smtClean="0">
                <a:latin typeface="Times New Roman" pitchFamily="18" charset="0"/>
                <a:cs typeface="Times New Roman" pitchFamily="18" charset="0"/>
              </a:rPr>
              <a:t>a) </a:t>
            </a:r>
            <a:r>
              <a:rPr lang="en-US" sz="2400" dirty="0" smtClean="0">
                <a:latin typeface="Times New Roman" pitchFamily="18" charset="0"/>
                <a:cs typeface="Times New Roman" pitchFamily="18" charset="0"/>
              </a:rPr>
              <a:t>Decisions of the House of Lords/Supreme Court only.</a:t>
            </a:r>
          </a:p>
          <a:p>
            <a:pPr fontAlgn="base">
              <a:buNone/>
            </a:pPr>
            <a:r>
              <a:rPr lang="en-US" sz="2400" b="1" dirty="0" smtClean="0">
                <a:latin typeface="Times New Roman" pitchFamily="18" charset="0"/>
                <a:cs typeface="Times New Roman" pitchFamily="18" charset="0"/>
              </a:rPr>
              <a:t>b) </a:t>
            </a:r>
            <a:r>
              <a:rPr lang="en-US" sz="2400" dirty="0" smtClean="0">
                <a:latin typeface="Times New Roman" pitchFamily="18" charset="0"/>
                <a:cs typeface="Times New Roman" pitchFamily="18" charset="0"/>
              </a:rPr>
              <a:t>Decisions of the House of Lords/Supreme Court and generally its own decisions.</a:t>
            </a:r>
          </a:p>
          <a:p>
            <a:pPr fontAlgn="base">
              <a:buNone/>
            </a:pPr>
            <a:r>
              <a:rPr lang="en-US" sz="2400" b="1" dirty="0" smtClean="0">
                <a:latin typeface="Times New Roman" pitchFamily="18" charset="0"/>
                <a:cs typeface="Times New Roman" pitchFamily="18" charset="0"/>
              </a:rPr>
              <a:t>c) </a:t>
            </a:r>
            <a:r>
              <a:rPr lang="en-US" sz="2400" dirty="0" smtClean="0">
                <a:latin typeface="Times New Roman" pitchFamily="18" charset="0"/>
                <a:cs typeface="Times New Roman" pitchFamily="18" charset="0"/>
              </a:rPr>
              <a:t>Decisions of the House of Lords/Supreme Court and the Judicial Committee of the Privy Council only.</a:t>
            </a:r>
          </a:p>
          <a:p>
            <a:pPr fontAlgn="base">
              <a:buNone/>
            </a:pPr>
            <a:r>
              <a:rPr lang="en-US" sz="2400" b="1" dirty="0" smtClean="0">
                <a:latin typeface="Times New Roman" pitchFamily="18" charset="0"/>
                <a:cs typeface="Times New Roman" pitchFamily="18" charset="0"/>
              </a:rPr>
              <a:t>d) </a:t>
            </a:r>
            <a:r>
              <a:rPr lang="en-US" sz="2400" dirty="0" smtClean="0">
                <a:latin typeface="Times New Roman" pitchFamily="18" charset="0"/>
                <a:cs typeface="Times New Roman" pitchFamily="18" charset="0"/>
              </a:rPr>
              <a:t>The Court of Appeal is not bound by the decisions of any other courts.</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05C8FE1-32AC-4C5B-BB52-9EA8074C950C}"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33</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Daily Quiz</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76438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xmlns="" val="2762368963"/>
              </p:ext>
            </p:extLst>
          </p:nvPr>
        </p:nvGraphicFramePr>
        <p:xfrm>
          <a:off x="457200" y="1066800"/>
          <a:ext cx="8000999" cy="2667000"/>
        </p:xfrm>
        <a:graphic>
          <a:graphicData uri="http://schemas.openxmlformats.org/drawingml/2006/table">
            <a:tbl>
              <a:tblPr firstRow="1" bandRow="1">
                <a:tableStyleId>{5C22544A-7EE6-4342-B048-85BDC9FD1C3A}</a:tableStyleId>
              </a:tblPr>
              <a:tblGrid>
                <a:gridCol w="3725331">
                  <a:extLst>
                    <a:ext uri="{9D8B030D-6E8A-4147-A177-3AD203B41FA5}">
                      <a16:colId xmlns:a16="http://schemas.microsoft.com/office/drawing/2014/main" xmlns="" val="20000"/>
                    </a:ext>
                  </a:extLst>
                </a:gridCol>
                <a:gridCol w="2980269">
                  <a:extLst>
                    <a:ext uri="{9D8B030D-6E8A-4147-A177-3AD203B41FA5}">
                      <a16:colId xmlns:a16="http://schemas.microsoft.com/office/drawing/2014/main" xmlns="" val="20001"/>
                    </a:ext>
                  </a:extLst>
                </a:gridCol>
                <a:gridCol w="1295399">
                  <a:extLst>
                    <a:ext uri="{9D8B030D-6E8A-4147-A177-3AD203B41FA5}">
                      <a16:colId xmlns:a16="http://schemas.microsoft.com/office/drawing/2014/main" xmlns="" val="20002"/>
                    </a:ext>
                  </a:extLst>
                </a:gridCol>
              </a:tblGrid>
              <a:tr h="990600">
                <a:tc>
                  <a:txBody>
                    <a:bodyPr/>
                    <a:lstStyle/>
                    <a:p>
                      <a:pPr algn="ctr"/>
                      <a:r>
                        <a:rPr lang="en-US" sz="2000" dirty="0">
                          <a:latin typeface="Times New Roman" pitchFamily="18" charset="0"/>
                          <a:cs typeface="Times New Roman" pitchFamily="18" charset="0"/>
                        </a:rPr>
                        <a:t>Name of Topic</a:t>
                      </a:r>
                    </a:p>
                  </a:txBody>
                  <a:tcPr anchor="ct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tc>
                <a:tc>
                  <a:txBody>
                    <a:bodyPr/>
                    <a:lstStyle/>
                    <a:p>
                      <a:pPr algn="ctr"/>
                      <a:r>
                        <a:rPr lang="en-US" sz="2000" dirty="0">
                          <a:latin typeface="Times New Roman" pitchFamily="18" charset="0"/>
                          <a:cs typeface="Times New Roman" pitchFamily="18" charset="0"/>
                        </a:rPr>
                        <a:t>Mapping with CO</a:t>
                      </a:r>
                    </a:p>
                  </a:txBody>
                  <a:tcPr marT="45696" marB="45696" anchor="ctr"/>
                </a:tc>
                <a:extLst>
                  <a:ext uri="{0D108BD9-81ED-4DB2-BD59-A6C34878D82A}">
                    <a16:rowId xmlns:a16="http://schemas.microsoft.com/office/drawing/2014/main" xmlns="" val="10000"/>
                  </a:ext>
                </a:extLst>
              </a:tr>
              <a:tr h="1297858">
                <a:tc>
                  <a:txBody>
                    <a:bodyPr/>
                    <a:lstStyle/>
                    <a:p>
                      <a:pPr marL="0" marR="0">
                        <a:spcBef>
                          <a:spcPts val="0"/>
                        </a:spcBef>
                        <a:spcAft>
                          <a:spcPts val="0"/>
                        </a:spcAft>
                      </a:pPr>
                      <a:r>
                        <a:rPr lang="en-US" sz="2200" dirty="0">
                          <a:solidFill>
                            <a:srgbClr val="000000"/>
                          </a:solidFill>
                          <a:latin typeface="Times New Roman"/>
                          <a:ea typeface="Calibri"/>
                          <a:cs typeface="Times New Roman"/>
                        </a:rPr>
                        <a:t>The Court System in India and Foreign Courtiers (District Court, District Consumer Forum, Tribunals, High Courts, Supreme Court). </a:t>
                      </a: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200" b="0" dirty="0">
                          <a:latin typeface="Times New Roman" pitchFamily="18" charset="0"/>
                          <a:cs typeface="Times New Roman" pitchFamily="18" charset="0"/>
                        </a:rPr>
                        <a:t>Students will be able to learn about the Court system in India.</a:t>
                      </a:r>
                    </a:p>
                  </a:txBody>
                  <a:tcPr anchor="ctr"/>
                </a:tc>
                <a:tc>
                  <a:txBody>
                    <a:bodyPr/>
                    <a:lstStyle/>
                    <a:p>
                      <a:pPr algn="ctr"/>
                      <a:r>
                        <a:rPr lang="en-US" sz="2200" dirty="0">
                          <a:latin typeface="Times New Roman" pitchFamily="18" charset="0"/>
                          <a:cs typeface="Times New Roman" pitchFamily="18" charset="0"/>
                        </a:rPr>
                        <a:t>CO3</a:t>
                      </a:r>
                    </a:p>
                  </a:txBody>
                  <a:tcPr anchor="ctr"/>
                </a:tc>
                <a:extLst>
                  <a:ext uri="{0D108BD9-81ED-4DB2-BD59-A6C34878D82A}">
                    <a16:rowId xmlns:a16="http://schemas.microsoft.com/office/drawing/2014/main" xmlns="" val="10001"/>
                  </a:ext>
                </a:extLst>
              </a:tr>
            </a:tbl>
          </a:graphicData>
        </a:graphic>
      </p:graphicFrame>
      <p:sp>
        <p:nvSpPr>
          <p:cNvPr id="7" name="Slide Number Placeholder 6"/>
          <p:cNvSpPr>
            <a:spLocks noGrp="1"/>
          </p:cNvSpPr>
          <p:nvPr>
            <p:ph type="sldNum" sz="quarter" idx="12"/>
          </p:nvPr>
        </p:nvSpPr>
        <p:spPr/>
        <p:txBody>
          <a:bodyPr/>
          <a:lstStyle/>
          <a:p>
            <a:fld id="{B6F15528-21DE-4FAA-801E-634DDDAF4B2B}" type="slidenum">
              <a:rPr lang="en-US" smtClean="0"/>
              <a:pPr/>
              <a:t>34</a:t>
            </a:fld>
            <a:endParaRPr lang="en-US"/>
          </a:p>
        </p:txBody>
      </p:sp>
      <p:sp>
        <p:nvSpPr>
          <p:cNvPr id="8" name="Footer Placeholder 7"/>
          <p:cNvSpPr>
            <a:spLocks noGrp="1"/>
          </p:cNvSpPr>
          <p:nvPr>
            <p:ph type="ftr" sz="quarter" idx="11"/>
          </p:nvPr>
        </p:nvSpPr>
        <p:spPr>
          <a:xfrm>
            <a:off x="609600" y="6356352"/>
            <a:ext cx="7239000" cy="365125"/>
          </a:xfrm>
        </p:spPr>
        <p:txBody>
          <a:bodyPr/>
          <a:lstStyle/>
          <a:p>
            <a:r>
              <a:rPr lang="en-US" smtClean="0"/>
              <a:t>Mr. Ajeet Singh    Constitution of India, Law and Engineering     Unit 3</a:t>
            </a:r>
            <a:endParaRPr lang="en-US" dirty="0"/>
          </a:p>
        </p:txBody>
      </p:sp>
      <p:sp>
        <p:nvSpPr>
          <p:cNvPr id="6" name="Date Placeholder 5"/>
          <p:cNvSpPr>
            <a:spLocks noGrp="1"/>
          </p:cNvSpPr>
          <p:nvPr>
            <p:ph type="dt" sz="half" idx="10"/>
          </p:nvPr>
        </p:nvSpPr>
        <p:spPr/>
        <p:txBody>
          <a:bodyPr/>
          <a:lstStyle/>
          <a:p>
            <a:fld id="{7F65B204-3D29-469B-BC99-849E5B888A49}" type="datetime1">
              <a:rPr lang="en-US" smtClean="0"/>
              <a:pPr/>
              <a:t>6/18/2022</a:t>
            </a:fld>
            <a:endParaRPr lang="en-US"/>
          </a:p>
        </p:txBody>
      </p:sp>
      <p:sp>
        <p:nvSpPr>
          <p:cNvPr id="9" name="Title 1">
            <a:extLst>
              <a:ext uri="{FF2B5EF4-FFF2-40B4-BE49-F238E27FC236}">
                <a16:creationId xmlns:a16="http://schemas.microsoft.com/office/drawing/2014/main" xmlns="" id="{381A20A8-1538-46C9-9A6D-7C78D2CC3AFC}"/>
              </a:ext>
            </a:extLst>
          </p:cNvPr>
          <p:cNvSpPr txBox="1">
            <a:spLocks/>
          </p:cNvSpPr>
          <p:nvPr/>
        </p:nvSpPr>
        <p:spPr>
          <a:xfrm>
            <a:off x="0" y="0"/>
            <a:ext cx="9144000" cy="838199"/>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latin typeface="Times New Roman" pitchFamily="18" charset="0"/>
                <a:cs typeface="Times New Roman" pitchFamily="18" charset="0"/>
              </a:rPr>
              <a:t>Introduction of Topic 2</a:t>
            </a:r>
          </a:p>
        </p:txBody>
      </p:sp>
      <p:pic>
        <p:nvPicPr>
          <p:cNvPr id="10" name="Picture 2">
            <a:extLst>
              <a:ext uri="{FF2B5EF4-FFF2-40B4-BE49-F238E27FC236}">
                <a16:creationId xmlns:a16="http://schemas.microsoft.com/office/drawing/2014/main" xmlns="" id="{17A182ED-3E64-4F12-9811-816DD96B60C7}"/>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063" y="13062"/>
            <a:ext cx="1371600" cy="78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10600" cy="5518150"/>
          </a:xfrm>
        </p:spPr>
        <p:txBody>
          <a:bodyPr>
            <a:normAutofit lnSpcReduction="10000"/>
          </a:bodyPr>
          <a:lstStyle/>
          <a:p>
            <a:pPr algn="just">
              <a:lnSpc>
                <a:spcPct val="150000"/>
              </a:lnSpc>
            </a:pPr>
            <a:r>
              <a:rPr lang="en-US" sz="2200" dirty="0">
                <a:latin typeface="Times New Roman" pitchFamily="18" charset="0"/>
                <a:cs typeface="Times New Roman" pitchFamily="18" charset="0"/>
              </a:rPr>
              <a:t>The state judiciary consists of a high court and a hierarchy of subordinate courts, also known as lower courts. </a:t>
            </a:r>
          </a:p>
          <a:p>
            <a:pPr algn="just">
              <a:lnSpc>
                <a:spcPct val="150000"/>
              </a:lnSpc>
            </a:pPr>
            <a:r>
              <a:rPr lang="en-US" sz="2200" dirty="0">
                <a:latin typeface="Times New Roman" pitchFamily="18" charset="0"/>
                <a:cs typeface="Times New Roman" pitchFamily="18" charset="0"/>
              </a:rPr>
              <a:t>The subordinate courts are so called because of their subordination to the state high court. They function below and under the high court at district and lower levels.</a:t>
            </a:r>
          </a:p>
          <a:p>
            <a:pPr algn="just">
              <a:lnSpc>
                <a:spcPct val="150000"/>
              </a:lnSpc>
            </a:pPr>
            <a:r>
              <a:rPr lang="en-US" sz="2200" dirty="0">
                <a:latin typeface="Times New Roman" pitchFamily="18" charset="0"/>
                <a:cs typeface="Times New Roman" pitchFamily="18" charset="0"/>
              </a:rPr>
              <a:t>Articles 233 to 237 in Part VI of the Constitution make the following provisions to regulate the organization of subordinate courts and to ensure their independence from the executive.</a:t>
            </a:r>
          </a:p>
          <a:p>
            <a:pPr algn="just">
              <a:lnSpc>
                <a:spcPct val="150000"/>
              </a:lnSpc>
            </a:pPr>
            <a:r>
              <a:rPr lang="en-US" sz="2200" dirty="0">
                <a:latin typeface="Times New Roman" pitchFamily="18" charset="0"/>
                <a:cs typeface="Times New Roman" pitchFamily="18" charset="0"/>
              </a:rPr>
              <a:t>The district judge is the highest judicial authority in the district. He possesses original and appellate jurisdiction in both civil as well as criminal matters. </a:t>
            </a:r>
          </a:p>
          <a:p>
            <a:pPr algn="just">
              <a:lnSpc>
                <a:spcPct val="150000"/>
              </a:lnSpc>
            </a:pPr>
            <a:endParaRPr lang="en-US" sz="2200" dirty="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a:p>
            <a:pPr marL="0" indent="0" algn="just">
              <a:buNone/>
            </a:pP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
        <p:nvSpPr>
          <p:cNvPr id="5" name="Footer Placeholder 4"/>
          <p:cNvSpPr>
            <a:spLocks noGrp="1"/>
          </p:cNvSpPr>
          <p:nvPr>
            <p:ph type="ftr" sz="quarter" idx="11"/>
          </p:nvPr>
        </p:nvSpPr>
        <p:spPr>
          <a:xfrm>
            <a:off x="914400" y="6356350"/>
            <a:ext cx="7010400" cy="365125"/>
          </a:xfrm>
        </p:spPr>
        <p:txBody>
          <a:bodyPr/>
          <a:lstStyle/>
          <a:p>
            <a:r>
              <a:rPr lang="en-US" smtClean="0"/>
              <a:t>Mr. Ajeet Singh    Constitution of India, Law and Engineering     Unit 3</a:t>
            </a:r>
            <a:endParaRPr lang="en-US" dirty="0"/>
          </a:p>
        </p:txBody>
      </p:sp>
      <p:sp>
        <p:nvSpPr>
          <p:cNvPr id="6" name="Date Placeholder 5"/>
          <p:cNvSpPr>
            <a:spLocks noGrp="1"/>
          </p:cNvSpPr>
          <p:nvPr>
            <p:ph type="dt" sz="half" idx="10"/>
          </p:nvPr>
        </p:nvSpPr>
        <p:spPr/>
        <p:txBody>
          <a:bodyPr/>
          <a:lstStyle/>
          <a:p>
            <a:fld id="{EAC19CA6-F86D-4205-842C-0D5BA6F2E5A2}" type="datetime1">
              <a:rPr lang="en-US" smtClean="0"/>
              <a:pPr/>
              <a:t>6/18/2022</a:t>
            </a:fld>
            <a:endParaRPr lang="en-US"/>
          </a:p>
        </p:txBody>
      </p:sp>
      <p:sp>
        <p:nvSpPr>
          <p:cNvPr id="8" name="Title 1">
            <a:extLst>
              <a:ext uri="{FF2B5EF4-FFF2-40B4-BE49-F238E27FC236}">
                <a16:creationId xmlns:a16="http://schemas.microsoft.com/office/drawing/2014/main" xmlns="" id="{A7B7BF2D-3875-4529-9AD3-6BEAEC3E8787}"/>
              </a:ext>
            </a:extLst>
          </p:cNvPr>
          <p:cNvSpPr txBox="1">
            <a:spLocks/>
          </p:cNvSpPr>
          <p:nvPr/>
        </p:nvSpPr>
        <p:spPr>
          <a:xfrm>
            <a:off x="0" y="0"/>
            <a:ext cx="9144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itchFamily="18" charset="0"/>
                <a:cs typeface="Times New Roman" pitchFamily="18" charset="0"/>
              </a:rPr>
              <a:t>District Court</a:t>
            </a:r>
          </a:p>
        </p:txBody>
      </p:sp>
      <p:pic>
        <p:nvPicPr>
          <p:cNvPr id="9" name="Picture 2">
            <a:extLst>
              <a:ext uri="{FF2B5EF4-FFF2-40B4-BE49-F238E27FC236}">
                <a16:creationId xmlns:a16="http://schemas.microsoft.com/office/drawing/2014/main" xmlns="" id="{42C3B10B-E1B3-4E5C-A187-AC0EA373929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629923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10600" cy="5518150"/>
          </a:xfrm>
        </p:spPr>
        <p:txBody>
          <a:bodyPr>
            <a:normAutofit fontScale="92500"/>
          </a:bodyPr>
          <a:lstStyle/>
          <a:p>
            <a:pPr algn="just">
              <a:lnSpc>
                <a:spcPct val="150000"/>
              </a:lnSpc>
            </a:pPr>
            <a:r>
              <a:rPr lang="en-US" sz="2200" dirty="0">
                <a:latin typeface="Times New Roman" pitchFamily="18" charset="0"/>
                <a:cs typeface="Times New Roman" pitchFamily="18" charset="0"/>
              </a:rPr>
              <a:t>Under the provisions of the Consumer Protection Act, 1986 there is a three tier quasi-judicial mechanism at the District, State and National levels to provide simple and speedy resolution to consumer disputes. At the district level it is called District Consumer Disputes Redressal Forum (District Forum).</a:t>
            </a:r>
          </a:p>
          <a:p>
            <a:pPr algn="just">
              <a:lnSpc>
                <a:spcPct val="150000"/>
              </a:lnSpc>
            </a:pPr>
            <a:r>
              <a:rPr lang="en-US" sz="2200" dirty="0">
                <a:latin typeface="Times New Roman" pitchFamily="18" charset="0"/>
                <a:cs typeface="Times New Roman" pitchFamily="18" charset="0"/>
              </a:rPr>
              <a:t>It  has jurisdiction to entertain consumer complaints where the value of goods/services including compensation claimed , if any is  upto Rs. 20 Lakhs.</a:t>
            </a:r>
          </a:p>
          <a:p>
            <a:pPr algn="just">
              <a:lnSpc>
                <a:spcPct val="150000"/>
              </a:lnSpc>
            </a:pPr>
            <a:r>
              <a:rPr lang="en-US" sz="2200" dirty="0">
                <a:latin typeface="Times New Roman" pitchFamily="18" charset="0"/>
                <a:cs typeface="Times New Roman" pitchFamily="18" charset="0"/>
              </a:rPr>
              <a:t>At the state level it is known as  State Consumer Disputes Redressal Commission (State Commission). It has jurisdiction to entertain consumer complaints where the value of goods/services and compensation claimed if any upto Rs. 1 Crore and appeals against orders of </a:t>
            </a:r>
            <a:r>
              <a:rPr lang="en-US" sz="2200" dirty="0" err="1">
                <a:latin typeface="Times New Roman" pitchFamily="18" charset="0"/>
                <a:cs typeface="Times New Roman" pitchFamily="18" charset="0"/>
              </a:rPr>
              <a:t>Distrci</a:t>
            </a:r>
            <a:r>
              <a:rPr lang="en-US" sz="2200" dirty="0">
                <a:latin typeface="Times New Roman" pitchFamily="18" charset="0"/>
                <a:cs typeface="Times New Roman" pitchFamily="18" charset="0"/>
              </a:rPr>
              <a:t> Forum.</a:t>
            </a:r>
          </a:p>
          <a:p>
            <a:pPr marL="0" indent="0" algn="just">
              <a:buNone/>
            </a:pP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5" name="Footer Placeholder 4"/>
          <p:cNvSpPr>
            <a:spLocks noGrp="1"/>
          </p:cNvSpPr>
          <p:nvPr>
            <p:ph type="ftr" sz="quarter" idx="11"/>
          </p:nvPr>
        </p:nvSpPr>
        <p:spPr>
          <a:xfrm>
            <a:off x="914400" y="6356350"/>
            <a:ext cx="7010400" cy="365125"/>
          </a:xfrm>
        </p:spPr>
        <p:txBody>
          <a:bodyPr/>
          <a:lstStyle/>
          <a:p>
            <a:r>
              <a:rPr lang="en-US" smtClean="0"/>
              <a:t>Mr. Ajeet Singh    Constitution of India, Law and Engineering     Unit 3</a:t>
            </a:r>
            <a:endParaRPr lang="en-US" dirty="0"/>
          </a:p>
        </p:txBody>
      </p:sp>
      <p:sp>
        <p:nvSpPr>
          <p:cNvPr id="6" name="Date Placeholder 5"/>
          <p:cNvSpPr>
            <a:spLocks noGrp="1"/>
          </p:cNvSpPr>
          <p:nvPr>
            <p:ph type="dt" sz="half" idx="10"/>
          </p:nvPr>
        </p:nvSpPr>
        <p:spPr/>
        <p:txBody>
          <a:bodyPr/>
          <a:lstStyle/>
          <a:p>
            <a:fld id="{5F655537-499C-4801-9EC2-30BC29EEB91C}" type="datetime1">
              <a:rPr lang="en-US" smtClean="0"/>
              <a:pPr/>
              <a:t>6/18/2022</a:t>
            </a:fld>
            <a:endParaRPr lang="en-US"/>
          </a:p>
        </p:txBody>
      </p:sp>
      <p:sp>
        <p:nvSpPr>
          <p:cNvPr id="8" name="Title 1">
            <a:extLst>
              <a:ext uri="{FF2B5EF4-FFF2-40B4-BE49-F238E27FC236}">
                <a16:creationId xmlns:a16="http://schemas.microsoft.com/office/drawing/2014/main" xmlns="" id="{A7B7BF2D-3875-4529-9AD3-6BEAEC3E8787}"/>
              </a:ext>
            </a:extLst>
          </p:cNvPr>
          <p:cNvSpPr txBox="1">
            <a:spLocks/>
          </p:cNvSpPr>
          <p:nvPr/>
        </p:nvSpPr>
        <p:spPr>
          <a:xfrm>
            <a:off x="0" y="0"/>
            <a:ext cx="9144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itchFamily="18" charset="0"/>
                <a:cs typeface="Times New Roman" pitchFamily="18" charset="0"/>
              </a:rPr>
              <a:t>District Consumer Forum</a:t>
            </a:r>
          </a:p>
        </p:txBody>
      </p:sp>
      <p:pic>
        <p:nvPicPr>
          <p:cNvPr id="9" name="Picture 2">
            <a:extLst>
              <a:ext uri="{FF2B5EF4-FFF2-40B4-BE49-F238E27FC236}">
                <a16:creationId xmlns:a16="http://schemas.microsoft.com/office/drawing/2014/main" xmlns="" id="{42C3B10B-E1B3-4E5C-A187-AC0EA373929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872025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10600" cy="5518150"/>
          </a:xfrm>
        </p:spPr>
        <p:txBody>
          <a:bodyPr>
            <a:normAutofit/>
          </a:bodyPr>
          <a:lstStyle/>
          <a:p>
            <a:pPr algn="just">
              <a:lnSpc>
                <a:spcPct val="150000"/>
              </a:lnSpc>
            </a:pPr>
            <a:r>
              <a:rPr lang="en-US" sz="2200" dirty="0">
                <a:latin typeface="Times New Roman" pitchFamily="18" charset="0"/>
                <a:cs typeface="Times New Roman" pitchFamily="18" charset="0"/>
              </a:rPr>
              <a:t>Tribunals are institutions established for discharging judicial or quasi-judicial duties. The objective may be to reduce case load of the judiciary or to bring in subject expertise for technical matters. </a:t>
            </a:r>
          </a:p>
          <a:p>
            <a:pPr algn="just">
              <a:lnSpc>
                <a:spcPct val="150000"/>
              </a:lnSpc>
            </a:pPr>
            <a:r>
              <a:rPr lang="en-US" sz="2200" dirty="0">
                <a:latin typeface="Times New Roman" pitchFamily="18" charset="0"/>
                <a:cs typeface="Times New Roman" pitchFamily="18" charset="0"/>
              </a:rPr>
              <a:t>The Supreme Court has ruled that tribunals, being quasi-judicial bodies, should have the same level of independence from the executive as the judiciary, key factors include the mode of selection of members, the composition of tribunals, and the terms and tenure of service.</a:t>
            </a:r>
          </a:p>
          <a:p>
            <a:pPr algn="just">
              <a:lnSpc>
                <a:spcPct val="150000"/>
              </a:lnSpc>
            </a:pPr>
            <a:r>
              <a:rPr lang="en-US" sz="2200" dirty="0">
                <a:latin typeface="Times New Roman" pitchFamily="18" charset="0"/>
                <a:cs typeface="Times New Roman" pitchFamily="18" charset="0"/>
              </a:rPr>
              <a:t>They intend to provide a platform for faster adjudication as compared to traditional courts, as well as expertise on certain subject matters.</a:t>
            </a: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marL="0" indent="0" algn="just">
              <a:lnSpc>
                <a:spcPct val="150000"/>
              </a:lnSpc>
              <a:buNone/>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
        <p:nvSpPr>
          <p:cNvPr id="5" name="Footer Placeholder 4"/>
          <p:cNvSpPr>
            <a:spLocks noGrp="1"/>
          </p:cNvSpPr>
          <p:nvPr>
            <p:ph type="ftr" sz="quarter" idx="11"/>
          </p:nvPr>
        </p:nvSpPr>
        <p:spPr>
          <a:xfrm>
            <a:off x="914400" y="6356350"/>
            <a:ext cx="7010400" cy="365125"/>
          </a:xfrm>
        </p:spPr>
        <p:txBody>
          <a:bodyPr/>
          <a:lstStyle/>
          <a:p>
            <a:r>
              <a:rPr lang="en-US" smtClean="0"/>
              <a:t>Mr. Ajeet Singh    Constitution of India, Law and Engineering     Unit 3</a:t>
            </a:r>
            <a:endParaRPr lang="en-US" dirty="0"/>
          </a:p>
        </p:txBody>
      </p:sp>
      <p:sp>
        <p:nvSpPr>
          <p:cNvPr id="6" name="Date Placeholder 5"/>
          <p:cNvSpPr>
            <a:spLocks noGrp="1"/>
          </p:cNvSpPr>
          <p:nvPr>
            <p:ph type="dt" sz="half" idx="10"/>
          </p:nvPr>
        </p:nvSpPr>
        <p:spPr/>
        <p:txBody>
          <a:bodyPr/>
          <a:lstStyle/>
          <a:p>
            <a:fld id="{F24715EF-D5A5-4830-8328-66266AD391F3}" type="datetime1">
              <a:rPr lang="en-US" smtClean="0"/>
              <a:pPr/>
              <a:t>6/18/2022</a:t>
            </a:fld>
            <a:endParaRPr lang="en-US"/>
          </a:p>
        </p:txBody>
      </p:sp>
      <p:sp>
        <p:nvSpPr>
          <p:cNvPr id="8" name="Title 1">
            <a:extLst>
              <a:ext uri="{FF2B5EF4-FFF2-40B4-BE49-F238E27FC236}">
                <a16:creationId xmlns:a16="http://schemas.microsoft.com/office/drawing/2014/main" xmlns="" id="{A7B7BF2D-3875-4529-9AD3-6BEAEC3E8787}"/>
              </a:ext>
            </a:extLst>
          </p:cNvPr>
          <p:cNvSpPr txBox="1">
            <a:spLocks/>
          </p:cNvSpPr>
          <p:nvPr/>
        </p:nvSpPr>
        <p:spPr>
          <a:xfrm>
            <a:off x="0" y="0"/>
            <a:ext cx="9144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itchFamily="18" charset="0"/>
                <a:cs typeface="Times New Roman" pitchFamily="18" charset="0"/>
              </a:rPr>
              <a:t>Tribunals</a:t>
            </a:r>
          </a:p>
        </p:txBody>
      </p:sp>
      <p:pic>
        <p:nvPicPr>
          <p:cNvPr id="9" name="Picture 2">
            <a:extLst>
              <a:ext uri="{FF2B5EF4-FFF2-40B4-BE49-F238E27FC236}">
                <a16:creationId xmlns:a16="http://schemas.microsoft.com/office/drawing/2014/main" xmlns="" id="{42C3B10B-E1B3-4E5C-A187-AC0EA373929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551771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10600" cy="5518150"/>
          </a:xfrm>
        </p:spPr>
        <p:txBody>
          <a:bodyPr>
            <a:normAutofit/>
          </a:bodyPr>
          <a:lstStyle/>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marL="0" indent="0" algn="just">
              <a:lnSpc>
                <a:spcPct val="150000"/>
              </a:lnSpc>
              <a:buNone/>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
        <p:nvSpPr>
          <p:cNvPr id="5" name="Footer Placeholder 4"/>
          <p:cNvSpPr>
            <a:spLocks noGrp="1"/>
          </p:cNvSpPr>
          <p:nvPr>
            <p:ph type="ftr" sz="quarter" idx="11"/>
          </p:nvPr>
        </p:nvSpPr>
        <p:spPr>
          <a:xfrm>
            <a:off x="914400" y="6356350"/>
            <a:ext cx="7010400" cy="365125"/>
          </a:xfrm>
        </p:spPr>
        <p:txBody>
          <a:bodyPr/>
          <a:lstStyle/>
          <a:p>
            <a:r>
              <a:rPr lang="en-US" smtClean="0"/>
              <a:t>Mr. Ajeet Singh    Constitution of India, Law and Engineering     Unit 3</a:t>
            </a:r>
            <a:endParaRPr lang="en-US" dirty="0"/>
          </a:p>
        </p:txBody>
      </p:sp>
      <p:sp>
        <p:nvSpPr>
          <p:cNvPr id="6" name="Date Placeholder 5"/>
          <p:cNvSpPr>
            <a:spLocks noGrp="1"/>
          </p:cNvSpPr>
          <p:nvPr>
            <p:ph type="dt" sz="half" idx="10"/>
          </p:nvPr>
        </p:nvSpPr>
        <p:spPr/>
        <p:txBody>
          <a:bodyPr/>
          <a:lstStyle/>
          <a:p>
            <a:fld id="{1284B13E-922B-4EAF-89E1-CC412B8020A1}" type="datetime1">
              <a:rPr lang="en-US" smtClean="0"/>
              <a:pPr/>
              <a:t>6/18/2022</a:t>
            </a:fld>
            <a:endParaRPr lang="en-US"/>
          </a:p>
        </p:txBody>
      </p:sp>
      <p:sp>
        <p:nvSpPr>
          <p:cNvPr id="8" name="Title 1">
            <a:extLst>
              <a:ext uri="{FF2B5EF4-FFF2-40B4-BE49-F238E27FC236}">
                <a16:creationId xmlns:a16="http://schemas.microsoft.com/office/drawing/2014/main" xmlns="" id="{A7B7BF2D-3875-4529-9AD3-6BEAEC3E8787}"/>
              </a:ext>
            </a:extLst>
          </p:cNvPr>
          <p:cNvSpPr txBox="1">
            <a:spLocks/>
          </p:cNvSpPr>
          <p:nvPr/>
        </p:nvSpPr>
        <p:spPr>
          <a:xfrm>
            <a:off x="0" y="0"/>
            <a:ext cx="9144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itchFamily="18" charset="0"/>
                <a:cs typeface="Times New Roman" pitchFamily="18" charset="0"/>
              </a:rPr>
              <a:t>Tribunals</a:t>
            </a:r>
          </a:p>
        </p:txBody>
      </p:sp>
      <p:pic>
        <p:nvPicPr>
          <p:cNvPr id="9" name="Picture 2">
            <a:extLst>
              <a:ext uri="{FF2B5EF4-FFF2-40B4-BE49-F238E27FC236}">
                <a16:creationId xmlns:a16="http://schemas.microsoft.com/office/drawing/2014/main" xmlns="" id="{42C3B10B-E1B3-4E5C-A187-AC0EA373929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a:extLst>
              <a:ext uri="{FF2B5EF4-FFF2-40B4-BE49-F238E27FC236}">
                <a16:creationId xmlns:a16="http://schemas.microsoft.com/office/drawing/2014/main" xmlns="" id="{BB73A2F5-74CA-47F5-B04E-FC75E5E06136}"/>
              </a:ext>
            </a:extLst>
          </p:cNvPr>
          <p:cNvPicPr>
            <a:picLocks noChangeAspect="1"/>
          </p:cNvPicPr>
          <p:nvPr/>
        </p:nvPicPr>
        <p:blipFill>
          <a:blip r:embed="rId3"/>
          <a:stretch>
            <a:fillRect/>
          </a:stretch>
        </p:blipFill>
        <p:spPr>
          <a:xfrm>
            <a:off x="533400" y="962025"/>
            <a:ext cx="8077200" cy="4933950"/>
          </a:xfrm>
          <a:prstGeom prst="rect">
            <a:avLst/>
          </a:prstGeom>
        </p:spPr>
      </p:pic>
    </p:spTree>
    <p:extLst>
      <p:ext uri="{BB962C8B-B14F-4D97-AF65-F5344CB8AC3E}">
        <p14:creationId xmlns:p14="http://schemas.microsoft.com/office/powerpoint/2010/main" xmlns="" val="24438248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10600" cy="5518150"/>
          </a:xfrm>
        </p:spPr>
        <p:txBody>
          <a:bodyPr>
            <a:normAutofit fontScale="92500"/>
          </a:bodyPr>
          <a:lstStyle/>
          <a:p>
            <a:pPr algn="just">
              <a:lnSpc>
                <a:spcPct val="150000"/>
              </a:lnSpc>
            </a:pPr>
            <a:r>
              <a:rPr lang="en-US" sz="2200" dirty="0">
                <a:latin typeface="Times New Roman" pitchFamily="18" charset="0"/>
                <a:cs typeface="Times New Roman" pitchFamily="18" charset="0"/>
              </a:rPr>
              <a:t>There shall be High Court for each State (Article 214), and every High Court shall be a Court of record and shall have all the powers of such a Court including the power to punish for contempt of itself (Article 215).</a:t>
            </a:r>
          </a:p>
          <a:p>
            <a:pPr algn="just">
              <a:lnSpc>
                <a:spcPct val="150000"/>
              </a:lnSpc>
            </a:pPr>
            <a:r>
              <a:rPr lang="en-US" sz="2200" dirty="0">
                <a:latin typeface="Times New Roman" pitchFamily="18" charset="0"/>
                <a:cs typeface="Times New Roman" pitchFamily="18" charset="0"/>
              </a:rPr>
              <a:t>The writ jurisdiction of High Court means issuance of Writs/orders for the enforcement of Fundamental Rights and also in cases of ordinary legal rights. High Court also has the power to superintend over all other courts and tribunals, except those dealing with armed forces.</a:t>
            </a:r>
          </a:p>
          <a:p>
            <a:pPr algn="just">
              <a:lnSpc>
                <a:spcPct val="150000"/>
              </a:lnSpc>
            </a:pPr>
            <a:r>
              <a:rPr lang="en-US" sz="2200" dirty="0">
                <a:latin typeface="Times New Roman" pitchFamily="18" charset="0"/>
                <a:cs typeface="Times New Roman" pitchFamily="18" charset="0"/>
              </a:rPr>
              <a:t>High Courts’ power of original and appellate jurisdiction is also circumscribed by the creation of Central Administrative Tribunals, with respect to services under the Union and it has no power to invalidate(declare void) a Central Act, rule, notification or order made by any administrative authority of the Union.</a:t>
            </a: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marL="0" indent="0" algn="just">
              <a:lnSpc>
                <a:spcPct val="150000"/>
              </a:lnSpc>
              <a:buNone/>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5" name="Footer Placeholder 4"/>
          <p:cNvSpPr>
            <a:spLocks noGrp="1"/>
          </p:cNvSpPr>
          <p:nvPr>
            <p:ph type="ftr" sz="quarter" idx="11"/>
          </p:nvPr>
        </p:nvSpPr>
        <p:spPr>
          <a:xfrm>
            <a:off x="914400" y="6356350"/>
            <a:ext cx="7010400" cy="365125"/>
          </a:xfrm>
        </p:spPr>
        <p:txBody>
          <a:bodyPr/>
          <a:lstStyle/>
          <a:p>
            <a:r>
              <a:rPr lang="en-US" smtClean="0"/>
              <a:t>Mr. Ajeet Singh    Constitution of India, Law and Engineering     Unit 3</a:t>
            </a:r>
            <a:endParaRPr lang="en-US" dirty="0"/>
          </a:p>
        </p:txBody>
      </p:sp>
      <p:sp>
        <p:nvSpPr>
          <p:cNvPr id="6" name="Date Placeholder 5"/>
          <p:cNvSpPr>
            <a:spLocks noGrp="1"/>
          </p:cNvSpPr>
          <p:nvPr>
            <p:ph type="dt" sz="half" idx="10"/>
          </p:nvPr>
        </p:nvSpPr>
        <p:spPr/>
        <p:txBody>
          <a:bodyPr/>
          <a:lstStyle/>
          <a:p>
            <a:fld id="{AAA408BE-FD29-45DD-AD35-EA4492902891}" type="datetime1">
              <a:rPr lang="en-US" smtClean="0"/>
              <a:pPr/>
              <a:t>6/18/2022</a:t>
            </a:fld>
            <a:endParaRPr lang="en-US"/>
          </a:p>
        </p:txBody>
      </p:sp>
      <p:sp>
        <p:nvSpPr>
          <p:cNvPr id="8" name="Title 1">
            <a:extLst>
              <a:ext uri="{FF2B5EF4-FFF2-40B4-BE49-F238E27FC236}">
                <a16:creationId xmlns:a16="http://schemas.microsoft.com/office/drawing/2014/main" xmlns="" id="{A7B7BF2D-3875-4529-9AD3-6BEAEC3E8787}"/>
              </a:ext>
            </a:extLst>
          </p:cNvPr>
          <p:cNvSpPr txBox="1">
            <a:spLocks/>
          </p:cNvSpPr>
          <p:nvPr/>
        </p:nvSpPr>
        <p:spPr>
          <a:xfrm>
            <a:off x="0" y="0"/>
            <a:ext cx="9144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itchFamily="18" charset="0"/>
                <a:cs typeface="Times New Roman" pitchFamily="18" charset="0"/>
              </a:rPr>
              <a:t>High Courts</a:t>
            </a:r>
          </a:p>
        </p:txBody>
      </p:sp>
      <p:pic>
        <p:nvPicPr>
          <p:cNvPr id="9" name="Picture 2">
            <a:extLst>
              <a:ext uri="{FF2B5EF4-FFF2-40B4-BE49-F238E27FC236}">
                <a16:creationId xmlns:a16="http://schemas.microsoft.com/office/drawing/2014/main" xmlns="" id="{42C3B10B-E1B3-4E5C-A187-AC0EA373929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805347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a:extLst>
              <a:ext uri="{FF2B5EF4-FFF2-40B4-BE49-F238E27FC236}">
                <a16:creationId xmlns:a16="http://schemas.microsoft.com/office/drawing/2014/main" xmlns="" id="{C367DFCF-B0F5-4AC0-9068-F7DB93AA13DB}"/>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143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E6350C6C-C90E-4A1E-ABF9-5AA9E39027C9}" type="datetime1">
              <a:rPr lang="en-US" smtClean="0"/>
              <a:pPr/>
              <a:t>6/18/2022</a:t>
            </a:fld>
            <a:endParaRPr lang="en-US"/>
          </a:p>
        </p:txBody>
      </p:sp>
      <p:sp>
        <p:nvSpPr>
          <p:cNvPr id="4" name="Footer Placeholder 3"/>
          <p:cNvSpPr>
            <a:spLocks noGrp="1"/>
          </p:cNvSpPr>
          <p:nvPr>
            <p:ph type="ftr" sz="quarter" idx="11"/>
          </p:nvPr>
        </p:nvSpPr>
        <p:spPr>
          <a:xfrm>
            <a:off x="1828800" y="6356350"/>
            <a:ext cx="5410200" cy="450850"/>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9" name="Title 1">
            <a:extLst>
              <a:ext uri="{FF2B5EF4-FFF2-40B4-BE49-F238E27FC236}">
                <a16:creationId xmlns:a16="http://schemas.microsoft.com/office/drawing/2014/main" xmlns="" id="{282C8771-B8DA-47BF-A854-C6E39979E07C}"/>
              </a:ext>
            </a:extLst>
          </p:cNvPr>
          <p:cNvSpPr txBox="1">
            <a:spLocks/>
          </p:cNvSpPr>
          <p:nvPr/>
        </p:nvSpPr>
        <p:spPr>
          <a:xfrm>
            <a:off x="1143000" y="0"/>
            <a:ext cx="8001000" cy="690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0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Syllabus</a:t>
            </a:r>
            <a:endParaRPr lang="en-US" sz="24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4"/>
          <a:srcRect/>
          <a:stretch>
            <a:fillRect/>
          </a:stretch>
        </p:blipFill>
        <p:spPr bwMode="auto">
          <a:xfrm>
            <a:off x="0" y="762000"/>
            <a:ext cx="9144000" cy="14192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0" y="1657350"/>
            <a:ext cx="9144000" cy="5200650"/>
          </a:xfrm>
          <a:prstGeom prst="rect">
            <a:avLst/>
          </a:prstGeom>
          <a:noFill/>
          <a:ln w="9525">
            <a:noFill/>
            <a:miter lim="800000"/>
            <a:headEnd/>
            <a:tailEnd/>
          </a:ln>
          <a:effectLst/>
        </p:spPr>
      </p:pic>
    </p:spTree>
    <p:extLst>
      <p:ext uri="{BB962C8B-B14F-4D97-AF65-F5344CB8AC3E}">
        <p14:creationId xmlns:p14="http://schemas.microsoft.com/office/powerpoint/2010/main" xmlns="" val="2083495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10600" cy="5518150"/>
          </a:xfrm>
        </p:spPr>
        <p:txBody>
          <a:bodyPr>
            <a:normAutofit/>
          </a:bodyPr>
          <a:lstStyle/>
          <a:p>
            <a:pPr algn="just">
              <a:lnSpc>
                <a:spcPct val="150000"/>
              </a:lnSpc>
            </a:pPr>
            <a:r>
              <a:rPr lang="en-US" sz="2200" dirty="0">
                <a:latin typeface="Times New Roman" pitchFamily="18" charset="0"/>
                <a:cs typeface="Times New Roman" pitchFamily="18" charset="0"/>
              </a:rPr>
              <a:t>The Supreme Court has vast jurisdiction and its position is strengthened by the fact that it acts as a Court of Appeal, as a guardian of the Constitution and as a reviewer of its own judgements. </a:t>
            </a:r>
          </a:p>
          <a:p>
            <a:pPr algn="just">
              <a:lnSpc>
                <a:spcPct val="150000"/>
              </a:lnSpc>
            </a:pPr>
            <a:r>
              <a:rPr lang="en-US" sz="2200" dirty="0">
                <a:latin typeface="Times New Roman" pitchFamily="18" charset="0"/>
                <a:cs typeface="Times New Roman" pitchFamily="18" charset="0"/>
              </a:rPr>
              <a:t>Article 141 declares that the law laid down by the Supreme Court shall be binding on all courts within the territory of India.</a:t>
            </a:r>
          </a:p>
          <a:p>
            <a:pPr algn="just">
              <a:lnSpc>
                <a:spcPct val="150000"/>
              </a:lnSpc>
            </a:pPr>
            <a:r>
              <a:rPr lang="en-US" sz="2200" dirty="0">
                <a:latin typeface="Times New Roman" pitchFamily="18" charset="0"/>
                <a:cs typeface="Times New Roman" pitchFamily="18" charset="0"/>
              </a:rPr>
              <a:t>Article 131 gives the Supreme Court exclusive and original jurisdiction in a dispute between the Union and a State, or between one State and another, or between a group of States and others.</a:t>
            </a:r>
          </a:p>
          <a:p>
            <a:pPr algn="just">
              <a:lnSpc>
                <a:spcPct val="150000"/>
              </a:lnSpc>
            </a:pPr>
            <a:r>
              <a:rPr lang="en-US" sz="2200" dirty="0">
                <a:latin typeface="Times New Roman" pitchFamily="18" charset="0"/>
                <a:cs typeface="Times New Roman" pitchFamily="18" charset="0"/>
              </a:rPr>
              <a:t>The Supreme Court is the highest Court of Appeal from all courts. </a:t>
            </a:r>
          </a:p>
          <a:p>
            <a:pPr algn="just">
              <a:lnSpc>
                <a:spcPct val="150000"/>
              </a:lnSpc>
            </a:pPr>
            <a:endParaRPr lang="en-US" sz="2200" dirty="0">
              <a:latin typeface="Times New Roman" pitchFamily="18" charset="0"/>
              <a:cs typeface="Times New Roman" pitchFamily="18" charset="0"/>
            </a:endParaRPr>
          </a:p>
          <a:p>
            <a:pPr marL="0" indent="0" algn="just">
              <a:lnSpc>
                <a:spcPct val="150000"/>
              </a:lnSpc>
              <a:buNone/>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
        <p:nvSpPr>
          <p:cNvPr id="5" name="Footer Placeholder 4"/>
          <p:cNvSpPr>
            <a:spLocks noGrp="1"/>
          </p:cNvSpPr>
          <p:nvPr>
            <p:ph type="ftr" sz="quarter" idx="11"/>
          </p:nvPr>
        </p:nvSpPr>
        <p:spPr>
          <a:xfrm>
            <a:off x="914400" y="6356350"/>
            <a:ext cx="7010400" cy="365125"/>
          </a:xfrm>
        </p:spPr>
        <p:txBody>
          <a:bodyPr/>
          <a:lstStyle/>
          <a:p>
            <a:r>
              <a:rPr lang="en-US" smtClean="0"/>
              <a:t>Mr. Ajeet Singh    Constitution of India, Law and Engineering     Unit 3</a:t>
            </a:r>
            <a:endParaRPr lang="en-US" dirty="0"/>
          </a:p>
        </p:txBody>
      </p:sp>
      <p:sp>
        <p:nvSpPr>
          <p:cNvPr id="6" name="Date Placeholder 5"/>
          <p:cNvSpPr>
            <a:spLocks noGrp="1"/>
          </p:cNvSpPr>
          <p:nvPr>
            <p:ph type="dt" sz="half" idx="10"/>
          </p:nvPr>
        </p:nvSpPr>
        <p:spPr/>
        <p:txBody>
          <a:bodyPr/>
          <a:lstStyle/>
          <a:p>
            <a:fld id="{958A0325-52EA-4373-8E3C-F36FE35EA3C4}" type="datetime1">
              <a:rPr lang="en-US" smtClean="0"/>
              <a:pPr/>
              <a:t>6/18/2022</a:t>
            </a:fld>
            <a:endParaRPr lang="en-US"/>
          </a:p>
        </p:txBody>
      </p:sp>
      <p:sp>
        <p:nvSpPr>
          <p:cNvPr id="8" name="Title 1">
            <a:extLst>
              <a:ext uri="{FF2B5EF4-FFF2-40B4-BE49-F238E27FC236}">
                <a16:creationId xmlns:a16="http://schemas.microsoft.com/office/drawing/2014/main" xmlns="" id="{A7B7BF2D-3875-4529-9AD3-6BEAEC3E8787}"/>
              </a:ext>
            </a:extLst>
          </p:cNvPr>
          <p:cNvSpPr txBox="1">
            <a:spLocks/>
          </p:cNvSpPr>
          <p:nvPr/>
        </p:nvSpPr>
        <p:spPr>
          <a:xfrm>
            <a:off x="0" y="0"/>
            <a:ext cx="9144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itchFamily="18" charset="0"/>
                <a:cs typeface="Times New Roman" pitchFamily="18" charset="0"/>
              </a:rPr>
              <a:t>Supreme Court</a:t>
            </a:r>
          </a:p>
        </p:txBody>
      </p:sp>
      <p:pic>
        <p:nvPicPr>
          <p:cNvPr id="9" name="Picture 2">
            <a:extLst>
              <a:ext uri="{FF2B5EF4-FFF2-40B4-BE49-F238E27FC236}">
                <a16:creationId xmlns:a16="http://schemas.microsoft.com/office/drawing/2014/main" xmlns="" id="{42C3B10B-E1B3-4E5C-A187-AC0EA373929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5378538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144000" cy="4800600"/>
          </a:xfrm>
        </p:spPr>
        <p:txBody>
          <a:bodyPr>
            <a:normAutofit/>
          </a:bodyPr>
          <a:lstStyle/>
          <a:p>
            <a:pPr>
              <a:lnSpc>
                <a:spcPct val="150000"/>
              </a:lnSpc>
              <a:buNone/>
            </a:pPr>
            <a:r>
              <a:rPr lang="en-US" sz="2400" dirty="0" smtClean="0">
                <a:latin typeface="Times New Roman" pitchFamily="18" charset="0"/>
                <a:cs typeface="Times New Roman" pitchFamily="18" charset="0"/>
                <a:hlinkClick r:id="rId2"/>
              </a:rPr>
              <a:t>Court system in </a:t>
            </a:r>
            <a:r>
              <a:rPr lang="en-US" sz="2400" dirty="0" err="1" smtClean="0">
                <a:latin typeface="Times New Roman" pitchFamily="18" charset="0"/>
                <a:cs typeface="Times New Roman" pitchFamily="18" charset="0"/>
                <a:hlinkClick r:id="rId2"/>
              </a:rPr>
              <a:t>india</a:t>
            </a:r>
            <a:r>
              <a:rPr lang="en-US" sz="2400" dirty="0" smtClean="0">
                <a:latin typeface="Times New Roman" pitchFamily="18" charset="0"/>
                <a:cs typeface="Times New Roman" pitchFamily="18" charset="0"/>
                <a:hlinkClick r:id="rId2"/>
              </a:rPr>
              <a:t>: https://www.youtube.com/watch?v=6CS3WwY2_h8</a:t>
            </a:r>
            <a:r>
              <a:rPr lang="en-US" sz="2400" dirty="0" smtClean="0">
                <a:latin typeface="Times New Roman" pitchFamily="18" charset="0"/>
                <a:cs typeface="Times New Roman" pitchFamily="18" charset="0"/>
              </a:rPr>
              <a:t> </a:t>
            </a:r>
          </a:p>
          <a:p>
            <a:pPr algn="just">
              <a:lnSpc>
                <a:spcPct val="150000"/>
              </a:lnSpc>
              <a:buNone/>
            </a:pPr>
            <a:r>
              <a:rPr lang="en-US" sz="2400" dirty="0" smtClean="0">
                <a:latin typeface="Times New Roman" pitchFamily="18" charset="0"/>
                <a:cs typeface="Times New Roman" pitchFamily="18" charset="0"/>
              </a:rPr>
              <a:t>Supreme Court:</a:t>
            </a:r>
            <a:r>
              <a:rPr lang="en-US" sz="2400" dirty="0" smtClean="0">
                <a:latin typeface="Times New Roman" pitchFamily="18" charset="0"/>
                <a:cs typeface="Times New Roman" pitchFamily="18" charset="0"/>
                <a:hlinkClick r:id="rId3"/>
              </a:rPr>
              <a:t>  </a:t>
            </a:r>
            <a:r>
              <a:rPr lang="en-US" sz="2400" dirty="0" smtClean="0">
                <a:latin typeface="Times New Roman" pitchFamily="18" charset="0"/>
                <a:cs typeface="Times New Roman" pitchFamily="18" charset="0"/>
                <a:hlinkClick r:id="rId4"/>
              </a:rPr>
              <a:t>https://www.youtube.com/watch?v=7hnKGOgjYNI</a:t>
            </a:r>
            <a:r>
              <a:rPr lang="en-US" sz="2400" dirty="0" smtClean="0">
                <a:latin typeface="Times New Roman" pitchFamily="18" charset="0"/>
                <a:cs typeface="Times New Roman" pitchFamily="18" charset="0"/>
              </a:rPr>
              <a:t> </a:t>
            </a:r>
          </a:p>
          <a:p>
            <a:pPr>
              <a:lnSpc>
                <a:spcPct val="150000"/>
              </a:lnSpc>
              <a:buNone/>
            </a:pPr>
            <a:r>
              <a:rPr lang="en-US" sz="2400" dirty="0" smtClean="0">
                <a:latin typeface="Times New Roman" pitchFamily="18" charset="0"/>
                <a:cs typeface="Times New Roman" pitchFamily="18" charset="0"/>
              </a:rPr>
              <a:t>High Court: </a:t>
            </a:r>
            <a:r>
              <a:rPr lang="en-US" sz="2400" dirty="0" smtClean="0">
                <a:latin typeface="Times New Roman" pitchFamily="18" charset="0"/>
                <a:cs typeface="Times New Roman" pitchFamily="18" charset="0"/>
                <a:hlinkClick r:id="rId5"/>
              </a:rPr>
              <a:t>https://www.youtube.com/watch?v=SXeKCB8WPGg</a:t>
            </a:r>
            <a:r>
              <a:rPr lang="en-US" sz="2400" dirty="0" smtClean="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fld id="{CC2147CC-0FAD-425B-B4B6-F6D394D9221E}"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41</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smtClean="0">
                <a:latin typeface="Times New Roman" pitchFamily="18" charset="0"/>
                <a:cs typeface="Times New Roman" pitchFamily="18" charset="0"/>
              </a:rPr>
              <a:t>Lecture Related to Topic</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1471" y="1"/>
            <a:ext cx="1347673" cy="685798"/>
          </a:xfrm>
          <a:prstGeom prst="rect">
            <a:avLst/>
          </a:prstGeom>
        </p:spPr>
      </p:pic>
    </p:spTree>
    <p:extLst>
      <p:ext uri="{BB962C8B-B14F-4D97-AF65-F5344CB8AC3E}">
        <p14:creationId xmlns="" xmlns:p14="http://schemas.microsoft.com/office/powerpoint/2010/main" val="11820304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4800600"/>
          </a:xfrm>
        </p:spPr>
        <p:txBody>
          <a:bodyPr>
            <a:normAutofit/>
          </a:bodyPr>
          <a:lstStyle/>
          <a:p>
            <a:pPr algn="just"/>
            <a:r>
              <a:rPr lang="en-US" sz="2400" dirty="0" smtClean="0">
                <a:latin typeface="Times New Roman" pitchFamily="18" charset="0"/>
                <a:cs typeface="Times New Roman" pitchFamily="18" charset="0"/>
              </a:rPr>
              <a:t>Which is the highest Criminal Court in a District?</a:t>
            </a:r>
          </a:p>
          <a:p>
            <a:pPr algn="just"/>
            <a:r>
              <a:rPr lang="en-US" sz="2400" dirty="0" smtClean="0">
                <a:latin typeface="Times New Roman" pitchFamily="18" charset="0"/>
                <a:cs typeface="Times New Roman" pitchFamily="18" charset="0"/>
              </a:rPr>
              <a:t>Name the highest Civil Court of a District?</a:t>
            </a:r>
          </a:p>
          <a:p>
            <a:pPr algn="just"/>
            <a:r>
              <a:rPr lang="en-US" sz="2400" dirty="0" smtClean="0">
                <a:latin typeface="Times New Roman" pitchFamily="18" charset="0"/>
                <a:cs typeface="Times New Roman" pitchFamily="18" charset="0"/>
              </a:rPr>
              <a:t>Write a short note on Supreme Court of India.</a:t>
            </a:r>
          </a:p>
          <a:p>
            <a:pPr algn="just"/>
            <a:r>
              <a:rPr lang="en-US" sz="2400" dirty="0" smtClean="0">
                <a:latin typeface="Times New Roman" pitchFamily="18" charset="0"/>
                <a:cs typeface="Times New Roman" pitchFamily="18" charset="0"/>
              </a:rPr>
              <a:t>Write a short note on High Courts in India.</a:t>
            </a:r>
          </a:p>
          <a:p>
            <a:pPr algn="just"/>
            <a:r>
              <a:rPr lang="en-US" sz="2400" dirty="0" smtClean="0">
                <a:latin typeface="Times New Roman" pitchFamily="18" charset="0"/>
                <a:cs typeface="Times New Roman" pitchFamily="18" charset="0"/>
              </a:rPr>
              <a:t>What do you understand by the term Tribunals ? What is the need of Tribunal ?</a:t>
            </a:r>
          </a:p>
          <a:p>
            <a:r>
              <a:rPr lang="en-US" sz="2400" dirty="0" smtClean="0">
                <a:latin typeface="Times New Roman" pitchFamily="18" charset="0"/>
                <a:cs typeface="Times New Roman" pitchFamily="18" charset="0"/>
              </a:rPr>
              <a:t>Write a short note on district consumer forum in India.</a:t>
            </a:r>
          </a:p>
          <a:p>
            <a:r>
              <a:rPr lang="en-US" sz="2400" dirty="0" smtClean="0">
                <a:latin typeface="Times New Roman" pitchFamily="18" charset="0"/>
                <a:cs typeface="Times New Roman" pitchFamily="18" charset="0"/>
              </a:rPr>
              <a:t>Write a short note on district courts in India.</a:t>
            </a:r>
          </a:p>
          <a:p>
            <a:r>
              <a:rPr lang="en-US" sz="2400" dirty="0" smtClean="0">
                <a:latin typeface="Times New Roman" pitchFamily="18" charset="0"/>
                <a:cs typeface="Times New Roman" pitchFamily="18" charset="0"/>
              </a:rPr>
              <a:t>What is the general court structure and hierarchy in India ?</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39EEC63-5B18-458E-AA74-81D4854735E4}"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42</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Weekly</a:t>
            </a:r>
            <a:r>
              <a:rPr kumimoji="0" lang="en-US" sz="2400" b="1" i="0" u="none" strike="noStrike" kern="1200" cap="none" spc="0" normalizeH="0" noProof="0" dirty="0" smtClean="0">
                <a:ln>
                  <a:noFill/>
                </a:ln>
                <a:solidFill>
                  <a:schemeClr val="dk1"/>
                </a:solidFill>
                <a:effectLst/>
                <a:uLnTx/>
                <a:uFillTx/>
                <a:latin typeface="Times New Roman" pitchFamily="18" charset="0"/>
                <a:cs typeface="Times New Roman" pitchFamily="18" charset="0"/>
              </a:rPr>
              <a:t> assignment</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1"/>
            <a:ext cx="1347673" cy="685798"/>
          </a:xfrm>
          <a:prstGeom prst="rect">
            <a:avLst/>
          </a:prstGeom>
        </p:spPr>
      </p:pic>
    </p:spTree>
    <p:extLst>
      <p:ext uri="{BB962C8B-B14F-4D97-AF65-F5344CB8AC3E}">
        <p14:creationId xmlns="" xmlns:p14="http://schemas.microsoft.com/office/powerpoint/2010/main" val="11820304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799"/>
            <a:ext cx="8534400" cy="5562601"/>
          </a:xfrm>
        </p:spPr>
        <p:txBody>
          <a:bodyPr>
            <a:noAutofit/>
          </a:bodyPr>
          <a:lstStyle/>
          <a:p>
            <a:r>
              <a:rPr lang="en-US" sz="2400" dirty="0" smtClean="0">
                <a:latin typeface="Times New Roman" pitchFamily="18" charset="0"/>
                <a:cs typeface="Times New Roman" pitchFamily="18" charset="0"/>
              </a:rPr>
              <a:t>Consider the following statements:</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1. District judge exercises both judicial 7 administrative powers.</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2. Sessions judge has no power to impose capital punishment.</a:t>
            </a:r>
            <a:br>
              <a:rPr lang="en-US" sz="2400" dirty="0" smtClean="0">
                <a:latin typeface="Times New Roman" pitchFamily="18" charset="0"/>
                <a:cs typeface="Times New Roman" pitchFamily="18" charset="0"/>
              </a:rPr>
            </a:br>
            <a:r>
              <a:rPr lang="en-US" sz="2400" dirty="0" smtClean="0">
                <a:latin typeface="Times New Roman" pitchFamily="18" charset="0"/>
                <a:cs typeface="Times New Roman" pitchFamily="18" charset="0"/>
              </a:rPr>
              <a:t>Which of the statements given above is / are correct?</a:t>
            </a:r>
          </a:p>
          <a:p>
            <a:pPr marL="457200" indent="-457200">
              <a:buFont typeface="+mj-lt"/>
              <a:buAutoNum type="alphaLcParenR"/>
            </a:pPr>
            <a:r>
              <a:rPr lang="en-US" sz="2400" dirty="0" smtClean="0">
                <a:latin typeface="Times New Roman" pitchFamily="18" charset="0"/>
                <a:cs typeface="Times New Roman" pitchFamily="18" charset="0"/>
              </a:rPr>
              <a:t>Only 1</a:t>
            </a:r>
          </a:p>
          <a:p>
            <a:pPr marL="457200" indent="-457200">
              <a:buFont typeface="+mj-lt"/>
              <a:buAutoNum type="alphaLcParenR"/>
            </a:pPr>
            <a:r>
              <a:rPr lang="en-US" sz="2400" dirty="0" smtClean="0">
                <a:latin typeface="Times New Roman" pitchFamily="18" charset="0"/>
                <a:cs typeface="Times New Roman" pitchFamily="18" charset="0"/>
              </a:rPr>
              <a:t>Only 2</a:t>
            </a:r>
          </a:p>
          <a:p>
            <a:pPr marL="457200" indent="-457200">
              <a:buFont typeface="+mj-lt"/>
              <a:buAutoNum type="alphaLcParenR"/>
            </a:pPr>
            <a:r>
              <a:rPr lang="en-US" sz="2400" dirty="0" smtClean="0">
                <a:latin typeface="Times New Roman" pitchFamily="18" charset="0"/>
                <a:cs typeface="Times New Roman" pitchFamily="18" charset="0"/>
              </a:rPr>
              <a:t>Both 1 and 2</a:t>
            </a:r>
          </a:p>
          <a:p>
            <a:pPr marL="457200" indent="-457200">
              <a:buFont typeface="+mj-lt"/>
              <a:buAutoNum type="alphaLcParenR"/>
            </a:pPr>
            <a:r>
              <a:rPr lang="en-US" sz="2400" dirty="0" smtClean="0">
                <a:latin typeface="Times New Roman" pitchFamily="18" charset="0"/>
                <a:cs typeface="Times New Roman" pitchFamily="18" charset="0"/>
              </a:rPr>
              <a:t>Neither 1 nor 2</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Who can remove the Judge of the Supreme Court?</a:t>
            </a:r>
            <a:endParaRPr lang="en-US" sz="2400" dirty="0" smtClean="0">
              <a:latin typeface="Times New Roman" pitchFamily="18" charset="0"/>
              <a:cs typeface="Times New Roman" pitchFamily="18" charset="0"/>
            </a:endParaRPr>
          </a:p>
          <a:p>
            <a:pPr marL="457200" indent="-457200">
              <a:buFont typeface="+mj-lt"/>
              <a:buAutoNum type="alphaLcParenR"/>
            </a:pPr>
            <a:r>
              <a:rPr lang="en-US" sz="2400" dirty="0" smtClean="0">
                <a:latin typeface="Times New Roman" pitchFamily="18" charset="0"/>
                <a:cs typeface="Times New Roman" pitchFamily="18" charset="0"/>
              </a:rPr>
              <a:t>Chief Justice of the Supreme Court</a:t>
            </a:r>
          </a:p>
          <a:p>
            <a:pPr marL="457200" indent="-457200">
              <a:buFont typeface="+mj-lt"/>
              <a:buAutoNum type="alphaLcParenR"/>
            </a:pPr>
            <a:r>
              <a:rPr lang="en-US" sz="2400" dirty="0" smtClean="0">
                <a:latin typeface="Times New Roman" pitchFamily="18" charset="0"/>
                <a:cs typeface="Times New Roman" pitchFamily="18" charset="0"/>
              </a:rPr>
              <a:t>Only the President</a:t>
            </a:r>
          </a:p>
          <a:p>
            <a:pPr marL="457200" indent="-457200">
              <a:buFont typeface="+mj-lt"/>
              <a:buAutoNum type="alphaLcParenR"/>
            </a:pPr>
            <a:r>
              <a:rPr lang="en-US" sz="2400" dirty="0" smtClean="0">
                <a:latin typeface="Times New Roman" pitchFamily="18" charset="0"/>
                <a:cs typeface="Times New Roman" pitchFamily="18" charset="0"/>
              </a:rPr>
              <a:t>Only the Parliament</a:t>
            </a:r>
          </a:p>
          <a:p>
            <a:pPr marL="457200" indent="-457200">
              <a:buFont typeface="+mj-lt"/>
              <a:buAutoNum type="alphaLcParenR"/>
            </a:pPr>
            <a:r>
              <a:rPr lang="en-US" sz="2400" dirty="0" smtClean="0">
                <a:latin typeface="Times New Roman" pitchFamily="18" charset="0"/>
                <a:cs typeface="Times New Roman" pitchFamily="18" charset="0"/>
              </a:rPr>
              <a:t>Both Parliament and President</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8833E37-B08C-4DD1-9F1D-2FE7658A80B1}"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43</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Daily Quiz</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1"/>
            <a:ext cx="1347673" cy="685798"/>
          </a:xfrm>
          <a:prstGeom prst="rect">
            <a:avLst/>
          </a:prstGeom>
        </p:spPr>
      </p:pic>
    </p:spTree>
    <p:extLst>
      <p:ext uri="{BB962C8B-B14F-4D97-AF65-F5344CB8AC3E}">
        <p14:creationId xmlns="" xmlns:p14="http://schemas.microsoft.com/office/powerpoint/2010/main" val="11820304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610600" cy="5582920"/>
          </a:xfrm>
        </p:spPr>
        <p:txBody>
          <a:bodyPr>
            <a:normAutofit/>
          </a:bodyPr>
          <a:lstStyle/>
          <a:p>
            <a:r>
              <a:rPr lang="en-US" sz="2400" b="1" dirty="0" smtClean="0"/>
              <a:t>The President can declare a judge an executive chief justice of the Supreme Court of India when ...</a:t>
            </a:r>
            <a:endParaRPr lang="en-US" sz="2400" dirty="0" smtClean="0"/>
          </a:p>
          <a:p>
            <a:pPr marL="457200" indent="-457200">
              <a:buFont typeface="+mj-lt"/>
              <a:buAutoNum type="alphaLcParenR"/>
            </a:pPr>
            <a:r>
              <a:rPr lang="en-US" sz="2400" dirty="0" smtClean="0"/>
              <a:t>The post of Chief Justice of India is vacant</a:t>
            </a:r>
          </a:p>
          <a:p>
            <a:pPr marL="457200" indent="-457200">
              <a:buFont typeface="+mj-lt"/>
              <a:buAutoNum type="alphaLcParenR"/>
            </a:pPr>
            <a:r>
              <a:rPr lang="en-US" sz="2400" dirty="0" smtClean="0"/>
              <a:t>Chief Justice of India is temporarily absent</a:t>
            </a:r>
          </a:p>
          <a:p>
            <a:pPr marL="457200" indent="-457200">
              <a:buFont typeface="+mj-lt"/>
              <a:buAutoNum type="alphaLcParenR"/>
            </a:pPr>
            <a:r>
              <a:rPr lang="en-US" sz="2400" dirty="0" smtClean="0"/>
              <a:t>Chief Justice of India is unable to discharge his obligations</a:t>
            </a:r>
          </a:p>
          <a:p>
            <a:pPr marL="457200" indent="-457200">
              <a:buFont typeface="+mj-lt"/>
              <a:buAutoNum type="alphaLcParenR"/>
            </a:pPr>
            <a:r>
              <a:rPr lang="en-US" sz="2400" dirty="0" smtClean="0"/>
              <a:t>All of the above</a:t>
            </a:r>
          </a:p>
          <a:p>
            <a:endParaRPr lang="en-US" sz="2200" dirty="0">
              <a:latin typeface="Times New Roman" pitchFamily="18" charset="0"/>
              <a:cs typeface="Times New Roman" pitchFamily="18" charset="0"/>
            </a:endParaRPr>
          </a:p>
          <a:p>
            <a:r>
              <a:rPr lang="en-US" sz="2400" b="1" dirty="0" smtClean="0"/>
              <a:t>Which of the following articles states about the establishment of the district Court?</a:t>
            </a:r>
            <a:endParaRPr lang="en-US" sz="2400" dirty="0" smtClean="0"/>
          </a:p>
          <a:p>
            <a:pPr marL="457200" indent="-457200">
              <a:buFont typeface="+mj-lt"/>
              <a:buAutoNum type="alphaLcParenR"/>
            </a:pPr>
            <a:r>
              <a:rPr lang="en-US" sz="2400" dirty="0" smtClean="0"/>
              <a:t>Article 142</a:t>
            </a:r>
          </a:p>
          <a:p>
            <a:pPr marL="457200" indent="-457200">
              <a:buFont typeface="+mj-lt"/>
              <a:buAutoNum type="alphaLcParenR"/>
            </a:pPr>
            <a:r>
              <a:rPr lang="en-US" sz="2400" dirty="0" smtClean="0"/>
              <a:t>Article 233</a:t>
            </a:r>
          </a:p>
          <a:p>
            <a:pPr marL="457200" indent="-457200">
              <a:buFont typeface="+mj-lt"/>
              <a:buAutoNum type="alphaLcParenR"/>
            </a:pPr>
            <a:r>
              <a:rPr lang="en-US" sz="2400" dirty="0" smtClean="0"/>
              <a:t>Article 214</a:t>
            </a:r>
          </a:p>
          <a:p>
            <a:pPr marL="457200" indent="-457200">
              <a:buFont typeface="+mj-lt"/>
              <a:buAutoNum type="alphaLcParenR"/>
            </a:pPr>
            <a:r>
              <a:rPr lang="en-US" sz="2400" dirty="0" smtClean="0"/>
              <a:t>Article 324</a:t>
            </a:r>
            <a:endParaRPr lang="en-US" sz="2400" dirty="0"/>
          </a:p>
        </p:txBody>
      </p:sp>
      <p:sp>
        <p:nvSpPr>
          <p:cNvPr id="4" name="Date Placeholder 3"/>
          <p:cNvSpPr>
            <a:spLocks noGrp="1"/>
          </p:cNvSpPr>
          <p:nvPr>
            <p:ph type="dt" sz="half" idx="10"/>
          </p:nvPr>
        </p:nvSpPr>
        <p:spPr/>
        <p:txBody>
          <a:bodyPr/>
          <a:lstStyle/>
          <a:p>
            <a:fld id="{77E4BD52-EF5F-44A5-AEE0-FAC02D0E8A3C}"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44</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Daily Quiz</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764383"/>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xmlns="" val="2268126992"/>
              </p:ext>
            </p:extLst>
          </p:nvPr>
        </p:nvGraphicFramePr>
        <p:xfrm>
          <a:off x="634636" y="1066800"/>
          <a:ext cx="7823563" cy="3536663"/>
        </p:xfrm>
        <a:graphic>
          <a:graphicData uri="http://schemas.openxmlformats.org/drawingml/2006/table">
            <a:tbl>
              <a:tblPr firstRow="1" bandRow="1">
                <a:tableStyleId>{5C22544A-7EE6-4342-B048-85BDC9FD1C3A}</a:tableStyleId>
              </a:tblPr>
              <a:tblGrid>
                <a:gridCol w="3556364">
                  <a:extLst>
                    <a:ext uri="{9D8B030D-6E8A-4147-A177-3AD203B41FA5}">
                      <a16:colId xmlns:a16="http://schemas.microsoft.com/office/drawing/2014/main" xmlns="" val="20000"/>
                    </a:ext>
                  </a:extLst>
                </a:gridCol>
                <a:gridCol w="2971800">
                  <a:extLst>
                    <a:ext uri="{9D8B030D-6E8A-4147-A177-3AD203B41FA5}">
                      <a16:colId xmlns:a16="http://schemas.microsoft.com/office/drawing/2014/main" xmlns="" val="20001"/>
                    </a:ext>
                  </a:extLst>
                </a:gridCol>
                <a:gridCol w="1295399">
                  <a:extLst>
                    <a:ext uri="{9D8B030D-6E8A-4147-A177-3AD203B41FA5}">
                      <a16:colId xmlns:a16="http://schemas.microsoft.com/office/drawing/2014/main" xmlns="" val="20002"/>
                    </a:ext>
                  </a:extLst>
                </a:gridCol>
              </a:tblGrid>
              <a:tr h="1189703">
                <a:tc>
                  <a:txBody>
                    <a:bodyPr/>
                    <a:lstStyle/>
                    <a:p>
                      <a:pPr algn="ctr"/>
                      <a:r>
                        <a:rPr lang="en-US" sz="2000" dirty="0">
                          <a:latin typeface="Times New Roman" pitchFamily="18" charset="0"/>
                          <a:cs typeface="Times New Roman" pitchFamily="18" charset="0"/>
                        </a:rPr>
                        <a:t>Name of Topic</a:t>
                      </a:r>
                    </a:p>
                  </a:txBody>
                  <a:tcPr anchor="ct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tc>
                <a:tc>
                  <a:txBody>
                    <a:bodyPr/>
                    <a:lstStyle/>
                    <a:p>
                      <a:pPr algn="ctr"/>
                      <a:r>
                        <a:rPr lang="en-US" sz="2000" dirty="0">
                          <a:latin typeface="Times New Roman" pitchFamily="18" charset="0"/>
                          <a:cs typeface="Times New Roman" pitchFamily="18" charset="0"/>
                        </a:rPr>
                        <a:t>Mapping with CO</a:t>
                      </a:r>
                    </a:p>
                  </a:txBody>
                  <a:tcPr marT="45696" marB="45696" anchor="ctr"/>
                </a:tc>
                <a:extLst>
                  <a:ext uri="{0D108BD9-81ED-4DB2-BD59-A6C34878D82A}">
                    <a16:rowId xmlns:a16="http://schemas.microsoft.com/office/drawing/2014/main" xmlns="" val="10000"/>
                  </a:ext>
                </a:extLst>
              </a:tr>
              <a:tr h="1297858">
                <a:tc>
                  <a:txBody>
                    <a:bodyPr/>
                    <a:lstStyle/>
                    <a:p>
                      <a:pPr marL="0" marR="0" algn="just">
                        <a:spcBef>
                          <a:spcPts val="0"/>
                        </a:spcBef>
                        <a:spcAft>
                          <a:spcPts val="0"/>
                        </a:spcAft>
                      </a:pPr>
                      <a:r>
                        <a:rPr lang="en-US" sz="2200" dirty="0">
                          <a:solidFill>
                            <a:srgbClr val="000000"/>
                          </a:solidFill>
                          <a:latin typeface="Times New Roman"/>
                          <a:ea typeface="Calibri"/>
                          <a:cs typeface="Times New Roman"/>
                        </a:rPr>
                        <a:t>Arbitration: As an alternative to resolving disputes in the normal courts, parties who are in dispute can agree that this will instead be referred to arbitration. Contract law, Tort, Law at workplace. </a:t>
                      </a: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200" b="0" dirty="0">
                          <a:latin typeface="Times New Roman" pitchFamily="18" charset="0"/>
                          <a:cs typeface="Times New Roman" pitchFamily="18" charset="0"/>
                        </a:rPr>
                        <a:t>Students will be able to learn about the Arbitration system in India.</a:t>
                      </a:r>
                    </a:p>
                  </a:txBody>
                  <a:tcPr anchor="ctr"/>
                </a:tc>
                <a:tc>
                  <a:txBody>
                    <a:bodyPr/>
                    <a:lstStyle/>
                    <a:p>
                      <a:pPr algn="ctr"/>
                      <a:r>
                        <a:rPr lang="en-US" sz="2200" dirty="0">
                          <a:latin typeface="Times New Roman" pitchFamily="18" charset="0"/>
                          <a:cs typeface="Times New Roman" pitchFamily="18" charset="0"/>
                        </a:rPr>
                        <a:t>CO3</a:t>
                      </a:r>
                    </a:p>
                  </a:txBody>
                  <a:tcPr anchor="ctr"/>
                </a:tc>
                <a:extLst>
                  <a:ext uri="{0D108BD9-81ED-4DB2-BD59-A6C34878D82A}">
                    <a16:rowId xmlns:a16="http://schemas.microsoft.com/office/drawing/2014/main" xmlns="" val="10001"/>
                  </a:ext>
                </a:extLst>
              </a:tr>
            </a:tbl>
          </a:graphicData>
        </a:graphic>
      </p:graphicFrame>
      <p:sp>
        <p:nvSpPr>
          <p:cNvPr id="7" name="Slide Number Placeholder 6"/>
          <p:cNvSpPr>
            <a:spLocks noGrp="1"/>
          </p:cNvSpPr>
          <p:nvPr>
            <p:ph type="sldNum" sz="quarter" idx="12"/>
          </p:nvPr>
        </p:nvSpPr>
        <p:spPr/>
        <p:txBody>
          <a:bodyPr/>
          <a:lstStyle/>
          <a:p>
            <a:fld id="{B6F15528-21DE-4FAA-801E-634DDDAF4B2B}" type="slidenum">
              <a:rPr lang="en-US" smtClean="0"/>
              <a:pPr/>
              <a:t>45</a:t>
            </a:fld>
            <a:endParaRPr lang="en-US"/>
          </a:p>
        </p:txBody>
      </p:sp>
      <p:sp>
        <p:nvSpPr>
          <p:cNvPr id="8" name="Footer Placeholder 7"/>
          <p:cNvSpPr>
            <a:spLocks noGrp="1"/>
          </p:cNvSpPr>
          <p:nvPr>
            <p:ph type="ftr" sz="quarter" idx="11"/>
          </p:nvPr>
        </p:nvSpPr>
        <p:spPr>
          <a:xfrm>
            <a:off x="609600" y="6356352"/>
            <a:ext cx="7239000" cy="365125"/>
          </a:xfrm>
        </p:spPr>
        <p:txBody>
          <a:bodyPr/>
          <a:lstStyle/>
          <a:p>
            <a:r>
              <a:rPr lang="en-US" smtClean="0"/>
              <a:t>Mr. Ajeet Singh    Constitution of India, Law and Engineering     Unit 3</a:t>
            </a:r>
            <a:endParaRPr lang="en-US" dirty="0"/>
          </a:p>
        </p:txBody>
      </p:sp>
      <p:sp>
        <p:nvSpPr>
          <p:cNvPr id="6" name="Date Placeholder 5"/>
          <p:cNvSpPr>
            <a:spLocks noGrp="1"/>
          </p:cNvSpPr>
          <p:nvPr>
            <p:ph type="dt" sz="half" idx="10"/>
          </p:nvPr>
        </p:nvSpPr>
        <p:spPr/>
        <p:txBody>
          <a:bodyPr/>
          <a:lstStyle/>
          <a:p>
            <a:fld id="{E0159F86-E12B-4877-94C4-CCBC25F43503}" type="datetime1">
              <a:rPr lang="en-US" smtClean="0"/>
              <a:pPr/>
              <a:t>6/18/2022</a:t>
            </a:fld>
            <a:endParaRPr lang="en-US"/>
          </a:p>
        </p:txBody>
      </p:sp>
      <p:sp>
        <p:nvSpPr>
          <p:cNvPr id="9" name="Title 1">
            <a:extLst>
              <a:ext uri="{FF2B5EF4-FFF2-40B4-BE49-F238E27FC236}">
                <a16:creationId xmlns:a16="http://schemas.microsoft.com/office/drawing/2014/main" xmlns="" id="{381A20A8-1538-46C9-9A6D-7C78D2CC3AFC}"/>
              </a:ext>
            </a:extLst>
          </p:cNvPr>
          <p:cNvSpPr txBox="1">
            <a:spLocks/>
          </p:cNvSpPr>
          <p:nvPr/>
        </p:nvSpPr>
        <p:spPr>
          <a:xfrm>
            <a:off x="0" y="0"/>
            <a:ext cx="9144000" cy="838199"/>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latin typeface="Times New Roman" pitchFamily="18" charset="0"/>
                <a:cs typeface="Times New Roman" pitchFamily="18" charset="0"/>
              </a:rPr>
              <a:t>Introduction of Topic 3</a:t>
            </a:r>
          </a:p>
        </p:txBody>
      </p:sp>
      <p:pic>
        <p:nvPicPr>
          <p:cNvPr id="10" name="Picture 2">
            <a:extLst>
              <a:ext uri="{FF2B5EF4-FFF2-40B4-BE49-F238E27FC236}">
                <a16:creationId xmlns:a16="http://schemas.microsoft.com/office/drawing/2014/main" xmlns="" id="{17A182ED-3E64-4F12-9811-816DD96B60C7}"/>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063" y="13062"/>
            <a:ext cx="1371600" cy="78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0693869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10600" cy="5518150"/>
          </a:xfrm>
        </p:spPr>
        <p:txBody>
          <a:bodyPr>
            <a:normAutofit/>
          </a:bodyPr>
          <a:lstStyle/>
          <a:p>
            <a:pPr algn="just">
              <a:lnSpc>
                <a:spcPct val="150000"/>
              </a:lnSpc>
            </a:pPr>
            <a:r>
              <a:rPr lang="en-US" sz="2200" dirty="0">
                <a:latin typeface="Times New Roman" pitchFamily="18" charset="0"/>
                <a:cs typeface="Times New Roman" pitchFamily="18" charset="0"/>
              </a:rPr>
              <a:t>It is a well known fact that the present Judicial System is extremely expensive and delaying. The parties to a dispute have to wait for Justice for years. </a:t>
            </a:r>
          </a:p>
          <a:p>
            <a:pPr algn="just">
              <a:lnSpc>
                <a:spcPct val="150000"/>
              </a:lnSpc>
            </a:pPr>
            <a:r>
              <a:rPr lang="en-US" sz="2200" dirty="0">
                <a:latin typeface="Times New Roman" pitchFamily="18" charset="0"/>
                <a:cs typeface="Times New Roman" pitchFamily="18" charset="0"/>
              </a:rPr>
              <a:t>This lengthy and expensive process of litigation has reduced the faith of common people in the Judicial System being followed by the Courts. These weaknesses of Judicial System has given birth to alternative remedies for the disposition of disputes. </a:t>
            </a:r>
          </a:p>
          <a:p>
            <a:pPr algn="just">
              <a:lnSpc>
                <a:spcPct val="150000"/>
              </a:lnSpc>
            </a:pPr>
            <a:r>
              <a:rPr lang="en-US" sz="2200" dirty="0">
                <a:latin typeface="Times New Roman" pitchFamily="18" charset="0"/>
                <a:cs typeface="Times New Roman" pitchFamily="18" charset="0"/>
              </a:rPr>
              <a:t>Alternative remedies provide cheap and speedy Justice and that is the reason that ADR mechanism is being preferred by the disputing parties for the resolution of their disputes.</a:t>
            </a:r>
          </a:p>
          <a:p>
            <a:pPr marL="0" indent="0" algn="just">
              <a:lnSpc>
                <a:spcPct val="150000"/>
              </a:lnSpc>
              <a:buNone/>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
        <p:nvSpPr>
          <p:cNvPr id="5" name="Footer Placeholder 4"/>
          <p:cNvSpPr>
            <a:spLocks noGrp="1"/>
          </p:cNvSpPr>
          <p:nvPr>
            <p:ph type="ftr" sz="quarter" idx="11"/>
          </p:nvPr>
        </p:nvSpPr>
        <p:spPr>
          <a:xfrm>
            <a:off x="914400" y="6356350"/>
            <a:ext cx="7010400" cy="365125"/>
          </a:xfrm>
        </p:spPr>
        <p:txBody>
          <a:bodyPr/>
          <a:lstStyle/>
          <a:p>
            <a:r>
              <a:rPr lang="en-US" smtClean="0"/>
              <a:t>Mr. Ajeet Singh    Constitution of India, Law and Engineering     Unit 3</a:t>
            </a:r>
            <a:endParaRPr lang="en-US" dirty="0"/>
          </a:p>
        </p:txBody>
      </p:sp>
      <p:sp>
        <p:nvSpPr>
          <p:cNvPr id="6" name="Date Placeholder 5"/>
          <p:cNvSpPr>
            <a:spLocks noGrp="1"/>
          </p:cNvSpPr>
          <p:nvPr>
            <p:ph type="dt" sz="half" idx="10"/>
          </p:nvPr>
        </p:nvSpPr>
        <p:spPr/>
        <p:txBody>
          <a:bodyPr/>
          <a:lstStyle/>
          <a:p>
            <a:fld id="{1DDB3B1C-4E7B-4774-BDDA-C78028503754}" type="datetime1">
              <a:rPr lang="en-US" smtClean="0"/>
              <a:pPr/>
              <a:t>6/18/2022</a:t>
            </a:fld>
            <a:endParaRPr lang="en-US"/>
          </a:p>
        </p:txBody>
      </p:sp>
      <p:sp>
        <p:nvSpPr>
          <p:cNvPr id="8" name="Title 1">
            <a:extLst>
              <a:ext uri="{FF2B5EF4-FFF2-40B4-BE49-F238E27FC236}">
                <a16:creationId xmlns:a16="http://schemas.microsoft.com/office/drawing/2014/main" xmlns="" id="{A7B7BF2D-3875-4529-9AD3-6BEAEC3E8787}"/>
              </a:ext>
            </a:extLst>
          </p:cNvPr>
          <p:cNvSpPr txBox="1">
            <a:spLocks/>
          </p:cNvSpPr>
          <p:nvPr/>
        </p:nvSpPr>
        <p:spPr>
          <a:xfrm>
            <a:off x="0" y="0"/>
            <a:ext cx="9144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itchFamily="18" charset="0"/>
                <a:cs typeface="Times New Roman" pitchFamily="18" charset="0"/>
              </a:rPr>
              <a:t>Arbitration</a:t>
            </a:r>
          </a:p>
        </p:txBody>
      </p:sp>
      <p:pic>
        <p:nvPicPr>
          <p:cNvPr id="9" name="Picture 2">
            <a:extLst>
              <a:ext uri="{FF2B5EF4-FFF2-40B4-BE49-F238E27FC236}">
                <a16:creationId xmlns:a16="http://schemas.microsoft.com/office/drawing/2014/main" xmlns="" id="{42C3B10B-E1B3-4E5C-A187-AC0EA373929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881011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10600" cy="5518150"/>
          </a:xfrm>
        </p:spPr>
        <p:txBody>
          <a:bodyPr>
            <a:normAutofit lnSpcReduction="10000"/>
          </a:bodyPr>
          <a:lstStyle/>
          <a:p>
            <a:pPr algn="just">
              <a:lnSpc>
                <a:spcPct val="150000"/>
              </a:lnSpc>
            </a:pPr>
            <a:r>
              <a:rPr lang="en-US" sz="2200" dirty="0">
                <a:latin typeface="Times New Roman" pitchFamily="18" charset="0"/>
                <a:cs typeface="Times New Roman" pitchFamily="18" charset="0"/>
              </a:rPr>
              <a:t>ADR refers to the methods of resolving a dispute, which are alternatives for litigation in Courts. </a:t>
            </a:r>
          </a:p>
          <a:p>
            <a:pPr algn="just">
              <a:lnSpc>
                <a:spcPct val="150000"/>
              </a:lnSpc>
            </a:pPr>
            <a:r>
              <a:rPr lang="en-US" sz="2200" dirty="0">
                <a:latin typeface="Times New Roman" pitchFamily="18" charset="0"/>
                <a:cs typeface="Times New Roman" pitchFamily="18" charset="0"/>
              </a:rPr>
              <a:t>ADR processes are decision making processes that do not involve litigation or violence. In India, an alternative system is available to the disputing parties including Arbitration, Conciliation, Mediation, Negotiation etc.</a:t>
            </a:r>
          </a:p>
          <a:p>
            <a:pPr algn="just">
              <a:lnSpc>
                <a:spcPct val="150000"/>
              </a:lnSpc>
            </a:pPr>
            <a:r>
              <a:rPr lang="en-US" sz="2200" dirty="0">
                <a:latin typeface="Times New Roman" pitchFamily="18" charset="0"/>
                <a:cs typeface="Times New Roman" pitchFamily="18" charset="0"/>
              </a:rPr>
              <a:t>ADR proceedings are flexible. The parties have the freedom to choose the applicable law. They can be conducted in any manner and in the language to which the parties agree. The matter may be settled in few meetings thereby reducing expenses. No court fee is payable. No expenses are involved in obtaining copies of proceedings and reports.</a:t>
            </a:r>
          </a:p>
          <a:p>
            <a:pPr marL="0" indent="0" algn="just">
              <a:lnSpc>
                <a:spcPct val="150000"/>
              </a:lnSpc>
              <a:buNone/>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
        <p:nvSpPr>
          <p:cNvPr id="5" name="Footer Placeholder 4"/>
          <p:cNvSpPr>
            <a:spLocks noGrp="1"/>
          </p:cNvSpPr>
          <p:nvPr>
            <p:ph type="ftr" sz="quarter" idx="11"/>
          </p:nvPr>
        </p:nvSpPr>
        <p:spPr>
          <a:xfrm>
            <a:off x="914400" y="6356350"/>
            <a:ext cx="7010400" cy="365125"/>
          </a:xfrm>
        </p:spPr>
        <p:txBody>
          <a:bodyPr/>
          <a:lstStyle/>
          <a:p>
            <a:r>
              <a:rPr lang="en-US" smtClean="0"/>
              <a:t>Mr. Ajeet Singh    Constitution of India, Law and Engineering     Unit 3</a:t>
            </a:r>
            <a:endParaRPr lang="en-US" dirty="0"/>
          </a:p>
        </p:txBody>
      </p:sp>
      <p:sp>
        <p:nvSpPr>
          <p:cNvPr id="6" name="Date Placeholder 5"/>
          <p:cNvSpPr>
            <a:spLocks noGrp="1"/>
          </p:cNvSpPr>
          <p:nvPr>
            <p:ph type="dt" sz="half" idx="10"/>
          </p:nvPr>
        </p:nvSpPr>
        <p:spPr/>
        <p:txBody>
          <a:bodyPr/>
          <a:lstStyle/>
          <a:p>
            <a:fld id="{296AA681-9CEA-4233-902F-F17C7EFE569A}" type="datetime1">
              <a:rPr lang="en-US" smtClean="0"/>
              <a:pPr/>
              <a:t>6/18/2022</a:t>
            </a:fld>
            <a:endParaRPr lang="en-US"/>
          </a:p>
        </p:txBody>
      </p:sp>
      <p:sp>
        <p:nvSpPr>
          <p:cNvPr id="8" name="Title 1">
            <a:extLst>
              <a:ext uri="{FF2B5EF4-FFF2-40B4-BE49-F238E27FC236}">
                <a16:creationId xmlns:a16="http://schemas.microsoft.com/office/drawing/2014/main" xmlns="" id="{A7B7BF2D-3875-4529-9AD3-6BEAEC3E8787}"/>
              </a:ext>
            </a:extLst>
          </p:cNvPr>
          <p:cNvSpPr txBox="1">
            <a:spLocks/>
          </p:cNvSpPr>
          <p:nvPr/>
        </p:nvSpPr>
        <p:spPr>
          <a:xfrm>
            <a:off x="0" y="0"/>
            <a:ext cx="9144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itchFamily="18" charset="0"/>
                <a:cs typeface="Times New Roman" pitchFamily="18" charset="0"/>
              </a:rPr>
              <a:t>Arbitration</a:t>
            </a:r>
          </a:p>
        </p:txBody>
      </p:sp>
      <p:pic>
        <p:nvPicPr>
          <p:cNvPr id="9" name="Picture 2">
            <a:extLst>
              <a:ext uri="{FF2B5EF4-FFF2-40B4-BE49-F238E27FC236}">
                <a16:creationId xmlns:a16="http://schemas.microsoft.com/office/drawing/2014/main" xmlns="" id="{42C3B10B-E1B3-4E5C-A187-AC0EA373929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0596022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10600" cy="5518150"/>
          </a:xfrm>
        </p:spPr>
        <p:txBody>
          <a:bodyPr>
            <a:normAutofit lnSpcReduction="10000"/>
          </a:bodyPr>
          <a:lstStyle/>
          <a:p>
            <a:pPr algn="just">
              <a:lnSpc>
                <a:spcPct val="150000"/>
              </a:lnSpc>
            </a:pPr>
            <a:r>
              <a:rPr lang="en-US" sz="2200" dirty="0">
                <a:latin typeface="Times New Roman" pitchFamily="18" charset="0"/>
                <a:cs typeface="Times New Roman" pitchFamily="18" charset="0"/>
              </a:rPr>
              <a:t>Arbitration is a method whereby parties can resolve their disputes privately. In this mechanism parties can refer their case to an Arbitral Tribunal where arbitration proceedings are conducted.</a:t>
            </a:r>
          </a:p>
          <a:p>
            <a:pPr algn="just">
              <a:lnSpc>
                <a:spcPct val="150000"/>
              </a:lnSpc>
            </a:pPr>
            <a:r>
              <a:rPr lang="en-US" sz="2200" dirty="0">
                <a:latin typeface="Times New Roman" pitchFamily="18" charset="0"/>
                <a:cs typeface="Times New Roman" pitchFamily="18" charset="0"/>
              </a:rPr>
              <a:t>Where two or more persons agree that a dispute or potential dispute between them shall be decided in a legally binding way by one or more impartial persons in a judicial manner, that is, after recording evidence, the agreement is called an Arbitration Agreement. When, after a dispute has arisen, it is put before such person(s), the procedure is called as ‘Arbitration’, and the decision made is called “award”.</a:t>
            </a:r>
          </a:p>
          <a:p>
            <a:pPr algn="just">
              <a:lnSpc>
                <a:spcPct val="150000"/>
              </a:lnSpc>
            </a:pPr>
            <a:r>
              <a:rPr lang="en-US" sz="2200" dirty="0">
                <a:latin typeface="Times New Roman" pitchFamily="18" charset="0"/>
                <a:cs typeface="Times New Roman" pitchFamily="18" charset="0"/>
              </a:rPr>
              <a:t>The person conducting the Arbitration proceeding is called an Arbitrator.</a:t>
            </a:r>
          </a:p>
          <a:p>
            <a:pPr marL="0" indent="0" algn="just">
              <a:lnSpc>
                <a:spcPct val="150000"/>
              </a:lnSpc>
              <a:buNone/>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
        <p:nvSpPr>
          <p:cNvPr id="5" name="Footer Placeholder 4"/>
          <p:cNvSpPr>
            <a:spLocks noGrp="1"/>
          </p:cNvSpPr>
          <p:nvPr>
            <p:ph type="ftr" sz="quarter" idx="11"/>
          </p:nvPr>
        </p:nvSpPr>
        <p:spPr>
          <a:xfrm>
            <a:off x="914400" y="6356350"/>
            <a:ext cx="7010400" cy="365125"/>
          </a:xfrm>
        </p:spPr>
        <p:txBody>
          <a:bodyPr/>
          <a:lstStyle/>
          <a:p>
            <a:r>
              <a:rPr lang="en-US" smtClean="0"/>
              <a:t>Mr. Ajeet Singh    Constitution of India, Law and Engineering     Unit 3</a:t>
            </a:r>
            <a:endParaRPr lang="en-US" dirty="0"/>
          </a:p>
        </p:txBody>
      </p:sp>
      <p:sp>
        <p:nvSpPr>
          <p:cNvPr id="6" name="Date Placeholder 5"/>
          <p:cNvSpPr>
            <a:spLocks noGrp="1"/>
          </p:cNvSpPr>
          <p:nvPr>
            <p:ph type="dt" sz="half" idx="10"/>
          </p:nvPr>
        </p:nvSpPr>
        <p:spPr/>
        <p:txBody>
          <a:bodyPr/>
          <a:lstStyle/>
          <a:p>
            <a:fld id="{B25EB813-595C-463F-971F-3AE6D497C38B}" type="datetime1">
              <a:rPr lang="en-US" smtClean="0"/>
              <a:pPr/>
              <a:t>6/18/2022</a:t>
            </a:fld>
            <a:endParaRPr lang="en-US"/>
          </a:p>
        </p:txBody>
      </p:sp>
      <p:sp>
        <p:nvSpPr>
          <p:cNvPr id="8" name="Title 1">
            <a:extLst>
              <a:ext uri="{FF2B5EF4-FFF2-40B4-BE49-F238E27FC236}">
                <a16:creationId xmlns:a16="http://schemas.microsoft.com/office/drawing/2014/main" xmlns="" id="{A7B7BF2D-3875-4529-9AD3-6BEAEC3E8787}"/>
              </a:ext>
            </a:extLst>
          </p:cNvPr>
          <p:cNvSpPr txBox="1">
            <a:spLocks/>
          </p:cNvSpPr>
          <p:nvPr/>
        </p:nvSpPr>
        <p:spPr>
          <a:xfrm>
            <a:off x="0" y="0"/>
            <a:ext cx="9144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itchFamily="18" charset="0"/>
                <a:cs typeface="Times New Roman" pitchFamily="18" charset="0"/>
              </a:rPr>
              <a:t>Arbitration</a:t>
            </a:r>
          </a:p>
        </p:txBody>
      </p:sp>
      <p:pic>
        <p:nvPicPr>
          <p:cNvPr id="9" name="Picture 2">
            <a:extLst>
              <a:ext uri="{FF2B5EF4-FFF2-40B4-BE49-F238E27FC236}">
                <a16:creationId xmlns:a16="http://schemas.microsoft.com/office/drawing/2014/main" xmlns="" id="{42C3B10B-E1B3-4E5C-A187-AC0EA373929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4555019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610600" cy="5670550"/>
          </a:xfrm>
        </p:spPr>
        <p:txBody>
          <a:bodyPr>
            <a:normAutofit lnSpcReduction="10000"/>
          </a:bodyPr>
          <a:lstStyle/>
          <a:p>
            <a:pPr algn="just">
              <a:lnSpc>
                <a:spcPct val="150000"/>
              </a:lnSpc>
            </a:pPr>
            <a:r>
              <a:rPr lang="en-US" sz="2200" dirty="0">
                <a:latin typeface="Times New Roman" pitchFamily="18" charset="0"/>
                <a:cs typeface="Times New Roman" pitchFamily="18" charset="0"/>
              </a:rPr>
              <a:t> A contract is a legally enforceable agreement between two or more parties where each assumes a legal obligation that must be completed.</a:t>
            </a:r>
          </a:p>
          <a:p>
            <a:pPr algn="just">
              <a:lnSpc>
                <a:spcPct val="150000"/>
              </a:lnSpc>
            </a:pPr>
            <a:r>
              <a:rPr lang="en-US" sz="2200" dirty="0">
                <a:latin typeface="Times New Roman" pitchFamily="18" charset="0"/>
                <a:cs typeface="Times New Roman" pitchFamily="18" charset="0"/>
              </a:rPr>
              <a:t>Many aspects of daily life involve contracts, including buying property, applying for a car loan, signing employment-related paperwork, and agreeing to terms and conditions when buying products and services or using computer software.</a:t>
            </a:r>
          </a:p>
          <a:p>
            <a:pPr algn="just">
              <a:lnSpc>
                <a:spcPct val="150000"/>
              </a:lnSpc>
            </a:pPr>
            <a:r>
              <a:rPr lang="en-US" sz="2200" dirty="0">
                <a:latin typeface="Times New Roman" pitchFamily="18" charset="0"/>
                <a:cs typeface="Times New Roman" pitchFamily="18" charset="0"/>
              </a:rPr>
              <a:t>Legal issues involving contracts arise most often when one party fails to perform the legal obligation it has agreed to do. </a:t>
            </a:r>
          </a:p>
          <a:p>
            <a:pPr algn="just">
              <a:lnSpc>
                <a:spcPct val="150000"/>
              </a:lnSpc>
            </a:pPr>
            <a:r>
              <a:rPr lang="en-US" sz="2200" dirty="0">
                <a:latin typeface="Times New Roman" pitchFamily="18" charset="0"/>
                <a:cs typeface="Times New Roman" pitchFamily="18" charset="0"/>
              </a:rPr>
              <a:t>When a party breaches a contract by failing to perform, the other party can often sue for money damages, or, in some limited cases, can ask the court to force the other party to perform as promised.</a:t>
            </a: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
        <p:nvSpPr>
          <p:cNvPr id="5" name="Footer Placeholder 4"/>
          <p:cNvSpPr>
            <a:spLocks noGrp="1"/>
          </p:cNvSpPr>
          <p:nvPr>
            <p:ph type="ftr" sz="quarter" idx="11"/>
          </p:nvPr>
        </p:nvSpPr>
        <p:spPr>
          <a:xfrm>
            <a:off x="914400" y="6356350"/>
            <a:ext cx="7010400" cy="365125"/>
          </a:xfrm>
        </p:spPr>
        <p:txBody>
          <a:bodyPr/>
          <a:lstStyle/>
          <a:p>
            <a:r>
              <a:rPr lang="en-US" smtClean="0"/>
              <a:t>Mr. Ajeet Singh    Constitution of India, Law and Engineering     Unit 3</a:t>
            </a:r>
            <a:endParaRPr lang="en-US" dirty="0"/>
          </a:p>
        </p:txBody>
      </p:sp>
      <p:sp>
        <p:nvSpPr>
          <p:cNvPr id="6" name="Date Placeholder 5"/>
          <p:cNvSpPr>
            <a:spLocks noGrp="1"/>
          </p:cNvSpPr>
          <p:nvPr>
            <p:ph type="dt" sz="half" idx="10"/>
          </p:nvPr>
        </p:nvSpPr>
        <p:spPr/>
        <p:txBody>
          <a:bodyPr/>
          <a:lstStyle/>
          <a:p>
            <a:fld id="{4609C9DE-75B9-42EB-9AF8-D367D3CD732B}" type="datetime1">
              <a:rPr lang="en-US" smtClean="0"/>
              <a:pPr/>
              <a:t>6/18/2022</a:t>
            </a:fld>
            <a:endParaRPr lang="en-US"/>
          </a:p>
        </p:txBody>
      </p:sp>
      <p:sp>
        <p:nvSpPr>
          <p:cNvPr id="8" name="Title 1">
            <a:extLst>
              <a:ext uri="{FF2B5EF4-FFF2-40B4-BE49-F238E27FC236}">
                <a16:creationId xmlns:a16="http://schemas.microsoft.com/office/drawing/2014/main" xmlns="" id="{A7B7BF2D-3875-4529-9AD3-6BEAEC3E8787}"/>
              </a:ext>
            </a:extLst>
          </p:cNvPr>
          <p:cNvSpPr txBox="1">
            <a:spLocks/>
          </p:cNvSpPr>
          <p:nvPr/>
        </p:nvSpPr>
        <p:spPr>
          <a:xfrm>
            <a:off x="0" y="0"/>
            <a:ext cx="9144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itchFamily="18" charset="0"/>
                <a:cs typeface="Times New Roman" pitchFamily="18" charset="0"/>
              </a:rPr>
              <a:t>Contract law</a:t>
            </a:r>
          </a:p>
        </p:txBody>
      </p:sp>
      <p:pic>
        <p:nvPicPr>
          <p:cNvPr id="9" name="Picture 2">
            <a:extLst>
              <a:ext uri="{FF2B5EF4-FFF2-40B4-BE49-F238E27FC236}">
                <a16:creationId xmlns:a16="http://schemas.microsoft.com/office/drawing/2014/main" xmlns="" id="{42C3B10B-E1B3-4E5C-A187-AC0EA373929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9692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a:extLst>
              <a:ext uri="{FF2B5EF4-FFF2-40B4-BE49-F238E27FC236}">
                <a16:creationId xmlns:a16="http://schemas.microsoft.com/office/drawing/2014/main" xmlns="" id="{C367DFCF-B0F5-4AC0-9068-F7DB93AA13DB}"/>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80BE38A1-139F-4398-9774-BA70EB465375}" type="datetime1">
              <a:rPr lang="en-US" smtClean="0"/>
              <a:pPr/>
              <a:t>6/18/2022</a:t>
            </a:fld>
            <a:endParaRPr lang="en-US"/>
          </a:p>
        </p:txBody>
      </p:sp>
      <p:sp>
        <p:nvSpPr>
          <p:cNvPr id="4" name="Footer Placeholder 3"/>
          <p:cNvSpPr>
            <a:spLocks noGrp="1"/>
          </p:cNvSpPr>
          <p:nvPr>
            <p:ph type="ftr" sz="quarter" idx="11"/>
          </p:nvPr>
        </p:nvSpPr>
        <p:spPr>
          <a:xfrm>
            <a:off x="1828800" y="6356350"/>
            <a:ext cx="5410200" cy="450850"/>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9" name="Title 1">
            <a:extLst>
              <a:ext uri="{FF2B5EF4-FFF2-40B4-BE49-F238E27FC236}">
                <a16:creationId xmlns:a16="http://schemas.microsoft.com/office/drawing/2014/main" xmlns="" id="{282C8771-B8DA-47BF-A854-C6E39979E07C}"/>
              </a:ext>
            </a:extLst>
          </p:cNvPr>
          <p:cNvSpPr txBox="1">
            <a:spLocks/>
          </p:cNvSpPr>
          <p:nvPr/>
        </p:nvSpPr>
        <p:spPr>
          <a:xfrm>
            <a:off x="1143000" y="0"/>
            <a:ext cx="8001000" cy="690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0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Syllabus</a:t>
            </a:r>
            <a:endParaRPr lang="en-US" sz="24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4"/>
          <a:srcRect/>
          <a:stretch>
            <a:fillRect/>
          </a:stretch>
        </p:blipFill>
        <p:spPr bwMode="auto">
          <a:xfrm>
            <a:off x="0" y="685800"/>
            <a:ext cx="9144000" cy="12858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a:stretch>
            <a:fillRect/>
          </a:stretch>
        </p:blipFill>
        <p:spPr bwMode="auto">
          <a:xfrm>
            <a:off x="0" y="1981201"/>
            <a:ext cx="9144000" cy="4876799"/>
          </a:xfrm>
          <a:prstGeom prst="rect">
            <a:avLst/>
          </a:prstGeom>
          <a:noFill/>
          <a:ln w="9525">
            <a:noFill/>
            <a:miter lim="800000"/>
            <a:headEnd/>
            <a:tailEnd/>
          </a:ln>
          <a:effectLst/>
        </p:spPr>
      </p:pic>
    </p:spTree>
    <p:extLst>
      <p:ext uri="{BB962C8B-B14F-4D97-AF65-F5344CB8AC3E}">
        <p14:creationId xmlns:p14="http://schemas.microsoft.com/office/powerpoint/2010/main" xmlns="" val="36314167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610600" cy="5670550"/>
          </a:xfrm>
        </p:spPr>
        <p:txBody>
          <a:bodyPr>
            <a:normAutofit/>
          </a:bodyPr>
          <a:lstStyle/>
          <a:p>
            <a:pPr algn="just">
              <a:lnSpc>
                <a:spcPct val="150000"/>
              </a:lnSpc>
            </a:pPr>
            <a:r>
              <a:rPr lang="en-US" sz="2200" dirty="0">
                <a:latin typeface="Times New Roman" pitchFamily="18" charset="0"/>
                <a:cs typeface="Times New Roman" pitchFamily="18" charset="0"/>
              </a:rPr>
              <a:t> A tort is an act or omission that gives rise to injury or harm to another and amounts to a civil wrong for which courts impose liability. </a:t>
            </a:r>
          </a:p>
          <a:p>
            <a:pPr algn="just">
              <a:lnSpc>
                <a:spcPct val="150000"/>
              </a:lnSpc>
            </a:pPr>
            <a:r>
              <a:rPr lang="en-US" sz="2200" dirty="0">
                <a:latin typeface="Times New Roman" pitchFamily="18" charset="0"/>
                <a:cs typeface="Times New Roman" pitchFamily="18" charset="0"/>
              </a:rPr>
              <a:t>In the context of torts, "injury" describes the invasion of any legal right, whereas "harm" describes a loss or detriment in fact that an individual suffers.</a:t>
            </a:r>
          </a:p>
          <a:p>
            <a:pPr algn="just">
              <a:lnSpc>
                <a:spcPct val="150000"/>
              </a:lnSpc>
            </a:pPr>
            <a:r>
              <a:rPr lang="en-US" sz="2200" dirty="0">
                <a:latin typeface="Times New Roman" pitchFamily="18" charset="0"/>
                <a:cs typeface="Times New Roman" pitchFamily="18" charset="0"/>
              </a:rPr>
              <a:t>Torts are distinguishable from crimes, which are wrongs against the state or society at large. </a:t>
            </a:r>
          </a:p>
          <a:p>
            <a:pPr algn="just">
              <a:lnSpc>
                <a:spcPct val="150000"/>
              </a:lnSpc>
            </a:pPr>
            <a:r>
              <a:rPr lang="en-US" sz="2200" dirty="0">
                <a:latin typeface="Times New Roman" pitchFamily="18" charset="0"/>
                <a:cs typeface="Times New Roman" pitchFamily="18" charset="0"/>
              </a:rPr>
              <a:t>The main purpose of criminal liability is to enforce public justice. In contrast, tort law addresses private wrongs and has a central purpose of compensating the victim rather than punishing the wrongdoer.</a:t>
            </a: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
        <p:nvSpPr>
          <p:cNvPr id="5" name="Footer Placeholder 4"/>
          <p:cNvSpPr>
            <a:spLocks noGrp="1"/>
          </p:cNvSpPr>
          <p:nvPr>
            <p:ph type="ftr" sz="quarter" idx="11"/>
          </p:nvPr>
        </p:nvSpPr>
        <p:spPr>
          <a:xfrm>
            <a:off x="914400" y="6356350"/>
            <a:ext cx="7010400" cy="365125"/>
          </a:xfrm>
        </p:spPr>
        <p:txBody>
          <a:bodyPr/>
          <a:lstStyle/>
          <a:p>
            <a:r>
              <a:rPr lang="en-US" smtClean="0"/>
              <a:t>Mr. Ajeet Singh    Constitution of India, Law and Engineering     Unit 3</a:t>
            </a:r>
            <a:endParaRPr lang="en-US" dirty="0"/>
          </a:p>
        </p:txBody>
      </p:sp>
      <p:sp>
        <p:nvSpPr>
          <p:cNvPr id="6" name="Date Placeholder 5"/>
          <p:cNvSpPr>
            <a:spLocks noGrp="1"/>
          </p:cNvSpPr>
          <p:nvPr>
            <p:ph type="dt" sz="half" idx="10"/>
          </p:nvPr>
        </p:nvSpPr>
        <p:spPr/>
        <p:txBody>
          <a:bodyPr/>
          <a:lstStyle/>
          <a:p>
            <a:fld id="{A364038D-029B-410F-941E-504E6B22C9E0}" type="datetime1">
              <a:rPr lang="en-US" smtClean="0"/>
              <a:pPr/>
              <a:t>6/18/2022</a:t>
            </a:fld>
            <a:endParaRPr lang="en-US"/>
          </a:p>
        </p:txBody>
      </p:sp>
      <p:sp>
        <p:nvSpPr>
          <p:cNvPr id="8" name="Title 1">
            <a:extLst>
              <a:ext uri="{FF2B5EF4-FFF2-40B4-BE49-F238E27FC236}">
                <a16:creationId xmlns:a16="http://schemas.microsoft.com/office/drawing/2014/main" xmlns="" id="{A7B7BF2D-3875-4529-9AD3-6BEAEC3E8787}"/>
              </a:ext>
            </a:extLst>
          </p:cNvPr>
          <p:cNvSpPr txBox="1">
            <a:spLocks/>
          </p:cNvSpPr>
          <p:nvPr/>
        </p:nvSpPr>
        <p:spPr>
          <a:xfrm>
            <a:off x="0" y="0"/>
            <a:ext cx="9144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itchFamily="18" charset="0"/>
                <a:cs typeface="Times New Roman" pitchFamily="18" charset="0"/>
              </a:rPr>
              <a:t>Tort</a:t>
            </a:r>
          </a:p>
        </p:txBody>
      </p:sp>
      <p:pic>
        <p:nvPicPr>
          <p:cNvPr id="9" name="Picture 2">
            <a:extLst>
              <a:ext uri="{FF2B5EF4-FFF2-40B4-BE49-F238E27FC236}">
                <a16:creationId xmlns:a16="http://schemas.microsoft.com/office/drawing/2014/main" xmlns="" id="{42C3B10B-E1B3-4E5C-A187-AC0EA373929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9982984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610600" cy="5670550"/>
          </a:xfrm>
        </p:spPr>
        <p:txBody>
          <a:bodyPr>
            <a:normAutofit/>
          </a:bodyPr>
          <a:lstStyle/>
          <a:p>
            <a:pPr algn="just">
              <a:lnSpc>
                <a:spcPct val="150000"/>
              </a:lnSpc>
            </a:pPr>
            <a:r>
              <a:rPr lang="en-US" sz="2200" dirty="0">
                <a:latin typeface="Times New Roman" pitchFamily="18" charset="0"/>
                <a:cs typeface="Times New Roman" pitchFamily="18" charset="0"/>
              </a:rPr>
              <a:t>Factories Act, 1948</a:t>
            </a:r>
          </a:p>
          <a:p>
            <a:pPr algn="just">
              <a:lnSpc>
                <a:spcPct val="150000"/>
              </a:lnSpc>
            </a:pPr>
            <a:r>
              <a:rPr lang="en-US" sz="2200" dirty="0">
                <a:latin typeface="Times New Roman" pitchFamily="18" charset="0"/>
                <a:cs typeface="Times New Roman" pitchFamily="18" charset="0"/>
              </a:rPr>
              <a:t>Shops and Commercial Establishments Act </a:t>
            </a:r>
          </a:p>
          <a:p>
            <a:pPr algn="just">
              <a:lnSpc>
                <a:spcPct val="150000"/>
              </a:lnSpc>
            </a:pPr>
            <a:r>
              <a:rPr lang="en-US" sz="2200" dirty="0">
                <a:latin typeface="Times New Roman" pitchFamily="18" charset="0"/>
                <a:cs typeface="Times New Roman" pitchFamily="18" charset="0"/>
              </a:rPr>
              <a:t>Industrial Employment (Standing Orders) Act, 1946</a:t>
            </a:r>
          </a:p>
          <a:p>
            <a:pPr algn="just">
              <a:lnSpc>
                <a:spcPct val="150000"/>
              </a:lnSpc>
            </a:pPr>
            <a:r>
              <a:rPr lang="en-US" sz="2200" dirty="0">
                <a:latin typeface="Times New Roman" pitchFamily="18" charset="0"/>
                <a:cs typeface="Times New Roman" pitchFamily="18" charset="0"/>
              </a:rPr>
              <a:t>Contract Labour (Regulation &amp; Abolition) Act, 1970</a:t>
            </a:r>
          </a:p>
          <a:p>
            <a:pPr algn="just">
              <a:lnSpc>
                <a:spcPct val="150000"/>
              </a:lnSpc>
            </a:pPr>
            <a:r>
              <a:rPr lang="en-US" sz="2200" dirty="0">
                <a:latin typeface="Times New Roman" pitchFamily="18" charset="0"/>
                <a:cs typeface="Times New Roman" pitchFamily="18" charset="0"/>
              </a:rPr>
              <a:t>The Employee’s Compensation Act, 1923</a:t>
            </a:r>
          </a:p>
          <a:p>
            <a:pPr algn="just">
              <a:lnSpc>
                <a:spcPct val="150000"/>
              </a:lnSpc>
            </a:pPr>
            <a:r>
              <a:rPr lang="en-US" sz="2200" dirty="0">
                <a:latin typeface="Times New Roman" pitchFamily="18" charset="0"/>
                <a:cs typeface="Times New Roman" pitchFamily="18" charset="0"/>
              </a:rPr>
              <a:t>Weekly Holiday Act, 1942 </a:t>
            </a:r>
          </a:p>
          <a:p>
            <a:pPr algn="just">
              <a:lnSpc>
                <a:spcPct val="150000"/>
              </a:lnSpc>
            </a:pPr>
            <a:r>
              <a:rPr lang="en-US" sz="2200" dirty="0">
                <a:latin typeface="Times New Roman" pitchFamily="18" charset="0"/>
                <a:cs typeface="Times New Roman" pitchFamily="18" charset="0"/>
              </a:rPr>
              <a:t>The Mines Act, 1952</a:t>
            </a:r>
          </a:p>
          <a:p>
            <a:pPr algn="just">
              <a:lnSpc>
                <a:spcPct val="150000"/>
              </a:lnSpc>
            </a:pPr>
            <a:r>
              <a:rPr lang="en-US" sz="2200" dirty="0">
                <a:latin typeface="Times New Roman" pitchFamily="18" charset="0"/>
                <a:cs typeface="Times New Roman" pitchFamily="18" charset="0"/>
              </a:rPr>
              <a:t>Inter-state Migrant Workmen (Regulation of Employment and Conditions of Service) Act, 1979</a:t>
            </a:r>
          </a:p>
          <a:p>
            <a:pPr algn="just">
              <a:lnSpc>
                <a:spcPct val="150000"/>
              </a:lnSpc>
            </a:pPr>
            <a:r>
              <a:rPr lang="en-US" sz="2200" dirty="0">
                <a:latin typeface="Times New Roman" pitchFamily="18" charset="0"/>
                <a:cs typeface="Times New Roman" pitchFamily="18" charset="0"/>
              </a:rPr>
              <a:t>Maternity Benefit Act, 1961</a:t>
            </a: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a:p>
            <a:pPr algn="just">
              <a:lnSpc>
                <a:spcPct val="150000"/>
              </a:lnSpc>
            </a:pP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
        <p:nvSpPr>
          <p:cNvPr id="5" name="Footer Placeholder 4"/>
          <p:cNvSpPr>
            <a:spLocks noGrp="1"/>
          </p:cNvSpPr>
          <p:nvPr>
            <p:ph type="ftr" sz="quarter" idx="11"/>
          </p:nvPr>
        </p:nvSpPr>
        <p:spPr>
          <a:xfrm>
            <a:off x="914400" y="6356350"/>
            <a:ext cx="7010400" cy="365125"/>
          </a:xfrm>
        </p:spPr>
        <p:txBody>
          <a:bodyPr/>
          <a:lstStyle/>
          <a:p>
            <a:r>
              <a:rPr lang="en-US" smtClean="0"/>
              <a:t>Mr. Ajeet Singh    Constitution of India, Law and Engineering     Unit 3</a:t>
            </a:r>
            <a:endParaRPr lang="en-US" dirty="0"/>
          </a:p>
        </p:txBody>
      </p:sp>
      <p:sp>
        <p:nvSpPr>
          <p:cNvPr id="6" name="Date Placeholder 5"/>
          <p:cNvSpPr>
            <a:spLocks noGrp="1"/>
          </p:cNvSpPr>
          <p:nvPr>
            <p:ph type="dt" sz="half" idx="10"/>
          </p:nvPr>
        </p:nvSpPr>
        <p:spPr/>
        <p:txBody>
          <a:bodyPr/>
          <a:lstStyle/>
          <a:p>
            <a:fld id="{4C197247-4418-4AEF-BE13-7855F78C706C}" type="datetime1">
              <a:rPr lang="en-US" smtClean="0"/>
              <a:pPr/>
              <a:t>6/18/2022</a:t>
            </a:fld>
            <a:endParaRPr lang="en-US"/>
          </a:p>
        </p:txBody>
      </p:sp>
      <p:sp>
        <p:nvSpPr>
          <p:cNvPr id="8" name="Title 1">
            <a:extLst>
              <a:ext uri="{FF2B5EF4-FFF2-40B4-BE49-F238E27FC236}">
                <a16:creationId xmlns:a16="http://schemas.microsoft.com/office/drawing/2014/main" xmlns="" id="{A7B7BF2D-3875-4529-9AD3-6BEAEC3E8787}"/>
              </a:ext>
            </a:extLst>
          </p:cNvPr>
          <p:cNvSpPr txBox="1">
            <a:spLocks/>
          </p:cNvSpPr>
          <p:nvPr/>
        </p:nvSpPr>
        <p:spPr>
          <a:xfrm>
            <a:off x="0" y="0"/>
            <a:ext cx="9144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itchFamily="18" charset="0"/>
                <a:cs typeface="Times New Roman" pitchFamily="18" charset="0"/>
              </a:rPr>
              <a:t>Law at workplace</a:t>
            </a:r>
          </a:p>
        </p:txBody>
      </p:sp>
      <p:pic>
        <p:nvPicPr>
          <p:cNvPr id="9" name="Picture 2">
            <a:extLst>
              <a:ext uri="{FF2B5EF4-FFF2-40B4-BE49-F238E27FC236}">
                <a16:creationId xmlns:a16="http://schemas.microsoft.com/office/drawing/2014/main" xmlns="" id="{42C3B10B-E1B3-4E5C-A187-AC0EA373929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432067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7620000" cy="4953000"/>
          </a:xfrm>
        </p:spPr>
        <p:txBody>
          <a:bodyPr>
            <a:noAutofit/>
          </a:bodyPr>
          <a:lstStyle/>
          <a:p>
            <a:pPr marL="0" indent="0">
              <a:buNone/>
            </a:pPr>
            <a:r>
              <a:rPr lang="en-US" sz="1800" b="1" dirty="0" smtClean="0">
                <a:latin typeface="Times New Roman" panose="02020603050405020304" pitchFamily="18" charset="0"/>
                <a:cs typeface="Times New Roman" panose="02020603050405020304" pitchFamily="18" charset="0"/>
              </a:rPr>
              <a:t> </a:t>
            </a:r>
            <a:endParaRPr lang="en-US" sz="1800" b="1" dirty="0">
              <a:latin typeface="Times New Roman" panose="02020603050405020304" pitchFamily="18" charset="0"/>
              <a:cs typeface="Times New Roman" panose="02020603050405020304" pitchFamily="18" charset="0"/>
            </a:endParaRPr>
          </a:p>
          <a:p>
            <a:pPr algn="just">
              <a:lnSpc>
                <a:spcPct val="160000"/>
              </a:lnSpc>
            </a:pPr>
            <a:endParaRPr lang="en-US" sz="1800" dirty="0" smtClean="0">
              <a:latin typeface="Times New Roman" panose="02020603050405020304" pitchFamily="18" charset="0"/>
              <a:cs typeface="Times New Roman" panose="02020603050405020304" pitchFamily="18" charset="0"/>
            </a:endParaRPr>
          </a:p>
          <a:p>
            <a:pPr algn="just">
              <a:lnSpc>
                <a:spcPct val="160000"/>
              </a:lnSpc>
            </a:pPr>
            <a:endParaRPr lang="en-US" sz="1800" dirty="0">
              <a:latin typeface="Times New Roman" panose="02020603050405020304" pitchFamily="18" charset="0"/>
              <a:cs typeface="Times New Roman" panose="02020603050405020304" pitchFamily="18" charset="0"/>
            </a:endParaRPr>
          </a:p>
          <a:p>
            <a:pPr>
              <a:lnSpc>
                <a:spcPct val="160000"/>
              </a:lnSpc>
            </a:pP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t>
            </a:r>
          </a:p>
          <a:p>
            <a:pPr marL="0" indent="0" algn="just">
              <a:buNone/>
            </a:pPr>
            <a:r>
              <a:rPr lang="en-US" sz="1400" dirty="0">
                <a:latin typeface="Times New Roman" panose="02020603050405020304" pitchFamily="18" charset="0"/>
                <a:cs typeface="Times New Roman" panose="02020603050405020304" pitchFamily="18" charset="0"/>
              </a:rPr>
              <a:t>          </a:t>
            </a:r>
            <a:endParaRPr lang="en-US" sz="14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15097AC-1BDD-4950-99B4-743CCAEEEE99}" type="datetime1">
              <a:rPr lang="en-US" smtClean="0"/>
              <a:pPr/>
              <a:t>6/18/2022</a:t>
            </a:fld>
            <a:endParaRPr lang="en-US"/>
          </a:p>
        </p:txBody>
      </p:sp>
      <p:sp>
        <p:nvSpPr>
          <p:cNvPr id="5" name="Footer Placeholder 4"/>
          <p:cNvSpPr>
            <a:spLocks noGrp="1"/>
          </p:cNvSpPr>
          <p:nvPr>
            <p:ph type="ftr" sz="quarter" idx="11"/>
          </p:nvPr>
        </p:nvSpPr>
        <p:spPr>
          <a:xfrm>
            <a:off x="1371600" y="6356350"/>
            <a:ext cx="6781800" cy="365125"/>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latin typeface="Times New Roman" pitchFamily="18" charset="0"/>
                <a:cs typeface="Times New Roman" pitchFamily="18" charset="0"/>
              </a:rPr>
              <a:t>Lecture Related to Topic</a:t>
            </a:r>
            <a:endParaRPr lang="en-US" sz="2400" b="1" dirty="0">
              <a:latin typeface="Times New Roman" pitchFamily="18" charset="0"/>
              <a:cs typeface="Times New Roman" pitchFamily="18" charset="0"/>
            </a:endParaRPr>
          </a:p>
        </p:txBody>
      </p:sp>
      <p:pic>
        <p:nvPicPr>
          <p:cNvPr id="9" name="Picture 8">
            <a:extLst>
              <a:ext uri="{FF2B5EF4-FFF2-40B4-BE49-F238E27FC236}">
                <a16:creationId xmlns="" xmlns:a16="http://schemas.microsoft.com/office/drawing/2014/main" id="{B3A47B81-6442-4399-9EA9-C0F7FC78139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36908"/>
            <a:ext cx="1227557" cy="916783"/>
          </a:xfrm>
          <a:prstGeom prst="rect">
            <a:avLst/>
          </a:prstGeom>
        </p:spPr>
      </p:pic>
      <p:sp>
        <p:nvSpPr>
          <p:cNvPr id="8" name="Rectangle 7"/>
          <p:cNvSpPr/>
          <p:nvPr/>
        </p:nvSpPr>
        <p:spPr>
          <a:xfrm>
            <a:off x="0" y="1513091"/>
            <a:ext cx="9144000" cy="2169825"/>
          </a:xfrm>
          <a:prstGeom prst="rect">
            <a:avLst/>
          </a:prstGeom>
        </p:spPr>
        <p:txBody>
          <a:bodyPr wrap="square">
            <a:spAutoFit/>
          </a:bodyPr>
          <a:lstStyle/>
          <a:p>
            <a:pPr algn="just">
              <a:lnSpc>
                <a:spcPct val="150000"/>
              </a:lnSpc>
              <a:buNone/>
            </a:pPr>
            <a:r>
              <a:rPr lang="en-US" dirty="0" smtClean="0">
                <a:latin typeface="Times New Roman" pitchFamily="18" charset="0"/>
                <a:cs typeface="Times New Roman" pitchFamily="18" charset="0"/>
              </a:rPr>
              <a:t>Arbitration:</a:t>
            </a:r>
            <a:r>
              <a:rPr lang="en-US" dirty="0" smtClean="0">
                <a:latin typeface="Times New Roman" pitchFamily="18" charset="0"/>
                <a:cs typeface="Times New Roman" pitchFamily="18" charset="0"/>
                <a:hlinkClick r:id="rId3"/>
              </a:rPr>
              <a:t> </a:t>
            </a:r>
            <a:r>
              <a:rPr lang="en-US" dirty="0" smtClean="0">
                <a:latin typeface="Times New Roman" pitchFamily="18" charset="0"/>
                <a:cs typeface="Times New Roman" pitchFamily="18" charset="0"/>
                <a:hlinkClick r:id="rId4"/>
              </a:rPr>
              <a:t>https://www.youtube.com/watch?v=D3yQEoXkiAA</a:t>
            </a:r>
            <a:r>
              <a:rPr lang="en-US" dirty="0" smtClean="0">
                <a:latin typeface="Times New Roman" pitchFamily="18" charset="0"/>
                <a:cs typeface="Times New Roman" pitchFamily="18" charset="0"/>
              </a:rPr>
              <a:t> </a:t>
            </a:r>
          </a:p>
          <a:p>
            <a:pPr>
              <a:lnSpc>
                <a:spcPct val="150000"/>
              </a:lnSpc>
              <a:buNone/>
            </a:pPr>
            <a:r>
              <a:rPr lang="en-US" dirty="0" smtClean="0">
                <a:latin typeface="Times New Roman" pitchFamily="18" charset="0"/>
                <a:cs typeface="Times New Roman" pitchFamily="18" charset="0"/>
              </a:rPr>
              <a:t>Law of tort: </a:t>
            </a:r>
            <a:r>
              <a:rPr lang="en-US" dirty="0" smtClean="0">
                <a:latin typeface="Times New Roman" pitchFamily="18" charset="0"/>
                <a:cs typeface="Times New Roman" pitchFamily="18" charset="0"/>
                <a:hlinkClick r:id="rId5"/>
              </a:rPr>
              <a:t>https://www.youtube.com/watch?v=N8nRnralqiI</a:t>
            </a:r>
            <a:r>
              <a:rPr lang="en-US" dirty="0" smtClean="0">
                <a:latin typeface="Times New Roman" pitchFamily="18" charset="0"/>
                <a:cs typeface="Times New Roman" pitchFamily="18" charset="0"/>
              </a:rPr>
              <a:t> </a:t>
            </a:r>
          </a:p>
          <a:p>
            <a:pPr>
              <a:lnSpc>
                <a:spcPct val="150000"/>
              </a:lnSpc>
              <a:buNone/>
            </a:pPr>
            <a:r>
              <a:rPr lang="en-US" dirty="0" smtClean="0">
                <a:latin typeface="Times New Roman" pitchFamily="18" charset="0"/>
                <a:cs typeface="Times New Roman" pitchFamily="18" charset="0"/>
              </a:rPr>
              <a:t>Contract act: </a:t>
            </a:r>
            <a:r>
              <a:rPr lang="en-US" dirty="0" smtClean="0">
                <a:latin typeface="Times New Roman" pitchFamily="18" charset="0"/>
                <a:cs typeface="Times New Roman" pitchFamily="18" charset="0"/>
                <a:hlinkClick r:id="rId6"/>
              </a:rPr>
              <a:t>https://www.youtube.com/watch?v=t96A1DrsZTw</a:t>
            </a:r>
            <a:endParaRPr lang="en-US" dirty="0" smtClean="0">
              <a:latin typeface="Times New Roman" pitchFamily="18" charset="0"/>
              <a:cs typeface="Times New Roman" pitchFamily="18" charset="0"/>
            </a:endParaRPr>
          </a:p>
          <a:p>
            <a:pPr>
              <a:lnSpc>
                <a:spcPct val="150000"/>
              </a:lnSpc>
              <a:buNone/>
            </a:pPr>
            <a:endParaRPr lang="en-US" dirty="0" smtClean="0">
              <a:latin typeface="Times New Roman" pitchFamily="18" charset="0"/>
              <a:cs typeface="Times New Roman" pitchFamily="18" charset="0"/>
            </a:endParaRPr>
          </a:p>
          <a:p>
            <a:pPr>
              <a:lnSpc>
                <a:spcPct val="150000"/>
              </a:lnSpc>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4800600"/>
          </a:xfrm>
        </p:spPr>
        <p:txBody>
          <a:bodyPr>
            <a:normAutofit fontScale="77500" lnSpcReduction="20000"/>
          </a:bodyPr>
          <a:lstStyle/>
          <a:p>
            <a:pPr marL="457200" indent="-457200" algn="just" fontAlgn="t">
              <a:lnSpc>
                <a:spcPct val="150000"/>
              </a:lnSpc>
            </a:pPr>
            <a:r>
              <a:rPr lang="en-US" sz="2400" dirty="0" smtClean="0">
                <a:latin typeface="Times New Roman" pitchFamily="18" charset="0"/>
                <a:cs typeface="Times New Roman" pitchFamily="18" charset="0"/>
              </a:rPr>
              <a:t>What is the need of having Alternative Dispute Resolution (ADR)?</a:t>
            </a:r>
          </a:p>
          <a:p>
            <a:pPr marL="457200" indent="-457200" algn="just" fontAlgn="t">
              <a:lnSpc>
                <a:spcPct val="150000"/>
              </a:lnSpc>
            </a:pPr>
            <a:r>
              <a:rPr lang="en-US" sz="2400" dirty="0" smtClean="0">
                <a:latin typeface="Times New Roman" pitchFamily="18" charset="0"/>
                <a:cs typeface="Times New Roman" pitchFamily="18" charset="0"/>
              </a:rPr>
              <a:t>What are the advantages of Alternative Dispute Resolution (ADR)?</a:t>
            </a:r>
          </a:p>
          <a:p>
            <a:pPr marL="457200" indent="-457200" algn="just" fontAlgn="t">
              <a:lnSpc>
                <a:spcPct val="150000"/>
              </a:lnSpc>
            </a:pPr>
            <a:r>
              <a:rPr lang="en-US" sz="2400" dirty="0" smtClean="0">
                <a:latin typeface="Times New Roman" pitchFamily="18" charset="0"/>
                <a:cs typeface="Times New Roman" pitchFamily="18" charset="0"/>
              </a:rPr>
              <a:t>List the different Techniques of Alternative Dispute Resolution (ADR)?</a:t>
            </a:r>
          </a:p>
          <a:p>
            <a:pPr marL="457200" indent="-457200" algn="just" fontAlgn="t">
              <a:lnSpc>
                <a:spcPct val="150000"/>
              </a:lnSpc>
            </a:pPr>
            <a:r>
              <a:rPr lang="en-US" sz="2400" dirty="0" smtClean="0">
                <a:latin typeface="Times New Roman" pitchFamily="18" charset="0"/>
                <a:cs typeface="Times New Roman" pitchFamily="18" charset="0"/>
              </a:rPr>
              <a:t>What are the various laws relating to workplace in India ?</a:t>
            </a:r>
          </a:p>
          <a:p>
            <a:pPr marL="457200" indent="-457200" algn="just" fontAlgn="t">
              <a:lnSpc>
                <a:spcPct val="150000"/>
              </a:lnSpc>
            </a:pPr>
            <a:r>
              <a:rPr lang="en-US" sz="2400" dirty="0" smtClean="0">
                <a:latin typeface="Times New Roman" pitchFamily="18" charset="0"/>
                <a:cs typeface="Times New Roman" pitchFamily="18" charset="0"/>
              </a:rPr>
              <a:t>What do you understand by the term Tort ?</a:t>
            </a:r>
          </a:p>
          <a:p>
            <a:pPr marL="457200" indent="-457200" algn="just" fontAlgn="t">
              <a:lnSpc>
                <a:spcPct val="150000"/>
              </a:lnSpc>
            </a:pPr>
            <a:r>
              <a:rPr lang="en-US" sz="2400" dirty="0" smtClean="0">
                <a:latin typeface="Times New Roman" pitchFamily="18" charset="0"/>
                <a:cs typeface="Times New Roman" pitchFamily="18" charset="0"/>
              </a:rPr>
              <a:t>What do you understand by the term contract law ? Also mention the essential elements of a contract.</a:t>
            </a:r>
          </a:p>
          <a:p>
            <a:pPr marL="457200" indent="-457200" algn="just" fontAlgn="t">
              <a:lnSpc>
                <a:spcPct val="150000"/>
              </a:lnSpc>
            </a:pPr>
            <a:r>
              <a:rPr lang="en-US" sz="2400" dirty="0" smtClean="0">
                <a:latin typeface="Times New Roman" pitchFamily="18" charset="0"/>
                <a:cs typeface="Times New Roman" pitchFamily="18" charset="0"/>
              </a:rPr>
              <a:t>Describe Arbitration and Conciliation Act of 1996.</a:t>
            </a:r>
          </a:p>
          <a:p>
            <a:pPr marL="457200" indent="-457200" algn="just" fontAlgn="t">
              <a:lnSpc>
                <a:spcPct val="150000"/>
              </a:lnSpc>
            </a:pPr>
            <a:r>
              <a:rPr lang="en-US" sz="2400" dirty="0" smtClean="0">
                <a:latin typeface="Times New Roman" pitchFamily="18" charset="0"/>
                <a:cs typeface="Times New Roman" pitchFamily="18" charset="0"/>
              </a:rPr>
              <a:t>Describe rights and duties of arbitrators.</a:t>
            </a:r>
          </a:p>
          <a:p>
            <a:pPr marL="457200" indent="-457200" algn="just" fontAlgn="t">
              <a:lnSpc>
                <a:spcPct val="150000"/>
              </a:lnSpc>
            </a:pPr>
            <a:r>
              <a:rPr lang="en-US" sz="2400" dirty="0" smtClean="0">
                <a:latin typeface="Times New Roman" pitchFamily="18" charset="0"/>
                <a:cs typeface="Times New Roman" pitchFamily="18" charset="0"/>
              </a:rPr>
              <a:t>What do you understand by the term Arbitration ? Also mention types of Arbitration.</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D1DBAD9-1D2C-4BFA-812E-AA20FA527F61}"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53</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Weekly</a:t>
            </a:r>
            <a:r>
              <a:rPr kumimoji="0" lang="en-US" sz="2400" b="1" i="0" u="none" strike="noStrike" kern="1200" cap="none" spc="0" normalizeH="0" noProof="0" dirty="0" smtClean="0">
                <a:ln>
                  <a:noFill/>
                </a:ln>
                <a:solidFill>
                  <a:schemeClr val="dk1"/>
                </a:solidFill>
                <a:effectLst/>
                <a:uLnTx/>
                <a:uFillTx/>
                <a:latin typeface="Times New Roman" pitchFamily="18" charset="0"/>
                <a:cs typeface="Times New Roman" pitchFamily="18" charset="0"/>
              </a:rPr>
              <a:t> assignment</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1"/>
            <a:ext cx="1347673" cy="685798"/>
          </a:xfrm>
          <a:prstGeom prst="rect">
            <a:avLst/>
          </a:prstGeom>
        </p:spPr>
      </p:pic>
    </p:spTree>
    <p:extLst>
      <p:ext uri="{BB962C8B-B14F-4D97-AF65-F5344CB8AC3E}">
        <p14:creationId xmlns="" xmlns:p14="http://schemas.microsoft.com/office/powerpoint/2010/main" val="11820304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799"/>
            <a:ext cx="8534400" cy="5562601"/>
          </a:xfrm>
        </p:spPr>
        <p:txBody>
          <a:bodyPr>
            <a:noAutofit/>
          </a:bodyPr>
          <a:lstStyle/>
          <a:p>
            <a:r>
              <a:rPr lang="en-US" sz="2400" b="1" dirty="0" smtClean="0"/>
              <a:t>What are the conditions for commencement of conciliation proceedings:</a:t>
            </a:r>
            <a:endParaRPr lang="en-US" sz="2400" dirty="0" smtClean="0"/>
          </a:p>
          <a:p>
            <a:pPr marL="457200" indent="-457200">
              <a:buFont typeface="+mj-lt"/>
              <a:buAutoNum type="alphaLcParenR"/>
            </a:pPr>
            <a:r>
              <a:rPr lang="en-US" sz="2400" dirty="0" smtClean="0"/>
              <a:t>The party initiating conciliation shall send to the other party a written invitation to conciliate briefly identifying the subject of the dispute.</a:t>
            </a:r>
          </a:p>
          <a:p>
            <a:pPr marL="457200" indent="-457200">
              <a:buFont typeface="+mj-lt"/>
              <a:buAutoNum type="alphaLcParenR"/>
            </a:pPr>
            <a:r>
              <a:rPr lang="en-US" sz="2400" dirty="0" smtClean="0"/>
              <a:t>The party initiating conciliation should receive a reply within thirty days from the date on which he sends the invitation to other party.</a:t>
            </a:r>
          </a:p>
          <a:p>
            <a:pPr marL="457200" indent="-457200">
              <a:buFont typeface="+mj-lt"/>
              <a:buAutoNum type="alphaLcParenR"/>
            </a:pPr>
            <a:r>
              <a:rPr lang="en-US" sz="2400" dirty="0" smtClean="0"/>
              <a:t>Acceptance writing the invitation to conciliate by the other party, if the other party rejects the invitation, there will be no conciliation proceedings</a:t>
            </a:r>
          </a:p>
          <a:p>
            <a:pPr marL="457200" indent="-457200">
              <a:buFont typeface="+mj-lt"/>
              <a:buAutoNum type="alphaLcParenR"/>
            </a:pPr>
            <a:r>
              <a:rPr lang="en-US" sz="2400" dirty="0" smtClean="0"/>
              <a:t>All the options are correct.</a:t>
            </a:r>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A4B4201-4343-4BD2-B7F6-9B41A5CF6468}" type="datetime1">
              <a:rPr lang="en-US" smtClean="0">
                <a:latin typeface="Times New Roman" pitchFamily="18" charset="0"/>
                <a:cs typeface="Times New Roman" pitchFamily="18" charset="0"/>
              </a:rPr>
              <a:pPr/>
              <a:t>6/18/2022</a:t>
            </a:fld>
            <a:endParaRPr lang="en-US" dirty="0">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54</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Daily Quiz</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1"/>
            <a:ext cx="1347673" cy="685798"/>
          </a:xfrm>
          <a:prstGeom prst="rect">
            <a:avLst/>
          </a:prstGeom>
        </p:spPr>
      </p:pic>
    </p:spTree>
    <p:extLst>
      <p:ext uri="{BB962C8B-B14F-4D97-AF65-F5344CB8AC3E}">
        <p14:creationId xmlns="" xmlns:p14="http://schemas.microsoft.com/office/powerpoint/2010/main" val="11820304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610600" cy="5582920"/>
          </a:xfrm>
        </p:spPr>
        <p:txBody>
          <a:bodyPr>
            <a:normAutofit/>
          </a:bodyPr>
          <a:lstStyle/>
          <a:p>
            <a:r>
              <a:rPr lang="en-US" sz="2400" b="1" dirty="0" smtClean="0"/>
              <a:t>Arbitral Tribunal” means:</a:t>
            </a:r>
            <a:endParaRPr lang="en-US" sz="2400" dirty="0" smtClean="0"/>
          </a:p>
          <a:p>
            <a:pPr marL="457200" indent="-457200">
              <a:buFont typeface="+mj-lt"/>
              <a:buAutoNum type="alphaLcParenR"/>
            </a:pPr>
            <a:r>
              <a:rPr lang="en-US" sz="2400" dirty="0" smtClean="0"/>
              <a:t>Only panel of arbitrators</a:t>
            </a:r>
          </a:p>
          <a:p>
            <a:pPr marL="457200" indent="-457200">
              <a:buFont typeface="+mj-lt"/>
              <a:buAutoNum type="alphaLcParenR"/>
            </a:pPr>
            <a:r>
              <a:rPr lang="en-US" sz="2400" dirty="0" smtClean="0"/>
              <a:t>A sole arbitrator or a panel of arbitrators</a:t>
            </a:r>
          </a:p>
          <a:p>
            <a:pPr marL="457200" indent="-457200">
              <a:buFont typeface="+mj-lt"/>
              <a:buAutoNum type="alphaLcParenR"/>
            </a:pPr>
            <a:r>
              <a:rPr lang="en-US" sz="2400" dirty="0" smtClean="0"/>
              <a:t>More than one arbitrator</a:t>
            </a:r>
          </a:p>
          <a:p>
            <a:pPr marL="457200" indent="-457200">
              <a:buFont typeface="+mj-lt"/>
              <a:buAutoNum type="alphaLcParenR"/>
            </a:pPr>
            <a:r>
              <a:rPr lang="en-US" sz="2400" dirty="0" smtClean="0"/>
              <a:t>Only a sole arbitrator</a:t>
            </a:r>
          </a:p>
          <a:p>
            <a:endParaRPr lang="en-US" sz="2200" dirty="0">
              <a:latin typeface="Times New Roman" pitchFamily="18" charset="0"/>
              <a:cs typeface="Times New Roman" pitchFamily="18" charset="0"/>
            </a:endParaRPr>
          </a:p>
          <a:p>
            <a:r>
              <a:rPr lang="en-US" sz="2400" b="1" dirty="0" smtClean="0"/>
              <a:t>The purpose of Arbitration Act is to provide quick </a:t>
            </a:r>
            <a:r>
              <a:rPr lang="en-US" sz="2400" b="1" dirty="0" err="1" smtClean="0"/>
              <a:t>redressal</a:t>
            </a:r>
            <a:r>
              <a:rPr lang="en-US" sz="2400" b="1" dirty="0" smtClean="0"/>
              <a:t> to __________by private arbitration.</a:t>
            </a:r>
            <a:endParaRPr lang="en-US" sz="2400" dirty="0" smtClean="0"/>
          </a:p>
          <a:p>
            <a:pPr marL="457200" indent="-457200">
              <a:buFont typeface="+mj-lt"/>
              <a:buAutoNum type="alphaLcParenR"/>
            </a:pPr>
            <a:r>
              <a:rPr lang="en-US" sz="2400" dirty="0" smtClean="0"/>
              <a:t>family disputes</a:t>
            </a:r>
          </a:p>
          <a:p>
            <a:pPr marL="457200" indent="-457200">
              <a:buFont typeface="+mj-lt"/>
              <a:buAutoNum type="alphaLcParenR"/>
            </a:pPr>
            <a:r>
              <a:rPr lang="en-US" sz="2400" dirty="0" smtClean="0"/>
              <a:t>service disputes</a:t>
            </a:r>
          </a:p>
          <a:p>
            <a:pPr marL="457200" indent="-457200">
              <a:buFont typeface="+mj-lt"/>
              <a:buAutoNum type="alphaLcParenR"/>
            </a:pPr>
            <a:r>
              <a:rPr lang="en-US" sz="2400" dirty="0" smtClean="0"/>
              <a:t>commercial disputes</a:t>
            </a:r>
          </a:p>
          <a:p>
            <a:pPr marL="457200" indent="-457200">
              <a:buFont typeface="+mj-lt"/>
              <a:buAutoNum type="alphaLcParenR"/>
            </a:pPr>
            <a:r>
              <a:rPr lang="en-US" sz="2400" dirty="0" smtClean="0"/>
              <a:t>political disputes</a:t>
            </a:r>
            <a:endParaRPr lang="en-US" sz="2400" dirty="0"/>
          </a:p>
        </p:txBody>
      </p:sp>
      <p:sp>
        <p:nvSpPr>
          <p:cNvPr id="4" name="Date Placeholder 3"/>
          <p:cNvSpPr>
            <a:spLocks noGrp="1"/>
          </p:cNvSpPr>
          <p:nvPr>
            <p:ph type="dt" sz="half" idx="10"/>
          </p:nvPr>
        </p:nvSpPr>
        <p:spPr/>
        <p:txBody>
          <a:bodyPr/>
          <a:lstStyle/>
          <a:p>
            <a:fld id="{ECB8556A-9C6C-4A26-8D8B-EBF5D0995095}"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55</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Daily Quiz</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764383"/>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610600" cy="5582920"/>
          </a:xfrm>
        </p:spPr>
        <p:txBody>
          <a:bodyPr>
            <a:normAutofit/>
          </a:bodyPr>
          <a:lstStyle/>
          <a:p>
            <a:r>
              <a:rPr lang="en-US" sz="2400" dirty="0" smtClean="0"/>
              <a:t>Choose the correct objective of the Industrial Disputes Act. </a:t>
            </a:r>
          </a:p>
          <a:p>
            <a:pPr marL="457200" indent="-457200">
              <a:buNone/>
            </a:pPr>
            <a:r>
              <a:rPr lang="en-US" sz="2400" dirty="0" smtClean="0"/>
              <a:t>a) To prevent illegal strikes </a:t>
            </a:r>
          </a:p>
          <a:p>
            <a:pPr marL="457200" indent="-457200">
              <a:buNone/>
            </a:pPr>
            <a:r>
              <a:rPr lang="en-US" sz="2400" dirty="0" smtClean="0"/>
              <a:t>b) To promote measures for securing and preserving good relations between the employers and the employees </a:t>
            </a:r>
          </a:p>
          <a:p>
            <a:pPr marL="457200" indent="-457200">
              <a:buNone/>
            </a:pPr>
            <a:r>
              <a:rPr lang="en-US" sz="2400" dirty="0" smtClean="0"/>
              <a:t>c) To provide relief to workmen in matters of lay - offs, retrenchment, wrongful dismissals </a:t>
            </a:r>
          </a:p>
          <a:p>
            <a:pPr marL="457200" indent="-457200">
              <a:buNone/>
            </a:pPr>
            <a:r>
              <a:rPr lang="en-US" sz="2400" dirty="0" smtClean="0"/>
              <a:t>d) All of the above</a:t>
            </a:r>
          </a:p>
        </p:txBody>
      </p:sp>
      <p:sp>
        <p:nvSpPr>
          <p:cNvPr id="4" name="Date Placeholder 3"/>
          <p:cNvSpPr>
            <a:spLocks noGrp="1"/>
          </p:cNvSpPr>
          <p:nvPr>
            <p:ph type="dt" sz="half" idx="10"/>
          </p:nvPr>
        </p:nvSpPr>
        <p:spPr/>
        <p:txBody>
          <a:bodyPr/>
          <a:lstStyle/>
          <a:p>
            <a:fld id="{8204DF73-CF51-4C9C-B2BD-0DEF0B8131F3}"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56</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Daily Quiz</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764383"/>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144000" cy="4800600"/>
          </a:xfrm>
        </p:spPr>
        <p:txBody>
          <a:bodyPr>
            <a:normAutofit/>
          </a:bodyPr>
          <a:lstStyle/>
          <a:p>
            <a:pPr algn="just">
              <a:lnSpc>
                <a:spcPct val="150000"/>
              </a:lnSpc>
              <a:buNone/>
            </a:pPr>
            <a:r>
              <a:rPr lang="en-US" sz="2400" dirty="0" smtClean="0">
                <a:latin typeface="Times New Roman" pitchFamily="18" charset="0"/>
                <a:cs typeface="Times New Roman" pitchFamily="18" charset="0"/>
                <a:hlinkClick r:id="rId2"/>
              </a:rPr>
              <a:t>https://www.youtube.com/watch?v=D3yQEoXkiAA</a:t>
            </a:r>
            <a:r>
              <a:rPr lang="en-US" sz="2400" dirty="0" smtClean="0">
                <a:latin typeface="Times New Roman" pitchFamily="18" charset="0"/>
                <a:cs typeface="Times New Roman" pitchFamily="18" charset="0"/>
              </a:rPr>
              <a:t> </a:t>
            </a:r>
          </a:p>
          <a:p>
            <a:pPr algn="just">
              <a:lnSpc>
                <a:spcPct val="150000"/>
              </a:lnSpc>
              <a:buNone/>
            </a:pPr>
            <a:r>
              <a:rPr lang="en-US" sz="2400" dirty="0" smtClean="0">
                <a:latin typeface="Times New Roman" pitchFamily="18" charset="0"/>
                <a:cs typeface="Times New Roman" pitchFamily="18" charset="0"/>
                <a:hlinkClick r:id="rId3"/>
              </a:rPr>
              <a:t>https://www.youtube.com/watch?v=N8nRnralqiI</a:t>
            </a:r>
            <a:r>
              <a:rPr lang="en-US" sz="2400" dirty="0" smtClean="0">
                <a:latin typeface="Times New Roman" pitchFamily="18" charset="0"/>
                <a:cs typeface="Times New Roman" pitchFamily="18" charset="0"/>
              </a:rPr>
              <a:t> </a:t>
            </a:r>
          </a:p>
          <a:p>
            <a:pPr>
              <a:lnSpc>
                <a:spcPct val="150000"/>
              </a:lnSpc>
              <a:buNone/>
            </a:pPr>
            <a:r>
              <a:rPr lang="en-US" sz="2400" dirty="0" smtClean="0">
                <a:latin typeface="Times New Roman" pitchFamily="18" charset="0"/>
                <a:cs typeface="Times New Roman" pitchFamily="18" charset="0"/>
                <a:hlinkClick r:id="rId4"/>
              </a:rPr>
              <a:t>https://www.youtube.com/watch?v=t96A1DrsZTw</a:t>
            </a:r>
            <a:r>
              <a:rPr lang="en-US" sz="2400" dirty="0" smtClean="0">
                <a:latin typeface="Times New Roman" pitchFamily="18" charset="0"/>
                <a:cs typeface="Times New Roman" pitchFamily="18" charset="0"/>
              </a:rPr>
              <a:t> </a:t>
            </a:r>
          </a:p>
          <a:p>
            <a:pPr>
              <a:lnSpc>
                <a:spcPct val="150000"/>
              </a:lnSpc>
              <a:buNone/>
            </a:pPr>
            <a:r>
              <a:rPr lang="en-US" sz="2400" dirty="0" smtClean="0">
                <a:latin typeface="Times New Roman" pitchFamily="18" charset="0"/>
                <a:cs typeface="Times New Roman" pitchFamily="18" charset="0"/>
                <a:hlinkClick r:id="rId5"/>
              </a:rPr>
              <a:t>https://www.youtube.com/watch?v=6CS3WwY2_h8</a:t>
            </a:r>
            <a:r>
              <a:rPr lang="en-US" sz="2400" dirty="0" smtClean="0">
                <a:latin typeface="Times New Roman" pitchFamily="18" charset="0"/>
                <a:cs typeface="Times New Roman" pitchFamily="18" charset="0"/>
              </a:rPr>
              <a:t> </a:t>
            </a:r>
          </a:p>
          <a:p>
            <a:pPr algn="just">
              <a:lnSpc>
                <a:spcPct val="150000"/>
              </a:lnSpc>
              <a:buNone/>
            </a:pPr>
            <a:r>
              <a:rPr lang="en-US" sz="2400" dirty="0" smtClean="0">
                <a:latin typeface="Times New Roman" pitchFamily="18" charset="0"/>
                <a:cs typeface="Times New Roman" pitchFamily="18" charset="0"/>
                <a:hlinkClick r:id="rId6"/>
              </a:rPr>
              <a:t>https://www.youtube.com/watch?v=7hnKGOgjYNI</a:t>
            </a:r>
            <a:r>
              <a:rPr lang="en-US" sz="2400" dirty="0" smtClean="0">
                <a:latin typeface="Times New Roman" pitchFamily="18" charset="0"/>
                <a:cs typeface="Times New Roman" pitchFamily="18" charset="0"/>
              </a:rPr>
              <a:t> </a:t>
            </a:r>
          </a:p>
          <a:p>
            <a:pPr>
              <a:lnSpc>
                <a:spcPct val="150000"/>
              </a:lnSpc>
              <a:buNone/>
            </a:pPr>
            <a:r>
              <a:rPr lang="en-US" sz="2400" dirty="0" smtClean="0">
                <a:latin typeface="Times New Roman" pitchFamily="18" charset="0"/>
                <a:cs typeface="Times New Roman" pitchFamily="18" charset="0"/>
                <a:hlinkClick r:id="rId7"/>
              </a:rPr>
              <a:t>https://www.youtube.com/watch?v=SXeKCB8WPGg</a:t>
            </a:r>
            <a:r>
              <a:rPr lang="en-US" sz="2400" dirty="0" smtClean="0">
                <a:latin typeface="Times New Roman" pitchFamily="18" charset="0"/>
                <a:cs typeface="Times New Roman" pitchFamily="18" charset="0"/>
              </a:rPr>
              <a:t> </a:t>
            </a:r>
          </a:p>
          <a:p>
            <a:pPr>
              <a:lnSpc>
                <a:spcPct val="150000"/>
              </a:lnSpc>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0012367-2B02-4B78-B923-FE746B9EF7E8}"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57</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err="1" smtClean="0">
                <a:latin typeface="Times New Roman" pitchFamily="18" charset="0"/>
                <a:cs typeface="Times New Roman" pitchFamily="18" charset="0"/>
              </a:rPr>
              <a:t>Youtube</a:t>
            </a:r>
            <a:r>
              <a:rPr lang="en-US" sz="2400" b="1" dirty="0" smtClean="0">
                <a:latin typeface="Times New Roman" pitchFamily="18" charset="0"/>
                <a:cs typeface="Times New Roman" pitchFamily="18" charset="0"/>
              </a:rPr>
              <a:t> &amp; NPTEL link</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1471" y="1"/>
            <a:ext cx="1347673" cy="685798"/>
          </a:xfrm>
          <a:prstGeom prst="rect">
            <a:avLst/>
          </a:prstGeom>
        </p:spPr>
      </p:pic>
    </p:spTree>
    <p:extLst>
      <p:ext uri="{BB962C8B-B14F-4D97-AF65-F5344CB8AC3E}">
        <p14:creationId xmlns="" xmlns:p14="http://schemas.microsoft.com/office/powerpoint/2010/main" val="11820304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sp>
        <p:nvSpPr>
          <p:cNvPr id="5" name="Footer Placeholder 4"/>
          <p:cNvSpPr>
            <a:spLocks noGrp="1"/>
          </p:cNvSpPr>
          <p:nvPr>
            <p:ph type="ftr" sz="quarter" idx="11"/>
          </p:nvPr>
        </p:nvSpPr>
        <p:spPr>
          <a:xfrm>
            <a:off x="762000" y="6356350"/>
            <a:ext cx="7315200" cy="365125"/>
          </a:xfrm>
        </p:spPr>
        <p:txBody>
          <a:bodyPr/>
          <a:lstStyle/>
          <a:p>
            <a:r>
              <a:rPr lang="en-US" smtClean="0"/>
              <a:t>Mr. Ajeet Singh    Constitution of India, Law and Engineering     Unit 3</a:t>
            </a:r>
            <a:endParaRPr lang="en-US" dirty="0"/>
          </a:p>
        </p:txBody>
      </p:sp>
      <p:sp>
        <p:nvSpPr>
          <p:cNvPr id="6" name="Date Placeholder 5"/>
          <p:cNvSpPr>
            <a:spLocks noGrp="1"/>
          </p:cNvSpPr>
          <p:nvPr>
            <p:ph type="dt" sz="half" idx="10"/>
          </p:nvPr>
        </p:nvSpPr>
        <p:spPr/>
        <p:txBody>
          <a:bodyPr/>
          <a:lstStyle/>
          <a:p>
            <a:fld id="{90ED7833-706F-4B59-9515-D9997BE08B15}" type="datetime1">
              <a:rPr lang="en-US" smtClean="0"/>
              <a:pPr/>
              <a:t>6/18/2022</a:t>
            </a:fld>
            <a:endParaRPr lang="en-US"/>
          </a:p>
        </p:txBody>
      </p:sp>
      <p:sp>
        <p:nvSpPr>
          <p:cNvPr id="7" name="Title 1">
            <a:extLst>
              <a:ext uri="{FF2B5EF4-FFF2-40B4-BE49-F238E27FC236}">
                <a16:creationId xmlns:a16="http://schemas.microsoft.com/office/drawing/2014/main" xmlns="" id="{A20E24C3-9AB3-4904-87A4-2729A7C3571E}"/>
              </a:ext>
            </a:extLst>
          </p:cNvPr>
          <p:cNvSpPr txBox="1">
            <a:spLocks/>
          </p:cNvSpPr>
          <p:nvPr/>
        </p:nvSpPr>
        <p:spPr>
          <a:xfrm>
            <a:off x="0" y="13062"/>
            <a:ext cx="9144000" cy="825137"/>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smtClean="0">
                <a:latin typeface="Times New Roman" pitchFamily="18" charset="0"/>
                <a:cs typeface="Times New Roman" pitchFamily="18" charset="0"/>
              </a:rPr>
              <a:t>Assignment</a:t>
            </a:r>
            <a:endParaRPr lang="en-US" sz="3200" b="1" dirty="0">
              <a:latin typeface="Times New Roman" pitchFamily="18" charset="0"/>
              <a:cs typeface="Times New Roman" pitchFamily="18" charset="0"/>
            </a:endParaRPr>
          </a:p>
        </p:txBody>
      </p:sp>
      <p:pic>
        <p:nvPicPr>
          <p:cNvPr id="8" name="Picture 2">
            <a:extLst>
              <a:ext uri="{FF2B5EF4-FFF2-40B4-BE49-F238E27FC236}">
                <a16:creationId xmlns:a16="http://schemas.microsoft.com/office/drawing/2014/main" xmlns="" id="{C406F537-AD96-4F96-8008-A5CF3B8B2B8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3062"/>
            <a:ext cx="1371600" cy="78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 name="Content Placeholder 2">
            <a:extLst>
              <a:ext uri="{FF2B5EF4-FFF2-40B4-BE49-F238E27FC236}">
                <a16:creationId xmlns:a16="http://schemas.microsoft.com/office/drawing/2014/main" xmlns="" id="{2EEA8A7A-FA98-4F46-BC87-AF17A70BB1CF}"/>
              </a:ext>
            </a:extLst>
          </p:cNvPr>
          <p:cNvSpPr>
            <a:spLocks noGrp="1"/>
          </p:cNvSpPr>
          <p:nvPr>
            <p:ph idx="1"/>
          </p:nvPr>
        </p:nvSpPr>
        <p:spPr>
          <a:xfrm>
            <a:off x="457200" y="914400"/>
            <a:ext cx="8229600" cy="5211763"/>
          </a:xfrm>
        </p:spPr>
        <p:txBody>
          <a:bodyPr>
            <a:normAutofit/>
          </a:bodyPr>
          <a:lstStyle/>
          <a:p>
            <a:pPr algn="just">
              <a:lnSpc>
                <a:spcPct val="150000"/>
              </a:lnSpc>
              <a:tabLst>
                <a:tab pos="623888" algn="l"/>
              </a:tabLst>
            </a:pPr>
            <a:r>
              <a:rPr lang="en-US" altLang="en-US" sz="2200" dirty="0">
                <a:latin typeface="Times New Roman" panose="02020603050405020304" pitchFamily="18" charset="0"/>
                <a:cs typeface="Times New Roman" panose="02020603050405020304" pitchFamily="18" charset="0"/>
              </a:rPr>
              <a:t>Which is the highest Criminal Court in a District?</a:t>
            </a:r>
          </a:p>
          <a:p>
            <a:pPr algn="just">
              <a:lnSpc>
                <a:spcPct val="150000"/>
              </a:lnSpc>
              <a:tabLst>
                <a:tab pos="623888" algn="l"/>
              </a:tabLst>
            </a:pPr>
            <a:r>
              <a:rPr lang="en-US" altLang="en-US" sz="2200" dirty="0">
                <a:latin typeface="Times New Roman" panose="02020603050405020304" pitchFamily="18" charset="0"/>
                <a:cs typeface="Times New Roman" panose="02020603050405020304" pitchFamily="18" charset="0"/>
              </a:rPr>
              <a:t>Name the highest Civil Court of a District?</a:t>
            </a:r>
          </a:p>
          <a:p>
            <a:pPr algn="just">
              <a:lnSpc>
                <a:spcPct val="150000"/>
              </a:lnSpc>
              <a:tabLst>
                <a:tab pos="623888" algn="l"/>
              </a:tabLst>
            </a:pPr>
            <a:r>
              <a:rPr lang="en-US" altLang="en-US" sz="2200" dirty="0">
                <a:latin typeface="Times New Roman" panose="02020603050405020304" pitchFamily="18" charset="0"/>
                <a:cs typeface="Times New Roman" panose="02020603050405020304" pitchFamily="18" charset="0"/>
              </a:rPr>
              <a:t>Write a short note on Supreme Court of India.</a:t>
            </a:r>
          </a:p>
          <a:p>
            <a:pPr algn="just">
              <a:lnSpc>
                <a:spcPct val="150000"/>
              </a:lnSpc>
              <a:tabLst>
                <a:tab pos="623888" algn="l"/>
              </a:tabLst>
            </a:pPr>
            <a:r>
              <a:rPr lang="en-US" altLang="en-US" sz="2200" dirty="0">
                <a:latin typeface="Times New Roman" panose="02020603050405020304" pitchFamily="18" charset="0"/>
                <a:cs typeface="Times New Roman" panose="02020603050405020304" pitchFamily="18" charset="0"/>
              </a:rPr>
              <a:t>Write a short note on High Courts in India.</a:t>
            </a:r>
          </a:p>
          <a:p>
            <a:pPr algn="just">
              <a:lnSpc>
                <a:spcPct val="150000"/>
              </a:lnSpc>
              <a:tabLst>
                <a:tab pos="623888" algn="l"/>
              </a:tabLst>
            </a:pPr>
            <a:r>
              <a:rPr lang="en-US" altLang="en-US" sz="2200" dirty="0">
                <a:latin typeface="Times New Roman" panose="02020603050405020304" pitchFamily="18" charset="0"/>
                <a:cs typeface="Times New Roman" panose="02020603050405020304" pitchFamily="18" charset="0"/>
              </a:rPr>
              <a:t>What do you understand by the term Tribunals?</a:t>
            </a:r>
          </a:p>
          <a:p>
            <a:pPr algn="just">
              <a:lnSpc>
                <a:spcPct val="150000"/>
              </a:lnSpc>
              <a:tabLst>
                <a:tab pos="623888" algn="l"/>
              </a:tabLst>
            </a:pPr>
            <a:r>
              <a:rPr lang="en-US" altLang="en-US" sz="2200" dirty="0">
                <a:latin typeface="Times New Roman" panose="02020603050405020304" pitchFamily="18" charset="0"/>
                <a:cs typeface="Times New Roman" panose="02020603050405020304" pitchFamily="18" charset="0"/>
              </a:rPr>
              <a:t>Describe Arbitration and Conciliation Act of 1996.</a:t>
            </a:r>
          </a:p>
          <a:p>
            <a:pPr algn="just">
              <a:lnSpc>
                <a:spcPct val="150000"/>
              </a:lnSpc>
              <a:tabLst>
                <a:tab pos="623888" algn="l"/>
              </a:tabLst>
            </a:pPr>
            <a:r>
              <a:rPr lang="en-US" altLang="en-US" sz="2200" dirty="0">
                <a:latin typeface="Times New Roman" panose="02020603050405020304" pitchFamily="18" charset="0"/>
                <a:cs typeface="Times New Roman" panose="02020603050405020304" pitchFamily="18" charset="0"/>
              </a:rPr>
              <a:t>Describe rights and duties of arbitrators.</a:t>
            </a:r>
          </a:p>
          <a:p>
            <a:pPr algn="just">
              <a:lnSpc>
                <a:spcPct val="150000"/>
              </a:lnSpc>
              <a:tabLst>
                <a:tab pos="623888" algn="l"/>
              </a:tabLst>
            </a:pPr>
            <a:r>
              <a:rPr lang="en-US" altLang="en-US" sz="2200" dirty="0">
                <a:latin typeface="Times New Roman" panose="02020603050405020304" pitchFamily="18" charset="0"/>
                <a:cs typeface="Times New Roman" panose="02020603050405020304" pitchFamily="18" charset="0"/>
              </a:rPr>
              <a:t>What do you understand by the term Arbitration ? Also mention types of Arbitration.</a:t>
            </a:r>
          </a:p>
          <a:p>
            <a:pPr algn="just">
              <a:lnSpc>
                <a:spcPct val="150000"/>
              </a:lnSpc>
              <a:tabLst>
                <a:tab pos="623888" algn="l"/>
              </a:tabLst>
            </a:pPr>
            <a:endParaRPr lang="en-US" altLang="en-US" sz="2200" dirty="0">
              <a:latin typeface="Times New Roman" panose="02020603050405020304" pitchFamily="18" charset="0"/>
              <a:cs typeface="Times New Roman" panose="02020603050405020304" pitchFamily="18" charset="0"/>
            </a:endParaRPr>
          </a:p>
          <a:p>
            <a:pPr algn="just">
              <a:lnSpc>
                <a:spcPct val="150000"/>
              </a:lnSpc>
              <a:tabLst>
                <a:tab pos="623888" algn="l"/>
              </a:tabLst>
            </a:pPr>
            <a:endParaRPr lang="en-US" altLang="en-US" sz="2200" dirty="0">
              <a:latin typeface="Times New Roman" panose="02020603050405020304" pitchFamily="18" charset="0"/>
              <a:cs typeface="Times New Roman" panose="02020603050405020304" pitchFamily="18" charset="0"/>
            </a:endParaRPr>
          </a:p>
          <a:p>
            <a:pPr algn="just">
              <a:lnSpc>
                <a:spcPct val="150000"/>
              </a:lnSpc>
              <a:tabLst>
                <a:tab pos="623888" algn="l"/>
              </a:tabLst>
            </a:pPr>
            <a:endParaRPr lang="en-US"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750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20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20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20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20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20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fade">
                                      <p:cBhvr>
                                        <p:cTn id="32" dur="20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fade">
                                      <p:cBhvr>
                                        <p:cTn id="37" dur="20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fade">
                                      <p:cBhvr>
                                        <p:cTn id="42" dur="20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59</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762000" y="6356350"/>
            <a:ext cx="7315200" cy="365125"/>
          </a:xfrm>
        </p:spPr>
        <p:txBody>
          <a:bodyPr/>
          <a:lstStyle/>
          <a:p>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6B7E9C37-EFA6-4926-9CC2-5B2FA8D0DC87}"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xmlns="" id="{A20E24C3-9AB3-4904-87A4-2729A7C3571E}"/>
              </a:ext>
            </a:extLst>
          </p:cNvPr>
          <p:cNvSpPr txBox="1">
            <a:spLocks/>
          </p:cNvSpPr>
          <p:nvPr/>
        </p:nvSpPr>
        <p:spPr>
          <a:xfrm>
            <a:off x="0" y="13062"/>
            <a:ext cx="9144000" cy="825137"/>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latin typeface="Times New Roman" pitchFamily="18" charset="0"/>
                <a:cs typeface="Times New Roman" pitchFamily="18" charset="0"/>
              </a:rPr>
              <a:t>MCQ</a:t>
            </a:r>
          </a:p>
        </p:txBody>
      </p:sp>
      <p:pic>
        <p:nvPicPr>
          <p:cNvPr id="8" name="Picture 2">
            <a:extLst>
              <a:ext uri="{FF2B5EF4-FFF2-40B4-BE49-F238E27FC236}">
                <a16:creationId xmlns:a16="http://schemas.microsoft.com/office/drawing/2014/main" xmlns="" id="{C406F537-AD96-4F96-8008-A5CF3B8B2B8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3062"/>
            <a:ext cx="1371600" cy="78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Content Placeholder 11">
            <a:extLst>
              <a:ext uri="{FF2B5EF4-FFF2-40B4-BE49-F238E27FC236}">
                <a16:creationId xmlns:a16="http://schemas.microsoft.com/office/drawing/2014/main" xmlns="" id="{A339AB11-113E-4878-ADBC-FA556B0B5216}"/>
              </a:ext>
            </a:extLst>
          </p:cNvPr>
          <p:cNvSpPr>
            <a:spLocks noGrp="1"/>
          </p:cNvSpPr>
          <p:nvPr>
            <p:ph idx="1"/>
          </p:nvPr>
        </p:nvSpPr>
        <p:spPr>
          <a:xfrm>
            <a:off x="457200" y="990600"/>
            <a:ext cx="8229600" cy="5365750"/>
          </a:xfrm>
        </p:spPr>
        <p:txBody>
          <a:bodyPr>
            <a:normAutofit/>
          </a:bodyPr>
          <a:lstStyle/>
          <a:p>
            <a:pPr marL="0" indent="0" algn="just">
              <a:buNone/>
            </a:pPr>
            <a:r>
              <a:rPr lang="en-US" sz="2400" dirty="0" smtClean="0">
                <a:latin typeface="Times New Roman" pitchFamily="18" charset="0"/>
                <a:cs typeface="Times New Roman" pitchFamily="18" charset="0"/>
              </a:rPr>
              <a:t>Which </a:t>
            </a:r>
            <a:r>
              <a:rPr lang="en-US" sz="2400" dirty="0">
                <a:latin typeface="Times New Roman" pitchFamily="18" charset="0"/>
                <a:cs typeface="Times New Roman" pitchFamily="18" charset="0"/>
              </a:rPr>
              <a:t>is not the part of law at workplace? </a:t>
            </a:r>
          </a:p>
          <a:p>
            <a:pPr marL="514350" indent="-514350" algn="just">
              <a:buAutoNum type="alphaLcParenBoth"/>
            </a:pPr>
            <a:r>
              <a:rPr lang="en-US" sz="2400" dirty="0">
                <a:latin typeface="Times New Roman" pitchFamily="18" charset="0"/>
                <a:cs typeface="Times New Roman" pitchFamily="18" charset="0"/>
              </a:rPr>
              <a:t>Factories Act, 1948</a:t>
            </a:r>
          </a:p>
          <a:p>
            <a:pPr marL="514350" indent="-514350" algn="just">
              <a:buAutoNum type="alphaLcParenBoth"/>
            </a:pPr>
            <a:r>
              <a:rPr lang="en-US" sz="2400" dirty="0">
                <a:latin typeface="Times New Roman" pitchFamily="18" charset="0"/>
                <a:cs typeface="Times New Roman" pitchFamily="18" charset="0"/>
              </a:rPr>
              <a:t>Shops and Commercial Establishments Act </a:t>
            </a:r>
          </a:p>
          <a:p>
            <a:pPr marL="514350" indent="-514350" algn="just">
              <a:buAutoNum type="alphaLcParenBoth"/>
            </a:pPr>
            <a:r>
              <a:rPr lang="en-US" sz="2400" dirty="0">
                <a:latin typeface="Times New Roman" pitchFamily="18" charset="0"/>
                <a:cs typeface="Times New Roman" pitchFamily="18" charset="0"/>
              </a:rPr>
              <a:t>Industrial Employment (Standing Orders) Act, 1946</a:t>
            </a:r>
          </a:p>
          <a:p>
            <a:pPr marL="514350" indent="-514350" algn="just">
              <a:buAutoNum type="alphaLcParenBoth"/>
            </a:pPr>
            <a:r>
              <a:rPr lang="en-US" sz="2400" dirty="0">
                <a:latin typeface="Times New Roman" pitchFamily="18" charset="0"/>
                <a:cs typeface="Times New Roman" pitchFamily="18" charset="0"/>
              </a:rPr>
              <a:t>Family court </a:t>
            </a:r>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Which of the following is the meaning of Customary law? </a:t>
            </a:r>
          </a:p>
          <a:p>
            <a:pPr marL="514350" indent="-514350" algn="just">
              <a:buAutoNum type="alphaLcParenBoth"/>
            </a:pPr>
            <a:r>
              <a:rPr lang="en-US" sz="2400" dirty="0" smtClean="0">
                <a:latin typeface="Times New Roman" pitchFamily="18" charset="0"/>
                <a:cs typeface="Times New Roman" pitchFamily="18" charset="0"/>
              </a:rPr>
              <a:t>Law </a:t>
            </a:r>
            <a:r>
              <a:rPr lang="en-US" sz="2400" dirty="0">
                <a:latin typeface="Times New Roman" pitchFamily="18" charset="0"/>
                <a:cs typeface="Times New Roman" pitchFamily="18" charset="0"/>
              </a:rPr>
              <a:t>enacted by the Parliament </a:t>
            </a:r>
          </a:p>
          <a:p>
            <a:pPr marL="514350" indent="-514350" algn="just">
              <a:buAutoNum type="alphaLcParenBoth"/>
            </a:pPr>
            <a:r>
              <a:rPr lang="en-US" sz="2400" dirty="0">
                <a:latin typeface="Times New Roman" pitchFamily="18" charset="0"/>
                <a:cs typeface="Times New Roman" pitchFamily="18" charset="0"/>
              </a:rPr>
              <a:t>Law enacted by the State assembly </a:t>
            </a:r>
          </a:p>
          <a:p>
            <a:pPr marL="514350" indent="-514350" algn="just">
              <a:buAutoNum type="alphaLcParenBoth"/>
            </a:pPr>
            <a:r>
              <a:rPr lang="en-US" sz="2400" dirty="0">
                <a:latin typeface="Times New Roman" pitchFamily="18" charset="0"/>
                <a:cs typeface="Times New Roman" pitchFamily="18" charset="0"/>
              </a:rPr>
              <a:t>In certain aspects, local customs and conventions</a:t>
            </a:r>
          </a:p>
          <a:p>
            <a:pPr marL="514350" indent="-514350" algn="just">
              <a:buAutoNum type="alphaLcParenBoth"/>
            </a:pPr>
            <a:r>
              <a:rPr lang="en-US" sz="2400" dirty="0">
                <a:latin typeface="Times New Roman" pitchFamily="18" charset="0"/>
                <a:cs typeface="Times New Roman" pitchFamily="18" charset="0"/>
              </a:rPr>
              <a:t>Judicial interpretation </a:t>
            </a:r>
            <a:endParaRPr lang="en-US" sz="2400" dirty="0" smtClean="0">
              <a:latin typeface="Times New Roman" pitchFamily="18" charset="0"/>
              <a:cs typeface="Times New Roman" pitchFamily="18" charset="0"/>
            </a:endParaRPr>
          </a:p>
          <a:p>
            <a:pPr marL="514350" indent="-514350" algn="just">
              <a:buAutoNum type="alphaLcParenBoth"/>
            </a:pPr>
            <a:endParaRPr lang="en-US" sz="2200" dirty="0" smtClean="0">
              <a:latin typeface="Times New Roman" pitchFamily="18" charset="0"/>
              <a:cs typeface="Times New Roman" pitchFamily="18" charset="0"/>
            </a:endParaRPr>
          </a:p>
          <a:p>
            <a:pPr marL="514350" indent="-514350" algn="just">
              <a:buAutoNum type="alphaLcParenBoth"/>
            </a:pPr>
            <a:endParaRPr lang="en-US" sz="2200" dirty="0" smtClean="0">
              <a:latin typeface="Times New Roman" pitchFamily="18" charset="0"/>
              <a:cs typeface="Times New Roman" pitchFamily="18" charset="0"/>
            </a:endParaRPr>
          </a:p>
          <a:p>
            <a:pPr marL="514350" indent="-514350" algn="just">
              <a:buAutoNum type="alphaLcParenBoth"/>
            </a:pPr>
            <a:endParaRPr lang="en-US" sz="2200" dirty="0">
              <a:latin typeface="Times New Roman" pitchFamily="18" charset="0"/>
              <a:cs typeface="Times New Roman" pitchFamily="18" charset="0"/>
            </a:endParaRPr>
          </a:p>
          <a:p>
            <a:pPr marL="0" indent="0" algn="just">
              <a:buNone/>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2125718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B7CF5203-FEE2-4623-A5FB-B6DE7F208ED0}"/>
              </a:ext>
            </a:extLst>
          </p:cNvPr>
          <p:cNvSpPr>
            <a:spLocks noGrp="1"/>
          </p:cNvSpPr>
          <p:nvPr>
            <p:ph type="dt" sz="quarter" idx="10"/>
          </p:nvPr>
        </p:nvSpPr>
        <p:spPr>
          <a:xfrm>
            <a:off x="457200" y="6492875"/>
            <a:ext cx="2133600" cy="365125"/>
          </a:xfrm>
        </p:spPr>
        <p:txBody>
          <a:bodyPr/>
          <a:lstStyle/>
          <a:p>
            <a:pPr>
              <a:defRPr/>
            </a:pPr>
            <a:fld id="{27C0D067-9C37-42A7-8DFE-7E24DC7DDEFF}" type="datetime1">
              <a:rPr lang="en-US" altLang="zh-TW" smtClean="0"/>
              <a:pPr>
                <a:defRPr/>
              </a:pPr>
              <a:t>6/18/2022</a:t>
            </a:fld>
            <a:endParaRPr lang="en-US" altLang="zh-TW" dirty="0"/>
          </a:p>
        </p:txBody>
      </p:sp>
      <p:sp>
        <p:nvSpPr>
          <p:cNvPr id="15363" name="Slide Number Placeholder 5">
            <a:extLst>
              <a:ext uri="{FF2B5EF4-FFF2-40B4-BE49-F238E27FC236}">
                <a16:creationId xmlns:a16="http://schemas.microsoft.com/office/drawing/2014/main" xmlns="" id="{74D32D77-00BB-4CE0-8632-B16BEB89CDB5}"/>
              </a:ext>
            </a:extLst>
          </p:cNvPr>
          <p:cNvSpPr>
            <a:spLocks noGrp="1"/>
          </p:cNvSpPr>
          <p:nvPr>
            <p:ph type="sldNum" sz="quarter" idx="12"/>
          </p:nvPr>
        </p:nvSpPr>
        <p:spPr bwMode="auto">
          <a:xfrm>
            <a:off x="6553200" y="6492875"/>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6EAC193-1FC4-4D55-BC5A-E7B7440E03D9}" type="slidenum">
              <a:rPr lang="en-US" altLang="zh-TW" sz="1200" smtClean="0">
                <a:solidFill>
                  <a:srgbClr val="898989"/>
                </a:solidFill>
              </a:rPr>
              <a:pPr>
                <a:spcBef>
                  <a:spcPct val="0"/>
                </a:spcBef>
                <a:buFontTx/>
                <a:buNone/>
              </a:pPr>
              <a:t>6</a:t>
            </a:fld>
            <a:endParaRPr lang="en-US" altLang="zh-TW" sz="1200">
              <a:solidFill>
                <a:srgbClr val="898989"/>
              </a:solidFill>
            </a:endParaRPr>
          </a:p>
        </p:txBody>
      </p:sp>
      <p:sp>
        <p:nvSpPr>
          <p:cNvPr id="15364" name="Rectangle 10">
            <a:extLst>
              <a:ext uri="{FF2B5EF4-FFF2-40B4-BE49-F238E27FC236}">
                <a16:creationId xmlns:a16="http://schemas.microsoft.com/office/drawing/2014/main" xmlns="" id="{BA7FD922-BB25-4BB7-A3E5-64705D8C2E2E}"/>
              </a:ext>
            </a:extLst>
          </p:cNvPr>
          <p:cNvSpPr>
            <a:spLocks noChangeArrowheads="1"/>
          </p:cNvSpPr>
          <p:nvPr/>
        </p:nvSpPr>
        <p:spPr bwMode="auto">
          <a:xfrm>
            <a:off x="152400" y="1066800"/>
            <a:ext cx="8763000" cy="234532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Tx/>
              <a:buAutoNum type="arabicPeriod"/>
            </a:pPr>
            <a:r>
              <a:rPr lang="en-US" altLang="en-US" sz="2000" b="1" dirty="0">
                <a:latin typeface="Times New Roman" panose="02020603050405020304" pitchFamily="18" charset="0"/>
                <a:cs typeface="Times New Roman" panose="02020603050405020304" pitchFamily="18" charset="0"/>
              </a:rPr>
              <a:t>Legal </a:t>
            </a:r>
            <a:r>
              <a:rPr lang="en-US" altLang="en-US" sz="2000" b="1" dirty="0" smtClean="0">
                <a:latin typeface="Times New Roman" panose="02020603050405020304" pitchFamily="18" charset="0"/>
                <a:cs typeface="Times New Roman" panose="02020603050405020304" pitchFamily="18" charset="0"/>
              </a:rPr>
              <a:t>knowledge</a:t>
            </a:r>
          </a:p>
          <a:p>
            <a:pPr algn="just" eaLnBrk="1" hangingPunct="1">
              <a:lnSpc>
                <a:spcPct val="150000"/>
              </a:lnSpc>
              <a:spcBef>
                <a:spcPct val="0"/>
              </a:spcBef>
              <a:buFontTx/>
              <a:buAutoNum type="arabicPeriod"/>
            </a:pPr>
            <a:r>
              <a:rPr lang="en-US" altLang="en-US" sz="2000" b="1" dirty="0" smtClean="0">
                <a:latin typeface="Times New Roman" panose="02020603050405020304" pitchFamily="18" charset="0"/>
                <a:cs typeface="Times New Roman" panose="02020603050405020304" pitchFamily="18" charset="0"/>
              </a:rPr>
              <a:t>Individual rights</a:t>
            </a:r>
          </a:p>
          <a:p>
            <a:pPr algn="just" eaLnBrk="1" hangingPunct="1">
              <a:lnSpc>
                <a:spcPct val="150000"/>
              </a:lnSpc>
              <a:spcBef>
                <a:spcPct val="0"/>
              </a:spcBef>
              <a:buFontTx/>
              <a:buAutoNum type="arabicPeriod"/>
            </a:pPr>
            <a:r>
              <a:rPr lang="en-US" altLang="en-US" sz="2000" b="1" dirty="0" smtClean="0">
                <a:latin typeface="Times New Roman" panose="02020603050405020304" pitchFamily="18" charset="0"/>
                <a:cs typeface="Times New Roman" panose="02020603050405020304" pitchFamily="18" charset="0"/>
              </a:rPr>
              <a:t>Duties of a citizen </a:t>
            </a:r>
            <a:endParaRPr lang="en-US" altLang="en-US" sz="2000" b="1"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Tx/>
              <a:buAutoNum type="arabicPeriod"/>
            </a:pPr>
            <a:r>
              <a:rPr lang="en-US" altLang="en-US" sz="2000" b="1" dirty="0">
                <a:latin typeface="Times New Roman" panose="02020603050405020304" pitchFamily="18" charset="0"/>
                <a:cs typeface="Times New Roman" panose="02020603050405020304" pitchFamily="18" charset="0"/>
              </a:rPr>
              <a:t>Patient filling</a:t>
            </a:r>
          </a:p>
          <a:p>
            <a:pPr algn="just" eaLnBrk="1" hangingPunct="1">
              <a:lnSpc>
                <a:spcPct val="150000"/>
              </a:lnSpc>
              <a:spcBef>
                <a:spcPct val="0"/>
              </a:spcBef>
              <a:buFontTx/>
              <a:buAutoNum type="arabicPeriod"/>
            </a:pPr>
            <a:r>
              <a:rPr lang="en-US" altLang="en-US" sz="2000" b="1" dirty="0">
                <a:latin typeface="Times New Roman" panose="02020603050405020304" pitchFamily="18" charset="0"/>
                <a:cs typeface="Times New Roman" panose="02020603050405020304" pitchFamily="18" charset="0"/>
              </a:rPr>
              <a:t>Business setup</a:t>
            </a:r>
          </a:p>
        </p:txBody>
      </p:sp>
      <p:sp>
        <p:nvSpPr>
          <p:cNvPr id="8" name="Title 1">
            <a:extLst>
              <a:ext uri="{FF2B5EF4-FFF2-40B4-BE49-F238E27FC236}">
                <a16:creationId xmlns:a16="http://schemas.microsoft.com/office/drawing/2014/main" xmlns="" id="{2419F767-5B7B-4F80-B820-06A31FFEAA3F}"/>
              </a:ext>
            </a:extLst>
          </p:cNvPr>
          <p:cNvSpPr txBox="1">
            <a:spLocks/>
          </p:cNvSpPr>
          <p:nvPr/>
        </p:nvSpPr>
        <p:spPr bwMode="auto">
          <a:xfrm>
            <a:off x="0" y="0"/>
            <a:ext cx="9144000" cy="762000"/>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latin typeface="Times New Roman" pitchFamily="18" charset="0"/>
                <a:ea typeface="新細明體" pitchFamily="18" charset="-120"/>
                <a:cs typeface="Times New Roman" pitchFamily="18" charset="0"/>
              </a:rPr>
              <a:t>    </a:t>
            </a:r>
            <a:r>
              <a:rPr lang="en-US" sz="2400" b="1" dirty="0" smtClean="0">
                <a:latin typeface="Times New Roman" pitchFamily="18" charset="0"/>
                <a:ea typeface="新細明體" pitchFamily="18" charset="-120"/>
                <a:cs typeface="Times New Roman" pitchFamily="18" charset="0"/>
              </a:rPr>
              <a:t>Branch wise Applications</a:t>
            </a:r>
            <a:endParaRPr lang="en-US" sz="3200" b="1" dirty="0">
              <a:latin typeface="Times New Roman" pitchFamily="18" charset="0"/>
              <a:cs typeface="Times New Roman" pitchFamily="18" charset="0"/>
            </a:endParaRPr>
          </a:p>
        </p:txBody>
      </p:sp>
      <p:pic>
        <p:nvPicPr>
          <p:cNvPr id="15366" name="Picture 2">
            <a:extLst>
              <a:ext uri="{FF2B5EF4-FFF2-40B4-BE49-F238E27FC236}">
                <a16:creationId xmlns:a16="http://schemas.microsoft.com/office/drawing/2014/main" xmlns="" id="{31A1DDC2-F7C7-43DD-B8F0-BFE53BDC5B2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38100"/>
            <a:ext cx="1209675" cy="723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Footer Placeholder 4">
            <a:extLst>
              <a:ext uri="{FF2B5EF4-FFF2-40B4-BE49-F238E27FC236}">
                <a16:creationId xmlns:a16="http://schemas.microsoft.com/office/drawing/2014/main" xmlns="" id="{CAF7989C-C723-4796-B697-1EEA47FBB027}"/>
              </a:ext>
            </a:extLst>
          </p:cNvPr>
          <p:cNvSpPr>
            <a:spLocks noGrp="1"/>
          </p:cNvSpPr>
          <p:nvPr>
            <p:ph type="ftr" sz="quarter" idx="11"/>
          </p:nvPr>
        </p:nvSpPr>
        <p:spPr>
          <a:xfrm>
            <a:off x="1828800" y="6492875"/>
            <a:ext cx="5867400" cy="365125"/>
          </a:xfrm>
        </p:spPr>
        <p:txBody>
          <a:bodyPr/>
          <a:lstStyle/>
          <a:p>
            <a:pPr>
              <a:defRPr/>
            </a:pPr>
            <a:r>
              <a:rPr lang="en-US" smtClean="0"/>
              <a:t>Mr. Ajeet Singh    Constitution of India, Law and Engineering     Unit 3</a:t>
            </a:r>
            <a:endParaRPr lang="en-US" dirty="0">
              <a:latin typeface="+mj-lt"/>
              <a:cs typeface="Times New Roman" pitchFamily="18" charset="0"/>
            </a:endParaRPr>
          </a:p>
        </p:txBody>
      </p:sp>
    </p:spTree>
    <p:extLst>
      <p:ext uri="{BB962C8B-B14F-4D97-AF65-F5344CB8AC3E}">
        <p14:creationId xmlns:p14="http://schemas.microsoft.com/office/powerpoint/2010/main" xmlns="" val="5625928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60</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762000" y="6356350"/>
            <a:ext cx="7315200" cy="365125"/>
          </a:xfrm>
        </p:spPr>
        <p:txBody>
          <a:bodyPr/>
          <a:lstStyle/>
          <a:p>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BD5987B6-FE52-43E0-B484-684BDDC5A19F}"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xmlns="" id="{A20E24C3-9AB3-4904-87A4-2729A7C3571E}"/>
              </a:ext>
            </a:extLst>
          </p:cNvPr>
          <p:cNvSpPr txBox="1">
            <a:spLocks/>
          </p:cNvSpPr>
          <p:nvPr/>
        </p:nvSpPr>
        <p:spPr>
          <a:xfrm>
            <a:off x="0" y="13062"/>
            <a:ext cx="9144000" cy="825137"/>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latin typeface="Times New Roman" pitchFamily="18" charset="0"/>
                <a:cs typeface="Times New Roman" pitchFamily="18" charset="0"/>
              </a:rPr>
              <a:t>MCQ</a:t>
            </a:r>
          </a:p>
        </p:txBody>
      </p:sp>
      <p:pic>
        <p:nvPicPr>
          <p:cNvPr id="8" name="Picture 2">
            <a:extLst>
              <a:ext uri="{FF2B5EF4-FFF2-40B4-BE49-F238E27FC236}">
                <a16:creationId xmlns:a16="http://schemas.microsoft.com/office/drawing/2014/main" xmlns="" id="{C406F537-AD96-4F96-8008-A5CF3B8B2B8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3062"/>
            <a:ext cx="1371600" cy="78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Content Placeholder 11">
            <a:extLst>
              <a:ext uri="{FF2B5EF4-FFF2-40B4-BE49-F238E27FC236}">
                <a16:creationId xmlns:a16="http://schemas.microsoft.com/office/drawing/2014/main" xmlns="" id="{A339AB11-113E-4878-ADBC-FA556B0B5216}"/>
              </a:ext>
            </a:extLst>
          </p:cNvPr>
          <p:cNvSpPr>
            <a:spLocks noGrp="1"/>
          </p:cNvSpPr>
          <p:nvPr>
            <p:ph idx="1"/>
          </p:nvPr>
        </p:nvSpPr>
        <p:spPr>
          <a:xfrm>
            <a:off x="457200" y="990600"/>
            <a:ext cx="8229600" cy="5365750"/>
          </a:xfrm>
        </p:spPr>
        <p:txBody>
          <a:bodyPr>
            <a:normAutofit/>
          </a:bodyPr>
          <a:lstStyle/>
          <a:p>
            <a:pPr>
              <a:buNone/>
            </a:pPr>
            <a:r>
              <a:rPr lang="en-US" sz="2400" dirty="0" smtClean="0">
                <a:latin typeface="Times New Roman" pitchFamily="18" charset="0"/>
                <a:cs typeface="Times New Roman" pitchFamily="18" charset="0"/>
              </a:rPr>
              <a:t>Who have the power to make rules:</a:t>
            </a:r>
          </a:p>
          <a:p>
            <a:pPr marL="457200" indent="-457200">
              <a:buFont typeface="+mj-lt"/>
              <a:buAutoNum type="alphaLcParenR"/>
            </a:pPr>
            <a:r>
              <a:rPr lang="en-US" sz="2400" dirty="0" smtClean="0">
                <a:latin typeface="Times New Roman" pitchFamily="18" charset="0"/>
                <a:cs typeface="Times New Roman" pitchFamily="18" charset="0"/>
              </a:rPr>
              <a:t>The Supreme Court may make rules consistent with this Act as to all proceedings before the Court under this Ac</a:t>
            </a:r>
          </a:p>
          <a:p>
            <a:pPr marL="457200" indent="-457200">
              <a:buFont typeface="+mj-lt"/>
              <a:buAutoNum type="alphaLcParenR"/>
            </a:pPr>
            <a:r>
              <a:rPr lang="en-US" sz="2400" dirty="0" smtClean="0">
                <a:latin typeface="Times New Roman" pitchFamily="18" charset="0"/>
                <a:cs typeface="Times New Roman" pitchFamily="18" charset="0"/>
              </a:rPr>
              <a:t>The Central Government may make rules consistent with this Act as to all proceedings before the Court under this Act.</a:t>
            </a:r>
          </a:p>
          <a:p>
            <a:pPr marL="457200" indent="-457200">
              <a:buFont typeface="+mj-lt"/>
              <a:buAutoNum type="alphaLcParenR"/>
            </a:pPr>
            <a:r>
              <a:rPr lang="en-US" sz="2400" dirty="0" smtClean="0">
                <a:latin typeface="Times New Roman" pitchFamily="18" charset="0"/>
                <a:cs typeface="Times New Roman" pitchFamily="18" charset="0"/>
              </a:rPr>
              <a:t>The High Court may make rules consistent with this Act as to all proceedings before the Court under this Act.</a:t>
            </a:r>
          </a:p>
          <a:p>
            <a:pPr marL="457200" indent="-457200">
              <a:buFont typeface="+mj-lt"/>
              <a:buAutoNum type="alphaLcParenR"/>
            </a:pPr>
            <a:r>
              <a:rPr lang="en-US" sz="2400" dirty="0" smtClean="0">
                <a:latin typeface="Times New Roman" pitchFamily="18" charset="0"/>
                <a:cs typeface="Times New Roman" pitchFamily="18" charset="0"/>
              </a:rPr>
              <a:t>None of the above</a:t>
            </a:r>
          </a:p>
          <a:p>
            <a:pPr marL="514350" indent="-514350" algn="just">
              <a:buAutoNum type="alphaLcParenBoth"/>
            </a:pPr>
            <a:endParaRPr lang="en-US" sz="2200" dirty="0" smtClean="0">
              <a:latin typeface="Times New Roman" pitchFamily="18" charset="0"/>
              <a:cs typeface="Times New Roman" pitchFamily="18" charset="0"/>
            </a:endParaRPr>
          </a:p>
          <a:p>
            <a:pPr marL="514350" indent="-514350" algn="just">
              <a:buAutoNum type="alphaLcParenBoth"/>
            </a:pPr>
            <a:endParaRPr lang="en-US" sz="2200" dirty="0" smtClean="0">
              <a:latin typeface="Times New Roman" pitchFamily="18" charset="0"/>
              <a:cs typeface="Times New Roman" pitchFamily="18" charset="0"/>
            </a:endParaRPr>
          </a:p>
          <a:p>
            <a:pPr marL="514350" indent="-514350" algn="just">
              <a:buAutoNum type="alphaLcParenBoth"/>
            </a:pPr>
            <a:endParaRPr lang="en-US" sz="2200" dirty="0">
              <a:latin typeface="Times New Roman" pitchFamily="18" charset="0"/>
              <a:cs typeface="Times New Roman" pitchFamily="18" charset="0"/>
            </a:endParaRPr>
          </a:p>
          <a:p>
            <a:pPr marL="0" indent="0" algn="just">
              <a:buNone/>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21257183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61</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762000" y="6356350"/>
            <a:ext cx="7315200" cy="365125"/>
          </a:xfrm>
        </p:spPr>
        <p:txBody>
          <a:bodyPr/>
          <a:lstStyle/>
          <a:p>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A6967DBE-A645-48C2-B9AB-BC0B94FA7ECB}"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xmlns="" id="{A20E24C3-9AB3-4904-87A4-2729A7C3571E}"/>
              </a:ext>
            </a:extLst>
          </p:cNvPr>
          <p:cNvSpPr txBox="1">
            <a:spLocks/>
          </p:cNvSpPr>
          <p:nvPr/>
        </p:nvSpPr>
        <p:spPr>
          <a:xfrm>
            <a:off x="0" y="13062"/>
            <a:ext cx="9144000" cy="825137"/>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latin typeface="Times New Roman" pitchFamily="18" charset="0"/>
                <a:cs typeface="Times New Roman" pitchFamily="18" charset="0"/>
              </a:rPr>
              <a:t>MCQ</a:t>
            </a:r>
          </a:p>
        </p:txBody>
      </p:sp>
      <p:pic>
        <p:nvPicPr>
          <p:cNvPr id="8" name="Picture 2">
            <a:extLst>
              <a:ext uri="{FF2B5EF4-FFF2-40B4-BE49-F238E27FC236}">
                <a16:creationId xmlns:a16="http://schemas.microsoft.com/office/drawing/2014/main" xmlns="" id="{C406F537-AD96-4F96-8008-A5CF3B8B2B8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3062"/>
            <a:ext cx="1371600" cy="78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Content Placeholder 11">
            <a:extLst>
              <a:ext uri="{FF2B5EF4-FFF2-40B4-BE49-F238E27FC236}">
                <a16:creationId xmlns:a16="http://schemas.microsoft.com/office/drawing/2014/main" xmlns="" id="{A339AB11-113E-4878-ADBC-FA556B0B5216}"/>
              </a:ext>
            </a:extLst>
          </p:cNvPr>
          <p:cNvSpPr>
            <a:spLocks noGrp="1"/>
          </p:cNvSpPr>
          <p:nvPr>
            <p:ph idx="1"/>
          </p:nvPr>
        </p:nvSpPr>
        <p:spPr>
          <a:xfrm>
            <a:off x="457200" y="990600"/>
            <a:ext cx="8229600" cy="5365750"/>
          </a:xfrm>
        </p:spPr>
        <p:txBody>
          <a:bodyPr>
            <a:normAutofit/>
          </a:bodyPr>
          <a:lstStyle/>
          <a:p>
            <a:pPr fontAlgn="base">
              <a:buNone/>
            </a:pPr>
            <a:r>
              <a:rPr lang="en-US" sz="2400" dirty="0" smtClean="0">
                <a:latin typeface="Times New Roman" pitchFamily="18" charset="0"/>
                <a:cs typeface="Times New Roman" pitchFamily="18" charset="0"/>
              </a:rPr>
              <a:t>Indian contract act effective from:</a:t>
            </a:r>
          </a:p>
          <a:p>
            <a:pPr fontAlgn="base">
              <a:buNone/>
            </a:pPr>
            <a:r>
              <a:rPr lang="en-US" sz="2400" dirty="0" smtClean="0">
                <a:latin typeface="Times New Roman" pitchFamily="18" charset="0"/>
                <a:cs typeface="Times New Roman" pitchFamily="18" charset="0"/>
              </a:rPr>
              <a:t>a) 1947</a:t>
            </a:r>
          </a:p>
          <a:p>
            <a:pPr fontAlgn="base">
              <a:buNone/>
            </a:pPr>
            <a:r>
              <a:rPr lang="en-US" sz="2400" dirty="0" smtClean="0">
                <a:latin typeface="Times New Roman" pitchFamily="18" charset="0"/>
                <a:cs typeface="Times New Roman" pitchFamily="18" charset="0"/>
              </a:rPr>
              <a:t>b) 1950</a:t>
            </a:r>
          </a:p>
          <a:p>
            <a:pPr fontAlgn="base">
              <a:buNone/>
            </a:pPr>
            <a:r>
              <a:rPr lang="en-US" sz="2400" dirty="0" smtClean="0">
                <a:latin typeface="Times New Roman" pitchFamily="18" charset="0"/>
                <a:cs typeface="Times New Roman" pitchFamily="18" charset="0"/>
              </a:rPr>
              <a:t>c) 1872</a:t>
            </a:r>
          </a:p>
          <a:p>
            <a:pPr fontAlgn="base">
              <a:buNone/>
            </a:pPr>
            <a:r>
              <a:rPr lang="en-US" sz="2400" dirty="0" smtClean="0">
                <a:latin typeface="Times New Roman" pitchFamily="18" charset="0"/>
                <a:cs typeface="Times New Roman" pitchFamily="18" charset="0"/>
              </a:rPr>
              <a:t>d) 1861</a:t>
            </a:r>
          </a:p>
          <a:p>
            <a:pPr marL="514350" indent="-514350" algn="just">
              <a:buAutoNum type="alphaLcParenBoth"/>
            </a:pPr>
            <a:endParaRPr lang="en-US" sz="2200" dirty="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Jurisdiction of Lakshadweep comes under __________?</a:t>
            </a:r>
          </a:p>
          <a:p>
            <a:pPr marL="457200" indent="-457200" algn="just">
              <a:buFont typeface="+mj-lt"/>
              <a:buAutoNum type="alphaLcParenR"/>
            </a:pPr>
            <a:r>
              <a:rPr lang="en-US" sz="2400" dirty="0" smtClean="0">
                <a:latin typeface="Times New Roman" pitchFamily="18" charset="0"/>
                <a:cs typeface="Times New Roman" pitchFamily="18" charset="0"/>
              </a:rPr>
              <a:t>Tamil </a:t>
            </a:r>
            <a:r>
              <a:rPr lang="en-US" sz="2400" dirty="0" err="1" smtClean="0">
                <a:latin typeface="Times New Roman" pitchFamily="18" charset="0"/>
                <a:cs typeface="Times New Roman" pitchFamily="18" charset="0"/>
              </a:rPr>
              <a:t>nadu</a:t>
            </a:r>
            <a:r>
              <a:rPr lang="en-US" sz="2400" dirty="0" smtClean="0">
                <a:latin typeface="Times New Roman" pitchFamily="18" charset="0"/>
                <a:cs typeface="Times New Roman" pitchFamily="18" charset="0"/>
              </a:rPr>
              <a:t> HC</a:t>
            </a:r>
          </a:p>
          <a:p>
            <a:pPr marL="457200" indent="-457200" algn="just">
              <a:buFont typeface="+mj-lt"/>
              <a:buAutoNum type="alphaLcParenR"/>
            </a:pPr>
            <a:r>
              <a:rPr lang="en-US" sz="2400" dirty="0" smtClean="0">
                <a:latin typeface="Times New Roman" pitchFamily="18" charset="0"/>
                <a:cs typeface="Times New Roman" pitchFamily="18" charset="0"/>
              </a:rPr>
              <a:t>Kerala HC</a:t>
            </a:r>
          </a:p>
          <a:p>
            <a:pPr marL="457200" indent="-457200" algn="just">
              <a:buFont typeface="+mj-lt"/>
              <a:buAutoNum type="alphaLcParenR"/>
            </a:pPr>
            <a:r>
              <a:rPr lang="en-US" sz="2400" dirty="0" smtClean="0">
                <a:latin typeface="Times New Roman" pitchFamily="18" charset="0"/>
                <a:cs typeface="Times New Roman" pitchFamily="18" charset="0"/>
              </a:rPr>
              <a:t>Karnataka HC</a:t>
            </a:r>
          </a:p>
          <a:p>
            <a:pPr marL="457200" indent="-457200" algn="just">
              <a:buFont typeface="+mj-lt"/>
              <a:buAutoNum type="alphaLcParenR"/>
            </a:pPr>
            <a:r>
              <a:rPr lang="en-US" sz="2400" dirty="0" smtClean="0">
                <a:latin typeface="Times New Roman" pitchFamily="18" charset="0"/>
                <a:cs typeface="Times New Roman" pitchFamily="18" charset="0"/>
              </a:rPr>
              <a:t>None of The Above</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21257183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62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762000" y="6356350"/>
            <a:ext cx="7315200" cy="365125"/>
          </a:xfrm>
        </p:spPr>
        <p:txBody>
          <a:bodyPr/>
          <a:lstStyle/>
          <a:p>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Date Placeholder 5"/>
          <p:cNvSpPr>
            <a:spLocks noGrp="1"/>
          </p:cNvSpPr>
          <p:nvPr>
            <p:ph type="dt" sz="half" idx="10"/>
          </p:nvPr>
        </p:nvSpPr>
        <p:spPr/>
        <p:txBody>
          <a:bodyPr/>
          <a:lstStyle/>
          <a:p>
            <a:fld id="{D84DFF90-25CD-4887-8A31-D93367C594E1}"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7" name="Title 1">
            <a:extLst>
              <a:ext uri="{FF2B5EF4-FFF2-40B4-BE49-F238E27FC236}">
                <a16:creationId xmlns:a16="http://schemas.microsoft.com/office/drawing/2014/main" xmlns="" id="{A20E24C3-9AB3-4904-87A4-2729A7C3571E}"/>
              </a:ext>
            </a:extLst>
          </p:cNvPr>
          <p:cNvSpPr txBox="1">
            <a:spLocks/>
          </p:cNvSpPr>
          <p:nvPr/>
        </p:nvSpPr>
        <p:spPr>
          <a:xfrm>
            <a:off x="0" y="13062"/>
            <a:ext cx="9144000" cy="825137"/>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latin typeface="Times New Roman" pitchFamily="18" charset="0"/>
                <a:cs typeface="Times New Roman" pitchFamily="18" charset="0"/>
              </a:rPr>
              <a:t>MCQ</a:t>
            </a:r>
          </a:p>
        </p:txBody>
      </p:sp>
      <p:pic>
        <p:nvPicPr>
          <p:cNvPr id="8" name="Picture 2">
            <a:extLst>
              <a:ext uri="{FF2B5EF4-FFF2-40B4-BE49-F238E27FC236}">
                <a16:creationId xmlns:a16="http://schemas.microsoft.com/office/drawing/2014/main" xmlns="" id="{C406F537-AD96-4F96-8008-A5CF3B8B2B8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3062"/>
            <a:ext cx="1371600" cy="78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Content Placeholder 11">
            <a:extLst>
              <a:ext uri="{FF2B5EF4-FFF2-40B4-BE49-F238E27FC236}">
                <a16:creationId xmlns:a16="http://schemas.microsoft.com/office/drawing/2014/main" xmlns="" id="{A339AB11-113E-4878-ADBC-FA556B0B5216}"/>
              </a:ext>
            </a:extLst>
          </p:cNvPr>
          <p:cNvSpPr>
            <a:spLocks noGrp="1"/>
          </p:cNvSpPr>
          <p:nvPr>
            <p:ph idx="1"/>
          </p:nvPr>
        </p:nvSpPr>
        <p:spPr>
          <a:xfrm>
            <a:off x="457200" y="990600"/>
            <a:ext cx="8229600" cy="5365750"/>
          </a:xfrm>
        </p:spPr>
        <p:txBody>
          <a:bodyPr>
            <a:normAutofit fontScale="92500" lnSpcReduction="20000"/>
          </a:bodyPr>
          <a:lstStyle/>
          <a:p>
            <a:pPr fontAlgn="base">
              <a:buNone/>
            </a:pPr>
            <a:r>
              <a:rPr lang="en-US" sz="2600" dirty="0" smtClean="0">
                <a:latin typeface="Times New Roman" pitchFamily="18" charset="0"/>
                <a:cs typeface="Times New Roman" pitchFamily="18" charset="0"/>
              </a:rPr>
              <a:t>If a High Court judgment is issued in a state’s official language ,a translation in ___________must also be made available?</a:t>
            </a:r>
          </a:p>
          <a:p>
            <a:pPr marL="457200" indent="-457200" fontAlgn="base">
              <a:buFont typeface="+mj-lt"/>
              <a:buAutoNum type="alphaLcParenR"/>
            </a:pPr>
            <a:r>
              <a:rPr lang="en-US" sz="2600" dirty="0" smtClean="0">
                <a:latin typeface="Times New Roman" pitchFamily="18" charset="0"/>
                <a:cs typeface="Times New Roman" pitchFamily="18" charset="0"/>
              </a:rPr>
              <a:t>Hindi</a:t>
            </a:r>
          </a:p>
          <a:p>
            <a:pPr marL="457200" indent="-457200" fontAlgn="base">
              <a:buFont typeface="+mj-lt"/>
              <a:buAutoNum type="alphaLcParenR"/>
            </a:pPr>
            <a:r>
              <a:rPr lang="en-US" sz="2600" dirty="0" smtClean="0">
                <a:latin typeface="Times New Roman" pitchFamily="18" charset="0"/>
                <a:cs typeface="Times New Roman" pitchFamily="18" charset="0"/>
              </a:rPr>
              <a:t>English</a:t>
            </a:r>
          </a:p>
          <a:p>
            <a:pPr marL="457200" indent="-457200" fontAlgn="base">
              <a:buFont typeface="+mj-lt"/>
              <a:buAutoNum type="alphaLcParenR"/>
            </a:pPr>
            <a:r>
              <a:rPr lang="en-US" sz="2600" dirty="0" smtClean="0">
                <a:latin typeface="Times New Roman" pitchFamily="18" charset="0"/>
                <a:cs typeface="Times New Roman" pitchFamily="18" charset="0"/>
              </a:rPr>
              <a:t>Both of the above</a:t>
            </a:r>
          </a:p>
          <a:p>
            <a:pPr marL="457200" indent="-457200" fontAlgn="base">
              <a:buFont typeface="+mj-lt"/>
              <a:buAutoNum type="alphaLcParenR"/>
            </a:pPr>
            <a:r>
              <a:rPr lang="en-US" sz="2600" dirty="0" smtClean="0">
                <a:latin typeface="Times New Roman" pitchFamily="18" charset="0"/>
                <a:cs typeface="Times New Roman" pitchFamily="18" charset="0"/>
              </a:rPr>
              <a:t>Local language</a:t>
            </a:r>
          </a:p>
          <a:p>
            <a:pPr marL="457200" indent="-457200" fontAlgn="base">
              <a:buFont typeface="+mj-lt"/>
              <a:buAutoNum type="alphaLcParenR"/>
            </a:pPr>
            <a:endParaRPr lang="en-US" sz="2600" dirty="0" smtClean="0">
              <a:latin typeface="Times New Roman" pitchFamily="18" charset="0"/>
              <a:cs typeface="Times New Roman" pitchFamily="18" charset="0"/>
            </a:endParaRPr>
          </a:p>
          <a:p>
            <a:pPr>
              <a:buNone/>
            </a:pPr>
            <a:r>
              <a:rPr lang="en-US" sz="2600" dirty="0" smtClean="0">
                <a:latin typeface="Times New Roman" pitchFamily="18" charset="0"/>
                <a:cs typeface="Times New Roman" pitchFamily="18" charset="0"/>
              </a:rPr>
              <a:t> In order to facilitate the conduct of the arbitral proceedings, the parties, or the arbitral tribunal with the consent of the parties:</a:t>
            </a:r>
          </a:p>
          <a:p>
            <a:pPr marL="457200" indent="-457200">
              <a:buFont typeface="+mj-lt"/>
              <a:buAutoNum type="alphaLcParenR"/>
            </a:pPr>
            <a:r>
              <a:rPr lang="en-US" sz="2600" dirty="0" smtClean="0">
                <a:latin typeface="Times New Roman" pitchFamily="18" charset="0"/>
                <a:cs typeface="Times New Roman" pitchFamily="18" charset="0"/>
              </a:rPr>
              <a:t>May arrange for the settlement of the case</a:t>
            </a:r>
          </a:p>
          <a:p>
            <a:pPr marL="457200" indent="-457200">
              <a:buFont typeface="+mj-lt"/>
              <a:buAutoNum type="alphaLcParenR"/>
            </a:pPr>
            <a:r>
              <a:rPr lang="en-US" sz="2600" dirty="0" smtClean="0">
                <a:latin typeface="Times New Roman" pitchFamily="18" charset="0"/>
                <a:cs typeface="Times New Roman" pitchFamily="18" charset="0"/>
              </a:rPr>
              <a:t>May arrange to provide legal aid.</a:t>
            </a:r>
          </a:p>
          <a:p>
            <a:pPr marL="457200" indent="-457200">
              <a:buFont typeface="+mj-lt"/>
              <a:buAutoNum type="alphaLcParenR"/>
            </a:pPr>
            <a:r>
              <a:rPr lang="en-US" sz="2600" dirty="0" smtClean="0">
                <a:latin typeface="Times New Roman" pitchFamily="18" charset="0"/>
                <a:cs typeface="Times New Roman" pitchFamily="18" charset="0"/>
              </a:rPr>
              <a:t>May arrange for administrative assistance by a suitable institution or person.</a:t>
            </a:r>
          </a:p>
          <a:p>
            <a:pPr marL="457200" indent="-457200">
              <a:buFont typeface="+mj-lt"/>
              <a:buAutoNum type="alphaLcParenR"/>
            </a:pPr>
            <a:r>
              <a:rPr lang="en-US" sz="2600" dirty="0" smtClean="0">
                <a:latin typeface="Times New Roman" pitchFamily="18" charset="0"/>
                <a:cs typeface="Times New Roman" pitchFamily="18" charset="0"/>
              </a:rPr>
              <a:t>May arrange for the reconciliation in the matter</a:t>
            </a:r>
          </a:p>
          <a:p>
            <a:pPr marL="457200" indent="-457200" fontAlgn="base">
              <a:buFont typeface="+mj-lt"/>
              <a:buAutoNum type="alphaLcParenR"/>
            </a:pP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xmlns="" val="2125718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
        <p:nvSpPr>
          <p:cNvPr id="5" name="Footer Placeholder 4"/>
          <p:cNvSpPr>
            <a:spLocks noGrp="1"/>
          </p:cNvSpPr>
          <p:nvPr>
            <p:ph type="ftr" sz="quarter" idx="11"/>
          </p:nvPr>
        </p:nvSpPr>
        <p:spPr>
          <a:xfrm>
            <a:off x="762000" y="6356350"/>
            <a:ext cx="7315200" cy="365125"/>
          </a:xfrm>
        </p:spPr>
        <p:txBody>
          <a:bodyPr/>
          <a:lstStyle/>
          <a:p>
            <a:r>
              <a:rPr lang="en-US" smtClean="0"/>
              <a:t>Mr. Ajeet Singh    Constitution of India, Law and Engineering     Unit 3</a:t>
            </a:r>
            <a:endParaRPr lang="en-US" dirty="0"/>
          </a:p>
        </p:txBody>
      </p:sp>
      <p:sp>
        <p:nvSpPr>
          <p:cNvPr id="6" name="Date Placeholder 5"/>
          <p:cNvSpPr>
            <a:spLocks noGrp="1"/>
          </p:cNvSpPr>
          <p:nvPr>
            <p:ph type="dt" sz="half" idx="10"/>
          </p:nvPr>
        </p:nvSpPr>
        <p:spPr/>
        <p:txBody>
          <a:bodyPr/>
          <a:lstStyle/>
          <a:p>
            <a:fld id="{674D0F05-9818-4357-9816-6D8D687ECC2A}" type="datetime1">
              <a:rPr lang="en-US" smtClean="0"/>
              <a:pPr/>
              <a:t>6/18/2022</a:t>
            </a:fld>
            <a:endParaRPr lang="en-US"/>
          </a:p>
        </p:txBody>
      </p:sp>
      <p:sp>
        <p:nvSpPr>
          <p:cNvPr id="7" name="Title 1">
            <a:extLst>
              <a:ext uri="{FF2B5EF4-FFF2-40B4-BE49-F238E27FC236}">
                <a16:creationId xmlns:a16="http://schemas.microsoft.com/office/drawing/2014/main" xmlns="" id="{A20E24C3-9AB3-4904-87A4-2729A7C3571E}"/>
              </a:ext>
            </a:extLst>
          </p:cNvPr>
          <p:cNvSpPr txBox="1">
            <a:spLocks/>
          </p:cNvSpPr>
          <p:nvPr/>
        </p:nvSpPr>
        <p:spPr>
          <a:xfrm>
            <a:off x="0" y="13062"/>
            <a:ext cx="9144000" cy="825137"/>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latin typeface="Times New Roman" pitchFamily="18" charset="0"/>
                <a:cs typeface="Times New Roman" pitchFamily="18" charset="0"/>
              </a:rPr>
              <a:t>Glossary Questions</a:t>
            </a:r>
          </a:p>
        </p:txBody>
      </p:sp>
      <p:pic>
        <p:nvPicPr>
          <p:cNvPr id="8" name="Picture 2">
            <a:extLst>
              <a:ext uri="{FF2B5EF4-FFF2-40B4-BE49-F238E27FC236}">
                <a16:creationId xmlns:a16="http://schemas.microsoft.com/office/drawing/2014/main" xmlns="" id="{C406F537-AD96-4F96-8008-A5CF3B8B2B8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3062"/>
            <a:ext cx="1371600" cy="78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xmlns="" id="{49A2D246-54BE-482B-9D54-330C38814364}"/>
              </a:ext>
            </a:extLst>
          </p:cNvPr>
          <p:cNvSpPr>
            <a:spLocks noGrp="1"/>
          </p:cNvSpPr>
          <p:nvPr>
            <p:ph idx="1"/>
          </p:nvPr>
        </p:nvSpPr>
        <p:spPr>
          <a:xfrm>
            <a:off x="228600" y="798512"/>
            <a:ext cx="8610600" cy="5557838"/>
          </a:xfrm>
        </p:spPr>
        <p:txBody>
          <a:bodyPr>
            <a:normAutofit/>
          </a:bodyPr>
          <a:lstStyle/>
          <a:p>
            <a:pP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Pick the correct answer from given Glossary: </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1. ________is an example of a criminal law legislation.</a:t>
            </a:r>
          </a:p>
          <a:p>
            <a:pPr marL="0" indent="0">
              <a:buNone/>
            </a:pPr>
            <a:r>
              <a:rPr lang="en-US" sz="2200" dirty="0">
                <a:latin typeface="Times New Roman" panose="02020603050405020304" pitchFamily="18" charset="0"/>
                <a:cs typeface="Times New Roman" panose="02020603050405020304" pitchFamily="18" charset="0"/>
              </a:rPr>
              <a:t>2.  ________is considered to be the basic as well as the supreme law of the country.</a:t>
            </a:r>
          </a:p>
          <a:p>
            <a:pPr marL="0" indent="0">
              <a:buNone/>
            </a:pPr>
            <a:r>
              <a:rPr lang="en-US" sz="2200" dirty="0">
                <a:latin typeface="Times New Roman" panose="02020603050405020304" pitchFamily="18" charset="0"/>
                <a:cs typeface="Times New Roman" panose="02020603050405020304" pitchFamily="18" charset="0"/>
              </a:rPr>
              <a:t>3. _______deals with the powers and functions of administrative.</a:t>
            </a:r>
          </a:p>
          <a:p>
            <a:pPr marL="457200" indent="-457200">
              <a:buAutoNum type="arabicPeriod" startAt="4"/>
            </a:pPr>
            <a:r>
              <a:rPr lang="en-US" sz="2200" dirty="0">
                <a:latin typeface="Times New Roman" panose="02020603050405020304" pitchFamily="18" charset="0"/>
                <a:cs typeface="Times New Roman" panose="02020603050405020304" pitchFamily="18" charset="0"/>
              </a:rPr>
              <a:t>______deals with acts which are prohibited by law and defines  the prohibited act as an offence.</a:t>
            </a:r>
          </a:p>
          <a:p>
            <a:pPr marL="0" indent="0">
              <a:buNone/>
            </a:pPr>
            <a:endParaRPr lang="en-IN" sz="2000" dirty="0"/>
          </a:p>
        </p:txBody>
      </p:sp>
      <p:graphicFrame>
        <p:nvGraphicFramePr>
          <p:cNvPr id="2" name="Table 8">
            <a:extLst>
              <a:ext uri="{FF2B5EF4-FFF2-40B4-BE49-F238E27FC236}">
                <a16:creationId xmlns:a16="http://schemas.microsoft.com/office/drawing/2014/main" xmlns="" id="{728B50B1-8464-434D-B949-F78478239215}"/>
              </a:ext>
            </a:extLst>
          </p:cNvPr>
          <p:cNvGraphicFramePr>
            <a:graphicFrameLocks noGrp="1"/>
          </p:cNvGraphicFramePr>
          <p:nvPr>
            <p:extLst>
              <p:ext uri="{D42A27DB-BD31-4B8C-83A1-F6EECF244321}">
                <p14:modId xmlns:p14="http://schemas.microsoft.com/office/powerpoint/2010/main" xmlns="" val="977656669"/>
              </p:ext>
            </p:extLst>
          </p:nvPr>
        </p:nvGraphicFramePr>
        <p:xfrm>
          <a:off x="180975" y="1752600"/>
          <a:ext cx="8648700" cy="1097280"/>
        </p:xfrm>
        <a:graphic>
          <a:graphicData uri="http://schemas.openxmlformats.org/drawingml/2006/table">
            <a:tbl>
              <a:tblPr firstRow="1" bandRow="1">
                <a:tableStyleId>{5C22544A-7EE6-4342-B048-85BDC9FD1C3A}</a:tableStyleId>
              </a:tblPr>
              <a:tblGrid>
                <a:gridCol w="1989201">
                  <a:extLst>
                    <a:ext uri="{9D8B030D-6E8A-4147-A177-3AD203B41FA5}">
                      <a16:colId xmlns:a16="http://schemas.microsoft.com/office/drawing/2014/main" xmlns="" val="1529311114"/>
                    </a:ext>
                  </a:extLst>
                </a:gridCol>
                <a:gridCol w="2594610">
                  <a:extLst>
                    <a:ext uri="{9D8B030D-6E8A-4147-A177-3AD203B41FA5}">
                      <a16:colId xmlns:a16="http://schemas.microsoft.com/office/drawing/2014/main" xmlns="" val="3753212826"/>
                    </a:ext>
                  </a:extLst>
                </a:gridCol>
                <a:gridCol w="1940814">
                  <a:extLst>
                    <a:ext uri="{9D8B030D-6E8A-4147-A177-3AD203B41FA5}">
                      <a16:colId xmlns:a16="http://schemas.microsoft.com/office/drawing/2014/main" xmlns="" val="3954009867"/>
                    </a:ext>
                  </a:extLst>
                </a:gridCol>
                <a:gridCol w="2124075">
                  <a:extLst>
                    <a:ext uri="{9D8B030D-6E8A-4147-A177-3AD203B41FA5}">
                      <a16:colId xmlns:a16="http://schemas.microsoft.com/office/drawing/2014/main" xmlns="" val="1905785910"/>
                    </a:ext>
                  </a:extLst>
                </a:gridCol>
              </a:tblGrid>
              <a:tr h="328249">
                <a:tc>
                  <a:txBody>
                    <a:bodyPr/>
                    <a:lstStyle/>
                    <a:p>
                      <a:pPr algn="just"/>
                      <a:r>
                        <a:rPr lang="en-US" sz="2200" b="1" dirty="0">
                          <a:latin typeface="Times New Roman" panose="02020603050405020304" pitchFamily="18" charset="0"/>
                          <a:cs typeface="Times New Roman" panose="02020603050405020304" pitchFamily="18" charset="0"/>
                        </a:rPr>
                        <a:t>Criminal Law</a:t>
                      </a:r>
                      <a:endParaRPr lang="en-IN" sz="2200" dirty="0"/>
                    </a:p>
                  </a:txBody>
                  <a:tcPr/>
                </a:tc>
                <a:tc>
                  <a:txBody>
                    <a:bodyPr/>
                    <a:lstStyle/>
                    <a:p>
                      <a:pPr algn="just"/>
                      <a:r>
                        <a:rPr lang="en-US" sz="2200" b="1" dirty="0">
                          <a:latin typeface="Times New Roman" panose="02020603050405020304" pitchFamily="18" charset="0"/>
                          <a:cs typeface="Times New Roman" panose="02020603050405020304" pitchFamily="18" charset="0"/>
                        </a:rPr>
                        <a:t>Indian Penal Code </a:t>
                      </a:r>
                      <a:endParaRPr lang="en-IN" sz="2200" dirty="0"/>
                    </a:p>
                  </a:txBody>
                  <a:tcPr/>
                </a:tc>
                <a:tc>
                  <a:txBody>
                    <a:bodyPr/>
                    <a:lstStyle/>
                    <a:p>
                      <a:pPr algn="just"/>
                      <a:r>
                        <a:rPr lang="en-US" sz="2200" b="1" dirty="0">
                          <a:latin typeface="Times New Roman" panose="02020603050405020304" pitchFamily="18" charset="0"/>
                          <a:cs typeface="Times New Roman" panose="02020603050405020304" pitchFamily="18" charset="0"/>
                        </a:rPr>
                        <a:t>Constitutional law </a:t>
                      </a:r>
                      <a:endParaRPr lang="en-IN" sz="22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b="1" dirty="0">
                          <a:latin typeface="Times New Roman" panose="02020603050405020304" pitchFamily="18" charset="0"/>
                          <a:cs typeface="Times New Roman" panose="02020603050405020304" pitchFamily="18" charset="0"/>
                        </a:rPr>
                        <a:t>Administrative Law </a:t>
                      </a:r>
                    </a:p>
                    <a:p>
                      <a:pPr algn="just"/>
                      <a:endParaRPr lang="en-IN" sz="2200" dirty="0"/>
                    </a:p>
                  </a:txBody>
                  <a:tcPr/>
                </a:tc>
                <a:extLst>
                  <a:ext uri="{0D108BD9-81ED-4DB2-BD59-A6C34878D82A}">
                    <a16:rowId xmlns:a16="http://schemas.microsoft.com/office/drawing/2014/main" xmlns="" val="2997028904"/>
                  </a:ext>
                </a:extLst>
              </a:tr>
            </a:tbl>
          </a:graphicData>
        </a:graphic>
      </p:graphicFrame>
    </p:spTree>
    <p:extLst>
      <p:ext uri="{BB962C8B-B14F-4D97-AF65-F5344CB8AC3E}">
        <p14:creationId xmlns:p14="http://schemas.microsoft.com/office/powerpoint/2010/main" xmlns="" val="3593438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8AC19E-CAA1-4B19-AD87-36B1AD369122}" type="datetime1">
              <a:rPr lang="en-US" smtClean="0"/>
              <a:pPr/>
              <a:t>6/18/2022</a:t>
            </a:fld>
            <a:endParaRPr lang="en-US" dirty="0"/>
          </a:p>
        </p:txBody>
      </p:sp>
      <p:sp>
        <p:nvSpPr>
          <p:cNvPr id="5" name="Footer Placeholder 4"/>
          <p:cNvSpPr>
            <a:spLocks noGrp="1"/>
          </p:cNvSpPr>
          <p:nvPr>
            <p:ph type="ftr" sz="quarter" idx="11"/>
          </p:nvPr>
        </p:nvSpPr>
        <p:spPr>
          <a:xfrm>
            <a:off x="1600200" y="6324601"/>
            <a:ext cx="6477000" cy="336549"/>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smtClean="0">
                <a:latin typeface="Times New Roman" panose="02020603050405020304" pitchFamily="18" charset="0"/>
                <a:cs typeface="Times New Roman" panose="02020603050405020304" pitchFamily="18" charset="0"/>
              </a:rPr>
              <a:t>Sessional</a:t>
            </a:r>
            <a:r>
              <a:rPr lang="en-US" sz="2400" b="1" dirty="0" smtClean="0">
                <a:latin typeface="Times New Roman" panose="02020603050405020304" pitchFamily="18" charset="0"/>
                <a:cs typeface="Times New Roman" panose="02020603050405020304" pitchFamily="18" charset="0"/>
              </a:rPr>
              <a:t> paper - I</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E224EE9C-B296-445B-88A4-3F443BA8127D}"/>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764383"/>
          </a:xfrm>
          <a:prstGeom prst="rect">
            <a:avLst/>
          </a:prstGeom>
        </p:spPr>
      </p:pic>
      <p:pic>
        <p:nvPicPr>
          <p:cNvPr id="3075" name="Picture 3"/>
          <p:cNvPicPr>
            <a:picLocks noChangeAspect="1" noChangeArrowheads="1"/>
          </p:cNvPicPr>
          <p:nvPr/>
        </p:nvPicPr>
        <p:blipFill>
          <a:blip r:embed="rId3"/>
          <a:srcRect/>
          <a:stretch>
            <a:fillRect/>
          </a:stretch>
        </p:blipFill>
        <p:spPr bwMode="auto">
          <a:xfrm>
            <a:off x="0" y="609601"/>
            <a:ext cx="9143999" cy="6248399"/>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D8BF315-B875-4A93-BD2A-075A83BDC6E9}" type="datetime1">
              <a:rPr lang="en-US" smtClean="0"/>
              <a:pPr/>
              <a:t>6/18/2022</a:t>
            </a:fld>
            <a:endParaRPr lang="en-US" dirty="0"/>
          </a:p>
        </p:txBody>
      </p:sp>
      <p:sp>
        <p:nvSpPr>
          <p:cNvPr id="5" name="Footer Placeholder 4"/>
          <p:cNvSpPr>
            <a:spLocks noGrp="1"/>
          </p:cNvSpPr>
          <p:nvPr>
            <p:ph type="ftr" sz="quarter" idx="11"/>
          </p:nvPr>
        </p:nvSpPr>
        <p:spPr>
          <a:xfrm>
            <a:off x="1600200" y="6324601"/>
            <a:ext cx="6477000" cy="336549"/>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smtClean="0">
                <a:latin typeface="Times New Roman" panose="02020603050405020304" pitchFamily="18" charset="0"/>
                <a:cs typeface="Times New Roman" panose="02020603050405020304" pitchFamily="18" charset="0"/>
              </a:rPr>
              <a:t>Sessional</a:t>
            </a:r>
            <a:r>
              <a:rPr lang="en-US" sz="2400" b="1" dirty="0" smtClean="0">
                <a:latin typeface="Times New Roman" panose="02020603050405020304" pitchFamily="18" charset="0"/>
                <a:cs typeface="Times New Roman" panose="02020603050405020304" pitchFamily="18" charset="0"/>
              </a:rPr>
              <a:t> paper - I</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E224EE9C-B296-445B-88A4-3F443BA8127D}"/>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764383"/>
          </a:xfrm>
          <a:prstGeom prst="rect">
            <a:avLst/>
          </a:prstGeom>
        </p:spPr>
      </p:pic>
      <p:pic>
        <p:nvPicPr>
          <p:cNvPr id="4098" name="Picture 2"/>
          <p:cNvPicPr>
            <a:picLocks noChangeAspect="1" noChangeArrowheads="1"/>
          </p:cNvPicPr>
          <p:nvPr/>
        </p:nvPicPr>
        <p:blipFill>
          <a:blip r:embed="rId3"/>
          <a:srcRect/>
          <a:stretch>
            <a:fillRect/>
          </a:stretch>
        </p:blipFill>
        <p:spPr bwMode="auto">
          <a:xfrm>
            <a:off x="0" y="762000"/>
            <a:ext cx="9143999" cy="5715000"/>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502644-4110-4DDD-8FFE-6CF677DA64E4}" type="datetime1">
              <a:rPr lang="en-US" smtClean="0"/>
              <a:pPr/>
              <a:t>6/18/2022</a:t>
            </a:fld>
            <a:endParaRPr lang="en-US" dirty="0"/>
          </a:p>
        </p:txBody>
      </p:sp>
      <p:sp>
        <p:nvSpPr>
          <p:cNvPr id="5" name="Footer Placeholder 4"/>
          <p:cNvSpPr>
            <a:spLocks noGrp="1"/>
          </p:cNvSpPr>
          <p:nvPr>
            <p:ph type="ftr" sz="quarter" idx="11"/>
          </p:nvPr>
        </p:nvSpPr>
        <p:spPr>
          <a:xfrm>
            <a:off x="1600200" y="6324601"/>
            <a:ext cx="6477000" cy="336549"/>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smtClean="0">
                <a:latin typeface="Times New Roman" panose="02020603050405020304" pitchFamily="18" charset="0"/>
                <a:cs typeface="Times New Roman" panose="02020603050405020304" pitchFamily="18" charset="0"/>
              </a:rPr>
              <a:t>Sessional</a:t>
            </a:r>
            <a:r>
              <a:rPr lang="en-US" sz="2400" b="1" dirty="0" smtClean="0">
                <a:latin typeface="Times New Roman" panose="02020603050405020304" pitchFamily="18" charset="0"/>
                <a:cs typeface="Times New Roman" panose="02020603050405020304" pitchFamily="18" charset="0"/>
              </a:rPr>
              <a:t> paper -II</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E224EE9C-B296-445B-88A4-3F443BA8127D}"/>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764383"/>
          </a:xfrm>
          <a:prstGeom prst="rect">
            <a:avLst/>
          </a:prstGeom>
        </p:spPr>
      </p:pic>
      <p:pic>
        <p:nvPicPr>
          <p:cNvPr id="5123" name="Picture 3"/>
          <p:cNvPicPr>
            <a:picLocks noChangeAspect="1" noChangeArrowheads="1"/>
          </p:cNvPicPr>
          <p:nvPr/>
        </p:nvPicPr>
        <p:blipFill>
          <a:blip r:embed="rId3"/>
          <a:srcRect/>
          <a:stretch>
            <a:fillRect/>
          </a:stretch>
        </p:blipFill>
        <p:spPr bwMode="auto">
          <a:xfrm>
            <a:off x="0" y="838200"/>
            <a:ext cx="9144000" cy="6186488"/>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68717E-BABD-4FF8-B478-9A80EE87BF32}" type="datetime1">
              <a:rPr lang="en-US" smtClean="0"/>
              <a:pPr/>
              <a:t>6/18/2022</a:t>
            </a:fld>
            <a:endParaRPr lang="en-US" dirty="0"/>
          </a:p>
        </p:txBody>
      </p:sp>
      <p:sp>
        <p:nvSpPr>
          <p:cNvPr id="5" name="Footer Placeholder 4"/>
          <p:cNvSpPr>
            <a:spLocks noGrp="1"/>
          </p:cNvSpPr>
          <p:nvPr>
            <p:ph type="ftr" sz="quarter" idx="11"/>
          </p:nvPr>
        </p:nvSpPr>
        <p:spPr>
          <a:xfrm>
            <a:off x="1600200" y="6324601"/>
            <a:ext cx="6477000" cy="336549"/>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smtClean="0">
                <a:latin typeface="Times New Roman" panose="02020603050405020304" pitchFamily="18" charset="0"/>
                <a:cs typeface="Times New Roman" panose="02020603050405020304" pitchFamily="18" charset="0"/>
              </a:rPr>
              <a:t>Sessional</a:t>
            </a:r>
            <a:r>
              <a:rPr lang="en-US" sz="2400" b="1" dirty="0" smtClean="0">
                <a:latin typeface="Times New Roman" panose="02020603050405020304" pitchFamily="18" charset="0"/>
                <a:cs typeface="Times New Roman" panose="02020603050405020304" pitchFamily="18" charset="0"/>
              </a:rPr>
              <a:t> paper -II</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E224EE9C-B296-445B-88A4-3F443BA8127D}"/>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764383"/>
          </a:xfrm>
          <a:prstGeom prst="rect">
            <a:avLst/>
          </a:prstGeom>
        </p:spPr>
      </p:pic>
      <p:pic>
        <p:nvPicPr>
          <p:cNvPr id="6146" name="Picture 2"/>
          <p:cNvPicPr>
            <a:picLocks noChangeAspect="1" noChangeArrowheads="1"/>
          </p:cNvPicPr>
          <p:nvPr/>
        </p:nvPicPr>
        <p:blipFill>
          <a:blip r:embed="rId3"/>
          <a:srcRect/>
          <a:stretch>
            <a:fillRect/>
          </a:stretch>
        </p:blipFill>
        <p:spPr bwMode="auto">
          <a:xfrm>
            <a:off x="0" y="1219200"/>
            <a:ext cx="9144000" cy="17526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0" y="2971800"/>
            <a:ext cx="9144000" cy="304800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C729A1-1F39-4812-BF54-6C56885E19CB}" type="datetime1">
              <a:rPr lang="en-US" smtClean="0"/>
              <a:pPr/>
              <a:t>6/18/2022</a:t>
            </a:fld>
            <a:endParaRPr lang="en-US" dirty="0"/>
          </a:p>
        </p:txBody>
      </p:sp>
      <p:sp>
        <p:nvSpPr>
          <p:cNvPr id="5" name="Footer Placeholder 4"/>
          <p:cNvSpPr>
            <a:spLocks noGrp="1"/>
          </p:cNvSpPr>
          <p:nvPr>
            <p:ph type="ftr" sz="quarter" idx="11"/>
          </p:nvPr>
        </p:nvSpPr>
        <p:spPr>
          <a:xfrm>
            <a:off x="1600200" y="6324601"/>
            <a:ext cx="6477000" cy="336549"/>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smtClean="0">
                <a:latin typeface="Times New Roman" panose="02020603050405020304" pitchFamily="18" charset="0"/>
                <a:cs typeface="Times New Roman" panose="02020603050405020304" pitchFamily="18" charset="0"/>
              </a:rPr>
              <a:t>Sessional</a:t>
            </a:r>
            <a:r>
              <a:rPr lang="en-US" sz="2400" b="1" dirty="0" smtClean="0">
                <a:latin typeface="Times New Roman" panose="02020603050405020304" pitchFamily="18" charset="0"/>
                <a:cs typeface="Times New Roman" panose="02020603050405020304" pitchFamily="18" charset="0"/>
              </a:rPr>
              <a:t> paper -III</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E224EE9C-B296-445B-88A4-3F443BA8127D}"/>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764383"/>
          </a:xfrm>
          <a:prstGeom prst="rect">
            <a:avLst/>
          </a:prstGeom>
        </p:spPr>
      </p:pic>
      <p:pic>
        <p:nvPicPr>
          <p:cNvPr id="7170" name="Picture 2"/>
          <p:cNvPicPr>
            <a:picLocks noChangeAspect="1" noChangeArrowheads="1"/>
          </p:cNvPicPr>
          <p:nvPr/>
        </p:nvPicPr>
        <p:blipFill>
          <a:blip r:embed="rId3"/>
          <a:srcRect/>
          <a:stretch>
            <a:fillRect/>
          </a:stretch>
        </p:blipFill>
        <p:spPr bwMode="auto">
          <a:xfrm>
            <a:off x="0" y="838200"/>
            <a:ext cx="9144000" cy="601980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B5546D-F39F-479D-A2F9-019757564162}" type="datetime1">
              <a:rPr lang="en-US" smtClean="0"/>
              <a:pPr/>
              <a:t>6/18/2022</a:t>
            </a:fld>
            <a:endParaRPr lang="en-US" dirty="0"/>
          </a:p>
        </p:txBody>
      </p:sp>
      <p:sp>
        <p:nvSpPr>
          <p:cNvPr id="5" name="Footer Placeholder 4"/>
          <p:cNvSpPr>
            <a:spLocks noGrp="1"/>
          </p:cNvSpPr>
          <p:nvPr>
            <p:ph type="ftr" sz="quarter" idx="11"/>
          </p:nvPr>
        </p:nvSpPr>
        <p:spPr>
          <a:xfrm>
            <a:off x="1600200" y="6324601"/>
            <a:ext cx="6477000" cy="336549"/>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smtClean="0">
                <a:latin typeface="Times New Roman" panose="02020603050405020304" pitchFamily="18" charset="0"/>
                <a:cs typeface="Times New Roman" panose="02020603050405020304" pitchFamily="18" charset="0"/>
              </a:rPr>
              <a:t>Sessional</a:t>
            </a:r>
            <a:r>
              <a:rPr lang="en-US" sz="2400" b="1" dirty="0" smtClean="0">
                <a:latin typeface="Times New Roman" panose="02020603050405020304" pitchFamily="18" charset="0"/>
                <a:cs typeface="Times New Roman" panose="02020603050405020304" pitchFamily="18" charset="0"/>
              </a:rPr>
              <a:t> paper -III</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E224EE9C-B296-445B-88A4-3F443BA8127D}"/>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471" y="73817"/>
            <a:ext cx="1347673" cy="764383"/>
          </a:xfrm>
          <a:prstGeom prst="rect">
            <a:avLst/>
          </a:prstGeom>
        </p:spPr>
      </p:pic>
      <p:pic>
        <p:nvPicPr>
          <p:cNvPr id="8194" name="Picture 2"/>
          <p:cNvPicPr>
            <a:picLocks noChangeAspect="1" noChangeArrowheads="1"/>
          </p:cNvPicPr>
          <p:nvPr/>
        </p:nvPicPr>
        <p:blipFill>
          <a:blip r:embed="rId3"/>
          <a:srcRect/>
          <a:stretch>
            <a:fillRect/>
          </a:stretch>
        </p:blipFill>
        <p:spPr bwMode="auto">
          <a:xfrm>
            <a:off x="0" y="914400"/>
            <a:ext cx="9143999" cy="52578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850FD4-4455-46AC-971E-28CAA065D556}"/>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ea typeface="新細明體" pitchFamily="18" charset="-120"/>
                <a:cs typeface="Times New Roman" pitchFamily="18" charset="0"/>
              </a:rPr>
              <a:t>Course Objectives </a:t>
            </a:r>
            <a:r>
              <a:rPr lang="en-US" sz="2400" b="1" dirty="0">
                <a:latin typeface="Times New Roman" pitchFamily="18" charset="0"/>
                <a:cs typeface="Times New Roman" pitchFamily="18" charset="0"/>
              </a:rPr>
              <a:t>(KNC-501) </a:t>
            </a:r>
          </a:p>
        </p:txBody>
      </p:sp>
      <p:pic>
        <p:nvPicPr>
          <p:cNvPr id="16387" name="Picture 2">
            <a:extLst>
              <a:ext uri="{FF2B5EF4-FFF2-40B4-BE49-F238E27FC236}">
                <a16:creationId xmlns:a16="http://schemas.microsoft.com/office/drawing/2014/main" xmlns="" id="{78475810-1C61-4579-AA53-E9BBB254F87A}"/>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Rectangle 10">
            <a:extLst>
              <a:ext uri="{FF2B5EF4-FFF2-40B4-BE49-F238E27FC236}">
                <a16:creationId xmlns:a16="http://schemas.microsoft.com/office/drawing/2014/main" xmlns="" id="{B12111DD-F6AE-4D7C-AE24-4CDD17E565E7}"/>
              </a:ext>
            </a:extLst>
          </p:cNvPr>
          <p:cNvSpPr/>
          <p:nvPr/>
        </p:nvSpPr>
        <p:spPr>
          <a:xfrm>
            <a:off x="152400" y="587584"/>
            <a:ext cx="8839200" cy="6038641"/>
          </a:xfrm>
          <a:prstGeom prst="rect">
            <a:avLst/>
          </a:prstGeom>
        </p:spPr>
        <p:txBody>
          <a:bodyPr wrap="square">
            <a:spAutoFit/>
          </a:bodyPr>
          <a:lstStyle/>
          <a:p>
            <a:pPr algn="just" eaLnBrk="1" fontAlgn="auto" hangingPunct="1">
              <a:lnSpc>
                <a:spcPct val="150000"/>
              </a:lnSpc>
              <a:spcBef>
                <a:spcPts val="0"/>
              </a:spcBef>
              <a:spcAft>
                <a:spcPts val="0"/>
              </a:spcAft>
              <a:defRPr/>
            </a:pPr>
            <a:r>
              <a:rPr lang="en-US" sz="2000" b="1" dirty="0">
                <a:latin typeface="Times New Roman" pitchFamily="18" charset="0"/>
                <a:cs typeface="Times New Roman" pitchFamily="18" charset="0"/>
              </a:rPr>
              <a:t>Course Objectives:</a:t>
            </a:r>
          </a:p>
          <a:p>
            <a:pPr algn="just" eaLnBrk="1" fontAlgn="auto" hangingPunct="1">
              <a:lnSpc>
                <a:spcPct val="150000"/>
              </a:lnSpc>
              <a:spcBef>
                <a:spcPts val="0"/>
              </a:spcBef>
              <a:spcAft>
                <a:spcPts val="0"/>
              </a:spcAft>
              <a:defRPr/>
            </a:pPr>
            <a:r>
              <a:rPr lang="en-US" sz="2000" dirty="0">
                <a:latin typeface="Times New Roman" pitchFamily="18" charset="0"/>
                <a:cs typeface="Times New Roman" pitchFamily="18" charset="0"/>
              </a:rPr>
              <a:t>The student will try to learn about:</a:t>
            </a:r>
            <a:endParaRPr lang="en-US" sz="2000" b="1" dirty="0">
              <a:latin typeface="Times New Roman" pitchFamily="18" charset="0"/>
              <a:cs typeface="Times New Roman" pitchFamily="18" charset="0"/>
            </a:endParaRPr>
          </a:p>
          <a:p>
            <a:pPr marL="342900" indent="-342900" algn="just" eaLnBrk="1" hangingPunct="1">
              <a:lnSpc>
                <a:spcPct val="150000"/>
              </a:lnSpc>
              <a:buFont typeface="+mj-lt"/>
              <a:buAutoNum type="arabicPeriod"/>
              <a:defRPr/>
            </a:pPr>
            <a:r>
              <a:rPr lang="en-US" sz="2000" dirty="0">
                <a:latin typeface="Times New Roman" pitchFamily="18" charset="0"/>
                <a:cs typeface="Times New Roman" pitchFamily="18" charset="0"/>
              </a:rPr>
              <a:t>To acquaint the students with legacies of constitutional development in  India and help those to understand the most diversified legal document of India and philosophy behind it.</a:t>
            </a:r>
          </a:p>
          <a:p>
            <a:pPr marL="342900" indent="-342900" algn="just" eaLnBrk="1" hangingPunct="1">
              <a:lnSpc>
                <a:spcPct val="150000"/>
              </a:lnSpc>
              <a:buFont typeface="+mj-lt"/>
              <a:buAutoNum type="arabicPeriod"/>
              <a:defRPr/>
            </a:pPr>
            <a:r>
              <a:rPr lang="en-US" sz="2000" dirty="0">
                <a:latin typeface="Times New Roman" pitchFamily="18" charset="0"/>
                <a:cs typeface="Times New Roman" pitchFamily="18" charset="0"/>
              </a:rPr>
              <a:t>To make students aware of the theoretical and functional aspects of the Indian Parliamentary System.</a:t>
            </a:r>
          </a:p>
          <a:p>
            <a:pPr marL="342900" indent="-342900" algn="just" eaLnBrk="1" hangingPunct="1">
              <a:lnSpc>
                <a:spcPct val="150000"/>
              </a:lnSpc>
              <a:buFont typeface="+mj-lt"/>
              <a:buAutoNum type="arabicPeriod"/>
              <a:defRPr/>
            </a:pPr>
            <a:r>
              <a:rPr lang="en-US" sz="2000" b="1" dirty="0">
                <a:latin typeface="Times New Roman" pitchFamily="18" charset="0"/>
                <a:cs typeface="Times New Roman" pitchFamily="18" charset="0"/>
              </a:rPr>
              <a:t>To channelize students’ thinking towards basic understanding of the legal concepts and its implications for engineers.</a:t>
            </a:r>
          </a:p>
          <a:p>
            <a:pPr marL="342900" indent="-342900" algn="just" eaLnBrk="1" hangingPunct="1">
              <a:lnSpc>
                <a:spcPct val="150000"/>
              </a:lnSpc>
              <a:buFont typeface="+mj-lt"/>
              <a:buAutoNum type="arabicPeriod"/>
              <a:defRPr/>
            </a:pPr>
            <a:r>
              <a:rPr lang="en-US" sz="2000" dirty="0">
                <a:latin typeface="Times New Roman" pitchFamily="18" charset="0"/>
                <a:cs typeface="Times New Roman" pitchFamily="18" charset="0"/>
              </a:rPr>
              <a:t>To acquaint students with latest intellectual property rights and innovation environment with related regulatory framework.</a:t>
            </a:r>
          </a:p>
          <a:p>
            <a:pPr marL="342900" indent="-342900" algn="just" eaLnBrk="1" hangingPunct="1">
              <a:lnSpc>
                <a:spcPct val="150000"/>
              </a:lnSpc>
              <a:buFont typeface="+mj-lt"/>
              <a:buAutoNum type="arabicPeriod"/>
              <a:defRPr/>
            </a:pPr>
            <a:r>
              <a:rPr lang="en-US" sz="2000" dirty="0">
                <a:latin typeface="Times New Roman" pitchFamily="18" charset="0"/>
                <a:cs typeface="Times New Roman" pitchFamily="18" charset="0"/>
              </a:rPr>
              <a:t>To make students learn about role of engineering in business organizations and e-governance. </a:t>
            </a:r>
          </a:p>
        </p:txBody>
      </p:sp>
      <p:sp>
        <p:nvSpPr>
          <p:cNvPr id="3" name="Date Placeholder 2"/>
          <p:cNvSpPr>
            <a:spLocks noGrp="1"/>
          </p:cNvSpPr>
          <p:nvPr>
            <p:ph type="dt" sz="half" idx="10"/>
          </p:nvPr>
        </p:nvSpPr>
        <p:spPr/>
        <p:txBody>
          <a:bodyPr/>
          <a:lstStyle/>
          <a:p>
            <a:fld id="{C767471B-1F1E-425C-9CCB-0BE5B2357533}" type="datetime1">
              <a:rPr lang="en-US" smtClean="0"/>
              <a:pPr/>
              <a:t>6/18/2022</a:t>
            </a:fld>
            <a:endParaRPr lang="en-US" dirty="0"/>
          </a:p>
        </p:txBody>
      </p:sp>
      <p:sp>
        <p:nvSpPr>
          <p:cNvPr id="4" name="Footer Placeholder 3"/>
          <p:cNvSpPr>
            <a:spLocks noGrp="1"/>
          </p:cNvSpPr>
          <p:nvPr>
            <p:ph type="ftr" sz="quarter" idx="11"/>
          </p:nvPr>
        </p:nvSpPr>
        <p:spPr>
          <a:xfrm>
            <a:off x="1981200" y="6356350"/>
            <a:ext cx="5562600" cy="501650"/>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xmlns="" val="34449351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
        <p:nvSpPr>
          <p:cNvPr id="5" name="Footer Placeholder 4"/>
          <p:cNvSpPr>
            <a:spLocks noGrp="1"/>
          </p:cNvSpPr>
          <p:nvPr>
            <p:ph type="ftr" sz="quarter" idx="11"/>
          </p:nvPr>
        </p:nvSpPr>
        <p:spPr>
          <a:xfrm>
            <a:off x="762000" y="6356350"/>
            <a:ext cx="7315200" cy="365125"/>
          </a:xfrm>
        </p:spPr>
        <p:txBody>
          <a:bodyPr/>
          <a:lstStyle/>
          <a:p>
            <a:r>
              <a:rPr lang="en-US" smtClean="0"/>
              <a:t>Mr. Ajeet Singh    Constitution of India, Law and Engineering     Unit 3</a:t>
            </a:r>
            <a:endParaRPr lang="en-US" dirty="0"/>
          </a:p>
        </p:txBody>
      </p:sp>
      <p:sp>
        <p:nvSpPr>
          <p:cNvPr id="6" name="Date Placeholder 5"/>
          <p:cNvSpPr>
            <a:spLocks noGrp="1"/>
          </p:cNvSpPr>
          <p:nvPr>
            <p:ph type="dt" sz="half" idx="10"/>
          </p:nvPr>
        </p:nvSpPr>
        <p:spPr/>
        <p:txBody>
          <a:bodyPr/>
          <a:lstStyle/>
          <a:p>
            <a:fld id="{720E11CB-05FF-4898-B2C7-3D575DBCB559}" type="datetime1">
              <a:rPr lang="en-US" smtClean="0"/>
              <a:pPr/>
              <a:t>6/18/2022</a:t>
            </a:fld>
            <a:endParaRPr lang="en-US"/>
          </a:p>
        </p:txBody>
      </p:sp>
      <p:sp>
        <p:nvSpPr>
          <p:cNvPr id="7" name="Title 1">
            <a:extLst>
              <a:ext uri="{FF2B5EF4-FFF2-40B4-BE49-F238E27FC236}">
                <a16:creationId xmlns:a16="http://schemas.microsoft.com/office/drawing/2014/main" xmlns="" id="{A20E24C3-9AB3-4904-87A4-2729A7C3571E}"/>
              </a:ext>
            </a:extLst>
          </p:cNvPr>
          <p:cNvSpPr txBox="1">
            <a:spLocks/>
          </p:cNvSpPr>
          <p:nvPr/>
        </p:nvSpPr>
        <p:spPr>
          <a:xfrm>
            <a:off x="0" y="13062"/>
            <a:ext cx="9144000" cy="825137"/>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latin typeface="Times New Roman" pitchFamily="18" charset="0"/>
                <a:cs typeface="Times New Roman" pitchFamily="18" charset="0"/>
              </a:rPr>
              <a:t>Old Question Papers</a:t>
            </a:r>
          </a:p>
        </p:txBody>
      </p:sp>
      <p:pic>
        <p:nvPicPr>
          <p:cNvPr id="8" name="Picture 2">
            <a:extLst>
              <a:ext uri="{FF2B5EF4-FFF2-40B4-BE49-F238E27FC236}">
                <a16:creationId xmlns:a16="http://schemas.microsoft.com/office/drawing/2014/main" xmlns="" id="{C406F537-AD96-4F96-8008-A5CF3B8B2B8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3062"/>
            <a:ext cx="1371600" cy="78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Content Placeholder 9">
            <a:extLst>
              <a:ext uri="{FF2B5EF4-FFF2-40B4-BE49-F238E27FC236}">
                <a16:creationId xmlns:a16="http://schemas.microsoft.com/office/drawing/2014/main" xmlns="" id="{F80B2652-C78A-4DA8-8620-D083C722B2F6}"/>
              </a:ext>
            </a:extLst>
          </p:cNvPr>
          <p:cNvSpPr>
            <a:spLocks noGrp="1"/>
          </p:cNvSpPr>
          <p:nvPr>
            <p:ph idx="1"/>
          </p:nvPr>
        </p:nvSpPr>
        <p:spPr>
          <a:xfrm>
            <a:off x="76200" y="990600"/>
            <a:ext cx="8763000" cy="5326063"/>
          </a:xfrm>
        </p:spPr>
        <p:txBody>
          <a:bodyPr/>
          <a:lstStyle/>
          <a:p>
            <a:pPr marL="0" indent="0" algn="just">
              <a:buNone/>
              <a:defRPr/>
            </a:pPr>
            <a:r>
              <a:rPr lang="en-US" sz="2400" dirty="0">
                <a:latin typeface="Times New Roman" pitchFamily="18" charset="0"/>
                <a:cs typeface="Times New Roman" pitchFamily="18" charset="0"/>
              </a:rPr>
              <a:t> </a:t>
            </a:r>
          </a:p>
        </p:txBody>
      </p:sp>
      <p:pic>
        <p:nvPicPr>
          <p:cNvPr id="3" name="Picture 2">
            <a:extLst>
              <a:ext uri="{FF2B5EF4-FFF2-40B4-BE49-F238E27FC236}">
                <a16:creationId xmlns:a16="http://schemas.microsoft.com/office/drawing/2014/main" xmlns="" id="{B047AB12-76F8-4B13-A1CE-3DCDC9E3EFD4}"/>
              </a:ext>
            </a:extLst>
          </p:cNvPr>
          <p:cNvPicPr>
            <a:picLocks noChangeAspect="1"/>
          </p:cNvPicPr>
          <p:nvPr/>
        </p:nvPicPr>
        <p:blipFill>
          <a:blip r:embed="rId3"/>
          <a:stretch>
            <a:fillRect/>
          </a:stretch>
        </p:blipFill>
        <p:spPr>
          <a:xfrm>
            <a:off x="432954" y="914400"/>
            <a:ext cx="8278091" cy="5441950"/>
          </a:xfrm>
          <a:prstGeom prst="rect">
            <a:avLst/>
          </a:prstGeom>
        </p:spPr>
      </p:pic>
    </p:spTree>
    <p:extLst>
      <p:ext uri="{BB962C8B-B14F-4D97-AF65-F5344CB8AC3E}">
        <p14:creationId xmlns:p14="http://schemas.microsoft.com/office/powerpoint/2010/main" xmlns="" val="11949153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
        <p:nvSpPr>
          <p:cNvPr id="5" name="Footer Placeholder 4"/>
          <p:cNvSpPr>
            <a:spLocks noGrp="1"/>
          </p:cNvSpPr>
          <p:nvPr>
            <p:ph type="ftr" sz="quarter" idx="11"/>
          </p:nvPr>
        </p:nvSpPr>
        <p:spPr>
          <a:xfrm>
            <a:off x="762000" y="6356350"/>
            <a:ext cx="7315200" cy="365125"/>
          </a:xfrm>
        </p:spPr>
        <p:txBody>
          <a:bodyPr/>
          <a:lstStyle/>
          <a:p>
            <a:r>
              <a:rPr lang="en-US" smtClean="0"/>
              <a:t>Mr. Ajeet Singh    Constitution of India, Law and Engineering     Unit 3</a:t>
            </a:r>
            <a:endParaRPr lang="en-US" dirty="0"/>
          </a:p>
        </p:txBody>
      </p:sp>
      <p:sp>
        <p:nvSpPr>
          <p:cNvPr id="6" name="Date Placeholder 5"/>
          <p:cNvSpPr>
            <a:spLocks noGrp="1"/>
          </p:cNvSpPr>
          <p:nvPr>
            <p:ph type="dt" sz="half" idx="10"/>
          </p:nvPr>
        </p:nvSpPr>
        <p:spPr/>
        <p:txBody>
          <a:bodyPr/>
          <a:lstStyle/>
          <a:p>
            <a:fld id="{24FBA003-3302-4CFC-B989-FAF1F003D72C}" type="datetime1">
              <a:rPr lang="en-US" smtClean="0"/>
              <a:pPr/>
              <a:t>6/18/2022</a:t>
            </a:fld>
            <a:endParaRPr lang="en-US"/>
          </a:p>
        </p:txBody>
      </p:sp>
      <p:sp>
        <p:nvSpPr>
          <p:cNvPr id="7" name="Title 1">
            <a:extLst>
              <a:ext uri="{FF2B5EF4-FFF2-40B4-BE49-F238E27FC236}">
                <a16:creationId xmlns:a16="http://schemas.microsoft.com/office/drawing/2014/main" xmlns="" id="{A20E24C3-9AB3-4904-87A4-2729A7C3571E}"/>
              </a:ext>
            </a:extLst>
          </p:cNvPr>
          <p:cNvSpPr txBox="1">
            <a:spLocks/>
          </p:cNvSpPr>
          <p:nvPr/>
        </p:nvSpPr>
        <p:spPr>
          <a:xfrm>
            <a:off x="0" y="13062"/>
            <a:ext cx="9144000" cy="825137"/>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latin typeface="Times New Roman" pitchFamily="18" charset="0"/>
                <a:cs typeface="Times New Roman" pitchFamily="18" charset="0"/>
              </a:rPr>
              <a:t>Old Question Papers</a:t>
            </a:r>
          </a:p>
        </p:txBody>
      </p:sp>
      <p:pic>
        <p:nvPicPr>
          <p:cNvPr id="8" name="Picture 2">
            <a:extLst>
              <a:ext uri="{FF2B5EF4-FFF2-40B4-BE49-F238E27FC236}">
                <a16:creationId xmlns:a16="http://schemas.microsoft.com/office/drawing/2014/main" xmlns="" id="{C406F537-AD96-4F96-8008-A5CF3B8B2B8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3062"/>
            <a:ext cx="1371600" cy="78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Content Placeholder 9">
            <a:extLst>
              <a:ext uri="{FF2B5EF4-FFF2-40B4-BE49-F238E27FC236}">
                <a16:creationId xmlns:a16="http://schemas.microsoft.com/office/drawing/2014/main" xmlns="" id="{F80B2652-C78A-4DA8-8620-D083C722B2F6}"/>
              </a:ext>
            </a:extLst>
          </p:cNvPr>
          <p:cNvSpPr>
            <a:spLocks noGrp="1"/>
          </p:cNvSpPr>
          <p:nvPr>
            <p:ph idx="1"/>
          </p:nvPr>
        </p:nvSpPr>
        <p:spPr>
          <a:xfrm>
            <a:off x="76200" y="990600"/>
            <a:ext cx="8763000" cy="5326063"/>
          </a:xfrm>
        </p:spPr>
        <p:txBody>
          <a:bodyPr/>
          <a:lstStyle/>
          <a:p>
            <a:pPr marL="0" indent="0" algn="just">
              <a:buNone/>
              <a:defRPr/>
            </a:pPr>
            <a:r>
              <a:rPr lang="en-US" sz="2400" dirty="0">
                <a:latin typeface="Times New Roman" pitchFamily="18" charset="0"/>
                <a:cs typeface="Times New Roman" pitchFamily="18" charset="0"/>
              </a:rPr>
              <a:t> </a:t>
            </a:r>
          </a:p>
        </p:txBody>
      </p:sp>
      <p:pic>
        <p:nvPicPr>
          <p:cNvPr id="9" name="Picture 8">
            <a:extLst>
              <a:ext uri="{FF2B5EF4-FFF2-40B4-BE49-F238E27FC236}">
                <a16:creationId xmlns:a16="http://schemas.microsoft.com/office/drawing/2014/main" xmlns="" id="{FA41E6A9-6432-4865-85CB-F0BC28BAEC36}"/>
              </a:ext>
            </a:extLst>
          </p:cNvPr>
          <p:cNvPicPr>
            <a:picLocks noChangeAspect="1"/>
          </p:cNvPicPr>
          <p:nvPr/>
        </p:nvPicPr>
        <p:blipFill>
          <a:blip r:embed="rId3"/>
          <a:stretch>
            <a:fillRect/>
          </a:stretch>
        </p:blipFill>
        <p:spPr>
          <a:xfrm>
            <a:off x="304799" y="990600"/>
            <a:ext cx="8582025" cy="5410200"/>
          </a:xfrm>
          <a:prstGeom prst="rect">
            <a:avLst/>
          </a:prstGeom>
        </p:spPr>
      </p:pic>
    </p:spTree>
    <p:extLst>
      <p:ext uri="{BB962C8B-B14F-4D97-AF65-F5344CB8AC3E}">
        <p14:creationId xmlns:p14="http://schemas.microsoft.com/office/powerpoint/2010/main" xmlns="" val="28577817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sp>
        <p:nvSpPr>
          <p:cNvPr id="5" name="Footer Placeholder 4"/>
          <p:cNvSpPr>
            <a:spLocks noGrp="1"/>
          </p:cNvSpPr>
          <p:nvPr>
            <p:ph type="ftr" sz="quarter" idx="11"/>
          </p:nvPr>
        </p:nvSpPr>
        <p:spPr>
          <a:xfrm>
            <a:off x="762000" y="6356350"/>
            <a:ext cx="7315200" cy="365125"/>
          </a:xfrm>
        </p:spPr>
        <p:txBody>
          <a:bodyPr/>
          <a:lstStyle/>
          <a:p>
            <a:r>
              <a:rPr lang="en-US" smtClean="0"/>
              <a:t>Mr. Ajeet Singh    Constitution of India, Law and Engineering     Unit 3</a:t>
            </a:r>
            <a:endParaRPr lang="en-US" dirty="0"/>
          </a:p>
        </p:txBody>
      </p:sp>
      <p:sp>
        <p:nvSpPr>
          <p:cNvPr id="6" name="Date Placeholder 5"/>
          <p:cNvSpPr>
            <a:spLocks noGrp="1"/>
          </p:cNvSpPr>
          <p:nvPr>
            <p:ph type="dt" sz="half" idx="10"/>
          </p:nvPr>
        </p:nvSpPr>
        <p:spPr/>
        <p:txBody>
          <a:bodyPr/>
          <a:lstStyle/>
          <a:p>
            <a:fld id="{C2E4C3D7-002C-4CD6-BBE7-EFBDF459D71B}" type="datetime1">
              <a:rPr lang="en-US" smtClean="0"/>
              <a:pPr/>
              <a:t>6/18/2022</a:t>
            </a:fld>
            <a:endParaRPr lang="en-US"/>
          </a:p>
        </p:txBody>
      </p:sp>
      <p:sp>
        <p:nvSpPr>
          <p:cNvPr id="7" name="Title 1">
            <a:extLst>
              <a:ext uri="{FF2B5EF4-FFF2-40B4-BE49-F238E27FC236}">
                <a16:creationId xmlns:a16="http://schemas.microsoft.com/office/drawing/2014/main" xmlns="" id="{A20E24C3-9AB3-4904-87A4-2729A7C3571E}"/>
              </a:ext>
            </a:extLst>
          </p:cNvPr>
          <p:cNvSpPr txBox="1">
            <a:spLocks/>
          </p:cNvSpPr>
          <p:nvPr/>
        </p:nvSpPr>
        <p:spPr>
          <a:xfrm>
            <a:off x="0" y="13062"/>
            <a:ext cx="9144000" cy="901338"/>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latin typeface="Times New Roman" pitchFamily="18" charset="0"/>
                <a:cs typeface="Times New Roman" pitchFamily="18" charset="0"/>
              </a:rPr>
              <a:t>Expected Questions for </a:t>
            </a:r>
          </a:p>
          <a:p>
            <a:pPr algn="ctr" eaLnBrk="1" fontAlgn="auto" hangingPunct="1">
              <a:spcAft>
                <a:spcPts val="0"/>
              </a:spcAft>
              <a:defRPr/>
            </a:pPr>
            <a:r>
              <a:rPr lang="en-US" sz="3200" b="1" dirty="0">
                <a:latin typeface="Times New Roman" pitchFamily="18" charset="0"/>
                <a:cs typeface="Times New Roman" pitchFamily="18" charset="0"/>
              </a:rPr>
              <a:t>University Exam</a:t>
            </a:r>
          </a:p>
        </p:txBody>
      </p:sp>
      <p:pic>
        <p:nvPicPr>
          <p:cNvPr id="8" name="Picture 2">
            <a:extLst>
              <a:ext uri="{FF2B5EF4-FFF2-40B4-BE49-F238E27FC236}">
                <a16:creationId xmlns:a16="http://schemas.microsoft.com/office/drawing/2014/main" xmlns="" id="{C406F537-AD96-4F96-8008-A5CF3B8B2B8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3062"/>
            <a:ext cx="1307841" cy="90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Content Placeholder 11">
            <a:extLst>
              <a:ext uri="{FF2B5EF4-FFF2-40B4-BE49-F238E27FC236}">
                <a16:creationId xmlns:a16="http://schemas.microsoft.com/office/drawing/2014/main" xmlns="" id="{A339AB11-113E-4878-ADBC-FA556B0B5216}"/>
              </a:ext>
            </a:extLst>
          </p:cNvPr>
          <p:cNvSpPr>
            <a:spLocks noGrp="1"/>
          </p:cNvSpPr>
          <p:nvPr>
            <p:ph idx="1"/>
          </p:nvPr>
        </p:nvSpPr>
        <p:spPr>
          <a:xfrm>
            <a:off x="457200" y="1066800"/>
            <a:ext cx="8229600" cy="4724400"/>
          </a:xfrm>
        </p:spPr>
        <p:txBody>
          <a:bodyPr>
            <a:normAutofit fontScale="92500"/>
          </a:bodyPr>
          <a:lstStyle/>
          <a:p>
            <a:pPr marL="457200" indent="-457200" algn="just">
              <a:lnSpc>
                <a:spcPct val="150000"/>
              </a:lnSpc>
              <a:buAutoNum type="arabicPeriod"/>
            </a:pPr>
            <a:r>
              <a:rPr lang="en-US" sz="2200" dirty="0">
                <a:latin typeface="Times New Roman" panose="02020603050405020304" pitchFamily="18" charset="0"/>
                <a:cs typeface="Times New Roman" panose="02020603050405020304" pitchFamily="18" charset="0"/>
              </a:rPr>
              <a:t>Which is the highest Criminal Court in a District?</a:t>
            </a:r>
          </a:p>
          <a:p>
            <a:pPr marL="457200" indent="-457200" algn="just">
              <a:lnSpc>
                <a:spcPct val="150000"/>
              </a:lnSpc>
              <a:buAutoNum type="arabicPeriod"/>
            </a:pPr>
            <a:r>
              <a:rPr lang="en-US" sz="2200" dirty="0">
                <a:latin typeface="Times New Roman" panose="02020603050405020304" pitchFamily="18" charset="0"/>
                <a:cs typeface="Times New Roman" panose="02020603050405020304" pitchFamily="18" charset="0"/>
              </a:rPr>
              <a:t>Name the highest Civil Court of a District?</a:t>
            </a:r>
          </a:p>
          <a:p>
            <a:pPr marL="457200" indent="-457200" algn="just">
              <a:lnSpc>
                <a:spcPct val="150000"/>
              </a:lnSpc>
              <a:buAutoNum type="arabicPeriod"/>
            </a:pPr>
            <a:r>
              <a:rPr lang="en-US" sz="2200" dirty="0">
                <a:latin typeface="Times New Roman" panose="02020603050405020304" pitchFamily="18" charset="0"/>
                <a:cs typeface="Times New Roman" panose="02020603050405020304" pitchFamily="18" charset="0"/>
              </a:rPr>
              <a:t>Write a short note on Supreme Court of India.</a:t>
            </a:r>
          </a:p>
          <a:p>
            <a:pPr marL="457200" indent="-457200" algn="just">
              <a:lnSpc>
                <a:spcPct val="150000"/>
              </a:lnSpc>
              <a:buAutoNum type="arabicPeriod"/>
            </a:pPr>
            <a:r>
              <a:rPr lang="en-US" sz="2200" dirty="0">
                <a:latin typeface="Times New Roman" panose="02020603050405020304" pitchFamily="18" charset="0"/>
                <a:cs typeface="Times New Roman" panose="02020603050405020304" pitchFamily="18" charset="0"/>
              </a:rPr>
              <a:t>Write a short note on High Courts in India.</a:t>
            </a:r>
          </a:p>
          <a:p>
            <a:pPr marL="457200" indent="-457200" algn="just">
              <a:lnSpc>
                <a:spcPct val="150000"/>
              </a:lnSpc>
              <a:buAutoNum type="arabicPeriod"/>
            </a:pPr>
            <a:r>
              <a:rPr lang="en-US" sz="2200" dirty="0">
                <a:latin typeface="Times New Roman" panose="02020603050405020304" pitchFamily="18" charset="0"/>
                <a:cs typeface="Times New Roman" panose="02020603050405020304" pitchFamily="18" charset="0"/>
              </a:rPr>
              <a:t>What do you understand by the term Tribunals?</a:t>
            </a:r>
          </a:p>
          <a:p>
            <a:pPr marL="457200" indent="-457200" algn="just">
              <a:lnSpc>
                <a:spcPct val="150000"/>
              </a:lnSpc>
              <a:buAutoNum type="arabicPeriod"/>
            </a:pPr>
            <a:r>
              <a:rPr lang="en-US" sz="2200" dirty="0">
                <a:latin typeface="Times New Roman" panose="02020603050405020304" pitchFamily="18" charset="0"/>
                <a:cs typeface="Times New Roman" panose="02020603050405020304" pitchFamily="18" charset="0"/>
              </a:rPr>
              <a:t>Describe Arbitration and Conciliation Act of 1996.</a:t>
            </a:r>
          </a:p>
          <a:p>
            <a:pPr marL="457200" indent="-457200" algn="just">
              <a:lnSpc>
                <a:spcPct val="150000"/>
              </a:lnSpc>
              <a:buAutoNum type="arabicPeriod"/>
            </a:pPr>
            <a:r>
              <a:rPr lang="en-US" sz="2200" dirty="0">
                <a:latin typeface="Times New Roman" panose="02020603050405020304" pitchFamily="18" charset="0"/>
                <a:cs typeface="Times New Roman" panose="02020603050405020304" pitchFamily="18" charset="0"/>
              </a:rPr>
              <a:t>Describe rights and duties of arbitrators.</a:t>
            </a:r>
          </a:p>
          <a:p>
            <a:pPr marL="457200" indent="-457200" algn="just">
              <a:lnSpc>
                <a:spcPct val="150000"/>
              </a:lnSpc>
              <a:buAutoNum type="arabicPeriod"/>
            </a:pPr>
            <a:r>
              <a:rPr lang="en-US" sz="2200" dirty="0">
                <a:latin typeface="Times New Roman" panose="02020603050405020304" pitchFamily="18" charset="0"/>
                <a:cs typeface="Times New Roman" panose="02020603050405020304" pitchFamily="18" charset="0"/>
              </a:rPr>
              <a:t>What do you understand by the term Arbitration ? Also mention types of Arbitration.</a:t>
            </a:r>
          </a:p>
        </p:txBody>
      </p:sp>
    </p:spTree>
    <p:extLst>
      <p:ext uri="{BB962C8B-B14F-4D97-AF65-F5344CB8AC3E}">
        <p14:creationId xmlns:p14="http://schemas.microsoft.com/office/powerpoint/2010/main" xmlns="" val="38537855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8C3342-8CCF-4A73-9AA5-83C66788697D}"/>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cs typeface="Times New Roman" pitchFamily="18" charset="0"/>
              </a:rPr>
              <a:t> Recap</a:t>
            </a:r>
          </a:p>
        </p:txBody>
      </p:sp>
      <p:pic>
        <p:nvPicPr>
          <p:cNvPr id="36867" name="Picture 2">
            <a:extLst>
              <a:ext uri="{FF2B5EF4-FFF2-40B4-BE49-F238E27FC236}">
                <a16:creationId xmlns:a16="http://schemas.microsoft.com/office/drawing/2014/main" xmlns="" id="{8EA13CCF-E89D-412D-A67C-DB460108F25B}"/>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80963"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868" name="Rectangle 10">
            <a:extLst>
              <a:ext uri="{FF2B5EF4-FFF2-40B4-BE49-F238E27FC236}">
                <a16:creationId xmlns:a16="http://schemas.microsoft.com/office/drawing/2014/main" xmlns="" id="{B7193671-A0A8-4686-954C-A540713267C9}"/>
              </a:ext>
            </a:extLst>
          </p:cNvPr>
          <p:cNvSpPr>
            <a:spLocks noChangeArrowheads="1"/>
          </p:cNvSpPr>
          <p:nvPr/>
        </p:nvSpPr>
        <p:spPr bwMode="auto">
          <a:xfrm>
            <a:off x="0" y="914400"/>
            <a:ext cx="9144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36869" name="Text Box 3">
            <a:extLst>
              <a:ext uri="{FF2B5EF4-FFF2-40B4-BE49-F238E27FC236}">
                <a16:creationId xmlns:a16="http://schemas.microsoft.com/office/drawing/2014/main" xmlns="" id="{38825A4F-0AE1-4D2A-A12E-235EA3F871C4}"/>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0" name="Text Box 2">
            <a:extLst>
              <a:ext uri="{FF2B5EF4-FFF2-40B4-BE49-F238E27FC236}">
                <a16:creationId xmlns:a16="http://schemas.microsoft.com/office/drawing/2014/main" xmlns="" id="{015FCAEB-EE44-4B12-BD31-6E667FE02860}"/>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1" name="Content Placeholder 2">
            <a:extLst>
              <a:ext uri="{FF2B5EF4-FFF2-40B4-BE49-F238E27FC236}">
                <a16:creationId xmlns:a16="http://schemas.microsoft.com/office/drawing/2014/main" xmlns="" id="{A4DBA979-13EA-455A-B1A7-C04B612E7FD3}"/>
              </a:ext>
            </a:extLst>
          </p:cNvPr>
          <p:cNvSpPr txBox="1">
            <a:spLocks/>
          </p:cNvSpPr>
          <p:nvPr/>
        </p:nvSpPr>
        <p:spPr bwMode="auto">
          <a:xfrm>
            <a:off x="0" y="990600"/>
            <a:ext cx="9144000" cy="4191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150000"/>
              </a:lnSpc>
            </a:pPr>
            <a:r>
              <a:rPr lang="en-US" sz="2400" dirty="0" smtClean="0">
                <a:latin typeface="Times New Roman" pitchFamily="18" charset="0"/>
                <a:cs typeface="Times New Roman" pitchFamily="18" charset="0"/>
              </a:rPr>
              <a:t>India has a single integrated judicial system. </a:t>
            </a:r>
          </a:p>
          <a:p>
            <a:pPr algn="just">
              <a:lnSpc>
                <a:spcPct val="150000"/>
              </a:lnSpc>
            </a:pPr>
            <a:r>
              <a:rPr lang="en-US" sz="2400" dirty="0" smtClean="0">
                <a:latin typeface="Times New Roman" pitchFamily="18" charset="0"/>
                <a:cs typeface="Times New Roman" pitchFamily="18" charset="0"/>
              </a:rPr>
              <a:t>The judiciary in India has a pyramidal structure with the Supreme Court (SC) at the top. </a:t>
            </a:r>
          </a:p>
          <a:p>
            <a:pPr algn="just">
              <a:lnSpc>
                <a:spcPct val="150000"/>
              </a:lnSpc>
            </a:pPr>
            <a:r>
              <a:rPr lang="en-US" sz="2400" dirty="0" smtClean="0">
                <a:latin typeface="Times New Roman" pitchFamily="18" charset="0"/>
                <a:cs typeface="Times New Roman" pitchFamily="18" charset="0"/>
              </a:rPr>
              <a:t>High Courts are below the SC, and below them are the district and subordinate courts. </a:t>
            </a:r>
          </a:p>
          <a:p>
            <a:pPr algn="just">
              <a:lnSpc>
                <a:spcPct val="150000"/>
              </a:lnSpc>
            </a:pPr>
            <a:r>
              <a:rPr lang="en-US" sz="2400" dirty="0" smtClean="0">
                <a:latin typeface="Times New Roman" pitchFamily="18" charset="0"/>
                <a:cs typeface="Times New Roman" pitchFamily="18" charset="0"/>
              </a:rPr>
              <a:t>The lower courts function under the direct superintendence of the higher courts.</a:t>
            </a:r>
            <a:endParaRPr lang="en-US" altLang="en-US" sz="24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3A4A1BFF-8BB4-4753-BA1E-FB2643A546C9}" type="datetime1">
              <a:rPr lang="en-US" smtClean="0"/>
              <a:pPr/>
              <a:t>6/18/2022</a:t>
            </a:fld>
            <a:endParaRPr lang="en-US"/>
          </a:p>
        </p:txBody>
      </p:sp>
      <p:sp>
        <p:nvSpPr>
          <p:cNvPr id="4" name="Footer Placeholder 3"/>
          <p:cNvSpPr>
            <a:spLocks noGrp="1"/>
          </p:cNvSpPr>
          <p:nvPr>
            <p:ph type="ftr" sz="quarter" idx="11"/>
          </p:nvPr>
        </p:nvSpPr>
        <p:spPr>
          <a:xfrm>
            <a:off x="1600200" y="6356350"/>
            <a:ext cx="6096000" cy="365125"/>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p14="http://schemas.microsoft.com/office/powerpoint/2010/main" xmlns="" val="1977708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D5F8D2-8613-4085-BF4B-39BC6DACF679}"/>
              </a:ext>
            </a:extLst>
          </p:cNvPr>
          <p:cNvSpPr>
            <a:spLocks noGrp="1"/>
          </p:cNvSpPr>
          <p:nvPr>
            <p:ph type="ctrTitle"/>
          </p:nvPr>
        </p:nvSpPr>
        <p:spPr>
          <a:xfrm>
            <a:off x="0" y="0"/>
            <a:ext cx="9144000" cy="1066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ea typeface="新細明體" pitchFamily="18" charset="-120"/>
                <a:cs typeface="Times New Roman" pitchFamily="18" charset="0"/>
              </a:rPr>
              <a:t>Course Outcome (CO) of </a:t>
            </a: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 Constitution of India,Law and Engineering</a:t>
            </a: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(KNC-501) </a:t>
            </a:r>
          </a:p>
        </p:txBody>
      </p:sp>
      <p:pic>
        <p:nvPicPr>
          <p:cNvPr id="18435" name="Picture 2">
            <a:extLst>
              <a:ext uri="{FF2B5EF4-FFF2-40B4-BE49-F238E27FC236}">
                <a16:creationId xmlns:a16="http://schemas.microsoft.com/office/drawing/2014/main" xmlns="" id="{175E319F-358D-4CF6-9869-0F729C05FB0B}"/>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4288" y="26988"/>
            <a:ext cx="1208087" cy="1039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436" name="Rectangle 10">
            <a:extLst>
              <a:ext uri="{FF2B5EF4-FFF2-40B4-BE49-F238E27FC236}">
                <a16:creationId xmlns:a16="http://schemas.microsoft.com/office/drawing/2014/main" xmlns="" id="{1FE23E72-8DE1-48E7-A782-569635AC78C1}"/>
              </a:ext>
            </a:extLst>
          </p:cNvPr>
          <p:cNvSpPr>
            <a:spLocks noChangeArrowheads="1"/>
          </p:cNvSpPr>
          <p:nvPr/>
        </p:nvSpPr>
        <p:spPr bwMode="auto">
          <a:xfrm>
            <a:off x="76200" y="838200"/>
            <a:ext cx="8915400" cy="49614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400"/>
              </a:lnSpc>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Tx/>
              <a:buNone/>
            </a:pPr>
            <a:r>
              <a:rPr lang="en-US" altLang="en-US" sz="2000" b="1" dirty="0">
                <a:latin typeface="Times New Roman" panose="02020603050405020304" pitchFamily="18" charset="0"/>
                <a:ea typeface="新細明體" panose="02020500000000000000" pitchFamily="18" charset="-120"/>
                <a:cs typeface="Times New Roman" panose="02020603050405020304" pitchFamily="18" charset="0"/>
              </a:rPr>
              <a:t>Course Outcome:</a:t>
            </a:r>
            <a:endParaRPr lang="en-US" altLang="en-US" sz="2000" b="1"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Tx/>
              <a:buNone/>
            </a:pPr>
            <a:r>
              <a:rPr lang="en-US" altLang="en-US" sz="2000" dirty="0">
                <a:latin typeface="Times New Roman" panose="02020603050405020304" pitchFamily="18" charset="0"/>
                <a:cs typeface="Times New Roman" panose="02020603050405020304" pitchFamily="18" charset="0"/>
              </a:rPr>
              <a:t>After successful completion of the course students will demonstrate the ability to</a:t>
            </a:r>
          </a:p>
          <a:p>
            <a:pPr algn="just" eaLnBrk="1" hangingPunct="1">
              <a:lnSpc>
                <a:spcPct val="150000"/>
              </a:lnSpc>
              <a:spcBef>
                <a:spcPct val="0"/>
              </a:spcBef>
              <a:buFontTx/>
              <a:buNone/>
            </a:pPr>
            <a:r>
              <a:rPr lang="en-US" altLang="en-US" sz="2000" dirty="0">
                <a:latin typeface="Times New Roman" panose="02020603050405020304" pitchFamily="18" charset="0"/>
                <a:cs typeface="Times New Roman" panose="02020603050405020304" pitchFamily="18" charset="0"/>
              </a:rPr>
              <a:t>CO1: Identify and explore the basic features and modalities about Indian constitution.</a:t>
            </a:r>
          </a:p>
          <a:p>
            <a:pPr algn="just" eaLnBrk="1" hangingPunct="1">
              <a:lnSpc>
                <a:spcPct val="150000"/>
              </a:lnSpc>
              <a:spcBef>
                <a:spcPct val="0"/>
              </a:spcBef>
              <a:buFontTx/>
              <a:buNone/>
            </a:pPr>
            <a:r>
              <a:rPr lang="en-US" altLang="en-US" sz="2000" dirty="0">
                <a:latin typeface="Times New Roman" panose="02020603050405020304" pitchFamily="18" charset="0"/>
                <a:cs typeface="Times New Roman" panose="02020603050405020304" pitchFamily="18" charset="0"/>
              </a:rPr>
              <a:t>CO2: Differentiate and relate the functioning of Indian parliamentary system at the center and state level.</a:t>
            </a:r>
          </a:p>
          <a:p>
            <a:pPr algn="just" eaLnBrk="1" hangingPunct="1">
              <a:lnSpc>
                <a:spcPct val="150000"/>
              </a:lnSpc>
              <a:spcBef>
                <a:spcPct val="0"/>
              </a:spcBef>
              <a:buFontTx/>
              <a:buNone/>
            </a:pPr>
            <a:r>
              <a:rPr lang="en-US" altLang="en-US" sz="2000" dirty="0">
                <a:latin typeface="Times New Roman" panose="02020603050405020304" pitchFamily="18" charset="0"/>
                <a:cs typeface="Times New Roman" panose="02020603050405020304" pitchFamily="18" charset="0"/>
              </a:rPr>
              <a:t>CO3: </a:t>
            </a:r>
            <a:r>
              <a:rPr lang="en-US" altLang="en-US" sz="2000" b="1" dirty="0">
                <a:latin typeface="Times New Roman" panose="02020603050405020304" pitchFamily="18" charset="0"/>
                <a:cs typeface="Times New Roman" panose="02020603050405020304" pitchFamily="18" charset="0"/>
              </a:rPr>
              <a:t>Differentiate different aspects of Indian Legal System and its related bodies.</a:t>
            </a:r>
          </a:p>
          <a:p>
            <a:pPr algn="just" eaLnBrk="1" hangingPunct="1">
              <a:lnSpc>
                <a:spcPct val="150000"/>
              </a:lnSpc>
              <a:spcBef>
                <a:spcPct val="0"/>
              </a:spcBef>
              <a:buFontTx/>
              <a:buNone/>
            </a:pPr>
            <a:r>
              <a:rPr lang="en-US" altLang="en-US" sz="2000" dirty="0">
                <a:latin typeface="Times New Roman" panose="02020603050405020304" pitchFamily="18" charset="0"/>
                <a:cs typeface="Times New Roman" panose="02020603050405020304" pitchFamily="18" charset="0"/>
              </a:rPr>
              <a:t>CO4: Discover and apply different laws and regulations related to engineering practices.</a:t>
            </a:r>
          </a:p>
          <a:p>
            <a:pPr algn="just" eaLnBrk="1" hangingPunct="1">
              <a:lnSpc>
                <a:spcPct val="150000"/>
              </a:lnSpc>
              <a:spcBef>
                <a:spcPct val="0"/>
              </a:spcBef>
              <a:buFontTx/>
              <a:buNone/>
            </a:pPr>
            <a:r>
              <a:rPr lang="en-US" altLang="en-US" sz="2000" dirty="0">
                <a:latin typeface="Times New Roman" panose="02020603050405020304" pitchFamily="18" charset="0"/>
                <a:cs typeface="Times New Roman" panose="02020603050405020304" pitchFamily="18" charset="0"/>
              </a:rPr>
              <a:t>CO5: Correlate role of engineers with different organizations and governance models </a:t>
            </a:r>
          </a:p>
        </p:txBody>
      </p:sp>
      <p:sp>
        <p:nvSpPr>
          <p:cNvPr id="6" name="Date Placeholder 5">
            <a:extLst>
              <a:ext uri="{FF2B5EF4-FFF2-40B4-BE49-F238E27FC236}">
                <a16:creationId xmlns:a16="http://schemas.microsoft.com/office/drawing/2014/main" xmlns="" id="{42F60592-6418-45B3-8F80-EF086F19C14A}"/>
              </a:ext>
            </a:extLst>
          </p:cNvPr>
          <p:cNvSpPr>
            <a:spLocks noGrp="1"/>
          </p:cNvSpPr>
          <p:nvPr>
            <p:ph type="dt" sz="half" idx="10"/>
          </p:nvPr>
        </p:nvSpPr>
        <p:spPr/>
        <p:txBody>
          <a:bodyPr/>
          <a:lstStyle/>
          <a:p>
            <a:fld id="{D1539906-8303-4D87-97A9-ACE2A157A8F5}" type="datetime1">
              <a:rPr lang="en-US" smtClean="0"/>
              <a:pPr/>
              <a:t>6/18/2022</a:t>
            </a:fld>
            <a:endParaRPr lang="en-US"/>
          </a:p>
        </p:txBody>
      </p:sp>
      <p:sp>
        <p:nvSpPr>
          <p:cNvPr id="7" name="Footer Placeholder 6">
            <a:extLst>
              <a:ext uri="{FF2B5EF4-FFF2-40B4-BE49-F238E27FC236}">
                <a16:creationId xmlns:a16="http://schemas.microsoft.com/office/drawing/2014/main" xmlns="" id="{26DD40A4-9CA2-4CE8-9514-FEE884EA7B7B}"/>
              </a:ext>
            </a:extLst>
          </p:cNvPr>
          <p:cNvSpPr>
            <a:spLocks noGrp="1"/>
          </p:cNvSpPr>
          <p:nvPr>
            <p:ph type="ftr" sz="quarter" idx="11"/>
          </p:nvPr>
        </p:nvSpPr>
        <p:spPr>
          <a:xfrm>
            <a:off x="1981200" y="6356350"/>
            <a:ext cx="5486400" cy="501650"/>
          </a:xfrm>
        </p:spPr>
        <p:txBody>
          <a:bodyPr/>
          <a:lstStyle/>
          <a:p>
            <a:r>
              <a:rPr lang="en-US" smtClean="0"/>
              <a:t>Mr. Ajeet Singh    Constitution of India, Law and Engineering     Unit 3</a:t>
            </a:r>
            <a:endParaRPr lang="en-US" dirty="0"/>
          </a:p>
        </p:txBody>
      </p:sp>
      <p:sp>
        <p:nvSpPr>
          <p:cNvPr id="8" name="Slide Number Placeholder 7">
            <a:extLst>
              <a:ext uri="{FF2B5EF4-FFF2-40B4-BE49-F238E27FC236}">
                <a16:creationId xmlns:a16="http://schemas.microsoft.com/office/drawing/2014/main" xmlns="" id="{A0CD2C09-B825-49E5-A8EE-5D37372AD387}"/>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xmlns="" val="1369181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9B1177-1585-4A99-A393-98D95520559A}"/>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ea typeface="新細明體" pitchFamily="18" charset="-120"/>
                <a:cs typeface="Times New Roman" pitchFamily="18" charset="0"/>
              </a:rPr>
              <a:t>Program Outcomes</a:t>
            </a:r>
            <a:endParaRPr lang="en-US" sz="3200" b="1" dirty="0">
              <a:latin typeface="Times New Roman" pitchFamily="18" charset="0"/>
              <a:cs typeface="Times New Roman" pitchFamily="18" charset="0"/>
            </a:endParaRPr>
          </a:p>
        </p:txBody>
      </p:sp>
      <p:pic>
        <p:nvPicPr>
          <p:cNvPr id="20483" name="Picture 2">
            <a:extLst>
              <a:ext uri="{FF2B5EF4-FFF2-40B4-BE49-F238E27FC236}">
                <a16:creationId xmlns:a16="http://schemas.microsoft.com/office/drawing/2014/main" xmlns="" id="{32517181-7405-4362-898F-DFDE21296AEE}"/>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19050"/>
            <a:ext cx="1371600" cy="779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484" name="Rectangle 11">
            <a:extLst>
              <a:ext uri="{FF2B5EF4-FFF2-40B4-BE49-F238E27FC236}">
                <a16:creationId xmlns:a16="http://schemas.microsoft.com/office/drawing/2014/main" xmlns="" id="{59CF7905-0715-43F8-9243-DDDBE0B2DC1F}"/>
              </a:ext>
            </a:extLst>
          </p:cNvPr>
          <p:cNvSpPr>
            <a:spLocks noChangeArrowheads="1"/>
          </p:cNvSpPr>
          <p:nvPr/>
        </p:nvSpPr>
        <p:spPr bwMode="auto">
          <a:xfrm>
            <a:off x="0" y="685800"/>
            <a:ext cx="9144000" cy="1884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pPr>
            <a:r>
              <a:rPr lang="en-US" altLang="en-US" sz="2000" b="1">
                <a:latin typeface="Times New Roman" panose="02020603050405020304" pitchFamily="18" charset="0"/>
                <a:cs typeface="Times New Roman" panose="02020603050405020304" pitchFamily="18" charset="0"/>
              </a:rPr>
              <a:t>Program Outcomes</a:t>
            </a:r>
            <a:r>
              <a:rPr lang="en-US" altLang="en-US" sz="2000">
                <a:latin typeface="Times New Roman" panose="02020603050405020304" pitchFamily="18" charset="0"/>
                <a:cs typeface="Times New Roman" panose="02020603050405020304" pitchFamily="18" charset="0"/>
              </a:rPr>
              <a:t> are narrow statements that describe what the students are expected to know and would be able to do upon the graduation. </a:t>
            </a:r>
          </a:p>
          <a:p>
            <a:pPr algn="just" eaLnBrk="1" hangingPunct="1">
              <a:lnSpc>
                <a:spcPct val="150000"/>
              </a:lnSpc>
              <a:spcBef>
                <a:spcPct val="0"/>
              </a:spcBef>
            </a:pPr>
            <a:r>
              <a:rPr lang="en-US" altLang="en-US" sz="2000">
                <a:latin typeface="Times New Roman" panose="02020603050405020304" pitchFamily="18" charset="0"/>
                <a:cs typeface="Times New Roman" panose="02020603050405020304" pitchFamily="18" charset="0"/>
              </a:rPr>
              <a:t>These relate to the skills, knowledge, and behavior that students acquire through the programmed.</a:t>
            </a:r>
          </a:p>
        </p:txBody>
      </p:sp>
      <p:sp>
        <p:nvSpPr>
          <p:cNvPr id="20485" name="Rectangle 10">
            <a:extLst>
              <a:ext uri="{FF2B5EF4-FFF2-40B4-BE49-F238E27FC236}">
                <a16:creationId xmlns:a16="http://schemas.microsoft.com/office/drawing/2014/main" xmlns="" id="{15AA9048-F072-4C56-8C2E-EE8CAE97E476}"/>
              </a:ext>
            </a:extLst>
          </p:cNvPr>
          <p:cNvSpPr>
            <a:spLocks noChangeArrowheads="1"/>
          </p:cNvSpPr>
          <p:nvPr/>
        </p:nvSpPr>
        <p:spPr bwMode="auto">
          <a:xfrm>
            <a:off x="381000" y="2743200"/>
            <a:ext cx="8534400" cy="3786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 typeface="Calibri" panose="020F0502020204030204" pitchFamily="34" charset="0"/>
              <a:buAutoNum type="arabicPeriod"/>
            </a:pPr>
            <a:r>
              <a:rPr lang="en-US" altLang="en-US" sz="2000">
                <a:latin typeface="Times New Roman" panose="02020603050405020304" pitchFamily="18" charset="0"/>
                <a:cs typeface="Times New Roman" panose="02020603050405020304" pitchFamily="18" charset="0"/>
              </a:rPr>
              <a:t>Engineering knowledge</a:t>
            </a:r>
          </a:p>
          <a:p>
            <a:pPr algn="just" eaLnBrk="1" hangingPunct="1">
              <a:spcBef>
                <a:spcPct val="0"/>
              </a:spcBef>
              <a:buFont typeface="Calibri" panose="020F0502020204030204" pitchFamily="34" charset="0"/>
              <a:buAutoNum type="arabicPeriod"/>
            </a:pPr>
            <a:r>
              <a:rPr lang="en-US" altLang="en-US" sz="2000">
                <a:latin typeface="Times New Roman" panose="02020603050405020304" pitchFamily="18" charset="0"/>
                <a:cs typeface="Times New Roman" panose="02020603050405020304" pitchFamily="18" charset="0"/>
              </a:rPr>
              <a:t>Problem analysis</a:t>
            </a:r>
          </a:p>
          <a:p>
            <a:pPr algn="just" eaLnBrk="1" hangingPunct="1">
              <a:spcBef>
                <a:spcPct val="0"/>
              </a:spcBef>
              <a:buFont typeface="Calibri" panose="020F0502020204030204" pitchFamily="34" charset="0"/>
              <a:buAutoNum type="arabicPeriod"/>
            </a:pPr>
            <a:r>
              <a:rPr lang="en-US" altLang="en-US" sz="2000">
                <a:latin typeface="Times New Roman" panose="02020603050405020304" pitchFamily="18" charset="0"/>
                <a:cs typeface="Times New Roman" panose="02020603050405020304" pitchFamily="18" charset="0"/>
              </a:rPr>
              <a:t>Design/development of solutions</a:t>
            </a:r>
          </a:p>
          <a:p>
            <a:pPr algn="just" eaLnBrk="1" hangingPunct="1">
              <a:spcBef>
                <a:spcPct val="0"/>
              </a:spcBef>
              <a:buFont typeface="Calibri" panose="020F0502020204030204" pitchFamily="34" charset="0"/>
              <a:buAutoNum type="arabicPeriod"/>
            </a:pPr>
            <a:r>
              <a:rPr lang="en-US" altLang="zh-TW" sz="2000">
                <a:latin typeface="Times New Roman" panose="02020603050405020304" pitchFamily="18" charset="0"/>
                <a:cs typeface="Times New Roman" panose="02020603050405020304" pitchFamily="18" charset="0"/>
              </a:rPr>
              <a:t>Conduct investigations of complex problems</a:t>
            </a:r>
          </a:p>
          <a:p>
            <a:pPr algn="just" eaLnBrk="1" hangingPunct="1">
              <a:spcBef>
                <a:spcPct val="0"/>
              </a:spcBef>
              <a:buFont typeface="Calibri" panose="020F0502020204030204" pitchFamily="34" charset="0"/>
              <a:buAutoNum type="arabicPeriod"/>
            </a:pPr>
            <a:r>
              <a:rPr lang="en-US" altLang="zh-TW" sz="2000">
                <a:latin typeface="Times New Roman" panose="02020603050405020304" pitchFamily="18" charset="0"/>
                <a:cs typeface="Times New Roman" panose="02020603050405020304" pitchFamily="18" charset="0"/>
              </a:rPr>
              <a:t>Modern tool usage</a:t>
            </a:r>
          </a:p>
          <a:p>
            <a:pPr algn="just" eaLnBrk="1" hangingPunct="1">
              <a:spcBef>
                <a:spcPct val="0"/>
              </a:spcBef>
              <a:buFont typeface="Calibri" panose="020F0502020204030204" pitchFamily="34" charset="0"/>
              <a:buAutoNum type="arabicPeriod"/>
            </a:pPr>
            <a:r>
              <a:rPr lang="en-US" altLang="zh-TW" sz="2000">
                <a:latin typeface="Times New Roman" panose="02020603050405020304" pitchFamily="18" charset="0"/>
                <a:cs typeface="Times New Roman" panose="02020603050405020304" pitchFamily="18" charset="0"/>
              </a:rPr>
              <a:t>The engineer and society</a:t>
            </a:r>
          </a:p>
          <a:p>
            <a:pPr algn="just" eaLnBrk="1" hangingPunct="1">
              <a:spcBef>
                <a:spcPct val="0"/>
              </a:spcBef>
              <a:buFont typeface="Calibri" panose="020F0502020204030204" pitchFamily="34" charset="0"/>
              <a:buAutoNum type="arabicPeriod"/>
            </a:pPr>
            <a:r>
              <a:rPr lang="en-US" altLang="zh-TW" sz="2000">
                <a:latin typeface="Times New Roman" panose="02020603050405020304" pitchFamily="18" charset="0"/>
                <a:cs typeface="Times New Roman" panose="02020603050405020304" pitchFamily="18" charset="0"/>
              </a:rPr>
              <a:t>Environment and sustainability</a:t>
            </a:r>
          </a:p>
          <a:p>
            <a:pPr algn="just" eaLnBrk="1" hangingPunct="1">
              <a:spcBef>
                <a:spcPct val="0"/>
              </a:spcBef>
              <a:buFont typeface="Calibri" panose="020F0502020204030204" pitchFamily="34" charset="0"/>
              <a:buAutoNum type="arabicPeriod"/>
            </a:pPr>
            <a:r>
              <a:rPr lang="en-US" altLang="zh-TW" sz="2000">
                <a:latin typeface="Times New Roman" panose="02020603050405020304" pitchFamily="18" charset="0"/>
                <a:cs typeface="Times New Roman" panose="02020603050405020304" pitchFamily="18" charset="0"/>
              </a:rPr>
              <a:t>Ethics</a:t>
            </a:r>
          </a:p>
          <a:p>
            <a:pPr algn="just" eaLnBrk="1" hangingPunct="1">
              <a:spcBef>
                <a:spcPct val="0"/>
              </a:spcBef>
              <a:buFont typeface="Calibri" panose="020F0502020204030204" pitchFamily="34" charset="0"/>
              <a:buAutoNum type="arabicPeriod"/>
            </a:pPr>
            <a:r>
              <a:rPr lang="en-US" altLang="zh-TW" sz="2000">
                <a:latin typeface="Times New Roman" panose="02020603050405020304" pitchFamily="18" charset="0"/>
                <a:cs typeface="Times New Roman" panose="02020603050405020304" pitchFamily="18" charset="0"/>
              </a:rPr>
              <a:t>Individual and team work</a:t>
            </a:r>
          </a:p>
          <a:p>
            <a:pPr algn="just" eaLnBrk="1" hangingPunct="1">
              <a:spcBef>
                <a:spcPct val="0"/>
              </a:spcBef>
              <a:buFont typeface="Calibri" panose="020F0502020204030204" pitchFamily="34" charset="0"/>
              <a:buAutoNum type="arabicPeriod"/>
            </a:pPr>
            <a:r>
              <a:rPr lang="en-US" altLang="zh-TW" sz="2000">
                <a:latin typeface="Times New Roman" panose="02020603050405020304" pitchFamily="18" charset="0"/>
                <a:cs typeface="Times New Roman" panose="02020603050405020304" pitchFamily="18" charset="0"/>
              </a:rPr>
              <a:t>Communication</a:t>
            </a:r>
          </a:p>
          <a:p>
            <a:pPr algn="just" eaLnBrk="1" hangingPunct="1">
              <a:spcBef>
                <a:spcPct val="0"/>
              </a:spcBef>
              <a:buFont typeface="Calibri" panose="020F0502020204030204" pitchFamily="34" charset="0"/>
              <a:buAutoNum type="arabicPeriod"/>
            </a:pPr>
            <a:r>
              <a:rPr lang="en-US" altLang="zh-TW" sz="2000">
                <a:latin typeface="Times New Roman" panose="02020603050405020304" pitchFamily="18" charset="0"/>
                <a:cs typeface="Times New Roman" panose="02020603050405020304" pitchFamily="18" charset="0"/>
              </a:rPr>
              <a:t>Project management and finance</a:t>
            </a:r>
          </a:p>
          <a:p>
            <a:pPr algn="just" eaLnBrk="1" hangingPunct="1">
              <a:spcBef>
                <a:spcPct val="0"/>
              </a:spcBef>
              <a:buFont typeface="Calibri" panose="020F0502020204030204" pitchFamily="34" charset="0"/>
              <a:buAutoNum type="arabicPeriod"/>
            </a:pPr>
            <a:r>
              <a:rPr lang="en-US" altLang="zh-TW" sz="2000">
                <a:latin typeface="Times New Roman" panose="02020603050405020304" pitchFamily="18" charset="0"/>
                <a:cs typeface="Times New Roman" panose="02020603050405020304" pitchFamily="18" charset="0"/>
              </a:rPr>
              <a:t>Life-long learning</a:t>
            </a:r>
            <a:endParaRPr lang="en-US" altLang="en-US" sz="200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a:xfrm>
            <a:off x="457200" y="6356350"/>
            <a:ext cx="2133600" cy="365125"/>
          </a:xfrm>
        </p:spPr>
        <p:txBody>
          <a:bodyPr/>
          <a:lstStyle/>
          <a:p>
            <a:fld id="{C18893A0-560B-43EF-92C4-1193F6116F0E}" type="datetime1">
              <a:rPr lang="en-US" smtClean="0"/>
              <a:pPr/>
              <a:t>6/18/2022</a:t>
            </a:fld>
            <a:endParaRPr lang="en-US" dirty="0"/>
          </a:p>
        </p:txBody>
      </p:sp>
      <p:sp>
        <p:nvSpPr>
          <p:cNvPr id="4" name="Footer Placeholder 3"/>
          <p:cNvSpPr>
            <a:spLocks noGrp="1"/>
          </p:cNvSpPr>
          <p:nvPr>
            <p:ph type="ftr" sz="quarter" idx="11"/>
          </p:nvPr>
        </p:nvSpPr>
        <p:spPr>
          <a:xfrm>
            <a:off x="1219200" y="6356350"/>
            <a:ext cx="6096000" cy="365125"/>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xmlns="" val="1843087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1925</TotalTime>
  <Words>5656</Words>
  <Application>Microsoft Office PowerPoint</Application>
  <PresentationFormat>On-screen Show (4:3)</PresentationFormat>
  <Paragraphs>961</Paragraphs>
  <Slides>73</Slides>
  <Notes>20</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Office Theme</vt:lpstr>
      <vt:lpstr>Slide 1</vt:lpstr>
      <vt:lpstr>Slide 2</vt:lpstr>
      <vt:lpstr>Slide 3</vt:lpstr>
      <vt:lpstr>Slide 4</vt:lpstr>
      <vt:lpstr>Slide 5</vt:lpstr>
      <vt:lpstr>Slide 6</vt:lpstr>
      <vt:lpstr>Course Objectives (KNC-501) </vt:lpstr>
      <vt:lpstr>Course Outcome (CO) of   Constitution of India,Law and Engineering (KNC-501) </vt:lpstr>
      <vt:lpstr>Program Outcomes</vt:lpstr>
      <vt:lpstr>CO-PO Mapping </vt:lpstr>
      <vt:lpstr>Program Specific Outcomes</vt:lpstr>
      <vt:lpstr>CO-PSO Mapping </vt:lpstr>
      <vt:lpstr>Program Educational Objectives</vt:lpstr>
      <vt:lpstr>Result Analysis</vt:lpstr>
      <vt:lpstr>Result Analysis</vt:lpstr>
      <vt:lpstr>End Sem Question Paper Template</vt:lpstr>
      <vt:lpstr>End Sem Question Paper Template</vt:lpstr>
      <vt:lpstr>Prerequisite and Recap</vt:lpstr>
      <vt:lpstr>Brief Introduction about the  subject with Video</vt:lpstr>
      <vt:lpstr>Content (Unit 3)</vt:lpstr>
      <vt:lpstr>Unit Objective</vt:lpstr>
      <vt:lpstr>Topic Objective</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 Recap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ELECTRONICS ENGINEERING  (NEC101/201)</dc:title>
  <dc:creator>micro</dc:creator>
  <cp:lastModifiedBy>student</cp:lastModifiedBy>
  <cp:revision>788</cp:revision>
  <dcterms:created xsi:type="dcterms:W3CDTF">2006-08-16T00:00:00Z</dcterms:created>
  <dcterms:modified xsi:type="dcterms:W3CDTF">2022-06-18T06:37:33Z</dcterms:modified>
</cp:coreProperties>
</file>