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handoutMasterIdLst>
    <p:handoutMasterId r:id="rId90"/>
  </p:handoutMasterIdLst>
  <p:sldIdLst>
    <p:sldId id="385" r:id="rId2"/>
    <p:sldId id="590" r:id="rId3"/>
    <p:sldId id="387" r:id="rId4"/>
    <p:sldId id="388" r:id="rId5"/>
    <p:sldId id="389" r:id="rId6"/>
    <p:sldId id="390" r:id="rId7"/>
    <p:sldId id="391" r:id="rId8"/>
    <p:sldId id="392" r:id="rId9"/>
    <p:sldId id="393" r:id="rId10"/>
    <p:sldId id="553" r:id="rId11"/>
    <p:sldId id="394" r:id="rId12"/>
    <p:sldId id="395" r:id="rId13"/>
    <p:sldId id="396" r:id="rId14"/>
    <p:sldId id="589" r:id="rId15"/>
    <p:sldId id="397" r:id="rId16"/>
    <p:sldId id="398" r:id="rId17"/>
    <p:sldId id="399" r:id="rId18"/>
    <p:sldId id="400" r:id="rId19"/>
    <p:sldId id="601" r:id="rId20"/>
    <p:sldId id="401" r:id="rId21"/>
    <p:sldId id="402" r:id="rId22"/>
    <p:sldId id="403" r:id="rId23"/>
    <p:sldId id="404" r:id="rId24"/>
    <p:sldId id="422" r:id="rId25"/>
    <p:sldId id="423" r:id="rId26"/>
    <p:sldId id="424" r:id="rId27"/>
    <p:sldId id="426" r:id="rId28"/>
    <p:sldId id="427" r:id="rId29"/>
    <p:sldId id="428" r:id="rId30"/>
    <p:sldId id="429" r:id="rId31"/>
    <p:sldId id="430" r:id="rId32"/>
    <p:sldId id="431" r:id="rId33"/>
    <p:sldId id="432" r:id="rId34"/>
    <p:sldId id="591" r:id="rId35"/>
    <p:sldId id="604" r:id="rId36"/>
    <p:sldId id="603" r:id="rId37"/>
    <p:sldId id="602" r:id="rId38"/>
    <p:sldId id="605" r:id="rId39"/>
    <p:sldId id="606" r:id="rId40"/>
    <p:sldId id="433" r:id="rId41"/>
    <p:sldId id="434" r:id="rId42"/>
    <p:sldId id="435" r:id="rId43"/>
    <p:sldId id="436" r:id="rId44"/>
    <p:sldId id="607" r:id="rId45"/>
    <p:sldId id="608" r:id="rId46"/>
    <p:sldId id="609" r:id="rId47"/>
    <p:sldId id="610" r:id="rId48"/>
    <p:sldId id="611" r:id="rId49"/>
    <p:sldId id="437" r:id="rId50"/>
    <p:sldId id="438" r:id="rId51"/>
    <p:sldId id="439" r:id="rId52"/>
    <p:sldId id="441" r:id="rId53"/>
    <p:sldId id="442" r:id="rId54"/>
    <p:sldId id="443" r:id="rId55"/>
    <p:sldId id="444" r:id="rId56"/>
    <p:sldId id="445" r:id="rId57"/>
    <p:sldId id="452" r:id="rId58"/>
    <p:sldId id="453" r:id="rId59"/>
    <p:sldId id="454" r:id="rId60"/>
    <p:sldId id="455" r:id="rId61"/>
    <p:sldId id="462" r:id="rId62"/>
    <p:sldId id="463" r:id="rId63"/>
    <p:sldId id="464" r:id="rId64"/>
    <p:sldId id="465" r:id="rId65"/>
    <p:sldId id="578" r:id="rId66"/>
    <p:sldId id="554" r:id="rId67"/>
    <p:sldId id="555" r:id="rId68"/>
    <p:sldId id="556" r:id="rId69"/>
    <p:sldId id="592" r:id="rId70"/>
    <p:sldId id="593" r:id="rId71"/>
    <p:sldId id="594" r:id="rId72"/>
    <p:sldId id="595" r:id="rId73"/>
    <p:sldId id="596" r:id="rId74"/>
    <p:sldId id="597" r:id="rId75"/>
    <p:sldId id="598" r:id="rId76"/>
    <p:sldId id="599" r:id="rId77"/>
    <p:sldId id="600" r:id="rId78"/>
    <p:sldId id="545" r:id="rId79"/>
    <p:sldId id="571" r:id="rId80"/>
    <p:sldId id="574" r:id="rId81"/>
    <p:sldId id="575" r:id="rId82"/>
    <p:sldId id="576" r:id="rId83"/>
    <p:sldId id="577" r:id="rId84"/>
    <p:sldId id="548" r:id="rId85"/>
    <p:sldId id="549" r:id="rId86"/>
    <p:sldId id="572" r:id="rId87"/>
    <p:sldId id="573"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61939" autoAdjust="0"/>
  </p:normalViewPr>
  <p:slideViewPr>
    <p:cSldViewPr>
      <p:cViewPr>
        <p:scale>
          <a:sx n="60" d="100"/>
          <a:sy n="60" d="100"/>
        </p:scale>
        <p:origin x="-1776" y="-384"/>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02EAD5-6AD9-4B49-AF04-FDDBBFFFFE56}"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968132D5-5538-46BC-BEAC-7DFE093D66C7}">
      <dgm:prSet phldrT="[Text]"/>
      <dgm:spPr/>
      <dgm:t>
        <a:bodyPr/>
        <a:lstStyle/>
        <a:p>
          <a:r>
            <a:rPr lang="en-IN" dirty="0" smtClean="0"/>
            <a:t>Conceiving Your Invention</a:t>
          </a:r>
          <a:endParaRPr lang="en-IN" dirty="0"/>
        </a:p>
      </dgm:t>
    </dgm:pt>
    <dgm:pt modelId="{730D5761-F952-4B1A-8443-6D042E5840D8}" type="parTrans" cxnId="{3E0B69EE-A343-46EC-8038-B54E5859AC1A}">
      <dgm:prSet/>
      <dgm:spPr/>
      <dgm:t>
        <a:bodyPr/>
        <a:lstStyle/>
        <a:p>
          <a:endParaRPr lang="en-IN"/>
        </a:p>
      </dgm:t>
    </dgm:pt>
    <dgm:pt modelId="{2B577BC2-6BDF-42B3-97B5-76695973545D}" type="sibTrans" cxnId="{3E0B69EE-A343-46EC-8038-B54E5859AC1A}">
      <dgm:prSet/>
      <dgm:spPr/>
      <dgm:t>
        <a:bodyPr/>
        <a:lstStyle/>
        <a:p>
          <a:endParaRPr lang="en-IN"/>
        </a:p>
      </dgm:t>
    </dgm:pt>
    <dgm:pt modelId="{4F38C510-97C4-43CE-9923-207D1039C80B}">
      <dgm:prSet phldrT="[Text]"/>
      <dgm:spPr/>
      <dgm:t>
        <a:bodyPr/>
        <a:lstStyle/>
        <a:p>
          <a:r>
            <a:rPr lang="en-IN" dirty="0" smtClean="0"/>
            <a:t>Patent Search &amp; Drafting</a:t>
          </a:r>
          <a:endParaRPr lang="en-IN" dirty="0"/>
        </a:p>
      </dgm:t>
    </dgm:pt>
    <dgm:pt modelId="{B9CEC44A-016D-43CB-8543-A36CC7695189}" type="parTrans" cxnId="{4D4AA93C-6D5C-44B9-BFCA-A65FE906F79D}">
      <dgm:prSet/>
      <dgm:spPr/>
      <dgm:t>
        <a:bodyPr/>
        <a:lstStyle/>
        <a:p>
          <a:endParaRPr lang="en-IN"/>
        </a:p>
      </dgm:t>
    </dgm:pt>
    <dgm:pt modelId="{90DFF5EA-5279-4047-A698-139AB0CC82F6}" type="sibTrans" cxnId="{4D4AA93C-6D5C-44B9-BFCA-A65FE906F79D}">
      <dgm:prSet/>
      <dgm:spPr/>
      <dgm:t>
        <a:bodyPr/>
        <a:lstStyle/>
        <a:p>
          <a:endParaRPr lang="en-IN"/>
        </a:p>
      </dgm:t>
    </dgm:pt>
    <dgm:pt modelId="{9DB5CC09-0F7D-4E0E-A307-AEA538443082}">
      <dgm:prSet phldrT="[Text]"/>
      <dgm:spPr/>
      <dgm:t>
        <a:bodyPr/>
        <a:lstStyle/>
        <a:p>
          <a:r>
            <a:rPr lang="en-IN" dirty="0" smtClean="0"/>
            <a:t>Filing the Patent Application</a:t>
          </a:r>
          <a:endParaRPr lang="en-IN" dirty="0"/>
        </a:p>
      </dgm:t>
    </dgm:pt>
    <dgm:pt modelId="{356A62C1-946E-454E-A981-1B2610ED5FFE}" type="parTrans" cxnId="{FCEED95E-243C-4D01-8A06-65415F6FC798}">
      <dgm:prSet/>
      <dgm:spPr/>
      <dgm:t>
        <a:bodyPr/>
        <a:lstStyle/>
        <a:p>
          <a:endParaRPr lang="en-IN"/>
        </a:p>
      </dgm:t>
    </dgm:pt>
    <dgm:pt modelId="{1C4C4895-8985-44B9-8C7E-C57A36D785E1}" type="sibTrans" cxnId="{FCEED95E-243C-4D01-8A06-65415F6FC798}">
      <dgm:prSet/>
      <dgm:spPr/>
      <dgm:t>
        <a:bodyPr/>
        <a:lstStyle/>
        <a:p>
          <a:endParaRPr lang="en-IN"/>
        </a:p>
      </dgm:t>
    </dgm:pt>
    <dgm:pt modelId="{F1562BF4-99D5-497D-B9CA-D5AE80B7CE35}">
      <dgm:prSet phldrT="[Text]"/>
      <dgm:spPr/>
      <dgm:t>
        <a:bodyPr/>
        <a:lstStyle/>
        <a:p>
          <a:r>
            <a:rPr lang="en-IN" dirty="0" smtClean="0"/>
            <a:t>Publication of the Application</a:t>
          </a:r>
          <a:endParaRPr lang="en-IN" dirty="0"/>
        </a:p>
      </dgm:t>
    </dgm:pt>
    <dgm:pt modelId="{8940766E-81A4-4CCB-B848-5A60AE1B8E18}" type="parTrans" cxnId="{CA1FA208-1BAA-45AC-80AF-F498811CDB65}">
      <dgm:prSet/>
      <dgm:spPr/>
      <dgm:t>
        <a:bodyPr/>
        <a:lstStyle/>
        <a:p>
          <a:endParaRPr lang="en-IN"/>
        </a:p>
      </dgm:t>
    </dgm:pt>
    <dgm:pt modelId="{0A11FBD8-E65D-4822-A1BC-694E0484021F}" type="sibTrans" cxnId="{CA1FA208-1BAA-45AC-80AF-F498811CDB65}">
      <dgm:prSet/>
      <dgm:spPr/>
      <dgm:t>
        <a:bodyPr/>
        <a:lstStyle/>
        <a:p>
          <a:endParaRPr lang="en-IN"/>
        </a:p>
      </dgm:t>
    </dgm:pt>
    <dgm:pt modelId="{CC220A8B-9FAA-429B-9411-EEC0FF33C9D3}">
      <dgm:prSet phldrT="[Text]"/>
      <dgm:spPr/>
      <dgm:t>
        <a:bodyPr/>
        <a:lstStyle/>
        <a:p>
          <a:r>
            <a:rPr lang="en-IN" dirty="0" smtClean="0"/>
            <a:t>Request for Examination</a:t>
          </a:r>
          <a:endParaRPr lang="en-IN" dirty="0"/>
        </a:p>
      </dgm:t>
    </dgm:pt>
    <dgm:pt modelId="{0BF2DB8F-1F96-4BC0-BCC4-4BD00F75B666}" type="parTrans" cxnId="{8D9B199D-535A-4969-AF0D-3F1E27DD527B}">
      <dgm:prSet/>
      <dgm:spPr/>
      <dgm:t>
        <a:bodyPr/>
        <a:lstStyle/>
        <a:p>
          <a:endParaRPr lang="en-IN"/>
        </a:p>
      </dgm:t>
    </dgm:pt>
    <dgm:pt modelId="{9AC1E785-9F1B-499D-BF24-2D4833102F38}" type="sibTrans" cxnId="{8D9B199D-535A-4969-AF0D-3F1E27DD527B}">
      <dgm:prSet/>
      <dgm:spPr/>
      <dgm:t>
        <a:bodyPr/>
        <a:lstStyle/>
        <a:p>
          <a:endParaRPr lang="en-IN"/>
        </a:p>
      </dgm:t>
    </dgm:pt>
    <dgm:pt modelId="{B8CC7F4F-BBC0-4FC5-A0E6-CC02DFE19105}">
      <dgm:prSet phldrT="[Text]"/>
      <dgm:spPr/>
      <dgm:t>
        <a:bodyPr/>
        <a:lstStyle/>
        <a:p>
          <a:r>
            <a:rPr lang="en-IN" dirty="0" smtClean="0"/>
            <a:t>Request to the objections </a:t>
          </a:r>
          <a:endParaRPr lang="en-IN" dirty="0"/>
        </a:p>
      </dgm:t>
    </dgm:pt>
    <dgm:pt modelId="{D592F542-614B-4A76-8429-ECB5BF160B25}" type="parTrans" cxnId="{32AA40D7-F734-422E-A50C-F9B5F67D4A12}">
      <dgm:prSet/>
      <dgm:spPr/>
      <dgm:t>
        <a:bodyPr/>
        <a:lstStyle/>
        <a:p>
          <a:endParaRPr lang="en-IN"/>
        </a:p>
      </dgm:t>
    </dgm:pt>
    <dgm:pt modelId="{7DA1F379-3EDB-49A1-8BBB-1D6F36F2CCD4}" type="sibTrans" cxnId="{32AA40D7-F734-422E-A50C-F9B5F67D4A12}">
      <dgm:prSet/>
      <dgm:spPr/>
      <dgm:t>
        <a:bodyPr/>
        <a:lstStyle/>
        <a:p>
          <a:endParaRPr lang="en-IN"/>
        </a:p>
      </dgm:t>
    </dgm:pt>
    <dgm:pt modelId="{8A046670-1B7B-43C3-8DE4-494D640BB3D5}">
      <dgm:prSet phldrT="[Text]"/>
      <dgm:spPr/>
      <dgm:t>
        <a:bodyPr/>
        <a:lstStyle/>
        <a:p>
          <a:r>
            <a:rPr lang="en-IN" dirty="0" smtClean="0"/>
            <a:t>Grant of Patent</a:t>
          </a:r>
          <a:endParaRPr lang="en-IN" dirty="0"/>
        </a:p>
      </dgm:t>
    </dgm:pt>
    <dgm:pt modelId="{52D21B55-C0D6-4173-8203-AB704D563A5E}" type="parTrans" cxnId="{592B7F47-8A5B-4FFD-9E60-007AF602A546}">
      <dgm:prSet/>
      <dgm:spPr/>
      <dgm:t>
        <a:bodyPr/>
        <a:lstStyle/>
        <a:p>
          <a:endParaRPr lang="en-IN"/>
        </a:p>
      </dgm:t>
    </dgm:pt>
    <dgm:pt modelId="{2B45663D-C207-4CDE-BABC-6578D4B40B3C}" type="sibTrans" cxnId="{592B7F47-8A5B-4FFD-9E60-007AF602A546}">
      <dgm:prSet/>
      <dgm:spPr/>
      <dgm:t>
        <a:bodyPr/>
        <a:lstStyle/>
        <a:p>
          <a:endParaRPr lang="en-IN"/>
        </a:p>
      </dgm:t>
    </dgm:pt>
    <dgm:pt modelId="{6FBAC86F-4B3D-4279-816B-1946A59D33A3}" type="pres">
      <dgm:prSet presAssocID="{9D02EAD5-6AD9-4B49-AF04-FDDBBFFFFE56}" presName="Name0" presStyleCnt="0">
        <dgm:presLayoutVars>
          <dgm:dir/>
          <dgm:resizeHandles/>
        </dgm:presLayoutVars>
      </dgm:prSet>
      <dgm:spPr/>
      <dgm:t>
        <a:bodyPr/>
        <a:lstStyle/>
        <a:p>
          <a:endParaRPr lang="en-IN"/>
        </a:p>
      </dgm:t>
    </dgm:pt>
    <dgm:pt modelId="{3ECB58F7-A239-496F-97E9-4613E59A7687}" type="pres">
      <dgm:prSet presAssocID="{968132D5-5538-46BC-BEAC-7DFE093D66C7}" presName="compNode" presStyleCnt="0"/>
      <dgm:spPr/>
    </dgm:pt>
    <dgm:pt modelId="{11B7296A-A868-4191-96DA-E4213B6CD88C}" type="pres">
      <dgm:prSet presAssocID="{968132D5-5538-46BC-BEAC-7DFE093D66C7}" presName="dummyConnPt" presStyleCnt="0"/>
      <dgm:spPr/>
    </dgm:pt>
    <dgm:pt modelId="{952B37C7-CAB7-472C-AC43-9074E5B05C4C}" type="pres">
      <dgm:prSet presAssocID="{968132D5-5538-46BC-BEAC-7DFE093D66C7}" presName="node" presStyleLbl="node1" presStyleIdx="0" presStyleCnt="7">
        <dgm:presLayoutVars>
          <dgm:bulletEnabled val="1"/>
        </dgm:presLayoutVars>
      </dgm:prSet>
      <dgm:spPr/>
      <dgm:t>
        <a:bodyPr/>
        <a:lstStyle/>
        <a:p>
          <a:endParaRPr lang="en-IN"/>
        </a:p>
      </dgm:t>
    </dgm:pt>
    <dgm:pt modelId="{18D1C00F-1338-424A-88A9-B5D6D8C640F3}" type="pres">
      <dgm:prSet presAssocID="{2B577BC2-6BDF-42B3-97B5-76695973545D}" presName="sibTrans" presStyleLbl="bgSibTrans2D1" presStyleIdx="0" presStyleCnt="6"/>
      <dgm:spPr/>
      <dgm:t>
        <a:bodyPr/>
        <a:lstStyle/>
        <a:p>
          <a:endParaRPr lang="en-IN"/>
        </a:p>
      </dgm:t>
    </dgm:pt>
    <dgm:pt modelId="{9AA1FE28-464D-4C6B-9757-033E5F1E138D}" type="pres">
      <dgm:prSet presAssocID="{4F38C510-97C4-43CE-9923-207D1039C80B}" presName="compNode" presStyleCnt="0"/>
      <dgm:spPr/>
    </dgm:pt>
    <dgm:pt modelId="{BF54CBDC-1AD0-4613-B6CB-D466998C339B}" type="pres">
      <dgm:prSet presAssocID="{4F38C510-97C4-43CE-9923-207D1039C80B}" presName="dummyConnPt" presStyleCnt="0"/>
      <dgm:spPr/>
    </dgm:pt>
    <dgm:pt modelId="{98C031E5-F9C2-4587-AEE2-DCBF3AE0DA57}" type="pres">
      <dgm:prSet presAssocID="{4F38C510-97C4-43CE-9923-207D1039C80B}" presName="node" presStyleLbl="node1" presStyleIdx="1" presStyleCnt="7">
        <dgm:presLayoutVars>
          <dgm:bulletEnabled val="1"/>
        </dgm:presLayoutVars>
      </dgm:prSet>
      <dgm:spPr/>
      <dgm:t>
        <a:bodyPr/>
        <a:lstStyle/>
        <a:p>
          <a:endParaRPr lang="en-IN"/>
        </a:p>
      </dgm:t>
    </dgm:pt>
    <dgm:pt modelId="{734D596F-321F-4F59-9A1E-42C25FB5305F}" type="pres">
      <dgm:prSet presAssocID="{90DFF5EA-5279-4047-A698-139AB0CC82F6}" presName="sibTrans" presStyleLbl="bgSibTrans2D1" presStyleIdx="1" presStyleCnt="6"/>
      <dgm:spPr/>
      <dgm:t>
        <a:bodyPr/>
        <a:lstStyle/>
        <a:p>
          <a:endParaRPr lang="en-IN"/>
        </a:p>
      </dgm:t>
    </dgm:pt>
    <dgm:pt modelId="{DB58AFD4-BB35-4D4F-A13C-0729D3E18838}" type="pres">
      <dgm:prSet presAssocID="{9DB5CC09-0F7D-4E0E-A307-AEA538443082}" presName="compNode" presStyleCnt="0"/>
      <dgm:spPr/>
    </dgm:pt>
    <dgm:pt modelId="{19FEC13A-77ED-4D06-8816-521840B40150}" type="pres">
      <dgm:prSet presAssocID="{9DB5CC09-0F7D-4E0E-A307-AEA538443082}" presName="dummyConnPt" presStyleCnt="0"/>
      <dgm:spPr/>
    </dgm:pt>
    <dgm:pt modelId="{EE8320DF-9076-4ABE-A3B6-9106B7CA21F7}" type="pres">
      <dgm:prSet presAssocID="{9DB5CC09-0F7D-4E0E-A307-AEA538443082}" presName="node" presStyleLbl="node1" presStyleIdx="2" presStyleCnt="7">
        <dgm:presLayoutVars>
          <dgm:bulletEnabled val="1"/>
        </dgm:presLayoutVars>
      </dgm:prSet>
      <dgm:spPr/>
      <dgm:t>
        <a:bodyPr/>
        <a:lstStyle/>
        <a:p>
          <a:endParaRPr lang="en-IN"/>
        </a:p>
      </dgm:t>
    </dgm:pt>
    <dgm:pt modelId="{299FE138-9F78-4B25-9C2E-F0F8A23253DF}" type="pres">
      <dgm:prSet presAssocID="{1C4C4895-8985-44B9-8C7E-C57A36D785E1}" presName="sibTrans" presStyleLbl="bgSibTrans2D1" presStyleIdx="2" presStyleCnt="6"/>
      <dgm:spPr/>
      <dgm:t>
        <a:bodyPr/>
        <a:lstStyle/>
        <a:p>
          <a:endParaRPr lang="en-IN"/>
        </a:p>
      </dgm:t>
    </dgm:pt>
    <dgm:pt modelId="{05DF5BC8-5BA1-4B42-B304-D47650456D43}" type="pres">
      <dgm:prSet presAssocID="{F1562BF4-99D5-497D-B9CA-D5AE80B7CE35}" presName="compNode" presStyleCnt="0"/>
      <dgm:spPr/>
    </dgm:pt>
    <dgm:pt modelId="{5936F9B4-1279-42C2-9090-1A19642FD3D1}" type="pres">
      <dgm:prSet presAssocID="{F1562BF4-99D5-497D-B9CA-D5AE80B7CE35}" presName="dummyConnPt" presStyleCnt="0"/>
      <dgm:spPr/>
    </dgm:pt>
    <dgm:pt modelId="{3B78F4E0-7C3D-49E3-B18F-F51BC93E1BC5}" type="pres">
      <dgm:prSet presAssocID="{F1562BF4-99D5-497D-B9CA-D5AE80B7CE35}" presName="node" presStyleLbl="node1" presStyleIdx="3" presStyleCnt="7">
        <dgm:presLayoutVars>
          <dgm:bulletEnabled val="1"/>
        </dgm:presLayoutVars>
      </dgm:prSet>
      <dgm:spPr/>
      <dgm:t>
        <a:bodyPr/>
        <a:lstStyle/>
        <a:p>
          <a:endParaRPr lang="en-IN"/>
        </a:p>
      </dgm:t>
    </dgm:pt>
    <dgm:pt modelId="{E0DD5C0F-97DB-4669-AA10-F4476E56E21A}" type="pres">
      <dgm:prSet presAssocID="{0A11FBD8-E65D-4822-A1BC-694E0484021F}" presName="sibTrans" presStyleLbl="bgSibTrans2D1" presStyleIdx="3" presStyleCnt="6"/>
      <dgm:spPr/>
      <dgm:t>
        <a:bodyPr/>
        <a:lstStyle/>
        <a:p>
          <a:endParaRPr lang="en-IN"/>
        </a:p>
      </dgm:t>
    </dgm:pt>
    <dgm:pt modelId="{ADAE5112-7B80-4942-B489-ECB705EFD860}" type="pres">
      <dgm:prSet presAssocID="{CC220A8B-9FAA-429B-9411-EEC0FF33C9D3}" presName="compNode" presStyleCnt="0"/>
      <dgm:spPr/>
    </dgm:pt>
    <dgm:pt modelId="{D35ADD21-D4DB-45C3-B030-9C0BFB4B2F4C}" type="pres">
      <dgm:prSet presAssocID="{CC220A8B-9FAA-429B-9411-EEC0FF33C9D3}" presName="dummyConnPt" presStyleCnt="0"/>
      <dgm:spPr/>
    </dgm:pt>
    <dgm:pt modelId="{CAAE6307-D25C-4C62-B21B-B9478D695B17}" type="pres">
      <dgm:prSet presAssocID="{CC220A8B-9FAA-429B-9411-EEC0FF33C9D3}" presName="node" presStyleLbl="node1" presStyleIdx="4" presStyleCnt="7">
        <dgm:presLayoutVars>
          <dgm:bulletEnabled val="1"/>
        </dgm:presLayoutVars>
      </dgm:prSet>
      <dgm:spPr/>
      <dgm:t>
        <a:bodyPr/>
        <a:lstStyle/>
        <a:p>
          <a:endParaRPr lang="en-IN"/>
        </a:p>
      </dgm:t>
    </dgm:pt>
    <dgm:pt modelId="{576C2140-8E14-4BA2-B210-9818DF29CBBC}" type="pres">
      <dgm:prSet presAssocID="{9AC1E785-9F1B-499D-BF24-2D4833102F38}" presName="sibTrans" presStyleLbl="bgSibTrans2D1" presStyleIdx="4" presStyleCnt="6"/>
      <dgm:spPr/>
      <dgm:t>
        <a:bodyPr/>
        <a:lstStyle/>
        <a:p>
          <a:endParaRPr lang="en-IN"/>
        </a:p>
      </dgm:t>
    </dgm:pt>
    <dgm:pt modelId="{3C508537-3682-42D5-A3B3-33E8890BE453}" type="pres">
      <dgm:prSet presAssocID="{B8CC7F4F-BBC0-4FC5-A0E6-CC02DFE19105}" presName="compNode" presStyleCnt="0"/>
      <dgm:spPr/>
    </dgm:pt>
    <dgm:pt modelId="{3391206D-EB97-4D75-BAF5-C357293CF5CB}" type="pres">
      <dgm:prSet presAssocID="{B8CC7F4F-BBC0-4FC5-A0E6-CC02DFE19105}" presName="dummyConnPt" presStyleCnt="0"/>
      <dgm:spPr/>
    </dgm:pt>
    <dgm:pt modelId="{FBF51CF7-6D1C-4981-BFC1-9B03FED796F6}" type="pres">
      <dgm:prSet presAssocID="{B8CC7F4F-BBC0-4FC5-A0E6-CC02DFE19105}" presName="node" presStyleLbl="node1" presStyleIdx="5" presStyleCnt="7">
        <dgm:presLayoutVars>
          <dgm:bulletEnabled val="1"/>
        </dgm:presLayoutVars>
      </dgm:prSet>
      <dgm:spPr/>
      <dgm:t>
        <a:bodyPr/>
        <a:lstStyle/>
        <a:p>
          <a:endParaRPr lang="en-IN"/>
        </a:p>
      </dgm:t>
    </dgm:pt>
    <dgm:pt modelId="{388FCA3C-848E-4C4B-B504-07BE10966B85}" type="pres">
      <dgm:prSet presAssocID="{7DA1F379-3EDB-49A1-8BBB-1D6F36F2CCD4}" presName="sibTrans" presStyleLbl="bgSibTrans2D1" presStyleIdx="5" presStyleCnt="6"/>
      <dgm:spPr/>
      <dgm:t>
        <a:bodyPr/>
        <a:lstStyle/>
        <a:p>
          <a:endParaRPr lang="en-IN"/>
        </a:p>
      </dgm:t>
    </dgm:pt>
    <dgm:pt modelId="{1F13BCE0-82C1-4BE4-8A50-729B73C3D0E3}" type="pres">
      <dgm:prSet presAssocID="{8A046670-1B7B-43C3-8DE4-494D640BB3D5}" presName="compNode" presStyleCnt="0"/>
      <dgm:spPr/>
    </dgm:pt>
    <dgm:pt modelId="{DF8F821E-4789-4C95-963B-A8C94DA61BA2}" type="pres">
      <dgm:prSet presAssocID="{8A046670-1B7B-43C3-8DE4-494D640BB3D5}" presName="dummyConnPt" presStyleCnt="0"/>
      <dgm:spPr/>
    </dgm:pt>
    <dgm:pt modelId="{018F4212-553C-4CF3-BE1E-4384F8C65D9A}" type="pres">
      <dgm:prSet presAssocID="{8A046670-1B7B-43C3-8DE4-494D640BB3D5}" presName="node" presStyleLbl="node1" presStyleIdx="6" presStyleCnt="7">
        <dgm:presLayoutVars>
          <dgm:bulletEnabled val="1"/>
        </dgm:presLayoutVars>
      </dgm:prSet>
      <dgm:spPr/>
      <dgm:t>
        <a:bodyPr/>
        <a:lstStyle/>
        <a:p>
          <a:endParaRPr lang="en-IN"/>
        </a:p>
      </dgm:t>
    </dgm:pt>
  </dgm:ptLst>
  <dgm:cxnLst>
    <dgm:cxn modelId="{A80D0FDE-5283-4AE5-9DDE-E27841F49B69}" type="presOf" srcId="{968132D5-5538-46BC-BEAC-7DFE093D66C7}" destId="{952B37C7-CAB7-472C-AC43-9074E5B05C4C}" srcOrd="0" destOrd="0" presId="urn:microsoft.com/office/officeart/2005/8/layout/bProcess4"/>
    <dgm:cxn modelId="{3E0B69EE-A343-46EC-8038-B54E5859AC1A}" srcId="{9D02EAD5-6AD9-4B49-AF04-FDDBBFFFFE56}" destId="{968132D5-5538-46BC-BEAC-7DFE093D66C7}" srcOrd="0" destOrd="0" parTransId="{730D5761-F952-4B1A-8443-6D042E5840D8}" sibTransId="{2B577BC2-6BDF-42B3-97B5-76695973545D}"/>
    <dgm:cxn modelId="{8D9B199D-535A-4969-AF0D-3F1E27DD527B}" srcId="{9D02EAD5-6AD9-4B49-AF04-FDDBBFFFFE56}" destId="{CC220A8B-9FAA-429B-9411-EEC0FF33C9D3}" srcOrd="4" destOrd="0" parTransId="{0BF2DB8F-1F96-4BC0-BCC4-4BD00F75B666}" sibTransId="{9AC1E785-9F1B-499D-BF24-2D4833102F38}"/>
    <dgm:cxn modelId="{B8B4736E-3203-432B-94D0-EF6341FF2862}" type="presOf" srcId="{4F38C510-97C4-43CE-9923-207D1039C80B}" destId="{98C031E5-F9C2-4587-AEE2-DCBF3AE0DA57}" srcOrd="0" destOrd="0" presId="urn:microsoft.com/office/officeart/2005/8/layout/bProcess4"/>
    <dgm:cxn modelId="{8A7DB75C-06C7-48F6-8D87-A75F12BB442C}" type="presOf" srcId="{8A046670-1B7B-43C3-8DE4-494D640BB3D5}" destId="{018F4212-553C-4CF3-BE1E-4384F8C65D9A}" srcOrd="0" destOrd="0" presId="urn:microsoft.com/office/officeart/2005/8/layout/bProcess4"/>
    <dgm:cxn modelId="{7CB1662A-06C0-4DCC-B89D-B99FDD8A925F}" type="presOf" srcId="{90DFF5EA-5279-4047-A698-139AB0CC82F6}" destId="{734D596F-321F-4F59-9A1E-42C25FB5305F}" srcOrd="0" destOrd="0" presId="urn:microsoft.com/office/officeart/2005/8/layout/bProcess4"/>
    <dgm:cxn modelId="{4D4AA93C-6D5C-44B9-BFCA-A65FE906F79D}" srcId="{9D02EAD5-6AD9-4B49-AF04-FDDBBFFFFE56}" destId="{4F38C510-97C4-43CE-9923-207D1039C80B}" srcOrd="1" destOrd="0" parTransId="{B9CEC44A-016D-43CB-8543-A36CC7695189}" sibTransId="{90DFF5EA-5279-4047-A698-139AB0CC82F6}"/>
    <dgm:cxn modelId="{0070087E-2BFC-470F-8ECB-B96A73C3196B}" type="presOf" srcId="{CC220A8B-9FAA-429B-9411-EEC0FF33C9D3}" destId="{CAAE6307-D25C-4C62-B21B-B9478D695B17}" srcOrd="0" destOrd="0" presId="urn:microsoft.com/office/officeart/2005/8/layout/bProcess4"/>
    <dgm:cxn modelId="{F6272FEC-7480-439F-8A96-ECDAB7B546FB}" type="presOf" srcId="{1C4C4895-8985-44B9-8C7E-C57A36D785E1}" destId="{299FE138-9F78-4B25-9C2E-F0F8A23253DF}" srcOrd="0" destOrd="0" presId="urn:microsoft.com/office/officeart/2005/8/layout/bProcess4"/>
    <dgm:cxn modelId="{73CEAEF1-1616-4073-BAD0-DE99DAC248BB}" type="presOf" srcId="{9DB5CC09-0F7D-4E0E-A307-AEA538443082}" destId="{EE8320DF-9076-4ABE-A3B6-9106B7CA21F7}" srcOrd="0" destOrd="0" presId="urn:microsoft.com/office/officeart/2005/8/layout/bProcess4"/>
    <dgm:cxn modelId="{592B7F47-8A5B-4FFD-9E60-007AF602A546}" srcId="{9D02EAD5-6AD9-4B49-AF04-FDDBBFFFFE56}" destId="{8A046670-1B7B-43C3-8DE4-494D640BB3D5}" srcOrd="6" destOrd="0" parTransId="{52D21B55-C0D6-4173-8203-AB704D563A5E}" sibTransId="{2B45663D-C207-4CDE-BABC-6578D4B40B3C}"/>
    <dgm:cxn modelId="{6DA2ED48-09DF-4809-BA7F-06BEEE3FCD30}" type="presOf" srcId="{9AC1E785-9F1B-499D-BF24-2D4833102F38}" destId="{576C2140-8E14-4BA2-B210-9818DF29CBBC}" srcOrd="0" destOrd="0" presId="urn:microsoft.com/office/officeart/2005/8/layout/bProcess4"/>
    <dgm:cxn modelId="{CA1FA208-1BAA-45AC-80AF-F498811CDB65}" srcId="{9D02EAD5-6AD9-4B49-AF04-FDDBBFFFFE56}" destId="{F1562BF4-99D5-497D-B9CA-D5AE80B7CE35}" srcOrd="3" destOrd="0" parTransId="{8940766E-81A4-4CCB-B848-5A60AE1B8E18}" sibTransId="{0A11FBD8-E65D-4822-A1BC-694E0484021F}"/>
    <dgm:cxn modelId="{198490A7-87A5-49A8-B864-3CFB67E1F4A2}" type="presOf" srcId="{2B577BC2-6BDF-42B3-97B5-76695973545D}" destId="{18D1C00F-1338-424A-88A9-B5D6D8C640F3}" srcOrd="0" destOrd="0" presId="urn:microsoft.com/office/officeart/2005/8/layout/bProcess4"/>
    <dgm:cxn modelId="{13A1F730-1D31-46DA-AAAE-F33493C0246A}" type="presOf" srcId="{0A11FBD8-E65D-4822-A1BC-694E0484021F}" destId="{E0DD5C0F-97DB-4669-AA10-F4476E56E21A}" srcOrd="0" destOrd="0" presId="urn:microsoft.com/office/officeart/2005/8/layout/bProcess4"/>
    <dgm:cxn modelId="{0CB97741-90B9-46A1-8689-40846057FEA4}" type="presOf" srcId="{F1562BF4-99D5-497D-B9CA-D5AE80B7CE35}" destId="{3B78F4E0-7C3D-49E3-B18F-F51BC93E1BC5}" srcOrd="0" destOrd="0" presId="urn:microsoft.com/office/officeart/2005/8/layout/bProcess4"/>
    <dgm:cxn modelId="{FCEED95E-243C-4D01-8A06-65415F6FC798}" srcId="{9D02EAD5-6AD9-4B49-AF04-FDDBBFFFFE56}" destId="{9DB5CC09-0F7D-4E0E-A307-AEA538443082}" srcOrd="2" destOrd="0" parTransId="{356A62C1-946E-454E-A981-1B2610ED5FFE}" sibTransId="{1C4C4895-8985-44B9-8C7E-C57A36D785E1}"/>
    <dgm:cxn modelId="{BB21CDF3-F52B-4E83-93BA-EF9375F010B9}" type="presOf" srcId="{B8CC7F4F-BBC0-4FC5-A0E6-CC02DFE19105}" destId="{FBF51CF7-6D1C-4981-BFC1-9B03FED796F6}" srcOrd="0" destOrd="0" presId="urn:microsoft.com/office/officeart/2005/8/layout/bProcess4"/>
    <dgm:cxn modelId="{57BE32EE-8F5D-41F1-AD91-E2FE085F23A0}" type="presOf" srcId="{9D02EAD5-6AD9-4B49-AF04-FDDBBFFFFE56}" destId="{6FBAC86F-4B3D-4279-816B-1946A59D33A3}" srcOrd="0" destOrd="0" presId="urn:microsoft.com/office/officeart/2005/8/layout/bProcess4"/>
    <dgm:cxn modelId="{32AA40D7-F734-422E-A50C-F9B5F67D4A12}" srcId="{9D02EAD5-6AD9-4B49-AF04-FDDBBFFFFE56}" destId="{B8CC7F4F-BBC0-4FC5-A0E6-CC02DFE19105}" srcOrd="5" destOrd="0" parTransId="{D592F542-614B-4A76-8429-ECB5BF160B25}" sibTransId="{7DA1F379-3EDB-49A1-8BBB-1D6F36F2CCD4}"/>
    <dgm:cxn modelId="{1657FD47-5480-4E7E-938D-073DCB9ECCC0}" type="presOf" srcId="{7DA1F379-3EDB-49A1-8BBB-1D6F36F2CCD4}" destId="{388FCA3C-848E-4C4B-B504-07BE10966B85}" srcOrd="0" destOrd="0" presId="urn:microsoft.com/office/officeart/2005/8/layout/bProcess4"/>
    <dgm:cxn modelId="{97DF26B2-24BC-40EB-A881-9215D2EBFEEF}" type="presParOf" srcId="{6FBAC86F-4B3D-4279-816B-1946A59D33A3}" destId="{3ECB58F7-A239-496F-97E9-4613E59A7687}" srcOrd="0" destOrd="0" presId="urn:microsoft.com/office/officeart/2005/8/layout/bProcess4"/>
    <dgm:cxn modelId="{160D07D0-0BCD-4C74-93F5-D0A909D5F80A}" type="presParOf" srcId="{3ECB58F7-A239-496F-97E9-4613E59A7687}" destId="{11B7296A-A868-4191-96DA-E4213B6CD88C}" srcOrd="0" destOrd="0" presId="urn:microsoft.com/office/officeart/2005/8/layout/bProcess4"/>
    <dgm:cxn modelId="{087574A7-FFF8-45B4-BC7E-76FAC21420B7}" type="presParOf" srcId="{3ECB58F7-A239-496F-97E9-4613E59A7687}" destId="{952B37C7-CAB7-472C-AC43-9074E5B05C4C}" srcOrd="1" destOrd="0" presId="urn:microsoft.com/office/officeart/2005/8/layout/bProcess4"/>
    <dgm:cxn modelId="{5241382E-CD57-4F8C-BA05-9A8C2A249BDC}" type="presParOf" srcId="{6FBAC86F-4B3D-4279-816B-1946A59D33A3}" destId="{18D1C00F-1338-424A-88A9-B5D6D8C640F3}" srcOrd="1" destOrd="0" presId="urn:microsoft.com/office/officeart/2005/8/layout/bProcess4"/>
    <dgm:cxn modelId="{FF9827C7-2352-431F-B304-881064BC220A}" type="presParOf" srcId="{6FBAC86F-4B3D-4279-816B-1946A59D33A3}" destId="{9AA1FE28-464D-4C6B-9757-033E5F1E138D}" srcOrd="2" destOrd="0" presId="urn:microsoft.com/office/officeart/2005/8/layout/bProcess4"/>
    <dgm:cxn modelId="{8869CA15-BEEC-4952-BDAB-F62DC2F65EB4}" type="presParOf" srcId="{9AA1FE28-464D-4C6B-9757-033E5F1E138D}" destId="{BF54CBDC-1AD0-4613-B6CB-D466998C339B}" srcOrd="0" destOrd="0" presId="urn:microsoft.com/office/officeart/2005/8/layout/bProcess4"/>
    <dgm:cxn modelId="{BF671188-C916-43EB-A456-167F3366B511}" type="presParOf" srcId="{9AA1FE28-464D-4C6B-9757-033E5F1E138D}" destId="{98C031E5-F9C2-4587-AEE2-DCBF3AE0DA57}" srcOrd="1" destOrd="0" presId="urn:microsoft.com/office/officeart/2005/8/layout/bProcess4"/>
    <dgm:cxn modelId="{8A2A9034-8ED8-42F7-95AD-59EC04061206}" type="presParOf" srcId="{6FBAC86F-4B3D-4279-816B-1946A59D33A3}" destId="{734D596F-321F-4F59-9A1E-42C25FB5305F}" srcOrd="3" destOrd="0" presId="urn:microsoft.com/office/officeart/2005/8/layout/bProcess4"/>
    <dgm:cxn modelId="{B7D69615-A16B-44AC-AA18-58F699FCD6D2}" type="presParOf" srcId="{6FBAC86F-4B3D-4279-816B-1946A59D33A3}" destId="{DB58AFD4-BB35-4D4F-A13C-0729D3E18838}" srcOrd="4" destOrd="0" presId="urn:microsoft.com/office/officeart/2005/8/layout/bProcess4"/>
    <dgm:cxn modelId="{41EA5371-59D7-4215-B543-746F35F05DE9}" type="presParOf" srcId="{DB58AFD4-BB35-4D4F-A13C-0729D3E18838}" destId="{19FEC13A-77ED-4D06-8816-521840B40150}" srcOrd="0" destOrd="0" presId="urn:microsoft.com/office/officeart/2005/8/layout/bProcess4"/>
    <dgm:cxn modelId="{2D4E03D3-7CEB-4071-B33A-6AC5C9AA76F5}" type="presParOf" srcId="{DB58AFD4-BB35-4D4F-A13C-0729D3E18838}" destId="{EE8320DF-9076-4ABE-A3B6-9106B7CA21F7}" srcOrd="1" destOrd="0" presId="urn:microsoft.com/office/officeart/2005/8/layout/bProcess4"/>
    <dgm:cxn modelId="{75B2201A-1600-4546-A838-3393EE6EB410}" type="presParOf" srcId="{6FBAC86F-4B3D-4279-816B-1946A59D33A3}" destId="{299FE138-9F78-4B25-9C2E-F0F8A23253DF}" srcOrd="5" destOrd="0" presId="urn:microsoft.com/office/officeart/2005/8/layout/bProcess4"/>
    <dgm:cxn modelId="{563FA857-0697-46B0-9ACB-1F6029FD2B17}" type="presParOf" srcId="{6FBAC86F-4B3D-4279-816B-1946A59D33A3}" destId="{05DF5BC8-5BA1-4B42-B304-D47650456D43}" srcOrd="6" destOrd="0" presId="urn:microsoft.com/office/officeart/2005/8/layout/bProcess4"/>
    <dgm:cxn modelId="{AAA28E36-5989-49D2-AB89-FE5369EEE50E}" type="presParOf" srcId="{05DF5BC8-5BA1-4B42-B304-D47650456D43}" destId="{5936F9B4-1279-42C2-9090-1A19642FD3D1}" srcOrd="0" destOrd="0" presId="urn:microsoft.com/office/officeart/2005/8/layout/bProcess4"/>
    <dgm:cxn modelId="{6548B9C7-DE36-4D66-8E15-27D157626220}" type="presParOf" srcId="{05DF5BC8-5BA1-4B42-B304-D47650456D43}" destId="{3B78F4E0-7C3D-49E3-B18F-F51BC93E1BC5}" srcOrd="1" destOrd="0" presId="urn:microsoft.com/office/officeart/2005/8/layout/bProcess4"/>
    <dgm:cxn modelId="{2327E101-0099-4A96-88A7-6786F1F9CFA9}" type="presParOf" srcId="{6FBAC86F-4B3D-4279-816B-1946A59D33A3}" destId="{E0DD5C0F-97DB-4669-AA10-F4476E56E21A}" srcOrd="7" destOrd="0" presId="urn:microsoft.com/office/officeart/2005/8/layout/bProcess4"/>
    <dgm:cxn modelId="{845D8EAF-B457-4458-80BF-90CF3BB9C66B}" type="presParOf" srcId="{6FBAC86F-4B3D-4279-816B-1946A59D33A3}" destId="{ADAE5112-7B80-4942-B489-ECB705EFD860}" srcOrd="8" destOrd="0" presId="urn:microsoft.com/office/officeart/2005/8/layout/bProcess4"/>
    <dgm:cxn modelId="{48CFD0E5-2DA5-4048-8C54-7B0A4AE972F6}" type="presParOf" srcId="{ADAE5112-7B80-4942-B489-ECB705EFD860}" destId="{D35ADD21-D4DB-45C3-B030-9C0BFB4B2F4C}" srcOrd="0" destOrd="0" presId="urn:microsoft.com/office/officeart/2005/8/layout/bProcess4"/>
    <dgm:cxn modelId="{F1B5C227-21A2-426E-9AC1-188C5BB67652}" type="presParOf" srcId="{ADAE5112-7B80-4942-B489-ECB705EFD860}" destId="{CAAE6307-D25C-4C62-B21B-B9478D695B17}" srcOrd="1" destOrd="0" presId="urn:microsoft.com/office/officeart/2005/8/layout/bProcess4"/>
    <dgm:cxn modelId="{09E0A491-FADF-4F45-996B-ED822B2F8CA2}" type="presParOf" srcId="{6FBAC86F-4B3D-4279-816B-1946A59D33A3}" destId="{576C2140-8E14-4BA2-B210-9818DF29CBBC}" srcOrd="9" destOrd="0" presId="urn:microsoft.com/office/officeart/2005/8/layout/bProcess4"/>
    <dgm:cxn modelId="{0822A6B9-3A7E-48F5-8154-333AE7042F0E}" type="presParOf" srcId="{6FBAC86F-4B3D-4279-816B-1946A59D33A3}" destId="{3C508537-3682-42D5-A3B3-33E8890BE453}" srcOrd="10" destOrd="0" presId="urn:microsoft.com/office/officeart/2005/8/layout/bProcess4"/>
    <dgm:cxn modelId="{8AC921C1-0A3D-43C8-BE79-297B37735059}" type="presParOf" srcId="{3C508537-3682-42D5-A3B3-33E8890BE453}" destId="{3391206D-EB97-4D75-BAF5-C357293CF5CB}" srcOrd="0" destOrd="0" presId="urn:microsoft.com/office/officeart/2005/8/layout/bProcess4"/>
    <dgm:cxn modelId="{A0D3837A-3A52-4CB7-9665-E8428034B6E7}" type="presParOf" srcId="{3C508537-3682-42D5-A3B3-33E8890BE453}" destId="{FBF51CF7-6D1C-4981-BFC1-9B03FED796F6}" srcOrd="1" destOrd="0" presId="urn:microsoft.com/office/officeart/2005/8/layout/bProcess4"/>
    <dgm:cxn modelId="{E408164D-BEF8-4EDA-BEE7-FA2817033BBD}" type="presParOf" srcId="{6FBAC86F-4B3D-4279-816B-1946A59D33A3}" destId="{388FCA3C-848E-4C4B-B504-07BE10966B85}" srcOrd="11" destOrd="0" presId="urn:microsoft.com/office/officeart/2005/8/layout/bProcess4"/>
    <dgm:cxn modelId="{DC60CCE5-C5CA-4AC1-91A0-08DB2B404A72}" type="presParOf" srcId="{6FBAC86F-4B3D-4279-816B-1946A59D33A3}" destId="{1F13BCE0-82C1-4BE4-8A50-729B73C3D0E3}" srcOrd="12" destOrd="0" presId="urn:microsoft.com/office/officeart/2005/8/layout/bProcess4"/>
    <dgm:cxn modelId="{F886D85B-3006-488E-9A84-1BE915A845BF}" type="presParOf" srcId="{1F13BCE0-82C1-4BE4-8A50-729B73C3D0E3}" destId="{DF8F821E-4789-4C95-963B-A8C94DA61BA2}" srcOrd="0" destOrd="0" presId="urn:microsoft.com/office/officeart/2005/8/layout/bProcess4"/>
    <dgm:cxn modelId="{714E445D-DAA4-4512-9AB5-6A48B96C1DCA}" type="presParOf" srcId="{1F13BCE0-82C1-4BE4-8A50-729B73C3D0E3}" destId="{018F4212-553C-4CF3-BE1E-4384F8C65D9A}"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A6D63C-BC1F-42E6-BDAD-5266E2EC04F9}"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IN"/>
        </a:p>
      </dgm:t>
    </dgm:pt>
    <dgm:pt modelId="{5E6D941A-8530-4542-B968-1CCFA151342D}">
      <dgm:prSet phldrT="[Text]" phldr="1"/>
      <dgm:spPr/>
      <dgm:t>
        <a:bodyPr/>
        <a:lstStyle/>
        <a:p>
          <a:endParaRPr lang="en-IN" dirty="0"/>
        </a:p>
      </dgm:t>
    </dgm:pt>
    <dgm:pt modelId="{9714CDCA-748E-43D9-A49B-31EC9392F525}" type="parTrans" cxnId="{4AA5A9FC-F903-4E37-BC40-0414376D8C7A}">
      <dgm:prSet/>
      <dgm:spPr/>
      <dgm:t>
        <a:bodyPr/>
        <a:lstStyle/>
        <a:p>
          <a:endParaRPr lang="en-IN"/>
        </a:p>
      </dgm:t>
    </dgm:pt>
    <dgm:pt modelId="{3A823DE3-05E2-4DDC-9A6C-BFABC9519069}" type="sibTrans" cxnId="{4AA5A9FC-F903-4E37-BC40-0414376D8C7A}">
      <dgm:prSet/>
      <dgm:spPr/>
      <dgm:t>
        <a:bodyPr/>
        <a:lstStyle/>
        <a:p>
          <a:endParaRPr lang="en-IN"/>
        </a:p>
      </dgm:t>
    </dgm:pt>
    <dgm:pt modelId="{9790315A-3D91-45D9-8087-EFEF57F005ED}">
      <dgm:prSet phldrT="[Text]"/>
      <dgm:spPr/>
      <dgm:t>
        <a:bodyPr/>
        <a:lstStyle/>
        <a:p>
          <a:r>
            <a:rPr lang="en-IN" dirty="0" smtClean="0"/>
            <a:t>Right to exploit the patent</a:t>
          </a:r>
          <a:endParaRPr lang="en-IN" dirty="0"/>
        </a:p>
      </dgm:t>
    </dgm:pt>
    <dgm:pt modelId="{982F1776-CCE9-4B48-A8D8-013CDF3EDA81}" type="parTrans" cxnId="{22C88BD1-5509-492F-82BB-0DA178356B8A}">
      <dgm:prSet/>
      <dgm:spPr/>
      <dgm:t>
        <a:bodyPr/>
        <a:lstStyle/>
        <a:p>
          <a:endParaRPr lang="en-IN"/>
        </a:p>
      </dgm:t>
    </dgm:pt>
    <dgm:pt modelId="{FA999674-2175-49EE-8BAB-3C07589F3110}" type="sibTrans" cxnId="{22C88BD1-5509-492F-82BB-0DA178356B8A}">
      <dgm:prSet/>
      <dgm:spPr/>
      <dgm:t>
        <a:bodyPr/>
        <a:lstStyle/>
        <a:p>
          <a:endParaRPr lang="en-IN"/>
        </a:p>
      </dgm:t>
    </dgm:pt>
    <dgm:pt modelId="{9D07679A-78A6-45D4-B710-62246FE31984}">
      <dgm:prSet phldrT="[Text]"/>
      <dgm:spPr/>
      <dgm:t>
        <a:bodyPr/>
        <a:lstStyle/>
        <a:p>
          <a:r>
            <a:rPr lang="en-IN" dirty="0" smtClean="0"/>
            <a:t>Right to assign and license</a:t>
          </a:r>
          <a:endParaRPr lang="en-IN" dirty="0"/>
        </a:p>
      </dgm:t>
    </dgm:pt>
    <dgm:pt modelId="{5AA4C584-4FCE-4018-AFA8-5B28E9C52ED8}" type="parTrans" cxnId="{98E66658-F84D-4203-928C-BC23F975DBA5}">
      <dgm:prSet/>
      <dgm:spPr/>
      <dgm:t>
        <a:bodyPr/>
        <a:lstStyle/>
        <a:p>
          <a:endParaRPr lang="en-IN"/>
        </a:p>
      </dgm:t>
    </dgm:pt>
    <dgm:pt modelId="{EAA2923E-880C-4963-B975-98D1F68404B3}" type="sibTrans" cxnId="{98E66658-F84D-4203-928C-BC23F975DBA5}">
      <dgm:prSet/>
      <dgm:spPr/>
      <dgm:t>
        <a:bodyPr/>
        <a:lstStyle/>
        <a:p>
          <a:endParaRPr lang="en-IN"/>
        </a:p>
      </dgm:t>
    </dgm:pt>
    <dgm:pt modelId="{CFE76FC4-B3C9-4263-AD33-66261BA0BC4D}">
      <dgm:prSet phldrT="[Text]" phldr="1"/>
      <dgm:spPr/>
      <dgm:t>
        <a:bodyPr/>
        <a:lstStyle/>
        <a:p>
          <a:endParaRPr lang="en-IN" dirty="0"/>
        </a:p>
      </dgm:t>
    </dgm:pt>
    <dgm:pt modelId="{C9B5DAE8-248B-4BD3-B22C-14C27C0C61EC}" type="parTrans" cxnId="{22A3338B-6DED-4870-AA9A-96041229681F}">
      <dgm:prSet/>
      <dgm:spPr/>
      <dgm:t>
        <a:bodyPr/>
        <a:lstStyle/>
        <a:p>
          <a:endParaRPr lang="en-IN"/>
        </a:p>
      </dgm:t>
    </dgm:pt>
    <dgm:pt modelId="{BB3D612E-D1A4-4EBA-9F1E-FF9048F46178}" type="sibTrans" cxnId="{22A3338B-6DED-4870-AA9A-96041229681F}">
      <dgm:prSet/>
      <dgm:spPr/>
      <dgm:t>
        <a:bodyPr/>
        <a:lstStyle/>
        <a:p>
          <a:endParaRPr lang="en-IN"/>
        </a:p>
      </dgm:t>
    </dgm:pt>
    <dgm:pt modelId="{F362C57F-7011-4DDD-8959-750D00A82A91}">
      <dgm:prSet phldrT="[Text]"/>
      <dgm:spPr/>
      <dgm:t>
        <a:bodyPr/>
        <a:lstStyle/>
        <a:p>
          <a:r>
            <a:rPr lang="en-IN" dirty="0" smtClean="0"/>
            <a:t>Right to surrender the patent</a:t>
          </a:r>
          <a:endParaRPr lang="en-IN" dirty="0"/>
        </a:p>
      </dgm:t>
    </dgm:pt>
    <dgm:pt modelId="{D833A69C-C3F1-4A58-9DB0-D514A1906D3C}" type="parTrans" cxnId="{5AE3B65E-D9D0-46A5-BC14-BB4860C382FF}">
      <dgm:prSet/>
      <dgm:spPr/>
      <dgm:t>
        <a:bodyPr/>
        <a:lstStyle/>
        <a:p>
          <a:endParaRPr lang="en-IN"/>
        </a:p>
      </dgm:t>
    </dgm:pt>
    <dgm:pt modelId="{3E9EEB07-E18F-4D2B-9D9B-DF5A45B96B1D}" type="sibTrans" cxnId="{5AE3B65E-D9D0-46A5-BC14-BB4860C382FF}">
      <dgm:prSet/>
      <dgm:spPr/>
      <dgm:t>
        <a:bodyPr/>
        <a:lstStyle/>
        <a:p>
          <a:endParaRPr lang="en-IN"/>
        </a:p>
      </dgm:t>
    </dgm:pt>
    <dgm:pt modelId="{49FB6D23-056B-4045-BD6B-FA39B74A6FA1}">
      <dgm:prSet phldrT="[Text]"/>
      <dgm:spPr/>
      <dgm:t>
        <a:bodyPr/>
        <a:lstStyle/>
        <a:p>
          <a:r>
            <a:rPr lang="en-IN" dirty="0" smtClean="0"/>
            <a:t>Right before sealing</a:t>
          </a:r>
          <a:endParaRPr lang="en-IN" dirty="0"/>
        </a:p>
      </dgm:t>
    </dgm:pt>
    <dgm:pt modelId="{4C5643D8-2565-4EF6-BD20-17039C9C7C68}" type="parTrans" cxnId="{7E13DAC0-307B-42A6-98FF-A3B8C2AFF5DD}">
      <dgm:prSet/>
      <dgm:spPr/>
      <dgm:t>
        <a:bodyPr/>
        <a:lstStyle/>
        <a:p>
          <a:endParaRPr lang="en-IN"/>
        </a:p>
      </dgm:t>
    </dgm:pt>
    <dgm:pt modelId="{E4B29B0F-D5C3-4DC1-88F9-DCD4F6DF54C7}" type="sibTrans" cxnId="{7E13DAC0-307B-42A6-98FF-A3B8C2AFF5DD}">
      <dgm:prSet/>
      <dgm:spPr/>
      <dgm:t>
        <a:bodyPr/>
        <a:lstStyle/>
        <a:p>
          <a:endParaRPr lang="en-IN"/>
        </a:p>
      </dgm:t>
    </dgm:pt>
    <dgm:pt modelId="{9497F88F-7319-442D-B341-262455A3F703}">
      <dgm:prSet phldrT="[Text]" phldr="1"/>
      <dgm:spPr/>
      <dgm:t>
        <a:bodyPr/>
        <a:lstStyle/>
        <a:p>
          <a:endParaRPr lang="en-IN" dirty="0"/>
        </a:p>
      </dgm:t>
    </dgm:pt>
    <dgm:pt modelId="{B67C41E0-8BC0-4CF3-9143-8EBBB7EED32D}" type="parTrans" cxnId="{3043A187-065A-452C-9178-EDB1B141DE54}">
      <dgm:prSet/>
      <dgm:spPr/>
      <dgm:t>
        <a:bodyPr/>
        <a:lstStyle/>
        <a:p>
          <a:endParaRPr lang="en-IN"/>
        </a:p>
      </dgm:t>
    </dgm:pt>
    <dgm:pt modelId="{3B80D881-36ED-4211-B8D9-EEAA24183563}" type="sibTrans" cxnId="{3043A187-065A-452C-9178-EDB1B141DE54}">
      <dgm:prSet/>
      <dgm:spPr/>
      <dgm:t>
        <a:bodyPr/>
        <a:lstStyle/>
        <a:p>
          <a:endParaRPr lang="en-IN"/>
        </a:p>
      </dgm:t>
    </dgm:pt>
    <dgm:pt modelId="{C6567820-9AB4-4447-A32B-EB31FF2F3C1F}">
      <dgm:prSet phldrT="[Text]"/>
      <dgm:spPr/>
      <dgm:t>
        <a:bodyPr/>
        <a:lstStyle/>
        <a:p>
          <a:r>
            <a:rPr lang="en-IN" dirty="0" smtClean="0"/>
            <a:t>Right to apply for the patent of admission</a:t>
          </a:r>
          <a:endParaRPr lang="en-IN" dirty="0"/>
        </a:p>
      </dgm:t>
    </dgm:pt>
    <dgm:pt modelId="{F130A14F-F979-4914-B32B-3449BC2F0711}" type="parTrans" cxnId="{36A3E983-BBE5-4372-92FD-485CE314B544}">
      <dgm:prSet/>
      <dgm:spPr/>
      <dgm:t>
        <a:bodyPr/>
        <a:lstStyle/>
        <a:p>
          <a:endParaRPr lang="en-IN"/>
        </a:p>
      </dgm:t>
    </dgm:pt>
    <dgm:pt modelId="{B118B50A-B566-4A20-835E-99898ACB60EA}" type="sibTrans" cxnId="{36A3E983-BBE5-4372-92FD-485CE314B544}">
      <dgm:prSet/>
      <dgm:spPr/>
      <dgm:t>
        <a:bodyPr/>
        <a:lstStyle/>
        <a:p>
          <a:endParaRPr lang="en-IN"/>
        </a:p>
      </dgm:t>
    </dgm:pt>
    <dgm:pt modelId="{F2F3101B-BBBE-4F59-A802-EBC570656030}">
      <dgm:prSet phldrT="[Text]"/>
      <dgm:spPr/>
      <dgm:t>
        <a:bodyPr/>
        <a:lstStyle/>
        <a:p>
          <a:r>
            <a:rPr lang="en-IN" dirty="0" smtClean="0"/>
            <a:t>Right in  case of Infringement</a:t>
          </a:r>
          <a:endParaRPr lang="en-IN" dirty="0"/>
        </a:p>
      </dgm:t>
    </dgm:pt>
    <dgm:pt modelId="{E6C7A375-E008-4E10-BF63-8A7A3ABFF62F}" type="parTrans" cxnId="{30B0554E-5324-47BB-8D91-75B6BC2AEEDC}">
      <dgm:prSet/>
      <dgm:spPr/>
      <dgm:t>
        <a:bodyPr/>
        <a:lstStyle/>
        <a:p>
          <a:endParaRPr lang="en-IN"/>
        </a:p>
      </dgm:t>
    </dgm:pt>
    <dgm:pt modelId="{73882D4C-05A7-4D86-A43B-99407EDEBB9B}" type="sibTrans" cxnId="{30B0554E-5324-47BB-8D91-75B6BC2AEEDC}">
      <dgm:prSet/>
      <dgm:spPr/>
      <dgm:t>
        <a:bodyPr/>
        <a:lstStyle/>
        <a:p>
          <a:endParaRPr lang="en-IN"/>
        </a:p>
      </dgm:t>
    </dgm:pt>
    <dgm:pt modelId="{82073FF1-B674-487C-A441-D634D763BA59}" type="pres">
      <dgm:prSet presAssocID="{5EA6D63C-BC1F-42E6-BDAD-5266E2EC04F9}" presName="theList" presStyleCnt="0">
        <dgm:presLayoutVars>
          <dgm:dir/>
          <dgm:animLvl val="lvl"/>
          <dgm:resizeHandles val="exact"/>
        </dgm:presLayoutVars>
      </dgm:prSet>
      <dgm:spPr/>
      <dgm:t>
        <a:bodyPr/>
        <a:lstStyle/>
        <a:p>
          <a:endParaRPr lang="en-IN"/>
        </a:p>
      </dgm:t>
    </dgm:pt>
    <dgm:pt modelId="{CD4473AA-12F4-4967-89B9-62F397F74EEA}" type="pres">
      <dgm:prSet presAssocID="{5E6D941A-8530-4542-B968-1CCFA151342D}" presName="compNode" presStyleCnt="0"/>
      <dgm:spPr/>
    </dgm:pt>
    <dgm:pt modelId="{112263A8-0660-493E-8AC0-C0C72F198DFE}" type="pres">
      <dgm:prSet presAssocID="{5E6D941A-8530-4542-B968-1CCFA151342D}" presName="aNode" presStyleLbl="bgShp" presStyleIdx="0" presStyleCnt="3"/>
      <dgm:spPr/>
      <dgm:t>
        <a:bodyPr/>
        <a:lstStyle/>
        <a:p>
          <a:endParaRPr lang="en-IN"/>
        </a:p>
      </dgm:t>
    </dgm:pt>
    <dgm:pt modelId="{F3A473E6-C4E4-412B-B3DA-4A769B1560B2}" type="pres">
      <dgm:prSet presAssocID="{5E6D941A-8530-4542-B968-1CCFA151342D}" presName="textNode" presStyleLbl="bgShp" presStyleIdx="0" presStyleCnt="3"/>
      <dgm:spPr/>
      <dgm:t>
        <a:bodyPr/>
        <a:lstStyle/>
        <a:p>
          <a:endParaRPr lang="en-IN"/>
        </a:p>
      </dgm:t>
    </dgm:pt>
    <dgm:pt modelId="{4871CEFC-C2F5-404F-837E-2611ED2E24C7}" type="pres">
      <dgm:prSet presAssocID="{5E6D941A-8530-4542-B968-1CCFA151342D}" presName="compChildNode" presStyleCnt="0"/>
      <dgm:spPr/>
    </dgm:pt>
    <dgm:pt modelId="{8AE6D4E3-7353-44C3-B519-21904D08D001}" type="pres">
      <dgm:prSet presAssocID="{5E6D941A-8530-4542-B968-1CCFA151342D}" presName="theInnerList" presStyleCnt="0"/>
      <dgm:spPr/>
    </dgm:pt>
    <dgm:pt modelId="{6C9C9A6E-8522-4131-A401-352E5D39243F}" type="pres">
      <dgm:prSet presAssocID="{9790315A-3D91-45D9-8087-EFEF57F005ED}" presName="childNode" presStyleLbl="node1" presStyleIdx="0" presStyleCnt="6" custLinFactY="-67627" custLinFactNeighborX="-2702" custLinFactNeighborY="-100000">
        <dgm:presLayoutVars>
          <dgm:bulletEnabled val="1"/>
        </dgm:presLayoutVars>
      </dgm:prSet>
      <dgm:spPr/>
      <dgm:t>
        <a:bodyPr/>
        <a:lstStyle/>
        <a:p>
          <a:endParaRPr lang="en-IN"/>
        </a:p>
      </dgm:t>
    </dgm:pt>
    <dgm:pt modelId="{CCD995D2-C89E-4A2F-B840-B4F427DB7B63}" type="pres">
      <dgm:prSet presAssocID="{9790315A-3D91-45D9-8087-EFEF57F005ED}" presName="aSpace2" presStyleCnt="0"/>
      <dgm:spPr/>
    </dgm:pt>
    <dgm:pt modelId="{AFEC188F-4BE3-4F54-BCCE-235DF5BC91A3}" type="pres">
      <dgm:prSet presAssocID="{9D07679A-78A6-45D4-B710-62246FE31984}" presName="childNode" presStyleLbl="node1" presStyleIdx="1" presStyleCnt="6" custLinFactY="-46202" custLinFactNeighborX="-2702" custLinFactNeighborY="-100000">
        <dgm:presLayoutVars>
          <dgm:bulletEnabled val="1"/>
        </dgm:presLayoutVars>
      </dgm:prSet>
      <dgm:spPr/>
      <dgm:t>
        <a:bodyPr/>
        <a:lstStyle/>
        <a:p>
          <a:endParaRPr lang="en-IN"/>
        </a:p>
      </dgm:t>
    </dgm:pt>
    <dgm:pt modelId="{60120508-98E6-48CC-89EF-6C314C151337}" type="pres">
      <dgm:prSet presAssocID="{5E6D941A-8530-4542-B968-1CCFA151342D}" presName="aSpace" presStyleCnt="0"/>
      <dgm:spPr/>
    </dgm:pt>
    <dgm:pt modelId="{D0C745B3-23B0-497B-AB55-2F1164EA9EBD}" type="pres">
      <dgm:prSet presAssocID="{CFE76FC4-B3C9-4263-AD33-66261BA0BC4D}" presName="compNode" presStyleCnt="0"/>
      <dgm:spPr/>
    </dgm:pt>
    <dgm:pt modelId="{36435E04-FFCB-4192-A50C-C666C290BDFA}" type="pres">
      <dgm:prSet presAssocID="{CFE76FC4-B3C9-4263-AD33-66261BA0BC4D}" presName="aNode" presStyleLbl="bgShp" presStyleIdx="1" presStyleCnt="3"/>
      <dgm:spPr/>
      <dgm:t>
        <a:bodyPr/>
        <a:lstStyle/>
        <a:p>
          <a:endParaRPr lang="en-IN"/>
        </a:p>
      </dgm:t>
    </dgm:pt>
    <dgm:pt modelId="{02322C0B-F04A-4C73-BA22-87CAC4A7FF62}" type="pres">
      <dgm:prSet presAssocID="{CFE76FC4-B3C9-4263-AD33-66261BA0BC4D}" presName="textNode" presStyleLbl="bgShp" presStyleIdx="1" presStyleCnt="3"/>
      <dgm:spPr/>
      <dgm:t>
        <a:bodyPr/>
        <a:lstStyle/>
        <a:p>
          <a:endParaRPr lang="en-IN"/>
        </a:p>
      </dgm:t>
    </dgm:pt>
    <dgm:pt modelId="{47CD95AB-71B4-4CB4-AF0C-7AD873AC123F}" type="pres">
      <dgm:prSet presAssocID="{CFE76FC4-B3C9-4263-AD33-66261BA0BC4D}" presName="compChildNode" presStyleCnt="0"/>
      <dgm:spPr/>
    </dgm:pt>
    <dgm:pt modelId="{84C55F17-84B1-4FC9-94BE-E7240BAF2FD1}" type="pres">
      <dgm:prSet presAssocID="{CFE76FC4-B3C9-4263-AD33-66261BA0BC4D}" presName="theInnerList" presStyleCnt="0"/>
      <dgm:spPr/>
    </dgm:pt>
    <dgm:pt modelId="{4F121A96-6F07-4759-82AA-5B348EFD3374}" type="pres">
      <dgm:prSet presAssocID="{F362C57F-7011-4DDD-8959-750D00A82A91}" presName="childNode" presStyleLbl="node1" presStyleIdx="2" presStyleCnt="6" custLinFactY="-61409" custLinFactNeighborX="-4051" custLinFactNeighborY="-100000">
        <dgm:presLayoutVars>
          <dgm:bulletEnabled val="1"/>
        </dgm:presLayoutVars>
      </dgm:prSet>
      <dgm:spPr/>
      <dgm:t>
        <a:bodyPr/>
        <a:lstStyle/>
        <a:p>
          <a:endParaRPr lang="en-IN"/>
        </a:p>
      </dgm:t>
    </dgm:pt>
    <dgm:pt modelId="{C182DE3E-EBB0-4956-91AC-C394577F1AEE}" type="pres">
      <dgm:prSet presAssocID="{F362C57F-7011-4DDD-8959-750D00A82A91}" presName="aSpace2" presStyleCnt="0"/>
      <dgm:spPr/>
    </dgm:pt>
    <dgm:pt modelId="{D2C32AA2-49EC-4FB4-A10C-B5822E468658}" type="pres">
      <dgm:prSet presAssocID="{49FB6D23-056B-4045-BD6B-FA39B74A6FA1}" presName="childNode" presStyleLbl="node1" presStyleIdx="3" presStyleCnt="6" custLinFactY="-46202" custLinFactNeighborX="-4051" custLinFactNeighborY="-100000">
        <dgm:presLayoutVars>
          <dgm:bulletEnabled val="1"/>
        </dgm:presLayoutVars>
      </dgm:prSet>
      <dgm:spPr/>
      <dgm:t>
        <a:bodyPr/>
        <a:lstStyle/>
        <a:p>
          <a:endParaRPr lang="en-IN"/>
        </a:p>
      </dgm:t>
    </dgm:pt>
    <dgm:pt modelId="{FBF3150F-A943-4FA3-92E0-696663ACB604}" type="pres">
      <dgm:prSet presAssocID="{CFE76FC4-B3C9-4263-AD33-66261BA0BC4D}" presName="aSpace" presStyleCnt="0"/>
      <dgm:spPr/>
    </dgm:pt>
    <dgm:pt modelId="{E5DA3B51-D470-48FA-9A90-0D56A8BE5886}" type="pres">
      <dgm:prSet presAssocID="{9497F88F-7319-442D-B341-262455A3F703}" presName="compNode" presStyleCnt="0"/>
      <dgm:spPr/>
    </dgm:pt>
    <dgm:pt modelId="{5B639B94-AC52-4EA3-9B63-B25315B1D530}" type="pres">
      <dgm:prSet presAssocID="{9497F88F-7319-442D-B341-262455A3F703}" presName="aNode" presStyleLbl="bgShp" presStyleIdx="2" presStyleCnt="3"/>
      <dgm:spPr/>
      <dgm:t>
        <a:bodyPr/>
        <a:lstStyle/>
        <a:p>
          <a:endParaRPr lang="en-IN"/>
        </a:p>
      </dgm:t>
    </dgm:pt>
    <dgm:pt modelId="{8D9C1DE5-28FB-44A4-BE2F-A87CFE479C7D}" type="pres">
      <dgm:prSet presAssocID="{9497F88F-7319-442D-B341-262455A3F703}" presName="textNode" presStyleLbl="bgShp" presStyleIdx="2" presStyleCnt="3"/>
      <dgm:spPr/>
      <dgm:t>
        <a:bodyPr/>
        <a:lstStyle/>
        <a:p>
          <a:endParaRPr lang="en-IN"/>
        </a:p>
      </dgm:t>
    </dgm:pt>
    <dgm:pt modelId="{0678552A-8733-487D-AE57-2AF24F886509}" type="pres">
      <dgm:prSet presAssocID="{9497F88F-7319-442D-B341-262455A3F703}" presName="compChildNode" presStyleCnt="0"/>
      <dgm:spPr/>
    </dgm:pt>
    <dgm:pt modelId="{33CA370C-F82D-46EE-B376-8B22AFDFE169}" type="pres">
      <dgm:prSet presAssocID="{9497F88F-7319-442D-B341-262455A3F703}" presName="theInnerList" presStyleCnt="0"/>
      <dgm:spPr/>
    </dgm:pt>
    <dgm:pt modelId="{DEB56243-CDF6-4854-AB47-3E988D98DF23}" type="pres">
      <dgm:prSet presAssocID="{C6567820-9AB4-4447-A32B-EB31FF2F3C1F}" presName="childNode" presStyleLbl="node1" presStyleIdx="4" presStyleCnt="6" custLinFactY="-61409" custLinFactNeighborX="-683" custLinFactNeighborY="-100000">
        <dgm:presLayoutVars>
          <dgm:bulletEnabled val="1"/>
        </dgm:presLayoutVars>
      </dgm:prSet>
      <dgm:spPr/>
      <dgm:t>
        <a:bodyPr/>
        <a:lstStyle/>
        <a:p>
          <a:endParaRPr lang="en-IN"/>
        </a:p>
      </dgm:t>
    </dgm:pt>
    <dgm:pt modelId="{28F0E429-1C1F-4DE9-9CDD-67A8E754F765}" type="pres">
      <dgm:prSet presAssocID="{C6567820-9AB4-4447-A32B-EB31FF2F3C1F}" presName="aSpace2" presStyleCnt="0"/>
      <dgm:spPr/>
    </dgm:pt>
    <dgm:pt modelId="{D8633506-A2C2-4B86-A3B2-09AABF46ACAB}" type="pres">
      <dgm:prSet presAssocID="{F2F3101B-BBBE-4F59-A802-EBC570656030}" presName="childNode" presStyleLbl="node1" presStyleIdx="5" presStyleCnt="6" custLinFactY="-46202" custLinFactNeighborX="-683" custLinFactNeighborY="-100000">
        <dgm:presLayoutVars>
          <dgm:bulletEnabled val="1"/>
        </dgm:presLayoutVars>
      </dgm:prSet>
      <dgm:spPr/>
      <dgm:t>
        <a:bodyPr/>
        <a:lstStyle/>
        <a:p>
          <a:endParaRPr lang="en-IN"/>
        </a:p>
      </dgm:t>
    </dgm:pt>
  </dgm:ptLst>
  <dgm:cxnLst>
    <dgm:cxn modelId="{D6395E42-D1CF-449B-903C-BC7025484356}" type="presOf" srcId="{F362C57F-7011-4DDD-8959-750D00A82A91}" destId="{4F121A96-6F07-4759-82AA-5B348EFD3374}" srcOrd="0" destOrd="0" presId="urn:microsoft.com/office/officeart/2005/8/layout/lProcess2"/>
    <dgm:cxn modelId="{E3A3D38D-2B8E-42A7-BF01-214B14B7C8B9}" type="presOf" srcId="{9D07679A-78A6-45D4-B710-62246FE31984}" destId="{AFEC188F-4BE3-4F54-BCCE-235DF5BC91A3}" srcOrd="0" destOrd="0" presId="urn:microsoft.com/office/officeart/2005/8/layout/lProcess2"/>
    <dgm:cxn modelId="{546FB81A-9BCA-4316-BCD9-EBB29064F0E7}" type="presOf" srcId="{49FB6D23-056B-4045-BD6B-FA39B74A6FA1}" destId="{D2C32AA2-49EC-4FB4-A10C-B5822E468658}" srcOrd="0" destOrd="0" presId="urn:microsoft.com/office/officeart/2005/8/layout/lProcess2"/>
    <dgm:cxn modelId="{021F03EE-FBFF-479B-B354-771701C49BE5}" type="presOf" srcId="{CFE76FC4-B3C9-4263-AD33-66261BA0BC4D}" destId="{36435E04-FFCB-4192-A50C-C666C290BDFA}" srcOrd="0" destOrd="0" presId="urn:microsoft.com/office/officeart/2005/8/layout/lProcess2"/>
    <dgm:cxn modelId="{50D01D21-98C6-479E-9896-06D5F96E17FB}" type="presOf" srcId="{5E6D941A-8530-4542-B968-1CCFA151342D}" destId="{112263A8-0660-493E-8AC0-C0C72F198DFE}" srcOrd="0" destOrd="0" presId="urn:microsoft.com/office/officeart/2005/8/layout/lProcess2"/>
    <dgm:cxn modelId="{6D512E86-5A7C-4631-99F8-FE2C22C31883}" type="presOf" srcId="{9790315A-3D91-45D9-8087-EFEF57F005ED}" destId="{6C9C9A6E-8522-4131-A401-352E5D39243F}" srcOrd="0" destOrd="0" presId="urn:microsoft.com/office/officeart/2005/8/layout/lProcess2"/>
    <dgm:cxn modelId="{30B0554E-5324-47BB-8D91-75B6BC2AEEDC}" srcId="{9497F88F-7319-442D-B341-262455A3F703}" destId="{F2F3101B-BBBE-4F59-A802-EBC570656030}" srcOrd="1" destOrd="0" parTransId="{E6C7A375-E008-4E10-BF63-8A7A3ABFF62F}" sibTransId="{73882D4C-05A7-4D86-A43B-99407EDEBB9B}"/>
    <dgm:cxn modelId="{4AA5A9FC-F903-4E37-BC40-0414376D8C7A}" srcId="{5EA6D63C-BC1F-42E6-BDAD-5266E2EC04F9}" destId="{5E6D941A-8530-4542-B968-1CCFA151342D}" srcOrd="0" destOrd="0" parTransId="{9714CDCA-748E-43D9-A49B-31EC9392F525}" sibTransId="{3A823DE3-05E2-4DDC-9A6C-BFABC9519069}"/>
    <dgm:cxn modelId="{22C88BD1-5509-492F-82BB-0DA178356B8A}" srcId="{5E6D941A-8530-4542-B968-1CCFA151342D}" destId="{9790315A-3D91-45D9-8087-EFEF57F005ED}" srcOrd="0" destOrd="0" parTransId="{982F1776-CCE9-4B48-A8D8-013CDF3EDA81}" sibTransId="{FA999674-2175-49EE-8BAB-3C07589F3110}"/>
    <dgm:cxn modelId="{3043A187-065A-452C-9178-EDB1B141DE54}" srcId="{5EA6D63C-BC1F-42E6-BDAD-5266E2EC04F9}" destId="{9497F88F-7319-442D-B341-262455A3F703}" srcOrd="2" destOrd="0" parTransId="{B67C41E0-8BC0-4CF3-9143-8EBBB7EED32D}" sibTransId="{3B80D881-36ED-4211-B8D9-EEAA24183563}"/>
    <dgm:cxn modelId="{7E13DAC0-307B-42A6-98FF-A3B8C2AFF5DD}" srcId="{CFE76FC4-B3C9-4263-AD33-66261BA0BC4D}" destId="{49FB6D23-056B-4045-BD6B-FA39B74A6FA1}" srcOrd="1" destOrd="0" parTransId="{4C5643D8-2565-4EF6-BD20-17039C9C7C68}" sibTransId="{E4B29B0F-D5C3-4DC1-88F9-DCD4F6DF54C7}"/>
    <dgm:cxn modelId="{22A3338B-6DED-4870-AA9A-96041229681F}" srcId="{5EA6D63C-BC1F-42E6-BDAD-5266E2EC04F9}" destId="{CFE76FC4-B3C9-4263-AD33-66261BA0BC4D}" srcOrd="1" destOrd="0" parTransId="{C9B5DAE8-248B-4BD3-B22C-14C27C0C61EC}" sibTransId="{BB3D612E-D1A4-4EBA-9F1E-FF9048F46178}"/>
    <dgm:cxn modelId="{434448A7-9266-4665-86F5-0F5839953BB3}" type="presOf" srcId="{5EA6D63C-BC1F-42E6-BDAD-5266E2EC04F9}" destId="{82073FF1-B674-487C-A441-D634D763BA59}" srcOrd="0" destOrd="0" presId="urn:microsoft.com/office/officeart/2005/8/layout/lProcess2"/>
    <dgm:cxn modelId="{E3C3EDEE-9689-4C9A-BAC9-C353273130F5}" type="presOf" srcId="{5E6D941A-8530-4542-B968-1CCFA151342D}" destId="{F3A473E6-C4E4-412B-B3DA-4A769B1560B2}" srcOrd="1" destOrd="0" presId="urn:microsoft.com/office/officeart/2005/8/layout/lProcess2"/>
    <dgm:cxn modelId="{86C6727C-0F6F-4C87-8F09-D85B6483EC88}" type="presOf" srcId="{9497F88F-7319-442D-B341-262455A3F703}" destId="{8D9C1DE5-28FB-44A4-BE2F-A87CFE479C7D}" srcOrd="1" destOrd="0" presId="urn:microsoft.com/office/officeart/2005/8/layout/lProcess2"/>
    <dgm:cxn modelId="{96B429BD-9014-48A0-B9C5-FBB46ECCEBBE}" type="presOf" srcId="{CFE76FC4-B3C9-4263-AD33-66261BA0BC4D}" destId="{02322C0B-F04A-4C73-BA22-87CAC4A7FF62}" srcOrd="1" destOrd="0" presId="urn:microsoft.com/office/officeart/2005/8/layout/lProcess2"/>
    <dgm:cxn modelId="{CB695089-661C-4062-93C8-087A34DD734E}" type="presOf" srcId="{F2F3101B-BBBE-4F59-A802-EBC570656030}" destId="{D8633506-A2C2-4B86-A3B2-09AABF46ACAB}" srcOrd="0" destOrd="0" presId="urn:microsoft.com/office/officeart/2005/8/layout/lProcess2"/>
    <dgm:cxn modelId="{5AE3B65E-D9D0-46A5-BC14-BB4860C382FF}" srcId="{CFE76FC4-B3C9-4263-AD33-66261BA0BC4D}" destId="{F362C57F-7011-4DDD-8959-750D00A82A91}" srcOrd="0" destOrd="0" parTransId="{D833A69C-C3F1-4A58-9DB0-D514A1906D3C}" sibTransId="{3E9EEB07-E18F-4D2B-9D9B-DF5A45B96B1D}"/>
    <dgm:cxn modelId="{E95A2BB1-8231-48C9-94EA-E8C5D4680503}" type="presOf" srcId="{C6567820-9AB4-4447-A32B-EB31FF2F3C1F}" destId="{DEB56243-CDF6-4854-AB47-3E988D98DF23}" srcOrd="0" destOrd="0" presId="urn:microsoft.com/office/officeart/2005/8/layout/lProcess2"/>
    <dgm:cxn modelId="{9F205F03-0F5A-4007-A77C-C71383E3FAA3}" type="presOf" srcId="{9497F88F-7319-442D-B341-262455A3F703}" destId="{5B639B94-AC52-4EA3-9B63-B25315B1D530}" srcOrd="0" destOrd="0" presId="urn:microsoft.com/office/officeart/2005/8/layout/lProcess2"/>
    <dgm:cxn modelId="{98E66658-F84D-4203-928C-BC23F975DBA5}" srcId="{5E6D941A-8530-4542-B968-1CCFA151342D}" destId="{9D07679A-78A6-45D4-B710-62246FE31984}" srcOrd="1" destOrd="0" parTransId="{5AA4C584-4FCE-4018-AFA8-5B28E9C52ED8}" sibTransId="{EAA2923E-880C-4963-B975-98D1F68404B3}"/>
    <dgm:cxn modelId="{36A3E983-BBE5-4372-92FD-485CE314B544}" srcId="{9497F88F-7319-442D-B341-262455A3F703}" destId="{C6567820-9AB4-4447-A32B-EB31FF2F3C1F}" srcOrd="0" destOrd="0" parTransId="{F130A14F-F979-4914-B32B-3449BC2F0711}" sibTransId="{B118B50A-B566-4A20-835E-99898ACB60EA}"/>
    <dgm:cxn modelId="{04BCB3BF-7803-4160-9E73-DCD4BFBE70A9}" type="presParOf" srcId="{82073FF1-B674-487C-A441-D634D763BA59}" destId="{CD4473AA-12F4-4967-89B9-62F397F74EEA}" srcOrd="0" destOrd="0" presId="urn:microsoft.com/office/officeart/2005/8/layout/lProcess2"/>
    <dgm:cxn modelId="{B3A039C9-B64B-407A-99CE-8FEE84C6FA7A}" type="presParOf" srcId="{CD4473AA-12F4-4967-89B9-62F397F74EEA}" destId="{112263A8-0660-493E-8AC0-C0C72F198DFE}" srcOrd="0" destOrd="0" presId="urn:microsoft.com/office/officeart/2005/8/layout/lProcess2"/>
    <dgm:cxn modelId="{57A75C9F-488D-4B8F-87D1-AA01B1621E6F}" type="presParOf" srcId="{CD4473AA-12F4-4967-89B9-62F397F74EEA}" destId="{F3A473E6-C4E4-412B-B3DA-4A769B1560B2}" srcOrd="1" destOrd="0" presId="urn:microsoft.com/office/officeart/2005/8/layout/lProcess2"/>
    <dgm:cxn modelId="{AB0E0E02-0F7A-4CA2-AF4F-45CD4CC651C7}" type="presParOf" srcId="{CD4473AA-12F4-4967-89B9-62F397F74EEA}" destId="{4871CEFC-C2F5-404F-837E-2611ED2E24C7}" srcOrd="2" destOrd="0" presId="urn:microsoft.com/office/officeart/2005/8/layout/lProcess2"/>
    <dgm:cxn modelId="{46D2A045-92B3-49D9-8BA8-6261C8261FD1}" type="presParOf" srcId="{4871CEFC-C2F5-404F-837E-2611ED2E24C7}" destId="{8AE6D4E3-7353-44C3-B519-21904D08D001}" srcOrd="0" destOrd="0" presId="urn:microsoft.com/office/officeart/2005/8/layout/lProcess2"/>
    <dgm:cxn modelId="{CFDC6E5B-9111-47AE-B740-9F7B0197738E}" type="presParOf" srcId="{8AE6D4E3-7353-44C3-B519-21904D08D001}" destId="{6C9C9A6E-8522-4131-A401-352E5D39243F}" srcOrd="0" destOrd="0" presId="urn:microsoft.com/office/officeart/2005/8/layout/lProcess2"/>
    <dgm:cxn modelId="{BC88B3A2-6669-4005-89A3-71DF9754E483}" type="presParOf" srcId="{8AE6D4E3-7353-44C3-B519-21904D08D001}" destId="{CCD995D2-C89E-4A2F-B840-B4F427DB7B63}" srcOrd="1" destOrd="0" presId="urn:microsoft.com/office/officeart/2005/8/layout/lProcess2"/>
    <dgm:cxn modelId="{D696A608-ACF5-4838-BEFF-42E51D5FF06D}" type="presParOf" srcId="{8AE6D4E3-7353-44C3-B519-21904D08D001}" destId="{AFEC188F-4BE3-4F54-BCCE-235DF5BC91A3}" srcOrd="2" destOrd="0" presId="urn:microsoft.com/office/officeart/2005/8/layout/lProcess2"/>
    <dgm:cxn modelId="{67DFAB22-5806-4C9A-81F9-983B8A7F68F1}" type="presParOf" srcId="{82073FF1-B674-487C-A441-D634D763BA59}" destId="{60120508-98E6-48CC-89EF-6C314C151337}" srcOrd="1" destOrd="0" presId="urn:microsoft.com/office/officeart/2005/8/layout/lProcess2"/>
    <dgm:cxn modelId="{2164CA0D-1AB9-430C-ABD0-2C5CC2AD00ED}" type="presParOf" srcId="{82073FF1-B674-487C-A441-D634D763BA59}" destId="{D0C745B3-23B0-497B-AB55-2F1164EA9EBD}" srcOrd="2" destOrd="0" presId="urn:microsoft.com/office/officeart/2005/8/layout/lProcess2"/>
    <dgm:cxn modelId="{60119A07-CFF0-4A65-A8E4-2FD019704F0F}" type="presParOf" srcId="{D0C745B3-23B0-497B-AB55-2F1164EA9EBD}" destId="{36435E04-FFCB-4192-A50C-C666C290BDFA}" srcOrd="0" destOrd="0" presId="urn:microsoft.com/office/officeart/2005/8/layout/lProcess2"/>
    <dgm:cxn modelId="{9104C2D3-7D7F-4C2B-96FF-A021EF6CEAE2}" type="presParOf" srcId="{D0C745B3-23B0-497B-AB55-2F1164EA9EBD}" destId="{02322C0B-F04A-4C73-BA22-87CAC4A7FF62}" srcOrd="1" destOrd="0" presId="urn:microsoft.com/office/officeart/2005/8/layout/lProcess2"/>
    <dgm:cxn modelId="{32DAD925-CEAB-4A33-8578-A106193C5B04}" type="presParOf" srcId="{D0C745B3-23B0-497B-AB55-2F1164EA9EBD}" destId="{47CD95AB-71B4-4CB4-AF0C-7AD873AC123F}" srcOrd="2" destOrd="0" presId="urn:microsoft.com/office/officeart/2005/8/layout/lProcess2"/>
    <dgm:cxn modelId="{425BD0F7-DAFC-40ED-A133-2C515DBCE985}" type="presParOf" srcId="{47CD95AB-71B4-4CB4-AF0C-7AD873AC123F}" destId="{84C55F17-84B1-4FC9-94BE-E7240BAF2FD1}" srcOrd="0" destOrd="0" presId="urn:microsoft.com/office/officeart/2005/8/layout/lProcess2"/>
    <dgm:cxn modelId="{45BBB40B-D672-42B6-B947-F80BA35B7CB5}" type="presParOf" srcId="{84C55F17-84B1-4FC9-94BE-E7240BAF2FD1}" destId="{4F121A96-6F07-4759-82AA-5B348EFD3374}" srcOrd="0" destOrd="0" presId="urn:microsoft.com/office/officeart/2005/8/layout/lProcess2"/>
    <dgm:cxn modelId="{460DE0C3-D5F4-4C74-9C7B-06811AE6054E}" type="presParOf" srcId="{84C55F17-84B1-4FC9-94BE-E7240BAF2FD1}" destId="{C182DE3E-EBB0-4956-91AC-C394577F1AEE}" srcOrd="1" destOrd="0" presId="urn:microsoft.com/office/officeart/2005/8/layout/lProcess2"/>
    <dgm:cxn modelId="{498DB0F6-DA37-4C23-A633-A80C8E496401}" type="presParOf" srcId="{84C55F17-84B1-4FC9-94BE-E7240BAF2FD1}" destId="{D2C32AA2-49EC-4FB4-A10C-B5822E468658}" srcOrd="2" destOrd="0" presId="urn:microsoft.com/office/officeart/2005/8/layout/lProcess2"/>
    <dgm:cxn modelId="{4197B66F-4799-4895-8BF3-CD722146FB97}" type="presParOf" srcId="{82073FF1-B674-487C-A441-D634D763BA59}" destId="{FBF3150F-A943-4FA3-92E0-696663ACB604}" srcOrd="3" destOrd="0" presId="urn:microsoft.com/office/officeart/2005/8/layout/lProcess2"/>
    <dgm:cxn modelId="{AFDE11F0-37AA-48EB-B8CC-9F915232084F}" type="presParOf" srcId="{82073FF1-B674-487C-A441-D634D763BA59}" destId="{E5DA3B51-D470-48FA-9A90-0D56A8BE5886}" srcOrd="4" destOrd="0" presId="urn:microsoft.com/office/officeart/2005/8/layout/lProcess2"/>
    <dgm:cxn modelId="{3084D15D-5889-40CA-AF21-DFC5B2841117}" type="presParOf" srcId="{E5DA3B51-D470-48FA-9A90-0D56A8BE5886}" destId="{5B639B94-AC52-4EA3-9B63-B25315B1D530}" srcOrd="0" destOrd="0" presId="urn:microsoft.com/office/officeart/2005/8/layout/lProcess2"/>
    <dgm:cxn modelId="{D3C6BC00-A786-4834-89C2-334726EB15B7}" type="presParOf" srcId="{E5DA3B51-D470-48FA-9A90-0D56A8BE5886}" destId="{8D9C1DE5-28FB-44A4-BE2F-A87CFE479C7D}" srcOrd="1" destOrd="0" presId="urn:microsoft.com/office/officeart/2005/8/layout/lProcess2"/>
    <dgm:cxn modelId="{2610F7E9-0F62-4ECC-995C-4777DF4DE276}" type="presParOf" srcId="{E5DA3B51-D470-48FA-9A90-0D56A8BE5886}" destId="{0678552A-8733-487D-AE57-2AF24F886509}" srcOrd="2" destOrd="0" presId="urn:microsoft.com/office/officeart/2005/8/layout/lProcess2"/>
    <dgm:cxn modelId="{D2B20B9E-88B8-4B87-88D1-9A21348EDA4E}" type="presParOf" srcId="{0678552A-8733-487D-AE57-2AF24F886509}" destId="{33CA370C-F82D-46EE-B376-8B22AFDFE169}" srcOrd="0" destOrd="0" presId="urn:microsoft.com/office/officeart/2005/8/layout/lProcess2"/>
    <dgm:cxn modelId="{F1FEB66C-8175-425D-BE47-355B6BF21E19}" type="presParOf" srcId="{33CA370C-F82D-46EE-B376-8B22AFDFE169}" destId="{DEB56243-CDF6-4854-AB47-3E988D98DF23}" srcOrd="0" destOrd="0" presId="urn:microsoft.com/office/officeart/2005/8/layout/lProcess2"/>
    <dgm:cxn modelId="{140CD5F9-8206-4096-BC12-0932F4436490}" type="presParOf" srcId="{33CA370C-F82D-46EE-B376-8B22AFDFE169}" destId="{28F0E429-1C1F-4DE9-9CDD-67A8E754F765}" srcOrd="1" destOrd="0" presId="urn:microsoft.com/office/officeart/2005/8/layout/lProcess2"/>
    <dgm:cxn modelId="{825363E3-45B7-474A-856D-9D2356E31D5D}" type="presParOf" srcId="{33CA370C-F82D-46EE-B376-8B22AFDFE169}" destId="{D8633506-A2C2-4B86-A3B2-09AABF46ACAB}"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1C00F-1338-424A-88A9-B5D6D8C640F3}">
      <dsp:nvSpPr>
        <dsp:cNvPr id="0" name=""/>
        <dsp:cNvSpPr/>
      </dsp:nvSpPr>
      <dsp:spPr>
        <a:xfrm rot="5400000">
          <a:off x="-359280" y="1152007"/>
          <a:ext cx="1795778" cy="21665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2B37C7-CAB7-472C-AC43-9074E5B05C4C}">
      <dsp:nvSpPr>
        <dsp:cNvPr id="0" name=""/>
        <dsp:cNvSpPr/>
      </dsp:nvSpPr>
      <dsp:spPr>
        <a:xfrm>
          <a:off x="52282" y="3664"/>
          <a:ext cx="2407332" cy="14443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smtClean="0"/>
            <a:t>Conceiving Your Invention</a:t>
          </a:r>
          <a:endParaRPr lang="en-IN" sz="2700" kern="1200" dirty="0"/>
        </a:p>
      </dsp:txBody>
      <dsp:txXfrm>
        <a:off x="94587" y="45969"/>
        <a:ext cx="2322722" cy="1359789"/>
      </dsp:txXfrm>
    </dsp:sp>
    <dsp:sp modelId="{734D596F-321F-4F59-9A1E-42C25FB5305F}">
      <dsp:nvSpPr>
        <dsp:cNvPr id="0" name=""/>
        <dsp:cNvSpPr/>
      </dsp:nvSpPr>
      <dsp:spPr>
        <a:xfrm rot="5400000">
          <a:off x="-359280" y="2957506"/>
          <a:ext cx="1795778" cy="21665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C031E5-F9C2-4587-AEE2-DCBF3AE0DA57}">
      <dsp:nvSpPr>
        <dsp:cNvPr id="0" name=""/>
        <dsp:cNvSpPr/>
      </dsp:nvSpPr>
      <dsp:spPr>
        <a:xfrm>
          <a:off x="52282" y="1809163"/>
          <a:ext cx="2407332" cy="14443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smtClean="0"/>
            <a:t>Patent Search &amp; Drafting</a:t>
          </a:r>
          <a:endParaRPr lang="en-IN" sz="2700" kern="1200" dirty="0"/>
        </a:p>
      </dsp:txBody>
      <dsp:txXfrm>
        <a:off x="94587" y="1851468"/>
        <a:ext cx="2322722" cy="1359789"/>
      </dsp:txXfrm>
    </dsp:sp>
    <dsp:sp modelId="{299FE138-9F78-4B25-9C2E-F0F8A23253DF}">
      <dsp:nvSpPr>
        <dsp:cNvPr id="0" name=""/>
        <dsp:cNvSpPr/>
      </dsp:nvSpPr>
      <dsp:spPr>
        <a:xfrm>
          <a:off x="543469" y="3860256"/>
          <a:ext cx="3192031" cy="21665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8320DF-9076-4ABE-A3B6-9106B7CA21F7}">
      <dsp:nvSpPr>
        <dsp:cNvPr id="0" name=""/>
        <dsp:cNvSpPr/>
      </dsp:nvSpPr>
      <dsp:spPr>
        <a:xfrm>
          <a:off x="52282" y="3614662"/>
          <a:ext cx="2407332" cy="14443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smtClean="0"/>
            <a:t>Filing the Patent Application</a:t>
          </a:r>
          <a:endParaRPr lang="en-IN" sz="2700" kern="1200" dirty="0"/>
        </a:p>
      </dsp:txBody>
      <dsp:txXfrm>
        <a:off x="94587" y="3656967"/>
        <a:ext cx="2322722" cy="1359789"/>
      </dsp:txXfrm>
    </dsp:sp>
    <dsp:sp modelId="{E0DD5C0F-97DB-4669-AA10-F4476E56E21A}">
      <dsp:nvSpPr>
        <dsp:cNvPr id="0" name=""/>
        <dsp:cNvSpPr/>
      </dsp:nvSpPr>
      <dsp:spPr>
        <a:xfrm rot="16200000">
          <a:off x="2842471" y="2957506"/>
          <a:ext cx="1795778" cy="21665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B78F4E0-7C3D-49E3-B18F-F51BC93E1BC5}">
      <dsp:nvSpPr>
        <dsp:cNvPr id="0" name=""/>
        <dsp:cNvSpPr/>
      </dsp:nvSpPr>
      <dsp:spPr>
        <a:xfrm>
          <a:off x="3254033" y="3614662"/>
          <a:ext cx="2407332" cy="14443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smtClean="0"/>
            <a:t>Publication of the Application</a:t>
          </a:r>
          <a:endParaRPr lang="en-IN" sz="2700" kern="1200" dirty="0"/>
        </a:p>
      </dsp:txBody>
      <dsp:txXfrm>
        <a:off x="3296338" y="3656967"/>
        <a:ext cx="2322722" cy="1359789"/>
      </dsp:txXfrm>
    </dsp:sp>
    <dsp:sp modelId="{576C2140-8E14-4BA2-B210-9818DF29CBBC}">
      <dsp:nvSpPr>
        <dsp:cNvPr id="0" name=""/>
        <dsp:cNvSpPr/>
      </dsp:nvSpPr>
      <dsp:spPr>
        <a:xfrm rot="16200000">
          <a:off x="2842471" y="1152007"/>
          <a:ext cx="1795778" cy="21665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AE6307-D25C-4C62-B21B-B9478D695B17}">
      <dsp:nvSpPr>
        <dsp:cNvPr id="0" name=""/>
        <dsp:cNvSpPr/>
      </dsp:nvSpPr>
      <dsp:spPr>
        <a:xfrm>
          <a:off x="3254033" y="1809163"/>
          <a:ext cx="2407332" cy="14443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smtClean="0"/>
            <a:t>Request for Examination</a:t>
          </a:r>
          <a:endParaRPr lang="en-IN" sz="2700" kern="1200" dirty="0"/>
        </a:p>
      </dsp:txBody>
      <dsp:txXfrm>
        <a:off x="3296338" y="1851468"/>
        <a:ext cx="2322722" cy="1359789"/>
      </dsp:txXfrm>
    </dsp:sp>
    <dsp:sp modelId="{388FCA3C-848E-4C4B-B504-07BE10966B85}">
      <dsp:nvSpPr>
        <dsp:cNvPr id="0" name=""/>
        <dsp:cNvSpPr/>
      </dsp:nvSpPr>
      <dsp:spPr>
        <a:xfrm>
          <a:off x="3745221" y="249258"/>
          <a:ext cx="3192031" cy="216659"/>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F51CF7-6D1C-4981-BFC1-9B03FED796F6}">
      <dsp:nvSpPr>
        <dsp:cNvPr id="0" name=""/>
        <dsp:cNvSpPr/>
      </dsp:nvSpPr>
      <dsp:spPr>
        <a:xfrm>
          <a:off x="3254033" y="3664"/>
          <a:ext cx="2407332" cy="14443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smtClean="0"/>
            <a:t>Request to the objections </a:t>
          </a:r>
          <a:endParaRPr lang="en-IN" sz="2700" kern="1200" dirty="0"/>
        </a:p>
      </dsp:txBody>
      <dsp:txXfrm>
        <a:off x="3296338" y="45969"/>
        <a:ext cx="2322722" cy="1359789"/>
      </dsp:txXfrm>
    </dsp:sp>
    <dsp:sp modelId="{018F4212-553C-4CF3-BE1E-4384F8C65D9A}">
      <dsp:nvSpPr>
        <dsp:cNvPr id="0" name=""/>
        <dsp:cNvSpPr/>
      </dsp:nvSpPr>
      <dsp:spPr>
        <a:xfrm>
          <a:off x="6455785" y="3664"/>
          <a:ext cx="2407332" cy="14443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IN" sz="2700" kern="1200" dirty="0" smtClean="0"/>
            <a:t>Grant of Patent</a:t>
          </a:r>
          <a:endParaRPr lang="en-IN" sz="2700" kern="1200" dirty="0"/>
        </a:p>
      </dsp:txBody>
      <dsp:txXfrm>
        <a:off x="6498090" y="45969"/>
        <a:ext cx="2322722" cy="1359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263A8-0660-493E-8AC0-C0C72F198DFE}">
      <dsp:nvSpPr>
        <dsp:cNvPr id="0" name=""/>
        <dsp:cNvSpPr/>
      </dsp:nvSpPr>
      <dsp:spPr>
        <a:xfrm>
          <a:off x="1116" y="0"/>
          <a:ext cx="2902148" cy="53340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endParaRPr lang="en-IN" sz="6500" kern="1200" dirty="0"/>
        </a:p>
      </dsp:txBody>
      <dsp:txXfrm>
        <a:off x="1116" y="0"/>
        <a:ext cx="2902148" cy="1600200"/>
      </dsp:txXfrm>
    </dsp:sp>
    <dsp:sp modelId="{6C9C9A6E-8522-4131-A401-352E5D39243F}">
      <dsp:nvSpPr>
        <dsp:cNvPr id="0" name=""/>
        <dsp:cNvSpPr/>
      </dsp:nvSpPr>
      <dsp:spPr>
        <a:xfrm>
          <a:off x="228598" y="266708"/>
          <a:ext cx="2321718" cy="16082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lvl="0" algn="ctr" defTabSz="1289050">
            <a:lnSpc>
              <a:spcPct val="90000"/>
            </a:lnSpc>
            <a:spcBef>
              <a:spcPct val="0"/>
            </a:spcBef>
            <a:spcAft>
              <a:spcPct val="35000"/>
            </a:spcAft>
          </a:pPr>
          <a:r>
            <a:rPr lang="en-IN" sz="2900" kern="1200" dirty="0" smtClean="0"/>
            <a:t>Right to exploit the patent</a:t>
          </a:r>
          <a:endParaRPr lang="en-IN" sz="2900" kern="1200" dirty="0"/>
        </a:p>
      </dsp:txBody>
      <dsp:txXfrm>
        <a:off x="275703" y="313813"/>
        <a:ext cx="2227508" cy="1514063"/>
      </dsp:txXfrm>
    </dsp:sp>
    <dsp:sp modelId="{AFEC188F-4BE3-4F54-BCCE-235DF5BC91A3}">
      <dsp:nvSpPr>
        <dsp:cNvPr id="0" name=""/>
        <dsp:cNvSpPr/>
      </dsp:nvSpPr>
      <dsp:spPr>
        <a:xfrm>
          <a:off x="228598" y="2466981"/>
          <a:ext cx="2321718" cy="16082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lvl="0" algn="ctr" defTabSz="1289050">
            <a:lnSpc>
              <a:spcPct val="90000"/>
            </a:lnSpc>
            <a:spcBef>
              <a:spcPct val="0"/>
            </a:spcBef>
            <a:spcAft>
              <a:spcPct val="35000"/>
            </a:spcAft>
          </a:pPr>
          <a:r>
            <a:rPr lang="en-IN" sz="2900" kern="1200" dirty="0" smtClean="0"/>
            <a:t>Right to assign and license</a:t>
          </a:r>
          <a:endParaRPr lang="en-IN" sz="2900" kern="1200" dirty="0"/>
        </a:p>
      </dsp:txBody>
      <dsp:txXfrm>
        <a:off x="275703" y="2514086"/>
        <a:ext cx="2227508" cy="1514063"/>
      </dsp:txXfrm>
    </dsp:sp>
    <dsp:sp modelId="{36435E04-FFCB-4192-A50C-C666C290BDFA}">
      <dsp:nvSpPr>
        <dsp:cNvPr id="0" name=""/>
        <dsp:cNvSpPr/>
      </dsp:nvSpPr>
      <dsp:spPr>
        <a:xfrm>
          <a:off x="3120925" y="0"/>
          <a:ext cx="2902148" cy="53340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endParaRPr lang="en-IN" sz="6500" kern="1200" dirty="0"/>
        </a:p>
      </dsp:txBody>
      <dsp:txXfrm>
        <a:off x="3120925" y="0"/>
        <a:ext cx="2902148" cy="1600200"/>
      </dsp:txXfrm>
    </dsp:sp>
    <dsp:sp modelId="{4F121A96-6F07-4759-82AA-5B348EFD3374}">
      <dsp:nvSpPr>
        <dsp:cNvPr id="0" name=""/>
        <dsp:cNvSpPr/>
      </dsp:nvSpPr>
      <dsp:spPr>
        <a:xfrm>
          <a:off x="3317087" y="366711"/>
          <a:ext cx="2321718" cy="16082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lvl="0" algn="ctr" defTabSz="1289050">
            <a:lnSpc>
              <a:spcPct val="90000"/>
            </a:lnSpc>
            <a:spcBef>
              <a:spcPct val="0"/>
            </a:spcBef>
            <a:spcAft>
              <a:spcPct val="35000"/>
            </a:spcAft>
          </a:pPr>
          <a:r>
            <a:rPr lang="en-IN" sz="2900" kern="1200" dirty="0" smtClean="0"/>
            <a:t>Right to surrender the patent</a:t>
          </a:r>
          <a:endParaRPr lang="en-IN" sz="2900" kern="1200" dirty="0"/>
        </a:p>
      </dsp:txBody>
      <dsp:txXfrm>
        <a:off x="3364192" y="413816"/>
        <a:ext cx="2227508" cy="1514063"/>
      </dsp:txXfrm>
    </dsp:sp>
    <dsp:sp modelId="{D2C32AA2-49EC-4FB4-A10C-B5822E468658}">
      <dsp:nvSpPr>
        <dsp:cNvPr id="0" name=""/>
        <dsp:cNvSpPr/>
      </dsp:nvSpPr>
      <dsp:spPr>
        <a:xfrm>
          <a:off x="3317087" y="2466981"/>
          <a:ext cx="2321718" cy="16082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lvl="0" algn="ctr" defTabSz="1289050">
            <a:lnSpc>
              <a:spcPct val="90000"/>
            </a:lnSpc>
            <a:spcBef>
              <a:spcPct val="0"/>
            </a:spcBef>
            <a:spcAft>
              <a:spcPct val="35000"/>
            </a:spcAft>
          </a:pPr>
          <a:r>
            <a:rPr lang="en-IN" sz="2900" kern="1200" dirty="0" smtClean="0"/>
            <a:t>Right before sealing</a:t>
          </a:r>
          <a:endParaRPr lang="en-IN" sz="2900" kern="1200" dirty="0"/>
        </a:p>
      </dsp:txBody>
      <dsp:txXfrm>
        <a:off x="3364192" y="2514086"/>
        <a:ext cx="2227508" cy="1514063"/>
      </dsp:txXfrm>
    </dsp:sp>
    <dsp:sp modelId="{5B639B94-AC52-4EA3-9B63-B25315B1D530}">
      <dsp:nvSpPr>
        <dsp:cNvPr id="0" name=""/>
        <dsp:cNvSpPr/>
      </dsp:nvSpPr>
      <dsp:spPr>
        <a:xfrm>
          <a:off x="6240735" y="0"/>
          <a:ext cx="2902148" cy="53340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endParaRPr lang="en-IN" sz="6500" kern="1200" dirty="0"/>
        </a:p>
      </dsp:txBody>
      <dsp:txXfrm>
        <a:off x="6240735" y="0"/>
        <a:ext cx="2902148" cy="1600200"/>
      </dsp:txXfrm>
    </dsp:sp>
    <dsp:sp modelId="{DEB56243-CDF6-4854-AB47-3E988D98DF23}">
      <dsp:nvSpPr>
        <dsp:cNvPr id="0" name=""/>
        <dsp:cNvSpPr/>
      </dsp:nvSpPr>
      <dsp:spPr>
        <a:xfrm>
          <a:off x="6515092" y="366711"/>
          <a:ext cx="2321718" cy="16082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lvl="0" algn="ctr" defTabSz="1289050">
            <a:lnSpc>
              <a:spcPct val="90000"/>
            </a:lnSpc>
            <a:spcBef>
              <a:spcPct val="0"/>
            </a:spcBef>
            <a:spcAft>
              <a:spcPct val="35000"/>
            </a:spcAft>
          </a:pPr>
          <a:r>
            <a:rPr lang="en-IN" sz="2900" kern="1200" dirty="0" smtClean="0"/>
            <a:t>Right to apply for the patent of admission</a:t>
          </a:r>
          <a:endParaRPr lang="en-IN" sz="2900" kern="1200" dirty="0"/>
        </a:p>
      </dsp:txBody>
      <dsp:txXfrm>
        <a:off x="6562197" y="413816"/>
        <a:ext cx="2227508" cy="1514063"/>
      </dsp:txXfrm>
    </dsp:sp>
    <dsp:sp modelId="{D8633506-A2C2-4B86-A3B2-09AABF46ACAB}">
      <dsp:nvSpPr>
        <dsp:cNvPr id="0" name=""/>
        <dsp:cNvSpPr/>
      </dsp:nvSpPr>
      <dsp:spPr>
        <a:xfrm>
          <a:off x="6515092" y="2466981"/>
          <a:ext cx="2321718" cy="160827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lvl="0" algn="ctr" defTabSz="1289050">
            <a:lnSpc>
              <a:spcPct val="90000"/>
            </a:lnSpc>
            <a:spcBef>
              <a:spcPct val="0"/>
            </a:spcBef>
            <a:spcAft>
              <a:spcPct val="35000"/>
            </a:spcAft>
          </a:pPr>
          <a:r>
            <a:rPr lang="en-IN" sz="2900" kern="1200" dirty="0" smtClean="0"/>
            <a:t>Right in  case of Infringement</a:t>
          </a:r>
          <a:endParaRPr lang="en-IN" sz="2900" kern="1200" dirty="0"/>
        </a:p>
      </dsp:txBody>
      <dsp:txXfrm>
        <a:off x="6562197" y="2514086"/>
        <a:ext cx="2227508" cy="151406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6/24/2022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3809070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6/24/2022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3822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 xmlns:a16="http://schemas.microsoft.com/office/drawing/2014/main" id="{8F094B09-86E4-423D-86B4-2E7EFB2A4C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 xmlns:a16="http://schemas.microsoft.com/office/drawing/2014/main" id="{51150029-7DEF-4E4B-A0C3-F2DECCE5DC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 xmlns:a16="http://schemas.microsoft.com/office/drawing/2014/main" id="{6F9B0509-5DC1-4EE2-BD18-8495F03E03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642CB1C-FE27-4E7D-AE64-044B33D54B4F}" type="slidenum">
              <a:rPr lang="en-US" altLang="en-US" smtClean="0"/>
              <a:pPr>
                <a:spcBef>
                  <a:spcPct val="0"/>
                </a:spcBef>
              </a:pPr>
              <a:t>3</a:t>
            </a:fld>
            <a:endParaRPr lang="en-US" altLang="en-US"/>
          </a:p>
        </p:txBody>
      </p:sp>
      <p:sp>
        <p:nvSpPr>
          <p:cNvPr id="5" name="Footer Placeholder 4">
            <a:extLst>
              <a:ext uri="{FF2B5EF4-FFF2-40B4-BE49-F238E27FC236}">
                <a16:creationId xmlns="" xmlns:a16="http://schemas.microsoft.com/office/drawing/2014/main" id="{2AE18433-0871-4373-BF94-BDD419AA67C3}"/>
              </a:ext>
            </a:extLst>
          </p:cNvPr>
          <p:cNvSpPr>
            <a:spLocks noGrp="1"/>
          </p:cNvSpPr>
          <p:nvPr>
            <p:ph type="ftr" sz="quarter" idx="4"/>
          </p:nvPr>
        </p:nvSpPr>
        <p:spPr/>
        <p:txBody>
          <a:bodyPr/>
          <a:lstStyle/>
          <a:p>
            <a:pPr>
              <a:defRPr/>
            </a:pPr>
            <a:endParaRPr lang="en-US" dirty="0"/>
          </a:p>
        </p:txBody>
      </p:sp>
      <p:sp>
        <p:nvSpPr>
          <p:cNvPr id="6" name="Date Placeholder 5">
            <a:extLst>
              <a:ext uri="{FF2B5EF4-FFF2-40B4-BE49-F238E27FC236}">
                <a16:creationId xmlns="" xmlns:a16="http://schemas.microsoft.com/office/drawing/2014/main" id="{D37AABC8-1B55-423C-B011-5B53D9B6ED6A}"/>
              </a:ext>
            </a:extLst>
          </p:cNvPr>
          <p:cNvSpPr>
            <a:spLocks noGrp="1"/>
          </p:cNvSpPr>
          <p:nvPr>
            <p:ph type="dt" sz="quarter" idx="1"/>
          </p:nvPr>
        </p:nvSpPr>
        <p:spPr/>
        <p:txBody>
          <a:bodyPr/>
          <a:lstStyle/>
          <a:p>
            <a:pPr>
              <a:defRPr/>
            </a:pPr>
            <a:fld id="{C0EFA361-F669-4B69-AA15-FDCABCA5D826}" type="datetime3">
              <a:rPr lang="en-US"/>
              <a:pPr>
                <a:defRPr/>
              </a:pPr>
              <a:t>24 June 2022</a:t>
            </a:fld>
            <a:endParaRPr lang="en-US"/>
          </a:p>
        </p:txBody>
      </p:sp>
    </p:spTree>
    <p:extLst>
      <p:ext uri="{BB962C8B-B14F-4D97-AF65-F5344CB8AC3E}">
        <p14:creationId xmlns:p14="http://schemas.microsoft.com/office/powerpoint/2010/main" val="1357718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 xmlns:a16="http://schemas.microsoft.com/office/drawing/2014/main" id="{9A3D60E6-3547-4930-9617-F5DB23A5B1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 xmlns:a16="http://schemas.microsoft.com/office/drawing/2014/main" id="{6AEBDCE8-2C21-41EA-8420-DA274D37F7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2" name="Slide Number Placeholder 3">
            <a:extLst>
              <a:ext uri="{FF2B5EF4-FFF2-40B4-BE49-F238E27FC236}">
                <a16:creationId xmlns="" xmlns:a16="http://schemas.microsoft.com/office/drawing/2014/main" id="{F09A27A3-B178-4615-A9C8-B6D44139EC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F250BF-08D4-48B8-B8B5-54D19455C453}" type="slidenum">
              <a:rPr lang="en-US" altLang="en-US" smtClean="0"/>
              <a:pPr>
                <a:spcBef>
                  <a:spcPct val="0"/>
                </a:spcBef>
              </a:pPr>
              <a:t>13</a:t>
            </a:fld>
            <a:endParaRPr lang="en-US" altLang="en-US"/>
          </a:p>
        </p:txBody>
      </p:sp>
    </p:spTree>
    <p:extLst>
      <p:ext uri="{BB962C8B-B14F-4D97-AF65-F5344CB8AC3E}">
        <p14:creationId xmlns:p14="http://schemas.microsoft.com/office/powerpoint/2010/main" val="3164963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14</a:t>
            </a:fld>
            <a:endParaRPr lang="en-US" altLang="en-US"/>
          </a:p>
        </p:txBody>
      </p:sp>
    </p:spTree>
    <p:extLst>
      <p:ext uri="{BB962C8B-B14F-4D97-AF65-F5344CB8AC3E}">
        <p14:creationId xmlns:p14="http://schemas.microsoft.com/office/powerpoint/2010/main" val="2645310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15</a:t>
            </a:fld>
            <a:endParaRPr lang="en-US" altLang="en-US"/>
          </a:p>
        </p:txBody>
      </p:sp>
    </p:spTree>
    <p:extLst>
      <p:ext uri="{BB962C8B-B14F-4D97-AF65-F5344CB8AC3E}">
        <p14:creationId xmlns:p14="http://schemas.microsoft.com/office/powerpoint/2010/main" val="2645310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 xmlns:a16="http://schemas.microsoft.com/office/drawing/2014/main" id="{695C2902-B3E0-485A-9144-229C4AFA50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 xmlns:a16="http://schemas.microsoft.com/office/drawing/2014/main" id="{31117FAB-1038-4FC5-9926-371D62F201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 xmlns:a16="http://schemas.microsoft.com/office/drawing/2014/main" id="{EC8FF6D5-F6CB-491F-A379-D5C888B74F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984FC5-318F-44E3-AA50-EA3A84A63867}" type="slidenum">
              <a:rPr lang="en-US" altLang="en-US" smtClean="0"/>
              <a:pPr>
                <a:spcBef>
                  <a:spcPct val="0"/>
                </a:spcBef>
              </a:pPr>
              <a:t>16</a:t>
            </a:fld>
            <a:endParaRPr lang="en-US" altLang="en-US"/>
          </a:p>
        </p:txBody>
      </p:sp>
    </p:spTree>
    <p:extLst>
      <p:ext uri="{BB962C8B-B14F-4D97-AF65-F5344CB8AC3E}">
        <p14:creationId xmlns:p14="http://schemas.microsoft.com/office/powerpoint/2010/main" val="2578108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 xmlns:a16="http://schemas.microsoft.com/office/drawing/2014/main" id="{5ECE3DE5-6357-4AAA-B4A0-B8AB0A6116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 xmlns:a16="http://schemas.microsoft.com/office/drawing/2014/main" id="{D5557619-8061-4B43-B04B-C25BB27A2F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 xmlns:a16="http://schemas.microsoft.com/office/drawing/2014/main" id="{E90A2043-90FF-4F60-A845-232010AE5C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332595-D11F-497F-8771-1F28E7D1234A}" type="slidenum">
              <a:rPr lang="en-US" altLang="en-US" smtClean="0"/>
              <a:pPr>
                <a:spcBef>
                  <a:spcPct val="0"/>
                </a:spcBef>
              </a:pPr>
              <a:t>17</a:t>
            </a:fld>
            <a:endParaRPr lang="en-US" altLang="en-US"/>
          </a:p>
        </p:txBody>
      </p:sp>
    </p:spTree>
    <p:extLst>
      <p:ext uri="{BB962C8B-B14F-4D97-AF65-F5344CB8AC3E}">
        <p14:creationId xmlns:p14="http://schemas.microsoft.com/office/powerpoint/2010/main" val="208646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 xmlns:a16="http://schemas.microsoft.com/office/drawing/2014/main" id="{50EDA2DB-022B-4A30-856D-2518AA29A0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 xmlns:a16="http://schemas.microsoft.com/office/drawing/2014/main" id="{D44AEC14-F06F-469C-B89D-EC9EB41F66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2" name="Slide Number Placeholder 3">
            <a:extLst>
              <a:ext uri="{FF2B5EF4-FFF2-40B4-BE49-F238E27FC236}">
                <a16:creationId xmlns="" xmlns:a16="http://schemas.microsoft.com/office/drawing/2014/main" id="{55581D1C-B3BC-4868-BB3A-5CB34369AE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3BFDA7-0D66-4BA2-995A-D0F126F5BCEE}" type="slidenum">
              <a:rPr lang="en-US" altLang="en-US" smtClean="0"/>
              <a:pPr>
                <a:spcBef>
                  <a:spcPct val="0"/>
                </a:spcBef>
              </a:pPr>
              <a:t>18</a:t>
            </a:fld>
            <a:endParaRPr lang="en-US" altLang="en-US"/>
          </a:p>
        </p:txBody>
      </p:sp>
    </p:spTree>
    <p:extLst>
      <p:ext uri="{BB962C8B-B14F-4D97-AF65-F5344CB8AC3E}">
        <p14:creationId xmlns:p14="http://schemas.microsoft.com/office/powerpoint/2010/main" val="2203609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 xmlns:a16="http://schemas.microsoft.com/office/drawing/2014/main" id="{8D6BF07D-263C-4CAA-856C-5B51C22109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 xmlns:a16="http://schemas.microsoft.com/office/drawing/2014/main" id="{0A1F9D29-8F8D-44EA-BDE1-A29857D30D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Slide Number Placeholder 3">
            <a:extLst>
              <a:ext uri="{FF2B5EF4-FFF2-40B4-BE49-F238E27FC236}">
                <a16:creationId xmlns="" xmlns:a16="http://schemas.microsoft.com/office/drawing/2014/main" id="{2C130F43-BD03-484B-B43F-CC595A385C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D098FF-C9FF-4623-8A31-80C9DD56EE10}" type="slidenum">
              <a:rPr lang="en-US" altLang="en-US" smtClean="0"/>
              <a:pPr>
                <a:spcBef>
                  <a:spcPct val="0"/>
                </a:spcBef>
              </a:pPr>
              <a:t>20</a:t>
            </a:fld>
            <a:endParaRPr lang="en-US" altLang="en-US"/>
          </a:p>
        </p:txBody>
      </p:sp>
    </p:spTree>
    <p:extLst>
      <p:ext uri="{BB962C8B-B14F-4D97-AF65-F5344CB8AC3E}">
        <p14:creationId xmlns:p14="http://schemas.microsoft.com/office/powerpoint/2010/main" val="461601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21</a:t>
            </a:fld>
            <a:endParaRPr lang="en-US" altLang="en-US"/>
          </a:p>
        </p:txBody>
      </p:sp>
    </p:spTree>
    <p:extLst>
      <p:ext uri="{BB962C8B-B14F-4D97-AF65-F5344CB8AC3E}">
        <p14:creationId xmlns:p14="http://schemas.microsoft.com/office/powerpoint/2010/main" val="2645495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22</a:t>
            </a:fld>
            <a:endParaRPr lang="en-US" altLang="en-US"/>
          </a:p>
        </p:txBody>
      </p:sp>
    </p:spTree>
    <p:extLst>
      <p:ext uri="{BB962C8B-B14F-4D97-AF65-F5344CB8AC3E}">
        <p14:creationId xmlns:p14="http://schemas.microsoft.com/office/powerpoint/2010/main" val="642761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23</a:t>
            </a:fld>
            <a:endParaRPr lang="en-US" altLang="en-US"/>
          </a:p>
        </p:txBody>
      </p:sp>
    </p:spTree>
    <p:extLst>
      <p:ext uri="{BB962C8B-B14F-4D97-AF65-F5344CB8AC3E}">
        <p14:creationId xmlns:p14="http://schemas.microsoft.com/office/powerpoint/2010/main" val="262772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 xmlns:a16="http://schemas.microsoft.com/office/drawing/2014/main" id="{09CB8EC3-4527-4272-A821-3EC14F15D7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 xmlns:a16="http://schemas.microsoft.com/office/drawing/2014/main" id="{6FB2DA97-C6DC-495F-9FEE-E9CB2B042E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 xmlns:a16="http://schemas.microsoft.com/office/drawing/2014/main" id="{CCEE61BB-8422-499A-AC57-C8BE98AEFD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D7EAED-AF4C-43C1-8C9E-C7E1F9A02C89}" type="slidenum">
              <a:rPr lang="en-US" altLang="en-US" smtClean="0"/>
              <a:pPr>
                <a:spcBef>
                  <a:spcPct val="0"/>
                </a:spcBef>
              </a:pPr>
              <a:t>4</a:t>
            </a:fld>
            <a:endParaRPr lang="en-US" altLang="en-US"/>
          </a:p>
        </p:txBody>
      </p:sp>
      <p:sp>
        <p:nvSpPr>
          <p:cNvPr id="5" name="Footer Placeholder 4">
            <a:extLst>
              <a:ext uri="{FF2B5EF4-FFF2-40B4-BE49-F238E27FC236}">
                <a16:creationId xmlns="" xmlns:a16="http://schemas.microsoft.com/office/drawing/2014/main" id="{ED3AAA21-57E2-4B0A-BB27-CCC290E72785}"/>
              </a:ext>
            </a:extLst>
          </p:cNvPr>
          <p:cNvSpPr>
            <a:spLocks noGrp="1"/>
          </p:cNvSpPr>
          <p:nvPr>
            <p:ph type="ftr" sz="quarter" idx="4"/>
          </p:nvPr>
        </p:nvSpPr>
        <p:spPr/>
        <p:txBody>
          <a:bodyPr/>
          <a:lstStyle/>
          <a:p>
            <a:pPr>
              <a:defRPr/>
            </a:pPr>
            <a:endParaRPr lang="en-US" dirty="0"/>
          </a:p>
        </p:txBody>
      </p:sp>
      <p:sp>
        <p:nvSpPr>
          <p:cNvPr id="6" name="Date Placeholder 5">
            <a:extLst>
              <a:ext uri="{FF2B5EF4-FFF2-40B4-BE49-F238E27FC236}">
                <a16:creationId xmlns="" xmlns:a16="http://schemas.microsoft.com/office/drawing/2014/main" id="{9D949D5A-9C3A-438F-9F83-0A278F9B02E8}"/>
              </a:ext>
            </a:extLst>
          </p:cNvPr>
          <p:cNvSpPr>
            <a:spLocks noGrp="1"/>
          </p:cNvSpPr>
          <p:nvPr>
            <p:ph type="dt" sz="quarter" idx="1"/>
          </p:nvPr>
        </p:nvSpPr>
        <p:spPr/>
        <p:txBody>
          <a:bodyPr/>
          <a:lstStyle/>
          <a:p>
            <a:pPr>
              <a:defRPr/>
            </a:pPr>
            <a:fld id="{44C8DE7B-BB6B-4B97-A76E-C5C1EA37877B}" type="datetime3">
              <a:rPr lang="en-US"/>
              <a:pPr>
                <a:defRPr/>
              </a:pPr>
              <a:t>24 June 2022</a:t>
            </a:fld>
            <a:endParaRPr lang="en-US"/>
          </a:p>
        </p:txBody>
      </p:sp>
    </p:spTree>
    <p:extLst>
      <p:ext uri="{BB962C8B-B14F-4D97-AF65-F5344CB8AC3E}">
        <p14:creationId xmlns:p14="http://schemas.microsoft.com/office/powerpoint/2010/main" val="1178525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66</a:t>
            </a:fld>
            <a:endParaRPr lang="en-US"/>
          </a:p>
        </p:txBody>
      </p:sp>
    </p:spTree>
    <p:extLst>
      <p:ext uri="{BB962C8B-B14F-4D97-AF65-F5344CB8AC3E}">
        <p14:creationId xmlns:p14="http://schemas.microsoft.com/office/powerpoint/2010/main" val="2830764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67</a:t>
            </a:fld>
            <a:endParaRPr lang="en-US"/>
          </a:p>
        </p:txBody>
      </p:sp>
    </p:spTree>
    <p:extLst>
      <p:ext uri="{BB962C8B-B14F-4D97-AF65-F5344CB8AC3E}">
        <p14:creationId xmlns:p14="http://schemas.microsoft.com/office/powerpoint/2010/main" val="3757310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68</a:t>
            </a:fld>
            <a:endParaRPr lang="en-US"/>
          </a:p>
        </p:txBody>
      </p:sp>
    </p:spTree>
    <p:extLst>
      <p:ext uri="{BB962C8B-B14F-4D97-AF65-F5344CB8AC3E}">
        <p14:creationId xmlns:p14="http://schemas.microsoft.com/office/powerpoint/2010/main" val="3412380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 xmlns:a16="http://schemas.microsoft.com/office/drawing/2014/main" id="{09CB8EC3-4527-4272-A821-3EC14F15D7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 xmlns:a16="http://schemas.microsoft.com/office/drawing/2014/main" id="{6FB2DA97-C6DC-495F-9FEE-E9CB2B042E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 xmlns:a16="http://schemas.microsoft.com/office/drawing/2014/main" id="{CCEE61BB-8422-499A-AC57-C8BE98AEFD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D7EAED-AF4C-43C1-8C9E-C7E1F9A02C89}" type="slidenum">
              <a:rPr lang="en-US" altLang="en-US" smtClean="0"/>
              <a:pPr>
                <a:spcBef>
                  <a:spcPct val="0"/>
                </a:spcBef>
              </a:pPr>
              <a:t>5</a:t>
            </a:fld>
            <a:endParaRPr lang="en-US" altLang="en-US"/>
          </a:p>
        </p:txBody>
      </p:sp>
      <p:sp>
        <p:nvSpPr>
          <p:cNvPr id="5" name="Footer Placeholder 4">
            <a:extLst>
              <a:ext uri="{FF2B5EF4-FFF2-40B4-BE49-F238E27FC236}">
                <a16:creationId xmlns="" xmlns:a16="http://schemas.microsoft.com/office/drawing/2014/main" id="{ED3AAA21-57E2-4B0A-BB27-CCC290E72785}"/>
              </a:ext>
            </a:extLst>
          </p:cNvPr>
          <p:cNvSpPr>
            <a:spLocks noGrp="1"/>
          </p:cNvSpPr>
          <p:nvPr>
            <p:ph type="ftr" sz="quarter" idx="4"/>
          </p:nvPr>
        </p:nvSpPr>
        <p:spPr/>
        <p:txBody>
          <a:bodyPr/>
          <a:lstStyle/>
          <a:p>
            <a:pPr>
              <a:defRPr/>
            </a:pPr>
            <a:endParaRPr lang="en-US" dirty="0"/>
          </a:p>
        </p:txBody>
      </p:sp>
      <p:sp>
        <p:nvSpPr>
          <p:cNvPr id="6" name="Date Placeholder 5">
            <a:extLst>
              <a:ext uri="{FF2B5EF4-FFF2-40B4-BE49-F238E27FC236}">
                <a16:creationId xmlns="" xmlns:a16="http://schemas.microsoft.com/office/drawing/2014/main" id="{9D949D5A-9C3A-438F-9F83-0A278F9B02E8}"/>
              </a:ext>
            </a:extLst>
          </p:cNvPr>
          <p:cNvSpPr>
            <a:spLocks noGrp="1"/>
          </p:cNvSpPr>
          <p:nvPr>
            <p:ph type="dt" sz="quarter" idx="1"/>
          </p:nvPr>
        </p:nvSpPr>
        <p:spPr/>
        <p:txBody>
          <a:bodyPr/>
          <a:lstStyle/>
          <a:p>
            <a:pPr>
              <a:defRPr/>
            </a:pPr>
            <a:fld id="{44C8DE7B-BB6B-4B97-A76E-C5C1EA37877B}" type="datetime3">
              <a:rPr lang="en-US"/>
              <a:pPr>
                <a:defRPr/>
              </a:pPr>
              <a:t>24 June 2022</a:t>
            </a:fld>
            <a:endParaRPr lang="en-US"/>
          </a:p>
        </p:txBody>
      </p:sp>
    </p:spTree>
    <p:extLst>
      <p:ext uri="{BB962C8B-B14F-4D97-AF65-F5344CB8AC3E}">
        <p14:creationId xmlns:p14="http://schemas.microsoft.com/office/powerpoint/2010/main" val="656516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 xmlns:a16="http://schemas.microsoft.com/office/drawing/2014/main" id="{22841ADC-6887-49C1-96D6-40D20DD43F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 xmlns:a16="http://schemas.microsoft.com/office/drawing/2014/main" id="{1EA8486A-091E-44DA-A204-9EA09F2EC1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a:extLst>
              <a:ext uri="{FF2B5EF4-FFF2-40B4-BE49-F238E27FC236}">
                <a16:creationId xmlns="" xmlns:a16="http://schemas.microsoft.com/office/drawing/2014/main" id="{9150ED13-8B08-4EEF-B2C6-95CD7695E2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A8F85C-F659-4EA3-819C-0CBF94BC5B6F}" type="slidenum">
              <a:rPr lang="en-US" altLang="en-US" smtClean="0"/>
              <a:pPr>
                <a:spcBef>
                  <a:spcPct val="0"/>
                </a:spcBef>
              </a:pPr>
              <a:t>7</a:t>
            </a:fld>
            <a:endParaRPr lang="en-US" altLang="en-US"/>
          </a:p>
        </p:txBody>
      </p:sp>
    </p:spTree>
    <p:extLst>
      <p:ext uri="{BB962C8B-B14F-4D97-AF65-F5344CB8AC3E}">
        <p14:creationId xmlns:p14="http://schemas.microsoft.com/office/powerpoint/2010/main" val="4073819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 xmlns:a16="http://schemas.microsoft.com/office/drawing/2014/main" id="{117D0B32-8C5B-41FB-8CF4-9837941D26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 xmlns:a16="http://schemas.microsoft.com/office/drawing/2014/main" id="{2A38DC6E-B89F-4336-A0D4-C368711E56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 xmlns:a16="http://schemas.microsoft.com/office/drawing/2014/main" id="{927084C9-32D8-442D-8FB4-6679B53F67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33D62EC-F434-4FCF-8DDB-B1FB531822B9}" type="slidenum">
              <a:rPr lang="en-US" altLang="en-US" smtClean="0"/>
              <a:pPr>
                <a:spcBef>
                  <a:spcPct val="0"/>
                </a:spcBef>
              </a:pPr>
              <a:t>8</a:t>
            </a:fld>
            <a:endParaRPr lang="en-US" altLang="en-US"/>
          </a:p>
        </p:txBody>
      </p:sp>
    </p:spTree>
    <p:extLst>
      <p:ext uri="{BB962C8B-B14F-4D97-AF65-F5344CB8AC3E}">
        <p14:creationId xmlns:p14="http://schemas.microsoft.com/office/powerpoint/2010/main" val="2874355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 xmlns:a16="http://schemas.microsoft.com/office/drawing/2014/main" id="{351C079D-21EC-4E73-9865-29719CB898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 xmlns:a16="http://schemas.microsoft.com/office/drawing/2014/main" id="{3CC61D28-B897-4580-9BC1-ADC56443DB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a:extLst>
              <a:ext uri="{FF2B5EF4-FFF2-40B4-BE49-F238E27FC236}">
                <a16:creationId xmlns="" xmlns:a16="http://schemas.microsoft.com/office/drawing/2014/main" id="{97592728-BB19-4402-91A6-AC36E5B3B4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176401-9535-4290-84F0-6C0909750669}" type="slidenum">
              <a:rPr lang="en-US" altLang="en-US" smtClean="0"/>
              <a:pPr>
                <a:spcBef>
                  <a:spcPct val="0"/>
                </a:spcBef>
              </a:pPr>
              <a:t>9</a:t>
            </a:fld>
            <a:endParaRPr lang="en-US" altLang="en-US"/>
          </a:p>
        </p:txBody>
      </p:sp>
    </p:spTree>
    <p:extLst>
      <p:ext uri="{BB962C8B-B14F-4D97-AF65-F5344CB8AC3E}">
        <p14:creationId xmlns:p14="http://schemas.microsoft.com/office/powerpoint/2010/main" val="3410608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 xmlns:a16="http://schemas.microsoft.com/office/drawing/2014/main" id="{54869FDE-968B-48EC-89EB-BD5041D7D8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 xmlns:a16="http://schemas.microsoft.com/office/drawing/2014/main" id="{3012C9F3-5667-486F-B682-188B3BE7CD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a:extLst>
              <a:ext uri="{FF2B5EF4-FFF2-40B4-BE49-F238E27FC236}">
                <a16:creationId xmlns="" xmlns:a16="http://schemas.microsoft.com/office/drawing/2014/main" id="{A03092B2-FC0F-4911-B4A8-FE12A10AC6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1506F4-12BD-480C-9F46-1BC0C24025B9}" type="slidenum">
              <a:rPr lang="en-US" altLang="en-US" smtClean="0"/>
              <a:pPr>
                <a:spcBef>
                  <a:spcPct val="0"/>
                </a:spcBef>
              </a:pPr>
              <a:t>10</a:t>
            </a:fld>
            <a:endParaRPr lang="en-US" altLang="en-US"/>
          </a:p>
        </p:txBody>
      </p:sp>
    </p:spTree>
    <p:extLst>
      <p:ext uri="{BB962C8B-B14F-4D97-AF65-F5344CB8AC3E}">
        <p14:creationId xmlns:p14="http://schemas.microsoft.com/office/powerpoint/2010/main" val="1675921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 xmlns:a16="http://schemas.microsoft.com/office/drawing/2014/main" id="{F7005A76-A7CE-4E65-A7A9-3990E5290D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 xmlns:a16="http://schemas.microsoft.com/office/drawing/2014/main" id="{046275AF-8EE0-4323-987E-7026322A8E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a:extLst>
              <a:ext uri="{FF2B5EF4-FFF2-40B4-BE49-F238E27FC236}">
                <a16:creationId xmlns="" xmlns:a16="http://schemas.microsoft.com/office/drawing/2014/main" id="{B299B54E-1C2C-44A2-A938-CF25109AC5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2F8472E-974D-4B6C-8F85-3FF69C8F77BE}" type="slidenum">
              <a:rPr lang="en-US" altLang="en-US" smtClean="0"/>
              <a:pPr>
                <a:spcBef>
                  <a:spcPct val="0"/>
                </a:spcBef>
              </a:pPr>
              <a:t>11</a:t>
            </a:fld>
            <a:endParaRPr lang="en-US" altLang="en-US"/>
          </a:p>
        </p:txBody>
      </p:sp>
    </p:spTree>
    <p:extLst>
      <p:ext uri="{BB962C8B-B14F-4D97-AF65-F5344CB8AC3E}">
        <p14:creationId xmlns:p14="http://schemas.microsoft.com/office/powerpoint/2010/main" val="1806226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 xmlns:a16="http://schemas.microsoft.com/office/drawing/2014/main" id="{54869FDE-968B-48EC-89EB-BD5041D7D8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 xmlns:a16="http://schemas.microsoft.com/office/drawing/2014/main" id="{3012C9F3-5667-486F-B682-188B3BE7CD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a:extLst>
              <a:ext uri="{FF2B5EF4-FFF2-40B4-BE49-F238E27FC236}">
                <a16:creationId xmlns="" xmlns:a16="http://schemas.microsoft.com/office/drawing/2014/main" id="{A03092B2-FC0F-4911-B4A8-FE12A10AC6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1506F4-12BD-480C-9F46-1BC0C24025B9}" type="slidenum">
              <a:rPr lang="en-US" altLang="en-US" smtClean="0"/>
              <a:pPr>
                <a:spcBef>
                  <a:spcPct val="0"/>
                </a:spcBef>
              </a:pPr>
              <a:t>12</a:t>
            </a:fld>
            <a:endParaRPr lang="en-US" altLang="en-US"/>
          </a:p>
        </p:txBody>
      </p:sp>
    </p:spTree>
    <p:extLst>
      <p:ext uri="{BB962C8B-B14F-4D97-AF65-F5344CB8AC3E}">
        <p14:creationId xmlns:p14="http://schemas.microsoft.com/office/powerpoint/2010/main" val="1675921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67CBA7-D224-4096-85DF-94ABE69A39F9}" type="datetime1">
              <a:rPr lang="en-US" smtClean="0"/>
              <a:t>6/24/2022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4A2EBD-634A-4221-A546-D2AAC29A3E5C}" type="datetime1">
              <a:rPr lang="en-US" smtClean="0"/>
              <a:t>6/24/2022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7EB8DD-6321-4C58-A178-E1620F987EE8}" type="datetime1">
              <a:rPr lang="en-US" smtClean="0"/>
              <a:t>6/24/2022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3C99A7-62D6-4E05-9EAC-10DED6D270D5}" type="datetime1">
              <a:rPr lang="en-US" smtClean="0"/>
              <a:t>6/24/2022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33A63D-2779-4A1A-B067-C53FDF9066F9}" type="datetime1">
              <a:rPr lang="en-US" smtClean="0"/>
              <a:t>6/24/2022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202DEE-0BCE-4EEA-8A36-02199C4DA97C}" type="datetime1">
              <a:rPr lang="en-US" smtClean="0"/>
              <a:t>6/24/2022</a:t>
            </a:fld>
            <a:endParaRPr lang="en-US"/>
          </a:p>
        </p:txBody>
      </p:sp>
      <p:sp>
        <p:nvSpPr>
          <p:cNvPr id="6" name="Footer Placeholder 5"/>
          <p:cNvSpPr>
            <a:spLocks noGrp="1"/>
          </p:cNvSpPr>
          <p:nvPr>
            <p:ph type="ftr" sz="quarter" idx="11"/>
          </p:nvPr>
        </p:nvSpPr>
        <p:spPr/>
        <p:txBody>
          <a:bodyPr/>
          <a:lstStyle/>
          <a:p>
            <a:r>
              <a:rPr lang="en-US" smtClean="0"/>
              <a:t>Ms. Annapurna Dwivedi    Constitution of India, Law and Engineering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D056A2-85B1-4D90-A19C-31A40D9968FD}" type="datetime1">
              <a:rPr lang="en-US" smtClean="0"/>
              <a:t>6/24/2022</a:t>
            </a:fld>
            <a:endParaRPr lang="en-US"/>
          </a:p>
        </p:txBody>
      </p:sp>
      <p:sp>
        <p:nvSpPr>
          <p:cNvPr id="8" name="Footer Placeholder 7"/>
          <p:cNvSpPr>
            <a:spLocks noGrp="1"/>
          </p:cNvSpPr>
          <p:nvPr>
            <p:ph type="ftr" sz="quarter" idx="11"/>
          </p:nvPr>
        </p:nvSpPr>
        <p:spPr/>
        <p:txBody>
          <a:bodyPr/>
          <a:lstStyle/>
          <a:p>
            <a:r>
              <a:rPr lang="en-US" smtClean="0"/>
              <a:t>Ms. Annapurna Dwivedi    Constitution of India, Law and Engineering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38FFBF-65DA-4E44-8F4B-B2986DC048E3}" type="datetime1">
              <a:rPr lang="en-US" smtClean="0"/>
              <a:t>6/24/2022</a:t>
            </a:fld>
            <a:endParaRPr lang="en-US"/>
          </a:p>
        </p:txBody>
      </p:sp>
      <p:sp>
        <p:nvSpPr>
          <p:cNvPr id="4" name="Footer Placeholder 3"/>
          <p:cNvSpPr>
            <a:spLocks noGrp="1"/>
          </p:cNvSpPr>
          <p:nvPr>
            <p:ph type="ftr" sz="quarter" idx="11"/>
          </p:nvPr>
        </p:nvSpPr>
        <p:spPr/>
        <p:txBody>
          <a:bodyPr/>
          <a:lstStyle/>
          <a:p>
            <a:r>
              <a:rPr lang="en-US" smtClean="0"/>
              <a:t>Ms. Annapurna Dwivedi    Constitution of India, Law and Engineering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FE41F-D350-476C-BEEA-C513E5B4E781}" type="datetime1">
              <a:rPr lang="en-US" smtClean="0"/>
              <a:t>6/24/2022</a:t>
            </a:fld>
            <a:endParaRPr lang="en-US"/>
          </a:p>
        </p:txBody>
      </p:sp>
      <p:sp>
        <p:nvSpPr>
          <p:cNvPr id="3" name="Footer Placeholder 2"/>
          <p:cNvSpPr>
            <a:spLocks noGrp="1"/>
          </p:cNvSpPr>
          <p:nvPr>
            <p:ph type="ftr" sz="quarter" idx="11"/>
          </p:nvPr>
        </p:nvSpPr>
        <p:spPr/>
        <p:txBody>
          <a:bodyPr/>
          <a:lstStyle/>
          <a:p>
            <a:r>
              <a:rPr lang="en-US" smtClean="0"/>
              <a:t>Ms. Annapurna Dwivedi    Constitution of India, Law and Engineering     Unit 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0F5CD8-7C09-4698-B458-45A0EFB75F55}" type="datetime1">
              <a:rPr lang="en-US" smtClean="0"/>
              <a:t>6/24/2022</a:t>
            </a:fld>
            <a:endParaRPr lang="en-US"/>
          </a:p>
        </p:txBody>
      </p:sp>
      <p:sp>
        <p:nvSpPr>
          <p:cNvPr id="6" name="Footer Placeholder 5"/>
          <p:cNvSpPr>
            <a:spLocks noGrp="1"/>
          </p:cNvSpPr>
          <p:nvPr>
            <p:ph type="ftr" sz="quarter" idx="11"/>
          </p:nvPr>
        </p:nvSpPr>
        <p:spPr/>
        <p:txBody>
          <a:bodyPr/>
          <a:lstStyle/>
          <a:p>
            <a:r>
              <a:rPr lang="en-US" smtClean="0"/>
              <a:t>Ms. Annapurna Dwivedi    Constitution of India, Law and Engineering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E3732B-F0D8-493F-A684-C0E6F107845F}" type="datetime1">
              <a:rPr lang="en-US" smtClean="0"/>
              <a:t>6/24/2022</a:t>
            </a:fld>
            <a:endParaRPr lang="en-US"/>
          </a:p>
        </p:txBody>
      </p:sp>
      <p:sp>
        <p:nvSpPr>
          <p:cNvPr id="6" name="Footer Placeholder 5"/>
          <p:cNvSpPr>
            <a:spLocks noGrp="1"/>
          </p:cNvSpPr>
          <p:nvPr>
            <p:ph type="ftr" sz="quarter" idx="11"/>
          </p:nvPr>
        </p:nvSpPr>
        <p:spPr/>
        <p:txBody>
          <a:bodyPr/>
          <a:lstStyle/>
          <a:p>
            <a:r>
              <a:rPr lang="en-US" smtClean="0"/>
              <a:t>Ms. Annapurna Dwivedi    Constitution of India, Law and Engineering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C15F-AD68-4A80-B218-E475AC1EA215}" type="datetime1">
              <a:rPr lang="en-US" smtClean="0"/>
              <a:t>6/24/2022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Ms. Annapurna Dwivedi    Constitution of India, Law and Engineering     Unit 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youtube.com/watch?v=9C88NOP59g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voEp7EmFa8c&amp;t=4s" TargetMode="External"/><Relationship Id="rId2" Type="http://schemas.openxmlformats.org/officeDocument/2006/relationships/hyperlink" Target="https://www.youtube.com/watch?v=OKjyGKl4L9E" TargetMode="Externa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hyperlink" Target="https://www.youtube.com/watch?v=PgXReqylglA"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czDzUP1HclQ" TargetMode="External"/><Relationship Id="rId2" Type="http://schemas.openxmlformats.org/officeDocument/2006/relationships/hyperlink" Target="https://www.youtube.com/watch?v=rDA6ydWqdlc" TargetMode="Externa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hyperlink" Target="https://www.youtube.com/watch?v=sN97XBrQcfU"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youtube.com/watch?v=RJHjw2GpWlY" TargetMode="External"/><Relationship Id="rId2" Type="http://schemas.openxmlformats.org/officeDocument/2006/relationships/hyperlink" Target="https://www.youtube.com/watch?v=9C88NOP59gM" TargetMode="Externa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hyperlink" Target="https://www.youtube.com/watch?v=p6lgIYuVyNo" TargetMode="External"/></Relationships>
</file>

<file path=ppt/slides/_rels/slide7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133B86B4-B1E4-45AD-B9FD-F9320F22680A}"/>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14" name="Date Placeholder 13">
            <a:extLst>
              <a:ext uri="{FF2B5EF4-FFF2-40B4-BE49-F238E27FC236}">
                <a16:creationId xmlns="" xmlns:a16="http://schemas.microsoft.com/office/drawing/2014/main" id="{BF9240B0-CC09-4592-A6B0-A10589A10999}"/>
              </a:ext>
            </a:extLst>
          </p:cNvPr>
          <p:cNvSpPr>
            <a:spLocks noGrp="1"/>
          </p:cNvSpPr>
          <p:nvPr>
            <p:ph type="dt" sz="half" idx="10"/>
          </p:nvPr>
        </p:nvSpPr>
        <p:spPr/>
        <p:txBody>
          <a:bodyPr/>
          <a:lstStyle/>
          <a:p>
            <a:fld id="{EA07C935-B722-480A-83C8-B9189D13959D}" type="datetime1">
              <a:rPr lang="en-US" smtClean="0"/>
              <a:t>6/24/2022</a:t>
            </a:fld>
            <a:endParaRPr lang="en-US"/>
          </a:p>
        </p:txBody>
      </p:sp>
      <p:sp>
        <p:nvSpPr>
          <p:cNvPr id="15" name="Footer Placeholder 14">
            <a:extLst>
              <a:ext uri="{FF2B5EF4-FFF2-40B4-BE49-F238E27FC236}">
                <a16:creationId xmlns="" xmlns:a16="http://schemas.microsoft.com/office/drawing/2014/main" id="{CF64D7C8-39AB-4ECF-B43C-C3F579F41E59}"/>
              </a:ext>
            </a:extLst>
          </p:cNvPr>
          <p:cNvSpPr>
            <a:spLocks noGrp="1"/>
          </p:cNvSpPr>
          <p:nvPr>
            <p:ph type="ftr" sz="quarter" idx="11"/>
          </p:nvPr>
        </p:nvSpPr>
        <p:spPr>
          <a:xfrm>
            <a:off x="2209801" y="6356350"/>
            <a:ext cx="5692320" cy="501650"/>
          </a:xfrm>
        </p:spPr>
        <p:txBody>
          <a:bodyPr/>
          <a:lstStyle/>
          <a:p>
            <a:r>
              <a:rPr lang="en-US" smtClean="0"/>
              <a:t>Ms. Annapurna Dwivedi    Constitution of India, Law and Engineering     Unit 4</a:t>
            </a:r>
            <a:endParaRPr lang="en-US" dirty="0"/>
          </a:p>
        </p:txBody>
      </p:sp>
      <p:sp>
        <p:nvSpPr>
          <p:cNvPr id="16" name="Title 1">
            <a:extLst>
              <a:ext uri="{FF2B5EF4-FFF2-40B4-BE49-F238E27FC236}">
                <a16:creationId xmlns="" xmlns:a16="http://schemas.microsoft.com/office/drawing/2014/main" id="{282C8771-B8DA-47BF-A854-C6E39979E07C}"/>
              </a:ext>
            </a:extLst>
          </p:cNvPr>
          <p:cNvSpPr txBox="1">
            <a:spLocks/>
          </p:cNvSpPr>
          <p:nvPr/>
        </p:nvSpPr>
        <p:spPr>
          <a:xfrm>
            <a:off x="1358900" y="-11113"/>
            <a:ext cx="77724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err="1"/>
              <a:t>Noida</a:t>
            </a:r>
            <a:r>
              <a:rPr lang="en-US" sz="2400" b="1" dirty="0"/>
              <a:t> Institute of Engineering and Technology, Gr. </a:t>
            </a:r>
            <a:r>
              <a:rPr lang="en-US" sz="2400" b="1" dirty="0" err="1"/>
              <a:t>Noida</a:t>
            </a:r>
            <a:endParaRPr lang="en-US" sz="2400" b="1" dirty="0"/>
          </a:p>
        </p:txBody>
      </p:sp>
      <p:pic>
        <p:nvPicPr>
          <p:cNvPr id="17" name="Picture 10">
            <a:extLst>
              <a:ext uri="{FF2B5EF4-FFF2-40B4-BE49-F238E27FC236}">
                <a16:creationId xmlns="" xmlns:a16="http://schemas.microsoft.com/office/drawing/2014/main" id="{E31E86AE-88BD-403F-B0E0-1F30A7B9A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05"/>
            <a:ext cx="13589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Subtitle 2">
            <a:extLst>
              <a:ext uri="{FF2B5EF4-FFF2-40B4-BE49-F238E27FC236}">
                <a16:creationId xmlns="" xmlns:a16="http://schemas.microsoft.com/office/drawing/2014/main" id="{1AD58E9C-42D3-422E-B16C-CB45CA381227}"/>
              </a:ext>
            </a:extLst>
          </p:cNvPr>
          <p:cNvSpPr txBox="1">
            <a:spLocks/>
          </p:cNvSpPr>
          <p:nvPr/>
        </p:nvSpPr>
        <p:spPr>
          <a:xfrm>
            <a:off x="1174750" y="879794"/>
            <a:ext cx="7358063" cy="102520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defTabSz="457200">
              <a:spcBef>
                <a:spcPts val="1000"/>
              </a:spcBef>
              <a:buClr>
                <a:schemeClr val="accent1"/>
              </a:buClr>
              <a:buSzPct val="80000"/>
              <a:buNone/>
              <a:defRPr/>
            </a:pPr>
            <a:r>
              <a:rPr lang="en-US" sz="2800" b="1" dirty="0">
                <a:solidFill>
                  <a:schemeClr val="tx1"/>
                </a:solidFill>
                <a:latin typeface="+mj-lt"/>
                <a:cs typeface="Times New Roman" panose="02020603050405020304" pitchFamily="18" charset="0"/>
              </a:rPr>
              <a:t>Union Executive &amp; State Executive</a:t>
            </a:r>
          </a:p>
        </p:txBody>
      </p:sp>
      <p:sp>
        <p:nvSpPr>
          <p:cNvPr id="19" name="Subtitle 2">
            <a:extLst>
              <a:ext uri="{FF2B5EF4-FFF2-40B4-BE49-F238E27FC236}">
                <a16:creationId xmlns="" xmlns:a16="http://schemas.microsoft.com/office/drawing/2014/main" id="{1690404C-8359-48C9-8330-74044D66FBE7}"/>
              </a:ext>
            </a:extLst>
          </p:cNvPr>
          <p:cNvSpPr txBox="1">
            <a:spLocks/>
          </p:cNvSpPr>
          <p:nvPr/>
        </p:nvSpPr>
        <p:spPr>
          <a:xfrm>
            <a:off x="5334000" y="4114800"/>
            <a:ext cx="3357562" cy="12700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400" dirty="0" smtClean="0">
                <a:solidFill>
                  <a:schemeClr val="tx1"/>
                </a:solidFill>
              </a:rPr>
              <a:t>Ms. Annapurna </a:t>
            </a:r>
            <a:r>
              <a:rPr lang="en-US" sz="2400" dirty="0" err="1" smtClean="0">
                <a:solidFill>
                  <a:schemeClr val="tx1"/>
                </a:solidFill>
              </a:rPr>
              <a:t>Dwivedi</a:t>
            </a:r>
            <a:endParaRPr lang="en-US" sz="2400" dirty="0">
              <a:solidFill>
                <a:schemeClr val="tx1"/>
              </a:solidFill>
            </a:endParaRPr>
          </a:p>
          <a:p>
            <a:pPr algn="ctr" eaLnBrk="1" fontAlgn="auto" hangingPunct="1">
              <a:spcBef>
                <a:spcPct val="20000"/>
              </a:spcBef>
              <a:spcAft>
                <a:spcPts val="0"/>
              </a:spcAft>
              <a:buFont typeface="Arial" pitchFamily="34" charset="0"/>
              <a:buNone/>
              <a:defRPr/>
            </a:pPr>
            <a:r>
              <a:rPr lang="en-US" sz="2400" dirty="0">
                <a:solidFill>
                  <a:schemeClr val="tx1"/>
                </a:solidFill>
              </a:rPr>
              <a:t>Assistant Professor, Department of </a:t>
            </a:r>
            <a:r>
              <a:rPr lang="en-US" sz="2400" dirty="0" smtClean="0">
                <a:solidFill>
                  <a:schemeClr val="tx1"/>
                </a:solidFill>
              </a:rPr>
              <a:t>MBA</a:t>
            </a:r>
            <a:endParaRPr lang="en-US" sz="2400" dirty="0">
              <a:solidFill>
                <a:schemeClr val="tx1"/>
              </a:solidFill>
            </a:endParaRPr>
          </a:p>
        </p:txBody>
      </p:sp>
      <p:sp>
        <p:nvSpPr>
          <p:cNvPr id="20" name="Subtitle 2">
            <a:extLst>
              <a:ext uri="{FF2B5EF4-FFF2-40B4-BE49-F238E27FC236}">
                <a16:creationId xmlns="" xmlns:a16="http://schemas.microsoft.com/office/drawing/2014/main" id="{160C2114-F689-4BD4-88F6-E04098976860}"/>
              </a:ext>
            </a:extLst>
          </p:cNvPr>
          <p:cNvSpPr txBox="1">
            <a:spLocks/>
          </p:cNvSpPr>
          <p:nvPr/>
        </p:nvSpPr>
        <p:spPr>
          <a:xfrm>
            <a:off x="457200" y="2725738"/>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500" dirty="0">
                <a:solidFill>
                  <a:schemeClr val="tx1"/>
                </a:solidFill>
              </a:rPr>
              <a:t>Unit: </a:t>
            </a:r>
            <a:r>
              <a:rPr lang="en-US" sz="2500" dirty="0" smtClean="0">
                <a:solidFill>
                  <a:schemeClr val="tx1"/>
                </a:solidFill>
              </a:rPr>
              <a:t>4</a:t>
            </a:r>
            <a:endParaRPr lang="en-US" sz="2500" dirty="0">
              <a:solidFill>
                <a:schemeClr val="tx1"/>
              </a:solidFill>
            </a:endParaRPr>
          </a:p>
        </p:txBody>
      </p:sp>
      <p:sp>
        <p:nvSpPr>
          <p:cNvPr id="21" name="Subtitle 2">
            <a:extLst>
              <a:ext uri="{FF2B5EF4-FFF2-40B4-BE49-F238E27FC236}">
                <a16:creationId xmlns="" xmlns:a16="http://schemas.microsoft.com/office/drawing/2014/main" id="{9069CE26-8C49-46CB-900F-95D95DB4B368}"/>
              </a:ext>
            </a:extLst>
          </p:cNvPr>
          <p:cNvSpPr txBox="1">
            <a:spLocks/>
          </p:cNvSpPr>
          <p:nvPr/>
        </p:nvSpPr>
        <p:spPr>
          <a:xfrm>
            <a:off x="3886200" y="2667000"/>
            <a:ext cx="4533900" cy="836112"/>
          </a:xfrm>
          <a:prstGeom prst="rect">
            <a:avLst/>
          </a:prstGeom>
        </p:spPr>
        <p:style>
          <a:lnRef idx="2">
            <a:schemeClr val="accent5"/>
          </a:lnRef>
          <a:fillRef idx="1">
            <a:schemeClr val="lt1"/>
          </a:fillRef>
          <a:effectRef idx="0">
            <a:schemeClr val="accent5"/>
          </a:effectRef>
          <a:fontRef idx="minor">
            <a:schemeClr val="dk1"/>
          </a:fontRef>
        </p:style>
        <p:txBody>
          <a:bodyPr>
            <a:noAutofit/>
          </a:bodyPr>
          <a:lstStyle/>
          <a:p>
            <a:pPr algn="ctr" eaLnBrk="1" fontAlgn="auto" hangingPunct="1">
              <a:spcBef>
                <a:spcPct val="20000"/>
              </a:spcBef>
              <a:spcAft>
                <a:spcPts val="0"/>
              </a:spcAft>
              <a:buFont typeface="Arial" pitchFamily="34" charset="0"/>
              <a:buNone/>
              <a:defRPr/>
            </a:pPr>
            <a:r>
              <a:rPr lang="en-IN" sz="2000" b="1" dirty="0">
                <a:solidFill>
                  <a:schemeClr val="tx1"/>
                </a:solidFill>
              </a:rPr>
              <a:t>Constitution of India, Law &amp; Engineering                                             </a:t>
            </a:r>
            <a:endParaRPr lang="en-US" sz="2000" b="1" dirty="0">
              <a:solidFill>
                <a:schemeClr val="tx1"/>
              </a:solidFill>
            </a:endParaRPr>
          </a:p>
        </p:txBody>
      </p:sp>
      <p:sp>
        <p:nvSpPr>
          <p:cNvPr id="22" name="Subtitle 2">
            <a:extLst>
              <a:ext uri="{FF2B5EF4-FFF2-40B4-BE49-F238E27FC236}">
                <a16:creationId xmlns="" xmlns:a16="http://schemas.microsoft.com/office/drawing/2014/main" id="{83ED731D-09EF-400C-A254-06FF108B5B76}"/>
              </a:ext>
            </a:extLst>
          </p:cNvPr>
          <p:cNvSpPr txBox="1">
            <a:spLocks/>
          </p:cNvSpPr>
          <p:nvPr/>
        </p:nvSpPr>
        <p:spPr>
          <a:xfrm>
            <a:off x="381000" y="4267200"/>
            <a:ext cx="4191000" cy="795337"/>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000" dirty="0">
                <a:solidFill>
                  <a:schemeClr val="tx1"/>
                </a:solidFill>
              </a:rPr>
              <a:t>Course Details</a:t>
            </a:r>
            <a:br>
              <a:rPr lang="en-US" sz="2000" dirty="0">
                <a:solidFill>
                  <a:schemeClr val="tx1"/>
                </a:solidFill>
              </a:rPr>
            </a:br>
            <a:r>
              <a:rPr lang="en-US" sz="2000" dirty="0">
                <a:solidFill>
                  <a:schemeClr val="tx1"/>
                </a:solidFill>
              </a:rPr>
              <a:t>(B. Tech 5th Semester)</a:t>
            </a:r>
          </a:p>
        </p:txBody>
      </p:sp>
    </p:spTree>
    <p:extLst>
      <p:ext uri="{BB962C8B-B14F-4D97-AF65-F5344CB8AC3E}">
        <p14:creationId xmlns:p14="http://schemas.microsoft.com/office/powerpoint/2010/main" val="2765505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3A1B28-DA72-44DE-8030-2D786ACAF454}"/>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CO-PO Mapping </a:t>
            </a:r>
          </a:p>
        </p:txBody>
      </p:sp>
      <p:pic>
        <p:nvPicPr>
          <p:cNvPr id="24579" name="Picture 2">
            <a:extLst>
              <a:ext uri="{FF2B5EF4-FFF2-40B4-BE49-F238E27FC236}">
                <a16:creationId xmlns="" xmlns:a16="http://schemas.microsoft.com/office/drawing/2014/main" id="{BAC60B05-4C55-44F7-991F-1F0F2D4A26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9050"/>
            <a:ext cx="1474958"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Table 14">
            <a:extLst>
              <a:ext uri="{FF2B5EF4-FFF2-40B4-BE49-F238E27FC236}">
                <a16:creationId xmlns=""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4033703217"/>
              </p:ext>
            </p:extLst>
          </p:nvPr>
        </p:nvGraphicFramePr>
        <p:xfrm>
          <a:off x="457200" y="1143000"/>
          <a:ext cx="8382002" cy="3857208"/>
        </p:xfrm>
        <a:graphic>
          <a:graphicData uri="http://schemas.openxmlformats.org/drawingml/2006/table">
            <a:tbl>
              <a:tblPr/>
              <a:tblGrid>
                <a:gridCol w="597328">
                  <a:extLst>
                    <a:ext uri="{9D8B030D-6E8A-4147-A177-3AD203B41FA5}">
                      <a16:colId xmlns="" xmlns:a16="http://schemas.microsoft.com/office/drawing/2014/main" val="20000"/>
                    </a:ext>
                  </a:extLst>
                </a:gridCol>
                <a:gridCol w="825919">
                  <a:extLst>
                    <a:ext uri="{9D8B030D-6E8A-4147-A177-3AD203B41FA5}">
                      <a16:colId xmlns="" xmlns:a16="http://schemas.microsoft.com/office/drawing/2014/main" val="20001"/>
                    </a:ext>
                  </a:extLst>
                </a:gridCol>
                <a:gridCol w="444765">
                  <a:extLst>
                    <a:ext uri="{9D8B030D-6E8A-4147-A177-3AD203B41FA5}">
                      <a16:colId xmlns="" xmlns:a16="http://schemas.microsoft.com/office/drawing/2014/main" val="20002"/>
                    </a:ext>
                  </a:extLst>
                </a:gridCol>
                <a:gridCol w="500688">
                  <a:extLst>
                    <a:ext uri="{9D8B030D-6E8A-4147-A177-3AD203B41FA5}">
                      <a16:colId xmlns="" xmlns:a16="http://schemas.microsoft.com/office/drawing/2014/main" val="20003"/>
                    </a:ext>
                  </a:extLst>
                </a:gridCol>
                <a:gridCol w="591541">
                  <a:extLst>
                    <a:ext uri="{9D8B030D-6E8A-4147-A177-3AD203B41FA5}">
                      <a16:colId xmlns="" xmlns:a16="http://schemas.microsoft.com/office/drawing/2014/main" val="20004"/>
                    </a:ext>
                  </a:extLst>
                </a:gridCol>
                <a:gridCol w="591541">
                  <a:extLst>
                    <a:ext uri="{9D8B030D-6E8A-4147-A177-3AD203B41FA5}">
                      <a16:colId xmlns="" xmlns:a16="http://schemas.microsoft.com/office/drawing/2014/main" val="20005"/>
                    </a:ext>
                  </a:extLst>
                </a:gridCol>
                <a:gridCol w="565824">
                  <a:extLst>
                    <a:ext uri="{9D8B030D-6E8A-4147-A177-3AD203B41FA5}">
                      <a16:colId xmlns="" xmlns:a16="http://schemas.microsoft.com/office/drawing/2014/main" val="20006"/>
                    </a:ext>
                  </a:extLst>
                </a:gridCol>
                <a:gridCol w="565824">
                  <a:extLst>
                    <a:ext uri="{9D8B030D-6E8A-4147-A177-3AD203B41FA5}">
                      <a16:colId xmlns="" xmlns:a16="http://schemas.microsoft.com/office/drawing/2014/main" val="20007"/>
                    </a:ext>
                  </a:extLst>
                </a:gridCol>
                <a:gridCol w="565824">
                  <a:extLst>
                    <a:ext uri="{9D8B030D-6E8A-4147-A177-3AD203B41FA5}">
                      <a16:colId xmlns="" xmlns:a16="http://schemas.microsoft.com/office/drawing/2014/main" val="20008"/>
                    </a:ext>
                  </a:extLst>
                </a:gridCol>
                <a:gridCol w="565824">
                  <a:extLst>
                    <a:ext uri="{9D8B030D-6E8A-4147-A177-3AD203B41FA5}">
                      <a16:colId xmlns="" xmlns:a16="http://schemas.microsoft.com/office/drawing/2014/main" val="20009"/>
                    </a:ext>
                  </a:extLst>
                </a:gridCol>
                <a:gridCol w="565824">
                  <a:extLst>
                    <a:ext uri="{9D8B030D-6E8A-4147-A177-3AD203B41FA5}">
                      <a16:colId xmlns="" xmlns:a16="http://schemas.microsoft.com/office/drawing/2014/main" val="20010"/>
                    </a:ext>
                  </a:extLst>
                </a:gridCol>
                <a:gridCol w="669603">
                  <a:extLst>
                    <a:ext uri="{9D8B030D-6E8A-4147-A177-3AD203B41FA5}">
                      <a16:colId xmlns="" xmlns:a16="http://schemas.microsoft.com/office/drawing/2014/main" val="20011"/>
                    </a:ext>
                  </a:extLst>
                </a:gridCol>
                <a:gridCol w="661894">
                  <a:extLst>
                    <a:ext uri="{9D8B030D-6E8A-4147-A177-3AD203B41FA5}">
                      <a16:colId xmlns="" xmlns:a16="http://schemas.microsoft.com/office/drawing/2014/main" val="20012"/>
                    </a:ext>
                  </a:extLst>
                </a:gridCol>
                <a:gridCol w="669603">
                  <a:extLst>
                    <a:ext uri="{9D8B030D-6E8A-4147-A177-3AD203B41FA5}">
                      <a16:colId xmlns="" xmlns:a16="http://schemas.microsoft.com/office/drawing/2014/main" val="20013"/>
                    </a:ext>
                  </a:extLst>
                </a:gridCol>
              </a:tblGrid>
              <a:tr h="599675">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PO3</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PO4</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PO5</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PO6</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PO7</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PO8</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PO9</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PO10</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 xmlns:a16="http://schemas.microsoft.com/office/drawing/2014/main" val="10002"/>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 xmlns:a16="http://schemas.microsoft.com/office/drawing/2014/main"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
        <p:nvSpPr>
          <p:cNvPr id="24720" name="Text Box 3">
            <a:extLst>
              <a:ext uri="{FF2B5EF4-FFF2-40B4-BE49-F238E27FC236}">
                <a16:creationId xmlns="" xmlns:a16="http://schemas.microsoft.com/office/drawing/2014/main" id="{6A2EE4BF-D7E3-42BD-857F-74AFED98530B}"/>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722" name="Rectangle 6">
            <a:extLst>
              <a:ext uri="{FF2B5EF4-FFF2-40B4-BE49-F238E27FC236}">
                <a16:creationId xmlns="" xmlns:a16="http://schemas.microsoft.com/office/drawing/2014/main" id="{3201AD4B-7807-4910-BF97-1061669F92E2}"/>
              </a:ext>
            </a:extLst>
          </p:cNvPr>
          <p:cNvSpPr>
            <a:spLocks noChangeArrowheads="1"/>
          </p:cNvSpPr>
          <p:nvPr/>
        </p:nvSpPr>
        <p:spPr bwMode="auto">
          <a:xfrm>
            <a:off x="264317" y="5019675"/>
            <a:ext cx="8772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42127745-D3D7-4641-8E70-EA0B1E77D275}" type="datetime1">
              <a:rPr lang="en-US" smtClean="0"/>
              <a:t>6/24/2022</a:t>
            </a:fld>
            <a:endParaRPr lang="en-US"/>
          </a:p>
        </p:txBody>
      </p:sp>
      <p:sp>
        <p:nvSpPr>
          <p:cNvPr id="4" name="Footer Placeholder 3"/>
          <p:cNvSpPr>
            <a:spLocks noGrp="1"/>
          </p:cNvSpPr>
          <p:nvPr>
            <p:ph type="ftr" sz="quarter" idx="11"/>
          </p:nvPr>
        </p:nvSpPr>
        <p:spPr>
          <a:xfrm>
            <a:off x="2209800" y="6356350"/>
            <a:ext cx="5562600" cy="501650"/>
          </a:xfrm>
        </p:spPr>
        <p:txBody>
          <a:bodyPr/>
          <a:lstStyle/>
          <a:p>
            <a:r>
              <a:rPr lang="en-US" smtClean="0"/>
              <a:t>Ms. Annapurna Dwivedi    Constitution of India, Law and Engineering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759930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6D95FB-8CC0-4797-9439-2BBC9765319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Program Specific Outcomes</a:t>
            </a:r>
            <a:endParaRPr lang="en-US" sz="2400" b="1" dirty="0">
              <a:latin typeface="Times New Roman" pitchFamily="18" charset="0"/>
              <a:cs typeface="Times New Roman" pitchFamily="18" charset="0"/>
            </a:endParaRPr>
          </a:p>
        </p:txBody>
      </p:sp>
      <p:pic>
        <p:nvPicPr>
          <p:cNvPr id="22531" name="Picture 2">
            <a:extLst>
              <a:ext uri="{FF2B5EF4-FFF2-40B4-BE49-F238E27FC236}">
                <a16:creationId xmlns="" xmlns:a16="http://schemas.microsoft.com/office/drawing/2014/main" id="{67C2745E-3DC2-40E3-B023-44E22A2D4D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5875"/>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11">
            <a:extLst>
              <a:ext uri="{FF2B5EF4-FFF2-40B4-BE49-F238E27FC236}">
                <a16:creationId xmlns="" xmlns:a16="http://schemas.microsoft.com/office/drawing/2014/main" id="{7104EFEA-0012-4D12-82B0-86B56C5E2065}"/>
              </a:ext>
            </a:extLst>
          </p:cNvPr>
          <p:cNvSpPr>
            <a:spLocks noChangeArrowheads="1"/>
          </p:cNvSpPr>
          <p:nvPr/>
        </p:nvSpPr>
        <p:spPr bwMode="auto">
          <a:xfrm>
            <a:off x="0" y="828675"/>
            <a:ext cx="91440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b="1" dirty="0">
                <a:latin typeface="Times New Roman" panose="02020603050405020304" pitchFamily="18" charset="0"/>
                <a:cs typeface="Times New Roman" panose="02020603050405020304" pitchFamily="18" charset="0"/>
              </a:rPr>
              <a:t>Program Specific Outcomes (PSOs) </a:t>
            </a:r>
            <a:r>
              <a:rPr lang="en-US" altLang="en-US" sz="2000" dirty="0">
                <a:latin typeface="Times New Roman" panose="02020603050405020304" pitchFamily="18" charset="0"/>
                <a:cs typeface="Times New Roman" panose="02020603050405020304" pitchFamily="18" charset="0"/>
              </a:rPr>
              <a:t>are what the students should be able to do at the time of graduation. The PSOs are program specific. PSOs are written by the department offering the program. </a:t>
            </a:r>
          </a:p>
        </p:txBody>
      </p:sp>
      <p:sp>
        <p:nvSpPr>
          <p:cNvPr id="11" name="Rectangle 1">
            <a:extLst>
              <a:ext uri="{FF2B5EF4-FFF2-40B4-BE49-F238E27FC236}">
                <a16:creationId xmlns="" xmlns:a16="http://schemas.microsoft.com/office/drawing/2014/main" id="{3F1D76C1-FC1B-4DDA-8469-EEFAA962C3F2}"/>
              </a:ext>
            </a:extLst>
          </p:cNvPr>
          <p:cNvSpPr>
            <a:spLocks noChangeArrowheads="1"/>
          </p:cNvSpPr>
          <p:nvPr/>
        </p:nvSpPr>
        <p:spPr bwMode="auto">
          <a:xfrm>
            <a:off x="0" y="1752600"/>
            <a:ext cx="9144000" cy="4339650"/>
          </a:xfrm>
          <a:prstGeom prst="rect">
            <a:avLst/>
          </a:prstGeom>
          <a:noFill/>
          <a:ln w="9525">
            <a:noFill/>
            <a:miter lim="800000"/>
            <a:headEnd/>
            <a:tailEnd/>
          </a:ln>
        </p:spPr>
        <p:txBody>
          <a:bodyPr anchor="ctr">
            <a:spAutoFit/>
          </a:bodyPr>
          <a:lstStyle/>
          <a:p>
            <a:pPr marL="742950" indent="-742950" algn="just" eaLnBrk="1" fontAlgn="auto" hangingPunct="1">
              <a:lnSpc>
                <a:spcPct val="115000"/>
              </a:lnSpc>
              <a:spcBef>
                <a:spcPts val="0"/>
              </a:spcBef>
              <a:spcAft>
                <a:spcPts val="0"/>
              </a:spcAft>
              <a:defRPr/>
            </a:pPr>
            <a:r>
              <a:rPr lang="en-US" sz="2000" b="1" dirty="0">
                <a:latin typeface="Times New Roman"/>
                <a:ea typeface="Times New Roman"/>
                <a:cs typeface="Times New Roman"/>
              </a:rPr>
              <a:t>PSO1</a:t>
            </a:r>
            <a:r>
              <a:rPr lang="en-US" sz="2000" b="1" dirty="0">
                <a:latin typeface="Times New Roman" pitchFamily="18" charset="0"/>
                <a:ea typeface="Times New Roman"/>
                <a:cs typeface="Times New Roman" pitchFamily="18" charset="0"/>
              </a:rPr>
              <a:t>: </a:t>
            </a:r>
            <a:r>
              <a:rPr lang="en-US" sz="2000" dirty="0">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indent="-742950" algn="just" eaLnBrk="1" fontAlgn="auto" hangingPunct="1">
              <a:lnSpc>
                <a:spcPct val="115000"/>
              </a:lnSpc>
              <a:spcBef>
                <a:spcPts val="0"/>
              </a:spcBef>
              <a:spcAft>
                <a:spcPts val="0"/>
              </a:spcAft>
              <a:defRPr/>
            </a:pPr>
            <a:r>
              <a:rPr lang="en-US" sz="2000" b="1" dirty="0">
                <a:latin typeface="Times New Roman" pitchFamily="18" charset="0"/>
                <a:ea typeface="Times New Roman"/>
                <a:cs typeface="Times New Roman" pitchFamily="18" charset="0"/>
              </a:rPr>
              <a:t>PSO2: </a:t>
            </a:r>
            <a:r>
              <a:rPr lang="en-US" sz="2000" dirty="0">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indent="-742950" algn="just" eaLnBrk="1" fontAlgn="auto" hangingPunct="1">
              <a:lnSpc>
                <a:spcPct val="115000"/>
              </a:lnSpc>
              <a:spcBef>
                <a:spcPts val="0"/>
              </a:spcBef>
              <a:spcAft>
                <a:spcPts val="0"/>
              </a:spcAft>
              <a:defRPr/>
            </a:pPr>
            <a:r>
              <a:rPr lang="en-US" sz="2000" b="1" dirty="0">
                <a:latin typeface="Times New Roman" pitchFamily="18" charset="0"/>
                <a:ea typeface="Times New Roman"/>
                <a:cs typeface="Times New Roman" pitchFamily="18" charset="0"/>
              </a:rPr>
              <a:t>PSO3: </a:t>
            </a:r>
            <a:r>
              <a:rPr lang="en-US" sz="2000" dirty="0">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3" name="Date Placeholder 2"/>
          <p:cNvSpPr>
            <a:spLocks noGrp="1"/>
          </p:cNvSpPr>
          <p:nvPr>
            <p:ph type="dt" sz="half" idx="10"/>
          </p:nvPr>
        </p:nvSpPr>
        <p:spPr/>
        <p:txBody>
          <a:bodyPr/>
          <a:lstStyle/>
          <a:p>
            <a:fld id="{50129D4C-0687-443E-BE5C-90384BE92100}" type="datetime1">
              <a:rPr lang="en-US" smtClean="0"/>
              <a:t>6/24/2022</a:t>
            </a:fld>
            <a:endParaRPr lang="en-US"/>
          </a:p>
        </p:txBody>
      </p:sp>
      <p:sp>
        <p:nvSpPr>
          <p:cNvPr id="4" name="Footer Placeholder 3"/>
          <p:cNvSpPr>
            <a:spLocks noGrp="1"/>
          </p:cNvSpPr>
          <p:nvPr>
            <p:ph type="ftr" sz="quarter" idx="11"/>
          </p:nvPr>
        </p:nvSpPr>
        <p:spPr>
          <a:xfrm>
            <a:off x="1828800" y="6356350"/>
            <a:ext cx="5486400" cy="365125"/>
          </a:xfrm>
        </p:spPr>
        <p:txBody>
          <a:bodyPr/>
          <a:lstStyle/>
          <a:p>
            <a:r>
              <a:rPr lang="en-US" smtClean="0"/>
              <a:t>Ms. Annapurna Dwivedi    Constitution of India, Law and Engineering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990294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3A1B28-DA72-44DE-8030-2D786ACAF454}"/>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CO-PSO Mapping </a:t>
            </a:r>
          </a:p>
        </p:txBody>
      </p:sp>
      <p:pic>
        <p:nvPicPr>
          <p:cNvPr id="24579" name="Picture 2">
            <a:extLst>
              <a:ext uri="{FF2B5EF4-FFF2-40B4-BE49-F238E27FC236}">
                <a16:creationId xmlns="" xmlns:a16="http://schemas.microsoft.com/office/drawing/2014/main" id="{BAC60B05-4C55-44F7-991F-1F0F2D4A26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19050"/>
            <a:ext cx="1474958"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Table 14">
            <a:extLst>
              <a:ext uri="{FF2B5EF4-FFF2-40B4-BE49-F238E27FC236}">
                <a16:creationId xmlns=""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1824516067"/>
              </p:ext>
            </p:extLst>
          </p:nvPr>
        </p:nvGraphicFramePr>
        <p:xfrm>
          <a:off x="1371600" y="1143000"/>
          <a:ext cx="4312445" cy="3857208"/>
        </p:xfrm>
        <a:graphic>
          <a:graphicData uri="http://schemas.openxmlformats.org/drawingml/2006/table">
            <a:tbl>
              <a:tblPr/>
              <a:tblGrid>
                <a:gridCol w="743329">
                  <a:extLst>
                    <a:ext uri="{9D8B030D-6E8A-4147-A177-3AD203B41FA5}">
                      <a16:colId xmlns="" xmlns:a16="http://schemas.microsoft.com/office/drawing/2014/main" val="20000"/>
                    </a:ext>
                  </a:extLst>
                </a:gridCol>
                <a:gridCol w="1027792">
                  <a:extLst>
                    <a:ext uri="{9D8B030D-6E8A-4147-A177-3AD203B41FA5}">
                      <a16:colId xmlns="" xmlns:a16="http://schemas.microsoft.com/office/drawing/2014/main" val="20001"/>
                    </a:ext>
                  </a:extLst>
                </a:gridCol>
                <a:gridCol w="847108">
                  <a:extLst>
                    <a:ext uri="{9D8B030D-6E8A-4147-A177-3AD203B41FA5}">
                      <a16:colId xmlns="" xmlns:a16="http://schemas.microsoft.com/office/drawing/2014/main" val="20014"/>
                    </a:ext>
                  </a:extLst>
                </a:gridCol>
                <a:gridCol w="847108">
                  <a:extLst>
                    <a:ext uri="{9D8B030D-6E8A-4147-A177-3AD203B41FA5}">
                      <a16:colId xmlns="" xmlns:a16="http://schemas.microsoft.com/office/drawing/2014/main" val="20015"/>
                    </a:ext>
                  </a:extLst>
                </a:gridCol>
                <a:gridCol w="847108">
                  <a:extLst>
                    <a:ext uri="{9D8B030D-6E8A-4147-A177-3AD203B41FA5}">
                      <a16:colId xmlns="" xmlns:a16="http://schemas.microsoft.com/office/drawing/2014/main" val="20016"/>
                    </a:ext>
                  </a:extLst>
                </a:gridCol>
              </a:tblGrid>
              <a:tr h="599675">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PSOs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PSO1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 xmlns:a16="http://schemas.microsoft.com/office/drawing/2014/main"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
        <p:nvSpPr>
          <p:cNvPr id="24720" name="Text Box 3">
            <a:extLst>
              <a:ext uri="{FF2B5EF4-FFF2-40B4-BE49-F238E27FC236}">
                <a16:creationId xmlns="" xmlns:a16="http://schemas.microsoft.com/office/drawing/2014/main" id="{6A2EE4BF-D7E3-42BD-857F-74AFED98530B}"/>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722" name="Rectangle 6">
            <a:extLst>
              <a:ext uri="{FF2B5EF4-FFF2-40B4-BE49-F238E27FC236}">
                <a16:creationId xmlns="" xmlns:a16="http://schemas.microsoft.com/office/drawing/2014/main" id="{3201AD4B-7807-4910-BF97-1061669F92E2}"/>
              </a:ext>
            </a:extLst>
          </p:cNvPr>
          <p:cNvSpPr>
            <a:spLocks noChangeArrowheads="1"/>
          </p:cNvSpPr>
          <p:nvPr/>
        </p:nvSpPr>
        <p:spPr bwMode="auto">
          <a:xfrm>
            <a:off x="264317" y="5019675"/>
            <a:ext cx="8772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E52F23E-3BA8-41B3-A0AB-6BA639F1B6B2}" type="datetime1">
              <a:rPr lang="en-US" smtClean="0"/>
              <a:t>6/24/2022</a:t>
            </a:fld>
            <a:endParaRPr lang="en-US"/>
          </a:p>
        </p:txBody>
      </p:sp>
      <p:sp>
        <p:nvSpPr>
          <p:cNvPr id="4" name="Footer Placeholder 3"/>
          <p:cNvSpPr>
            <a:spLocks noGrp="1"/>
          </p:cNvSpPr>
          <p:nvPr>
            <p:ph type="ftr" sz="quarter" idx="11"/>
          </p:nvPr>
        </p:nvSpPr>
        <p:spPr>
          <a:xfrm>
            <a:off x="2209800" y="6356350"/>
            <a:ext cx="5562600" cy="501650"/>
          </a:xfrm>
        </p:spPr>
        <p:txBody>
          <a:bodyPr/>
          <a:lstStyle/>
          <a:p>
            <a:r>
              <a:rPr lang="en-US" smtClean="0"/>
              <a:t>Ms. Annapurna Dwivedi    Constitution of India, Law and Engineering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759930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C184FB-8DDA-4D55-8ABE-8343F2600C4E}"/>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Program Educational Objectives</a:t>
            </a:r>
            <a:endParaRPr lang="en-US" sz="2400" b="1" dirty="0">
              <a:latin typeface="Times New Roman" pitchFamily="18" charset="0"/>
              <a:cs typeface="Times New Roman" pitchFamily="18" charset="0"/>
            </a:endParaRPr>
          </a:p>
        </p:txBody>
      </p:sp>
      <p:pic>
        <p:nvPicPr>
          <p:cNvPr id="26627" name="Picture 2">
            <a:extLst>
              <a:ext uri="{FF2B5EF4-FFF2-40B4-BE49-F238E27FC236}">
                <a16:creationId xmlns="" xmlns:a16="http://schemas.microsoft.com/office/drawing/2014/main" id="{FFAC6D9C-9307-438C-9776-E59C1928FDD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3">
            <a:extLst>
              <a:ext uri="{FF2B5EF4-FFF2-40B4-BE49-F238E27FC236}">
                <a16:creationId xmlns="" xmlns:a16="http://schemas.microsoft.com/office/drawing/2014/main" id="{B2BD896E-8F28-4807-AE5B-E33637344481}"/>
              </a:ext>
            </a:extLst>
          </p:cNvPr>
          <p:cNvSpPr>
            <a:spLocks noChangeArrowheads="1"/>
          </p:cNvSpPr>
          <p:nvPr/>
        </p:nvSpPr>
        <p:spPr bwMode="auto">
          <a:xfrm>
            <a:off x="0" y="1066800"/>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Program Educational Objectives (PEOs) </a:t>
            </a:r>
            <a:r>
              <a:rPr lang="en-US" altLang="en-US" sz="2000">
                <a:latin typeface="Times New Roman" panose="02020603050405020304" pitchFamily="18" charset="0"/>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p>
        </p:txBody>
      </p:sp>
      <p:sp>
        <p:nvSpPr>
          <p:cNvPr id="26629" name="Rectangle 10">
            <a:extLst>
              <a:ext uri="{FF2B5EF4-FFF2-40B4-BE49-F238E27FC236}">
                <a16:creationId xmlns="" xmlns:a16="http://schemas.microsoft.com/office/drawing/2014/main" id="{F99C5A43-D9F4-451A-9C95-8E09CA1300DE}"/>
              </a:ext>
            </a:extLst>
          </p:cNvPr>
          <p:cNvSpPr>
            <a:spLocks noChangeArrowheads="1"/>
          </p:cNvSpPr>
          <p:nvPr/>
        </p:nvSpPr>
        <p:spPr bwMode="auto">
          <a:xfrm>
            <a:off x="0" y="2590800"/>
            <a:ext cx="9144000" cy="2895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00100" indent="-8001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15000"/>
              </a:lnSpc>
              <a:spcBef>
                <a:spcPct val="0"/>
              </a:spcBef>
              <a:buFontTx/>
              <a:buNone/>
            </a:pPr>
            <a:r>
              <a:rPr lang="en-US" altLang="en-US" sz="2000" b="1" dirty="0">
                <a:latin typeface="Times New Roman" panose="02020603050405020304" pitchFamily="18" charset="0"/>
                <a:cs typeface="Times New Roman" panose="02020603050405020304" pitchFamily="18" charset="0"/>
              </a:rPr>
              <a:t>PEO1:</a:t>
            </a:r>
            <a:r>
              <a:rPr lang="en-US" altLang="en-US" sz="2000" dirty="0">
                <a:latin typeface="Times New Roman" panose="02020603050405020304" pitchFamily="18" charset="0"/>
                <a:cs typeface="Times New Roman" panose="02020603050405020304" pitchFamily="18" charset="0"/>
              </a:rPr>
              <a:t> To have an excellent scientific and engineering breadth so as to comprehend, analyze, design and solve real-life problems using state-of-the-art technology.</a:t>
            </a:r>
          </a:p>
          <a:p>
            <a:pPr algn="just" eaLnBrk="1" hangingPunct="1">
              <a:lnSpc>
                <a:spcPct val="115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15000"/>
              </a:lnSpc>
              <a:spcBef>
                <a:spcPct val="0"/>
              </a:spcBef>
              <a:buFontTx/>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 To lead a successful career in industries or to pursue higher studies or to understand entrepreneurial </a:t>
            </a:r>
            <a:r>
              <a:rPr lang="en-US" altLang="en-US" sz="2000" dirty="0" err="1">
                <a:latin typeface="Times New Roman" panose="02020603050405020304" pitchFamily="18" charset="0"/>
                <a:cs typeface="Times New Roman" panose="02020603050405020304" pitchFamily="18" charset="0"/>
              </a:rPr>
              <a:t>endeavours</a:t>
            </a:r>
            <a:r>
              <a:rPr lang="en-US" altLang="en-US" sz="2000" dirty="0">
                <a:latin typeface="Times New Roman" panose="02020603050405020304" pitchFamily="18" charset="0"/>
                <a:cs typeface="Times New Roman" panose="02020603050405020304" pitchFamily="18" charset="0"/>
              </a:rPr>
              <a:t>.</a:t>
            </a:r>
          </a:p>
          <a:p>
            <a:pPr algn="just" eaLnBrk="1" hangingPunct="1">
              <a:lnSpc>
                <a:spcPct val="115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15000"/>
              </a:lnSpc>
              <a:spcBef>
                <a:spcPct val="0"/>
              </a:spcBef>
              <a:buFontTx/>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 To effectively bridge the gap between industry and academics through effective communication skill, professional attitude and a desire to learn.</a:t>
            </a:r>
          </a:p>
        </p:txBody>
      </p:sp>
      <p:sp>
        <p:nvSpPr>
          <p:cNvPr id="3" name="Date Placeholder 2"/>
          <p:cNvSpPr>
            <a:spLocks noGrp="1"/>
          </p:cNvSpPr>
          <p:nvPr>
            <p:ph type="dt" sz="half" idx="10"/>
          </p:nvPr>
        </p:nvSpPr>
        <p:spPr/>
        <p:txBody>
          <a:bodyPr/>
          <a:lstStyle/>
          <a:p>
            <a:fld id="{16BDBE56-6A2E-418A-AFB6-3D1D6B875AC1}" type="datetime1">
              <a:rPr lang="en-US" smtClean="0"/>
              <a:t>6/24/2022</a:t>
            </a:fld>
            <a:endParaRPr lang="en-US"/>
          </a:p>
        </p:txBody>
      </p:sp>
      <p:sp>
        <p:nvSpPr>
          <p:cNvPr id="4" name="Footer Placeholder 3"/>
          <p:cNvSpPr>
            <a:spLocks noGrp="1"/>
          </p:cNvSpPr>
          <p:nvPr>
            <p:ph type="ftr" sz="quarter" idx="11"/>
          </p:nvPr>
        </p:nvSpPr>
        <p:spPr>
          <a:xfrm>
            <a:off x="1828800" y="6356350"/>
            <a:ext cx="5486400" cy="425450"/>
          </a:xfrm>
        </p:spPr>
        <p:txBody>
          <a:bodyPr/>
          <a:lstStyle/>
          <a:p>
            <a:r>
              <a:rPr lang="en-US" smtClean="0"/>
              <a:t>Ms. Annapurna Dwivedi    Constitution of India, Law and Engineering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904210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Result Analysis</a:t>
            </a: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2906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68BB5DB0-B921-49FE-9A8E-A1CBAD6BDAC1}" type="datetime1">
              <a:rPr lang="en-US" smtClean="0">
                <a:latin typeface="Times New Roman" pitchFamily="18" charset="0"/>
                <a:cs typeface="Times New Roman" pitchFamily="18" charset="0"/>
              </a:rPr>
              <a:t>6/24/2022</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828800" y="6356350"/>
            <a:ext cx="5715000" cy="365125"/>
          </a:xfrm>
        </p:spPr>
        <p:txBody>
          <a:bodyPr/>
          <a:lstStyle/>
          <a:p>
            <a:r>
              <a:rPr lang="en-US" smtClean="0">
                <a:latin typeface="Times New Roman" pitchFamily="18" charset="0"/>
                <a:cs typeface="Times New Roman" pitchFamily="18" charset="0"/>
              </a:rPr>
              <a:t>Ms. Annapurna Dwivedi    Constitution of India, Law and Engineering     Unit 4</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14</a:t>
            </a:fld>
            <a:endParaRPr lang="en-US">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0" y="2819400"/>
          <a:ext cx="9144000" cy="2658870"/>
        </p:xfrm>
        <a:graphic>
          <a:graphicData uri="http://schemas.openxmlformats.org/drawingml/2006/table">
            <a:tbl>
              <a:tblPr/>
              <a:tblGrid>
                <a:gridCol w="1798007">
                  <a:extLst>
                    <a:ext uri="{9D8B030D-6E8A-4147-A177-3AD203B41FA5}">
                      <a16:colId xmlns="" xmlns:a16="http://schemas.microsoft.com/office/drawing/2014/main" val="20000"/>
                    </a:ext>
                  </a:extLst>
                </a:gridCol>
                <a:gridCol w="499170">
                  <a:extLst>
                    <a:ext uri="{9D8B030D-6E8A-4147-A177-3AD203B41FA5}">
                      <a16:colId xmlns="" xmlns:a16="http://schemas.microsoft.com/office/drawing/2014/main" val="20001"/>
                    </a:ext>
                  </a:extLst>
                </a:gridCol>
                <a:gridCol w="588572">
                  <a:extLst>
                    <a:ext uri="{9D8B030D-6E8A-4147-A177-3AD203B41FA5}">
                      <a16:colId xmlns="" xmlns:a16="http://schemas.microsoft.com/office/drawing/2014/main" val="20002"/>
                    </a:ext>
                  </a:extLst>
                </a:gridCol>
                <a:gridCol w="506620">
                  <a:extLst>
                    <a:ext uri="{9D8B030D-6E8A-4147-A177-3AD203B41FA5}">
                      <a16:colId xmlns="" xmlns:a16="http://schemas.microsoft.com/office/drawing/2014/main" val="20003"/>
                    </a:ext>
                  </a:extLst>
                </a:gridCol>
                <a:gridCol w="486753">
                  <a:extLst>
                    <a:ext uri="{9D8B030D-6E8A-4147-A177-3AD203B41FA5}">
                      <a16:colId xmlns="" xmlns:a16="http://schemas.microsoft.com/office/drawing/2014/main" val="20004"/>
                    </a:ext>
                  </a:extLst>
                </a:gridCol>
                <a:gridCol w="695362">
                  <a:extLst>
                    <a:ext uri="{9D8B030D-6E8A-4147-A177-3AD203B41FA5}">
                      <a16:colId xmlns="" xmlns:a16="http://schemas.microsoft.com/office/drawing/2014/main" val="20005"/>
                    </a:ext>
                  </a:extLst>
                </a:gridCol>
                <a:gridCol w="447018">
                  <a:extLst>
                    <a:ext uri="{9D8B030D-6E8A-4147-A177-3AD203B41FA5}">
                      <a16:colId xmlns="" xmlns:a16="http://schemas.microsoft.com/office/drawing/2014/main" val="20006"/>
                    </a:ext>
                  </a:extLst>
                </a:gridCol>
                <a:gridCol w="617298">
                  <a:extLst>
                    <a:ext uri="{9D8B030D-6E8A-4147-A177-3AD203B41FA5}">
                      <a16:colId xmlns="" xmlns:a16="http://schemas.microsoft.com/office/drawing/2014/main" val="20007"/>
                    </a:ext>
                  </a:extLst>
                </a:gridCol>
                <a:gridCol w="457200">
                  <a:extLst>
                    <a:ext uri="{9D8B030D-6E8A-4147-A177-3AD203B41FA5}">
                      <a16:colId xmlns="" xmlns:a16="http://schemas.microsoft.com/office/drawing/2014/main" val="20008"/>
                    </a:ext>
                  </a:extLst>
                </a:gridCol>
                <a:gridCol w="609600">
                  <a:extLst>
                    <a:ext uri="{9D8B030D-6E8A-4147-A177-3AD203B41FA5}">
                      <a16:colId xmlns="" xmlns:a16="http://schemas.microsoft.com/office/drawing/2014/main" val="20009"/>
                    </a:ext>
                  </a:extLst>
                </a:gridCol>
                <a:gridCol w="533400">
                  <a:extLst>
                    <a:ext uri="{9D8B030D-6E8A-4147-A177-3AD203B41FA5}">
                      <a16:colId xmlns="" xmlns:a16="http://schemas.microsoft.com/office/drawing/2014/main" val="20010"/>
                    </a:ext>
                  </a:extLst>
                </a:gridCol>
                <a:gridCol w="563946">
                  <a:extLst>
                    <a:ext uri="{9D8B030D-6E8A-4147-A177-3AD203B41FA5}">
                      <a16:colId xmlns="" xmlns:a16="http://schemas.microsoft.com/office/drawing/2014/main" val="20011"/>
                    </a:ext>
                  </a:extLst>
                </a:gridCol>
                <a:gridCol w="447018">
                  <a:extLst>
                    <a:ext uri="{9D8B030D-6E8A-4147-A177-3AD203B41FA5}">
                      <a16:colId xmlns="" xmlns:a16="http://schemas.microsoft.com/office/drawing/2014/main" val="20012"/>
                    </a:ext>
                  </a:extLst>
                </a:gridCol>
                <a:gridCol w="447018">
                  <a:extLst>
                    <a:ext uri="{9D8B030D-6E8A-4147-A177-3AD203B41FA5}">
                      <a16:colId xmlns="" xmlns:a16="http://schemas.microsoft.com/office/drawing/2014/main" val="20013"/>
                    </a:ext>
                  </a:extLst>
                </a:gridCol>
                <a:gridCol w="447018">
                  <a:extLst>
                    <a:ext uri="{9D8B030D-6E8A-4147-A177-3AD203B41FA5}">
                      <a16:colId xmlns="" xmlns:a16="http://schemas.microsoft.com/office/drawing/2014/main" val="20014"/>
                    </a:ext>
                  </a:extLst>
                </a:gridCol>
              </a:tblGrid>
              <a:tr h="810460">
                <a:tc>
                  <a:txBody>
                    <a:bodyPr/>
                    <a:lstStyle/>
                    <a:p>
                      <a:pPr algn="l" fontAlgn="b"/>
                      <a:r>
                        <a:rPr lang="en-US" sz="1800" b="1" i="0" u="none" strike="noStrike" dirty="0">
                          <a:solidFill>
                            <a:srgbClr val="000000"/>
                          </a:solidFill>
                          <a:latin typeface="Times New Roman" pitchFamily="18" charset="0"/>
                          <a:cs typeface="Times New Roman" pitchFamily="18" charset="0"/>
                        </a:rPr>
                        <a:t>SUBJECT</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KME501</a:t>
                      </a:r>
                    </a:p>
                  </a:txBody>
                  <a:tcPr marL="4975" marR="4975" marT="4975" marB="2388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KME502</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KME503</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KME051</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KME055</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KAU051</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KAU052</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KME052</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pitchFamily="18" charset="0"/>
                          <a:cs typeface="Times New Roman" pitchFamily="18" charset="0"/>
                        </a:rPr>
                        <a:t>KME056</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KME551</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KME552</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pitchFamily="18" charset="0"/>
                          <a:cs typeface="Times New Roman" pitchFamily="18" charset="0"/>
                        </a:rPr>
                        <a:t>KME553</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pitchFamily="18" charset="0"/>
                          <a:cs typeface="Times New Roman" pitchFamily="18" charset="0"/>
                        </a:rPr>
                        <a:t>KME554</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pitchFamily="18" charset="0"/>
                          <a:cs typeface="Times New Roman" pitchFamily="18" charset="0"/>
                        </a:rPr>
                        <a:t>KNC501</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60455">
                <a:tc>
                  <a:txBody>
                    <a:bodyPr/>
                    <a:lstStyle/>
                    <a:p>
                      <a:pPr algn="l" fontAlgn="b"/>
                      <a:r>
                        <a:rPr lang="en-US" sz="1800" b="1" i="0" u="none" strike="noStrike">
                          <a:solidFill>
                            <a:srgbClr val="000000"/>
                          </a:solidFill>
                          <a:latin typeface="Times New Roman" pitchFamily="18" charset="0"/>
                          <a:cs typeface="Times New Roman" pitchFamily="18" charset="0"/>
                        </a:rPr>
                        <a:t>NO.OF BACKLOGS</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30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47</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7</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3</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8</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16</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460455">
                <a:tc>
                  <a:txBody>
                    <a:bodyPr/>
                    <a:lstStyle/>
                    <a:p>
                      <a:pPr algn="l" fontAlgn="b"/>
                      <a:r>
                        <a:rPr lang="en-US" sz="1800" b="1" i="0" u="none" strike="noStrike">
                          <a:solidFill>
                            <a:srgbClr val="000000"/>
                          </a:solidFill>
                          <a:latin typeface="Times New Roman" pitchFamily="18" charset="0"/>
                          <a:cs typeface="Times New Roman" pitchFamily="18" charset="0"/>
                        </a:rPr>
                        <a:t>BACKLOG %</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22.39%</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35.07%</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5.22%</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0.75%</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2.24%</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5.97%</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11.94%</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7.46%</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810460">
                <a:tc>
                  <a:txBody>
                    <a:bodyPr/>
                    <a:lstStyle/>
                    <a:p>
                      <a:pPr algn="l" fontAlgn="b"/>
                      <a:r>
                        <a:rPr lang="en-US" sz="1800" b="1" i="0" u="none" strike="noStrike" dirty="0">
                          <a:solidFill>
                            <a:srgbClr val="000000"/>
                          </a:solidFill>
                          <a:latin typeface="Times New Roman" pitchFamily="18" charset="0"/>
                          <a:cs typeface="Times New Roman" pitchFamily="18" charset="0"/>
                        </a:rPr>
                        <a:t>PASS %</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77.61%</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64.93%</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94.78%</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99.25%</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97.76%</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94.03%</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88.06%</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92.54%</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graphicFrame>
        <p:nvGraphicFramePr>
          <p:cNvPr id="10" name="Table 9"/>
          <p:cNvGraphicFramePr>
            <a:graphicFrameLocks noGrp="1"/>
          </p:cNvGraphicFramePr>
          <p:nvPr/>
        </p:nvGraphicFramePr>
        <p:xfrm>
          <a:off x="2895600" y="1447800"/>
          <a:ext cx="6248400" cy="720090"/>
        </p:xfrm>
        <a:graphic>
          <a:graphicData uri="http://schemas.openxmlformats.org/drawingml/2006/table">
            <a:tbl>
              <a:tblPr/>
              <a:tblGrid>
                <a:gridCol w="4890640">
                  <a:extLst>
                    <a:ext uri="{9D8B030D-6E8A-4147-A177-3AD203B41FA5}">
                      <a16:colId xmlns="" xmlns:a16="http://schemas.microsoft.com/office/drawing/2014/main" val="20000"/>
                    </a:ext>
                  </a:extLst>
                </a:gridCol>
                <a:gridCol w="1357760">
                  <a:extLst>
                    <a:ext uri="{9D8B030D-6E8A-4147-A177-3AD203B41FA5}">
                      <a16:colId xmlns="" xmlns:a16="http://schemas.microsoft.com/office/drawing/2014/main" val="20001"/>
                    </a:ext>
                  </a:extLst>
                </a:gridCol>
              </a:tblGrid>
              <a:tr h="190500">
                <a:tc>
                  <a:txBody>
                    <a:bodyPr/>
                    <a:lstStyle/>
                    <a:p>
                      <a:pPr algn="l" fontAlgn="b"/>
                      <a:r>
                        <a:rPr lang="en-US" sz="2000" b="1" i="0" u="none" strike="noStrike" dirty="0">
                          <a:solidFill>
                            <a:srgbClr val="000000"/>
                          </a:solidFill>
                          <a:latin typeface="Times New Roman" pitchFamily="18" charset="0"/>
                          <a:cs typeface="Times New Roman" pitchFamily="18" charset="0"/>
                        </a:rPr>
                        <a:t>OVERALL CLEAR PASS STUDENTS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Times New Roman" pitchFamily="18" charset="0"/>
                          <a:cs typeface="Times New Roman" pitchFamily="18" charset="0"/>
                        </a:rPr>
                        <a:t>65</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190500">
                <a:tc>
                  <a:txBody>
                    <a:bodyPr/>
                    <a:lstStyle/>
                    <a:p>
                      <a:pPr algn="l" fontAlgn="b"/>
                      <a:r>
                        <a:rPr lang="en-US" sz="2000" b="1" i="0" u="none" strike="noStrike">
                          <a:solidFill>
                            <a:srgbClr val="000000"/>
                          </a:solidFill>
                          <a:latin typeface="Times New Roman" pitchFamily="18" charset="0"/>
                          <a:cs typeface="Times New Roman" pitchFamily="18" charset="0"/>
                        </a:rPr>
                        <a:t>OVERALL PASS %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Times New Roman" pitchFamily="18" charset="0"/>
                          <a:cs typeface="Times New Roman" pitchFamily="18" charset="0"/>
                        </a:rPr>
                        <a:t>48.51%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11" name="TextBox 10"/>
          <p:cNvSpPr txBox="1"/>
          <p:nvPr/>
        </p:nvSpPr>
        <p:spPr>
          <a:xfrm>
            <a:off x="0" y="1371600"/>
            <a:ext cx="2286000" cy="400110"/>
          </a:xfrm>
          <a:prstGeom prst="rect">
            <a:avLst/>
          </a:prstGeom>
          <a:noFill/>
        </p:spPr>
        <p:txBody>
          <a:bodyPr wrap="square" rtlCol="0">
            <a:spAutoFit/>
          </a:bodyPr>
          <a:lstStyle/>
          <a:p>
            <a:r>
              <a:rPr lang="en-US" sz="2000" b="1" dirty="0"/>
              <a:t>Department wise:</a:t>
            </a:r>
          </a:p>
        </p:txBody>
      </p:sp>
    </p:spTree>
    <p:extLst>
      <p:ext uri="{BB962C8B-B14F-4D97-AF65-F5344CB8AC3E}">
        <p14:creationId xmlns:p14="http://schemas.microsoft.com/office/powerpoint/2010/main" val="35921568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Result Analysis</a:t>
            </a: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2906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795F3235-9EBD-45D3-A214-DB8F6C0B5136}" type="datetime1">
              <a:rPr lang="en-US" smtClean="0">
                <a:latin typeface="Times New Roman" pitchFamily="18" charset="0"/>
                <a:cs typeface="Times New Roman" pitchFamily="18" charset="0"/>
              </a:rPr>
              <a:t>6/24/2022</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828800" y="6356350"/>
            <a:ext cx="5715000" cy="365125"/>
          </a:xfrm>
        </p:spPr>
        <p:txBody>
          <a:bodyPr/>
          <a:lstStyle/>
          <a:p>
            <a:r>
              <a:rPr lang="en-US" smtClean="0">
                <a:latin typeface="Times New Roman" pitchFamily="18" charset="0"/>
                <a:cs typeface="Times New Roman" pitchFamily="18" charset="0"/>
              </a:rPr>
              <a:t>Ms. Annapurna Dwivedi    Constitution of India, Law and Engineering     Unit 4</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15</a:t>
            </a:fld>
            <a:endParaRPr lang="en-US">
              <a:latin typeface="Times New Roman" pitchFamily="18" charset="0"/>
              <a:cs typeface="Times New Roman" pitchFamily="18" charset="0"/>
            </a:endParaRPr>
          </a:p>
        </p:txBody>
      </p:sp>
      <p:graphicFrame>
        <p:nvGraphicFramePr>
          <p:cNvPr id="8" name="Table 5">
            <a:extLst>
              <a:ext uri="{FF2B5EF4-FFF2-40B4-BE49-F238E27FC236}">
                <a16:creationId xmlns="" xmlns:a16="http://schemas.microsoft.com/office/drawing/2014/main" id="{C55D5DF3-9DD8-4D3C-B247-C3CAD73B909C}"/>
              </a:ext>
            </a:extLst>
          </p:cNvPr>
          <p:cNvGraphicFramePr>
            <a:graphicFrameLocks noGrp="1"/>
          </p:cNvGraphicFramePr>
          <p:nvPr>
            <p:extLst>
              <p:ext uri="{D42A27DB-BD31-4B8C-83A1-F6EECF244321}">
                <p14:modId xmlns:p14="http://schemas.microsoft.com/office/powerpoint/2010/main" val="4220055762"/>
              </p:ext>
            </p:extLst>
          </p:nvPr>
        </p:nvGraphicFramePr>
        <p:xfrm>
          <a:off x="914400" y="1600200"/>
          <a:ext cx="7086600" cy="1285337"/>
        </p:xfrm>
        <a:graphic>
          <a:graphicData uri="http://schemas.openxmlformats.org/drawingml/2006/table">
            <a:tbl>
              <a:tblPr firstRow="1" bandRow="1">
                <a:tableStyleId>{5C22544A-7EE6-4342-B048-85BDC9FD1C3A}</a:tableStyleId>
              </a:tblPr>
              <a:tblGrid>
                <a:gridCol w="1417320">
                  <a:extLst>
                    <a:ext uri="{9D8B030D-6E8A-4147-A177-3AD203B41FA5}">
                      <a16:colId xmlns="" xmlns:a16="http://schemas.microsoft.com/office/drawing/2014/main" val="20001"/>
                    </a:ext>
                  </a:extLst>
                </a:gridCol>
                <a:gridCol w="1417320">
                  <a:extLst>
                    <a:ext uri="{9D8B030D-6E8A-4147-A177-3AD203B41FA5}">
                      <a16:colId xmlns="" xmlns:a16="http://schemas.microsoft.com/office/drawing/2014/main" val="20002"/>
                    </a:ext>
                  </a:extLst>
                </a:gridCol>
                <a:gridCol w="1417320">
                  <a:extLst>
                    <a:ext uri="{9D8B030D-6E8A-4147-A177-3AD203B41FA5}">
                      <a16:colId xmlns="" xmlns:a16="http://schemas.microsoft.com/office/drawing/2014/main" val="20003"/>
                    </a:ext>
                  </a:extLst>
                </a:gridCol>
                <a:gridCol w="1417320">
                  <a:extLst>
                    <a:ext uri="{9D8B030D-6E8A-4147-A177-3AD203B41FA5}">
                      <a16:colId xmlns="" xmlns:a16="http://schemas.microsoft.com/office/drawing/2014/main" val="20004"/>
                    </a:ext>
                  </a:extLst>
                </a:gridCol>
                <a:gridCol w="1417320">
                  <a:extLst>
                    <a:ext uri="{9D8B030D-6E8A-4147-A177-3AD203B41FA5}">
                      <a16:colId xmlns="" xmlns:a16="http://schemas.microsoft.com/office/drawing/2014/main" val="20005"/>
                    </a:ext>
                  </a:extLst>
                </a:gridCol>
              </a:tblGrid>
              <a:tr h="451771">
                <a:tc>
                  <a:txBody>
                    <a:bodyPr/>
                    <a:lstStyle/>
                    <a:p>
                      <a:r>
                        <a:rPr lang="en-US" sz="1800" dirty="0"/>
                        <a:t>Subject</a:t>
                      </a:r>
                      <a:r>
                        <a:rPr lang="en-US" sz="1800" baseline="0" dirty="0"/>
                        <a:t> Code</a:t>
                      </a:r>
                      <a:endParaRPr lang="en-IN" sz="1800" dirty="0"/>
                    </a:p>
                  </a:txBody>
                  <a:tcPr marT="45703" marB="45703"/>
                </a:tc>
                <a:tc>
                  <a:txBody>
                    <a:bodyPr/>
                    <a:lstStyle/>
                    <a:p>
                      <a:r>
                        <a:rPr lang="en-US" sz="1800" dirty="0"/>
                        <a:t>Subject</a:t>
                      </a:r>
                      <a:r>
                        <a:rPr lang="en-US" sz="1800" baseline="0" dirty="0"/>
                        <a:t> Name</a:t>
                      </a:r>
                      <a:endParaRPr lang="en-IN" sz="1800" dirty="0"/>
                    </a:p>
                  </a:txBody>
                  <a:tcPr marT="45703" marB="45703"/>
                </a:tc>
                <a:tc>
                  <a:txBody>
                    <a:bodyPr/>
                    <a:lstStyle/>
                    <a:p>
                      <a:r>
                        <a:rPr lang="en-US" sz="1800" dirty="0"/>
                        <a:t>Total</a:t>
                      </a:r>
                      <a:r>
                        <a:rPr lang="en-US" sz="1800" baseline="0" dirty="0"/>
                        <a:t> Student</a:t>
                      </a:r>
                      <a:endParaRPr lang="en-IN" sz="1800" dirty="0"/>
                    </a:p>
                  </a:txBody>
                  <a:tcPr marT="45703" marB="45703"/>
                </a:tc>
                <a:tc>
                  <a:txBody>
                    <a:bodyPr/>
                    <a:lstStyle/>
                    <a:p>
                      <a:r>
                        <a:rPr lang="en-US" sz="1800" dirty="0"/>
                        <a:t>Backlog</a:t>
                      </a:r>
                      <a:r>
                        <a:rPr lang="en-US" sz="1800" baseline="0" dirty="0"/>
                        <a:t> </a:t>
                      </a:r>
                    </a:p>
                    <a:p>
                      <a:r>
                        <a:rPr lang="en-US" sz="1800" baseline="0" dirty="0"/>
                        <a:t>Number</a:t>
                      </a:r>
                      <a:endParaRPr lang="en-IN" sz="1800" dirty="0"/>
                    </a:p>
                  </a:txBody>
                  <a:tcPr marT="45703" marB="45703"/>
                </a:tc>
                <a:tc>
                  <a:txBody>
                    <a:bodyPr/>
                    <a:lstStyle/>
                    <a:p>
                      <a:r>
                        <a:rPr lang="en-US" sz="1800" dirty="0"/>
                        <a:t>Pass</a:t>
                      </a:r>
                      <a:r>
                        <a:rPr lang="en-US" sz="1800" baseline="0" dirty="0"/>
                        <a:t> %</a:t>
                      </a:r>
                      <a:endParaRPr lang="en-IN" sz="1800" dirty="0"/>
                    </a:p>
                  </a:txBody>
                  <a:tcPr marT="45703" marB="45703"/>
                </a:tc>
                <a:extLst>
                  <a:ext uri="{0D108BD9-81ED-4DB2-BD59-A6C34878D82A}">
                    <a16:rowId xmlns="" xmlns:a16="http://schemas.microsoft.com/office/drawing/2014/main" val="10000"/>
                  </a:ext>
                </a:extLst>
              </a:tr>
              <a:tr h="645291">
                <a:tc>
                  <a:txBody>
                    <a:bodyPr/>
                    <a:lstStyle/>
                    <a:p>
                      <a:r>
                        <a:rPr lang="en-IN" sz="1800" dirty="0"/>
                        <a:t>KNC</a:t>
                      </a:r>
                      <a:r>
                        <a:rPr lang="en-IN" sz="1800" baseline="0" dirty="0"/>
                        <a:t> 502</a:t>
                      </a:r>
                      <a:endParaRPr lang="en-IN" sz="1800" dirty="0"/>
                    </a:p>
                  </a:txBody>
                  <a:tcPr marT="45703" marB="45703"/>
                </a:tc>
                <a:tc>
                  <a:txBody>
                    <a:bodyPr/>
                    <a:lstStyle/>
                    <a:p>
                      <a:r>
                        <a:rPr lang="en-US" sz="1800" dirty="0"/>
                        <a:t>COILE</a:t>
                      </a:r>
                      <a:endParaRPr lang="en-IN" sz="1800" dirty="0"/>
                    </a:p>
                  </a:txBody>
                  <a:tcPr marT="45703" marB="45703"/>
                </a:tc>
                <a:tc>
                  <a:txBody>
                    <a:bodyPr/>
                    <a:lstStyle/>
                    <a:p>
                      <a:r>
                        <a:rPr lang="en-IN" sz="1800" dirty="0"/>
                        <a:t>135</a:t>
                      </a:r>
                    </a:p>
                  </a:txBody>
                  <a:tcPr marT="45703" marB="45703"/>
                </a:tc>
                <a:tc>
                  <a:txBody>
                    <a:bodyPr/>
                    <a:lstStyle/>
                    <a:p>
                      <a:r>
                        <a:rPr lang="en-US" sz="1800" dirty="0"/>
                        <a:t>0</a:t>
                      </a:r>
                      <a:endParaRPr lang="en-IN" sz="1800" dirty="0"/>
                    </a:p>
                  </a:txBody>
                  <a:tcPr marT="45703" marB="45703"/>
                </a:tc>
                <a:tc>
                  <a:txBody>
                    <a:bodyPr/>
                    <a:lstStyle/>
                    <a:p>
                      <a:r>
                        <a:rPr lang="en-US" sz="1800" dirty="0"/>
                        <a:t>100%</a:t>
                      </a:r>
                      <a:endParaRPr lang="en-IN" sz="1800" dirty="0"/>
                    </a:p>
                  </a:txBody>
                  <a:tcPr marT="45703" marB="45703"/>
                </a:tc>
                <a:extLst>
                  <a:ext uri="{0D108BD9-81ED-4DB2-BD59-A6C34878D82A}">
                    <a16:rowId xmlns="" xmlns:a16="http://schemas.microsoft.com/office/drawing/2014/main" val="10001"/>
                  </a:ext>
                </a:extLst>
              </a:tr>
            </a:tbl>
          </a:graphicData>
        </a:graphic>
      </p:graphicFrame>
      <p:sp>
        <p:nvSpPr>
          <p:cNvPr id="14" name="TextBox 13"/>
          <p:cNvSpPr txBox="1"/>
          <p:nvPr/>
        </p:nvSpPr>
        <p:spPr>
          <a:xfrm>
            <a:off x="147639" y="952262"/>
            <a:ext cx="2286000" cy="400110"/>
          </a:xfrm>
          <a:prstGeom prst="rect">
            <a:avLst/>
          </a:prstGeom>
          <a:noFill/>
        </p:spPr>
        <p:txBody>
          <a:bodyPr wrap="square" rtlCol="0">
            <a:spAutoFit/>
          </a:bodyPr>
          <a:lstStyle/>
          <a:p>
            <a:r>
              <a:rPr lang="en-US" sz="2000" b="1" dirty="0"/>
              <a:t>Subject wise:</a:t>
            </a:r>
          </a:p>
        </p:txBody>
      </p:sp>
    </p:spTree>
    <p:extLst>
      <p:ext uri="{BB962C8B-B14F-4D97-AF65-F5344CB8AC3E}">
        <p14:creationId xmlns:p14="http://schemas.microsoft.com/office/powerpoint/2010/main" val="35921568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3CC814-3C7D-4C9C-8FF5-74CFAFA3E2E1}"/>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End </a:t>
            </a:r>
            <a:r>
              <a:rPr lang="en-US" sz="2400" b="1" dirty="0" err="1">
                <a:latin typeface="Times New Roman" pitchFamily="18" charset="0"/>
                <a:cs typeface="Times New Roman" pitchFamily="18" charset="0"/>
              </a:rPr>
              <a:t>Sem</a:t>
            </a:r>
            <a:r>
              <a:rPr lang="en-US" sz="2400" b="1" dirty="0">
                <a:latin typeface="Times New Roman" pitchFamily="18" charset="0"/>
                <a:cs typeface="Times New Roman" pitchFamily="18" charset="0"/>
              </a:rPr>
              <a:t> Question Paper Template</a:t>
            </a:r>
          </a:p>
        </p:txBody>
      </p:sp>
      <p:pic>
        <p:nvPicPr>
          <p:cNvPr id="30723" name="Picture 2">
            <a:extLst>
              <a:ext uri="{FF2B5EF4-FFF2-40B4-BE49-F238E27FC236}">
                <a16:creationId xmlns="" xmlns:a16="http://schemas.microsoft.com/office/drawing/2014/main" id="{384B54D7-CA09-415F-895E-473DCFBC17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BE8646C5-EE96-4D86-A69C-EB824081C11D}" type="datetime1">
              <a:rPr lang="en-US" smtClean="0"/>
              <a:t>6/24/2022</a:t>
            </a:fld>
            <a:endParaRPr lang="en-US"/>
          </a:p>
        </p:txBody>
      </p:sp>
      <p:sp>
        <p:nvSpPr>
          <p:cNvPr id="4" name="Footer Placeholder 3"/>
          <p:cNvSpPr>
            <a:spLocks noGrp="1"/>
          </p:cNvSpPr>
          <p:nvPr>
            <p:ph type="ftr" sz="quarter" idx="11"/>
          </p:nvPr>
        </p:nvSpPr>
        <p:spPr>
          <a:xfrm>
            <a:off x="1676400" y="6492874"/>
            <a:ext cx="6019800" cy="228601"/>
          </a:xfrm>
        </p:spPr>
        <p:txBody>
          <a:bodyPr/>
          <a:lstStyle/>
          <a:p>
            <a:r>
              <a:rPr lang="en-US" smtClean="0"/>
              <a:t>Ms. Annapurna Dwivedi    Constitution of India, Law and Engineering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1026" name="Picture 2"/>
          <p:cNvPicPr>
            <a:picLocks noChangeAspect="1" noChangeArrowheads="1"/>
          </p:cNvPicPr>
          <p:nvPr/>
        </p:nvPicPr>
        <p:blipFill>
          <a:blip r:embed="rId4"/>
          <a:srcRect/>
          <a:stretch>
            <a:fillRect/>
          </a:stretch>
        </p:blipFill>
        <p:spPr bwMode="auto">
          <a:xfrm>
            <a:off x="228600" y="762000"/>
            <a:ext cx="8915400" cy="6096000"/>
          </a:xfrm>
          <a:prstGeom prst="rect">
            <a:avLst/>
          </a:prstGeom>
          <a:noFill/>
          <a:ln w="9525">
            <a:noFill/>
            <a:miter lim="800000"/>
            <a:headEnd/>
            <a:tailEnd/>
          </a:ln>
          <a:effectLst/>
        </p:spPr>
      </p:pic>
    </p:spTree>
    <p:extLst>
      <p:ext uri="{BB962C8B-B14F-4D97-AF65-F5344CB8AC3E}">
        <p14:creationId xmlns:p14="http://schemas.microsoft.com/office/powerpoint/2010/main" val="840617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262182-5B55-4E2A-8C0A-C6BD55E2643A}"/>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a:defRPr/>
            </a:pPr>
            <a:r>
              <a:rPr lang="en-US" sz="2400" b="1" dirty="0">
                <a:latin typeface="Times New Roman" pitchFamily="18" charset="0"/>
                <a:cs typeface="Times New Roman" pitchFamily="18" charset="0"/>
              </a:rPr>
              <a:t>End </a:t>
            </a:r>
            <a:r>
              <a:rPr lang="en-US" sz="2400" b="1" dirty="0" err="1">
                <a:latin typeface="Times New Roman" pitchFamily="18" charset="0"/>
                <a:cs typeface="Times New Roman" pitchFamily="18" charset="0"/>
              </a:rPr>
              <a:t>Sem</a:t>
            </a:r>
            <a:r>
              <a:rPr lang="en-US" sz="2400" b="1" dirty="0">
                <a:latin typeface="Times New Roman" pitchFamily="18" charset="0"/>
                <a:cs typeface="Times New Roman" pitchFamily="18" charset="0"/>
              </a:rPr>
              <a:t> Question Paper Template</a:t>
            </a:r>
          </a:p>
        </p:txBody>
      </p:sp>
      <p:pic>
        <p:nvPicPr>
          <p:cNvPr id="32771" name="Picture 2">
            <a:extLst>
              <a:ext uri="{FF2B5EF4-FFF2-40B4-BE49-F238E27FC236}">
                <a16:creationId xmlns="" xmlns:a16="http://schemas.microsoft.com/office/drawing/2014/main" id="{441C0CC1-1003-428C-8C08-45FB5B65E2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6"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D8A797CE-CE71-424B-B92F-CB8C63DF546C}" type="datetime1">
              <a:rPr lang="en-US" smtClean="0"/>
              <a:t>6/24/2022</a:t>
            </a:fld>
            <a:endParaRPr lang="en-US"/>
          </a:p>
        </p:txBody>
      </p:sp>
      <p:sp>
        <p:nvSpPr>
          <p:cNvPr id="4" name="Footer Placeholder 3"/>
          <p:cNvSpPr>
            <a:spLocks noGrp="1"/>
          </p:cNvSpPr>
          <p:nvPr>
            <p:ph type="ftr" sz="quarter" idx="11"/>
          </p:nvPr>
        </p:nvSpPr>
        <p:spPr>
          <a:xfrm>
            <a:off x="2057400" y="6356350"/>
            <a:ext cx="5791200" cy="365125"/>
          </a:xfrm>
        </p:spPr>
        <p:txBody>
          <a:bodyPr/>
          <a:lstStyle/>
          <a:p>
            <a:r>
              <a:rPr lang="en-US" smtClean="0"/>
              <a:t>Ms. Annapurna Dwivedi    Constitution of India, Law and Engineering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2050" name="Picture 2"/>
          <p:cNvPicPr>
            <a:picLocks noChangeAspect="1" noChangeArrowheads="1"/>
          </p:cNvPicPr>
          <p:nvPr/>
        </p:nvPicPr>
        <p:blipFill>
          <a:blip r:embed="rId4"/>
          <a:srcRect/>
          <a:stretch>
            <a:fillRect/>
          </a:stretch>
        </p:blipFill>
        <p:spPr bwMode="auto">
          <a:xfrm>
            <a:off x="0" y="1219200"/>
            <a:ext cx="9144000" cy="13144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r="4737" b="30105"/>
          <a:stretch>
            <a:fillRect/>
          </a:stretch>
        </p:blipFill>
        <p:spPr bwMode="auto">
          <a:xfrm>
            <a:off x="0" y="2286000"/>
            <a:ext cx="8928621" cy="1910762"/>
          </a:xfrm>
          <a:prstGeom prst="rect">
            <a:avLst/>
          </a:prstGeom>
          <a:noFill/>
          <a:ln w="9525">
            <a:noFill/>
            <a:miter lim="800000"/>
            <a:headEnd/>
            <a:tailEnd/>
          </a:ln>
          <a:effectLst/>
        </p:spPr>
      </p:pic>
    </p:spTree>
    <p:extLst>
      <p:ext uri="{BB962C8B-B14F-4D97-AF65-F5344CB8AC3E}">
        <p14:creationId xmlns:p14="http://schemas.microsoft.com/office/powerpoint/2010/main" val="40937267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8C3342-8CCF-4A73-9AA5-83C66788697D}"/>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Prerequisite and Recap</a:t>
            </a:r>
          </a:p>
        </p:txBody>
      </p:sp>
      <p:pic>
        <p:nvPicPr>
          <p:cNvPr id="36867" name="Picture 2">
            <a:extLst>
              <a:ext uri="{FF2B5EF4-FFF2-40B4-BE49-F238E27FC236}">
                <a16:creationId xmlns="" xmlns:a16="http://schemas.microsoft.com/office/drawing/2014/main" id="{8EA13CCF-E89D-412D-A67C-DB460108F2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63"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10">
            <a:extLst>
              <a:ext uri="{FF2B5EF4-FFF2-40B4-BE49-F238E27FC236}">
                <a16:creationId xmlns="" xmlns:a16="http://schemas.microsoft.com/office/drawing/2014/main" id="{B7193671-A0A8-4686-954C-A540713267C9}"/>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36869" name="Text Box 3">
            <a:extLst>
              <a:ext uri="{FF2B5EF4-FFF2-40B4-BE49-F238E27FC236}">
                <a16:creationId xmlns="" xmlns:a16="http://schemas.microsoft.com/office/drawing/2014/main" id="{38825A4F-0AE1-4D2A-A12E-235EA3F871C4}"/>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0" name="Text Box 2">
            <a:extLst>
              <a:ext uri="{FF2B5EF4-FFF2-40B4-BE49-F238E27FC236}">
                <a16:creationId xmlns="" xmlns:a16="http://schemas.microsoft.com/office/drawing/2014/main" id="{015FCAEB-EE44-4B12-BD31-6E667FE02860}"/>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 name="Date Placeholder 2"/>
          <p:cNvSpPr>
            <a:spLocks noGrp="1"/>
          </p:cNvSpPr>
          <p:nvPr>
            <p:ph type="dt" sz="half" idx="10"/>
          </p:nvPr>
        </p:nvSpPr>
        <p:spPr/>
        <p:txBody>
          <a:bodyPr/>
          <a:lstStyle/>
          <a:p>
            <a:fld id="{F07D6787-79F0-4F8B-80D9-EEA11F61331D}" type="datetime1">
              <a:rPr lang="en-US" smtClean="0"/>
              <a:t>6/24/2022</a:t>
            </a:fld>
            <a:endParaRPr lang="en-US"/>
          </a:p>
        </p:txBody>
      </p:sp>
      <p:sp>
        <p:nvSpPr>
          <p:cNvPr id="4" name="Footer Placeholder 3"/>
          <p:cNvSpPr>
            <a:spLocks noGrp="1"/>
          </p:cNvSpPr>
          <p:nvPr>
            <p:ph type="ftr" sz="quarter" idx="11"/>
          </p:nvPr>
        </p:nvSpPr>
        <p:spPr>
          <a:xfrm>
            <a:off x="2057400" y="6356350"/>
            <a:ext cx="5638800" cy="425450"/>
          </a:xfrm>
        </p:spPr>
        <p:txBody>
          <a:bodyPr/>
          <a:lstStyle/>
          <a:p>
            <a:r>
              <a:rPr lang="en-US" smtClean="0"/>
              <a:t>Ms. Annapurna Dwivedi    Constitution of India, Law and Engineering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7" name="TextBox 6"/>
          <p:cNvSpPr txBox="1"/>
          <p:nvPr/>
        </p:nvSpPr>
        <p:spPr>
          <a:xfrm>
            <a:off x="-28575" y="1099344"/>
            <a:ext cx="9172575" cy="2616101"/>
          </a:xfrm>
          <a:prstGeom prst="rect">
            <a:avLst/>
          </a:prstGeom>
          <a:noFill/>
        </p:spPr>
        <p:txBody>
          <a:bodyPr wrap="square" rtlCol="0">
            <a:spAutoFit/>
          </a:bodyPr>
          <a:lstStyle/>
          <a:p>
            <a:r>
              <a:rPr lang="en-IN" b="1" dirty="0" smtClean="0">
                <a:latin typeface="Times New Roman" pitchFamily="18" charset="0"/>
                <a:cs typeface="Times New Roman" pitchFamily="18" charset="0"/>
              </a:rPr>
              <a:t>Prerequisites:</a:t>
            </a:r>
          </a:p>
          <a:p>
            <a:pPr algn="just"/>
            <a:r>
              <a:rPr lang="en-US" altLang="en-US" dirty="0">
                <a:latin typeface="Times" panose="02020603050405020304" pitchFamily="18" charset="0"/>
                <a:cs typeface="Times" panose="02020603050405020304" pitchFamily="18" charset="0"/>
              </a:rPr>
              <a:t>Right to Information Act, 2005 </a:t>
            </a:r>
          </a:p>
          <a:p>
            <a:pPr algn="just"/>
            <a:r>
              <a:rPr lang="en-US" altLang="en-US" dirty="0">
                <a:latin typeface="Times" panose="02020603050405020304" pitchFamily="18" charset="0"/>
                <a:cs typeface="Times" panose="02020603050405020304" pitchFamily="18" charset="0"/>
              </a:rPr>
              <a:t>Information Technology Act, 2000</a:t>
            </a:r>
          </a:p>
          <a:p>
            <a:endParaRPr lang="en-IN" b="1" dirty="0" smtClean="0"/>
          </a:p>
          <a:p>
            <a:r>
              <a:rPr lang="en-IN" b="1" dirty="0" smtClean="0">
                <a:latin typeface="Times New Roman" pitchFamily="18" charset="0"/>
                <a:cs typeface="Times New Roman" pitchFamily="18" charset="0"/>
              </a:rPr>
              <a:t>Recap:</a:t>
            </a:r>
          </a:p>
          <a:p>
            <a:r>
              <a:rPr lang="en-US" altLang="en-US" dirty="0">
                <a:latin typeface="Times" panose="02020603050405020304" pitchFamily="18" charset="0"/>
                <a:cs typeface="Times" panose="02020603050405020304" pitchFamily="18" charset="0"/>
              </a:rPr>
              <a:t>Electronic Governance</a:t>
            </a:r>
            <a:endParaRPr lang="en-IN" altLang="en-US" dirty="0">
              <a:latin typeface="Times" panose="02020603050405020304" pitchFamily="18" charset="0"/>
              <a:cs typeface="Times" panose="02020603050405020304" pitchFamily="18" charset="0"/>
            </a:endParaRPr>
          </a:p>
          <a:p>
            <a:endParaRPr lang="en-IN" b="1" dirty="0" smtClean="0"/>
          </a:p>
          <a:p>
            <a:endParaRPr lang="en-IN" dirty="0" smtClean="0"/>
          </a:p>
          <a:p>
            <a:endParaRPr lang="en-IN" dirty="0"/>
          </a:p>
        </p:txBody>
      </p:sp>
    </p:spTree>
    <p:extLst>
      <p:ext uri="{BB962C8B-B14F-4D97-AF65-F5344CB8AC3E}">
        <p14:creationId xmlns:p14="http://schemas.microsoft.com/office/powerpoint/2010/main" val="3439978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839200" cy="5135563"/>
          </a:xfrm>
        </p:spPr>
        <p:txBody>
          <a:bodyPr>
            <a:normAutofit/>
          </a:bodyPr>
          <a:lstStyle/>
          <a:p>
            <a:pPr marL="0" indent="0">
              <a:buNone/>
            </a:pPr>
            <a:r>
              <a:rPr lang="en-US" sz="2000" dirty="0">
                <a:latin typeface="Times New Roman" pitchFamily="18" charset="0"/>
                <a:cs typeface="Times New Roman" pitchFamily="18" charset="0"/>
              </a:rPr>
              <a:t>The intellectual property rights (IPR) are intangible in nature and gives exclusive rights to inventor or creator for their valuable invention or creation. In present scenario of </a:t>
            </a:r>
            <a:r>
              <a:rPr lang="en-US" sz="2000" dirty="0" smtClean="0">
                <a:latin typeface="Times New Roman" pitchFamily="18" charset="0"/>
                <a:cs typeface="Times New Roman" pitchFamily="18" charset="0"/>
              </a:rPr>
              <a:t>globalization, </a:t>
            </a:r>
            <a:r>
              <a:rPr lang="en-US" sz="2000" dirty="0">
                <a:latin typeface="Times New Roman" pitchFamily="18" charset="0"/>
                <a:cs typeface="Times New Roman" pitchFamily="18" charset="0"/>
              </a:rPr>
              <a:t>IPR is the focal point in global trade practices and livelihood across the world. These rights boost the innovative environment by giving recognition and economic benefits to creator or inventor whereas the lack of IPR awareness and its ineffective implementation may hamper the economic, technical and societal developments of nation. Hence dissemination of IPR knowledge and its appropriate implementation is utmost requirement for any nation. The present paper highlights various terms of IPR such as patents, trademarks, industrial designs, geographic indications, copyright, </a:t>
            </a:r>
            <a:r>
              <a:rPr lang="en-US" sz="2000" dirty="0" smtClean="0">
                <a:latin typeface="Times New Roman" pitchFamily="18" charset="0"/>
                <a:cs typeface="Times New Roman" pitchFamily="18" charset="0"/>
              </a:rPr>
              <a:t>etc. </a:t>
            </a:r>
            <a:r>
              <a:rPr lang="en-US" sz="2000" dirty="0">
                <a:latin typeface="Times New Roman" pitchFamily="18" charset="0"/>
                <a:cs typeface="Times New Roman" pitchFamily="18" charset="0"/>
              </a:rPr>
              <a:t>with their corresponding rules, regulations, their need and role especially pertaining to Indian context. Further, status of India’s participation in IPR related activities across the world has been discussed in brief. </a:t>
            </a:r>
            <a:endParaRPr lang="en-US" sz="2000" dirty="0" smtClean="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r>
              <a:rPr lang="en-US" altLang="en-US" sz="2000" dirty="0" smtClean="0">
                <a:hlinkClick r:id="rId2"/>
              </a:rPr>
              <a:t>https</a:t>
            </a:r>
            <a:r>
              <a:rPr lang="en-US" altLang="en-US" sz="2000" dirty="0">
                <a:hlinkClick r:id="rId2"/>
              </a:rPr>
              <a:t>://www.youtube.com/watch?v=9C88NOP59gM</a:t>
            </a:r>
            <a:endParaRPr lang="en-US" altLang="en-US" sz="2000" dirty="0"/>
          </a:p>
          <a:p>
            <a:pPr marL="0" indent="0">
              <a:buNone/>
            </a:pP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33C99A7-62D6-4E05-9EAC-10DED6D270D5}" type="datetime1">
              <a:rPr lang="en-US" smtClean="0"/>
              <a:t>6/24/2022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pic>
        <p:nvPicPr>
          <p:cNvPr id="7" name="Picture 2">
            <a:extLst>
              <a:ext uri="{FF2B5EF4-FFF2-40B4-BE49-F238E27FC236}">
                <a16:creationId xmlns="" xmlns:a16="http://schemas.microsoft.com/office/drawing/2014/main" id="{F4425E4C-3519-4CAB-9E38-5A36788B6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2906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a:extLst>
              <a:ext uri="{FF2B5EF4-FFF2-40B4-BE49-F238E27FC236}">
                <a16:creationId xmlns="" xmlns:a16="http://schemas.microsoft.com/office/drawing/2014/main" id="{ED99AC60-7971-4FA4-A1CC-705340F1E281}"/>
              </a:ext>
            </a:extLst>
          </p:cNvPr>
          <p:cNvSpPr txBox="1">
            <a:spLocks/>
          </p:cNvSpPr>
          <p:nvPr/>
        </p:nvSpPr>
        <p:spPr>
          <a:xfrm>
            <a:off x="1290640" y="0"/>
            <a:ext cx="7853360" cy="7159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smtClean="0">
                <a:latin typeface="Times New Roman" pitchFamily="18" charset="0"/>
                <a:cs typeface="Times New Roman" pitchFamily="18" charset="0"/>
              </a:rPr>
              <a:t>Brief Subject Introduction with Video</a:t>
            </a:r>
            <a:endParaRPr lang="en-US"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954009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CFE41F-D350-476C-BEEA-C513E5B4E781}" type="datetime1">
              <a:rPr lang="en-US" smtClean="0"/>
              <a:t>6/24/2022</a:t>
            </a:fld>
            <a:endParaRPr lang="en-US"/>
          </a:p>
        </p:txBody>
      </p:sp>
      <p:sp>
        <p:nvSpPr>
          <p:cNvPr id="3" name="Footer Placeholder 2"/>
          <p:cNvSpPr>
            <a:spLocks noGrp="1"/>
          </p:cNvSpPr>
          <p:nvPr>
            <p:ph type="ftr" sz="quarter" idx="11"/>
          </p:nvPr>
        </p:nvSpPr>
        <p:spPr/>
        <p:txBody>
          <a:bodyPr/>
          <a:lstStyle/>
          <a:p>
            <a:r>
              <a:rPr lang="en-US" smtClean="0"/>
              <a:t>Ms. Annapurna Dwivedi    Constitution of India, Law and Engineering     Unit 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5" name="Picture 10">
            <a:extLst>
              <a:ext uri="{FF2B5EF4-FFF2-40B4-BE49-F238E27FC236}">
                <a16:creationId xmlns="" xmlns:a16="http://schemas.microsoft.com/office/drawing/2014/main" id="{E31E86AE-88BD-403F-B0E0-1F30A7B9A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05"/>
            <a:ext cx="1358900" cy="69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 xmlns:a16="http://schemas.microsoft.com/office/drawing/2014/main" id="{282C8771-B8DA-47BF-A854-C6E39979E07C}"/>
              </a:ext>
            </a:extLst>
          </p:cNvPr>
          <p:cNvSpPr txBox="1">
            <a:spLocks/>
          </p:cNvSpPr>
          <p:nvPr/>
        </p:nvSpPr>
        <p:spPr>
          <a:xfrm>
            <a:off x="1358900" y="-11113"/>
            <a:ext cx="77724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err="1"/>
              <a:t>Noida</a:t>
            </a:r>
            <a:r>
              <a:rPr lang="en-US" sz="2400" b="1" dirty="0"/>
              <a:t> Institute of Engineering and Technology, Gr. </a:t>
            </a:r>
            <a:r>
              <a:rPr lang="en-US" sz="2400" b="1" dirty="0" err="1"/>
              <a:t>Noida</a:t>
            </a:r>
            <a:endParaRPr lang="en-US" sz="2400"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6256" y="685799"/>
            <a:ext cx="2267744" cy="2743201"/>
          </a:xfrm>
          <a:prstGeom prst="rect">
            <a:avLst/>
          </a:prstGeom>
        </p:spPr>
      </p:pic>
      <p:sp>
        <p:nvSpPr>
          <p:cNvPr id="8" name="Rectangle 7"/>
          <p:cNvSpPr/>
          <p:nvPr/>
        </p:nvSpPr>
        <p:spPr>
          <a:xfrm>
            <a:off x="304800" y="990600"/>
            <a:ext cx="6324600" cy="3416320"/>
          </a:xfrm>
          <a:prstGeom prst="rect">
            <a:avLst/>
          </a:prstGeom>
        </p:spPr>
        <p:txBody>
          <a:bodyPr wrap="square">
            <a:spAutoFit/>
          </a:bodyPr>
          <a:lstStyle/>
          <a:p>
            <a:pPr>
              <a:buNone/>
            </a:pPr>
            <a:r>
              <a:rPr lang="en-IN" sz="2400" dirty="0" err="1"/>
              <a:t>Ms.</a:t>
            </a:r>
            <a:r>
              <a:rPr lang="en-IN" sz="2400" dirty="0"/>
              <a:t> Annapurna </a:t>
            </a:r>
            <a:r>
              <a:rPr lang="en-IN" sz="2400" dirty="0" err="1"/>
              <a:t>Dwivedi</a:t>
            </a:r>
            <a:r>
              <a:rPr lang="en-IN" sz="2400" dirty="0"/>
              <a:t> </a:t>
            </a:r>
          </a:p>
          <a:p>
            <a:pPr>
              <a:buNone/>
            </a:pPr>
            <a:r>
              <a:rPr lang="en-IN" sz="2400" dirty="0"/>
              <a:t>Assistant Professor</a:t>
            </a:r>
          </a:p>
          <a:p>
            <a:pPr>
              <a:buNone/>
            </a:pPr>
            <a:r>
              <a:rPr lang="en-IN" sz="2400" dirty="0"/>
              <a:t>Department: Management Studies</a:t>
            </a:r>
          </a:p>
          <a:p>
            <a:pPr>
              <a:buNone/>
            </a:pPr>
            <a:r>
              <a:rPr lang="en-IN" sz="2400" dirty="0"/>
              <a:t>Email ID: annapurna.dwivedi@niet.co.in</a:t>
            </a:r>
          </a:p>
          <a:p>
            <a:pPr>
              <a:buNone/>
            </a:pPr>
            <a:r>
              <a:rPr lang="en-IN" sz="2400" dirty="0"/>
              <a:t>Qualification: B.A. Economics </a:t>
            </a:r>
            <a:r>
              <a:rPr lang="en-IN" sz="2400" dirty="0" err="1"/>
              <a:t>hons.,PG</a:t>
            </a:r>
            <a:r>
              <a:rPr lang="en-IN" sz="2400" dirty="0"/>
              <a:t> Diploma </a:t>
            </a:r>
            <a:r>
              <a:rPr lang="en-IN" sz="2400" dirty="0" smtClean="0"/>
              <a:t>in Finance</a:t>
            </a:r>
            <a:r>
              <a:rPr lang="en-IN" sz="2400" dirty="0"/>
              <a:t>, MBA  Finance </a:t>
            </a:r>
          </a:p>
          <a:p>
            <a:pPr>
              <a:buNone/>
            </a:pPr>
            <a:r>
              <a:rPr lang="en-IN" sz="2400" dirty="0"/>
              <a:t>Specialisation: Finance and HRM</a:t>
            </a:r>
          </a:p>
          <a:p>
            <a:pPr>
              <a:buNone/>
            </a:pPr>
            <a:r>
              <a:rPr lang="en-IN" sz="2400" dirty="0"/>
              <a:t>Teaching experience: 1.5 years</a:t>
            </a:r>
          </a:p>
          <a:p>
            <a:pPr>
              <a:buNone/>
            </a:pPr>
            <a:r>
              <a:rPr lang="en-IN" sz="2400" dirty="0"/>
              <a:t>Teaching Area: Finance and Marketing</a:t>
            </a:r>
          </a:p>
        </p:txBody>
      </p:sp>
    </p:spTree>
    <p:extLst>
      <p:ext uri="{BB962C8B-B14F-4D97-AF65-F5344CB8AC3E}">
        <p14:creationId xmlns:p14="http://schemas.microsoft.com/office/powerpoint/2010/main" val="9179781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99AC60-7971-4FA4-A1CC-705340F1E281}"/>
              </a:ext>
            </a:extLst>
          </p:cNvPr>
          <p:cNvSpPr>
            <a:spLocks noGrp="1"/>
          </p:cNvSpPr>
          <p:nvPr>
            <p:ph type="ctrTitle"/>
          </p:nvPr>
        </p:nvSpPr>
        <p:spPr>
          <a:xfrm>
            <a:off x="0" y="0"/>
            <a:ext cx="9144000" cy="715962"/>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smtClean="0">
                <a:latin typeface="Times New Roman" pitchFamily="18" charset="0"/>
                <a:cs typeface="Times New Roman" pitchFamily="18" charset="0"/>
              </a:rPr>
              <a:t>Contents </a:t>
            </a:r>
            <a:endParaRPr lang="en-US" sz="2400" b="1" dirty="0">
              <a:latin typeface="Times New Roman" pitchFamily="18" charset="0"/>
              <a:cs typeface="Times New Roman" pitchFamily="18" charset="0"/>
            </a:endParaRPr>
          </a:p>
        </p:txBody>
      </p:sp>
      <p:pic>
        <p:nvPicPr>
          <p:cNvPr id="38915" name="Picture 2">
            <a:extLst>
              <a:ext uri="{FF2B5EF4-FFF2-40B4-BE49-F238E27FC236}">
                <a16:creationId xmlns="" xmlns:a16="http://schemas.microsoft.com/office/drawing/2014/main" id="{F4425E4C-3519-4CAB-9E38-5A36788B6C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0"/>
            <a:ext cx="12906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10">
            <a:extLst>
              <a:ext uri="{FF2B5EF4-FFF2-40B4-BE49-F238E27FC236}">
                <a16:creationId xmlns="" xmlns:a16="http://schemas.microsoft.com/office/drawing/2014/main" id="{31517455-2425-4C60-8F52-73E3D8D409C8}"/>
              </a:ext>
            </a:extLst>
          </p:cNvPr>
          <p:cNvSpPr>
            <a:spLocks noChangeArrowheads="1"/>
          </p:cNvSpPr>
          <p:nvPr/>
        </p:nvSpPr>
        <p:spPr bwMode="auto">
          <a:xfrm>
            <a:off x="0" y="914400"/>
            <a:ext cx="9144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n-US" altLang="en-US" sz="2000">
              <a:latin typeface="Times New Roman" panose="02020603050405020304" pitchFamily="18" charset="0"/>
              <a:cs typeface="Times New Roman" panose="02020603050405020304" pitchFamily="18" charset="0"/>
            </a:endParaRPr>
          </a:p>
        </p:txBody>
      </p:sp>
      <p:sp>
        <p:nvSpPr>
          <p:cNvPr id="38917" name="Text Box 3">
            <a:extLst>
              <a:ext uri="{FF2B5EF4-FFF2-40B4-BE49-F238E27FC236}">
                <a16:creationId xmlns="" xmlns:a16="http://schemas.microsoft.com/office/drawing/2014/main" id="{2FFAA22F-B7F2-456C-8D44-942CA4A208C4}"/>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18" name="Text Box 2">
            <a:extLst>
              <a:ext uri="{FF2B5EF4-FFF2-40B4-BE49-F238E27FC236}">
                <a16:creationId xmlns="" xmlns:a16="http://schemas.microsoft.com/office/drawing/2014/main" id="{16625775-0DD7-43DE-9CB6-A4BA4485B267}"/>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19" name="Content Placeholder 2">
            <a:extLst>
              <a:ext uri="{FF2B5EF4-FFF2-40B4-BE49-F238E27FC236}">
                <a16:creationId xmlns="" xmlns:a16="http://schemas.microsoft.com/office/drawing/2014/main" id="{F7D44364-97A2-4A1B-82E1-1E7E236455E8}"/>
              </a:ext>
            </a:extLst>
          </p:cNvPr>
          <p:cNvSpPr txBox="1">
            <a:spLocks/>
          </p:cNvSpPr>
          <p:nvPr/>
        </p:nvSpPr>
        <p:spPr bwMode="auto">
          <a:xfrm>
            <a:off x="152400" y="777766"/>
            <a:ext cx="8839199" cy="5318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buNone/>
            </a:pPr>
            <a:r>
              <a:rPr lang="en-US" altLang="en-US" sz="2000" b="1" dirty="0">
                <a:latin typeface="Times" panose="02020603050405020304" pitchFamily="18" charset="0"/>
                <a:cs typeface="Times" panose="02020603050405020304" pitchFamily="18" charset="0"/>
              </a:rPr>
              <a:t>UNIT -IV </a:t>
            </a:r>
          </a:p>
          <a:p>
            <a:pPr>
              <a:buNone/>
            </a:pPr>
            <a:r>
              <a:rPr lang="en-US" altLang="en-US" sz="2000" b="1" u="sng" dirty="0">
                <a:latin typeface="Times" panose="02020603050405020304" pitchFamily="18" charset="0"/>
                <a:cs typeface="Times" panose="02020603050405020304" pitchFamily="18" charset="0"/>
              </a:rPr>
              <a:t>Intellectual Property Laws and Regulation to Information</a:t>
            </a:r>
          </a:p>
          <a:p>
            <a:pPr>
              <a:buNone/>
            </a:pPr>
            <a:endParaRPr lang="en-US" altLang="en-US" sz="2000" b="1" u="sng" dirty="0">
              <a:latin typeface="Times" panose="02020603050405020304" pitchFamily="18" charset="0"/>
              <a:cs typeface="Times" panose="02020603050405020304" pitchFamily="18" charset="0"/>
            </a:endParaRPr>
          </a:p>
          <a:p>
            <a:pPr marL="342900" indent="-342900"/>
            <a:r>
              <a:rPr lang="en-US" altLang="en-US" sz="2000" dirty="0" smtClean="0">
                <a:latin typeface="Times" panose="02020603050405020304" pitchFamily="18" charset="0"/>
                <a:cs typeface="Times" panose="02020603050405020304" pitchFamily="18" charset="0"/>
              </a:rPr>
              <a:t>Intellectual </a:t>
            </a:r>
            <a:r>
              <a:rPr lang="en-US" altLang="en-US" sz="2000" dirty="0">
                <a:latin typeface="Times" panose="02020603050405020304" pitchFamily="18" charset="0"/>
                <a:cs typeface="Times" panose="02020603050405020304" pitchFamily="18" charset="0"/>
              </a:rPr>
              <a:t>Property Laws: Introduction, Legal Aspects of Patents, Filing of Patent Applications, Rights from Patents, Infringement of Patents, Copyright and its Ownership, Infringement of Copyright, Civil Remedies for </a:t>
            </a:r>
            <a:r>
              <a:rPr lang="en-US" altLang="en-US" sz="2000" dirty="0" smtClean="0">
                <a:latin typeface="Times" panose="02020603050405020304" pitchFamily="18" charset="0"/>
                <a:cs typeface="Times" panose="02020603050405020304" pitchFamily="18" charset="0"/>
              </a:rPr>
              <a:t>Infringement </a:t>
            </a:r>
            <a:endParaRPr lang="en-US" altLang="en-US" sz="2000" dirty="0" smtClean="0">
              <a:latin typeface="Times" panose="02020603050405020304" pitchFamily="18" charset="0"/>
              <a:cs typeface="Times" panose="02020603050405020304" pitchFamily="18" charset="0"/>
            </a:endParaRPr>
          </a:p>
          <a:p>
            <a:pPr marL="342900" indent="-342900"/>
            <a:r>
              <a:rPr lang="en-US" altLang="en-US" sz="2000" dirty="0" smtClean="0">
                <a:latin typeface="Times" panose="02020603050405020304" pitchFamily="18" charset="0"/>
                <a:cs typeface="Times" panose="02020603050405020304" pitchFamily="18" charset="0"/>
              </a:rPr>
              <a:t>Regulation </a:t>
            </a:r>
            <a:r>
              <a:rPr lang="en-US" altLang="en-US" sz="2000" dirty="0">
                <a:latin typeface="Times" panose="02020603050405020304" pitchFamily="18" charset="0"/>
                <a:cs typeface="Times" panose="02020603050405020304" pitchFamily="18" charset="0"/>
              </a:rPr>
              <a:t>to Information Introduction, Right to Information Act, 2005, Information Technology Act, </a:t>
            </a:r>
            <a:r>
              <a:rPr lang="en-US" altLang="en-US" sz="2000" dirty="0" smtClean="0">
                <a:latin typeface="Times" panose="02020603050405020304" pitchFamily="18" charset="0"/>
                <a:cs typeface="Times" panose="02020603050405020304" pitchFamily="18" charset="0"/>
              </a:rPr>
              <a:t>2000</a:t>
            </a:r>
          </a:p>
          <a:p>
            <a:pPr marL="342900" indent="-342900"/>
            <a:r>
              <a:rPr lang="en-US" altLang="en-US" sz="2000" dirty="0" smtClean="0">
                <a:latin typeface="Times" panose="02020603050405020304" pitchFamily="18" charset="0"/>
                <a:cs typeface="Times" panose="02020603050405020304" pitchFamily="18" charset="0"/>
              </a:rPr>
              <a:t>Electronic </a:t>
            </a:r>
            <a:r>
              <a:rPr lang="en-US" altLang="en-US" sz="2000" dirty="0">
                <a:latin typeface="Times" panose="02020603050405020304" pitchFamily="18" charset="0"/>
                <a:cs typeface="Times" panose="02020603050405020304" pitchFamily="18" charset="0"/>
              </a:rPr>
              <a:t>Governance, Secure Electronic Records and Digital </a:t>
            </a:r>
            <a:r>
              <a:rPr lang="en-US" altLang="en-US" sz="2000" dirty="0" smtClean="0">
                <a:latin typeface="Times" panose="02020603050405020304" pitchFamily="18" charset="0"/>
                <a:cs typeface="Times" panose="02020603050405020304" pitchFamily="18" charset="0"/>
              </a:rPr>
              <a:t>Signatures, Digital </a:t>
            </a:r>
            <a:r>
              <a:rPr lang="en-US" altLang="en-US" sz="2000" dirty="0">
                <a:latin typeface="Times" panose="02020603050405020304" pitchFamily="18" charset="0"/>
                <a:cs typeface="Times" panose="02020603050405020304" pitchFamily="18" charset="0"/>
              </a:rPr>
              <a:t>Signature Certificates, Cyber Regulations Appellate Tribunal, Offences, Limitations of the Information Technology Act.</a:t>
            </a:r>
            <a:endParaRPr lang="en-US" altLang="en-US" sz="2000" b="1" u="sng" dirty="0">
              <a:latin typeface="Times" panose="02020603050405020304" pitchFamily="18" charset="0"/>
              <a:cs typeface="Times" panose="02020603050405020304" pitchFamily="18" charset="0"/>
            </a:endParaRPr>
          </a:p>
          <a:p>
            <a:pPr algn="just" eaLnBrk="1" hangingPunct="1">
              <a:buNone/>
            </a:pPr>
            <a:endParaRPr lang="en-US" altLang="en-US" sz="2000" dirty="0" smtClean="0">
              <a:latin typeface="+mn-lt"/>
              <a:cs typeface="Times New Roman" panose="02020603050405020304" pitchFamily="18" charset="0"/>
            </a:endParaRPr>
          </a:p>
          <a:p>
            <a:pPr algn="just" eaLnBrk="1" hangingPunct="1">
              <a:lnSpc>
                <a:spcPct val="150000"/>
              </a:lnSpc>
            </a:pPr>
            <a:endParaRPr lang="en-US" altLang="en-US" sz="2000" dirty="0" smtClean="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ABF60393-6882-43CD-BFE6-48ECE5C61A89}" type="datetime1">
              <a:rPr lang="en-US" smtClean="0"/>
              <a:t>6/24/2022</a:t>
            </a:fld>
            <a:endParaRPr lang="en-US" dirty="0"/>
          </a:p>
        </p:txBody>
      </p:sp>
      <p:sp>
        <p:nvSpPr>
          <p:cNvPr id="4" name="Footer Placeholder 3"/>
          <p:cNvSpPr>
            <a:spLocks noGrp="1"/>
          </p:cNvSpPr>
          <p:nvPr>
            <p:ph type="ftr" sz="quarter" idx="11"/>
          </p:nvPr>
        </p:nvSpPr>
        <p:spPr>
          <a:xfrm>
            <a:off x="1905000" y="6356350"/>
            <a:ext cx="6019800" cy="455612"/>
          </a:xfrm>
        </p:spPr>
        <p:txBody>
          <a:bodyPr/>
          <a:lstStyle/>
          <a:p>
            <a:r>
              <a:rPr lang="en-US" smtClean="0"/>
              <a:t>Ms. Annapurna Dwivedi    Constitution of India, Law and Engineering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5018968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smtClean="0">
                <a:latin typeface="Times New Roman" pitchFamily="18" charset="0"/>
                <a:cs typeface="Times New Roman" pitchFamily="18" charset="0"/>
              </a:rPr>
              <a:t>Intellectual Property Laws: Introduction</a:t>
            </a:r>
            <a:endParaRPr lang="en-US" sz="2400" b="1" dirty="0">
              <a:latin typeface="Times New Roman" pitchFamily="18" charset="0"/>
              <a:cs typeface="Times New Roman" pitchFamily="18" charset="0"/>
            </a:endParaRP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4" y="-1073"/>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12CEF5BA-1199-491C-980E-EA3C31611F9C}" type="datetime1">
              <a:rPr lang="en-US" smtClean="0"/>
              <a:t>6/24/2022</a:t>
            </a:fld>
            <a:endParaRPr lang="en-US"/>
          </a:p>
        </p:txBody>
      </p:sp>
      <p:sp>
        <p:nvSpPr>
          <p:cNvPr id="4" name="Footer Placeholder 3"/>
          <p:cNvSpPr>
            <a:spLocks noGrp="1"/>
          </p:cNvSpPr>
          <p:nvPr>
            <p:ph type="ftr" sz="quarter" idx="11"/>
          </p:nvPr>
        </p:nvSpPr>
        <p:spPr>
          <a:xfrm>
            <a:off x="1676400" y="6356350"/>
            <a:ext cx="6019800" cy="365125"/>
          </a:xfrm>
        </p:spPr>
        <p:txBody>
          <a:bodyPr/>
          <a:lstStyle/>
          <a:p>
            <a:r>
              <a:rPr lang="en-US" smtClean="0"/>
              <a:t>Ms. Annapurna Dwivedi    Constitution of India, Law and Engineering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8" name="TextBox 7">
            <a:extLst>
              <a:ext uri="{FF2B5EF4-FFF2-40B4-BE49-F238E27FC236}">
                <a16:creationId xmlns="" xmlns:a16="http://schemas.microsoft.com/office/drawing/2014/main" id="{4F1728AD-6AA6-4763-8669-452AC6A31AF2}"/>
              </a:ext>
            </a:extLst>
          </p:cNvPr>
          <p:cNvSpPr txBox="1"/>
          <p:nvPr/>
        </p:nvSpPr>
        <p:spPr>
          <a:xfrm>
            <a:off x="0" y="874070"/>
            <a:ext cx="9144000" cy="4247317"/>
          </a:xfrm>
          <a:prstGeom prst="rect">
            <a:avLst/>
          </a:prstGeom>
          <a:noFill/>
        </p:spPr>
        <p:txBody>
          <a:bodyPr wrap="square">
            <a:spAutoFit/>
          </a:bodyPr>
          <a:lstStyle/>
          <a:p>
            <a:pPr marL="342900" indent="-342900" algn="just">
              <a:lnSpc>
                <a:spcPct val="150000"/>
              </a:lnSpc>
              <a:buFont typeface="Arial" pitchFamily="34" charset="0"/>
              <a:buChar char="•"/>
            </a:pPr>
            <a:r>
              <a:rPr lang="en-US" sz="2000" dirty="0">
                <a:latin typeface="Times New Roman" pitchFamily="18" charset="0"/>
                <a:cs typeface="Times New Roman" pitchFamily="18" charset="0"/>
              </a:rPr>
              <a:t>Intellectual Property law deals with laws to protect and enforce rights of the creators and owners of inventions, writing, music, designs and other works, known as the "intellectual property." There are several areas of intellectual property including copyright, trademarks, patents, and trade secrets</a:t>
            </a:r>
            <a:r>
              <a:rPr lang="en-US" sz="2000" dirty="0" smtClean="0">
                <a:latin typeface="Times New Roman" pitchFamily="18" charset="0"/>
                <a:cs typeface="Times New Roman" pitchFamily="18" charset="0"/>
              </a:rPr>
              <a:t>.</a:t>
            </a:r>
          </a:p>
          <a:p>
            <a:pPr algn="just">
              <a:lnSpc>
                <a:spcPct val="150000"/>
              </a:lnSpc>
            </a:pPr>
            <a:endParaRPr lang="en-US" sz="2000" dirty="0" smtClean="0">
              <a:latin typeface="Times New Roman" pitchFamily="18" charset="0"/>
              <a:cs typeface="Times New Roman" pitchFamily="18" charset="0"/>
            </a:endParaRPr>
          </a:p>
          <a:p>
            <a:pPr marL="342900" indent="-342900" algn="just">
              <a:lnSpc>
                <a:spcPct val="150000"/>
              </a:lnSpc>
              <a:buFont typeface="Arial" pitchFamily="34" charset="0"/>
              <a:buChar char="•"/>
            </a:pPr>
            <a:r>
              <a:rPr lang="en-US" sz="2000" dirty="0" smtClean="0">
                <a:latin typeface="Times New Roman" pitchFamily="18" charset="0"/>
                <a:cs typeface="Times New Roman" pitchFamily="18" charset="0"/>
              </a:rPr>
              <a:t>Intellectual </a:t>
            </a:r>
            <a:r>
              <a:rPr lang="en-US" sz="2000" dirty="0">
                <a:latin typeface="Times New Roman" pitchFamily="18" charset="0"/>
                <a:cs typeface="Times New Roman" pitchFamily="18" charset="0"/>
              </a:rPr>
              <a:t>property rights (IPR) refers to the legal rights given to the inventor or creator to protect his invention or creation for a certain period of </a:t>
            </a:r>
            <a:r>
              <a:rPr lang="en-US" sz="2000" dirty="0" smtClean="0">
                <a:latin typeface="Times New Roman" pitchFamily="18" charset="0"/>
                <a:cs typeface="Times New Roman" pitchFamily="18" charset="0"/>
              </a:rPr>
              <a:t>time. These </a:t>
            </a:r>
            <a:r>
              <a:rPr lang="en-US" sz="2000" dirty="0">
                <a:latin typeface="Times New Roman" pitchFamily="18" charset="0"/>
                <a:cs typeface="Times New Roman" pitchFamily="18" charset="0"/>
              </a:rPr>
              <a:t>legal rights confer an exclusive right to the inventor/creator or his assignee to fully utilize his invention/creation for a given period of time.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076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Unit Objective</a:t>
            </a: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25"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C7AC0940-63BC-434C-9E99-47C12FBE8E0A}" type="datetime1">
              <a:rPr lang="en-US" smtClean="0"/>
              <a:t>6/24/2022</a:t>
            </a:fld>
            <a:endParaRPr lang="en-US"/>
          </a:p>
        </p:txBody>
      </p:sp>
      <p:sp>
        <p:nvSpPr>
          <p:cNvPr id="4" name="Footer Placeholder 3"/>
          <p:cNvSpPr>
            <a:spLocks noGrp="1"/>
          </p:cNvSpPr>
          <p:nvPr>
            <p:ph type="ftr" sz="quarter" idx="11"/>
          </p:nvPr>
        </p:nvSpPr>
        <p:spPr>
          <a:xfrm>
            <a:off x="1828800" y="6356350"/>
            <a:ext cx="5791200" cy="365125"/>
          </a:xfrm>
        </p:spPr>
        <p:txBody>
          <a:bodyPr/>
          <a:lstStyle/>
          <a:p>
            <a:r>
              <a:rPr lang="en-US" smtClean="0"/>
              <a:t>Ms. Annapurna Dwivedi    Constitution of India, Law and Engineering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9" name="TextBox 8">
            <a:extLst>
              <a:ext uri="{FF2B5EF4-FFF2-40B4-BE49-F238E27FC236}">
                <a16:creationId xmlns="" xmlns:a16="http://schemas.microsoft.com/office/drawing/2014/main" id="{478E4E1A-AB77-4DBF-882D-7CC0BE7A8284}"/>
              </a:ext>
            </a:extLst>
          </p:cNvPr>
          <p:cNvSpPr txBox="1"/>
          <p:nvPr/>
        </p:nvSpPr>
        <p:spPr>
          <a:xfrm>
            <a:off x="457200" y="1143000"/>
            <a:ext cx="8001000" cy="1477328"/>
          </a:xfrm>
          <a:prstGeom prst="rect">
            <a:avLst/>
          </a:prstGeom>
          <a:noFill/>
        </p:spPr>
        <p:txBody>
          <a:bodyPr wrap="square">
            <a:spAutoFit/>
          </a:bodyPr>
          <a:lstStyle/>
          <a:p>
            <a:pPr marL="342900" indent="-342900" algn="just">
              <a:lnSpc>
                <a:spcPct val="150000"/>
              </a:lnSpc>
              <a:defRPr/>
            </a:pPr>
            <a:r>
              <a:rPr lang="en-US" sz="2000" b="1" dirty="0">
                <a:latin typeface="Times New Roman" pitchFamily="18" charset="0"/>
                <a:cs typeface="Times New Roman" pitchFamily="18" charset="0"/>
              </a:rPr>
              <a:t>To make students aware of the theoretical and functional aspects of the </a:t>
            </a:r>
            <a:r>
              <a:rPr lang="en-US" sz="2000" b="1" dirty="0" smtClean="0">
                <a:latin typeface="Times New Roman" pitchFamily="18" charset="0"/>
                <a:cs typeface="Times New Roman" pitchFamily="18" charset="0"/>
              </a:rPr>
              <a:t>Intellectual Property Laws.</a:t>
            </a:r>
            <a:endParaRPr lang="en-US" sz="2000"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150000"/>
              </a:lnSpc>
              <a:buFont typeface="Arial" pitchFamily="34" charset="0"/>
              <a:buChar char="•"/>
              <a:defRP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0291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Topic Objective/ Topic outcome</a:t>
            </a: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7A7373D5-10D1-401F-8BA8-6E0F78834305}" type="datetime1">
              <a:rPr lang="en-US" smtClean="0">
                <a:latin typeface="Times New Roman" pitchFamily="18" charset="0"/>
                <a:cs typeface="Times New Roman" pitchFamily="18" charset="0"/>
              </a:rPr>
              <a:t>6/24/2022</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905000" y="6356350"/>
            <a:ext cx="5638800" cy="365125"/>
          </a:xfrm>
        </p:spPr>
        <p:txBody>
          <a:bodyPr/>
          <a:lstStyle/>
          <a:p>
            <a:r>
              <a:rPr lang="en-US" smtClean="0">
                <a:latin typeface="Times New Roman" pitchFamily="18" charset="0"/>
                <a:cs typeface="Times New Roman" pitchFamily="18" charset="0"/>
              </a:rPr>
              <a:t>Ms. Annapurna Dwivedi    Constitution of India, Law and Engineering     Unit 4</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23</a:t>
            </a:fld>
            <a:endParaRPr lang="en-US">
              <a:latin typeface="Times New Roman" pitchFamily="18" charset="0"/>
              <a:cs typeface="Times New Roman" pitchFamily="18" charset="0"/>
            </a:endParaRPr>
          </a:p>
        </p:txBody>
      </p:sp>
      <p:graphicFrame>
        <p:nvGraphicFramePr>
          <p:cNvPr id="8" name="Content Placeholder 8">
            <a:extLst>
              <a:ext uri="{FF2B5EF4-FFF2-40B4-BE49-F238E27FC236}">
                <a16:creationId xmlns=""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689947842"/>
              </p:ext>
            </p:extLst>
          </p:nvPr>
        </p:nvGraphicFramePr>
        <p:xfrm>
          <a:off x="76200" y="1345474"/>
          <a:ext cx="8991600" cy="3226526"/>
        </p:xfrm>
        <a:graphic>
          <a:graphicData uri="http://schemas.openxmlformats.org/drawingml/2006/table">
            <a:tbl>
              <a:tblPr firstRow="1" bandRow="1">
                <a:tableStyleId>{5C22544A-7EE6-4342-B048-85BDC9FD1C3A}</a:tableStyleId>
              </a:tblPr>
              <a:tblGrid>
                <a:gridCol w="5105400">
                  <a:extLst>
                    <a:ext uri="{9D8B030D-6E8A-4147-A177-3AD203B41FA5}">
                      <a16:colId xmlns="" xmlns:a16="http://schemas.microsoft.com/office/drawing/2014/main" val="20000"/>
                    </a:ext>
                  </a:extLst>
                </a:gridCol>
                <a:gridCol w="22098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000" b="0" dirty="0" smtClean="0">
                          <a:latin typeface="Times New Roman" pitchFamily="18" charset="0"/>
                          <a:cs typeface="Times New Roman" pitchFamily="18" charset="0"/>
                        </a:rPr>
                        <a:t>Legal</a:t>
                      </a:r>
                      <a:r>
                        <a:rPr lang="en-US" sz="2000" b="0" baseline="0" dirty="0" smtClean="0">
                          <a:latin typeface="Times New Roman" pitchFamily="18" charset="0"/>
                          <a:cs typeface="Times New Roman" pitchFamily="18" charset="0"/>
                        </a:rPr>
                        <a:t> Aspects of Patents, Filing of Patent Applications, Rights from Patents, Infringement of Patents, Copyright and its ownership, Infringement of Copyright, Civil Remedies for </a:t>
                      </a:r>
                      <a:r>
                        <a:rPr lang="en-US" sz="2000" b="0" baseline="0" dirty="0" smtClean="0">
                          <a:latin typeface="Times New Roman" pitchFamily="18" charset="0"/>
                          <a:cs typeface="Times New Roman" pitchFamily="18" charset="0"/>
                        </a:rPr>
                        <a:t>Infringement </a:t>
                      </a:r>
                      <a:endParaRPr lang="en-US" sz="2000" b="0" dirty="0">
                        <a:latin typeface="Times New Roman" pitchFamily="18" charset="0"/>
                        <a:cs typeface="Times New Roman" pitchFamily="18" charset="0"/>
                      </a:endParaRPr>
                    </a:p>
                  </a:txBody>
                  <a:tcPr marT="45696" marB="45696"/>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000" b="0" dirty="0">
                          <a:latin typeface="Times New Roman" pitchFamily="18" charset="0"/>
                          <a:cs typeface="Times New Roman" pitchFamily="18" charset="0"/>
                        </a:rPr>
                        <a:t>Students will be able to learn about </a:t>
                      </a:r>
                      <a:r>
                        <a:rPr lang="en-US" sz="2000" b="0" dirty="0" smtClean="0">
                          <a:latin typeface="Times New Roman" pitchFamily="18" charset="0"/>
                          <a:cs typeface="Times New Roman" pitchFamily="18" charset="0"/>
                        </a:rPr>
                        <a:t>Intellectual</a:t>
                      </a:r>
                      <a:r>
                        <a:rPr lang="en-US" sz="2000" b="0" baseline="0" dirty="0" smtClean="0">
                          <a:latin typeface="Times New Roman" pitchFamily="18" charset="0"/>
                          <a:cs typeface="Times New Roman" pitchFamily="18" charset="0"/>
                        </a:rPr>
                        <a:t> Property Laws</a:t>
                      </a:r>
                      <a:endParaRPr lang="en-US" sz="2000" b="0" dirty="0">
                        <a:latin typeface="Times New Roman" pitchFamily="18" charset="0"/>
                        <a:cs typeface="Times New Roman" pitchFamily="18" charset="0"/>
                      </a:endParaRPr>
                    </a:p>
                  </a:txBody>
                  <a:tcPr marT="45696" marB="45696" anchor="ctr"/>
                </a:tc>
                <a:tc>
                  <a:txBody>
                    <a:bodyPr/>
                    <a:lstStyle/>
                    <a:p>
                      <a:pPr algn="ctr"/>
                      <a:endParaRPr lang="en-US" sz="20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smtClean="0">
                          <a:latin typeface="Times New Roman" pitchFamily="18" charset="0"/>
                          <a:cs typeface="Times New Roman" pitchFamily="18" charset="0"/>
                        </a:rPr>
                        <a:t>CO4</a:t>
                      </a:r>
                      <a:endParaRPr lang="en-US" sz="2000" b="0" dirty="0">
                        <a:latin typeface="Times New Roman" pitchFamily="18" charset="0"/>
                        <a:cs typeface="Times New Roman" pitchFamily="18" charset="0"/>
                      </a:endParaRPr>
                    </a:p>
                  </a:txBody>
                  <a:tcPr marT="45696" marB="45696"/>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4269273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686800" cy="5266450"/>
          </a:xfrm>
        </p:spPr>
        <p:txBody>
          <a:bodyPr>
            <a:noAutofit/>
          </a:bodyPr>
          <a:lstStyle/>
          <a:p>
            <a:pPr algn="just">
              <a:lnSpc>
                <a:spcPct val="150000"/>
              </a:lnSpc>
            </a:pPr>
            <a:r>
              <a:rPr lang="en-US" sz="2000" dirty="0">
                <a:latin typeface="Times New Roman" pitchFamily="18" charset="0"/>
                <a:cs typeface="Times New Roman" pitchFamily="18" charset="0"/>
              </a:rPr>
              <a:t>A patent is an exclusive right granted for an invention, which is a product or a process that provides, in general, a new way of doing something, or offers a new technical solution to a problem. To get a patent, technical information about the invention must be </a:t>
            </a:r>
            <a:r>
              <a:rPr lang="en-US" sz="2000" dirty="0" smtClean="0">
                <a:latin typeface="Times New Roman" pitchFamily="18" charset="0"/>
                <a:cs typeface="Times New Roman" pitchFamily="18" charset="0"/>
              </a:rPr>
              <a:t>disclosed </a:t>
            </a:r>
            <a:r>
              <a:rPr lang="en-US" sz="2000" dirty="0">
                <a:latin typeface="Times New Roman" pitchFamily="18" charset="0"/>
                <a:cs typeface="Times New Roman" pitchFamily="18" charset="0"/>
              </a:rPr>
              <a:t>to the public in a patent application</a:t>
            </a:r>
            <a:r>
              <a:rPr lang="en-US" sz="2000" dirty="0" smtClean="0">
                <a:latin typeface="Times New Roman" pitchFamily="18" charset="0"/>
                <a:cs typeface="Times New Roman" pitchFamily="18" charset="0"/>
              </a:rPr>
              <a:t>.</a:t>
            </a:r>
          </a:p>
          <a:p>
            <a:pPr algn="just">
              <a:lnSpc>
                <a:spcPct val="150000"/>
              </a:lnSpc>
            </a:pPr>
            <a:r>
              <a:rPr lang="en-US" sz="2000" dirty="0" smtClean="0">
                <a:latin typeface="Times New Roman" pitchFamily="18" charset="0"/>
                <a:cs typeface="Times New Roman" pitchFamily="18" charset="0"/>
              </a:rPr>
              <a:t>Legal </a:t>
            </a:r>
            <a:r>
              <a:rPr lang="en-US" sz="2000" dirty="0">
                <a:latin typeface="Times New Roman" pitchFamily="18" charset="0"/>
                <a:cs typeface="Times New Roman" pitchFamily="18" charset="0"/>
              </a:rPr>
              <a:t>aspects include protecting your intellectual property </a:t>
            </a:r>
            <a:r>
              <a:rPr lang="en-US" sz="2000" dirty="0" smtClean="0">
                <a:latin typeface="Times New Roman" pitchFamily="18" charset="0"/>
                <a:cs typeface="Times New Roman" pitchFamily="18" charset="0"/>
              </a:rPr>
              <a:t>rights, </a:t>
            </a:r>
            <a:r>
              <a:rPr lang="en-US" sz="2000" dirty="0">
                <a:latin typeface="Times New Roman" pitchFamily="18" charset="0"/>
                <a:cs typeface="Times New Roman" pitchFamily="18" charset="0"/>
              </a:rPr>
              <a:t>including trademarking, copyrighting and protecting trade secrets</a:t>
            </a:r>
            <a:r>
              <a:rPr lang="en-US" sz="2000" dirty="0" smtClean="0">
                <a:latin typeface="Times New Roman" pitchFamily="18" charset="0"/>
                <a:cs typeface="Times New Roman" pitchFamily="18" charset="0"/>
              </a:rPr>
              <a:t>.</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FABD9BF-35ED-47CD-8F98-661A897F08A1}" type="datetime1">
              <a:rPr lang="en-US" smtClean="0"/>
              <a:t>6/24/2022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46202" y="0"/>
            <a:ext cx="7797798" cy="60960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Legal Aspect of Patents</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347673" cy="685800"/>
          </a:xfrm>
          <a:prstGeom prst="rect">
            <a:avLst/>
          </a:prstGeom>
        </p:spPr>
      </p:pic>
    </p:spTree>
    <p:extLst>
      <p:ext uri="{BB962C8B-B14F-4D97-AF65-F5344CB8AC3E}">
        <p14:creationId xmlns:p14="http://schemas.microsoft.com/office/powerpoint/2010/main" val="3026999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686800" cy="5266450"/>
          </a:xfrm>
        </p:spPr>
        <p:txBody>
          <a:bodyPr>
            <a:noAutofit/>
          </a:bodyPr>
          <a:lstStyle/>
          <a:p>
            <a:r>
              <a:rPr lang="en-US" sz="2000" dirty="0">
                <a:latin typeface="Times New Roman" pitchFamily="18" charset="0"/>
                <a:cs typeface="Times New Roman" pitchFamily="18" charset="0"/>
              </a:rPr>
              <a:t>While trying to patent an invention, the inventor must ensure that their design meets three basic requirements.</a:t>
            </a:r>
          </a:p>
          <a:p>
            <a:pPr fontAlgn="base"/>
            <a:r>
              <a:rPr lang="en-US" sz="2000" b="1" dirty="0">
                <a:latin typeface="Times New Roman" pitchFamily="18" charset="0"/>
                <a:cs typeface="Times New Roman" pitchFamily="18" charset="0"/>
              </a:rPr>
              <a:t>Novelty:</a:t>
            </a:r>
            <a:r>
              <a:rPr lang="en-US" sz="2000" dirty="0">
                <a:latin typeface="Times New Roman" pitchFamily="18" charset="0"/>
                <a:cs typeface="Times New Roman" pitchFamily="18" charset="0"/>
              </a:rPr>
              <a:t> For an invention to be considered a novelty, it has to be new.</a:t>
            </a:r>
          </a:p>
          <a:p>
            <a:pPr fontAlgn="base"/>
            <a:r>
              <a:rPr lang="en-US" sz="2000" b="1" dirty="0">
                <a:latin typeface="Times New Roman" pitchFamily="18" charset="0"/>
                <a:cs typeface="Times New Roman" pitchFamily="18" charset="0"/>
              </a:rPr>
              <a:t>Usefulness:</a:t>
            </a:r>
            <a:r>
              <a:rPr lang="en-US" sz="2000" dirty="0">
                <a:latin typeface="Times New Roman" pitchFamily="18" charset="0"/>
                <a:cs typeface="Times New Roman" pitchFamily="18" charset="0"/>
              </a:rPr>
              <a:t> For an invention to be considered useful it should be able to perform what it intends to while serving a useful purpose</a:t>
            </a:r>
          </a:p>
          <a:p>
            <a:pPr fontAlgn="base"/>
            <a:r>
              <a:rPr lang="en-US" sz="2000" b="1" dirty="0">
                <a:latin typeface="Times New Roman" pitchFamily="18" charset="0"/>
                <a:cs typeface="Times New Roman" pitchFamily="18" charset="0"/>
              </a:rPr>
              <a:t>Inventive or lacking obviousness:</a:t>
            </a:r>
            <a:r>
              <a:rPr lang="en-US" sz="2000" dirty="0">
                <a:latin typeface="Times New Roman" panose="02020603050405020304" pitchFamily="18" charset="0"/>
                <a:cs typeface="Times New Roman" panose="02020603050405020304" pitchFamily="18" charset="0"/>
              </a:rPr>
              <a:t> An Inventive patent is provided when a series of original steps are taken in the creation of an idea or product.</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79CD641-9EDB-429B-B662-1A0084FA85C6}" type="datetime1">
              <a:rPr lang="en-US" smtClean="0"/>
              <a:t>6/24/2022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422402" y="0"/>
            <a:ext cx="7721598" cy="71134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Legal Aspects of Patents</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val="12198030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686800" cy="5266450"/>
          </a:xfrm>
        </p:spPr>
        <p:txBody>
          <a:bodyPr>
            <a:noAutofit/>
          </a:bodyPr>
          <a:lstStyle/>
          <a:p>
            <a:pPr algn="just">
              <a:lnSpc>
                <a:spcPct val="150000"/>
              </a:lnSpc>
            </a:pPr>
            <a:r>
              <a:rPr lang="en-US" sz="2000" dirty="0">
                <a:latin typeface="Times New Roman" pitchFamily="18" charset="0"/>
                <a:cs typeface="Times New Roman" pitchFamily="18" charset="0"/>
              </a:rPr>
              <a:t>Filing a patent application in the Indian Patent Office is the first step towards securing a patent to your invention in India. </a:t>
            </a:r>
            <a:endParaRPr lang="en-US" sz="2000" dirty="0" smtClean="0">
              <a:latin typeface="Times New Roman" pitchFamily="18" charset="0"/>
              <a:cs typeface="Times New Roman" pitchFamily="18" charset="0"/>
            </a:endParaRPr>
          </a:p>
          <a:p>
            <a:pPr algn="just">
              <a:lnSpc>
                <a:spcPct val="150000"/>
              </a:lnSpc>
            </a:pPr>
            <a:r>
              <a:rPr lang="en-US" sz="2000" dirty="0">
                <a:latin typeface="Times New Roman" pitchFamily="18" charset="0"/>
                <a:cs typeface="Times New Roman" pitchFamily="18" charset="0"/>
              </a:rPr>
              <a:t>To file a patent application, a set of forms has to be submitted to the patent office</a:t>
            </a:r>
            <a:r>
              <a:rPr lang="en-US" sz="2000" dirty="0" smtClean="0">
                <a:latin typeface="Times New Roman" pitchFamily="18" charset="0"/>
                <a:cs typeface="Times New Roman" pitchFamily="18" charset="0"/>
              </a:rPr>
              <a:t>.</a:t>
            </a:r>
          </a:p>
          <a:p>
            <a:pPr algn="just">
              <a:lnSpc>
                <a:spcPct val="150000"/>
              </a:lnSpc>
            </a:pP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he </a:t>
            </a:r>
            <a:r>
              <a:rPr lang="en-US" sz="2000" dirty="0">
                <a:latin typeface="Times New Roman" pitchFamily="18" charset="0"/>
                <a:cs typeface="Times New Roman" pitchFamily="18" charset="0"/>
              </a:rPr>
              <a:t>most important factor in filing a patent application is preparing a patent specification.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Drafting </a:t>
            </a:r>
            <a:r>
              <a:rPr lang="en-US" sz="2000" dirty="0">
                <a:latin typeface="Times New Roman" pitchFamily="18" charset="0"/>
                <a:cs typeface="Times New Roman" pitchFamily="18" charset="0"/>
              </a:rPr>
              <a:t>a patent specification is a highly skilled job, which can be only preformed by persons who have both </a:t>
            </a:r>
            <a:r>
              <a:rPr lang="en-US" sz="2000" dirty="0" smtClean="0">
                <a:latin typeface="Times New Roman" pitchFamily="18" charset="0"/>
                <a:cs typeface="Times New Roman" pitchFamily="18" charset="0"/>
              </a:rPr>
              <a:t>technical </a:t>
            </a:r>
            <a:r>
              <a:rPr lang="en-US" sz="2000" dirty="0">
                <a:latin typeface="Times New Roman" panose="02020603050405020304" pitchFamily="18" charset="0"/>
                <a:cs typeface="Times New Roman" panose="02020603050405020304" pitchFamily="18" charset="0"/>
              </a:rPr>
              <a:t>as well as patent law expertise.</a:t>
            </a:r>
          </a:p>
        </p:txBody>
      </p:sp>
      <p:sp>
        <p:nvSpPr>
          <p:cNvPr id="4" name="Date Placeholder 3"/>
          <p:cNvSpPr>
            <a:spLocks noGrp="1"/>
          </p:cNvSpPr>
          <p:nvPr>
            <p:ph type="dt" sz="half" idx="10"/>
          </p:nvPr>
        </p:nvSpPr>
        <p:spPr/>
        <p:txBody>
          <a:bodyPr/>
          <a:lstStyle/>
          <a:p>
            <a:fld id="{77F9177C-0BD7-43A7-9C60-572C4CBE9A1A}" type="datetime1">
              <a:rPr lang="en-US" smtClean="0"/>
              <a:t>6/24/2022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422402" y="0"/>
            <a:ext cx="7721598" cy="84189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Filing of Patent Applications</a:t>
            </a:r>
            <a:endParaRPr lang="en-US" sz="2400" b="1" dirty="0">
              <a:latin typeface="Times New Roman" panose="02020603050405020304" pitchFamily="18" charset="0"/>
              <a:cs typeface="Times New Roman" panose="02020603050405020304" pitchFamily="18" charset="0"/>
            </a:endParaRPr>
          </a:p>
          <a:p>
            <a:pPr lvl="0" algn="ctr">
              <a:spcBef>
                <a:spcPct val="0"/>
              </a:spcBef>
              <a:defRPr/>
            </a:pP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val="1447427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686800" cy="5266450"/>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3BF874C-D9EF-46C9-839D-92D96BDD5521}" type="datetime1">
              <a:rPr lang="en-US" smtClean="0"/>
              <a:t>6/24/2022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422402" y="0"/>
            <a:ext cx="7721598" cy="84189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Filing of Patent Application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graphicFrame>
        <p:nvGraphicFramePr>
          <p:cNvPr id="2" name="Diagram 1"/>
          <p:cNvGraphicFramePr/>
          <p:nvPr>
            <p:extLst>
              <p:ext uri="{D42A27DB-BD31-4B8C-83A1-F6EECF244321}">
                <p14:modId xmlns:p14="http://schemas.microsoft.com/office/powerpoint/2010/main" val="3418717202"/>
              </p:ext>
            </p:extLst>
          </p:nvPr>
        </p:nvGraphicFramePr>
        <p:xfrm>
          <a:off x="76200" y="1109473"/>
          <a:ext cx="8915400" cy="50627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85869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8736"/>
            <a:ext cx="8839200" cy="5266450"/>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1C7EA6F-68C3-4F34-B6A4-868A37D54960}" type="datetime1">
              <a:rPr lang="en-US" smtClean="0"/>
              <a:t>6/24/2022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422402" y="0"/>
            <a:ext cx="7721598" cy="84189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Rights from Patents</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Rectangle 7"/>
          <p:cNvSpPr/>
          <p:nvPr/>
        </p:nvSpPr>
        <p:spPr>
          <a:xfrm>
            <a:off x="152400" y="1109473"/>
            <a:ext cx="8839200" cy="4247317"/>
          </a:xfrm>
          <a:prstGeom prst="rect">
            <a:avLst/>
          </a:prstGeom>
        </p:spPr>
        <p:txBody>
          <a:bodyPr wrap="square">
            <a:spAutoFit/>
          </a:bodyPr>
          <a:lstStyle/>
          <a:p>
            <a:pPr>
              <a:lnSpc>
                <a:spcPct val="150000"/>
              </a:lnSpc>
            </a:pPr>
            <a:r>
              <a:rPr lang="en-US" sz="2000" dirty="0">
                <a:latin typeface="Times New Roman" pitchFamily="18" charset="0"/>
                <a:cs typeface="Times New Roman" pitchFamily="18" charset="0"/>
              </a:rPr>
              <a:t>A patent shall confer on its owner the following exclusive rights</a:t>
            </a:r>
            <a:r>
              <a:rPr lang="en-US" sz="2000" dirty="0" smtClean="0">
                <a:latin typeface="Times New Roman" pitchFamily="18" charset="0"/>
                <a:cs typeface="Times New Roman" pitchFamily="18" charset="0"/>
              </a:rPr>
              <a:t>:</a:t>
            </a:r>
          </a:p>
          <a:p>
            <a:pPr marL="342900" indent="-342900">
              <a:lnSpc>
                <a:spcPct val="150000"/>
              </a:lnSpc>
              <a:buFont typeface="Arial" pitchFamily="34" charset="0"/>
              <a:buChar char="•"/>
            </a:pPr>
            <a:r>
              <a:rPr lang="en-US" sz="2000" dirty="0">
                <a:latin typeface="Times New Roman" pitchFamily="18" charset="0"/>
                <a:cs typeface="Times New Roman" pitchFamily="18" charset="0"/>
              </a:rPr>
              <a:t>where the subject matter of a patent is a product, to prevent third parties not having the owner’s consent from the acts of making, using, offering for sale, selling, or importing for these purposes that </a:t>
            </a:r>
            <a:r>
              <a:rPr lang="en-US" sz="2000" dirty="0" smtClean="0">
                <a:latin typeface="Times New Roman" pitchFamily="18" charset="0"/>
                <a:cs typeface="Times New Roman" pitchFamily="18" charset="0"/>
              </a:rPr>
              <a:t>product.</a:t>
            </a:r>
          </a:p>
          <a:p>
            <a:pPr marL="342900" indent="-342900">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where the subject matter of a patent is a process, to prevent third parties not having the owner’s consent from the act of using the process, and from the acts of using, offering for sale, selling, or importing for these purposes at least the product obtained directly by that process.</a:t>
            </a:r>
          </a:p>
          <a:p>
            <a:pPr marL="342900" indent="-342900">
              <a:lnSpc>
                <a:spcPct val="150000"/>
              </a:lnSpc>
              <a:buFont typeface="Arial"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5396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8736"/>
            <a:ext cx="8839200" cy="5266450"/>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A5EDCA1-7F4E-47E7-B1DC-469E71F7D89C}" type="datetime1">
              <a:rPr lang="en-US" smtClean="0"/>
              <a:t>6/24/2022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422402" y="0"/>
            <a:ext cx="7721598" cy="84189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Rights from Patents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graphicFrame>
        <p:nvGraphicFramePr>
          <p:cNvPr id="2" name="Diagram 1"/>
          <p:cNvGraphicFramePr/>
          <p:nvPr>
            <p:extLst>
              <p:ext uri="{D42A27DB-BD31-4B8C-83A1-F6EECF244321}">
                <p14:modId xmlns:p14="http://schemas.microsoft.com/office/powerpoint/2010/main" val="3365015085"/>
              </p:ext>
            </p:extLst>
          </p:nvPr>
        </p:nvGraphicFramePr>
        <p:xfrm>
          <a:off x="0" y="990600"/>
          <a:ext cx="91440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5506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a:extLst>
              <a:ext uri="{FF2B5EF4-FFF2-40B4-BE49-F238E27FC236}">
                <a16:creationId xmlns="" xmlns:a16="http://schemas.microsoft.com/office/drawing/2014/main" id="{3EE8F411-1806-470B-9F1E-CA26FAC4EA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Date Placeholder 5">
            <a:extLst>
              <a:ext uri="{FF2B5EF4-FFF2-40B4-BE49-F238E27FC236}">
                <a16:creationId xmlns="" xmlns:a16="http://schemas.microsoft.com/office/drawing/2014/main" id="{05A47569-AF9B-401F-BBEF-DB89D4FD9FD8}"/>
              </a:ext>
            </a:extLst>
          </p:cNvPr>
          <p:cNvSpPr>
            <a:spLocks noGrp="1"/>
          </p:cNvSpPr>
          <p:nvPr>
            <p:ph type="dt" sz="half" idx="10"/>
          </p:nvPr>
        </p:nvSpPr>
        <p:spPr/>
        <p:txBody>
          <a:bodyPr/>
          <a:lstStyle/>
          <a:p>
            <a:fld id="{C32F5015-2605-4088-AE1A-08BFCAC94487}" type="datetime1">
              <a:rPr lang="en-US" smtClean="0"/>
              <a:t>6/24/2022</a:t>
            </a:fld>
            <a:endParaRPr lang="en-US"/>
          </a:p>
        </p:txBody>
      </p:sp>
      <p:sp>
        <p:nvSpPr>
          <p:cNvPr id="7" name="Footer Placeholder 6">
            <a:extLst>
              <a:ext uri="{FF2B5EF4-FFF2-40B4-BE49-F238E27FC236}">
                <a16:creationId xmlns="" xmlns:a16="http://schemas.microsoft.com/office/drawing/2014/main" id="{BDA1CA3D-AB99-4E49-927A-776A9C9669D3}"/>
              </a:ext>
            </a:extLst>
          </p:cNvPr>
          <p:cNvSpPr>
            <a:spLocks noGrp="1"/>
          </p:cNvSpPr>
          <p:nvPr>
            <p:ph type="ftr" sz="quarter" idx="11"/>
          </p:nvPr>
        </p:nvSpPr>
        <p:spPr>
          <a:xfrm>
            <a:off x="1981200" y="6356350"/>
            <a:ext cx="5867400" cy="501650"/>
          </a:xfrm>
        </p:spPr>
        <p:txBody>
          <a:bodyPr/>
          <a:lstStyle/>
          <a:p>
            <a:r>
              <a:rPr lang="en-US" smtClean="0"/>
              <a:t>Ms. Annapurna Dwivedi    Constitution of India, Law and Engineering     Unit 4</a:t>
            </a:r>
            <a:endParaRPr lang="en-US" dirty="0"/>
          </a:p>
        </p:txBody>
      </p:sp>
      <p:sp>
        <p:nvSpPr>
          <p:cNvPr id="9" name="Title 1">
            <a:extLst>
              <a:ext uri="{FF2B5EF4-FFF2-40B4-BE49-F238E27FC236}">
                <a16:creationId xmlns="" xmlns:a16="http://schemas.microsoft.com/office/drawing/2014/main" id="{282C8771-B8DA-47BF-A854-C6E39979E07C}"/>
              </a:ext>
            </a:extLst>
          </p:cNvPr>
          <p:cNvSpPr txBox="1">
            <a:spLocks/>
          </p:cNvSpPr>
          <p:nvPr/>
        </p:nvSpPr>
        <p:spPr>
          <a:xfrm>
            <a:off x="1143000" y="0"/>
            <a:ext cx="80010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a:latin typeface="Times New Roman" pitchFamily="18" charset="0"/>
                <a:cs typeface="Times New Roman" pitchFamily="18" charset="0"/>
              </a:rPr>
              <a:t>Evaluation Scheme</a:t>
            </a:r>
          </a:p>
        </p:txBody>
      </p:sp>
      <p:pic>
        <p:nvPicPr>
          <p:cNvPr id="1027" name="Picture 3" descr="C:\Users\student\Downloads\IMG-20220617-WA0002.jpg"/>
          <p:cNvPicPr>
            <a:picLocks noChangeAspect="1" noChangeArrowheads="1"/>
          </p:cNvPicPr>
          <p:nvPr/>
        </p:nvPicPr>
        <p:blipFill>
          <a:blip r:embed="rId4"/>
          <a:srcRect l="4461" t="5250" r="8922" b="33000"/>
          <a:stretch>
            <a:fillRect/>
          </a:stretch>
        </p:blipFill>
        <p:spPr bwMode="auto">
          <a:xfrm>
            <a:off x="0" y="609600"/>
            <a:ext cx="9144000" cy="6248400"/>
          </a:xfrm>
          <a:prstGeom prst="rect">
            <a:avLst/>
          </a:prstGeom>
          <a:solidFill>
            <a:schemeClr val="accent1"/>
          </a:solidFill>
          <a:ln>
            <a:solidFill>
              <a:schemeClr val="accent1"/>
            </a:solidFill>
          </a:ln>
        </p:spPr>
      </p:pic>
      <p:cxnSp>
        <p:nvCxnSpPr>
          <p:cNvPr id="13" name="Straight Connector 12"/>
          <p:cNvCxnSpPr/>
          <p:nvPr/>
        </p:nvCxnSpPr>
        <p:spPr>
          <a:xfrm>
            <a:off x="0" y="5715000"/>
            <a:ext cx="9144000" cy="1588"/>
          </a:xfrm>
          <a:prstGeom prst="line">
            <a:avLst/>
          </a:prstGeom>
          <a:ln w="25400">
            <a:solidFill>
              <a:srgbClr val="FF0000">
                <a:alpha val="77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248400"/>
            <a:ext cx="9144000" cy="1588"/>
          </a:xfrm>
          <a:prstGeom prst="line">
            <a:avLst/>
          </a:prstGeom>
          <a:ln w="22225">
            <a:solidFill>
              <a:srgbClr val="FF0000">
                <a:alpha val="77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21609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49"/>
          </a:xfrm>
        </p:spPr>
        <p:txBody>
          <a:bodyPr>
            <a:no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Patent Infringement means the violation of the exclusive rights of the patent holder. </a:t>
            </a:r>
          </a:p>
          <a:p>
            <a:pPr algn="just">
              <a:lnSpc>
                <a:spcPct val="150000"/>
              </a:lnSpc>
            </a:pPr>
            <a:r>
              <a:rPr lang="en-US" sz="2000" dirty="0" smtClean="0">
                <a:latin typeface="Times New Roman" panose="02020603050405020304" pitchFamily="18" charset="0"/>
                <a:cs typeface="Times New Roman" panose="02020603050405020304" pitchFamily="18" charset="0"/>
              </a:rPr>
              <a:t>If any person exercises the exclusive rights of the patent holder without patent owner’s authorization then that person is liable for patent infringement. </a:t>
            </a:r>
          </a:p>
          <a:p>
            <a:pPr algn="just">
              <a:lnSpc>
                <a:spcPct val="150000"/>
              </a:lnSpc>
            </a:pPr>
            <a:r>
              <a:rPr lang="en-US" sz="2000" dirty="0" smtClean="0">
                <a:latin typeface="Times New Roman" panose="02020603050405020304" pitchFamily="18" charset="0"/>
                <a:cs typeface="Times New Roman" panose="02020603050405020304" pitchFamily="18" charset="0"/>
              </a:rPr>
              <a:t>The following acts when committed without the consent of the patentee shall amount to patent infringement.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1) making, using, offering for sale, selling, importing the patented product.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2) using the patented process, or using, offering for sale, selling or importing the product directly obtained by that process. </a:t>
            </a:r>
          </a:p>
        </p:txBody>
      </p:sp>
      <p:sp>
        <p:nvSpPr>
          <p:cNvPr id="4" name="Date Placeholder 3"/>
          <p:cNvSpPr>
            <a:spLocks noGrp="1"/>
          </p:cNvSpPr>
          <p:nvPr>
            <p:ph type="dt" sz="half" idx="10"/>
          </p:nvPr>
        </p:nvSpPr>
        <p:spPr/>
        <p:txBody>
          <a:bodyPr/>
          <a:lstStyle/>
          <a:p>
            <a:fld id="{41EABDE8-C20B-483D-8D0D-817151A6FB3B}" type="datetime1">
              <a:rPr lang="en-US" smtClean="0"/>
              <a:t>6/24/2022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46202" y="9900"/>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smtClean="0">
                <a:latin typeface="Times New Roman" panose="02020603050405020304" pitchFamily="18" charset="0"/>
                <a:cs typeface="Times New Roman" panose="02020603050405020304" pitchFamily="18" charset="0"/>
              </a:rPr>
              <a:t>Infringement of  Patents </a:t>
            </a:r>
            <a:endParaRPr lang="en-US" sz="28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val="15641300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86800" cy="5518150"/>
          </a:xfrm>
        </p:spPr>
        <p:txBody>
          <a:bodyPr>
            <a:noAutofit/>
          </a:bodyPr>
          <a:lstStyle/>
          <a:p>
            <a:pPr algn="just">
              <a:lnSpc>
                <a:spcPct val="150000"/>
              </a:lnSpc>
            </a:pPr>
            <a:r>
              <a:rPr lang="en-US" sz="2000" dirty="0">
                <a:latin typeface="Times New Roman" pitchFamily="18" charset="0"/>
                <a:cs typeface="Times New Roman" pitchFamily="18" charset="0"/>
              </a:rPr>
              <a:t>One of the most important concerns in copyright law is the determination of copyright ownership. The general rule is that the creator of the work is the owner of all copyright interests in the work. However, where two or more parties create a work together, copyright ownership becomes a more difficult issue</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Owners hold specific rights but not all rights.</a:t>
            </a:r>
          </a:p>
          <a:p>
            <a:pPr algn="just">
              <a:lnSpc>
                <a:spcPct val="150000"/>
              </a:lnSpc>
            </a:pPr>
            <a:r>
              <a:rPr lang="en-US" sz="2000" dirty="0" smtClean="0">
                <a:latin typeface="Times New Roman" panose="02020603050405020304" pitchFamily="18" charset="0"/>
                <a:cs typeface="Times New Roman" panose="02020603050405020304" pitchFamily="18" charset="0"/>
              </a:rPr>
              <a:t>Author is the copyright owner.</a:t>
            </a:r>
          </a:p>
          <a:p>
            <a:pPr algn="just">
              <a:lnSpc>
                <a:spcPct val="150000"/>
              </a:lnSpc>
            </a:pPr>
            <a:r>
              <a:rPr lang="en-US" sz="2000" dirty="0" smtClean="0">
                <a:latin typeface="Times New Roman" panose="02020603050405020304" pitchFamily="18" charset="0"/>
                <a:cs typeface="Times New Roman" panose="02020603050405020304" pitchFamily="18" charset="0"/>
              </a:rPr>
              <a:t>Employer maybe the copyright owner.</a:t>
            </a:r>
          </a:p>
          <a:p>
            <a:pPr algn="just">
              <a:lnSpc>
                <a:spcPct val="150000"/>
              </a:lnSpc>
            </a:pPr>
            <a:r>
              <a:rPr lang="en-US" sz="2000" dirty="0" smtClean="0">
                <a:latin typeface="Times New Roman" panose="02020603050405020304" pitchFamily="18" charset="0"/>
                <a:cs typeface="Times New Roman" panose="02020603050405020304" pitchFamily="18" charset="0"/>
              </a:rPr>
              <a:t>Copyrights can be transferred.</a:t>
            </a:r>
          </a:p>
          <a:p>
            <a:pPr algn="just">
              <a:lnSpc>
                <a:spcPct val="150000"/>
              </a:lnSpc>
            </a:pPr>
            <a:r>
              <a:rPr lang="en-US" sz="2000" dirty="0" smtClean="0">
                <a:latin typeface="Times New Roman" panose="02020603050405020304" pitchFamily="18" charset="0"/>
                <a:cs typeface="Times New Roman" panose="02020603050405020304" pitchFamily="18" charset="0"/>
              </a:rPr>
              <a:t>Copyright owners may allow public uses. </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F3FB775-B6B7-4991-94EE-A2813E783E60}" type="datetime1">
              <a:rPr lang="en-US" smtClean="0"/>
              <a:t>6/24/2022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Copyright and its Ownership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718702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000" dirty="0">
                <a:latin typeface="Times New Roman" pitchFamily="18" charset="0"/>
                <a:cs typeface="Times New Roman" pitchFamily="18" charset="0"/>
              </a:rPr>
              <a:t>Copyright infringement is the use or production of copyright-protected material without the permission of the </a:t>
            </a:r>
            <a:r>
              <a:rPr lang="en-US" sz="2000" dirty="0" smtClean="0">
                <a:latin typeface="Times New Roman" pitchFamily="18" charset="0"/>
                <a:cs typeface="Times New Roman" pitchFamily="18" charset="0"/>
              </a:rPr>
              <a:t>copyright</a:t>
            </a:r>
            <a:r>
              <a:rPr lang="en-US" sz="2000" dirty="0">
                <a:latin typeface="Times New Roman" pitchFamily="18" charset="0"/>
                <a:cs typeface="Times New Roman" pitchFamily="18" charset="0"/>
              </a:rPr>
              <a:t> holder.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Copyright </a:t>
            </a:r>
            <a:r>
              <a:rPr lang="en-US" sz="2000" dirty="0">
                <a:latin typeface="Times New Roman" pitchFamily="18" charset="0"/>
                <a:cs typeface="Times New Roman" pitchFamily="18" charset="0"/>
              </a:rPr>
              <a:t>infringement means that the rights afforded to the copyright holder, such as the exclusive use of a work for a set period of time, are being breached by a third </a:t>
            </a:r>
            <a:r>
              <a:rPr lang="en-US" sz="2000" dirty="0" smtClean="0">
                <a:latin typeface="Times New Roman" pitchFamily="18" charset="0"/>
                <a:cs typeface="Times New Roman" pitchFamily="18" charset="0"/>
              </a:rPr>
              <a:t>party.</a:t>
            </a:r>
            <a:r>
              <a:rPr lang="en-US" sz="2000" u="sng" dirty="0" smtClean="0">
                <a:latin typeface="Times New Roman" pitchFamily="18" charset="0"/>
                <a:cs typeface="Times New Roman" pitchFamily="18" charset="0"/>
              </a:rPr>
              <a:t> </a:t>
            </a:r>
          </a:p>
          <a:p>
            <a:r>
              <a:rPr lang="en-US" sz="2000" dirty="0">
                <a:latin typeface="Times New Roman" panose="02020603050405020304" pitchFamily="18" charset="0"/>
                <a:cs typeface="Times New Roman" panose="02020603050405020304" pitchFamily="18" charset="0"/>
              </a:rPr>
              <a:t>Copyright infringement is the use or production of copyright-protected material without the permission of the copyright holder.</a:t>
            </a:r>
          </a:p>
          <a:p>
            <a:r>
              <a:rPr lang="en-US" sz="2000" dirty="0">
                <a:latin typeface="Times New Roman" panose="02020603050405020304" pitchFamily="18" charset="0"/>
                <a:cs typeface="Times New Roman" panose="02020603050405020304" pitchFamily="18" charset="0"/>
              </a:rPr>
              <a:t>Individuals and companies who develop new works register for copyright protection to ensure that they can profit from their efforts.</a:t>
            </a:r>
          </a:p>
          <a:p>
            <a:r>
              <a:rPr lang="en-US" sz="2000" dirty="0">
                <a:latin typeface="Times New Roman" panose="02020603050405020304" pitchFamily="18" charset="0"/>
                <a:cs typeface="Times New Roman" panose="02020603050405020304" pitchFamily="18" charset="0"/>
              </a:rPr>
              <a:t>Other parties may be granted permission to use those works through licensing arrangements or buy the works from the copyright holder.</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4481BA2-043F-4161-B363-07B6BF26D019}" type="datetime1">
              <a:rPr lang="en-US" smtClean="0"/>
              <a:t>6/24/2022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Infringement of Copyright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0618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marL="0" indent="0" algn="just">
              <a:lnSpc>
                <a:spcPct val="150000"/>
              </a:lnSpc>
              <a:buNone/>
            </a:pPr>
            <a:r>
              <a:rPr lang="en-US" sz="2000" dirty="0">
                <a:latin typeface="Times New Roman" pitchFamily="18" charset="0"/>
                <a:cs typeface="Times New Roman" pitchFamily="18" charset="0"/>
              </a:rPr>
              <a:t>Civil remedies: provide for injunctions, damages, interpretation of accounts, delivery and destruction of infringing copies and damages for conversion.</a:t>
            </a:r>
          </a:p>
          <a:p>
            <a:pPr algn="just">
              <a:lnSpc>
                <a:spcPct val="150000"/>
              </a:lnSpc>
            </a:pPr>
            <a:r>
              <a:rPr lang="en-IN" sz="2000" dirty="0">
                <a:latin typeface="Times New Roman" pitchFamily="18" charset="0"/>
                <a:cs typeface="Times New Roman" pitchFamily="18" charset="0"/>
              </a:rPr>
              <a:t>Interlocutory </a:t>
            </a:r>
            <a:r>
              <a:rPr lang="en-IN" sz="2000" dirty="0" smtClean="0">
                <a:latin typeface="Times New Roman" pitchFamily="18" charset="0"/>
                <a:cs typeface="Times New Roman" pitchFamily="18" charset="0"/>
              </a:rPr>
              <a:t>Injunctions.</a:t>
            </a:r>
          </a:p>
          <a:p>
            <a:pPr algn="just">
              <a:lnSpc>
                <a:spcPct val="150000"/>
              </a:lnSpc>
            </a:pPr>
            <a:r>
              <a:rPr lang="en-IN" sz="2000" dirty="0">
                <a:latin typeface="Times New Roman" pitchFamily="18" charset="0"/>
                <a:cs typeface="Times New Roman" pitchFamily="18" charset="0"/>
              </a:rPr>
              <a:t>Pecuniary </a:t>
            </a:r>
            <a:r>
              <a:rPr lang="en-IN" sz="2000" dirty="0" smtClean="0">
                <a:latin typeface="Times New Roman" pitchFamily="18" charset="0"/>
                <a:cs typeface="Times New Roman" pitchFamily="18" charset="0"/>
              </a:rPr>
              <a:t>Remedies</a:t>
            </a:r>
          </a:p>
          <a:p>
            <a:pPr algn="just">
              <a:lnSpc>
                <a:spcPct val="150000"/>
              </a:lnSpc>
            </a:pPr>
            <a:r>
              <a:rPr lang="en-IN" sz="2000" dirty="0">
                <a:latin typeface="Times New Roman" pitchFamily="18" charset="0"/>
                <a:cs typeface="Times New Roman" pitchFamily="18" charset="0"/>
              </a:rPr>
              <a:t>Anton Pillar </a:t>
            </a:r>
            <a:r>
              <a:rPr lang="en-IN" sz="2000" dirty="0" smtClean="0">
                <a:latin typeface="Times New Roman" pitchFamily="18" charset="0"/>
                <a:cs typeface="Times New Roman" pitchFamily="18" charset="0"/>
              </a:rPr>
              <a:t>Orders</a:t>
            </a:r>
          </a:p>
          <a:p>
            <a:pPr algn="just">
              <a:lnSpc>
                <a:spcPct val="150000"/>
              </a:lnSpc>
            </a:pPr>
            <a:r>
              <a:rPr lang="en-IN" sz="2000" dirty="0">
                <a:latin typeface="Times New Roman" pitchFamily="18" charset="0"/>
                <a:cs typeface="Times New Roman" pitchFamily="18" charset="0"/>
              </a:rPr>
              <a:t>Mareva </a:t>
            </a:r>
            <a:r>
              <a:rPr lang="en-IN" sz="2000" dirty="0" smtClean="0">
                <a:latin typeface="Times New Roman" pitchFamily="18" charset="0"/>
                <a:cs typeface="Times New Roman" pitchFamily="18" charset="0"/>
              </a:rPr>
              <a:t>Injunction </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1500FD6-D54B-45A7-86BE-A76A07DE0624}" type="datetime1">
              <a:rPr lang="en-US" smtClean="0"/>
              <a:t>6/24/2022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Civil Remedies for Infringement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2313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pPr marL="514350" indent="-514350">
              <a:buFont typeface="+mj-lt"/>
              <a:buAutoNum type="alphaLcParenR"/>
            </a:pPr>
            <a:r>
              <a:rPr lang="en-US" sz="2000" b="1" dirty="0" smtClean="0">
                <a:latin typeface="Times New Roman" pitchFamily="18" charset="0"/>
                <a:cs typeface="Times New Roman" pitchFamily="18" charset="0"/>
              </a:rPr>
              <a:t>Interlocutory </a:t>
            </a:r>
            <a:r>
              <a:rPr lang="en-US" sz="2000" b="1" dirty="0">
                <a:latin typeface="Times New Roman" pitchFamily="18" charset="0"/>
                <a:cs typeface="Times New Roman" pitchFamily="18" charset="0"/>
              </a:rPr>
              <a:t>injunction</a:t>
            </a:r>
            <a:r>
              <a:rPr lang="en-US" sz="2000" dirty="0">
                <a:latin typeface="Times New Roman" pitchFamily="18" charset="0"/>
                <a:cs typeface="Times New Roman" pitchFamily="18" charset="0"/>
              </a:rPr>
              <a:t>, i.e., a temporary injunction against infringement of copyrights till final disposal of the suit. </a:t>
            </a:r>
            <a:endParaRPr lang="en-US" sz="2000" dirty="0" smtClean="0">
              <a:latin typeface="Times New Roman" pitchFamily="18" charset="0"/>
              <a:cs typeface="Times New Roman" pitchFamily="18" charset="0"/>
            </a:endParaRPr>
          </a:p>
          <a:p>
            <a:pPr marL="514350" indent="-514350">
              <a:buFont typeface="+mj-lt"/>
              <a:buAutoNum type="alphaLcParenR"/>
            </a:pPr>
            <a:r>
              <a:rPr lang="en-US" sz="2000" b="1" dirty="0" smtClean="0">
                <a:latin typeface="Times New Roman" pitchFamily="18" charset="0"/>
                <a:cs typeface="Times New Roman" pitchFamily="18" charset="0"/>
              </a:rPr>
              <a:t>Anton </a:t>
            </a:r>
            <a:r>
              <a:rPr lang="en-US" sz="2000" b="1" dirty="0">
                <a:latin typeface="Times New Roman" pitchFamily="18" charset="0"/>
                <a:cs typeface="Times New Roman" pitchFamily="18" charset="0"/>
              </a:rPr>
              <a:t>Pillar order</a:t>
            </a:r>
            <a:r>
              <a:rPr lang="en-US" sz="2000" dirty="0">
                <a:latin typeface="Times New Roman" pitchFamily="18" charset="0"/>
                <a:cs typeface="Times New Roman" pitchFamily="18" charset="0"/>
              </a:rPr>
              <a:t>, i.e., an order permitting the copyright owner along with a Local Commissioner appointed by the Court to search the premises and seize the infringing </a:t>
            </a:r>
            <a:r>
              <a:rPr lang="en-US" sz="2000" dirty="0" smtClean="0">
                <a:latin typeface="Times New Roman" pitchFamily="18" charset="0"/>
                <a:cs typeface="Times New Roman" pitchFamily="18" charset="0"/>
              </a:rPr>
              <a:t>goods.</a:t>
            </a:r>
          </a:p>
          <a:p>
            <a:pPr marL="514350" indent="-514350">
              <a:buFont typeface="+mj-lt"/>
              <a:buAutoNum type="alphaLcParenR"/>
            </a:pPr>
            <a:r>
              <a:rPr lang="en-US" sz="2000" b="1" dirty="0" smtClean="0">
                <a:latin typeface="Times New Roman" pitchFamily="18" charset="0"/>
                <a:cs typeface="Times New Roman" pitchFamily="18" charset="0"/>
              </a:rPr>
              <a:t>John </a:t>
            </a:r>
            <a:r>
              <a:rPr lang="en-US" sz="2000" b="1" dirty="0">
                <a:latin typeface="Times New Roman" pitchFamily="18" charset="0"/>
                <a:cs typeface="Times New Roman" pitchFamily="18" charset="0"/>
              </a:rPr>
              <a:t>Doe order</a:t>
            </a:r>
            <a:r>
              <a:rPr lang="en-US" sz="2000" dirty="0">
                <a:latin typeface="Times New Roman" pitchFamily="18" charset="0"/>
                <a:cs typeface="Times New Roman" pitchFamily="18" charset="0"/>
              </a:rPr>
              <a:t>, i.e., cease and desist orders passed by the Court against unknown infringers. In such cases, the identity of the infringer is unknown to the Plaintiff and is referred to as “John Doe” till the identity becomes known</a:t>
            </a:r>
            <a:endParaRPr lang="en-US" altLang="en-US" sz="2000" dirty="0">
              <a:latin typeface="Times New Roman" pitchFamily="18" charset="0"/>
              <a:cs typeface="Times New Roman" pitchFamily="18" charset="0"/>
            </a:endParaRPr>
          </a:p>
          <a:p>
            <a:endParaRPr lang="en-IN" dirty="0"/>
          </a:p>
        </p:txBody>
      </p:sp>
      <p:sp>
        <p:nvSpPr>
          <p:cNvPr id="4" name="Date Placeholder 3"/>
          <p:cNvSpPr>
            <a:spLocks noGrp="1"/>
          </p:cNvSpPr>
          <p:nvPr>
            <p:ph type="dt" sz="half" idx="10"/>
          </p:nvPr>
        </p:nvSpPr>
        <p:spPr/>
        <p:txBody>
          <a:bodyPr/>
          <a:lstStyle/>
          <a:p>
            <a:fld id="{E33C99A7-62D6-4E05-9EAC-10DED6D270D5}" type="datetime1">
              <a:rPr lang="en-US" smtClean="0"/>
              <a:t>6/24/2022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Civil Remedies for Infringement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3740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90600"/>
            <a:ext cx="8991600" cy="5257800"/>
          </a:xfrm>
        </p:spPr>
        <p:txBody>
          <a:bodyPr>
            <a:normAutofit/>
          </a:bodyPr>
          <a:lstStyle/>
          <a:p>
            <a:pPr marL="0" indent="0">
              <a:buNone/>
            </a:pPr>
            <a:r>
              <a:rPr lang="en-IN" sz="2000" dirty="0" smtClean="0"/>
              <a:t>Patents:   </a:t>
            </a:r>
            <a:r>
              <a:rPr lang="en-IN" sz="2000" dirty="0" smtClean="0">
                <a:hlinkClick r:id="rId2"/>
              </a:rPr>
              <a:t>https</a:t>
            </a:r>
            <a:r>
              <a:rPr lang="en-IN" sz="2000" dirty="0">
                <a:hlinkClick r:id="rId2"/>
              </a:rPr>
              <a:t>://</a:t>
            </a:r>
            <a:r>
              <a:rPr lang="en-IN" sz="2000" dirty="0" smtClean="0">
                <a:hlinkClick r:id="rId2"/>
              </a:rPr>
              <a:t>www.youtube.com/watch?v=OKjyGKl4L9E</a:t>
            </a:r>
            <a:endParaRPr lang="en-IN" sz="2000" dirty="0" smtClean="0"/>
          </a:p>
          <a:p>
            <a:pPr marL="0" indent="0">
              <a:buNone/>
            </a:pPr>
            <a:r>
              <a:rPr lang="en-IN" sz="2000" dirty="0"/>
              <a:t>Copyright:  </a:t>
            </a:r>
            <a:r>
              <a:rPr lang="en-IN" sz="2000" dirty="0">
                <a:hlinkClick r:id="rId3"/>
              </a:rPr>
              <a:t>https://</a:t>
            </a:r>
            <a:r>
              <a:rPr lang="en-IN" sz="2000" dirty="0" smtClean="0">
                <a:hlinkClick r:id="rId3"/>
              </a:rPr>
              <a:t>www.youtube.com/watch?v=voEp7EmFa8c&amp;t=4s</a:t>
            </a:r>
            <a:endParaRPr lang="en-IN" sz="2000" dirty="0" smtClean="0"/>
          </a:p>
          <a:p>
            <a:pPr marL="0" indent="0">
              <a:buNone/>
            </a:pPr>
            <a:r>
              <a:rPr lang="en-IN" sz="2000" dirty="0"/>
              <a:t>Civil Remedies: </a:t>
            </a:r>
            <a:r>
              <a:rPr lang="en-IN" sz="2000" dirty="0">
                <a:hlinkClick r:id="rId4"/>
              </a:rPr>
              <a:t>https://</a:t>
            </a:r>
            <a:r>
              <a:rPr lang="en-IN" sz="2000" dirty="0" smtClean="0">
                <a:hlinkClick r:id="rId4"/>
              </a:rPr>
              <a:t>www.youtube.com/watch?v=PgXReqylglA</a:t>
            </a:r>
            <a:endParaRPr lang="en-IN" sz="2000" dirty="0" smtClean="0"/>
          </a:p>
          <a:p>
            <a:pPr marL="0" indent="0">
              <a:buNone/>
            </a:pPr>
            <a:endParaRPr lang="en-IN" sz="2000" dirty="0"/>
          </a:p>
        </p:txBody>
      </p:sp>
      <p:sp>
        <p:nvSpPr>
          <p:cNvPr id="4" name="Date Placeholder 3"/>
          <p:cNvSpPr>
            <a:spLocks noGrp="1"/>
          </p:cNvSpPr>
          <p:nvPr>
            <p:ph type="dt" sz="half" idx="10"/>
          </p:nvPr>
        </p:nvSpPr>
        <p:spPr/>
        <p:txBody>
          <a:bodyPr/>
          <a:lstStyle/>
          <a:p>
            <a:fld id="{E33C99A7-62D6-4E05-9EAC-10DED6D270D5}" type="datetime1">
              <a:rPr lang="en-US" smtClean="0"/>
              <a:t>6/25/2022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Lecture Related to Topic</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63802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dirty="0" smtClean="0">
                <a:latin typeface="Times New Roman" pitchFamily="18" charset="0"/>
                <a:cs typeface="Times New Roman" pitchFamily="18" charset="0"/>
              </a:rPr>
              <a:t>Write about the legal aspects of patents.     </a:t>
            </a:r>
          </a:p>
          <a:p>
            <a:r>
              <a:rPr lang="en-IN" sz="2400" dirty="0" smtClean="0">
                <a:latin typeface="Times New Roman" pitchFamily="18" charset="0"/>
                <a:cs typeface="Times New Roman" pitchFamily="18" charset="0"/>
              </a:rPr>
              <a:t>Explain the various rights from patents. </a:t>
            </a:r>
          </a:p>
          <a:p>
            <a:r>
              <a:rPr lang="en-IN" sz="2400" dirty="0" smtClean="0">
                <a:latin typeface="Times New Roman" pitchFamily="18" charset="0"/>
                <a:cs typeface="Times New Roman" pitchFamily="18" charset="0"/>
              </a:rPr>
              <a:t>Explain Infringement of Patents. </a:t>
            </a:r>
          </a:p>
          <a:p>
            <a:r>
              <a:rPr lang="en-IN" sz="2400" dirty="0" smtClean="0">
                <a:latin typeface="Times New Roman" pitchFamily="18" charset="0"/>
                <a:cs typeface="Times New Roman" pitchFamily="18" charset="0"/>
              </a:rPr>
              <a:t>Elaborate Copyright and its ownership.</a:t>
            </a:r>
          </a:p>
          <a:p>
            <a:endParaRPr lang="en-IN" dirty="0" smtClean="0"/>
          </a:p>
          <a:p>
            <a:endParaRPr lang="en-IN" dirty="0"/>
          </a:p>
        </p:txBody>
      </p:sp>
      <p:sp>
        <p:nvSpPr>
          <p:cNvPr id="4" name="Date Placeholder 3"/>
          <p:cNvSpPr>
            <a:spLocks noGrp="1"/>
          </p:cNvSpPr>
          <p:nvPr>
            <p:ph type="dt" sz="half" idx="10"/>
          </p:nvPr>
        </p:nvSpPr>
        <p:spPr/>
        <p:txBody>
          <a:bodyPr/>
          <a:lstStyle/>
          <a:p>
            <a:fld id="{E33C99A7-62D6-4E05-9EAC-10DED6D270D5}" type="datetime1">
              <a:rPr lang="en-US" smtClean="0"/>
              <a:t>6/25/2022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977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Weekly Assignment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0690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90600"/>
            <a:ext cx="8991600" cy="5334000"/>
          </a:xfrm>
        </p:spPr>
        <p:txBody>
          <a:bodyPr/>
          <a:lstStyle/>
          <a:p>
            <a:pPr marL="514350" indent="-514350">
              <a:buFont typeface="+mj-lt"/>
              <a:buAutoNum type="arabicPeriod"/>
            </a:pPr>
            <a:r>
              <a:rPr lang="en-IN" sz="2000" dirty="0" smtClean="0">
                <a:latin typeface="Times New Roman" pitchFamily="18" charset="0"/>
                <a:cs typeface="Times New Roman" pitchFamily="18" charset="0"/>
              </a:rPr>
              <a:t>Copyright Act, came into force on:     </a:t>
            </a:r>
          </a:p>
          <a:p>
            <a:pPr marL="0" indent="0">
              <a:buNone/>
            </a:pPr>
            <a:r>
              <a:rPr lang="en-IN" sz="2000" dirty="0" smtClean="0">
                <a:latin typeface="Times New Roman" pitchFamily="18" charset="0"/>
                <a:cs typeface="Times New Roman" pitchFamily="18" charset="0"/>
              </a:rPr>
              <a:t>      a)1957</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b)1999</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c) 2000</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d) 1970</a:t>
            </a:r>
          </a:p>
          <a:p>
            <a:pPr marL="0" indent="0">
              <a:buNone/>
            </a:pP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2. Which of the following is Rights of a Copyright owner?</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 Publish their work and Perform their work in public </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b) Translate and Broadcast their work </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c) Prevent others from making use of unauthorized copyrighted work</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d) All of the above</a:t>
            </a:r>
          </a:p>
          <a:p>
            <a:pPr marL="0" indent="0">
              <a:buNone/>
            </a:pP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3. Which Section of Patents Act, 1970 deals with ?</a:t>
            </a:r>
          </a:p>
          <a:p>
            <a:pPr marL="0" indent="0">
              <a:buNone/>
            </a:pPr>
            <a:endParaRPr lang="en-IN" dirty="0"/>
          </a:p>
        </p:txBody>
      </p:sp>
      <p:sp>
        <p:nvSpPr>
          <p:cNvPr id="4" name="Date Placeholder 3"/>
          <p:cNvSpPr>
            <a:spLocks noGrp="1"/>
          </p:cNvSpPr>
          <p:nvPr>
            <p:ph type="dt" sz="half" idx="10"/>
          </p:nvPr>
        </p:nvSpPr>
        <p:spPr/>
        <p:txBody>
          <a:bodyPr/>
          <a:lstStyle/>
          <a:p>
            <a:fld id="{E33C99A7-62D6-4E05-9EAC-10DED6D270D5}" type="datetime1">
              <a:rPr lang="en-US" smtClean="0"/>
              <a:t>6/24/2022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977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Daily Quiz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9620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90600"/>
            <a:ext cx="8991600" cy="5334000"/>
          </a:xfrm>
        </p:spPr>
        <p:txBody>
          <a:bodyPr/>
          <a:lstStyle/>
          <a:p>
            <a:pPr marL="0" indent="0">
              <a:buNone/>
            </a:pPr>
            <a:r>
              <a:rPr lang="en-IN" dirty="0" smtClean="0"/>
              <a:t>   </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 Section 5 of the Patents Act, 1970</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b) Section 6 of the Patents Act, 1970</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c) Section 8 of the Patents Act, 1970</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d) Section 20 of the Patents Act, 1970</a:t>
            </a:r>
          </a:p>
          <a:p>
            <a:pPr marL="0" indent="0">
              <a:buNone/>
            </a:pP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4. Section 7 of the Patents Act, 1970 deals with </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 Provisional and Complete specifications </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b) Revocation how made</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c) Form of application </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d) Publication of application</a:t>
            </a: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33C99A7-62D6-4E05-9EAC-10DED6D270D5}" type="datetime1">
              <a:rPr lang="en-US" smtClean="0"/>
              <a:t>6/25/2022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977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Daily Quiz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0217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3C99A7-62D6-4E05-9EAC-10DED6D270D5}" type="datetime1">
              <a:rPr lang="en-US" smtClean="0"/>
              <a:t>6/25/2022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977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Topic Objective/ Topic outcome </a:t>
            </a:r>
            <a:endParaRPr lang="en-US" sz="2400" b="1" dirty="0">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4218606923"/>
              </p:ext>
            </p:extLst>
          </p:nvPr>
        </p:nvGraphicFramePr>
        <p:xfrm>
          <a:off x="76200" y="1345474"/>
          <a:ext cx="8991600" cy="3226526"/>
        </p:xfrm>
        <a:graphic>
          <a:graphicData uri="http://schemas.openxmlformats.org/drawingml/2006/table">
            <a:tbl>
              <a:tblPr firstRow="1" bandRow="1">
                <a:tableStyleId>{5C22544A-7EE6-4342-B048-85BDC9FD1C3A}</a:tableStyleId>
              </a:tblPr>
              <a:tblGrid>
                <a:gridCol w="5105400">
                  <a:extLst>
                    <a:ext uri="{9D8B030D-6E8A-4147-A177-3AD203B41FA5}">
                      <a16:colId xmlns="" xmlns:a16="http://schemas.microsoft.com/office/drawing/2014/main" val="20000"/>
                    </a:ext>
                  </a:extLst>
                </a:gridCol>
                <a:gridCol w="22098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000" b="0" dirty="0" smtClean="0">
                          <a:latin typeface="Times New Roman" pitchFamily="18" charset="0"/>
                          <a:cs typeface="Times New Roman" pitchFamily="18" charset="0"/>
                        </a:rPr>
                        <a:t>Regulation</a:t>
                      </a:r>
                      <a:r>
                        <a:rPr lang="en-US" sz="2000" b="0" baseline="0" dirty="0" smtClean="0">
                          <a:latin typeface="Times New Roman" pitchFamily="18" charset="0"/>
                          <a:cs typeface="Times New Roman" pitchFamily="18" charset="0"/>
                        </a:rPr>
                        <a:t> to Information, Introduction, Right to Information Act 2005, Information Technology Act, 2000</a:t>
                      </a:r>
                      <a:endParaRPr lang="en-US" sz="2000" b="0" dirty="0">
                        <a:latin typeface="Times New Roman" pitchFamily="18" charset="0"/>
                        <a:cs typeface="Times New Roman" pitchFamily="18" charset="0"/>
                      </a:endParaRPr>
                    </a:p>
                  </a:txBody>
                  <a:tcPr marT="45696" marB="45696"/>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000" b="0" dirty="0">
                          <a:latin typeface="Times New Roman" pitchFamily="18" charset="0"/>
                          <a:cs typeface="Times New Roman" pitchFamily="18" charset="0"/>
                        </a:rPr>
                        <a:t>Students will be able to learn about </a:t>
                      </a:r>
                      <a:r>
                        <a:rPr lang="en-US" sz="2000" b="0" dirty="0" smtClean="0">
                          <a:latin typeface="Times New Roman" pitchFamily="18" charset="0"/>
                          <a:cs typeface="Times New Roman" pitchFamily="18" charset="0"/>
                        </a:rPr>
                        <a:t>Intellectual</a:t>
                      </a:r>
                      <a:r>
                        <a:rPr lang="en-US" sz="2000" b="0" baseline="0" dirty="0" smtClean="0">
                          <a:latin typeface="Times New Roman" pitchFamily="18" charset="0"/>
                          <a:cs typeface="Times New Roman" pitchFamily="18" charset="0"/>
                        </a:rPr>
                        <a:t> Property Laws</a:t>
                      </a:r>
                      <a:endParaRPr lang="en-US" sz="2000" b="0" dirty="0">
                        <a:latin typeface="Times New Roman" pitchFamily="18" charset="0"/>
                        <a:cs typeface="Times New Roman" pitchFamily="18" charset="0"/>
                      </a:endParaRPr>
                    </a:p>
                  </a:txBody>
                  <a:tcPr marT="45696" marB="45696" anchor="ctr"/>
                </a:tc>
                <a:tc>
                  <a:txBody>
                    <a:bodyPr/>
                    <a:lstStyle/>
                    <a:p>
                      <a:pPr algn="ctr"/>
                      <a:endParaRPr lang="en-US" sz="20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smtClean="0">
                          <a:latin typeface="Times New Roman" pitchFamily="18" charset="0"/>
                          <a:cs typeface="Times New Roman" pitchFamily="18" charset="0"/>
                        </a:rPr>
                        <a:t>CO4</a:t>
                      </a:r>
                      <a:endParaRPr lang="en-US" sz="2000" b="0" dirty="0">
                        <a:latin typeface="Times New Roman" pitchFamily="18" charset="0"/>
                        <a:cs typeface="Times New Roman" pitchFamily="18" charset="0"/>
                      </a:endParaRPr>
                    </a:p>
                  </a:txBody>
                  <a:tcPr marT="45696" marB="45696"/>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8460688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a:extLst>
              <a:ext uri="{FF2B5EF4-FFF2-40B4-BE49-F238E27FC236}">
                <a16:creationId xmlns="" xmlns:a16="http://schemas.microsoft.com/office/drawing/2014/main" id="{C367DFCF-B0F5-4AC0-9068-F7DB93AA13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143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7F4A96D0-D168-4358-AD25-30E58AC4219F}" type="datetime1">
              <a:rPr lang="en-US" smtClean="0"/>
              <a:t>6/24/2022</a:t>
            </a:fld>
            <a:endParaRPr lang="en-US"/>
          </a:p>
        </p:txBody>
      </p:sp>
      <p:sp>
        <p:nvSpPr>
          <p:cNvPr id="4" name="Footer Placeholder 3"/>
          <p:cNvSpPr>
            <a:spLocks noGrp="1"/>
          </p:cNvSpPr>
          <p:nvPr>
            <p:ph type="ftr" sz="quarter" idx="11"/>
          </p:nvPr>
        </p:nvSpPr>
        <p:spPr>
          <a:xfrm>
            <a:off x="1828800" y="6356350"/>
            <a:ext cx="5410200" cy="450850"/>
          </a:xfrm>
        </p:spPr>
        <p:txBody>
          <a:bodyPr/>
          <a:lstStyle/>
          <a:p>
            <a:r>
              <a:rPr lang="en-US" smtClean="0"/>
              <a:t>Ms. Annapurna Dwivedi    Constitution of India, Law and Engineering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9" name="Title 1">
            <a:extLst>
              <a:ext uri="{FF2B5EF4-FFF2-40B4-BE49-F238E27FC236}">
                <a16:creationId xmlns="" xmlns:a16="http://schemas.microsoft.com/office/drawing/2014/main" id="{282C8771-B8DA-47BF-A854-C6E39979E07C}"/>
              </a:ext>
            </a:extLst>
          </p:cNvPr>
          <p:cNvSpPr txBox="1">
            <a:spLocks/>
          </p:cNvSpPr>
          <p:nvPr/>
        </p:nvSpPr>
        <p:spPr>
          <a:xfrm>
            <a:off x="1143000" y="0"/>
            <a:ext cx="80010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000" dirty="0">
                <a:latin typeface="Times New Roman" pitchFamily="18" charset="0"/>
                <a:cs typeface="Times New Roman" pitchFamily="18" charset="0"/>
              </a:rPr>
              <a:t> </a:t>
            </a:r>
            <a:r>
              <a:rPr lang="en-US" sz="2400" b="1" dirty="0">
                <a:latin typeface="Times New Roman" pitchFamily="18" charset="0"/>
                <a:cs typeface="Times New Roman" pitchFamily="18" charset="0"/>
              </a:rPr>
              <a:t>Syllabus</a:t>
            </a:r>
          </a:p>
        </p:txBody>
      </p:sp>
      <p:pic>
        <p:nvPicPr>
          <p:cNvPr id="1026" name="Picture 2"/>
          <p:cNvPicPr>
            <a:picLocks noChangeAspect="1" noChangeArrowheads="1"/>
          </p:cNvPicPr>
          <p:nvPr/>
        </p:nvPicPr>
        <p:blipFill>
          <a:blip r:embed="rId4"/>
          <a:srcRect/>
          <a:stretch>
            <a:fillRect/>
          </a:stretch>
        </p:blipFill>
        <p:spPr bwMode="auto">
          <a:xfrm>
            <a:off x="0" y="762000"/>
            <a:ext cx="9144000" cy="14192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0" y="1657350"/>
            <a:ext cx="9144000" cy="5200650"/>
          </a:xfrm>
          <a:prstGeom prst="rect">
            <a:avLst/>
          </a:prstGeom>
          <a:noFill/>
          <a:ln w="9525">
            <a:noFill/>
            <a:miter lim="800000"/>
            <a:headEnd/>
            <a:tailEnd/>
          </a:ln>
          <a:effectLst/>
        </p:spPr>
      </p:pic>
    </p:spTree>
    <p:extLst>
      <p:ext uri="{BB962C8B-B14F-4D97-AF65-F5344CB8AC3E}">
        <p14:creationId xmlns:p14="http://schemas.microsoft.com/office/powerpoint/2010/main" val="20834952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Right to Information</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RTI</a:t>
            </a:r>
            <a:r>
              <a:rPr lang="en-US" sz="2000" dirty="0">
                <a:latin typeface="Times New Roman" pitchFamily="18" charset="0"/>
                <a:cs typeface="Times New Roman" pitchFamily="18" charset="0"/>
              </a:rPr>
              <a:t>) is an act of the Parliament of India which sets out the rules and procedures regarding citizens' right to information. It replaced the former Freedom of Information Act, </a:t>
            </a:r>
            <a:r>
              <a:rPr lang="en-US" sz="2000" dirty="0" smtClean="0">
                <a:latin typeface="Times New Roman" pitchFamily="18" charset="0"/>
                <a:cs typeface="Times New Roman" pitchFamily="18" charset="0"/>
              </a:rPr>
              <a:t>2002. </a:t>
            </a:r>
          </a:p>
          <a:p>
            <a:pPr algn="just">
              <a:lnSpc>
                <a:spcPct val="150000"/>
              </a:lnSpc>
            </a:pPr>
            <a:r>
              <a:rPr lang="en-US" sz="2000" dirty="0">
                <a:latin typeface="Times New Roman" pitchFamily="18" charset="0"/>
                <a:cs typeface="Times New Roman" pitchFamily="18" charset="0"/>
              </a:rPr>
              <a:t>The Right to Information Act passed in 2005 extends to all states and union territories of India excepting the state of Jammu and Kashmir. </a:t>
            </a:r>
            <a:endParaRPr lang="en-US" sz="2000" dirty="0" smtClean="0">
              <a:latin typeface="Times New Roman" pitchFamily="18" charset="0"/>
              <a:cs typeface="Times New Roman" pitchFamily="18" charset="0"/>
            </a:endParaRPr>
          </a:p>
          <a:p>
            <a:pPr algn="just">
              <a:lnSpc>
                <a:spcPct val="150000"/>
              </a:lnSpc>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act gives Indian citizens the right to access information about any public authority or institution, including non-government organizations substantially funded by the government</a:t>
            </a:r>
            <a:r>
              <a:rPr lang="en-US" sz="2000" dirty="0" smtClean="0">
                <a:latin typeface="Times New Roman" pitchFamily="18" charset="0"/>
                <a:cs typeface="Times New Roman"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The main aims of the RTI act are to provide clarity of information to the citizens of India, to contain corruption and to promote accountability in the working of every public authority.</a:t>
            </a:r>
          </a:p>
        </p:txBody>
      </p:sp>
      <p:sp>
        <p:nvSpPr>
          <p:cNvPr id="4" name="Date Placeholder 3"/>
          <p:cNvSpPr>
            <a:spLocks noGrp="1"/>
          </p:cNvSpPr>
          <p:nvPr>
            <p:ph type="dt" sz="half" idx="10"/>
          </p:nvPr>
        </p:nvSpPr>
        <p:spPr/>
        <p:txBody>
          <a:bodyPr/>
          <a:lstStyle/>
          <a:p>
            <a:fld id="{8B5D77C7-CCB4-4D7D-AAC6-7AA9F9AACD38}" type="datetime1">
              <a:rPr lang="en-US" smtClean="0"/>
              <a:t>6/24/2022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Regulation to Information</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0354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Information Technology Act, 2000</a:t>
            </a:r>
            <a:r>
              <a:rPr lang="en-US" sz="2000" dirty="0">
                <a:latin typeface="Times New Roman" pitchFamily="18" charset="0"/>
                <a:cs typeface="Times New Roman" pitchFamily="18" charset="0"/>
              </a:rPr>
              <a:t> (also known as </a:t>
            </a:r>
            <a:r>
              <a:rPr lang="en-US" sz="2000" b="1" dirty="0">
                <a:latin typeface="Times New Roman" pitchFamily="18" charset="0"/>
                <a:cs typeface="Times New Roman" pitchFamily="18" charset="0"/>
              </a:rPr>
              <a:t>ITA-2000</a:t>
            </a:r>
            <a:r>
              <a:rPr lang="en-US" sz="2000" dirty="0">
                <a:latin typeface="Times New Roman" pitchFamily="18" charset="0"/>
                <a:cs typeface="Times New Roman" pitchFamily="18" charset="0"/>
              </a:rPr>
              <a:t>, or the </a:t>
            </a:r>
            <a:r>
              <a:rPr lang="en-US" sz="2000" b="1" dirty="0">
                <a:latin typeface="Times New Roman" pitchFamily="18" charset="0"/>
                <a:cs typeface="Times New Roman" pitchFamily="18" charset="0"/>
              </a:rPr>
              <a:t>IT Act</a:t>
            </a:r>
            <a:r>
              <a:rPr lang="en-US" sz="2000" dirty="0">
                <a:latin typeface="Times New Roman" pitchFamily="18" charset="0"/>
                <a:cs typeface="Times New Roman" pitchFamily="18" charset="0"/>
              </a:rPr>
              <a:t>) is an Act of the Indian Parliament (No 21 of 2000) notified on 17 October 2000. It is the primary law in India dealing with cybercrime and electronic commerce.</a:t>
            </a:r>
          </a:p>
          <a:p>
            <a:r>
              <a:rPr lang="en-US" sz="2000" dirty="0">
                <a:latin typeface="Times New Roman" pitchFamily="18" charset="0"/>
                <a:cs typeface="Times New Roman" pitchFamily="18" charset="0"/>
              </a:rPr>
              <a:t>Secondary or subordinate legislation to the IT Act includes the Intermediary Guidelines Rules 2011 and the Information Technology (</a:t>
            </a:r>
            <a:r>
              <a:rPr lang="en-US" sz="2000" dirty="0" smtClean="0">
                <a:latin typeface="Times New Roman" pitchFamily="18" charset="0"/>
                <a:cs typeface="Times New Roman" pitchFamily="18" charset="0"/>
              </a:rPr>
              <a:t>Intermediary Guidelines </a:t>
            </a:r>
            <a:r>
              <a:rPr lang="en-US" sz="2000" dirty="0">
                <a:latin typeface="Times New Roman" pitchFamily="18" charset="0"/>
                <a:cs typeface="Times New Roman" pitchFamily="18" charset="0"/>
              </a:rPr>
              <a:t>and Digital Media Ethics Code) Rules, 2021</a:t>
            </a:r>
            <a:r>
              <a:rPr lang="en-US" sz="2000" dirty="0" smtClean="0">
                <a:latin typeface="Times New Roman" pitchFamily="18" charset="0"/>
                <a:cs typeface="Times New Roman"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 Act to provide legal recognition for transactions carried out by means of electronic data interchange and other means of electronic communication, commonly referred to as "electronic commerce", which involve the use of alternatives to paper-based methods of communication and storage of information, to facilitate electronic filing of documents with the Government agencies and further to amend the Indian Penal Code, the Indian Evidence Act, 1872, the Bankers' Books Evidence Act, 1891 and the Reserve Bank of India Act, 1934 and for matters connected therewith or incidental thereto.</a:t>
            </a:r>
          </a:p>
        </p:txBody>
      </p:sp>
      <p:sp>
        <p:nvSpPr>
          <p:cNvPr id="4" name="Date Placeholder 3"/>
          <p:cNvSpPr>
            <a:spLocks noGrp="1"/>
          </p:cNvSpPr>
          <p:nvPr>
            <p:ph type="dt" sz="half" idx="10"/>
          </p:nvPr>
        </p:nvSpPr>
        <p:spPr/>
        <p:txBody>
          <a:bodyPr/>
          <a:lstStyle/>
          <a:p>
            <a:fld id="{0A841CDF-09F6-4D30-B1A5-C22D227E9F7A}" type="datetime1">
              <a:rPr lang="en-US" smtClean="0"/>
              <a:t>6/24/2022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Information Technology Act, 2000</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608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000" dirty="0">
                <a:latin typeface="Times New Roman" pitchFamily="18" charset="0"/>
                <a:cs typeface="Times New Roman" pitchFamily="18" charset="0"/>
              </a:rPr>
              <a:t>It shall extend to the whole of India and, save as otherwise provided in this Act, it applies also to any offence or contravention thereunder committed </a:t>
            </a:r>
            <a:r>
              <a:rPr lang="en-US" sz="2000" dirty="0" smtClean="0">
                <a:latin typeface="Times New Roman" pitchFamily="18" charset="0"/>
                <a:cs typeface="Times New Roman" pitchFamily="18" charset="0"/>
              </a:rPr>
              <a:t>outside </a:t>
            </a:r>
            <a:r>
              <a:rPr lang="en-US" sz="2000" dirty="0">
                <a:latin typeface="Times New Roman" pitchFamily="18" charset="0"/>
                <a:cs typeface="Times New Roman" pitchFamily="18" charset="0"/>
              </a:rPr>
              <a:t>India by any person</a:t>
            </a:r>
            <a:r>
              <a:rPr lang="en-US" sz="2000" dirty="0" smtClean="0">
                <a:latin typeface="Times New Roman" pitchFamily="18" charset="0"/>
                <a:cs typeface="Times New Roman"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It shall come into force on such date as the Central Government may, by notification, appoint and different dates may be appointed for different provisions of this Act and any reference in any such provision to the commencement of this Act shall be construed as a reference to the commencement of that provision.</a:t>
            </a:r>
          </a:p>
        </p:txBody>
      </p:sp>
      <p:sp>
        <p:nvSpPr>
          <p:cNvPr id="4" name="Date Placeholder 3"/>
          <p:cNvSpPr>
            <a:spLocks noGrp="1"/>
          </p:cNvSpPr>
          <p:nvPr>
            <p:ph type="dt" sz="half" idx="10"/>
          </p:nvPr>
        </p:nvSpPr>
        <p:spPr/>
        <p:txBody>
          <a:bodyPr/>
          <a:lstStyle/>
          <a:p>
            <a:fld id="{3B478238-AA4B-41E1-A35D-C4861F4226BD}" type="datetime1">
              <a:rPr lang="en-US" smtClean="0"/>
              <a:t>6/24/2022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 Information Technology Act, 2000</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9818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05090"/>
            <a:ext cx="8686800" cy="5365750"/>
          </a:xfrm>
        </p:spPr>
        <p:txBody>
          <a:bodyPr>
            <a:noAutofit/>
          </a:bodyPr>
          <a:lstStyle/>
          <a:p>
            <a:pPr algn="just"/>
            <a:r>
              <a:rPr lang="en-US" sz="2000" dirty="0">
                <a:latin typeface="Times New Roman" pitchFamily="18" charset="0"/>
                <a:cs typeface="Times New Roman" pitchFamily="18" charset="0"/>
              </a:rPr>
              <a:t>Nothing in this Act shall apply to, — </a:t>
            </a:r>
            <a:endParaRPr lang="en-US" sz="2000" dirty="0" smtClean="0">
              <a:latin typeface="Times New Roman" pitchFamily="18" charset="0"/>
              <a:cs typeface="Times New Roman" pitchFamily="18" charset="0"/>
            </a:endParaRPr>
          </a:p>
          <a:p>
            <a:pPr marL="457200" indent="-457200" algn="just">
              <a:buAutoNum type="alphaLcParenBoth"/>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negotiable instrument as defined in section 13 of the Negotiable Instruments Act, 1881; </a:t>
            </a:r>
            <a:endParaRPr lang="en-US" sz="2000" dirty="0" smtClean="0">
              <a:latin typeface="Times New Roman" pitchFamily="18" charset="0"/>
              <a:cs typeface="Times New Roman" pitchFamily="18" charset="0"/>
            </a:endParaRPr>
          </a:p>
          <a:p>
            <a:pPr marL="457200" indent="-457200" algn="just">
              <a:buAutoNum type="alphaLcParenBoth"/>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power-of-attorney as defined in section 1A of the Powers-of-Attorney Act, 1882; </a:t>
            </a:r>
            <a:endParaRPr lang="en-US" sz="2000" dirty="0" smtClean="0">
              <a:latin typeface="Times New Roman" pitchFamily="18" charset="0"/>
              <a:cs typeface="Times New Roman" pitchFamily="18" charset="0"/>
            </a:endParaRPr>
          </a:p>
          <a:p>
            <a:pPr marL="457200" indent="-457200" algn="just">
              <a:buAutoNum type="alphaLcParenBoth"/>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trust as defined in section 3 of the Indian Trusts Act, 1882; </a:t>
            </a:r>
            <a:endParaRPr lang="en-US" sz="2000" dirty="0" smtClean="0">
              <a:latin typeface="Times New Roman" pitchFamily="18" charset="0"/>
              <a:cs typeface="Times New Roman" pitchFamily="18" charset="0"/>
            </a:endParaRPr>
          </a:p>
          <a:p>
            <a:pPr marL="457200" indent="-457200" algn="just">
              <a:buAutoNum type="alphaLcParenBoth"/>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will as defined in clause (h) of section 2 of the Indian Succession Act, 1925 including any other testamentary disposition by whatever name called; </a:t>
            </a:r>
            <a:endParaRPr lang="en-US" sz="2000" dirty="0" smtClean="0">
              <a:latin typeface="Times New Roman" pitchFamily="18" charset="0"/>
              <a:cs typeface="Times New Roman" pitchFamily="18" charset="0"/>
            </a:endParaRPr>
          </a:p>
          <a:p>
            <a:pPr marL="457200" indent="-457200" algn="just">
              <a:buAutoNum type="alphaLcParenBoth"/>
            </a:pPr>
            <a:r>
              <a:rPr lang="en-US" sz="2000" dirty="0" smtClean="0">
                <a:latin typeface="Times New Roman" pitchFamily="18" charset="0"/>
                <a:cs typeface="Times New Roman" pitchFamily="18" charset="0"/>
              </a:rPr>
              <a:t>any </a:t>
            </a:r>
            <a:r>
              <a:rPr lang="en-US" sz="2000" dirty="0">
                <a:latin typeface="Times New Roman" pitchFamily="18" charset="0"/>
                <a:cs typeface="Times New Roman" pitchFamily="18" charset="0"/>
              </a:rPr>
              <a:t>contract for the sale or conveyance of immovable property or any interest in such property</a:t>
            </a:r>
            <a:r>
              <a:rPr lang="en-US" sz="2000" dirty="0" smtClean="0">
                <a:latin typeface="Times New Roman" pitchFamily="18" charset="0"/>
                <a:cs typeface="Times New Roman" pitchFamily="18" charset="0"/>
              </a:rPr>
              <a:t>;</a:t>
            </a:r>
          </a:p>
          <a:p>
            <a:pPr marL="457200" indent="-457200" algn="just">
              <a:buAutoNum type="alphaLcParenBoth"/>
            </a:pPr>
            <a:r>
              <a:rPr lang="en-US" sz="2000" dirty="0" smtClean="0">
                <a:latin typeface="Times New Roman" pitchFamily="18" charset="0"/>
                <a:cs typeface="Times New Roman" pitchFamily="18" charset="0"/>
              </a:rPr>
              <a:t>any </a:t>
            </a:r>
            <a:r>
              <a:rPr lang="en-US" sz="2000" dirty="0">
                <a:latin typeface="Times New Roman" panose="02020603050405020304" pitchFamily="18" charset="0"/>
                <a:cs typeface="Times New Roman" panose="02020603050405020304" pitchFamily="18" charset="0"/>
              </a:rPr>
              <a:t>such class of documents or transactions as may be notified by the Central Government in the Official Gazette. </a:t>
            </a:r>
          </a:p>
        </p:txBody>
      </p:sp>
      <p:sp>
        <p:nvSpPr>
          <p:cNvPr id="4" name="Date Placeholder 3"/>
          <p:cNvSpPr>
            <a:spLocks noGrp="1"/>
          </p:cNvSpPr>
          <p:nvPr>
            <p:ph type="dt" sz="half" idx="10"/>
          </p:nvPr>
        </p:nvSpPr>
        <p:spPr/>
        <p:txBody>
          <a:bodyPr/>
          <a:lstStyle/>
          <a:p>
            <a:fld id="{DE0EAD2F-F986-48BE-A787-A3FBBC24305C}" type="datetime1">
              <a:rPr lang="en-US" smtClean="0"/>
              <a:t>6/24/2022</a:t>
            </a:fld>
            <a:endParaRPr lang="en-US"/>
          </a:p>
        </p:txBody>
      </p:sp>
      <p:sp>
        <p:nvSpPr>
          <p:cNvPr id="5" name="Footer Placeholder 4"/>
          <p:cNvSpPr>
            <a:spLocks noGrp="1"/>
          </p:cNvSpPr>
          <p:nvPr>
            <p:ph type="ftr" sz="quarter" idx="11"/>
          </p:nvPr>
        </p:nvSpPr>
        <p:spPr>
          <a:xfrm>
            <a:off x="1447800" y="6356351"/>
            <a:ext cx="67818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Information Technology Act, 2000</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50270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334000"/>
          </a:xfrm>
        </p:spPr>
        <p:txBody>
          <a:bodyPr>
            <a:normAutofit/>
          </a:bodyPr>
          <a:lstStyle/>
          <a:p>
            <a:pPr marL="0" indent="0">
              <a:buNone/>
            </a:pPr>
            <a:r>
              <a:rPr lang="en-IN" sz="2000" dirty="0" smtClean="0">
                <a:latin typeface="Times New Roman" pitchFamily="18" charset="0"/>
                <a:cs typeface="Times New Roman" pitchFamily="18" charset="0"/>
              </a:rPr>
              <a:t>Right </a:t>
            </a:r>
            <a:r>
              <a:rPr lang="en-IN" sz="2000" dirty="0">
                <a:latin typeface="Times New Roman" pitchFamily="18" charset="0"/>
                <a:cs typeface="Times New Roman" pitchFamily="18" charset="0"/>
              </a:rPr>
              <a:t>to Information: </a:t>
            </a:r>
            <a:r>
              <a:rPr lang="en-IN" sz="2000" dirty="0">
                <a:latin typeface="Times New Roman" pitchFamily="18" charset="0"/>
                <a:cs typeface="Times New Roman" pitchFamily="18" charset="0"/>
                <a:hlinkClick r:id="rId2"/>
              </a:rPr>
              <a:t>https://</a:t>
            </a:r>
            <a:r>
              <a:rPr lang="en-IN" sz="2000" dirty="0" smtClean="0">
                <a:latin typeface="Times New Roman" pitchFamily="18" charset="0"/>
                <a:cs typeface="Times New Roman" pitchFamily="18" charset="0"/>
                <a:hlinkClick r:id="rId2"/>
              </a:rPr>
              <a:t>www.youtube.com/watch?v=rDA6ydWqdlc</a:t>
            </a:r>
            <a:endParaRPr lang="en-IN" sz="2000" dirty="0" smtClean="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IT Act, 2000:  </a:t>
            </a:r>
            <a:r>
              <a:rPr lang="en-IN" sz="2000" dirty="0" smtClean="0">
                <a:latin typeface="Times New Roman" pitchFamily="18" charset="0"/>
                <a:cs typeface="Times New Roman" pitchFamily="18" charset="0"/>
                <a:hlinkClick r:id="rId3"/>
              </a:rPr>
              <a:t>https://www.youtube.com/watch?v=czDzUP1HclQ</a:t>
            </a:r>
            <a:endParaRPr lang="en-IN" sz="2000" dirty="0" smtClean="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RTI Act 2005: </a:t>
            </a:r>
            <a:r>
              <a:rPr lang="en-IN" sz="2000" dirty="0">
                <a:latin typeface="Times New Roman" pitchFamily="18" charset="0"/>
                <a:cs typeface="Times New Roman" pitchFamily="18" charset="0"/>
                <a:hlinkClick r:id="rId4"/>
              </a:rPr>
              <a:t>https://</a:t>
            </a:r>
            <a:r>
              <a:rPr lang="en-IN" sz="2000" dirty="0" smtClean="0">
                <a:latin typeface="Times New Roman" pitchFamily="18" charset="0"/>
                <a:cs typeface="Times New Roman" pitchFamily="18" charset="0"/>
                <a:hlinkClick r:id="rId4"/>
              </a:rPr>
              <a:t>www.youtube.com/watch?v=sN97XBrQcfU</a:t>
            </a:r>
            <a:endParaRPr lang="en-IN" sz="2000" dirty="0" smtClean="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33C99A7-62D6-4E05-9EAC-10DED6D270D5}" type="datetime1">
              <a:rPr lang="en-US" smtClean="0"/>
              <a:t>6/25/2022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Lecture related to Topic</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00507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000" dirty="0" smtClean="0">
                <a:latin typeface="Times New Roman" pitchFamily="18" charset="0"/>
                <a:cs typeface="Times New Roman" pitchFamily="18" charset="0"/>
              </a:rPr>
              <a:t>Describe Right to Information Act</a:t>
            </a:r>
          </a:p>
          <a:p>
            <a:r>
              <a:rPr lang="en-IN" sz="2000" dirty="0" smtClean="0">
                <a:latin typeface="Times New Roman" pitchFamily="18" charset="0"/>
                <a:cs typeface="Times New Roman" pitchFamily="18" charset="0"/>
              </a:rPr>
              <a:t>Describe Right to Information Act, 2005</a:t>
            </a:r>
          </a:p>
          <a:p>
            <a:r>
              <a:rPr lang="en-IN" sz="2000" dirty="0" smtClean="0">
                <a:latin typeface="Times New Roman" pitchFamily="18" charset="0"/>
                <a:cs typeface="Times New Roman" pitchFamily="18" charset="0"/>
              </a:rPr>
              <a:t>Describe IT Act 2000</a:t>
            </a:r>
          </a:p>
          <a:p>
            <a:endParaRPr lang="en-IN" dirty="0" smtClean="0"/>
          </a:p>
          <a:p>
            <a:endParaRPr lang="en-IN" dirty="0"/>
          </a:p>
        </p:txBody>
      </p:sp>
      <p:sp>
        <p:nvSpPr>
          <p:cNvPr id="4" name="Date Placeholder 3"/>
          <p:cNvSpPr>
            <a:spLocks noGrp="1"/>
          </p:cNvSpPr>
          <p:nvPr>
            <p:ph type="dt" sz="half" idx="10"/>
          </p:nvPr>
        </p:nvSpPr>
        <p:spPr/>
        <p:txBody>
          <a:bodyPr/>
          <a:lstStyle/>
          <a:p>
            <a:fld id="{E33C99A7-62D6-4E05-9EAC-10DED6D270D5}" type="datetime1">
              <a:rPr lang="en-US" smtClean="0"/>
              <a:t>6/25/2022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Weekly Assignment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66471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90600"/>
            <a:ext cx="8991600" cy="5334000"/>
          </a:xfrm>
        </p:spPr>
        <p:txBody>
          <a:bodyPr/>
          <a:lstStyle/>
          <a:p>
            <a:pPr marL="514350" indent="-514350">
              <a:buAutoNum type="arabicPeriod"/>
            </a:pPr>
            <a:r>
              <a:rPr lang="en-IN" sz="2000" dirty="0" smtClean="0">
                <a:latin typeface="Times New Roman" pitchFamily="18" charset="0"/>
                <a:cs typeface="Times New Roman" pitchFamily="18" charset="0"/>
              </a:rPr>
              <a:t>Which of the following does not come under “Information” under RTI Act 2005?</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 Log books</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b) Circulars</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c) File </a:t>
            </a:r>
            <a:r>
              <a:rPr lang="en-IN" sz="2000" dirty="0" err="1" smtClean="0">
                <a:latin typeface="Times New Roman" pitchFamily="18" charset="0"/>
                <a:cs typeface="Times New Roman" pitchFamily="18" charset="0"/>
              </a:rPr>
              <a:t>Notings</a:t>
            </a:r>
            <a:r>
              <a:rPr lang="en-IN" sz="2000" dirty="0" smtClean="0">
                <a:latin typeface="Times New Roman" pitchFamily="18" charset="0"/>
                <a:cs typeface="Times New Roman" pitchFamily="18" charset="0"/>
              </a:rPr>
              <a:t> in the Process</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d) Data material held in any electronic form</a:t>
            </a:r>
          </a:p>
          <a:p>
            <a:pPr marL="0" indent="0">
              <a:buNone/>
            </a:pP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2. The RTI Application is addressed to:</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 Chief Minister of State</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b) Prime Minister of India</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c) President of India</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d) Public Information Officer</a:t>
            </a:r>
          </a:p>
          <a:p>
            <a:pPr marL="0" indent="0">
              <a:buNone/>
            </a:pP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3. RTI Act, 2005, came into force on which of the following dates ?</a:t>
            </a:r>
          </a:p>
          <a:p>
            <a:pPr marL="0" indent="0">
              <a:buNone/>
            </a:pPr>
            <a:endParaRPr lang="en-IN" dirty="0"/>
          </a:p>
        </p:txBody>
      </p:sp>
      <p:sp>
        <p:nvSpPr>
          <p:cNvPr id="4" name="Date Placeholder 3"/>
          <p:cNvSpPr>
            <a:spLocks noGrp="1"/>
          </p:cNvSpPr>
          <p:nvPr>
            <p:ph type="dt" sz="half" idx="10"/>
          </p:nvPr>
        </p:nvSpPr>
        <p:spPr/>
        <p:txBody>
          <a:bodyPr/>
          <a:lstStyle/>
          <a:p>
            <a:fld id="{E33C99A7-62D6-4E05-9EAC-10DED6D270D5}" type="datetime1">
              <a:rPr lang="en-US" smtClean="0"/>
              <a:t>6/25/2022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Daily Quiz</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6702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334000"/>
          </a:xfrm>
        </p:spPr>
        <p:txBody>
          <a:bodyPr/>
          <a:lstStyle/>
          <a:p>
            <a:pPr marL="0" indent="0">
              <a:buNone/>
            </a:pPr>
            <a:r>
              <a:rPr lang="en-IN" dirty="0" smtClean="0"/>
              <a:t>     </a:t>
            </a:r>
            <a:r>
              <a:rPr lang="en-IN" sz="2000" dirty="0" smtClean="0">
                <a:latin typeface="Times New Roman" pitchFamily="18" charset="0"/>
                <a:cs typeface="Times New Roman" pitchFamily="18" charset="0"/>
              </a:rPr>
              <a:t>a) 22</a:t>
            </a:r>
            <a:r>
              <a:rPr lang="en-IN" sz="2000" baseline="30000" dirty="0" smtClean="0">
                <a:latin typeface="Times New Roman" pitchFamily="18" charset="0"/>
                <a:cs typeface="Times New Roman" pitchFamily="18" charset="0"/>
              </a:rPr>
              <a:t>nd</a:t>
            </a:r>
            <a:r>
              <a:rPr lang="en-IN" sz="2000" dirty="0" smtClean="0">
                <a:latin typeface="Times New Roman" pitchFamily="18" charset="0"/>
                <a:cs typeface="Times New Roman" pitchFamily="18" charset="0"/>
              </a:rPr>
              <a:t> June 2005</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b) 12 October 2005</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c) 15 June 2005</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d) 15 August 2005</a:t>
            </a:r>
          </a:p>
          <a:p>
            <a:pPr marL="0" indent="0">
              <a:buNone/>
            </a:pP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4. The Right to Information Act replaced which Act?</a:t>
            </a:r>
          </a:p>
          <a:p>
            <a:pPr marL="0" indent="0">
              <a:buNone/>
            </a:pPr>
            <a:r>
              <a:rPr lang="en-IN" sz="2000" dirty="0" smtClean="0">
                <a:latin typeface="Times New Roman" pitchFamily="18" charset="0"/>
                <a:cs typeface="Times New Roman" pitchFamily="18" charset="0"/>
              </a:rPr>
              <a:t>       a) IT Act, 2000</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b) Freedom of Information Act, 2002</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c) </a:t>
            </a:r>
            <a:r>
              <a:rPr lang="en-IN" sz="2000" dirty="0" err="1" smtClean="0">
                <a:latin typeface="Times New Roman" pitchFamily="18" charset="0"/>
                <a:cs typeface="Times New Roman" pitchFamily="18" charset="0"/>
              </a:rPr>
              <a:t>Delimination</a:t>
            </a:r>
            <a:r>
              <a:rPr lang="en-IN" sz="2000" dirty="0" smtClean="0">
                <a:latin typeface="Times New Roman" pitchFamily="18" charset="0"/>
                <a:cs typeface="Times New Roman" pitchFamily="18" charset="0"/>
              </a:rPr>
              <a:t> Act, 2002</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d) None of the above </a:t>
            </a:r>
          </a:p>
        </p:txBody>
      </p:sp>
      <p:sp>
        <p:nvSpPr>
          <p:cNvPr id="4" name="Date Placeholder 3"/>
          <p:cNvSpPr>
            <a:spLocks noGrp="1"/>
          </p:cNvSpPr>
          <p:nvPr>
            <p:ph type="dt" sz="half" idx="10"/>
          </p:nvPr>
        </p:nvSpPr>
        <p:spPr/>
        <p:txBody>
          <a:bodyPr/>
          <a:lstStyle/>
          <a:p>
            <a:fld id="{E33C99A7-62D6-4E05-9EAC-10DED6D270D5}" type="datetime1">
              <a:rPr lang="en-US" smtClean="0"/>
              <a:t>6/25/2022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Daily Quiz</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475596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3C99A7-62D6-4E05-9EAC-10DED6D270D5}" type="datetime1">
              <a:rPr lang="en-US" smtClean="0"/>
              <a:t>6/25/2022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Topic Objective/ Topic outcome </a:t>
            </a:r>
            <a:endParaRPr lang="en-US" sz="2400" b="1" dirty="0">
              <a:latin typeface="Times New Roman" panose="02020603050405020304" pitchFamily="18" charset="0"/>
              <a:cs typeface="Times New Roman" panose="02020603050405020304" pitchFamily="18" charset="0"/>
            </a:endParaRPr>
          </a:p>
        </p:txBody>
      </p:sp>
      <p:graphicFrame>
        <p:nvGraphicFramePr>
          <p:cNvPr id="9" name="Content Placeholder 8">
            <a:extLst>
              <a:ext uri="{FF2B5EF4-FFF2-40B4-BE49-F238E27FC236}">
                <a16:creationId xmlns=""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379652303"/>
              </p:ext>
            </p:extLst>
          </p:nvPr>
        </p:nvGraphicFramePr>
        <p:xfrm>
          <a:off x="76200" y="1345474"/>
          <a:ext cx="8991600" cy="3226526"/>
        </p:xfrm>
        <a:graphic>
          <a:graphicData uri="http://schemas.openxmlformats.org/drawingml/2006/table">
            <a:tbl>
              <a:tblPr firstRow="1" bandRow="1">
                <a:tableStyleId>{5C22544A-7EE6-4342-B048-85BDC9FD1C3A}</a:tableStyleId>
              </a:tblPr>
              <a:tblGrid>
                <a:gridCol w="5105400">
                  <a:extLst>
                    <a:ext uri="{9D8B030D-6E8A-4147-A177-3AD203B41FA5}">
                      <a16:colId xmlns="" xmlns:a16="http://schemas.microsoft.com/office/drawing/2014/main" val="20000"/>
                    </a:ext>
                  </a:extLst>
                </a:gridCol>
                <a:gridCol w="22098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000" b="0" dirty="0" smtClean="0">
                          <a:latin typeface="Times New Roman" pitchFamily="18" charset="0"/>
                          <a:cs typeface="Times New Roman" pitchFamily="18" charset="0"/>
                        </a:rPr>
                        <a:t>Electronic</a:t>
                      </a:r>
                      <a:r>
                        <a:rPr lang="en-US" sz="2000" b="0" baseline="0" dirty="0" smtClean="0">
                          <a:latin typeface="Times New Roman" pitchFamily="18" charset="0"/>
                          <a:cs typeface="Times New Roman" pitchFamily="18" charset="0"/>
                        </a:rPr>
                        <a:t> Governance, Secure Electronic Records and Digital Signatures, Digital Signature Certificates, Cyber Regulations Appellate Tribunal, Offences, Limitations of the IT Act.</a:t>
                      </a:r>
                      <a:endParaRPr lang="en-US" sz="2000" b="0" dirty="0">
                        <a:latin typeface="Times New Roman" pitchFamily="18" charset="0"/>
                        <a:cs typeface="Times New Roman" pitchFamily="18" charset="0"/>
                      </a:endParaRPr>
                    </a:p>
                  </a:txBody>
                  <a:tcPr marT="45696" marB="45696"/>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000" b="0" dirty="0">
                          <a:latin typeface="Times New Roman" pitchFamily="18" charset="0"/>
                          <a:cs typeface="Times New Roman" pitchFamily="18" charset="0"/>
                        </a:rPr>
                        <a:t>Students will be able to learn about </a:t>
                      </a:r>
                      <a:r>
                        <a:rPr lang="en-US" sz="2000" b="0" dirty="0" smtClean="0">
                          <a:latin typeface="Times New Roman" pitchFamily="18" charset="0"/>
                          <a:cs typeface="Times New Roman" pitchFamily="18" charset="0"/>
                        </a:rPr>
                        <a:t>Intellectual</a:t>
                      </a:r>
                      <a:r>
                        <a:rPr lang="en-US" sz="2000" b="0" baseline="0" dirty="0" smtClean="0">
                          <a:latin typeface="Times New Roman" pitchFamily="18" charset="0"/>
                          <a:cs typeface="Times New Roman" pitchFamily="18" charset="0"/>
                        </a:rPr>
                        <a:t> Property Laws</a:t>
                      </a:r>
                      <a:endParaRPr lang="en-US" sz="2000" b="0" dirty="0">
                        <a:latin typeface="Times New Roman" pitchFamily="18" charset="0"/>
                        <a:cs typeface="Times New Roman" pitchFamily="18" charset="0"/>
                      </a:endParaRPr>
                    </a:p>
                  </a:txBody>
                  <a:tcPr marT="45696" marB="45696" anchor="ctr"/>
                </a:tc>
                <a:tc>
                  <a:txBody>
                    <a:bodyPr/>
                    <a:lstStyle/>
                    <a:p>
                      <a:pPr algn="ctr"/>
                      <a:endParaRPr lang="en-US" sz="20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smtClean="0">
                          <a:latin typeface="Times New Roman" pitchFamily="18" charset="0"/>
                          <a:cs typeface="Times New Roman" pitchFamily="18" charset="0"/>
                        </a:rPr>
                        <a:t>CO4</a:t>
                      </a:r>
                      <a:endParaRPr lang="en-US" sz="2000" b="0" dirty="0">
                        <a:latin typeface="Times New Roman" pitchFamily="18" charset="0"/>
                        <a:cs typeface="Times New Roman" pitchFamily="18" charset="0"/>
                      </a:endParaRPr>
                    </a:p>
                  </a:txBody>
                  <a:tcPr marT="45696" marB="45696"/>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67298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8585"/>
            <a:ext cx="8686800" cy="4998338"/>
          </a:xfrm>
        </p:spPr>
        <p:txBody>
          <a:bodyPr>
            <a:noAutofit/>
          </a:bodyPr>
          <a:lstStyle/>
          <a:p>
            <a:pPr algn="just"/>
            <a:r>
              <a:rPr lang="en-US" sz="2000" dirty="0">
                <a:latin typeface="Times New Roman" pitchFamily="18" charset="0"/>
                <a:cs typeface="Times New Roman" pitchFamily="18" charset="0"/>
              </a:rPr>
              <a:t>E-governance may be understood as the performance of the governance via the electronic medium in order to facilitate an efficient, speedy and transparent process of disseminating information to the public, and other agencies and for performing government administration activities.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refers to the application of information technology to the processes of government functioning in order to bring more transparency, openness and resulting in less bureaucracy.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term E-Government and E-Governance are inter related. In India, there are many e-initiatives taken by Central Government, various State Governments and Municipal Corporations. A few examples are: </a:t>
            </a:r>
            <a:endParaRPr lang="en-US" sz="2000" dirty="0" smtClean="0">
              <a:latin typeface="Times New Roman" pitchFamily="18" charset="0"/>
              <a:cs typeface="Times New Roman" pitchFamily="18" charset="0"/>
            </a:endParaRPr>
          </a:p>
          <a:p>
            <a:pPr marL="457200" indent="-457200" algn="just">
              <a:buFont typeface="+mj-lt"/>
              <a:buAutoNum type="arabicPeriod"/>
            </a:pPr>
            <a:r>
              <a:rPr lang="en-US" sz="2000" dirty="0">
                <a:latin typeface="Times New Roman" pitchFamily="18" charset="0"/>
                <a:cs typeface="Times New Roman" pitchFamily="18" charset="0"/>
              </a:rPr>
              <a:t>Internet reservation facility by the Indian Railways. </a:t>
            </a:r>
          </a:p>
          <a:p>
            <a:pPr marL="457200" indent="-457200" algn="just">
              <a:buFont typeface="+mj-lt"/>
              <a:buAutoNum type="arabicPeriod"/>
            </a:pPr>
            <a:r>
              <a:rPr lang="en-US" sz="2000" dirty="0" smtClean="0">
                <a:latin typeface="Times New Roman" pitchFamily="18" charset="0"/>
                <a:cs typeface="Times New Roman" pitchFamily="18" charset="0"/>
              </a:rPr>
              <a:t>Mandatory </a:t>
            </a:r>
            <a:r>
              <a:rPr lang="en-US" sz="2000" dirty="0">
                <a:latin typeface="Times New Roman" pitchFamily="18" charset="0"/>
                <a:cs typeface="Times New Roman" pitchFamily="18" charset="0"/>
              </a:rPr>
              <a:t>e-filing of income tax returns. </a:t>
            </a:r>
          </a:p>
          <a:p>
            <a:pPr marL="457200" indent="-457200" algn="just">
              <a:buFont typeface="+mj-lt"/>
              <a:buAutoNum type="arabicPeriod"/>
            </a:pPr>
            <a:r>
              <a:rPr lang="en-US" sz="2000" dirty="0" smtClean="0">
                <a:latin typeface="Times New Roman" pitchFamily="18" charset="0"/>
                <a:cs typeface="Times New Roman" pitchFamily="18" charset="0"/>
              </a:rPr>
              <a:t>On-line </a:t>
            </a:r>
            <a:r>
              <a:rPr lang="en-US" sz="2000" dirty="0">
                <a:latin typeface="Times New Roman" pitchFamily="18" charset="0"/>
                <a:cs typeface="Times New Roman" pitchFamily="18" charset="0"/>
              </a:rPr>
              <a:t>registration of Limited Liability Partnership and Companies through Ministry of Corporate Affairs Portal</a:t>
            </a:r>
            <a:r>
              <a:rPr lang="en-US" sz="2000" dirty="0" smtClean="0">
                <a:latin typeface="Times New Roman" pitchFamily="18" charset="0"/>
                <a:cs typeface="Times New Roman" pitchFamily="18" charset="0"/>
              </a:rPr>
              <a:t>.</a:t>
            </a:r>
          </a:p>
          <a:p>
            <a:pPr marL="457200" indent="-457200" algn="just">
              <a:buFont typeface="+mj-lt"/>
              <a:buAutoNum type="arabicPeriod"/>
            </a:pPr>
            <a:r>
              <a:rPr lang="en-US" sz="2000" dirty="0" smtClean="0">
                <a:latin typeface="Times New Roman" pitchFamily="18" charset="0"/>
                <a:cs typeface="Times New Roman" pitchFamily="18" charset="0"/>
              </a:rPr>
              <a:t>e-Portal </a:t>
            </a:r>
            <a:r>
              <a:rPr lang="en-US" sz="2000" dirty="0">
                <a:latin typeface="Times New Roman" panose="02020603050405020304" pitchFamily="18" charset="0"/>
                <a:cs typeface="Times New Roman" panose="02020603050405020304" pitchFamily="18" charset="0"/>
              </a:rPr>
              <a:t>for pensioners to lodge their grievances.</a:t>
            </a:r>
          </a:p>
        </p:txBody>
      </p:sp>
      <p:sp>
        <p:nvSpPr>
          <p:cNvPr id="4" name="Date Placeholder 3"/>
          <p:cNvSpPr>
            <a:spLocks noGrp="1"/>
          </p:cNvSpPr>
          <p:nvPr>
            <p:ph type="dt" sz="half" idx="10"/>
          </p:nvPr>
        </p:nvSpPr>
        <p:spPr/>
        <p:txBody>
          <a:bodyPr/>
          <a:lstStyle/>
          <a:p>
            <a:fld id="{FCCFE433-9465-456A-805E-8E9D626FC248}" type="datetime1">
              <a:rPr lang="en-US" smtClean="0"/>
              <a:t>6/24/2022</a:t>
            </a:fld>
            <a:endParaRPr lang="en-US"/>
          </a:p>
        </p:txBody>
      </p:sp>
      <p:sp>
        <p:nvSpPr>
          <p:cNvPr id="5" name="Footer Placeholder 4"/>
          <p:cNvSpPr>
            <a:spLocks noGrp="1"/>
          </p:cNvSpPr>
          <p:nvPr>
            <p:ph type="ftr" sz="quarter" idx="11"/>
          </p:nvPr>
        </p:nvSpPr>
        <p:spPr>
          <a:xfrm>
            <a:off x="1447800" y="6356351"/>
            <a:ext cx="67818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8"/>
            <a:ext cx="1347673" cy="767356"/>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Electronic Governance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8857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a:extLst>
              <a:ext uri="{FF2B5EF4-FFF2-40B4-BE49-F238E27FC236}">
                <a16:creationId xmlns="" xmlns:a16="http://schemas.microsoft.com/office/drawing/2014/main" id="{C367DFCF-B0F5-4AC0-9068-F7DB93AA13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87934590-6BD3-44FA-BEC4-AF3DE2CC0BDA}" type="datetime1">
              <a:rPr lang="en-US" smtClean="0"/>
              <a:t>6/24/2022</a:t>
            </a:fld>
            <a:endParaRPr lang="en-US"/>
          </a:p>
        </p:txBody>
      </p:sp>
      <p:sp>
        <p:nvSpPr>
          <p:cNvPr id="4" name="Footer Placeholder 3"/>
          <p:cNvSpPr>
            <a:spLocks noGrp="1"/>
          </p:cNvSpPr>
          <p:nvPr>
            <p:ph type="ftr" sz="quarter" idx="11"/>
          </p:nvPr>
        </p:nvSpPr>
        <p:spPr>
          <a:xfrm>
            <a:off x="1828800" y="6356350"/>
            <a:ext cx="5410200" cy="450850"/>
          </a:xfrm>
        </p:spPr>
        <p:txBody>
          <a:bodyPr/>
          <a:lstStyle/>
          <a:p>
            <a:r>
              <a:rPr lang="en-US" smtClean="0"/>
              <a:t>Ms. Annapurna Dwivedi    Constitution of India, Law and Engineering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9" name="Title 1">
            <a:extLst>
              <a:ext uri="{FF2B5EF4-FFF2-40B4-BE49-F238E27FC236}">
                <a16:creationId xmlns="" xmlns:a16="http://schemas.microsoft.com/office/drawing/2014/main" id="{282C8771-B8DA-47BF-A854-C6E39979E07C}"/>
              </a:ext>
            </a:extLst>
          </p:cNvPr>
          <p:cNvSpPr txBox="1">
            <a:spLocks/>
          </p:cNvSpPr>
          <p:nvPr/>
        </p:nvSpPr>
        <p:spPr>
          <a:xfrm>
            <a:off x="1143000" y="0"/>
            <a:ext cx="80010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000" dirty="0">
                <a:latin typeface="Times New Roman" pitchFamily="18" charset="0"/>
                <a:cs typeface="Times New Roman" pitchFamily="18" charset="0"/>
              </a:rPr>
              <a:t> </a:t>
            </a:r>
            <a:r>
              <a:rPr lang="en-US" sz="2400" b="1" dirty="0">
                <a:latin typeface="Times New Roman" pitchFamily="18" charset="0"/>
                <a:cs typeface="Times New Roman" pitchFamily="18" charset="0"/>
              </a:rPr>
              <a:t>Syllabus</a:t>
            </a:r>
          </a:p>
        </p:txBody>
      </p:sp>
      <p:pic>
        <p:nvPicPr>
          <p:cNvPr id="2050" name="Picture 2"/>
          <p:cNvPicPr>
            <a:picLocks noChangeAspect="1" noChangeArrowheads="1"/>
          </p:cNvPicPr>
          <p:nvPr/>
        </p:nvPicPr>
        <p:blipFill>
          <a:blip r:embed="rId4"/>
          <a:srcRect/>
          <a:stretch>
            <a:fillRect/>
          </a:stretch>
        </p:blipFill>
        <p:spPr bwMode="auto">
          <a:xfrm>
            <a:off x="0" y="685800"/>
            <a:ext cx="9144000" cy="12858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0" y="1981201"/>
            <a:ext cx="9144000" cy="4876799"/>
          </a:xfrm>
          <a:prstGeom prst="rect">
            <a:avLst/>
          </a:prstGeom>
          <a:noFill/>
          <a:ln w="9525">
            <a:noFill/>
            <a:miter lim="800000"/>
            <a:headEnd/>
            <a:tailEnd/>
          </a:ln>
          <a:effectLst/>
        </p:spPr>
      </p:pic>
    </p:spTree>
    <p:extLst>
      <p:ext uri="{BB962C8B-B14F-4D97-AF65-F5344CB8AC3E}">
        <p14:creationId xmlns:p14="http://schemas.microsoft.com/office/powerpoint/2010/main" val="36314167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90600"/>
            <a:ext cx="8686800" cy="5280240"/>
          </a:xfrm>
        </p:spPr>
        <p:txBody>
          <a:bodyPr>
            <a:noAutofit/>
          </a:bodyPr>
          <a:lstStyle/>
          <a:p>
            <a:pPr marL="0" indent="0" algn="just">
              <a:buNone/>
            </a:pPr>
            <a:r>
              <a:rPr lang="en-IN" sz="2000" dirty="0" smtClean="0">
                <a:latin typeface="Times New Roman" pitchFamily="18" charset="0"/>
                <a:cs typeface="Times New Roman" pitchFamily="18" charset="0"/>
              </a:rPr>
              <a:t>5. DigiLocker</a:t>
            </a:r>
            <a:r>
              <a:rPr lang="en-IN" sz="2000" dirty="0">
                <a:latin typeface="Times New Roman" pitchFamily="18" charset="0"/>
                <a:cs typeface="Times New Roman" pitchFamily="18" charset="0"/>
              </a:rPr>
              <a:t>: DigiLocker is a secure cloud based platform for </a:t>
            </a:r>
            <a:r>
              <a:rPr lang="en-IN" sz="2000" dirty="0" smtClean="0">
                <a:latin typeface="Times New Roman" pitchFamily="18" charset="0"/>
                <a:cs typeface="Times New Roman" pitchFamily="18" charset="0"/>
              </a:rPr>
              <a:t>storage, sharing </a:t>
            </a:r>
            <a:r>
              <a:rPr lang="en-IN" sz="2000" dirty="0">
                <a:latin typeface="Times New Roman" pitchFamily="18" charset="0"/>
                <a:cs typeface="Times New Roman" pitchFamily="18" charset="0"/>
              </a:rPr>
              <a:t>and verification of documents and certificates. DigiLocker is one of the key initiatives under the Digital India programme. </a:t>
            </a:r>
          </a:p>
          <a:p>
            <a:pPr marL="0" indent="0" algn="just">
              <a:buNone/>
            </a:pPr>
            <a:r>
              <a:rPr lang="en-IN" sz="2000" dirty="0" smtClean="0">
                <a:latin typeface="Times New Roman" pitchFamily="18" charset="0"/>
                <a:cs typeface="Times New Roman" pitchFamily="18" charset="0"/>
              </a:rPr>
              <a:t>6. Jeevan </a:t>
            </a:r>
            <a:r>
              <a:rPr lang="en-IN" sz="2000" dirty="0">
                <a:latin typeface="Times New Roman" pitchFamily="18" charset="0"/>
                <a:cs typeface="Times New Roman" pitchFamily="18" charset="0"/>
              </a:rPr>
              <a:t>Pramaan: Jeevan Pramaan facilitates pensioners. It is AADHAR based Digital Life Certificate for Pensioners. </a:t>
            </a:r>
          </a:p>
          <a:p>
            <a:pPr marL="0" indent="0" algn="just">
              <a:buNone/>
            </a:pPr>
            <a:r>
              <a:rPr lang="en-IN" sz="2000" dirty="0" smtClean="0">
                <a:latin typeface="Times New Roman" pitchFamily="18" charset="0"/>
                <a:cs typeface="Times New Roman" pitchFamily="18" charset="0"/>
              </a:rPr>
              <a:t>7. National </a:t>
            </a:r>
            <a:r>
              <a:rPr lang="en-IN" sz="2000" dirty="0">
                <a:latin typeface="Times New Roman" pitchFamily="18" charset="0"/>
                <a:cs typeface="Times New Roman" pitchFamily="18" charset="0"/>
              </a:rPr>
              <a:t>Services Portal, India.gov.in has been launched for birth, death, marriage certificate etc. </a:t>
            </a:r>
          </a:p>
          <a:p>
            <a:pPr marL="0" indent="0" algn="just">
              <a:buNone/>
            </a:pPr>
            <a:r>
              <a:rPr lang="en-IN" sz="2000" dirty="0" smtClean="0">
                <a:latin typeface="Times New Roman" pitchFamily="18" charset="0"/>
                <a:cs typeface="Times New Roman" pitchFamily="18" charset="0"/>
              </a:rPr>
              <a:t>8. e-Hospital </a:t>
            </a:r>
            <a:r>
              <a:rPr lang="en-IN" sz="2000" dirty="0">
                <a:latin typeface="Times New Roman" pitchFamily="18" charset="0"/>
                <a:cs typeface="Times New Roman" pitchFamily="18" charset="0"/>
              </a:rPr>
              <a:t>Project/Online </a:t>
            </a:r>
            <a:r>
              <a:rPr lang="en-IN" sz="2000" dirty="0" smtClean="0">
                <a:latin typeface="Times New Roman" pitchFamily="18" charset="0"/>
                <a:cs typeface="Times New Roman" pitchFamily="18" charset="0"/>
              </a:rPr>
              <a:t>Registration </a:t>
            </a:r>
            <a:r>
              <a:rPr lang="en-IN" sz="2000" dirty="0">
                <a:latin typeface="Times New Roman" pitchFamily="18" charset="0"/>
                <a:cs typeface="Times New Roman" pitchFamily="18" charset="0"/>
              </a:rPr>
              <a:t>System (ORS): The ORS portal is patient interface of e-hospital for citizens to book online appointment.</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24ACB6F-A760-497E-AB4D-58490260166E}" type="datetime1">
              <a:rPr lang="en-US" smtClean="0"/>
              <a:t>6/24/2022</a:t>
            </a:fld>
            <a:endParaRPr lang="en-US"/>
          </a:p>
        </p:txBody>
      </p:sp>
      <p:sp>
        <p:nvSpPr>
          <p:cNvPr id="5" name="Footer Placeholder 4"/>
          <p:cNvSpPr>
            <a:spLocks noGrp="1"/>
          </p:cNvSpPr>
          <p:nvPr>
            <p:ph type="ftr" sz="quarter" idx="11"/>
          </p:nvPr>
        </p:nvSpPr>
        <p:spPr>
          <a:xfrm>
            <a:off x="1447800" y="6356351"/>
            <a:ext cx="67818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Electronic Governance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2152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90600"/>
            <a:ext cx="8686800" cy="5280240"/>
          </a:xfrm>
        </p:spPr>
        <p:txBody>
          <a:bodyPr>
            <a:noAutofit/>
          </a:bodyPr>
          <a:lstStyle/>
          <a:p>
            <a:pPr algn="just"/>
            <a:r>
              <a:rPr lang="en-US" sz="2000" b="1" dirty="0">
                <a:latin typeface="Times New Roman" pitchFamily="18" charset="0"/>
                <a:cs typeface="Times New Roman" pitchFamily="18" charset="0"/>
              </a:rPr>
              <a:t>Legal recognition of electronic records.</a:t>
            </a:r>
            <a:r>
              <a:rPr lang="en-US" sz="2000" dirty="0">
                <a:latin typeface="Times New Roman" pitchFamily="18" charset="0"/>
                <a:cs typeface="Times New Roman" pitchFamily="18" charset="0"/>
              </a:rPr>
              <a:t> Where any law provides that information or any other matter shall be in writing or in the typewritten or printed form, then, notwithstanding anything contained in such law, such requirement shall be deemed to have been satisfied if such information or matter is— </a:t>
            </a:r>
            <a:endParaRPr lang="en-US" sz="2000" dirty="0" smtClean="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a) rendered or made available in an electronic form; </a:t>
            </a:r>
            <a:r>
              <a:rPr lang="en-US" sz="2000" dirty="0" smtClean="0">
                <a:latin typeface="Times New Roman" pitchFamily="18" charset="0"/>
                <a:cs typeface="Times New Roman" pitchFamily="18" charset="0"/>
              </a:rPr>
              <a:t>and</a:t>
            </a:r>
          </a:p>
          <a:p>
            <a:pPr marL="0" indent="0" algn="just">
              <a:buNone/>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(b) accessible so as to be usable for a subsequent </a:t>
            </a:r>
            <a:r>
              <a:rPr lang="en-US" sz="2000" dirty="0" smtClean="0">
                <a:latin typeface="Times New Roman" pitchFamily="18" charset="0"/>
                <a:cs typeface="Times New Roman" pitchFamily="18" charset="0"/>
              </a:rPr>
              <a:t>reference.</a:t>
            </a:r>
          </a:p>
          <a:p>
            <a:pPr algn="just"/>
            <a:r>
              <a:rPr lang="en-US" sz="2000" b="1" dirty="0">
                <a:latin typeface="Times New Roman" pitchFamily="18" charset="0"/>
                <a:cs typeface="Times New Roman" pitchFamily="18" charset="0"/>
              </a:rPr>
              <a:t>Legal recognition of digital signatures. </a:t>
            </a:r>
            <a:r>
              <a:rPr lang="en-US" sz="2000" dirty="0">
                <a:latin typeface="Times New Roman" panose="02020603050405020304" pitchFamily="18" charset="0"/>
                <a:cs typeface="Times New Roman" panose="02020603050405020304" pitchFamily="18" charset="0"/>
              </a:rPr>
              <a:t>Where any law provides that information or any other matter shall be authenticated by affixing the signature or any document shall be signed or bear the signature of any person (hen, notwithstanding anything contained in such law, such requirement shall be deemed to have been satisfied, if such information or matter is authenticated by means of digital signature affixed in such manner as may be prescribed by the Central Government.</a:t>
            </a:r>
          </a:p>
        </p:txBody>
      </p:sp>
      <p:sp>
        <p:nvSpPr>
          <p:cNvPr id="4" name="Date Placeholder 3"/>
          <p:cNvSpPr>
            <a:spLocks noGrp="1"/>
          </p:cNvSpPr>
          <p:nvPr>
            <p:ph type="dt" sz="half" idx="10"/>
          </p:nvPr>
        </p:nvSpPr>
        <p:spPr/>
        <p:txBody>
          <a:bodyPr/>
          <a:lstStyle/>
          <a:p>
            <a:fld id="{82023324-E1E8-493A-9816-E16DC494FCF5}" type="datetime1">
              <a:rPr lang="en-US" smtClean="0"/>
              <a:t>6/24/2022</a:t>
            </a:fld>
            <a:endParaRPr lang="en-US"/>
          </a:p>
        </p:txBody>
      </p:sp>
      <p:sp>
        <p:nvSpPr>
          <p:cNvPr id="5" name="Footer Placeholder 4"/>
          <p:cNvSpPr>
            <a:spLocks noGrp="1"/>
          </p:cNvSpPr>
          <p:nvPr>
            <p:ph type="ftr" sz="quarter" idx="11"/>
          </p:nvPr>
        </p:nvSpPr>
        <p:spPr>
          <a:xfrm>
            <a:off x="1447800" y="6356351"/>
            <a:ext cx="67818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Electronic Governance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1237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199"/>
            <a:ext cx="9144000" cy="5715001"/>
          </a:xfrm>
        </p:spPr>
        <p:txBody>
          <a:bodyPr>
            <a:noAutofit/>
          </a:bodyPr>
          <a:lstStyle/>
          <a:p>
            <a:pPr algn="just">
              <a:lnSpc>
                <a:spcPct val="150000"/>
              </a:lnSpc>
            </a:pPr>
            <a:r>
              <a:rPr lang="en-US" sz="2000" dirty="0">
                <a:latin typeface="Times New Roman" pitchFamily="18" charset="0"/>
                <a:cs typeface="Times New Roman" pitchFamily="18" charset="0"/>
              </a:rPr>
              <a:t>Explanation.—For the purposes of this section, "signed", with its grammatical variations and cognate expressions, shall, with reference to a person, mean affixing of his hand written signature or any mark on any document and the expression "signature" shall be construed accordingly</a:t>
            </a:r>
            <a:r>
              <a:rPr lang="en-US" sz="2000" dirty="0" smtClean="0">
                <a:latin typeface="Times New Roman" pitchFamily="18" charset="0"/>
                <a:cs typeface="Times New Roman" pitchFamily="18" charset="0"/>
              </a:rPr>
              <a:t>.</a:t>
            </a:r>
          </a:p>
          <a:p>
            <a:pPr algn="just">
              <a:lnSpc>
                <a:spcPct val="150000"/>
              </a:lnSpc>
            </a:pPr>
            <a:r>
              <a:rPr lang="en-US" sz="2000" dirty="0">
                <a:latin typeface="Times New Roman" pitchFamily="18" charset="0"/>
                <a:cs typeface="Times New Roman" pitchFamily="18" charset="0"/>
              </a:rPr>
              <a:t>Use of electronic records and digital signatures in Government and its agencies. (1) Where any law provides for— </a:t>
            </a:r>
            <a:endParaRPr lang="en-US" sz="2000" dirty="0" smtClean="0">
              <a:latin typeface="Times New Roman" pitchFamily="18" charset="0"/>
              <a:cs typeface="Times New Roman" pitchFamily="18" charset="0"/>
            </a:endParaRPr>
          </a:p>
          <a:p>
            <a:pPr marL="457200" indent="-457200" algn="just">
              <a:lnSpc>
                <a:spcPct val="150000"/>
              </a:lnSpc>
              <a:buAutoNum type="alphaLcParenBoth"/>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filing of any form. application or any other document with any office, authority, body or agency owned or controlled by the appropriate Government in a particular manner; </a:t>
            </a:r>
            <a:endParaRPr lang="en-US" sz="2000" dirty="0" smtClean="0">
              <a:latin typeface="Times New Roman" pitchFamily="18" charset="0"/>
              <a:cs typeface="Times New Roman" pitchFamily="18" charset="0"/>
            </a:endParaRPr>
          </a:p>
          <a:p>
            <a:pPr marL="457200" indent="-457200" algn="just">
              <a:lnSpc>
                <a:spcPct val="150000"/>
              </a:lnSpc>
              <a:buAutoNum type="alphaLcParenBoth"/>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issue or grant of any </a:t>
            </a:r>
            <a:r>
              <a:rPr lang="en-US" sz="2000" dirty="0" err="1">
                <a:latin typeface="Times New Roman" pitchFamily="18" charset="0"/>
                <a:cs typeface="Times New Roman" pitchFamily="18" charset="0"/>
              </a:rPr>
              <a:t>licence</a:t>
            </a:r>
            <a:r>
              <a:rPr lang="en-US" sz="2000" dirty="0">
                <a:latin typeface="Times New Roman" panose="02020603050405020304" pitchFamily="18" charset="0"/>
                <a:cs typeface="Times New Roman" panose="02020603050405020304" pitchFamily="18" charset="0"/>
              </a:rPr>
              <a:t>, permit, sanction or approval by whatever name called in a particular manner; (c) the receipt or payment of money in a particular manner,</a:t>
            </a:r>
          </a:p>
        </p:txBody>
      </p:sp>
      <p:sp>
        <p:nvSpPr>
          <p:cNvPr id="4" name="Date Placeholder 3"/>
          <p:cNvSpPr>
            <a:spLocks noGrp="1"/>
          </p:cNvSpPr>
          <p:nvPr>
            <p:ph type="dt" sz="half" idx="10"/>
          </p:nvPr>
        </p:nvSpPr>
        <p:spPr/>
        <p:txBody>
          <a:bodyPr/>
          <a:lstStyle/>
          <a:p>
            <a:fld id="{F41D21A3-25CD-4E15-90F8-1B49CE648F3B}" type="datetime1">
              <a:rPr lang="en-US" smtClean="0"/>
              <a:t>6/24/2022</a:t>
            </a:fld>
            <a:endParaRPr lang="en-US" dirty="0"/>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Electronic Governance</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val="34291412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marL="0" indent="0" algn="just">
              <a:lnSpc>
                <a:spcPct val="150000"/>
              </a:lnSpc>
              <a:buNone/>
            </a:pPr>
            <a:r>
              <a:rPr lang="en-US" sz="2000" dirty="0">
                <a:latin typeface="Times New Roman" pitchFamily="18" charset="0"/>
                <a:cs typeface="Times New Roman" pitchFamily="18" charset="0"/>
              </a:rPr>
              <a:t>then, notwithstanding anything contained in any other law for the time being in force, such requirement shall be deemed to have been satisfied if such filing, issue, grant, receipt or payment, as the case may be, is effected by means of such electronic form as may be prescribed by the appropriate </a:t>
            </a:r>
            <a:r>
              <a:rPr lang="en-US" sz="2000" dirty="0" smtClean="0">
                <a:latin typeface="Times New Roman" pitchFamily="18" charset="0"/>
                <a:cs typeface="Times New Roman" pitchFamily="18" charset="0"/>
              </a:rPr>
              <a:t>Government.</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(2) The appropriate Government may, for the purposes of sub-section (1), by rules, prescribe— </a:t>
            </a:r>
            <a:endParaRPr lang="en-US" sz="2000" dirty="0" smtClean="0">
              <a:latin typeface="Times New Roman" pitchFamily="18" charset="0"/>
              <a:cs typeface="Times New Roman" pitchFamily="18" charset="0"/>
            </a:endParaRPr>
          </a:p>
          <a:p>
            <a:pPr marL="457200" indent="-457200" algn="just">
              <a:lnSpc>
                <a:spcPct val="150000"/>
              </a:lnSpc>
              <a:buAutoNum type="alphaLcParenBoth"/>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manner and format in which such electronic records shall be filed, created or issued; </a:t>
            </a:r>
            <a:endParaRPr lang="en-US" sz="2000" dirty="0" smtClean="0">
              <a:latin typeface="Times New Roman" pitchFamily="18" charset="0"/>
              <a:cs typeface="Times New Roman" pitchFamily="18" charset="0"/>
            </a:endParaRPr>
          </a:p>
          <a:p>
            <a:pPr marL="457200" indent="-457200" algn="just">
              <a:lnSpc>
                <a:spcPct val="150000"/>
              </a:lnSpc>
              <a:buAutoNum type="alphaLcParenBoth"/>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manner or method of payment of any fee or charges for filing, creation or issue any electronic record under clause (a).</a:t>
            </a:r>
          </a:p>
        </p:txBody>
      </p:sp>
      <p:sp>
        <p:nvSpPr>
          <p:cNvPr id="4" name="Date Placeholder 3"/>
          <p:cNvSpPr>
            <a:spLocks noGrp="1"/>
          </p:cNvSpPr>
          <p:nvPr>
            <p:ph type="dt" sz="half" idx="10"/>
          </p:nvPr>
        </p:nvSpPr>
        <p:spPr/>
        <p:txBody>
          <a:bodyPr/>
          <a:lstStyle/>
          <a:p>
            <a:fld id="{926E11DA-065A-48BE-A8A3-B384451E78B8}" type="datetime1">
              <a:rPr lang="en-US" smtClean="0"/>
              <a:t>6/24/2022</a:t>
            </a:fld>
            <a:endParaRPr lang="en-US" dirty="0"/>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Electronic Governance</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val="367684703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000" b="1" dirty="0">
                <a:latin typeface="Times New Roman" pitchFamily="18" charset="0"/>
                <a:cs typeface="Times New Roman" pitchFamily="18" charset="0"/>
              </a:rPr>
              <a:t>Secure electronic record</a:t>
            </a:r>
            <a:r>
              <a:rPr lang="en-US" sz="2000" dirty="0">
                <a:latin typeface="Times New Roman" pitchFamily="18" charset="0"/>
                <a:cs typeface="Times New Roman" pitchFamily="18" charset="0"/>
              </a:rPr>
              <a:t>. Where any security procedure has been applied to an electronic record at a specific point of time. then such record shall be deemed to be a secure electronic record from such point of time to the time of verification</a:t>
            </a:r>
            <a:r>
              <a:rPr lang="en-US" sz="2000" dirty="0" smtClean="0">
                <a:latin typeface="Times New Roman" pitchFamily="18" charset="0"/>
                <a:cs typeface="Times New Roman" pitchFamily="18" charset="0"/>
              </a:rPr>
              <a:t>.</a:t>
            </a:r>
          </a:p>
          <a:p>
            <a:pPr algn="just">
              <a:lnSpc>
                <a:spcPct val="150000"/>
              </a:lnSpc>
            </a:pPr>
            <a:r>
              <a:rPr lang="en-US" sz="2000" b="1" dirty="0">
                <a:latin typeface="Times New Roman" pitchFamily="18" charset="0"/>
                <a:cs typeface="Times New Roman" pitchFamily="18" charset="0"/>
              </a:rPr>
              <a:t>Secure digital signature</a:t>
            </a:r>
            <a:r>
              <a:rPr lang="en-US" sz="2000" dirty="0">
                <a:latin typeface="Times New Roman" pitchFamily="18" charset="0"/>
                <a:cs typeface="Times New Roman" pitchFamily="18" charset="0"/>
              </a:rPr>
              <a:t>. If, by application of a security procedure agreed to by the parties concerned, it can be verified that a digital signature, at the time it was affixed, was— </a:t>
            </a:r>
            <a:endParaRPr lang="en-US" sz="2000" dirty="0" smtClean="0">
              <a:latin typeface="Times New Roman" pitchFamily="18" charset="0"/>
              <a:cs typeface="Times New Roman" pitchFamily="18" charset="0"/>
            </a:endParaRPr>
          </a:p>
          <a:p>
            <a:pPr marL="0" indent="0" algn="just">
              <a:lnSpc>
                <a:spcPct val="150000"/>
              </a:lnSpc>
              <a:buNone/>
            </a:pP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a) unique to the subscriber affixing it; </a:t>
            </a:r>
            <a:endParaRPr lang="en-US" sz="2000" dirty="0" smtClean="0">
              <a:latin typeface="Times New Roman" pitchFamily="18" charset="0"/>
              <a:cs typeface="Times New Roman" pitchFamily="18" charset="0"/>
            </a:endParaRPr>
          </a:p>
          <a:p>
            <a:pPr marL="0" indent="0" algn="just">
              <a:lnSpc>
                <a:spcPct val="150000"/>
              </a:lnSpc>
              <a:buNone/>
            </a:pP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b) capable of identifying such </a:t>
            </a:r>
            <a:r>
              <a:rPr lang="en-US" sz="2000" dirty="0" smtClean="0">
                <a:latin typeface="Times New Roman" pitchFamily="18" charset="0"/>
                <a:cs typeface="Times New Roman" pitchFamily="18" charset="0"/>
              </a:rPr>
              <a:t>subscriber;</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0AA75A0-E3F9-4C64-AFFC-680127649657}" type="datetime1">
              <a:rPr lang="en-US" smtClean="0"/>
              <a:t>6/24/2022</a:t>
            </a:fld>
            <a:endParaRPr lang="en-US" dirty="0"/>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Secure Electronic Records &amp; Secure Digital Signatures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val="39499365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199"/>
            <a:ext cx="9144000" cy="5518151"/>
          </a:xfrm>
        </p:spPr>
        <p:txBody>
          <a:bodyPr>
            <a:noAutofit/>
          </a:bodyPr>
          <a:lstStyle/>
          <a:p>
            <a:pPr marL="0" indent="0" algn="just">
              <a:lnSpc>
                <a:spcPct val="150000"/>
              </a:lnSpc>
              <a:buNone/>
            </a:pPr>
            <a:r>
              <a:rPr lang="en-US" sz="1800" dirty="0">
                <a:latin typeface="Times New Roman" pitchFamily="18" charset="0"/>
                <a:cs typeface="Times New Roman" pitchFamily="18" charset="0"/>
              </a:rPr>
              <a:t>(c</a:t>
            </a:r>
            <a:r>
              <a:rPr lang="en-US" sz="1600" dirty="0">
                <a:latin typeface="Times New Roman" pitchFamily="18" charset="0"/>
                <a:cs typeface="Times New Roman" pitchFamily="18" charset="0"/>
              </a:rPr>
              <a:t>) created in a manner or using a means under the exclusive control of the subscriber and is linked to the electronic record to which it relates in such a manner that if the electronic record was altered the digital signature would be invalidated, then such digital signature shall be deemed to be a secure digital signature</a:t>
            </a:r>
            <a:r>
              <a:rPr lang="en-US" sz="1600" dirty="0" smtClean="0">
                <a:latin typeface="Times New Roman" pitchFamily="18" charset="0"/>
                <a:cs typeface="Times New Roman" pitchFamily="18" charset="0"/>
              </a:rPr>
              <a:t>.</a:t>
            </a:r>
          </a:p>
          <a:p>
            <a:pPr algn="just">
              <a:lnSpc>
                <a:spcPct val="150000"/>
              </a:lnSpc>
            </a:pPr>
            <a:r>
              <a:rPr lang="en-US" sz="1600" dirty="0">
                <a:latin typeface="Times New Roman" pitchFamily="18" charset="0"/>
                <a:cs typeface="Times New Roman" pitchFamily="18" charset="0"/>
              </a:rPr>
              <a:t>Security procedure. The Central Government shall for the purposes of this Act prescribe the security procedure having regard to commercial circumstances prevailing at the time when the procedure was used, including— </a:t>
            </a:r>
            <a:endParaRPr lang="en-US" sz="1600" dirty="0" smtClean="0">
              <a:latin typeface="Times New Roman" pitchFamily="18" charset="0"/>
              <a:cs typeface="Times New Roman" pitchFamily="18" charset="0"/>
            </a:endParaRPr>
          </a:p>
          <a:p>
            <a:pPr algn="just">
              <a:lnSpc>
                <a:spcPct val="150000"/>
              </a:lnSpc>
              <a:buAutoNum type="alphaLcParenBoth"/>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nature of the transaction; </a:t>
            </a:r>
            <a:endParaRPr lang="en-US" sz="1600" dirty="0" smtClean="0">
              <a:latin typeface="Times New Roman" pitchFamily="18" charset="0"/>
              <a:cs typeface="Times New Roman" pitchFamily="18" charset="0"/>
            </a:endParaRPr>
          </a:p>
          <a:p>
            <a:pPr algn="just">
              <a:lnSpc>
                <a:spcPct val="150000"/>
              </a:lnSpc>
              <a:buAutoNum type="alphaLcParenBoth"/>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level of sophistication of the parties with reference to their technological </a:t>
            </a:r>
            <a:r>
              <a:rPr lang="en-US" sz="1600" dirty="0" smtClean="0">
                <a:latin typeface="Times New Roman" pitchFamily="18" charset="0"/>
                <a:cs typeface="Times New Roman" pitchFamily="18" charset="0"/>
              </a:rPr>
              <a:t>capacity;</a:t>
            </a:r>
          </a:p>
          <a:p>
            <a:pPr algn="just">
              <a:lnSpc>
                <a:spcPct val="150000"/>
              </a:lnSpc>
              <a:buAutoNum type="alphaLcParenBoth"/>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volume of similar transactions engaged in by other parties; </a:t>
            </a:r>
          </a:p>
          <a:p>
            <a:pPr algn="just">
              <a:lnSpc>
                <a:spcPct val="150000"/>
              </a:lnSpc>
              <a:buAutoNum type="alphaLcParenBoth"/>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availability of alternatives offered to but rejected by any party; </a:t>
            </a:r>
            <a:endParaRPr lang="en-US" sz="1600" dirty="0" smtClean="0">
              <a:latin typeface="Times New Roman" pitchFamily="18" charset="0"/>
              <a:cs typeface="Times New Roman" pitchFamily="18" charset="0"/>
            </a:endParaRPr>
          </a:p>
          <a:p>
            <a:pPr algn="just">
              <a:lnSpc>
                <a:spcPct val="150000"/>
              </a:lnSpc>
              <a:buAutoNum type="alphaLcParenBoth"/>
            </a:pPr>
            <a:r>
              <a:rPr lang="en-US" sz="1600" dirty="0" smtClean="0">
                <a:latin typeface="Times New Roman" pitchFamily="18" charset="0"/>
                <a:cs typeface="Times New Roman" pitchFamily="18" charset="0"/>
              </a:rPr>
              <a:t>the </a:t>
            </a:r>
            <a:r>
              <a:rPr lang="en-US" sz="1600" dirty="0">
                <a:latin typeface="Times New Roman" pitchFamily="18" charset="0"/>
                <a:cs typeface="Times New Roman" pitchFamily="18" charset="0"/>
              </a:rPr>
              <a:t>cost of alternative procedures; and </a:t>
            </a:r>
            <a:endParaRPr lang="en-US" sz="1600" dirty="0" smtClean="0">
              <a:latin typeface="Times New Roman" pitchFamily="18" charset="0"/>
              <a:cs typeface="Times New Roman" pitchFamily="18" charset="0"/>
            </a:endParaRPr>
          </a:p>
          <a:p>
            <a:pPr algn="just">
              <a:lnSpc>
                <a:spcPct val="150000"/>
              </a:lnSpc>
              <a:buAutoNum type="alphaLcParenBoth"/>
            </a:pPr>
            <a:r>
              <a:rPr lang="en-US" sz="1600" dirty="0" smtClean="0">
                <a:latin typeface="Times New Roman" pitchFamily="18" charset="0"/>
                <a:cs typeface="Times New Roman" pitchFamily="18" charset="0"/>
              </a:rPr>
              <a:t>(</a:t>
            </a:r>
            <a:r>
              <a:rPr lang="en-US" sz="1600" dirty="0">
                <a:latin typeface="Times New Roman" pitchFamily="18" charset="0"/>
                <a:cs typeface="Times New Roman" pitchFamily="18" charset="0"/>
              </a:rPr>
              <a:t>f) the procedures in general use for similar types of transactions or communications</a:t>
            </a:r>
            <a:r>
              <a:rPr lang="en-US" sz="18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6458F651-0F42-4302-BA5A-F146F7D2FBA8}" type="datetime1">
              <a:rPr lang="en-US" smtClean="0"/>
              <a:t>6/24/2022</a:t>
            </a:fld>
            <a:endParaRPr lang="en-US" dirty="0"/>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Secure Electronic Records &amp; Secure Digital Signatures </a:t>
            </a:r>
          </a:p>
          <a:p>
            <a:pPr algn="ctr">
              <a:spcBef>
                <a:spcPct val="0"/>
              </a:spcBef>
              <a:defRPr/>
            </a:pP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val="121882032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algn="just">
              <a:lnSpc>
                <a:spcPct val="150000"/>
              </a:lnSpc>
            </a:pPr>
            <a:r>
              <a:rPr lang="en-US" sz="2000" dirty="0">
                <a:latin typeface="Times New Roman" pitchFamily="18" charset="0"/>
                <a:cs typeface="Times New Roman" pitchFamily="18" charset="0"/>
              </a:rPr>
              <a:t>Certifying Authority to issue Digital Signature Certificate. </a:t>
            </a:r>
            <a:endParaRPr lang="en-US" sz="2000" dirty="0" smtClean="0">
              <a:latin typeface="Times New Roman" pitchFamily="18" charset="0"/>
              <a:cs typeface="Times New Roman" pitchFamily="18" charset="0"/>
            </a:endParaRPr>
          </a:p>
          <a:p>
            <a:pPr marL="457200" indent="-457200" algn="just">
              <a:lnSpc>
                <a:spcPct val="150000"/>
              </a:lnSpc>
              <a:buAutoNum type="arabicParenBoth"/>
            </a:pPr>
            <a:r>
              <a:rPr lang="en-US" sz="2000" dirty="0" smtClean="0">
                <a:latin typeface="Times New Roman" pitchFamily="18" charset="0"/>
                <a:cs typeface="Times New Roman" pitchFamily="18" charset="0"/>
              </a:rPr>
              <a:t>Any </a:t>
            </a:r>
            <a:r>
              <a:rPr lang="en-US" sz="2000" dirty="0">
                <a:latin typeface="Times New Roman" pitchFamily="18" charset="0"/>
                <a:cs typeface="Times New Roman" pitchFamily="18" charset="0"/>
              </a:rPr>
              <a:t>person may make an application to the Certifying Authority for the issue of a Digital Signature Certificate in such form as may be prescribed by the Central Government </a:t>
            </a:r>
            <a:endParaRPr lang="en-US" sz="2000" dirty="0" smtClean="0">
              <a:latin typeface="Times New Roman" pitchFamily="18" charset="0"/>
              <a:cs typeface="Times New Roman" pitchFamily="18" charset="0"/>
            </a:endParaRPr>
          </a:p>
          <a:p>
            <a:pPr marL="457200" indent="-457200" algn="just">
              <a:lnSpc>
                <a:spcPct val="150000"/>
              </a:lnSpc>
              <a:buAutoNum type="arabicParenBoth"/>
            </a:pPr>
            <a:r>
              <a:rPr lang="en-US" sz="2000" dirty="0" smtClean="0">
                <a:latin typeface="Times New Roman" pitchFamily="18" charset="0"/>
                <a:cs typeface="Times New Roman" pitchFamily="18" charset="0"/>
              </a:rPr>
              <a:t>Every </a:t>
            </a:r>
            <a:r>
              <a:rPr lang="en-US" sz="2000" dirty="0">
                <a:latin typeface="Times New Roman" pitchFamily="18" charset="0"/>
                <a:cs typeface="Times New Roman" pitchFamily="18" charset="0"/>
              </a:rPr>
              <a:t>such application shall be accompanied by such fee not exceeding </a:t>
            </a:r>
            <a:r>
              <a:rPr lang="en-US" sz="2000" dirty="0" smtClean="0">
                <a:latin typeface="Times New Roman" pitchFamily="18" charset="0"/>
                <a:cs typeface="Times New Roman" pitchFamily="18" charset="0"/>
              </a:rPr>
              <a:t>twenty five </a:t>
            </a:r>
            <a:r>
              <a:rPr lang="en-US" sz="2000" dirty="0">
                <a:latin typeface="Times New Roman" pitchFamily="18" charset="0"/>
                <a:cs typeface="Times New Roman" pitchFamily="18" charset="0"/>
              </a:rPr>
              <a:t>thousand rupees as may be prescribed by the Central Government, to be paid to the Certifying Authority: Provided that while prescribing fees under sub-section (2) different fees may be prescribed for different classes of applicants'. </a:t>
            </a: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B538121-B401-4835-9392-E7851A9946AE}" type="datetime1">
              <a:rPr lang="en-US" smtClean="0"/>
              <a:t>6/24/2022</a:t>
            </a:fld>
            <a:endParaRPr lang="en-US" dirty="0"/>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Digital Signature Certificates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val="28532019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838199"/>
            <a:ext cx="8572500" cy="5365750"/>
          </a:xfrm>
        </p:spPr>
        <p:txBody>
          <a:bodyPr>
            <a:noAutofit/>
          </a:bodyPr>
          <a:lstStyle/>
          <a:p>
            <a:pPr marL="0" indent="0" algn="just">
              <a:lnSpc>
                <a:spcPct val="150000"/>
              </a:lnSpc>
              <a:buNone/>
            </a:pPr>
            <a:r>
              <a:rPr lang="en-US" sz="2000" dirty="0"/>
              <a:t>(3) </a:t>
            </a:r>
            <a:r>
              <a:rPr lang="en-US" sz="2000" dirty="0">
                <a:latin typeface="Times New Roman" pitchFamily="18" charset="0"/>
                <a:cs typeface="Times New Roman" pitchFamily="18" charset="0"/>
              </a:rPr>
              <a:t>Every such application shall be accompanied by a certification practice statement or where there is no such statement, a statement containing such particulars, as may be specified by regulations. </a:t>
            </a:r>
            <a:endParaRPr lang="en-US" sz="2000" dirty="0" smtClean="0">
              <a:latin typeface="Times New Roman" pitchFamily="18" charset="0"/>
              <a:cs typeface="Times New Roman" pitchFamily="18" charset="0"/>
            </a:endParaRPr>
          </a:p>
          <a:p>
            <a:pPr marL="0" indent="0" algn="just">
              <a:lnSpc>
                <a:spcPct val="150000"/>
              </a:lnSpc>
              <a:buNone/>
            </a:pPr>
            <a:r>
              <a:rPr lang="en-US" sz="2000" dirty="0" smtClean="0">
                <a:latin typeface="Times New Roman" pitchFamily="18" charset="0"/>
                <a:cs typeface="Times New Roman" pitchFamily="18" charset="0"/>
              </a:rPr>
              <a:t>(</a:t>
            </a:r>
            <a:r>
              <a:rPr lang="en-US" sz="2000" dirty="0">
                <a:latin typeface="Times New Roman" pitchFamily="18" charset="0"/>
                <a:cs typeface="Times New Roman" pitchFamily="18" charset="0"/>
              </a:rPr>
              <a:t>4) On receipt of an application under sub-section (1), the Certifying Authority may, after consideration of the certification practice statement or the other statement under subsection (3) and after making such enquiries as it may deem fit, grant the Digital Signature Certificate or for reasons to be recorded in writing, reject the application</a:t>
            </a:r>
            <a:r>
              <a:rPr lang="en-US" sz="2000" dirty="0" smtClean="0">
                <a:latin typeface="Times New Roman" pitchFamily="18" charset="0"/>
                <a:cs typeface="Times New Roman" pitchFamily="18" charset="0"/>
              </a:rPr>
              <a:t>:</a:t>
            </a:r>
          </a:p>
          <a:p>
            <a:pPr marL="0" indent="0" algn="just">
              <a:lnSpc>
                <a:spcPct val="150000"/>
              </a:lnSpc>
              <a:buNone/>
            </a:pPr>
            <a:r>
              <a:rPr lang="en-US" sz="2000" dirty="0">
                <a:latin typeface="Times New Roman" pitchFamily="18" charset="0"/>
                <a:cs typeface="Times New Roman" pitchFamily="18" charset="0"/>
              </a:rPr>
              <a:t>Provided that no Digital Signature Certificate shall be granted unless the Certifying Authority is satisfied that— </a:t>
            </a:r>
            <a:endParaRPr lang="en-US" sz="2000" dirty="0" smtClean="0">
              <a:latin typeface="Times New Roman" pitchFamily="18" charset="0"/>
              <a:cs typeface="Times New Roman"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281986F-F3EC-4C04-B397-4E9B4DDA9667}" type="datetime1">
              <a:rPr lang="en-US" smtClean="0"/>
              <a:t>6/24/2022</a:t>
            </a:fld>
            <a:endParaRPr lang="en-US" dirty="0"/>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endParaRPr lang="en-US" dirty="0"/>
          </a:p>
          <a:p>
            <a:fld id="{B6F15528-21DE-4FAA-801E-634DDDAF4B2B}" type="slidenum">
              <a:rPr lang="en-US" smtClean="0"/>
              <a:pPr/>
              <a:t>57</a:t>
            </a:fld>
            <a:endParaRPr lang="en-US" dirty="0"/>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Digital Signature Certificates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val="7671703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838199"/>
            <a:ext cx="8572500" cy="5365750"/>
          </a:xfrm>
        </p:spPr>
        <p:txBody>
          <a:bodyPr>
            <a:noAutofit/>
          </a:bodyPr>
          <a:lstStyle/>
          <a:p>
            <a:pPr marL="457200" indent="-457200" algn="just">
              <a:lnSpc>
                <a:spcPct val="150000"/>
              </a:lnSpc>
              <a:buAutoNum type="alphaLcParenBoth"/>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applicant holds the private key corresponding to the public key to be listed in the Digital Signature Certificate; </a:t>
            </a:r>
            <a:endParaRPr lang="en-US" sz="2000" dirty="0" smtClean="0">
              <a:latin typeface="Times New Roman" pitchFamily="18" charset="0"/>
              <a:cs typeface="Times New Roman" pitchFamily="18" charset="0"/>
            </a:endParaRPr>
          </a:p>
          <a:p>
            <a:pPr marL="457200" indent="-457200" algn="just">
              <a:lnSpc>
                <a:spcPct val="150000"/>
              </a:lnSpc>
              <a:buAutoNum type="alphaLcParenBoth"/>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applicant holds a private key, which is capable of creating a digital signature; </a:t>
            </a:r>
            <a:endParaRPr lang="en-US" sz="2000" dirty="0" smtClean="0">
              <a:latin typeface="Times New Roman" pitchFamily="18" charset="0"/>
              <a:cs typeface="Times New Roman" pitchFamily="18" charset="0"/>
            </a:endParaRPr>
          </a:p>
          <a:p>
            <a:pPr marL="457200" indent="-457200" algn="just">
              <a:lnSpc>
                <a:spcPct val="150000"/>
              </a:lnSpc>
              <a:buAutoNum type="alphaLcParenBoth"/>
            </a:pPr>
            <a:r>
              <a:rPr lang="en-US" sz="2000" dirty="0" smtClean="0">
                <a:latin typeface="Times New Roman" pitchFamily="18" charset="0"/>
                <a:cs typeface="Times New Roman" pitchFamily="18" charset="0"/>
              </a:rPr>
              <a:t>the </a:t>
            </a:r>
            <a:r>
              <a:rPr lang="en-US" sz="2000" dirty="0">
                <a:latin typeface="Times New Roman" panose="02020603050405020304" pitchFamily="18" charset="0"/>
                <a:cs typeface="Times New Roman" panose="02020603050405020304" pitchFamily="18" charset="0"/>
              </a:rPr>
              <a:t>public key to be listed in the certificate can be used to verify a digital signature affixed by the private key held by the applicant: Provided further that no application shall be rejected unless the applicant has been given a reasonable opportunity of showing cause against the proposed rejection.</a:t>
            </a:r>
          </a:p>
        </p:txBody>
      </p:sp>
      <p:sp>
        <p:nvSpPr>
          <p:cNvPr id="4" name="Date Placeholder 3"/>
          <p:cNvSpPr>
            <a:spLocks noGrp="1"/>
          </p:cNvSpPr>
          <p:nvPr>
            <p:ph type="dt" sz="half" idx="10"/>
          </p:nvPr>
        </p:nvSpPr>
        <p:spPr/>
        <p:txBody>
          <a:bodyPr/>
          <a:lstStyle/>
          <a:p>
            <a:fld id="{6BE6174E-56FF-451D-8548-C5FE3C71558E}" type="datetime1">
              <a:rPr lang="en-US" smtClean="0"/>
              <a:t>6/24/2022</a:t>
            </a:fld>
            <a:endParaRPr lang="en-US" dirty="0"/>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endParaRPr lang="en-US" dirty="0"/>
          </a:p>
          <a:p>
            <a:fld id="{B6F15528-21DE-4FAA-801E-634DDDAF4B2B}" type="slidenum">
              <a:rPr lang="en-US" smtClean="0"/>
              <a:pPr/>
              <a:t>58</a:t>
            </a:fld>
            <a:endParaRPr lang="en-US" dirty="0"/>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Digital Signature Certificates</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val="4924315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838199"/>
            <a:ext cx="8572500" cy="5365750"/>
          </a:xfrm>
        </p:spPr>
        <p:txBody>
          <a:bodyPr>
            <a:noAutofit/>
          </a:bodyPr>
          <a:lstStyle/>
          <a:p>
            <a:pPr algn="just">
              <a:lnSpc>
                <a:spcPct val="150000"/>
              </a:lnSpc>
            </a:pPr>
            <a:r>
              <a:rPr lang="en-US" sz="2000" b="1" dirty="0">
                <a:latin typeface="Times New Roman" pitchFamily="18" charset="0"/>
                <a:cs typeface="Times New Roman" pitchFamily="18" charset="0"/>
              </a:rPr>
              <a:t>Establishment of Cyber Appellate Tribunal</a:t>
            </a:r>
            <a:r>
              <a:rPr lang="en-US" sz="2000" dirty="0">
                <a:latin typeface="Times New Roman" pitchFamily="18" charset="0"/>
                <a:cs typeface="Times New Roman" pitchFamily="18" charset="0"/>
              </a:rPr>
              <a:t>. (1) The Central Government shall, by notification, establish one or more appellate tribunals to be known as the Cyber Regulations Appellate Tribunal. (2) The Central Government shall also specify, in the notification referred to in subsection (1), the matters and places in relation to which the Cyber Appellate Tribunal may exercise jurisdiction. </a:t>
            </a:r>
          </a:p>
          <a:p>
            <a:pPr algn="just">
              <a:lnSpc>
                <a:spcPct val="150000"/>
              </a:lnSpc>
            </a:pPr>
            <a:r>
              <a:rPr lang="en-US" sz="2000" b="1" dirty="0" smtClean="0">
                <a:latin typeface="Times New Roman" pitchFamily="18" charset="0"/>
                <a:cs typeface="Times New Roman" pitchFamily="18" charset="0"/>
              </a:rPr>
              <a:t>Composition </a:t>
            </a:r>
            <a:r>
              <a:rPr lang="en-US" sz="2000" b="1" dirty="0">
                <a:latin typeface="Times New Roman" pitchFamily="18" charset="0"/>
                <a:cs typeface="Times New Roman" pitchFamily="18" charset="0"/>
              </a:rPr>
              <a:t>of Cyber Appellate Tribunal. </a:t>
            </a:r>
            <a:r>
              <a:rPr lang="en-US" sz="2000" dirty="0">
                <a:latin typeface="Times New Roman" pitchFamily="18" charset="0"/>
                <a:cs typeface="Times New Roman" pitchFamily="18" charset="0"/>
              </a:rPr>
              <a:t>A Cyber Appellate Tribunal shall consist of one person only (hereinafter referred to as the Residing Officer of the Cyber Appellate Tribunal) to be appointed, by notification, by the Central </a:t>
            </a:r>
            <a:r>
              <a:rPr lang="en-US" sz="2000" dirty="0" smtClean="0">
                <a:latin typeface="Times New Roman" pitchFamily="18" charset="0"/>
                <a:cs typeface="Times New Roman" pitchFamily="18" charset="0"/>
              </a:rPr>
              <a:t>Government. </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13094F4-4696-4498-B413-B720BC79A878}" type="datetime1">
              <a:rPr lang="en-US" smtClean="0"/>
              <a:t>6/24/2022</a:t>
            </a:fld>
            <a:endParaRPr lang="en-US" dirty="0"/>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endParaRPr lang="en-US" dirty="0"/>
          </a:p>
          <a:p>
            <a:fld id="{B6F15528-21DE-4FAA-801E-634DDDAF4B2B}" type="slidenum">
              <a:rPr lang="en-US" smtClean="0"/>
              <a:pPr/>
              <a:t>59</a:t>
            </a:fld>
            <a:endParaRPr lang="en-US" dirty="0"/>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Cyber Regulations Appellate Tribunal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val="4056149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7CF5203-FEE2-4623-A5FB-B6DE7F208ED0}"/>
              </a:ext>
            </a:extLst>
          </p:cNvPr>
          <p:cNvSpPr>
            <a:spLocks noGrp="1"/>
          </p:cNvSpPr>
          <p:nvPr>
            <p:ph type="dt" sz="quarter" idx="10"/>
          </p:nvPr>
        </p:nvSpPr>
        <p:spPr>
          <a:xfrm>
            <a:off x="457200" y="6492875"/>
            <a:ext cx="2133600" cy="365125"/>
          </a:xfrm>
        </p:spPr>
        <p:txBody>
          <a:bodyPr/>
          <a:lstStyle/>
          <a:p>
            <a:pPr>
              <a:defRPr/>
            </a:pPr>
            <a:fld id="{F1227700-C623-485C-AF53-354A2FAAD68C}" type="datetime1">
              <a:rPr lang="en-US" altLang="zh-TW" smtClean="0"/>
              <a:t>6/24/2022</a:t>
            </a:fld>
            <a:endParaRPr lang="en-US" altLang="zh-TW" dirty="0"/>
          </a:p>
        </p:txBody>
      </p:sp>
      <p:sp>
        <p:nvSpPr>
          <p:cNvPr id="15363" name="Slide Number Placeholder 5">
            <a:extLst>
              <a:ext uri="{FF2B5EF4-FFF2-40B4-BE49-F238E27FC236}">
                <a16:creationId xmlns="" xmlns:a16="http://schemas.microsoft.com/office/drawing/2014/main" id="{74D32D77-00BB-4CE0-8632-B16BEB89CDB5}"/>
              </a:ext>
            </a:extLst>
          </p:cNvPr>
          <p:cNvSpPr>
            <a:spLocks noGrp="1"/>
          </p:cNvSpPr>
          <p:nvPr>
            <p:ph type="sldNum" sz="quarter" idx="12"/>
          </p:nvPr>
        </p:nvSpPr>
        <p:spPr bwMode="auto">
          <a:xfrm>
            <a:off x="6553200" y="64928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EAC193-1FC4-4D55-BC5A-E7B7440E03D9}" type="slidenum">
              <a:rPr lang="en-US" altLang="zh-TW" sz="1200" smtClean="0">
                <a:solidFill>
                  <a:srgbClr val="898989"/>
                </a:solidFill>
              </a:rPr>
              <a:pPr>
                <a:spcBef>
                  <a:spcPct val="0"/>
                </a:spcBef>
                <a:buFontTx/>
                <a:buNone/>
              </a:pPr>
              <a:t>6</a:t>
            </a:fld>
            <a:endParaRPr lang="en-US" altLang="zh-TW" sz="1200">
              <a:solidFill>
                <a:srgbClr val="898989"/>
              </a:solidFill>
            </a:endParaRPr>
          </a:p>
        </p:txBody>
      </p:sp>
      <p:sp>
        <p:nvSpPr>
          <p:cNvPr id="15364" name="Rectangle 10">
            <a:extLst>
              <a:ext uri="{FF2B5EF4-FFF2-40B4-BE49-F238E27FC236}">
                <a16:creationId xmlns="" xmlns:a16="http://schemas.microsoft.com/office/drawing/2014/main" id="{BA7FD922-BB25-4BB7-A3E5-64705D8C2E2E}"/>
              </a:ext>
            </a:extLst>
          </p:cNvPr>
          <p:cNvSpPr>
            <a:spLocks noChangeArrowheads="1"/>
          </p:cNvSpPr>
          <p:nvPr/>
        </p:nvSpPr>
        <p:spPr bwMode="auto">
          <a:xfrm>
            <a:off x="152400" y="1066800"/>
            <a:ext cx="8763000" cy="2345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AutoNum type="arabicPeriod"/>
            </a:pPr>
            <a:r>
              <a:rPr lang="en-US" altLang="en-US" sz="2000" b="1" dirty="0">
                <a:latin typeface="Times New Roman" panose="02020603050405020304" pitchFamily="18" charset="0"/>
                <a:cs typeface="Times New Roman" panose="02020603050405020304" pitchFamily="18" charset="0"/>
              </a:rPr>
              <a:t>Legal knowledge</a:t>
            </a:r>
          </a:p>
          <a:p>
            <a:pPr algn="just" eaLnBrk="1" hangingPunct="1">
              <a:lnSpc>
                <a:spcPct val="150000"/>
              </a:lnSpc>
              <a:spcBef>
                <a:spcPct val="0"/>
              </a:spcBef>
              <a:buFontTx/>
              <a:buAutoNum type="arabicPeriod"/>
            </a:pPr>
            <a:r>
              <a:rPr lang="en-US" altLang="en-US" sz="2000" b="1" dirty="0">
                <a:latin typeface="Times New Roman" panose="02020603050405020304" pitchFamily="18" charset="0"/>
                <a:cs typeface="Times New Roman" panose="02020603050405020304" pitchFamily="18" charset="0"/>
              </a:rPr>
              <a:t>Individual rights</a:t>
            </a:r>
          </a:p>
          <a:p>
            <a:pPr algn="just" eaLnBrk="1" hangingPunct="1">
              <a:lnSpc>
                <a:spcPct val="150000"/>
              </a:lnSpc>
              <a:spcBef>
                <a:spcPct val="0"/>
              </a:spcBef>
              <a:buFontTx/>
              <a:buAutoNum type="arabicPeriod"/>
            </a:pPr>
            <a:r>
              <a:rPr lang="en-US" altLang="en-US" sz="2000" b="1" dirty="0">
                <a:latin typeface="Times New Roman" panose="02020603050405020304" pitchFamily="18" charset="0"/>
                <a:cs typeface="Times New Roman" panose="02020603050405020304" pitchFamily="18" charset="0"/>
              </a:rPr>
              <a:t>Duties of a citizen </a:t>
            </a:r>
          </a:p>
          <a:p>
            <a:pPr algn="just" eaLnBrk="1" hangingPunct="1">
              <a:lnSpc>
                <a:spcPct val="150000"/>
              </a:lnSpc>
              <a:spcBef>
                <a:spcPct val="0"/>
              </a:spcBef>
              <a:buFontTx/>
              <a:buAutoNum type="arabicPeriod"/>
            </a:pPr>
            <a:r>
              <a:rPr lang="en-US" altLang="en-US" sz="2000" b="1" dirty="0">
                <a:latin typeface="Times New Roman" panose="02020603050405020304" pitchFamily="18" charset="0"/>
                <a:cs typeface="Times New Roman" panose="02020603050405020304" pitchFamily="18" charset="0"/>
              </a:rPr>
              <a:t>Patient filling</a:t>
            </a:r>
          </a:p>
          <a:p>
            <a:pPr algn="just" eaLnBrk="1" hangingPunct="1">
              <a:lnSpc>
                <a:spcPct val="150000"/>
              </a:lnSpc>
              <a:spcBef>
                <a:spcPct val="0"/>
              </a:spcBef>
              <a:buFontTx/>
              <a:buAutoNum type="arabicPeriod"/>
            </a:pPr>
            <a:r>
              <a:rPr lang="en-US" altLang="en-US" sz="2000" b="1" dirty="0">
                <a:latin typeface="Times New Roman" panose="02020603050405020304" pitchFamily="18" charset="0"/>
                <a:cs typeface="Times New Roman" panose="02020603050405020304" pitchFamily="18" charset="0"/>
              </a:rPr>
              <a:t>Business setup</a:t>
            </a:r>
          </a:p>
        </p:txBody>
      </p:sp>
      <p:sp>
        <p:nvSpPr>
          <p:cNvPr id="8" name="Title 1">
            <a:extLst>
              <a:ext uri="{FF2B5EF4-FFF2-40B4-BE49-F238E27FC236}">
                <a16:creationId xmlns="" xmlns:a16="http://schemas.microsoft.com/office/drawing/2014/main" id="{2419F767-5B7B-4F80-B820-06A31FFEAA3F}"/>
              </a:ext>
            </a:extLst>
          </p:cNvPr>
          <p:cNvSpPr txBox="1">
            <a:spLocks/>
          </p:cNvSpPr>
          <p:nvPr/>
        </p:nvSpPr>
        <p:spPr bwMode="auto">
          <a:xfrm>
            <a:off x="0" y="0"/>
            <a:ext cx="9144000" cy="762000"/>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itchFamily="18" charset="0"/>
                <a:ea typeface="新細明體" pitchFamily="18" charset="-120"/>
                <a:cs typeface="Times New Roman" pitchFamily="18" charset="0"/>
              </a:rPr>
              <a:t>    </a:t>
            </a:r>
            <a:r>
              <a:rPr lang="en-US" sz="2400" b="1" dirty="0">
                <a:latin typeface="Times New Roman" pitchFamily="18" charset="0"/>
                <a:ea typeface="新細明體" pitchFamily="18" charset="-120"/>
                <a:cs typeface="Times New Roman" pitchFamily="18" charset="0"/>
              </a:rPr>
              <a:t>Branch wise Applications</a:t>
            </a:r>
            <a:endParaRPr lang="en-US" sz="3200" b="1" dirty="0">
              <a:latin typeface="Times New Roman" pitchFamily="18" charset="0"/>
              <a:cs typeface="Times New Roman" pitchFamily="18" charset="0"/>
            </a:endParaRPr>
          </a:p>
        </p:txBody>
      </p:sp>
      <p:pic>
        <p:nvPicPr>
          <p:cNvPr id="15366" name="Picture 2">
            <a:extLst>
              <a:ext uri="{FF2B5EF4-FFF2-40B4-BE49-F238E27FC236}">
                <a16:creationId xmlns="" xmlns:a16="http://schemas.microsoft.com/office/drawing/2014/main" id="{31A1DDC2-F7C7-43DD-B8F0-BFE53BDC5B2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8100"/>
            <a:ext cx="120967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4">
            <a:extLst>
              <a:ext uri="{FF2B5EF4-FFF2-40B4-BE49-F238E27FC236}">
                <a16:creationId xmlns="" xmlns:a16="http://schemas.microsoft.com/office/drawing/2014/main" id="{CAF7989C-C723-4796-B697-1EEA47FBB027}"/>
              </a:ext>
            </a:extLst>
          </p:cNvPr>
          <p:cNvSpPr>
            <a:spLocks noGrp="1"/>
          </p:cNvSpPr>
          <p:nvPr>
            <p:ph type="ftr" sz="quarter" idx="11"/>
          </p:nvPr>
        </p:nvSpPr>
        <p:spPr>
          <a:xfrm>
            <a:off x="1828800" y="6492875"/>
            <a:ext cx="5867400" cy="365125"/>
          </a:xfrm>
        </p:spPr>
        <p:txBody>
          <a:bodyPr/>
          <a:lstStyle/>
          <a:p>
            <a:pPr>
              <a:defRPr/>
            </a:pPr>
            <a:r>
              <a:rPr lang="en-US" smtClean="0"/>
              <a:t>Ms. Annapurna Dwivedi    Constitution of India, Law and Engineering     Unit 4</a:t>
            </a:r>
            <a:endParaRPr lang="en-US" dirty="0">
              <a:latin typeface="+mj-lt"/>
              <a:cs typeface="Times New Roman" pitchFamily="18" charset="0"/>
            </a:endParaRPr>
          </a:p>
        </p:txBody>
      </p:sp>
    </p:spTree>
    <p:extLst>
      <p:ext uri="{BB962C8B-B14F-4D97-AF65-F5344CB8AC3E}">
        <p14:creationId xmlns:p14="http://schemas.microsoft.com/office/powerpoint/2010/main" val="5625928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838199"/>
            <a:ext cx="8572500" cy="5365750"/>
          </a:xfrm>
        </p:spPr>
        <p:txBody>
          <a:bodyPr>
            <a:noAutofit/>
          </a:bodyPr>
          <a:lstStyle/>
          <a:p>
            <a:pPr algn="just">
              <a:lnSpc>
                <a:spcPct val="150000"/>
              </a:lnSpc>
            </a:pPr>
            <a:r>
              <a:rPr lang="en-US" sz="2000" b="1" dirty="0" smtClean="0">
                <a:latin typeface="Times New Roman" pitchFamily="18" charset="0"/>
                <a:cs typeface="Times New Roman" pitchFamily="18" charset="0"/>
              </a:rPr>
              <a:t>Qualifications </a:t>
            </a:r>
            <a:r>
              <a:rPr lang="en-US" sz="2000" b="1" dirty="0">
                <a:latin typeface="Times New Roman" pitchFamily="18" charset="0"/>
                <a:cs typeface="Times New Roman" pitchFamily="18" charset="0"/>
              </a:rPr>
              <a:t>for appointment</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as Presiding Officer of the Cyber Appellate Tribunal.</a:t>
            </a:r>
            <a:r>
              <a:rPr lang="en-US" sz="2000" dirty="0">
                <a:latin typeface="Times New Roman" pitchFamily="18" charset="0"/>
                <a:cs typeface="Times New Roman" pitchFamily="18" charset="0"/>
              </a:rPr>
              <a:t> A person shall not be qualified for appointment as the Presiding Officer of a Cyber Appellate Tribunal unless he— </a:t>
            </a:r>
          </a:p>
          <a:p>
            <a:pPr marL="457200" indent="-457200" algn="just">
              <a:lnSpc>
                <a:spcPct val="150000"/>
              </a:lnSpc>
              <a:buAutoNum type="alphaLcParenBoth"/>
            </a:pPr>
            <a:r>
              <a:rPr lang="en-US" sz="2000" dirty="0" smtClean="0">
                <a:latin typeface="Times New Roman" pitchFamily="18" charset="0"/>
                <a:cs typeface="Times New Roman" pitchFamily="18" charset="0"/>
              </a:rPr>
              <a:t>is</a:t>
            </a:r>
            <a:r>
              <a:rPr lang="en-US" sz="2000" dirty="0">
                <a:latin typeface="Times New Roman" pitchFamily="18" charset="0"/>
                <a:cs typeface="Times New Roman" pitchFamily="18" charset="0"/>
              </a:rPr>
              <a:t>, or has been. or is qualified to be, a Judge of a High Court; or </a:t>
            </a:r>
          </a:p>
          <a:p>
            <a:pPr marL="457200" indent="-457200" algn="just">
              <a:lnSpc>
                <a:spcPct val="150000"/>
              </a:lnSpc>
              <a:buAutoNum type="alphaLcParenBoth"/>
            </a:pPr>
            <a:r>
              <a:rPr lang="en-US" sz="2000" dirty="0" smtClean="0">
                <a:latin typeface="Times New Roman" pitchFamily="18" charset="0"/>
                <a:cs typeface="Times New Roman" pitchFamily="18" charset="0"/>
              </a:rPr>
              <a:t>is </a:t>
            </a:r>
            <a:r>
              <a:rPr lang="en-US" sz="2000" dirty="0">
                <a:latin typeface="Times New Roman" pitchFamily="18" charset="0"/>
                <a:cs typeface="Times New Roman" pitchFamily="18" charset="0"/>
              </a:rPr>
              <a:t>or has been a member of the Indian Legal Service and is holding or has held a post in Grade I of that Service for at least three years</a:t>
            </a:r>
            <a:r>
              <a:rPr lang="en-US" sz="2000" dirty="0" smtClean="0">
                <a:latin typeface="Times New Roman" pitchFamily="18" charset="0"/>
                <a:cs typeface="Times New Roman" pitchFamily="18" charset="0"/>
              </a:rPr>
              <a:t>.</a:t>
            </a:r>
          </a:p>
          <a:p>
            <a:pPr algn="just">
              <a:lnSpc>
                <a:spcPct val="150000"/>
              </a:lnSpc>
            </a:pPr>
            <a:r>
              <a:rPr lang="en-US" sz="2000" b="1" dirty="0">
                <a:latin typeface="Times New Roman" pitchFamily="18" charset="0"/>
                <a:cs typeface="Times New Roman" pitchFamily="18" charset="0"/>
              </a:rPr>
              <a:t>Term of office</a:t>
            </a:r>
            <a:r>
              <a:rPr lang="en-US" sz="2000" dirty="0">
                <a:latin typeface="Times New Roman" panose="02020603050405020304" pitchFamily="18" charset="0"/>
                <a:cs typeface="Times New Roman" panose="02020603050405020304" pitchFamily="18" charset="0"/>
              </a:rPr>
              <a:t> The Presiding Officer of a Cyber Appellate Tribunal shall hold office for a term of five years from the date on which he enters upon his office or until he attains the age of sixty-five years, whichever is earlier</a:t>
            </a:r>
          </a:p>
        </p:txBody>
      </p:sp>
      <p:sp>
        <p:nvSpPr>
          <p:cNvPr id="4" name="Date Placeholder 3"/>
          <p:cNvSpPr>
            <a:spLocks noGrp="1"/>
          </p:cNvSpPr>
          <p:nvPr>
            <p:ph type="dt" sz="half" idx="10"/>
          </p:nvPr>
        </p:nvSpPr>
        <p:spPr/>
        <p:txBody>
          <a:bodyPr/>
          <a:lstStyle/>
          <a:p>
            <a:fld id="{2B3D2EC2-AA76-4A73-840E-9E5B6E6F2E64}" type="datetime1">
              <a:rPr lang="en-US" smtClean="0"/>
              <a:t>6/24/2022</a:t>
            </a:fld>
            <a:endParaRPr lang="en-US" dirty="0"/>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endParaRPr lang="en-US" dirty="0"/>
          </a:p>
          <a:p>
            <a:fld id="{B6F15528-21DE-4FAA-801E-634DDDAF4B2B}" type="slidenum">
              <a:rPr lang="en-US" smtClean="0"/>
              <a:pPr/>
              <a:t>60</a:t>
            </a:fld>
            <a:endParaRPr lang="en-US" dirty="0"/>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Cyber Regulations Appellate Tribunal </a:t>
            </a:r>
          </a:p>
          <a:p>
            <a:pPr algn="ctr">
              <a:spcBef>
                <a:spcPct val="0"/>
              </a:spcBef>
              <a:defRPr/>
            </a:pPr>
            <a:r>
              <a:rPr lang="en-US" sz="2400" b="1" dirty="0" smtClean="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val="266172108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2016"/>
            <a:ext cx="8572500" cy="5518150"/>
          </a:xfrm>
        </p:spPr>
        <p:txBody>
          <a:bodyPr>
            <a:noAutofit/>
          </a:bodyPr>
          <a:lstStyle/>
          <a:p>
            <a:pPr algn="just">
              <a:lnSpc>
                <a:spcPct val="150000"/>
              </a:lnSpc>
            </a:pPr>
            <a:r>
              <a:rPr lang="en-US" sz="2000" b="1" dirty="0">
                <a:latin typeface="Times New Roman" pitchFamily="18" charset="0"/>
                <a:cs typeface="Times New Roman" pitchFamily="18" charset="0"/>
              </a:rPr>
              <a:t>Salary, allowances and other terms and conditions of service of Presiding Officer. </a:t>
            </a:r>
            <a:r>
              <a:rPr lang="en-US" sz="2000" dirty="0">
                <a:latin typeface="Times New Roman" pitchFamily="18" charset="0"/>
                <a:cs typeface="Times New Roman" pitchFamily="18" charset="0"/>
              </a:rPr>
              <a:t>The salary and allowances payable to, and the other terms and conditions of service including pension, gratuity and other retirement benefits </a:t>
            </a:r>
            <a:r>
              <a:rPr lang="en-US" sz="2000" dirty="0" smtClean="0">
                <a:latin typeface="Times New Roman" pitchFamily="18" charset="0"/>
                <a:cs typeface="Times New Roman" pitchFamily="18" charset="0"/>
              </a:rPr>
              <a:t>of. The </a:t>
            </a:r>
            <a:r>
              <a:rPr lang="en-US" sz="2000" dirty="0">
                <a:latin typeface="Times New Roman" pitchFamily="18" charset="0"/>
                <a:cs typeface="Times New Roman" pitchFamily="18" charset="0"/>
              </a:rPr>
              <a:t>Presiding Officer of a Cyber Appellate Tribunal shall be such as may be prescribed: Provided that neither the salary and allowances nor the other terms and conditions of service of the Presiding Officer shall be varied to his disadvantage after </a:t>
            </a:r>
            <a:r>
              <a:rPr lang="en-US" sz="2000" dirty="0" smtClean="0">
                <a:latin typeface="Times New Roman" pitchFamily="18" charset="0"/>
                <a:cs typeface="Times New Roman" pitchFamily="18" charset="0"/>
              </a:rPr>
              <a:t>appointment. </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B616F48-8E33-444B-B962-4088C7CCE6FC}" type="datetime1">
              <a:rPr lang="en-US" smtClean="0"/>
              <a:t>6/24/2022</a:t>
            </a:fld>
            <a:endParaRPr lang="en-US" dirty="0"/>
          </a:p>
        </p:txBody>
      </p:sp>
      <p:sp>
        <p:nvSpPr>
          <p:cNvPr id="5" name="Footer Placeholder 4"/>
          <p:cNvSpPr>
            <a:spLocks noGrp="1"/>
          </p:cNvSpPr>
          <p:nvPr>
            <p:ph type="ftr" sz="quarter" idx="11"/>
          </p:nvPr>
        </p:nvSpPr>
        <p:spPr>
          <a:xfrm>
            <a:off x="1447800" y="6356351"/>
            <a:ext cx="67818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endParaRPr lang="en-US" dirty="0"/>
          </a:p>
          <a:p>
            <a:fld id="{B6F15528-21DE-4FAA-801E-634DDDAF4B2B}" type="slidenum">
              <a:rPr lang="en-US" smtClean="0"/>
              <a:pPr/>
              <a:t>61</a:t>
            </a:fld>
            <a:endParaRPr lang="en-US" dirty="0"/>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Cyber Regulations Appellate Tribunal </a:t>
            </a: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val="230544878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2016"/>
            <a:ext cx="8572500" cy="5518150"/>
          </a:xfrm>
        </p:spPr>
        <p:txBody>
          <a:bodyPr>
            <a:noAutofit/>
          </a:bodyPr>
          <a:lstStyle/>
          <a:p>
            <a:pPr algn="just">
              <a:lnSpc>
                <a:spcPct val="150000"/>
              </a:lnSpc>
            </a:pPr>
            <a:r>
              <a:rPr lang="en-US" sz="1800" b="1" dirty="0">
                <a:latin typeface="Times New Roman" pitchFamily="18" charset="0"/>
                <a:cs typeface="Times New Roman" pitchFamily="18" charset="0"/>
              </a:rPr>
              <a:t>Filling up of vacancies</a:t>
            </a:r>
            <a:r>
              <a:rPr lang="en-US" sz="1800" dirty="0">
                <a:latin typeface="Times New Roman" pitchFamily="18" charset="0"/>
                <a:cs typeface="Times New Roman" pitchFamily="18" charset="0"/>
              </a:rPr>
              <a:t>. If, for reason other than temporary absence, any vacancy occurs in the office n the Presiding Officer of a Cyber Appellate Tribunal, then the Central Government shall appoint another person in accordance with the provisions of this Act to fill the vacancy and the proceedings may be continued before the Cyber Appellate Tribunal from the stage at which the vacancy is filled. </a:t>
            </a:r>
            <a:endParaRPr lang="en-US" sz="1800" dirty="0" smtClean="0">
              <a:latin typeface="Times New Roman" pitchFamily="18" charset="0"/>
              <a:cs typeface="Times New Roman" pitchFamily="18" charset="0"/>
            </a:endParaRPr>
          </a:p>
          <a:p>
            <a:pPr algn="just">
              <a:lnSpc>
                <a:spcPct val="150000"/>
              </a:lnSpc>
            </a:pPr>
            <a:r>
              <a:rPr lang="en-US" sz="1800" b="1" dirty="0">
                <a:latin typeface="Times New Roman" pitchFamily="18" charset="0"/>
                <a:cs typeface="Times New Roman" pitchFamily="18" charset="0"/>
              </a:rPr>
              <a:t>Resignation and removal.</a:t>
            </a:r>
            <a:r>
              <a:rPr lang="en-US" sz="1800" dirty="0">
                <a:latin typeface="Times New Roman" panose="02020603050405020304" pitchFamily="18" charset="0"/>
                <a:cs typeface="Times New Roman" panose="02020603050405020304" pitchFamily="18" charset="0"/>
              </a:rPr>
              <a:t> (1) The Presiding Officer of a Cyber Appellate Tribunal may, by notice in writing under his hand addressed to the Central Government, resign his office: Provided that the said Presiding Officer shall, unless he is permitted by the Central Government to relinquish his office sooner, continue to hold office until the expiry of three months from the date of receipt of such notice or until a person duly appointed as his successor enters upon his office or until the expiry of his term of office, whichever is the earliest. </a:t>
            </a:r>
          </a:p>
        </p:txBody>
      </p:sp>
      <p:sp>
        <p:nvSpPr>
          <p:cNvPr id="4" name="Date Placeholder 3"/>
          <p:cNvSpPr>
            <a:spLocks noGrp="1"/>
          </p:cNvSpPr>
          <p:nvPr>
            <p:ph type="dt" sz="half" idx="10"/>
          </p:nvPr>
        </p:nvSpPr>
        <p:spPr/>
        <p:txBody>
          <a:bodyPr/>
          <a:lstStyle/>
          <a:p>
            <a:fld id="{D205AABA-6957-42F2-82F4-BD9FB4A8471E}" type="datetime1">
              <a:rPr lang="en-US" smtClean="0"/>
              <a:t>6/24/2022</a:t>
            </a:fld>
            <a:endParaRPr lang="en-US" dirty="0"/>
          </a:p>
        </p:txBody>
      </p:sp>
      <p:sp>
        <p:nvSpPr>
          <p:cNvPr id="5" name="Footer Placeholder 4"/>
          <p:cNvSpPr>
            <a:spLocks noGrp="1"/>
          </p:cNvSpPr>
          <p:nvPr>
            <p:ph type="ftr" sz="quarter" idx="11"/>
          </p:nvPr>
        </p:nvSpPr>
        <p:spPr>
          <a:xfrm>
            <a:off x="1447800" y="6356351"/>
            <a:ext cx="67818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endParaRPr lang="en-US" dirty="0"/>
          </a:p>
          <a:p>
            <a:fld id="{B6F15528-21DE-4FAA-801E-634DDDAF4B2B}" type="slidenum">
              <a:rPr lang="en-US" smtClean="0"/>
              <a:pPr/>
              <a:t>62</a:t>
            </a:fld>
            <a:endParaRPr lang="en-US" dirty="0"/>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Cyber Regulations Appellate Tribunal </a:t>
            </a:r>
          </a:p>
          <a:p>
            <a:pPr algn="ctr">
              <a:spcBef>
                <a:spcPct val="0"/>
              </a:spcBef>
              <a:defRPr/>
            </a:pP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val="7517787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2016"/>
            <a:ext cx="8572500" cy="5518150"/>
          </a:xfrm>
        </p:spPr>
        <p:txBody>
          <a:bodyPr>
            <a:noAutofit/>
          </a:bodyPr>
          <a:lstStyle/>
          <a:p>
            <a:pPr marL="0" indent="0" algn="just">
              <a:lnSpc>
                <a:spcPct val="150000"/>
              </a:lnSpc>
              <a:buNone/>
            </a:pPr>
            <a:r>
              <a:rPr lang="en-US" sz="1800" dirty="0">
                <a:latin typeface="Times New Roman" pitchFamily="18" charset="0"/>
                <a:cs typeface="Times New Roman" pitchFamily="18" charset="0"/>
              </a:rPr>
              <a:t>(2) The Presiding Officer of a Cyber Appellate Tribunal shall not be removed from his office except by an order by the Central Government on the ground of proved </a:t>
            </a:r>
            <a:r>
              <a:rPr lang="en-US" sz="1800" dirty="0" smtClean="0">
                <a:latin typeface="Times New Roman" pitchFamily="18" charset="0"/>
                <a:cs typeface="Times New Roman" pitchFamily="18" charset="0"/>
              </a:rPr>
              <a:t>misbehavior </a:t>
            </a:r>
            <a:r>
              <a:rPr lang="en-US" sz="1800" dirty="0">
                <a:latin typeface="Times New Roman" pitchFamily="18" charset="0"/>
                <a:cs typeface="Times New Roman" pitchFamily="18" charset="0"/>
              </a:rPr>
              <a:t>or incapacity after an inquiry made by a Judge of the Supreme Court in which the Presiding Officer concerned has been informed of the charges against him and given a reasonable opportunity of being heard in respect of these charges. </a:t>
            </a:r>
            <a:endParaRPr lang="en-US" sz="1800" dirty="0" smtClean="0">
              <a:latin typeface="Times New Roman" pitchFamily="18" charset="0"/>
              <a:cs typeface="Times New Roman" pitchFamily="18" charset="0"/>
            </a:endParaRPr>
          </a:p>
          <a:p>
            <a:pPr marL="0" indent="0" algn="just">
              <a:lnSpc>
                <a:spcPct val="150000"/>
              </a:lnSpc>
              <a:buNone/>
            </a:pP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3) The Central Government may, by rules, regulate the procedure for the investigation of </a:t>
            </a:r>
            <a:r>
              <a:rPr lang="en-US" sz="1800" dirty="0" smtClean="0">
                <a:latin typeface="Times New Roman" pitchFamily="18" charset="0"/>
                <a:cs typeface="Times New Roman" pitchFamily="18" charset="0"/>
              </a:rPr>
              <a:t>misbehavior </a:t>
            </a:r>
            <a:r>
              <a:rPr lang="en-US" sz="1800" dirty="0">
                <a:latin typeface="Times New Roman" pitchFamily="18" charset="0"/>
                <a:cs typeface="Times New Roman" pitchFamily="18" charset="0"/>
              </a:rPr>
              <a:t>or incapacity of the aforesaid Presiding Officer. </a:t>
            </a:r>
            <a:endParaRPr lang="en-US" sz="1800" dirty="0" smtClean="0">
              <a:latin typeface="Times New Roman" pitchFamily="18" charset="0"/>
              <a:cs typeface="Times New Roman" pitchFamily="18" charset="0"/>
            </a:endParaRPr>
          </a:p>
          <a:p>
            <a:pPr algn="just">
              <a:lnSpc>
                <a:spcPct val="150000"/>
              </a:lnSpc>
            </a:pPr>
            <a:r>
              <a:rPr lang="en-US" sz="1800" b="1" dirty="0">
                <a:latin typeface="Times New Roman" pitchFamily="18" charset="0"/>
                <a:cs typeface="Times New Roman" pitchFamily="18" charset="0"/>
              </a:rPr>
              <a:t>Orders constituting Appellate Tribunal to be final and not to invalidate its proceedings. </a:t>
            </a:r>
            <a:r>
              <a:rPr lang="en-US" sz="1800" dirty="0">
                <a:latin typeface="Times New Roman" panose="02020603050405020304" pitchFamily="18" charset="0"/>
                <a:cs typeface="Times New Roman" panose="02020603050405020304" pitchFamily="18" charset="0"/>
              </a:rPr>
              <a:t>No order of the Central Government appointing any person as the Presiding Officer of a Cyber Appellate Tribunal shall be called in question in any manner and no act or proceeding before a Cyber Appellate Tribunal shall be called in question in any manner on the ground merely of any defect in the constitution of a Cyber Appellate Tribunal. </a:t>
            </a:r>
          </a:p>
        </p:txBody>
      </p:sp>
      <p:sp>
        <p:nvSpPr>
          <p:cNvPr id="4" name="Date Placeholder 3"/>
          <p:cNvSpPr>
            <a:spLocks noGrp="1"/>
          </p:cNvSpPr>
          <p:nvPr>
            <p:ph type="dt" sz="half" idx="10"/>
          </p:nvPr>
        </p:nvSpPr>
        <p:spPr/>
        <p:txBody>
          <a:bodyPr/>
          <a:lstStyle/>
          <a:p>
            <a:fld id="{8821385B-B484-430F-8F6C-6946FB694A58}" type="datetime1">
              <a:rPr lang="en-US" smtClean="0"/>
              <a:t>6/24/2022</a:t>
            </a:fld>
            <a:endParaRPr lang="en-US" dirty="0"/>
          </a:p>
        </p:txBody>
      </p:sp>
      <p:sp>
        <p:nvSpPr>
          <p:cNvPr id="5" name="Footer Placeholder 4"/>
          <p:cNvSpPr>
            <a:spLocks noGrp="1"/>
          </p:cNvSpPr>
          <p:nvPr>
            <p:ph type="ftr" sz="quarter" idx="11"/>
          </p:nvPr>
        </p:nvSpPr>
        <p:spPr>
          <a:xfrm>
            <a:off x="1447800" y="6356351"/>
            <a:ext cx="67818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endParaRPr lang="en-US" dirty="0"/>
          </a:p>
          <a:p>
            <a:fld id="{B6F15528-21DE-4FAA-801E-634DDDAF4B2B}" type="slidenum">
              <a:rPr lang="en-US" smtClean="0"/>
              <a:pPr/>
              <a:t>63</a:t>
            </a:fld>
            <a:endParaRPr lang="en-US" dirty="0"/>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Cyber Regulations Appellate Tribunal </a:t>
            </a:r>
          </a:p>
          <a:p>
            <a:pPr algn="ctr">
              <a:spcBef>
                <a:spcPct val="0"/>
              </a:spcBef>
              <a:defRPr/>
            </a:pP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val="95322862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2016"/>
            <a:ext cx="8572500" cy="5518150"/>
          </a:xfrm>
        </p:spPr>
        <p:txBody>
          <a:bodyPr>
            <a:noAutofit/>
          </a:bodyPr>
          <a:lstStyle/>
          <a:p>
            <a:pPr algn="just">
              <a:lnSpc>
                <a:spcPct val="150000"/>
              </a:lnSpc>
            </a:pPr>
            <a:r>
              <a:rPr lang="en-US" sz="2000" dirty="0">
                <a:latin typeface="Times New Roman" pitchFamily="18" charset="0"/>
                <a:cs typeface="Times New Roman" pitchFamily="18" charset="0"/>
              </a:rPr>
              <a:t>Staff of the Cyber Appellate Tribunal. </a:t>
            </a:r>
            <a:endParaRPr lang="en-US" sz="2000" dirty="0" smtClean="0">
              <a:latin typeface="Times New Roman" pitchFamily="18" charset="0"/>
              <a:cs typeface="Times New Roman" pitchFamily="18" charset="0"/>
            </a:endParaRPr>
          </a:p>
          <a:p>
            <a:pPr marL="457200" indent="-457200" algn="just">
              <a:lnSpc>
                <a:spcPct val="150000"/>
              </a:lnSpc>
              <a:buAutoNum type="arabicParenBoth"/>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Central Government shall provide the Cyber Appellate Tribunal with such officers and employees as that Government may think fit </a:t>
            </a:r>
            <a:endParaRPr lang="en-US" sz="2000" dirty="0" smtClean="0">
              <a:latin typeface="Times New Roman" pitchFamily="18" charset="0"/>
              <a:cs typeface="Times New Roman" pitchFamily="18" charset="0"/>
            </a:endParaRPr>
          </a:p>
          <a:p>
            <a:pPr marL="457200" indent="-457200" algn="just">
              <a:lnSpc>
                <a:spcPct val="150000"/>
              </a:lnSpc>
              <a:buAutoNum type="arabicParenBoth"/>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officers and employees of the Cyber Appellate Tribunal shall discharge their functions under general superintendence of the Presiding Officer. </a:t>
            </a:r>
            <a:endParaRPr lang="en-US" sz="2000" dirty="0" smtClean="0">
              <a:latin typeface="Times New Roman" pitchFamily="18" charset="0"/>
              <a:cs typeface="Times New Roman" pitchFamily="18" charset="0"/>
            </a:endParaRPr>
          </a:p>
          <a:p>
            <a:pPr marL="457200" indent="-457200" algn="just">
              <a:lnSpc>
                <a:spcPct val="150000"/>
              </a:lnSpc>
              <a:buAutoNum type="arabicParenBoth"/>
            </a:pPr>
            <a:r>
              <a:rPr lang="en-US" sz="2000" dirty="0" smtClean="0">
                <a:latin typeface="Times New Roman" pitchFamily="18" charset="0"/>
                <a:cs typeface="Times New Roman" pitchFamily="18" charset="0"/>
              </a:rPr>
              <a:t>The </a:t>
            </a:r>
            <a:r>
              <a:rPr lang="en-US" sz="2000" dirty="0">
                <a:latin typeface="Times New Roman" panose="02020603050405020304" pitchFamily="18" charset="0"/>
                <a:cs typeface="Times New Roman" panose="02020603050405020304" pitchFamily="18" charset="0"/>
              </a:rPr>
              <a:t>salaries, allowances and other conditions of service of the officers and employees or' the Cyber Appellate Tribunal shall be such as may be prescribed by the Central Government. </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DB5F347-DAB8-436C-A321-EF2E987021E9}" type="datetime1">
              <a:rPr lang="en-US" smtClean="0"/>
              <a:t>6/24/2022</a:t>
            </a:fld>
            <a:endParaRPr lang="en-US" dirty="0"/>
          </a:p>
        </p:txBody>
      </p:sp>
      <p:sp>
        <p:nvSpPr>
          <p:cNvPr id="5" name="Footer Placeholder 4"/>
          <p:cNvSpPr>
            <a:spLocks noGrp="1"/>
          </p:cNvSpPr>
          <p:nvPr>
            <p:ph type="ftr" sz="quarter" idx="11"/>
          </p:nvPr>
        </p:nvSpPr>
        <p:spPr>
          <a:xfrm>
            <a:off x="1447800" y="6356351"/>
            <a:ext cx="67818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endParaRPr lang="en-US" dirty="0"/>
          </a:p>
          <a:p>
            <a:fld id="{B6F15528-21DE-4FAA-801E-634DDDAF4B2B}" type="slidenum">
              <a:rPr lang="en-US" smtClean="0"/>
              <a:pPr/>
              <a:t>64</a:t>
            </a:fld>
            <a:endParaRPr lang="en-US" dirty="0"/>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Cyber Regulations Appellate Tribunal </a:t>
            </a:r>
          </a:p>
          <a:p>
            <a:pPr algn="ctr">
              <a:spcBef>
                <a:spcPct val="0"/>
              </a:spcBef>
              <a:defRPr/>
            </a:pP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val="24884843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2016"/>
            <a:ext cx="8572500" cy="5518150"/>
          </a:xfrm>
        </p:spPr>
        <p:txBody>
          <a:bodyPr>
            <a:noAutofit/>
          </a:bodyPr>
          <a:lstStyle/>
          <a:p>
            <a:pPr marL="0" indent="0" algn="just">
              <a:lnSpc>
                <a:spcPct val="150000"/>
              </a:lnSpc>
              <a:buNone/>
            </a:pPr>
            <a:r>
              <a:rPr lang="en-US" sz="1800" b="1" dirty="0">
                <a:latin typeface="Times New Roman" pitchFamily="18" charset="0"/>
                <a:cs typeface="Times New Roman" pitchFamily="18" charset="0"/>
              </a:rPr>
              <a:t>Tampering with computer source documents</a:t>
            </a:r>
            <a:r>
              <a:rPr lang="en-US" sz="1800" dirty="0">
                <a:latin typeface="Times New Roman" pitchFamily="18" charset="0"/>
                <a:cs typeface="Times New Roman" pitchFamily="18" charset="0"/>
              </a:rPr>
              <a:t>. Whoever knowingly or intentionally conceals, destroys or alters or intentionally or knowingly causes another to conceal, destroy or alter any computer source code used for a computer, computer programme, computer system or computer network, when the computer source code is required to be kept or maintained by law for the time being in force, shall be punishable with imprisonment up to three years, or with fine which may extend up to two lakh rupees, or with both. </a:t>
            </a:r>
            <a:endParaRPr lang="en-US" sz="1800" dirty="0" smtClean="0">
              <a:latin typeface="Times New Roman" pitchFamily="18" charset="0"/>
              <a:cs typeface="Times New Roman" pitchFamily="18" charset="0"/>
            </a:endParaRPr>
          </a:p>
          <a:p>
            <a:pPr marL="0" indent="0" algn="just">
              <a:lnSpc>
                <a:spcPct val="150000"/>
              </a:lnSpc>
              <a:buNone/>
            </a:pPr>
            <a:r>
              <a:rPr lang="en-US" sz="1800" dirty="0" smtClean="0">
                <a:latin typeface="Times New Roman" pitchFamily="18" charset="0"/>
                <a:cs typeface="Times New Roman" pitchFamily="18" charset="0"/>
              </a:rPr>
              <a:t>Explanation</a:t>
            </a:r>
            <a:r>
              <a:rPr lang="en-US" sz="1800" dirty="0">
                <a:latin typeface="Times New Roman" pitchFamily="18" charset="0"/>
                <a:cs typeface="Times New Roman" pitchFamily="18" charset="0"/>
              </a:rPr>
              <a:t>.—For the purposes of this section, "computer source code" means the listing of programmes, computer commands, design and layout and programme analysis of computer resource in any </a:t>
            </a:r>
            <a:r>
              <a:rPr lang="en-US" sz="1800" dirty="0" smtClean="0">
                <a:latin typeface="Times New Roman" pitchFamily="18" charset="0"/>
                <a:cs typeface="Times New Roman" pitchFamily="18" charset="0"/>
              </a:rPr>
              <a:t>form.</a:t>
            </a: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974EAE7-64FF-4C5A-83D9-321522B7942A}" type="datetime1">
              <a:rPr lang="en-US" smtClean="0"/>
              <a:t>6/24/2022</a:t>
            </a:fld>
            <a:endParaRPr lang="en-US" dirty="0"/>
          </a:p>
        </p:txBody>
      </p:sp>
      <p:sp>
        <p:nvSpPr>
          <p:cNvPr id="5" name="Footer Placeholder 4"/>
          <p:cNvSpPr>
            <a:spLocks noGrp="1"/>
          </p:cNvSpPr>
          <p:nvPr>
            <p:ph type="ftr" sz="quarter" idx="11"/>
          </p:nvPr>
        </p:nvSpPr>
        <p:spPr>
          <a:xfrm>
            <a:off x="1447800" y="6356351"/>
            <a:ext cx="67818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endParaRPr lang="en-US" dirty="0"/>
          </a:p>
          <a:p>
            <a:fld id="{B6F15528-21DE-4FAA-801E-634DDDAF4B2B}" type="slidenum">
              <a:rPr lang="en-US" smtClean="0"/>
              <a:pPr/>
              <a:t>65</a:t>
            </a:fld>
            <a:endParaRPr lang="en-US" dirty="0"/>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Offences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val="248848437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pPr algn="just">
              <a:lnSpc>
                <a:spcPct val="150000"/>
              </a:lnSpc>
            </a:pPr>
            <a:r>
              <a:rPr lang="en-US" sz="2000" b="1" dirty="0">
                <a:latin typeface="Times New Roman" pitchFamily="18" charset="0"/>
                <a:cs typeface="Times New Roman" pitchFamily="18" charset="0"/>
              </a:rPr>
              <a:t>Hacking with computer system</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457200" indent="-457200" algn="just">
              <a:lnSpc>
                <a:spcPct val="150000"/>
              </a:lnSpc>
              <a:buAutoNum type="arabicParenBoth"/>
            </a:pPr>
            <a:r>
              <a:rPr lang="en-US" sz="2000" dirty="0" smtClean="0">
                <a:latin typeface="Times New Roman" pitchFamily="18" charset="0"/>
                <a:cs typeface="Times New Roman" pitchFamily="18" charset="0"/>
              </a:rPr>
              <a:t>Whoever </a:t>
            </a:r>
            <a:r>
              <a:rPr lang="en-US" sz="2000" dirty="0">
                <a:latin typeface="Times New Roman" pitchFamily="18" charset="0"/>
                <a:cs typeface="Times New Roman" pitchFamily="18" charset="0"/>
              </a:rPr>
              <a:t>with the intent to cause or knowing that he is likely to cause wrongful loss or damage to the public or any person destroys or deletes or alters any information residing in a computer resource or diminishes its value or utility or affects it injuriously by any means, commits hack: </a:t>
            </a:r>
            <a:endParaRPr lang="en-US" sz="2000" dirty="0" smtClean="0">
              <a:latin typeface="Times New Roman" pitchFamily="18" charset="0"/>
              <a:cs typeface="Times New Roman" pitchFamily="18" charset="0"/>
            </a:endParaRPr>
          </a:p>
          <a:p>
            <a:pPr marL="457200" indent="-457200" algn="just">
              <a:lnSpc>
                <a:spcPct val="150000"/>
              </a:lnSpc>
              <a:buAutoNum type="arabicParenBoth"/>
            </a:pPr>
            <a:r>
              <a:rPr lang="en-US" sz="2000" dirty="0" smtClean="0">
                <a:latin typeface="Times New Roman" pitchFamily="18" charset="0"/>
                <a:cs typeface="Times New Roman" pitchFamily="18" charset="0"/>
              </a:rPr>
              <a:t>Whoever </a:t>
            </a:r>
            <a:r>
              <a:rPr lang="en-US" sz="2000" dirty="0">
                <a:latin typeface="Times New Roman" pitchFamily="18" charset="0"/>
                <a:cs typeface="Times New Roman" pitchFamily="18" charset="0"/>
              </a:rPr>
              <a:t>commits hacking shall be punished with imprisonment up to three years, or with fine which may extend </a:t>
            </a:r>
            <a:r>
              <a:rPr lang="en-US" sz="2000" dirty="0" err="1">
                <a:latin typeface="Times New Roman" pitchFamily="18" charset="0"/>
                <a:cs typeface="Times New Roman" pitchFamily="18" charset="0"/>
              </a:rPr>
              <a:t>upto</a:t>
            </a:r>
            <a:r>
              <a:rPr lang="en-US" sz="2000" dirty="0">
                <a:latin typeface="Times New Roman" pitchFamily="18" charset="0"/>
                <a:cs typeface="Times New Roman" pitchFamily="18" charset="0"/>
              </a:rPr>
              <a:t> two lakh rupees, or with </a:t>
            </a:r>
            <a:r>
              <a:rPr lang="en-US" sz="2000" dirty="0" smtClean="0">
                <a:latin typeface="Times New Roman" pitchFamily="18" charset="0"/>
                <a:cs typeface="Times New Roman" pitchFamily="18" charset="0"/>
              </a:rPr>
              <a:t>both.</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7777811-AEF3-4F25-A792-1BB8C536F990}" type="datetime1">
              <a:rPr lang="en-US" smtClean="0"/>
              <a:t>6/24/2022</a:t>
            </a:fld>
            <a:endParaRPr lang="en-US" dirty="0"/>
          </a:p>
        </p:txBody>
      </p:sp>
      <p:sp>
        <p:nvSpPr>
          <p:cNvPr id="5" name="Footer Placeholder 4"/>
          <p:cNvSpPr>
            <a:spLocks noGrp="1"/>
          </p:cNvSpPr>
          <p:nvPr>
            <p:ph type="ftr" sz="quarter" idx="11"/>
          </p:nvPr>
        </p:nvSpPr>
        <p:spPr>
          <a:xfrm>
            <a:off x="1447800" y="6356351"/>
            <a:ext cx="66294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t">
              <a:lnSpc>
                <a:spcPct val="150000"/>
              </a:lnSpc>
            </a:pPr>
            <a:r>
              <a:rPr lang="en-US" sz="2400" b="1" dirty="0" smtClean="0">
                <a:solidFill>
                  <a:srgbClr val="000000"/>
                </a:solidFill>
                <a:latin typeface="Times New Roman" panose="02020603050405020304" pitchFamily="18" charset="0"/>
                <a:cs typeface="Times New Roman" panose="02020603050405020304" pitchFamily="18" charset="0"/>
              </a:rPr>
              <a:t>Offences</a:t>
            </a:r>
            <a:endParaRPr lang="en-US" sz="2400" b="1" dirty="0">
              <a:solidFill>
                <a:srgbClr val="0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val="279268006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pPr algn="just">
              <a:lnSpc>
                <a:spcPct val="150000"/>
              </a:lnSpc>
            </a:pPr>
            <a:r>
              <a:rPr lang="en-US" sz="1800" b="1" dirty="0">
                <a:latin typeface="Times New Roman" pitchFamily="18" charset="0"/>
                <a:cs typeface="Times New Roman" pitchFamily="18" charset="0"/>
              </a:rPr>
              <a:t>Publishing of information which is obscene in electronic form</a:t>
            </a:r>
            <a:r>
              <a:rPr lang="en-US" sz="1800" dirty="0">
                <a:latin typeface="Times New Roman" panose="02020603050405020304" pitchFamily="18" charset="0"/>
                <a:cs typeface="Times New Roman" panose="02020603050405020304" pitchFamily="18" charset="0"/>
              </a:rPr>
              <a:t>. Whoever publishes or transmits or causes to be published in the electronic form, any material which is lascivious or appeals to the prurient interest or if its effect is such as to tend to deprave and corrupt persons who are likely, having regard to all relevant circumstances, to read, see or hear the matter contained or embodied in it, shall be punished on first conviction with imprisonment of either description for a term which may extend to five years and with fine which may extend to one lakh rupees and in the event of a second or subsequent conviction with imprisonment of either description for a term which may extend to ten years and also with fine which may extend to two lakh rupees.</a:t>
            </a:r>
          </a:p>
        </p:txBody>
      </p:sp>
      <p:sp>
        <p:nvSpPr>
          <p:cNvPr id="4" name="Date Placeholder 3"/>
          <p:cNvSpPr>
            <a:spLocks noGrp="1"/>
          </p:cNvSpPr>
          <p:nvPr>
            <p:ph type="dt" sz="half" idx="10"/>
          </p:nvPr>
        </p:nvSpPr>
        <p:spPr/>
        <p:txBody>
          <a:bodyPr/>
          <a:lstStyle/>
          <a:p>
            <a:fld id="{761D6989-7070-45B9-AA58-86C5E796C548}" type="datetime1">
              <a:rPr lang="en-US" smtClean="0"/>
              <a:t>6/24/2022</a:t>
            </a:fld>
            <a:endParaRPr lang="en-US" dirty="0"/>
          </a:p>
        </p:txBody>
      </p:sp>
      <p:sp>
        <p:nvSpPr>
          <p:cNvPr id="5" name="Footer Placeholder 4"/>
          <p:cNvSpPr>
            <a:spLocks noGrp="1"/>
          </p:cNvSpPr>
          <p:nvPr>
            <p:ph type="ftr" sz="quarter" idx="11"/>
          </p:nvPr>
        </p:nvSpPr>
        <p:spPr>
          <a:xfrm>
            <a:off x="1447800" y="6356351"/>
            <a:ext cx="66294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fontAlgn="t">
              <a:lnSpc>
                <a:spcPct val="150000"/>
              </a:lnSpc>
            </a:pPr>
            <a:r>
              <a:rPr lang="en-US" sz="2400" b="1" dirty="0" smtClean="0">
                <a:solidFill>
                  <a:srgbClr val="000000"/>
                </a:solidFill>
                <a:latin typeface="Times New Roman" panose="02020603050405020304" pitchFamily="18" charset="0"/>
                <a:cs typeface="Times New Roman" panose="02020603050405020304" pitchFamily="18" charset="0"/>
              </a:rPr>
              <a:t>                                            Offences</a:t>
            </a:r>
            <a:r>
              <a:rPr lang="en-US" sz="2400" b="1" dirty="0" smtClean="0">
                <a:latin typeface="Times New Roman" panose="02020603050405020304" pitchFamily="18" charset="0"/>
                <a:cs typeface="Times New Roman" panose="02020603050405020304" pitchFamily="18" charset="0"/>
              </a:rPr>
              <a:t> </a:t>
            </a:r>
            <a:endParaRPr lang="en-US" sz="2400" b="1" dirty="0">
              <a:solidFill>
                <a:srgbClr val="0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val="178335136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r>
              <a:rPr lang="en-US" sz="2000" dirty="0">
                <a:latin typeface="Times New Roman" pitchFamily="18" charset="0"/>
                <a:cs typeface="Times New Roman" pitchFamily="18" charset="0"/>
              </a:rPr>
              <a:t>The I.T. Act, 2000 may cause a conflict of jurisdiction. </a:t>
            </a:r>
          </a:p>
          <a:p>
            <a:r>
              <a:rPr lang="en-US" sz="2000" dirty="0">
                <a:latin typeface="Times New Roman" pitchFamily="18" charset="0"/>
                <a:cs typeface="Times New Roman" pitchFamily="18" charset="0"/>
              </a:rPr>
              <a:t>Electronic commerce is based on the system of domain names. The I.T. Act, 2000 does not address the issues relating to domain names, rights and liabilities of domain owners. </a:t>
            </a:r>
          </a:p>
          <a:p>
            <a:r>
              <a:rPr lang="en-US" sz="2000" dirty="0">
                <a:latin typeface="Times New Roman" pitchFamily="18" charset="0"/>
                <a:cs typeface="Times New Roman" pitchFamily="18" charset="0"/>
              </a:rPr>
              <a:t>The I.T. Act, 2000 does not provide for the protection of Intellectual Property Rights as issues regarding copyrights and patents are very common in relation to computer programs and networks.</a:t>
            </a:r>
          </a:p>
          <a:p>
            <a:r>
              <a:rPr lang="en-US" sz="2000" dirty="0">
                <a:latin typeface="Times New Roman" pitchFamily="18" charset="0"/>
                <a:cs typeface="Times New Roman" pitchFamily="18" charset="0"/>
              </a:rPr>
              <a:t>The offences covered and defined under the I.T. Act, 2000 are not exhaustive in nature. Since, with the advancements in technologies, computer programs and networks are constantly changing and evolving, and with this advancement, the nature of cybercrimes is also evolving. This Act does not cover various kinds of cybercrimes such as </a:t>
            </a:r>
            <a:r>
              <a:rPr lang="en-US" sz="2000" dirty="0" err="1">
                <a:latin typeface="Times New Roman" pitchFamily="18" charset="0"/>
                <a:cs typeface="Times New Roman" pitchFamily="18" charset="0"/>
              </a:rPr>
              <a:t>cyberstalking</a:t>
            </a:r>
            <a:r>
              <a:rPr lang="en-US" sz="2000" dirty="0">
                <a:latin typeface="Times New Roman" panose="02020603050405020304" pitchFamily="18" charset="0"/>
                <a:cs typeface="Times New Roman" panose="02020603050405020304" pitchFamily="18" charset="0"/>
              </a:rPr>
              <a:t>, cyber fraud, chat room abuse, theft of internet hours and many more. </a:t>
            </a:r>
          </a:p>
          <a:p>
            <a:r>
              <a:rPr lang="en-US" sz="2000" dirty="0">
                <a:latin typeface="Times New Roman" panose="02020603050405020304" pitchFamily="18" charset="0"/>
                <a:cs typeface="Times New Roman" panose="02020603050405020304" pitchFamily="18" charset="0"/>
              </a:rPr>
              <a:t>The I.T. Act, 2000 has not addressed issues like privacy and content regulation, which is very necessary, considering the vulnerability internet poses. </a:t>
            </a:r>
          </a:p>
          <a:p>
            <a:r>
              <a:rPr lang="en-US" sz="2000" dirty="0">
                <a:latin typeface="Times New Roman" panose="02020603050405020304" pitchFamily="18" charset="0"/>
                <a:cs typeface="Times New Roman" panose="02020603050405020304" pitchFamily="18" charset="0"/>
              </a:rPr>
              <a:t>Lastly, the main issue with this Act is its implementation. The I.T. Act, 2000 does not lay down any parameters for its implementation and regulations.</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E7F80C-8DAE-41E2-A453-CAE443177D4A}" type="datetime1">
              <a:rPr lang="en-US" smtClean="0"/>
              <a:t>6/24/2022</a:t>
            </a:fld>
            <a:endParaRPr lang="en-US" dirty="0"/>
          </a:p>
        </p:txBody>
      </p:sp>
      <p:sp>
        <p:nvSpPr>
          <p:cNvPr id="5" name="Footer Placeholder 4"/>
          <p:cNvSpPr>
            <a:spLocks noGrp="1"/>
          </p:cNvSpPr>
          <p:nvPr>
            <p:ph type="ftr" sz="quarter" idx="11"/>
          </p:nvPr>
        </p:nvSpPr>
        <p:spPr>
          <a:xfrm>
            <a:off x="1447800" y="6356351"/>
            <a:ext cx="6629400" cy="435968"/>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fontAlgn="t">
              <a:lnSpc>
                <a:spcPct val="150000"/>
              </a:lnSpc>
            </a:pPr>
            <a:r>
              <a:rPr lang="en-US" sz="2400" b="1" dirty="0" smtClean="0">
                <a:solidFill>
                  <a:srgbClr val="000000"/>
                </a:solidFill>
                <a:latin typeface="Times New Roman" panose="02020603050405020304" pitchFamily="18" charset="0"/>
                <a:cs typeface="Times New Roman" panose="02020603050405020304" pitchFamily="18" charset="0"/>
              </a:rPr>
              <a:t>                       Limitations of the IT Act </a:t>
            </a:r>
            <a:r>
              <a:rPr lang="en-US" sz="2400" b="1" dirty="0" smtClean="0">
                <a:latin typeface="Times New Roman" panose="02020603050405020304" pitchFamily="18" charset="0"/>
                <a:cs typeface="Times New Roman" panose="02020603050405020304" pitchFamily="18" charset="0"/>
              </a:rPr>
              <a:t> </a:t>
            </a:r>
            <a:endParaRPr lang="en-US" sz="2400" b="1" dirty="0">
              <a:solidFill>
                <a:srgbClr val="0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66C8E606-11F0-4D97-9990-05358B7A0B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val="377302467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914400"/>
            <a:ext cx="8915400" cy="5211763"/>
          </a:xfrm>
        </p:spPr>
        <p:txBody>
          <a:bodyPr>
            <a:normAutofit/>
          </a:bodyPr>
          <a:lstStyle/>
          <a:p>
            <a:pPr marL="514350" indent="-514350">
              <a:buFont typeface="Arial" panose="020B0604020202020204" pitchFamily="34" charset="0"/>
              <a:buAutoNum type="arabicPeriod"/>
            </a:pPr>
            <a:r>
              <a:rPr lang="en-US" altLang="en-US" sz="2200" dirty="0">
                <a:latin typeface="Times New Roman" pitchFamily="18" charset="0"/>
                <a:cs typeface="Times New Roman" pitchFamily="18" charset="0"/>
              </a:rPr>
              <a:t>What is Intellectual Property and Intellectual Property Rights ?</a:t>
            </a:r>
          </a:p>
          <a:p>
            <a:pPr marL="514350" indent="-514350">
              <a:buFont typeface="Arial" panose="020B0604020202020204" pitchFamily="34" charset="0"/>
              <a:buAutoNum type="arabicPeriod"/>
            </a:pPr>
            <a:r>
              <a:rPr lang="en-US" altLang="en-US" sz="2200" dirty="0">
                <a:latin typeface="Times New Roman" pitchFamily="18" charset="0"/>
                <a:cs typeface="Times New Roman" pitchFamily="18" charset="0"/>
              </a:rPr>
              <a:t>How the Intellectual Property (IP) is categorized ?</a:t>
            </a:r>
          </a:p>
          <a:p>
            <a:pPr marL="514350" indent="-514350">
              <a:buFont typeface="Arial" panose="020B0604020202020204" pitchFamily="34" charset="0"/>
              <a:buAutoNum type="arabicPeriod"/>
            </a:pPr>
            <a:r>
              <a:rPr lang="en-US" altLang="en-US" sz="2200" dirty="0">
                <a:latin typeface="Times New Roman" pitchFamily="18" charset="0"/>
                <a:cs typeface="Times New Roman" pitchFamily="18" charset="0"/>
              </a:rPr>
              <a:t>What are the salient features of the Patents (Amendment) Act, 2002 ?</a:t>
            </a:r>
          </a:p>
          <a:p>
            <a:pPr marL="514350" indent="-514350">
              <a:buFont typeface="Arial" panose="020B0604020202020204" pitchFamily="34" charset="0"/>
              <a:buAutoNum type="arabicPeriod"/>
            </a:pPr>
            <a:r>
              <a:rPr lang="en-US" altLang="en-US" sz="2200" dirty="0">
                <a:latin typeface="Times New Roman" pitchFamily="18" charset="0"/>
                <a:cs typeface="Times New Roman" pitchFamily="18" charset="0"/>
              </a:rPr>
              <a:t>What is the procedure for obtaining patent ?</a:t>
            </a:r>
          </a:p>
          <a:p>
            <a:pPr marL="514350" indent="-514350">
              <a:buFont typeface="Arial" panose="020B0604020202020204" pitchFamily="34" charset="0"/>
              <a:buAutoNum type="arabicPeriod"/>
            </a:pPr>
            <a:r>
              <a:rPr lang="en-US" altLang="en-US" sz="2200" dirty="0">
                <a:latin typeface="Times New Roman" pitchFamily="18" charset="0"/>
                <a:cs typeface="Times New Roman" pitchFamily="18" charset="0"/>
              </a:rPr>
              <a:t>What is patent infringement ? Give its type?</a:t>
            </a:r>
          </a:p>
          <a:p>
            <a:pPr marL="514350" indent="-514350">
              <a:buFont typeface="Arial" panose="020B0604020202020204" pitchFamily="34" charset="0"/>
              <a:buAutoNum type="arabicPeriod"/>
            </a:pPr>
            <a:r>
              <a:rPr lang="en-US" altLang="en-US" sz="2200" dirty="0">
                <a:latin typeface="Times New Roman" pitchFamily="18" charset="0"/>
                <a:cs typeface="Times New Roman" pitchFamily="18" charset="0"/>
              </a:rPr>
              <a:t>What are infringing and non-infringing activities ? </a:t>
            </a:r>
          </a:p>
          <a:p>
            <a:pPr marL="514350" indent="-514350">
              <a:buFont typeface="Arial" panose="020B0604020202020204" pitchFamily="34" charset="0"/>
              <a:buAutoNum type="arabicPeriod"/>
            </a:pPr>
            <a:r>
              <a:rPr lang="en-US" altLang="en-US" sz="2200" dirty="0">
                <a:latin typeface="Times New Roman" pitchFamily="18" charset="0"/>
                <a:cs typeface="Times New Roman" pitchFamily="18" charset="0"/>
              </a:rPr>
              <a:t>What do you understand by the term copyright ? Who is the owner of a copyrighted work ?</a:t>
            </a:r>
          </a:p>
          <a:p>
            <a:pPr marL="514350" indent="-514350">
              <a:buFont typeface="Arial" panose="020B0604020202020204" pitchFamily="34" charset="0"/>
              <a:buAutoNum type="arabicPeriod"/>
            </a:pPr>
            <a:r>
              <a:rPr lang="en-US" altLang="en-US" sz="2200" dirty="0">
                <a:latin typeface="Times New Roman" pitchFamily="18" charset="0"/>
                <a:cs typeface="Times New Roman" pitchFamily="18" charset="0"/>
              </a:rPr>
              <a:t>What is copyright infringement ? What amounts to copyright infringement ?</a:t>
            </a:r>
          </a:p>
          <a:p>
            <a:endParaRPr lang="en-IN" dirty="0"/>
          </a:p>
        </p:txBody>
      </p:sp>
      <p:sp>
        <p:nvSpPr>
          <p:cNvPr id="4" name="Date Placeholder 3"/>
          <p:cNvSpPr>
            <a:spLocks noGrp="1"/>
          </p:cNvSpPr>
          <p:nvPr>
            <p:ph type="dt" sz="half" idx="10"/>
          </p:nvPr>
        </p:nvSpPr>
        <p:spPr/>
        <p:txBody>
          <a:bodyPr/>
          <a:lstStyle/>
          <a:p>
            <a:fld id="{E33C99A7-62D6-4E05-9EAC-10DED6D270D5}" type="datetime1">
              <a:rPr lang="en-US" smtClean="0"/>
              <a:t>6/24/2022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657567"/>
          </a:xfrm>
          <a:prstGeom prst="rect">
            <a:avLst/>
          </a:prstGeom>
        </p:spPr>
      </p:pic>
      <p:sp>
        <p:nvSpPr>
          <p:cNvPr id="8"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fontAlgn="t">
              <a:lnSpc>
                <a:spcPct val="150000"/>
              </a:lnSpc>
            </a:pPr>
            <a:r>
              <a:rPr lang="en-US" sz="2400" b="1" dirty="0" smtClean="0">
                <a:solidFill>
                  <a:srgbClr val="000000"/>
                </a:solidFill>
                <a:latin typeface="Times New Roman" panose="02020603050405020304" pitchFamily="18" charset="0"/>
                <a:cs typeface="Times New Roman" panose="02020603050405020304" pitchFamily="18" charset="0"/>
              </a:rPr>
              <a:t>                                Daily Quiz</a:t>
            </a:r>
            <a:r>
              <a:rPr lang="en-US" sz="2400" b="1" dirty="0" smtClean="0">
                <a:latin typeface="Times New Roman" panose="02020603050405020304" pitchFamily="18" charset="0"/>
                <a:cs typeface="Times New Roman" panose="02020603050405020304" pitchFamily="18" charset="0"/>
              </a:rPr>
              <a:t> </a:t>
            </a:r>
            <a:endParaRPr lang="en-US" sz="24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41069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850FD4-4455-46AC-971E-28CAA065D556}"/>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Course Objectives</a:t>
            </a:r>
            <a:endParaRPr lang="en-US" sz="2400" b="1" dirty="0">
              <a:latin typeface="Times New Roman" pitchFamily="18" charset="0"/>
              <a:cs typeface="Times New Roman" pitchFamily="18" charset="0"/>
            </a:endParaRPr>
          </a:p>
        </p:txBody>
      </p:sp>
      <p:pic>
        <p:nvPicPr>
          <p:cNvPr id="16387" name="Picture 2">
            <a:extLst>
              <a:ext uri="{FF2B5EF4-FFF2-40B4-BE49-F238E27FC236}">
                <a16:creationId xmlns="" xmlns:a16="http://schemas.microsoft.com/office/drawing/2014/main" id="{78475810-1C61-4579-AA53-E9BBB254F8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 xmlns:a16="http://schemas.microsoft.com/office/drawing/2014/main" id="{B12111DD-F6AE-4D7C-AE24-4CDD17E565E7}"/>
              </a:ext>
            </a:extLst>
          </p:cNvPr>
          <p:cNvSpPr/>
          <p:nvPr/>
        </p:nvSpPr>
        <p:spPr>
          <a:xfrm>
            <a:off x="152400" y="587584"/>
            <a:ext cx="8839200" cy="6093976"/>
          </a:xfrm>
          <a:prstGeom prst="rect">
            <a:avLst/>
          </a:prstGeom>
        </p:spPr>
        <p:txBody>
          <a:bodyPr wrap="square">
            <a:spAutoFit/>
          </a:bodyPr>
          <a:lstStyle/>
          <a:p>
            <a:pPr algn="just" eaLnBrk="1" fontAlgn="auto" hangingPunct="1">
              <a:lnSpc>
                <a:spcPct val="150000"/>
              </a:lnSpc>
              <a:spcBef>
                <a:spcPts val="0"/>
              </a:spcBef>
              <a:spcAft>
                <a:spcPts val="0"/>
              </a:spcAft>
              <a:defRPr/>
            </a:pPr>
            <a:r>
              <a:rPr lang="en-US" sz="2000" b="1" dirty="0">
                <a:latin typeface="Times New Roman" pitchFamily="18" charset="0"/>
                <a:cs typeface="Times New Roman" pitchFamily="18" charset="0"/>
              </a:rPr>
              <a:t>Course Objectives:</a:t>
            </a:r>
          </a:p>
          <a:p>
            <a:pPr algn="just" eaLnBrk="1" fontAlgn="auto" hangingPunct="1">
              <a:lnSpc>
                <a:spcPct val="150000"/>
              </a:lnSpc>
              <a:spcBef>
                <a:spcPts val="0"/>
              </a:spcBef>
              <a:spcAft>
                <a:spcPts val="0"/>
              </a:spcAft>
              <a:defRPr/>
            </a:pPr>
            <a:r>
              <a:rPr lang="en-US" sz="2000" dirty="0">
                <a:latin typeface="Times New Roman" pitchFamily="18" charset="0"/>
                <a:cs typeface="Times New Roman" pitchFamily="18" charset="0"/>
              </a:rPr>
              <a:t>The student will try to learn about:</a:t>
            </a:r>
            <a:endParaRPr lang="en-US" sz="2000" b="1" dirty="0">
              <a:latin typeface="Times New Roman" pitchFamily="18" charset="0"/>
              <a:cs typeface="Times New Roman" pitchFamily="18" charset="0"/>
            </a:endParaRPr>
          </a:p>
          <a:p>
            <a:pPr marL="342900" indent="-342900" algn="just" eaLnBrk="1" hangingPunct="1">
              <a:lnSpc>
                <a:spcPct val="150000"/>
              </a:lnSpc>
              <a:buFont typeface="+mj-lt"/>
              <a:buAutoNum type="arabicPeriod"/>
              <a:defRPr/>
            </a:pPr>
            <a:r>
              <a:rPr lang="en-US" sz="2000" dirty="0">
                <a:latin typeface="Times New Roman" pitchFamily="18" charset="0"/>
                <a:cs typeface="Times New Roman" pitchFamily="18" charset="0"/>
              </a:rPr>
              <a:t>To acquaint the students with legacies of constitutional development in  India and help those to understand the most diversified legal document of India and philosophy behind it.</a:t>
            </a:r>
          </a:p>
          <a:p>
            <a:pPr marL="342900" indent="-342900" algn="just" eaLnBrk="1" hangingPunct="1">
              <a:lnSpc>
                <a:spcPct val="150000"/>
              </a:lnSpc>
              <a:buFont typeface="+mj-lt"/>
              <a:buAutoNum type="arabicPeriod"/>
              <a:defRPr/>
            </a:pPr>
            <a:r>
              <a:rPr lang="en-US" sz="2000" dirty="0">
                <a:latin typeface="Times New Roman" pitchFamily="18" charset="0"/>
                <a:cs typeface="Times New Roman" pitchFamily="18" charset="0"/>
              </a:rPr>
              <a:t>To make students aware of the theoretical and functional aspects of the </a:t>
            </a:r>
            <a:r>
              <a:rPr lang="en-US" sz="2000" dirty="0" smtClean="0">
                <a:latin typeface="Times New Roman" pitchFamily="18" charset="0"/>
                <a:cs typeface="Times New Roman" pitchFamily="18" charset="0"/>
              </a:rPr>
              <a:t>Intellectual Property Laws and Regulation to Information.</a:t>
            </a:r>
            <a:endParaRPr lang="en-US" sz="2000" dirty="0">
              <a:latin typeface="Times New Roman" pitchFamily="18" charset="0"/>
              <a:cs typeface="Times New Roman" pitchFamily="18" charset="0"/>
            </a:endParaRPr>
          </a:p>
          <a:p>
            <a:pPr marL="342900" indent="-342900" algn="just" eaLnBrk="1" hangingPunct="1">
              <a:lnSpc>
                <a:spcPct val="150000"/>
              </a:lnSpc>
              <a:buFont typeface="+mj-lt"/>
              <a:buAutoNum type="arabicPeriod"/>
              <a:defRPr/>
            </a:pPr>
            <a:r>
              <a:rPr lang="en-US" sz="2000" dirty="0">
                <a:latin typeface="Times New Roman" pitchFamily="18" charset="0"/>
                <a:cs typeface="Times New Roman" pitchFamily="18" charset="0"/>
              </a:rPr>
              <a:t>To channelize students’ thinking towards basic understanding of the legal concepts and its implications for engineers.</a:t>
            </a:r>
          </a:p>
          <a:p>
            <a:pPr marL="342900" indent="-342900" algn="just" eaLnBrk="1" hangingPunct="1">
              <a:lnSpc>
                <a:spcPct val="150000"/>
              </a:lnSpc>
              <a:buFont typeface="+mj-lt"/>
              <a:buAutoNum type="arabicPeriod"/>
              <a:defRPr/>
            </a:pPr>
            <a:r>
              <a:rPr lang="en-US" sz="2000" b="1" dirty="0">
                <a:latin typeface="Times New Roman" pitchFamily="18" charset="0"/>
                <a:cs typeface="Times New Roman" pitchFamily="18" charset="0"/>
              </a:rPr>
              <a:t>To acquaint students with latest intellectual property rights and innovation environment with related regulatory framework.</a:t>
            </a:r>
          </a:p>
          <a:p>
            <a:pPr marL="342900" indent="-342900" algn="just" eaLnBrk="1" hangingPunct="1">
              <a:lnSpc>
                <a:spcPct val="150000"/>
              </a:lnSpc>
              <a:buFont typeface="+mj-lt"/>
              <a:buAutoNum type="arabicPeriod"/>
              <a:defRPr/>
            </a:pPr>
            <a:r>
              <a:rPr lang="en-US" sz="2000" dirty="0">
                <a:latin typeface="Times New Roman" pitchFamily="18" charset="0"/>
                <a:cs typeface="Times New Roman" pitchFamily="18" charset="0"/>
              </a:rPr>
              <a:t>To make students learn about role of engineering in business organizations and e-governance. </a:t>
            </a:r>
          </a:p>
        </p:txBody>
      </p:sp>
      <p:sp>
        <p:nvSpPr>
          <p:cNvPr id="3" name="Date Placeholder 2"/>
          <p:cNvSpPr>
            <a:spLocks noGrp="1"/>
          </p:cNvSpPr>
          <p:nvPr>
            <p:ph type="dt" sz="half" idx="10"/>
          </p:nvPr>
        </p:nvSpPr>
        <p:spPr/>
        <p:txBody>
          <a:bodyPr/>
          <a:lstStyle/>
          <a:p>
            <a:fld id="{DAF55CFA-CE89-4E85-B49B-AC97B81896E8}" type="datetime1">
              <a:rPr lang="en-US" smtClean="0"/>
              <a:t>6/24/2022</a:t>
            </a:fld>
            <a:endParaRPr lang="en-US" dirty="0"/>
          </a:p>
        </p:txBody>
      </p:sp>
      <p:sp>
        <p:nvSpPr>
          <p:cNvPr id="4" name="Footer Placeholder 3"/>
          <p:cNvSpPr>
            <a:spLocks noGrp="1"/>
          </p:cNvSpPr>
          <p:nvPr>
            <p:ph type="ftr" sz="quarter" idx="11"/>
          </p:nvPr>
        </p:nvSpPr>
        <p:spPr>
          <a:xfrm>
            <a:off x="1981200" y="6356350"/>
            <a:ext cx="5562600" cy="501650"/>
          </a:xfrm>
        </p:spPr>
        <p:txBody>
          <a:bodyPr/>
          <a:lstStyle/>
          <a:p>
            <a:r>
              <a:rPr lang="en-US" smtClean="0"/>
              <a:t>Ms. Annapurna Dwivedi    Constitution of India, Law and Engineering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4449351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839200" cy="5410200"/>
          </a:xfrm>
        </p:spPr>
        <p:txBody>
          <a:bodyPr>
            <a:normAutofit/>
          </a:bodyPr>
          <a:lstStyle/>
          <a:p>
            <a:pPr marL="0" indent="0" algn="just">
              <a:buNone/>
              <a:defRPr/>
            </a:pPr>
            <a:r>
              <a:rPr lang="en-US" sz="2000" dirty="0">
                <a:cs typeface="Times" panose="02020603050405020304" pitchFamily="18" charset="0"/>
              </a:rPr>
              <a:t>1. </a:t>
            </a:r>
            <a:r>
              <a:rPr lang="en-US" sz="2000" dirty="0">
                <a:latin typeface="Times New Roman" pitchFamily="18" charset="0"/>
                <a:cs typeface="Times New Roman" pitchFamily="18" charset="0"/>
              </a:rPr>
              <a:t>What is intellectual property ?</a:t>
            </a:r>
          </a:p>
          <a:p>
            <a:pPr marL="0" indent="0" algn="just">
              <a:buNone/>
              <a:defRPr/>
            </a:pPr>
            <a:r>
              <a:rPr lang="en-US" sz="2000" dirty="0">
                <a:latin typeface="Times New Roman" pitchFamily="18" charset="0"/>
                <a:cs typeface="Times New Roman" pitchFamily="18" charset="0"/>
              </a:rPr>
              <a:t>2. What is intellectual property rights ?.</a:t>
            </a:r>
          </a:p>
          <a:p>
            <a:pPr marL="0" indent="0" algn="just">
              <a:buNone/>
              <a:defRPr/>
            </a:pPr>
            <a:r>
              <a:rPr lang="en-US" sz="2000" dirty="0" smtClean="0">
                <a:latin typeface="Times New Roman" pitchFamily="18" charset="0"/>
                <a:cs typeface="Times New Roman" pitchFamily="18" charset="0"/>
              </a:rPr>
              <a:t>3</a:t>
            </a:r>
            <a:r>
              <a:rPr lang="en-US" sz="2000" dirty="0">
                <a:latin typeface="Times New Roman" pitchFamily="18" charset="0"/>
                <a:cs typeface="Times New Roman" pitchFamily="18" charset="0"/>
              </a:rPr>
              <a:t>. What are the categories of Intellectual Property (IP) ? </a:t>
            </a:r>
          </a:p>
          <a:p>
            <a:pPr marL="0" indent="0" algn="just">
              <a:buNone/>
              <a:defRPr/>
            </a:pPr>
            <a:r>
              <a:rPr lang="en-US" sz="2000" dirty="0">
                <a:latin typeface="Times New Roman" pitchFamily="18" charset="0"/>
                <a:cs typeface="Times New Roman" pitchFamily="18" charset="0"/>
              </a:rPr>
              <a:t>4. What is patent ?.</a:t>
            </a:r>
          </a:p>
          <a:p>
            <a:pPr marL="0" indent="0" algn="just">
              <a:buNone/>
              <a:defRPr/>
            </a:pPr>
            <a:r>
              <a:rPr lang="en-US" sz="2000" dirty="0" smtClean="0">
                <a:latin typeface="Times New Roman" pitchFamily="18" charset="0"/>
                <a:cs typeface="Times New Roman" pitchFamily="18" charset="0"/>
              </a:rPr>
              <a:t>5</a:t>
            </a:r>
            <a:r>
              <a:rPr lang="en-US" sz="2000" dirty="0">
                <a:latin typeface="Times New Roman" pitchFamily="18" charset="0"/>
                <a:cs typeface="Times New Roman" pitchFamily="18" charset="0"/>
              </a:rPr>
              <a:t>. What is the object behind granting patent ? </a:t>
            </a:r>
          </a:p>
          <a:p>
            <a:pPr marL="0" indent="0" algn="just">
              <a:buNone/>
              <a:defRPr/>
            </a:pPr>
            <a:r>
              <a:rPr lang="en-US" sz="2000" dirty="0">
                <a:latin typeface="Times New Roman" pitchFamily="18" charset="0"/>
                <a:cs typeface="Times New Roman" pitchFamily="18" charset="0"/>
              </a:rPr>
              <a:t>6. Who can apply for patent ? </a:t>
            </a:r>
          </a:p>
          <a:p>
            <a:pPr marL="0" indent="0" algn="just">
              <a:buNone/>
              <a:defRPr/>
            </a:pPr>
            <a:r>
              <a:rPr lang="en-US" sz="2000" dirty="0">
                <a:latin typeface="Times New Roman" pitchFamily="18" charset="0"/>
                <a:cs typeface="Times New Roman" pitchFamily="18" charset="0"/>
              </a:rPr>
              <a:t>7. Where are patent offices located in India </a:t>
            </a:r>
          </a:p>
          <a:p>
            <a:endParaRPr lang="en-IN" dirty="0"/>
          </a:p>
        </p:txBody>
      </p:sp>
      <p:sp>
        <p:nvSpPr>
          <p:cNvPr id="4" name="Date Placeholder 3"/>
          <p:cNvSpPr>
            <a:spLocks noGrp="1"/>
          </p:cNvSpPr>
          <p:nvPr>
            <p:ph type="dt" sz="half" idx="10"/>
          </p:nvPr>
        </p:nvSpPr>
        <p:spPr/>
        <p:txBody>
          <a:bodyPr/>
          <a:lstStyle/>
          <a:p>
            <a:fld id="{E33C99A7-62D6-4E05-9EAC-10DED6D270D5}" type="datetime1">
              <a:rPr lang="en-US" smtClean="0"/>
              <a:t>6/24/2022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657567"/>
          </a:xfrm>
          <a:prstGeom prst="rect">
            <a:avLst/>
          </a:prstGeom>
        </p:spPr>
      </p:pic>
      <p:sp>
        <p:nvSpPr>
          <p:cNvPr id="8"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fontAlgn="t">
              <a:lnSpc>
                <a:spcPct val="150000"/>
              </a:lnSpc>
            </a:pP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Weekly Assignment</a:t>
            </a:r>
          </a:p>
          <a:p>
            <a:pPr algn="just" fontAlgn="t">
              <a:lnSpc>
                <a:spcPct val="150000"/>
              </a:lnSpc>
            </a:pPr>
            <a:r>
              <a:rPr lang="en-US" sz="2400" b="1" dirty="0" smtClean="0">
                <a:latin typeface="Times New Roman" panose="02020603050405020304" pitchFamily="18" charset="0"/>
                <a:cs typeface="Times New Roman" panose="02020603050405020304" pitchFamily="18" charset="0"/>
              </a:rPr>
              <a:t> </a:t>
            </a:r>
            <a:endParaRPr lang="en-US" sz="24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15613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839200" cy="5410200"/>
          </a:xfrm>
        </p:spPr>
        <p:txBody>
          <a:bodyPr>
            <a:normAutofit/>
          </a:bodyPr>
          <a:lstStyle/>
          <a:p>
            <a:pPr>
              <a:buNone/>
            </a:pPr>
            <a:r>
              <a:rPr lang="en-US" altLang="en-US" sz="2000" dirty="0">
                <a:latin typeface="Times New Roman" pitchFamily="18" charset="0"/>
                <a:cs typeface="Times New Roman" pitchFamily="18" charset="0"/>
              </a:rPr>
              <a:t>1.What do you understand by the term copyright ?</a:t>
            </a:r>
          </a:p>
          <a:p>
            <a:pPr>
              <a:buNone/>
            </a:pPr>
            <a:r>
              <a:rPr lang="en-US" altLang="en-US" sz="2000" dirty="0">
                <a:latin typeface="Times New Roman" pitchFamily="18" charset="0"/>
                <a:cs typeface="Times New Roman" pitchFamily="18" charset="0"/>
              </a:rPr>
              <a:t>2.Briefly describe the Information Technology Act, 2000. . </a:t>
            </a:r>
          </a:p>
          <a:p>
            <a:pPr>
              <a:buNone/>
            </a:pPr>
            <a:r>
              <a:rPr lang="en-US" altLang="en-US" sz="2000" dirty="0">
                <a:latin typeface="Times New Roman" pitchFamily="18" charset="0"/>
                <a:cs typeface="Times New Roman" pitchFamily="18" charset="0"/>
              </a:rPr>
              <a:t>3.What is Electronic Governance (E-Governance) ?</a:t>
            </a:r>
          </a:p>
          <a:p>
            <a:pPr>
              <a:buNone/>
            </a:pPr>
            <a:r>
              <a:rPr lang="en-US" altLang="en-US" sz="2000" dirty="0">
                <a:latin typeface="Times New Roman" pitchFamily="18" charset="0"/>
                <a:cs typeface="Times New Roman" pitchFamily="18" charset="0"/>
              </a:rPr>
              <a:t>4. What are the objectives of E-Governance ? </a:t>
            </a:r>
          </a:p>
          <a:p>
            <a:pPr>
              <a:buNone/>
            </a:pPr>
            <a:r>
              <a:rPr lang="en-US" altLang="en-US" sz="2000" dirty="0">
                <a:latin typeface="Times New Roman" pitchFamily="18" charset="0"/>
                <a:cs typeface="Times New Roman" pitchFamily="18" charset="0"/>
              </a:rPr>
              <a:t>5What are the advantages of E-Governance ?</a:t>
            </a:r>
          </a:p>
          <a:p>
            <a:pPr>
              <a:buNone/>
            </a:pPr>
            <a:r>
              <a:rPr lang="en-US" altLang="en-US" sz="2000" dirty="0">
                <a:latin typeface="Times New Roman" pitchFamily="18" charset="0"/>
                <a:cs typeface="Times New Roman" pitchFamily="18" charset="0"/>
              </a:rPr>
              <a:t>6.What are the disadvantages of E-Governance </a:t>
            </a:r>
            <a:r>
              <a:rPr lang="en-US" altLang="en-US" sz="2000" dirty="0" smtClean="0">
                <a:latin typeface="Times New Roman" pitchFamily="18" charset="0"/>
                <a:cs typeface="Times New Roman" pitchFamily="18" charset="0"/>
              </a:rPr>
              <a:t>?</a:t>
            </a:r>
          </a:p>
          <a:p>
            <a:pPr>
              <a:buNone/>
            </a:pPr>
            <a:r>
              <a:rPr lang="en-US" altLang="en-US" sz="2000" dirty="0" smtClean="0">
                <a:latin typeface="Times New Roman" pitchFamily="18" charset="0"/>
                <a:cs typeface="Times New Roman" pitchFamily="18" charset="0"/>
              </a:rPr>
              <a:t>7</a:t>
            </a:r>
            <a:r>
              <a:rPr lang="en-US" altLang="en-US" sz="2000" dirty="0">
                <a:latin typeface="Times New Roman" pitchFamily="18" charset="0"/>
                <a:cs typeface="Times New Roman" pitchFamily="18" charset="0"/>
              </a:rPr>
              <a:t>. What are the remedies for copyright infringement </a:t>
            </a:r>
            <a:r>
              <a:rPr lang="en-US" altLang="en-US" dirty="0">
                <a:latin typeface="Times New Roman" pitchFamily="18" charset="0"/>
                <a:cs typeface="Times New Roman" pitchFamily="18" charset="0"/>
              </a:rPr>
              <a:t>?</a:t>
            </a:r>
          </a:p>
          <a:p>
            <a:endParaRPr lang="en-IN" dirty="0"/>
          </a:p>
        </p:txBody>
      </p:sp>
      <p:sp>
        <p:nvSpPr>
          <p:cNvPr id="4" name="Date Placeholder 3"/>
          <p:cNvSpPr>
            <a:spLocks noGrp="1"/>
          </p:cNvSpPr>
          <p:nvPr>
            <p:ph type="dt" sz="half" idx="10"/>
          </p:nvPr>
        </p:nvSpPr>
        <p:spPr/>
        <p:txBody>
          <a:bodyPr/>
          <a:lstStyle/>
          <a:p>
            <a:fld id="{E33C99A7-62D6-4E05-9EAC-10DED6D270D5}" type="datetime1">
              <a:rPr lang="en-US" smtClean="0"/>
              <a:t>6/24/2022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657567"/>
          </a:xfrm>
          <a:prstGeom prst="rect">
            <a:avLst/>
          </a:prstGeom>
        </p:spPr>
      </p:pic>
      <p:sp>
        <p:nvSpPr>
          <p:cNvPr id="8"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fontAlgn="t">
              <a:lnSpc>
                <a:spcPct val="150000"/>
              </a:lnSpc>
            </a:pP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Weekly Assignment</a:t>
            </a:r>
          </a:p>
          <a:p>
            <a:pPr algn="just" fontAlgn="t">
              <a:lnSpc>
                <a:spcPct val="150000"/>
              </a:lnSpc>
            </a:pPr>
            <a:r>
              <a:rPr lang="en-US" sz="2400" b="1" dirty="0" smtClean="0">
                <a:latin typeface="Times New Roman" panose="02020603050405020304" pitchFamily="18" charset="0"/>
                <a:cs typeface="Times New Roman" panose="02020603050405020304" pitchFamily="18" charset="0"/>
              </a:rPr>
              <a:t> </a:t>
            </a:r>
            <a:endParaRPr lang="en-US" sz="24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2979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5562600"/>
          </a:xfrm>
        </p:spPr>
        <p:txBody>
          <a:bodyPr>
            <a:normAutofit fontScale="92500"/>
          </a:bodyPr>
          <a:lstStyle/>
          <a:p>
            <a:pPr>
              <a:buNone/>
            </a:pPr>
            <a:r>
              <a:rPr lang="en-US" altLang="en-US" sz="2200" dirty="0">
                <a:latin typeface="Times New Roman" pitchFamily="18" charset="0"/>
                <a:cs typeface="Times New Roman" pitchFamily="18" charset="0"/>
              </a:rPr>
              <a:t>1.Discuss the various historical milestones and major issues connected to the making of the Constitution of India. </a:t>
            </a:r>
          </a:p>
          <a:p>
            <a:pPr>
              <a:buNone/>
            </a:pPr>
            <a:r>
              <a:rPr lang="en-US" altLang="en-US" sz="2200" dirty="0">
                <a:latin typeface="Times New Roman" pitchFamily="18" charset="0"/>
                <a:cs typeface="Times New Roman" pitchFamily="18" charset="0"/>
              </a:rPr>
              <a:t>2.Describe the salient features of the Constitution of India .</a:t>
            </a:r>
          </a:p>
          <a:p>
            <a:pPr>
              <a:buNone/>
            </a:pPr>
            <a:r>
              <a:rPr lang="en-US" altLang="en-US" sz="2200" dirty="0" smtClean="0">
                <a:latin typeface="Times New Roman" pitchFamily="18" charset="0"/>
                <a:cs typeface="Times New Roman" pitchFamily="18" charset="0"/>
              </a:rPr>
              <a:t>3.Introduce </a:t>
            </a:r>
            <a:r>
              <a:rPr lang="en-US" altLang="en-US" sz="2200" dirty="0">
                <a:latin typeface="Times New Roman" pitchFamily="18" charset="0"/>
                <a:cs typeface="Times New Roman" pitchFamily="18" charset="0"/>
              </a:rPr>
              <a:t>the literary composition ( parts ,articles &amp; schedule) of Constitution of India. </a:t>
            </a:r>
          </a:p>
          <a:p>
            <a:pPr>
              <a:buNone/>
            </a:pPr>
            <a:r>
              <a:rPr lang="en-US" altLang="en-US" sz="2200" dirty="0">
                <a:latin typeface="Times New Roman" pitchFamily="18" charset="0"/>
                <a:cs typeface="Times New Roman" pitchFamily="18" charset="0"/>
              </a:rPr>
              <a:t>4.Explain the fundamental rights &amp; duties conferred to us by the Constitution of India. </a:t>
            </a:r>
          </a:p>
          <a:p>
            <a:pPr>
              <a:buNone/>
            </a:pPr>
            <a:r>
              <a:rPr lang="en-US" altLang="en-US" sz="2200" dirty="0">
                <a:latin typeface="Times New Roman" pitchFamily="18" charset="0"/>
                <a:cs typeface="Times New Roman" pitchFamily="18" charset="0"/>
              </a:rPr>
              <a:t>5.What is the main objectives of DPSP? Discuss. </a:t>
            </a:r>
          </a:p>
          <a:p>
            <a:pPr>
              <a:buNone/>
            </a:pPr>
            <a:r>
              <a:rPr lang="en-US" altLang="en-US" sz="2200" dirty="0">
                <a:latin typeface="Times New Roman" pitchFamily="18" charset="0"/>
                <a:cs typeface="Times New Roman" pitchFamily="18" charset="0"/>
              </a:rPr>
              <a:t>6.Discuss center - state &amp; state - state relationship in the light of articles 245,256,257 &amp; 263.</a:t>
            </a:r>
          </a:p>
          <a:p>
            <a:pPr>
              <a:buNone/>
            </a:pPr>
            <a:r>
              <a:rPr lang="en-US" altLang="en-US" sz="2200" dirty="0" smtClean="0">
                <a:latin typeface="Times New Roman" pitchFamily="18" charset="0"/>
                <a:cs typeface="Times New Roman" pitchFamily="18" charset="0"/>
              </a:rPr>
              <a:t>7.Explain </a:t>
            </a:r>
            <a:r>
              <a:rPr lang="en-US" altLang="en-US" sz="2200" dirty="0">
                <a:latin typeface="Times New Roman" pitchFamily="18" charset="0"/>
                <a:cs typeface="Times New Roman" pitchFamily="18" charset="0"/>
              </a:rPr>
              <a:t>the emergency proclamation provisions provided in the Constitution of India. What do you mean by the financial emergency? How it can be countered? </a:t>
            </a:r>
          </a:p>
          <a:p>
            <a:pPr>
              <a:buNone/>
            </a:pPr>
            <a:r>
              <a:rPr lang="en-US" altLang="en-US" sz="2200" dirty="0">
                <a:latin typeface="Times New Roman" pitchFamily="18" charset="0"/>
                <a:cs typeface="Times New Roman" pitchFamily="18" charset="0"/>
              </a:rPr>
              <a:t>8.What is article 356? Explain. 9.What are the ways we can amend the Constitution of India? Discuss major</a:t>
            </a:r>
          </a:p>
          <a:p>
            <a:pPr>
              <a:buNone/>
            </a:pPr>
            <a:r>
              <a:rPr lang="en-US" altLang="en-US" sz="2200" dirty="0">
                <a:latin typeface="Times New Roman" pitchFamily="18" charset="0"/>
                <a:cs typeface="Times New Roman" pitchFamily="18" charset="0"/>
              </a:rPr>
              <a:t>9. amendments made since independence which you think has shaped our future? </a:t>
            </a:r>
          </a:p>
          <a:p>
            <a:endParaRPr lang="en-IN" dirty="0"/>
          </a:p>
        </p:txBody>
      </p:sp>
      <p:sp>
        <p:nvSpPr>
          <p:cNvPr id="4" name="Date Placeholder 3"/>
          <p:cNvSpPr>
            <a:spLocks noGrp="1"/>
          </p:cNvSpPr>
          <p:nvPr>
            <p:ph type="dt" sz="half" idx="10"/>
          </p:nvPr>
        </p:nvSpPr>
        <p:spPr/>
        <p:txBody>
          <a:bodyPr/>
          <a:lstStyle/>
          <a:p>
            <a:fld id="{E33C99A7-62D6-4E05-9EAC-10DED6D270D5}" type="datetime1">
              <a:rPr lang="en-US" smtClean="0"/>
              <a:t>6/24/2022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657567"/>
          </a:xfrm>
          <a:prstGeom prst="rect">
            <a:avLst/>
          </a:prstGeom>
        </p:spPr>
      </p:pic>
      <p:sp>
        <p:nvSpPr>
          <p:cNvPr id="8"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fontAlgn="t">
              <a:lnSpc>
                <a:spcPct val="150000"/>
              </a:lnSpc>
            </a:pPr>
            <a:r>
              <a:rPr lang="en-US" sz="2400" b="1" dirty="0" smtClean="0">
                <a:solidFill>
                  <a:srgbClr val="000000"/>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Weekly Assignment</a:t>
            </a:r>
          </a:p>
          <a:p>
            <a:pPr algn="just" fontAlgn="t">
              <a:lnSpc>
                <a:spcPct val="150000"/>
              </a:lnSpc>
            </a:pPr>
            <a:r>
              <a:rPr lang="en-US" sz="2400" b="1" dirty="0" smtClean="0">
                <a:latin typeface="Times New Roman" panose="02020603050405020304" pitchFamily="18" charset="0"/>
                <a:cs typeface="Times New Roman" panose="02020603050405020304" pitchFamily="18" charset="0"/>
              </a:rPr>
              <a:t> </a:t>
            </a:r>
            <a:endParaRPr lang="en-US" sz="24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69260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defRPr/>
            </a:pPr>
            <a:r>
              <a:rPr lang="en-US" altLang="en-US" sz="2000" dirty="0"/>
              <a:t>You tube/other  Video Links</a:t>
            </a:r>
          </a:p>
          <a:p>
            <a:pPr marL="0" indent="0">
              <a:buNone/>
              <a:defRPr/>
            </a:pPr>
            <a:r>
              <a:rPr lang="en-US" altLang="en-US" sz="2000" dirty="0">
                <a:hlinkClick r:id="rId2"/>
              </a:rPr>
              <a:t>https://www.youtube.com/watch?v=9C88NOP59gM</a:t>
            </a:r>
            <a:endParaRPr lang="en-US" altLang="en-US" sz="2000" dirty="0"/>
          </a:p>
          <a:p>
            <a:pPr marL="0" indent="0">
              <a:buNone/>
              <a:defRPr/>
            </a:pPr>
            <a:r>
              <a:rPr lang="en-US" altLang="en-US" sz="2000" dirty="0">
                <a:hlinkClick r:id="rId3"/>
              </a:rPr>
              <a:t>https://www.youtube.com/watch?v=RJHjw2GpWlY</a:t>
            </a:r>
            <a:endParaRPr lang="en-US" altLang="en-US" sz="2000" dirty="0"/>
          </a:p>
          <a:p>
            <a:pPr marL="0" indent="0">
              <a:buNone/>
              <a:defRPr/>
            </a:pPr>
            <a:r>
              <a:rPr lang="en-US" altLang="en-US" sz="2000" dirty="0">
                <a:hlinkClick r:id="rId4"/>
              </a:rPr>
              <a:t>https://www.youtube.com/watch?v=p6lgIYuVyNo</a:t>
            </a:r>
            <a:endParaRPr lang="en-US" altLang="en-US" sz="2000" dirty="0"/>
          </a:p>
          <a:p>
            <a:endParaRPr lang="en-IN" dirty="0"/>
          </a:p>
        </p:txBody>
      </p:sp>
      <p:sp>
        <p:nvSpPr>
          <p:cNvPr id="4" name="Date Placeholder 3"/>
          <p:cNvSpPr>
            <a:spLocks noGrp="1"/>
          </p:cNvSpPr>
          <p:nvPr>
            <p:ph type="dt" sz="half" idx="10"/>
          </p:nvPr>
        </p:nvSpPr>
        <p:spPr/>
        <p:txBody>
          <a:bodyPr/>
          <a:lstStyle/>
          <a:p>
            <a:fld id="{E33C99A7-62D6-4E05-9EAC-10DED6D270D5}" type="datetime1">
              <a:rPr lang="en-US" smtClean="0"/>
              <a:t>6/24/2022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71" y="73817"/>
            <a:ext cx="1347673" cy="657567"/>
          </a:xfrm>
          <a:prstGeom prst="rect">
            <a:avLst/>
          </a:prstGeom>
        </p:spPr>
      </p:pic>
      <p:sp>
        <p:nvSpPr>
          <p:cNvPr id="8"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fontAlgn="t">
              <a:lnSpc>
                <a:spcPct val="150000"/>
              </a:lnSpc>
            </a:pPr>
            <a:r>
              <a:rPr lang="en-US" sz="2400" b="1" dirty="0" smtClean="0">
                <a:solidFill>
                  <a:srgbClr val="000000"/>
                </a:solidFill>
                <a:latin typeface="Times New Roman" panose="02020603050405020304" pitchFamily="18" charset="0"/>
                <a:cs typeface="Times New Roman" panose="02020603050405020304" pitchFamily="18" charset="0"/>
              </a:rPr>
              <a:t>                            </a:t>
            </a:r>
          </a:p>
          <a:p>
            <a:pPr algn="just" fontAlgn="t">
              <a:lnSpc>
                <a:spcPct val="150000"/>
              </a:lnSpc>
            </a:pP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smtClean="0">
                <a:solidFill>
                  <a:srgbClr val="000000"/>
                </a:solidFill>
                <a:latin typeface="Times New Roman" panose="02020603050405020304" pitchFamily="18" charset="0"/>
                <a:cs typeface="Times New Roman" panose="02020603050405020304" pitchFamily="18" charset="0"/>
              </a:rPr>
              <a:t>                              Topic Links</a:t>
            </a:r>
            <a:endParaRPr lang="en-US" sz="2400" b="1" dirty="0">
              <a:latin typeface="Times New Roman" panose="02020603050405020304" pitchFamily="18" charset="0"/>
              <a:cs typeface="Times New Roman" panose="02020603050405020304" pitchFamily="18" charset="0"/>
            </a:endParaRPr>
          </a:p>
          <a:p>
            <a:pPr algn="just" fontAlgn="t">
              <a:lnSpc>
                <a:spcPct val="150000"/>
              </a:lnSpc>
            </a:pPr>
            <a:r>
              <a:rPr lang="en-US" sz="2400" b="1" dirty="0" smtClean="0">
                <a:latin typeface="Times New Roman" panose="02020603050405020304" pitchFamily="18" charset="0"/>
                <a:cs typeface="Times New Roman" panose="02020603050405020304" pitchFamily="18" charset="0"/>
              </a:rPr>
              <a:t> </a:t>
            </a:r>
            <a:endParaRPr lang="en-US" sz="24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573222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31384"/>
            <a:ext cx="9144000" cy="5593216"/>
          </a:xfrm>
        </p:spPr>
        <p:txBody>
          <a:bodyPr>
            <a:normAutofit/>
          </a:bodyPr>
          <a:lstStyle/>
          <a:p>
            <a:pPr marL="514350" indent="-514350">
              <a:buFont typeface="+mj-lt"/>
              <a:buAutoNum type="arabicPeriod"/>
            </a:pPr>
            <a:r>
              <a:rPr lang="en-IN" sz="2000" dirty="0" smtClean="0">
                <a:latin typeface="Times New Roman" pitchFamily="18" charset="0"/>
                <a:cs typeface="Times New Roman" pitchFamily="18" charset="0"/>
              </a:rPr>
              <a:t>Who are remove the judge of the Supreme Court?</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 Chief Justice of Supreme Court </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b) Only the President </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c) Only the Parliament</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d) Both Parliament and President</a:t>
            </a:r>
          </a:p>
          <a:p>
            <a:pPr marL="0" indent="0">
              <a:buNone/>
            </a:pP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2. The Governor of State is appointed by the President on the advice of the?</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 Prime Minister</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b) Vice President</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c) Chief Minister</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d) Chief Justice </a:t>
            </a:r>
          </a:p>
          <a:p>
            <a:pPr marL="0" indent="0">
              <a:buNone/>
            </a:pP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3. The President gives his resignation to the?</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a) Chief Justice </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b) Parliament</a:t>
            </a:r>
            <a:endParaRPr lang="en-IN"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33C99A7-62D6-4E05-9EAC-10DED6D270D5}" type="datetime1">
              <a:rPr lang="en-US" smtClean="0"/>
              <a:t>6/24/2022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657567"/>
          </a:xfrm>
          <a:prstGeom prst="rect">
            <a:avLst/>
          </a:prstGeom>
        </p:spPr>
      </p:pic>
      <p:sp>
        <p:nvSpPr>
          <p:cNvPr id="9"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fontAlgn="t">
              <a:lnSpc>
                <a:spcPct val="150000"/>
              </a:lnSpc>
            </a:pPr>
            <a:r>
              <a:rPr lang="en-US" sz="2400" b="1" dirty="0" smtClean="0">
                <a:solidFill>
                  <a:srgbClr val="000000"/>
                </a:solidFill>
                <a:latin typeface="Times New Roman" panose="02020603050405020304" pitchFamily="18" charset="0"/>
                <a:cs typeface="Times New Roman" panose="02020603050405020304" pitchFamily="18" charset="0"/>
              </a:rPr>
              <a:t>                            </a:t>
            </a:r>
          </a:p>
          <a:p>
            <a:pPr algn="just" fontAlgn="t">
              <a:lnSpc>
                <a:spcPct val="150000"/>
              </a:lnSpc>
            </a:pP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smtClean="0">
                <a:solidFill>
                  <a:srgbClr val="000000"/>
                </a:solidFill>
                <a:latin typeface="Times New Roman" panose="02020603050405020304" pitchFamily="18" charset="0"/>
                <a:cs typeface="Times New Roman" panose="02020603050405020304" pitchFamily="18" charset="0"/>
              </a:rPr>
              <a:t>                                         MCQ</a:t>
            </a:r>
            <a:endParaRPr lang="en-US" sz="2400" b="1" dirty="0">
              <a:latin typeface="Times New Roman" panose="02020603050405020304" pitchFamily="18" charset="0"/>
              <a:cs typeface="Times New Roman" panose="02020603050405020304" pitchFamily="18" charset="0"/>
            </a:endParaRPr>
          </a:p>
          <a:p>
            <a:pPr algn="just" fontAlgn="t">
              <a:lnSpc>
                <a:spcPct val="150000"/>
              </a:lnSpc>
            </a:pPr>
            <a:r>
              <a:rPr lang="en-US" sz="2400" b="1" dirty="0" smtClean="0">
                <a:latin typeface="Times New Roman" panose="02020603050405020304" pitchFamily="18" charset="0"/>
                <a:cs typeface="Times New Roman" panose="02020603050405020304" pitchFamily="18" charset="0"/>
              </a:rPr>
              <a:t> </a:t>
            </a:r>
            <a:endParaRPr lang="en-US" sz="24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3220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839200" cy="5410200"/>
          </a:xfrm>
        </p:spPr>
        <p:txBody>
          <a:bodyPr/>
          <a:lstStyle/>
          <a:p>
            <a:pPr marL="0" indent="0">
              <a:buNone/>
            </a:pPr>
            <a:r>
              <a:rPr lang="en-IN" dirty="0" smtClean="0"/>
              <a:t>      </a:t>
            </a:r>
            <a:r>
              <a:rPr lang="en-IN" sz="2000" dirty="0" smtClean="0">
                <a:latin typeface="Times New Roman" pitchFamily="18" charset="0"/>
                <a:cs typeface="Times New Roman" pitchFamily="18" charset="0"/>
              </a:rPr>
              <a:t>c) Vice President</a:t>
            </a:r>
          </a:p>
          <a:p>
            <a:pPr marL="0" indent="0">
              <a:buNone/>
            </a:pP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         d) Prime Minister </a:t>
            </a:r>
          </a:p>
          <a:p>
            <a:pPr marL="0" indent="0">
              <a:buNone/>
            </a:pPr>
            <a:endParaRPr lang="en-IN" sz="2000" dirty="0" smtClean="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4. </a:t>
            </a:r>
            <a:r>
              <a:rPr lang="en-US" sz="2000" dirty="0">
                <a:latin typeface="Times New Roman" pitchFamily="18" charset="0"/>
                <a:cs typeface="Times New Roman" pitchFamily="18" charset="0"/>
              </a:rPr>
              <a:t>The total number of members nominated by the President to the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and the </a:t>
            </a:r>
            <a:r>
              <a:rPr lang="en-US" sz="2000" dirty="0" err="1">
                <a:latin typeface="Times New Roman" pitchFamily="18" charset="0"/>
                <a:cs typeface="Times New Roman" pitchFamily="18" charset="0"/>
              </a:rPr>
              <a:t>Rajya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is</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a) 16</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b) 18</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c) 14</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d) 12</a:t>
            </a:r>
          </a:p>
          <a:p>
            <a:pPr marL="0" indent="0">
              <a:buNone/>
            </a:pPr>
            <a:endParaRPr lang="en-US" sz="2000" dirty="0"/>
          </a:p>
        </p:txBody>
      </p:sp>
      <p:sp>
        <p:nvSpPr>
          <p:cNvPr id="4" name="Date Placeholder 3"/>
          <p:cNvSpPr>
            <a:spLocks noGrp="1"/>
          </p:cNvSpPr>
          <p:nvPr>
            <p:ph type="dt" sz="half" idx="10"/>
          </p:nvPr>
        </p:nvSpPr>
        <p:spPr/>
        <p:txBody>
          <a:bodyPr/>
          <a:lstStyle/>
          <a:p>
            <a:fld id="{E33C99A7-62D6-4E05-9EAC-10DED6D270D5}" type="datetime1">
              <a:rPr lang="en-US" smtClean="0"/>
              <a:t>6/24/2022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657567"/>
          </a:xfrm>
          <a:prstGeom prst="rect">
            <a:avLst/>
          </a:prstGeom>
        </p:spPr>
      </p:pic>
      <p:sp>
        <p:nvSpPr>
          <p:cNvPr id="8"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fontAlgn="t">
              <a:lnSpc>
                <a:spcPct val="150000"/>
              </a:lnSpc>
            </a:pPr>
            <a:r>
              <a:rPr lang="en-US" sz="2400" b="1" dirty="0" smtClean="0">
                <a:solidFill>
                  <a:srgbClr val="000000"/>
                </a:solidFill>
                <a:latin typeface="Times New Roman" panose="02020603050405020304" pitchFamily="18" charset="0"/>
                <a:cs typeface="Times New Roman" panose="02020603050405020304" pitchFamily="18" charset="0"/>
              </a:rPr>
              <a:t>                            </a:t>
            </a:r>
          </a:p>
          <a:p>
            <a:pPr algn="just" fontAlgn="t">
              <a:lnSpc>
                <a:spcPct val="150000"/>
              </a:lnSpc>
            </a:pP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smtClean="0">
                <a:solidFill>
                  <a:srgbClr val="000000"/>
                </a:solidFill>
                <a:latin typeface="Times New Roman" panose="02020603050405020304" pitchFamily="18" charset="0"/>
                <a:cs typeface="Times New Roman" panose="02020603050405020304" pitchFamily="18" charset="0"/>
              </a:rPr>
              <a:t>                                         MCQ</a:t>
            </a:r>
            <a:endParaRPr lang="en-US" sz="2400" b="1" dirty="0">
              <a:latin typeface="Times New Roman" panose="02020603050405020304" pitchFamily="18" charset="0"/>
              <a:cs typeface="Times New Roman" panose="02020603050405020304" pitchFamily="18" charset="0"/>
            </a:endParaRPr>
          </a:p>
          <a:p>
            <a:pPr algn="just" fontAlgn="t">
              <a:lnSpc>
                <a:spcPct val="150000"/>
              </a:lnSpc>
            </a:pPr>
            <a:r>
              <a:rPr lang="en-US" sz="2400" b="1" dirty="0" smtClean="0">
                <a:latin typeface="Times New Roman" panose="02020603050405020304" pitchFamily="18" charset="0"/>
                <a:cs typeface="Times New Roman" panose="02020603050405020304" pitchFamily="18" charset="0"/>
              </a:rPr>
              <a:t> </a:t>
            </a:r>
            <a:endParaRPr lang="en-US" sz="24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11509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5410200"/>
          </a:xfrm>
        </p:spPr>
        <p:txBody>
          <a:bodyPr>
            <a:normAutofit/>
          </a:bodyPr>
          <a:lstStyle/>
          <a:p>
            <a:pPr marL="0" indent="0">
              <a:buNone/>
              <a:defRPr/>
            </a:pPr>
            <a:r>
              <a:rPr lang="en-US" sz="2000" dirty="0"/>
              <a:t>1. </a:t>
            </a:r>
            <a:r>
              <a:rPr lang="en-US" sz="2000" dirty="0">
                <a:latin typeface="Times New Roman" pitchFamily="18" charset="0"/>
                <a:cs typeface="Times New Roman" pitchFamily="18" charset="0"/>
              </a:rPr>
              <a:t>Which Article authorizes the Parliament to form new States, and alter areas, boundaries or names of existing States? </a:t>
            </a:r>
          </a:p>
          <a:p>
            <a:pPr marL="457200" indent="-457200">
              <a:buFont typeface="Arial" panose="020B0604020202020204" pitchFamily="34" charset="0"/>
              <a:buAutoNum type="alphaLcParenBoth"/>
              <a:defRPr/>
            </a:pPr>
            <a:r>
              <a:rPr lang="en-US" sz="2000" dirty="0">
                <a:latin typeface="Times New Roman" pitchFamily="18" charset="0"/>
                <a:cs typeface="Times New Roman" pitchFamily="18" charset="0"/>
              </a:rPr>
              <a:t>Article </a:t>
            </a:r>
          </a:p>
          <a:p>
            <a:pPr marL="457200" indent="-457200">
              <a:buFont typeface="Arial" panose="020B0604020202020204" pitchFamily="34" charset="0"/>
              <a:buAutoNum type="alphaLcParenBoth"/>
              <a:defRPr/>
            </a:pPr>
            <a:r>
              <a:rPr lang="en-US" sz="2000" dirty="0">
                <a:latin typeface="Times New Roman" pitchFamily="18" charset="0"/>
                <a:cs typeface="Times New Roman" pitchFamily="18" charset="0"/>
              </a:rPr>
              <a:t>2 </a:t>
            </a:r>
          </a:p>
          <a:p>
            <a:pPr marL="457200" indent="-457200">
              <a:buFont typeface="Arial" panose="020B0604020202020204" pitchFamily="34" charset="0"/>
              <a:buAutoNum type="alphaLcParenBoth"/>
              <a:defRPr/>
            </a:pPr>
            <a:r>
              <a:rPr lang="en-US" sz="2000" dirty="0">
                <a:latin typeface="Times New Roman" pitchFamily="18" charset="0"/>
                <a:cs typeface="Times New Roman" pitchFamily="18" charset="0"/>
              </a:rPr>
              <a:t>3 </a:t>
            </a:r>
          </a:p>
          <a:p>
            <a:pPr marL="0" indent="0">
              <a:buNone/>
              <a:defRPr/>
            </a:pPr>
            <a:r>
              <a:rPr lang="en-US" sz="2000" dirty="0">
                <a:latin typeface="Times New Roman" pitchFamily="18" charset="0"/>
                <a:cs typeface="Times New Roman" pitchFamily="18" charset="0"/>
              </a:rPr>
              <a:t>(d) Article 8 3</a:t>
            </a:r>
          </a:p>
          <a:p>
            <a:pPr marL="0" indent="0">
              <a:buNone/>
              <a:defRPr/>
            </a:pPr>
            <a:r>
              <a:rPr lang="en-US" sz="2000" dirty="0">
                <a:latin typeface="Times New Roman" pitchFamily="18" charset="0"/>
                <a:cs typeface="Times New Roman" pitchFamily="18" charset="0"/>
              </a:rPr>
              <a:t>2.The Speaker can ask a member of the House to stop speaking and let another member speak. This phenomenon is known as </a:t>
            </a:r>
          </a:p>
          <a:p>
            <a:pPr marL="457200" indent="-457200">
              <a:buFont typeface="Arial" panose="020B0604020202020204" pitchFamily="34" charset="0"/>
              <a:buAutoNum type="alphaLcParenBoth"/>
              <a:defRPr/>
            </a:pPr>
            <a:endParaRPr lang="en-US" sz="2000" dirty="0">
              <a:latin typeface="Times New Roman" pitchFamily="18" charset="0"/>
              <a:cs typeface="Times New Roman" pitchFamily="18" charset="0"/>
            </a:endParaRPr>
          </a:p>
          <a:p>
            <a:pPr marL="0" indent="0">
              <a:buNone/>
              <a:defRPr/>
            </a:pPr>
            <a:r>
              <a:rPr lang="en-US" sz="2000" dirty="0">
                <a:latin typeface="Times New Roman" pitchFamily="18" charset="0"/>
                <a:cs typeface="Times New Roman" pitchFamily="18" charset="0"/>
              </a:rPr>
              <a:t>(a) yielding the floor </a:t>
            </a:r>
          </a:p>
          <a:p>
            <a:pPr marL="0" indent="0">
              <a:buNone/>
              <a:defRPr/>
            </a:pPr>
            <a:r>
              <a:rPr lang="en-US" sz="2000" dirty="0">
                <a:latin typeface="Times New Roman" pitchFamily="18" charset="0"/>
                <a:cs typeface="Times New Roman" pitchFamily="18" charset="0"/>
              </a:rPr>
              <a:t>(b) crossing the floor. </a:t>
            </a:r>
          </a:p>
          <a:p>
            <a:pPr marL="0" indent="0">
              <a:buNone/>
              <a:defRPr/>
            </a:pPr>
            <a:r>
              <a:rPr lang="en-US" sz="2000" dirty="0">
                <a:latin typeface="Times New Roman" pitchFamily="18" charset="0"/>
                <a:cs typeface="Times New Roman" pitchFamily="18" charset="0"/>
              </a:rPr>
              <a:t>(c) anti-defection</a:t>
            </a:r>
          </a:p>
          <a:p>
            <a:pPr marL="0" indent="0">
              <a:buNone/>
              <a:defRPr/>
            </a:pPr>
            <a:r>
              <a:rPr lang="en-US" sz="2000" dirty="0">
                <a:latin typeface="Times New Roman" pitchFamily="18" charset="0"/>
                <a:cs typeface="Times New Roman" pitchFamily="18" charset="0"/>
              </a:rPr>
              <a:t> (d) </a:t>
            </a:r>
            <a:r>
              <a:rPr lang="en-US" sz="2000" dirty="0" err="1">
                <a:latin typeface="Times New Roman" pitchFamily="18" charset="0"/>
                <a:cs typeface="Times New Roman" pitchFamily="18" charset="0"/>
              </a:rPr>
              <a:t>decoram</a:t>
            </a:r>
            <a:r>
              <a:rPr lang="en-US" sz="2000" dirty="0">
                <a:latin typeface="Times New Roman" pitchFamily="18" charset="0"/>
                <a:cs typeface="Times New Roman" pitchFamily="18" charset="0"/>
              </a:rPr>
              <a:t> </a:t>
            </a:r>
          </a:p>
          <a:p>
            <a:pPr marL="0" indent="0">
              <a:buNone/>
            </a:pPr>
            <a:endParaRPr lang="en-IN" sz="2000" dirty="0"/>
          </a:p>
        </p:txBody>
      </p:sp>
      <p:sp>
        <p:nvSpPr>
          <p:cNvPr id="4" name="Date Placeholder 3"/>
          <p:cNvSpPr>
            <a:spLocks noGrp="1"/>
          </p:cNvSpPr>
          <p:nvPr>
            <p:ph type="dt" sz="half" idx="10"/>
          </p:nvPr>
        </p:nvSpPr>
        <p:spPr/>
        <p:txBody>
          <a:bodyPr/>
          <a:lstStyle/>
          <a:p>
            <a:fld id="{E33C99A7-62D6-4E05-9EAC-10DED6D270D5}" type="datetime1">
              <a:rPr lang="en-US" smtClean="0"/>
              <a:t>6/24/2022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657567"/>
          </a:xfrm>
          <a:prstGeom prst="rect">
            <a:avLst/>
          </a:prstGeom>
        </p:spPr>
      </p:pic>
      <p:sp>
        <p:nvSpPr>
          <p:cNvPr id="9"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fontAlgn="t">
              <a:lnSpc>
                <a:spcPct val="150000"/>
              </a:lnSpc>
            </a:pPr>
            <a:r>
              <a:rPr lang="en-US" sz="2400" b="1" dirty="0" smtClean="0">
                <a:solidFill>
                  <a:srgbClr val="000000"/>
                </a:solidFill>
                <a:latin typeface="Times New Roman" panose="02020603050405020304" pitchFamily="18" charset="0"/>
                <a:cs typeface="Times New Roman" panose="02020603050405020304" pitchFamily="18" charset="0"/>
              </a:rPr>
              <a:t>                            </a:t>
            </a:r>
          </a:p>
          <a:p>
            <a:pPr algn="just" fontAlgn="t">
              <a:lnSpc>
                <a:spcPct val="150000"/>
              </a:lnSpc>
            </a:pP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smtClean="0">
                <a:solidFill>
                  <a:srgbClr val="000000"/>
                </a:solidFill>
                <a:latin typeface="Times New Roman" panose="02020603050405020304" pitchFamily="18" charset="0"/>
                <a:cs typeface="Times New Roman" panose="02020603050405020304" pitchFamily="18" charset="0"/>
              </a:rPr>
              <a:t>                                         MCQ</a:t>
            </a:r>
            <a:endParaRPr lang="en-US" sz="2400" b="1" dirty="0">
              <a:latin typeface="Times New Roman" panose="02020603050405020304" pitchFamily="18" charset="0"/>
              <a:cs typeface="Times New Roman" panose="02020603050405020304" pitchFamily="18" charset="0"/>
            </a:endParaRPr>
          </a:p>
          <a:p>
            <a:pPr algn="just" fontAlgn="t">
              <a:lnSpc>
                <a:spcPct val="150000"/>
              </a:lnSpc>
            </a:pPr>
            <a:r>
              <a:rPr lang="en-US" sz="2400" b="1" dirty="0" smtClean="0">
                <a:latin typeface="Times New Roman" panose="02020603050405020304" pitchFamily="18" charset="0"/>
                <a:cs typeface="Times New Roman" panose="02020603050405020304" pitchFamily="18" charset="0"/>
              </a:rPr>
              <a:t> </a:t>
            </a:r>
            <a:endParaRPr lang="en-US" sz="24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7219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31384"/>
            <a:ext cx="9067800" cy="5593216"/>
          </a:xfrm>
        </p:spPr>
        <p:txBody>
          <a:bodyPr>
            <a:normAutofit fontScale="25000" lnSpcReduction="20000"/>
          </a:bodyPr>
          <a:lstStyle/>
          <a:p>
            <a:pPr marL="0" indent="0">
              <a:buNone/>
              <a:defRPr/>
            </a:pPr>
            <a:r>
              <a:rPr lang="en-US" sz="6200" dirty="0">
                <a:cs typeface="Times" panose="02020603050405020304" pitchFamily="18" charset="0"/>
              </a:rPr>
              <a:t>4. </a:t>
            </a:r>
            <a:r>
              <a:rPr lang="en-US" sz="6200" dirty="0">
                <a:latin typeface="Times New Roman" pitchFamily="18" charset="0"/>
                <a:cs typeface="Times New Roman" pitchFamily="18" charset="0"/>
              </a:rPr>
              <a:t>All-India Services come under Article:</a:t>
            </a:r>
          </a:p>
          <a:p>
            <a:pPr marL="0" indent="0">
              <a:buNone/>
              <a:defRPr/>
            </a:pPr>
            <a:r>
              <a:rPr lang="en-US" sz="6200" dirty="0">
                <a:latin typeface="Times New Roman" pitchFamily="18" charset="0"/>
                <a:cs typeface="Times New Roman" pitchFamily="18" charset="0"/>
              </a:rPr>
              <a:t> (a) 310</a:t>
            </a:r>
          </a:p>
          <a:p>
            <a:pPr marL="0" indent="0">
              <a:buNone/>
              <a:defRPr/>
            </a:pPr>
            <a:r>
              <a:rPr lang="en-US" sz="6200" dirty="0">
                <a:latin typeface="Times New Roman" pitchFamily="18" charset="0"/>
                <a:cs typeface="Times New Roman" pitchFamily="18" charset="0"/>
              </a:rPr>
              <a:t> (b) 312</a:t>
            </a:r>
          </a:p>
          <a:p>
            <a:pPr marL="0" indent="0">
              <a:buNone/>
              <a:defRPr/>
            </a:pPr>
            <a:r>
              <a:rPr lang="en-US" sz="6200" dirty="0">
                <a:latin typeface="Times New Roman" pitchFamily="18" charset="0"/>
                <a:cs typeface="Times New Roman" pitchFamily="18" charset="0"/>
              </a:rPr>
              <a:t> (c) 316 </a:t>
            </a:r>
          </a:p>
          <a:p>
            <a:pPr marL="0" indent="0">
              <a:buNone/>
              <a:defRPr/>
            </a:pPr>
            <a:r>
              <a:rPr lang="en-US" sz="6200" dirty="0">
                <a:latin typeface="Times New Roman" pitchFamily="18" charset="0"/>
                <a:cs typeface="Times New Roman" pitchFamily="18" charset="0"/>
              </a:rPr>
              <a:t>(d) 319 </a:t>
            </a:r>
          </a:p>
          <a:p>
            <a:pPr marL="0" indent="0">
              <a:buNone/>
              <a:defRPr/>
            </a:pPr>
            <a:endParaRPr lang="en-US" sz="6200" dirty="0">
              <a:latin typeface="Times New Roman" pitchFamily="18" charset="0"/>
              <a:cs typeface="Times New Roman" pitchFamily="18" charset="0"/>
            </a:endParaRPr>
          </a:p>
          <a:p>
            <a:pPr marL="0" indent="0">
              <a:buNone/>
              <a:defRPr/>
            </a:pPr>
            <a:r>
              <a:rPr lang="en-US" sz="6200" dirty="0">
                <a:latin typeface="Times New Roman" pitchFamily="18" charset="0"/>
                <a:cs typeface="Times New Roman" pitchFamily="18" charset="0"/>
              </a:rPr>
              <a:t>5. What is the duration of 'zero hour' in </a:t>
            </a:r>
            <a:r>
              <a:rPr lang="en-US" sz="6200" dirty="0" err="1">
                <a:latin typeface="Times New Roman" pitchFamily="18" charset="0"/>
                <a:cs typeface="Times New Roman" pitchFamily="18" charset="0"/>
              </a:rPr>
              <a:t>Lok</a:t>
            </a:r>
            <a:r>
              <a:rPr lang="en-US" sz="6200" dirty="0">
                <a:latin typeface="Times New Roman" pitchFamily="18" charset="0"/>
                <a:cs typeface="Times New Roman" pitchFamily="18" charset="0"/>
              </a:rPr>
              <a:t> </a:t>
            </a:r>
            <a:r>
              <a:rPr lang="en-US" sz="6200" dirty="0" err="1">
                <a:latin typeface="Times New Roman" pitchFamily="18" charset="0"/>
                <a:cs typeface="Times New Roman" pitchFamily="18" charset="0"/>
              </a:rPr>
              <a:t>Sabha</a:t>
            </a:r>
            <a:r>
              <a:rPr lang="en-US" sz="6200" dirty="0">
                <a:latin typeface="Times New Roman" pitchFamily="18" charset="0"/>
                <a:cs typeface="Times New Roman" pitchFamily="18" charset="0"/>
              </a:rPr>
              <a:t>? </a:t>
            </a:r>
          </a:p>
          <a:p>
            <a:pPr marL="228600" indent="-228600">
              <a:buFont typeface="Arial" panose="020B0604020202020204" pitchFamily="34" charset="0"/>
              <a:buAutoNum type="alphaLcParenBoth"/>
              <a:defRPr/>
            </a:pPr>
            <a:r>
              <a:rPr lang="en-US" sz="6200" dirty="0">
                <a:latin typeface="Times New Roman" pitchFamily="18" charset="0"/>
                <a:cs typeface="Times New Roman" pitchFamily="18" charset="0"/>
              </a:rPr>
              <a:t>15 minutes </a:t>
            </a:r>
          </a:p>
          <a:p>
            <a:pPr marL="228600" indent="-228600">
              <a:buFont typeface="Arial" panose="020B0604020202020204" pitchFamily="34" charset="0"/>
              <a:buAutoNum type="alphaLcParenBoth"/>
              <a:defRPr/>
            </a:pPr>
            <a:r>
              <a:rPr lang="en-US" sz="6200" dirty="0" smtClean="0">
                <a:latin typeface="Times New Roman" pitchFamily="18" charset="0"/>
                <a:cs typeface="Times New Roman" pitchFamily="18" charset="0"/>
              </a:rPr>
              <a:t>Half-an-hour</a:t>
            </a:r>
            <a:endParaRPr lang="en-US" sz="6200" dirty="0">
              <a:latin typeface="Times New Roman" pitchFamily="18" charset="0"/>
              <a:cs typeface="Times New Roman" pitchFamily="18" charset="0"/>
            </a:endParaRPr>
          </a:p>
          <a:p>
            <a:pPr marL="228600" indent="-228600">
              <a:buFont typeface="Arial" panose="020B0604020202020204" pitchFamily="34" charset="0"/>
              <a:buAutoNum type="alphaLcParenBoth"/>
              <a:defRPr/>
            </a:pPr>
            <a:r>
              <a:rPr lang="en-US" sz="6200" dirty="0" smtClean="0">
                <a:latin typeface="Times New Roman" pitchFamily="18" charset="0"/>
                <a:cs typeface="Times New Roman" pitchFamily="18" charset="0"/>
              </a:rPr>
              <a:t>One </a:t>
            </a:r>
            <a:r>
              <a:rPr lang="en-US" sz="6200" dirty="0">
                <a:latin typeface="Times New Roman" pitchFamily="18" charset="0"/>
                <a:cs typeface="Times New Roman" pitchFamily="18" charset="0"/>
              </a:rPr>
              <a:t>hour </a:t>
            </a:r>
          </a:p>
          <a:p>
            <a:pPr marL="228600" indent="-228600">
              <a:buFont typeface="Arial" panose="020B0604020202020204" pitchFamily="34" charset="0"/>
              <a:buAutoNum type="alphaLcParenBoth"/>
              <a:defRPr/>
            </a:pPr>
            <a:r>
              <a:rPr lang="en-US" sz="6200" dirty="0" smtClean="0">
                <a:latin typeface="Times New Roman" pitchFamily="18" charset="0"/>
                <a:cs typeface="Times New Roman" pitchFamily="18" charset="0"/>
              </a:rPr>
              <a:t>Not </a:t>
            </a:r>
            <a:r>
              <a:rPr lang="en-US" sz="6200" dirty="0">
                <a:latin typeface="Times New Roman" pitchFamily="18" charset="0"/>
                <a:cs typeface="Times New Roman" pitchFamily="18" charset="0"/>
              </a:rPr>
              <a:t>specified. </a:t>
            </a:r>
          </a:p>
          <a:p>
            <a:pPr marL="0" indent="0">
              <a:buNone/>
              <a:defRPr/>
            </a:pPr>
            <a:endParaRPr lang="en-US" sz="6200" dirty="0">
              <a:latin typeface="Times New Roman" pitchFamily="18" charset="0"/>
              <a:cs typeface="Times New Roman" pitchFamily="18" charset="0"/>
            </a:endParaRPr>
          </a:p>
          <a:p>
            <a:pPr marL="0" indent="0">
              <a:buNone/>
              <a:defRPr/>
            </a:pPr>
            <a:endParaRPr lang="en-US" sz="6200" dirty="0">
              <a:latin typeface="Times New Roman" pitchFamily="18" charset="0"/>
              <a:cs typeface="Times New Roman" pitchFamily="18" charset="0"/>
            </a:endParaRPr>
          </a:p>
          <a:p>
            <a:pPr marL="0" indent="0">
              <a:buNone/>
              <a:defRPr/>
            </a:pPr>
            <a:r>
              <a:rPr lang="en-US" sz="6200" dirty="0">
                <a:latin typeface="Times New Roman" pitchFamily="18" charset="0"/>
                <a:cs typeface="Times New Roman" pitchFamily="18" charset="0"/>
              </a:rPr>
              <a:t>6. The State which bas the largest number of seats reserved for the Scheduled Tribes in </a:t>
            </a:r>
            <a:r>
              <a:rPr lang="en-US" sz="6200" dirty="0" err="1">
                <a:latin typeface="Times New Roman" pitchFamily="18" charset="0"/>
                <a:cs typeface="Times New Roman" pitchFamily="18" charset="0"/>
              </a:rPr>
              <a:t>Lok</a:t>
            </a:r>
            <a:r>
              <a:rPr lang="en-US" sz="6200" dirty="0">
                <a:latin typeface="Times New Roman" pitchFamily="18" charset="0"/>
                <a:cs typeface="Times New Roman" pitchFamily="18" charset="0"/>
              </a:rPr>
              <a:t> </a:t>
            </a:r>
            <a:r>
              <a:rPr lang="en-US" sz="6200" dirty="0" err="1">
                <a:latin typeface="Times New Roman" pitchFamily="18" charset="0"/>
                <a:cs typeface="Times New Roman" pitchFamily="18" charset="0"/>
              </a:rPr>
              <a:t>Sabha</a:t>
            </a:r>
            <a:r>
              <a:rPr lang="en-US" sz="6200" dirty="0">
                <a:latin typeface="Times New Roman" pitchFamily="18" charset="0"/>
                <a:cs typeface="Times New Roman" pitchFamily="18" charset="0"/>
              </a:rPr>
              <a:t> is </a:t>
            </a:r>
          </a:p>
          <a:p>
            <a:pPr marL="228600" indent="-228600">
              <a:buFont typeface="Arial" panose="020B0604020202020204" pitchFamily="34" charset="0"/>
              <a:buAutoNum type="alphaLcParenBoth"/>
              <a:defRPr/>
            </a:pPr>
            <a:r>
              <a:rPr lang="en-US" sz="6200" dirty="0">
                <a:latin typeface="Times New Roman" pitchFamily="18" charset="0"/>
                <a:cs typeface="Times New Roman" pitchFamily="18" charset="0"/>
              </a:rPr>
              <a:t>Bihar. </a:t>
            </a:r>
          </a:p>
          <a:p>
            <a:pPr marL="228600" indent="-228600">
              <a:buFont typeface="Arial" panose="020B0604020202020204" pitchFamily="34" charset="0"/>
              <a:buAutoNum type="alphaLcParenBoth"/>
              <a:defRPr/>
            </a:pPr>
            <a:r>
              <a:rPr lang="en-US" sz="6200" dirty="0" smtClean="0">
                <a:latin typeface="Times New Roman" pitchFamily="18" charset="0"/>
                <a:cs typeface="Times New Roman" pitchFamily="18" charset="0"/>
              </a:rPr>
              <a:t>Gujarat</a:t>
            </a:r>
            <a:r>
              <a:rPr lang="en-US" sz="6200" dirty="0">
                <a:latin typeface="Times New Roman" pitchFamily="18" charset="0"/>
                <a:cs typeface="Times New Roman" pitchFamily="18" charset="0"/>
              </a:rPr>
              <a:t>.</a:t>
            </a:r>
          </a:p>
          <a:p>
            <a:pPr marL="0" indent="0">
              <a:buNone/>
              <a:defRPr/>
            </a:pPr>
            <a:r>
              <a:rPr lang="en-US" sz="6200" dirty="0">
                <a:latin typeface="Times New Roman" pitchFamily="18" charset="0"/>
                <a:cs typeface="Times New Roman" pitchFamily="18" charset="0"/>
              </a:rPr>
              <a:t> (c) Uttar Pradesh. </a:t>
            </a:r>
          </a:p>
          <a:p>
            <a:pPr marL="0" indent="0">
              <a:buNone/>
              <a:defRPr/>
            </a:pPr>
            <a:r>
              <a:rPr lang="en-US" sz="6200" dirty="0">
                <a:latin typeface="Times New Roman" pitchFamily="18" charset="0"/>
                <a:cs typeface="Times New Roman" pitchFamily="18" charset="0"/>
              </a:rPr>
              <a:t>(d) Madhya Pradesh. </a:t>
            </a:r>
          </a:p>
          <a:p>
            <a:pPr marL="0" indent="0">
              <a:buNone/>
              <a:defRPr/>
            </a:pPr>
            <a:r>
              <a:rPr lang="en-US" sz="6200" dirty="0">
                <a:latin typeface="Times New Roman" pitchFamily="18" charset="0"/>
                <a:cs typeface="Times New Roman" pitchFamily="18" charset="0"/>
              </a:rPr>
              <a:t>7. Which of the following Constitutional posts is enjoyed for a fixed term?</a:t>
            </a:r>
          </a:p>
          <a:p>
            <a:pPr marL="0" indent="0">
              <a:buNone/>
              <a:defRPr/>
            </a:pPr>
            <a:r>
              <a:rPr lang="en-US" sz="6200" dirty="0">
                <a:latin typeface="Times New Roman" pitchFamily="18" charset="0"/>
                <a:cs typeface="Times New Roman" pitchFamily="18" charset="0"/>
              </a:rPr>
              <a:t> (a) President</a:t>
            </a:r>
          </a:p>
          <a:p>
            <a:pPr marL="0" indent="0">
              <a:buNone/>
              <a:defRPr/>
            </a:pPr>
            <a:r>
              <a:rPr lang="en-US" sz="6200" dirty="0">
                <a:latin typeface="Times New Roman" pitchFamily="18" charset="0"/>
                <a:cs typeface="Times New Roman" pitchFamily="18" charset="0"/>
              </a:rPr>
              <a:t> (b) Chief Justice</a:t>
            </a:r>
          </a:p>
          <a:p>
            <a:pPr marL="0" indent="0">
              <a:buNone/>
              <a:defRPr/>
            </a:pPr>
            <a:r>
              <a:rPr lang="en-US" sz="6200" dirty="0">
                <a:latin typeface="Times New Roman" pitchFamily="18" charset="0"/>
                <a:cs typeface="Times New Roman" pitchFamily="18" charset="0"/>
              </a:rPr>
              <a:t> (c) Prime Minister </a:t>
            </a:r>
          </a:p>
          <a:p>
            <a:pPr marL="0" indent="0">
              <a:buNone/>
              <a:defRPr/>
            </a:pPr>
            <a:r>
              <a:rPr lang="en-US" sz="6200" dirty="0">
                <a:latin typeface="Times New Roman" pitchFamily="18" charset="0"/>
                <a:cs typeface="Times New Roman" pitchFamily="18" charset="0"/>
              </a:rPr>
              <a:t>(d) Governor</a:t>
            </a:r>
          </a:p>
          <a:p>
            <a:endParaRPr lang="en-IN" dirty="0"/>
          </a:p>
        </p:txBody>
      </p:sp>
      <p:sp>
        <p:nvSpPr>
          <p:cNvPr id="4" name="Date Placeholder 3"/>
          <p:cNvSpPr>
            <a:spLocks noGrp="1"/>
          </p:cNvSpPr>
          <p:nvPr>
            <p:ph type="dt" sz="half" idx="10"/>
          </p:nvPr>
        </p:nvSpPr>
        <p:spPr/>
        <p:txBody>
          <a:bodyPr/>
          <a:lstStyle/>
          <a:p>
            <a:fld id="{E33C99A7-62D6-4E05-9EAC-10DED6D270D5}" type="datetime1">
              <a:rPr lang="en-US" smtClean="0"/>
              <a:t>6/24/2022</a:t>
            </a:fld>
            <a:endParaRPr lang="en-US"/>
          </a:p>
        </p:txBody>
      </p:sp>
      <p:sp>
        <p:nvSpPr>
          <p:cNvPr id="5" name="Footer Placeholder 4"/>
          <p:cNvSpPr>
            <a:spLocks noGrp="1"/>
          </p:cNvSpPr>
          <p:nvPr>
            <p:ph type="ftr" sz="quarter" idx="11"/>
          </p:nvPr>
        </p:nvSpPr>
        <p:spPr/>
        <p:txBody>
          <a:bodyPr/>
          <a:lstStyle/>
          <a:p>
            <a:r>
              <a:rPr lang="en-US" smtClean="0"/>
              <a:t>Ms. Annapurna Dwivedi    Constitution of India, Law and Engineering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pic>
        <p:nvPicPr>
          <p:cNvPr id="7" name="Picture 6">
            <a:extLst>
              <a:ext uri="{FF2B5EF4-FFF2-40B4-BE49-F238E27FC236}">
                <a16:creationId xmlns="" xmlns:a16="http://schemas.microsoft.com/office/drawing/2014/main" id="{66C8E606-11F0-4D97-9990-05358B7A0B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657567"/>
          </a:xfrm>
          <a:prstGeom prst="rect">
            <a:avLst/>
          </a:prstGeom>
        </p:spPr>
      </p:pic>
      <p:sp>
        <p:nvSpPr>
          <p:cNvPr id="8"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fontAlgn="t">
              <a:lnSpc>
                <a:spcPct val="150000"/>
              </a:lnSpc>
            </a:pPr>
            <a:r>
              <a:rPr lang="en-US" sz="2400" b="1" dirty="0" smtClean="0">
                <a:solidFill>
                  <a:srgbClr val="000000"/>
                </a:solidFill>
                <a:latin typeface="Times New Roman" panose="02020603050405020304" pitchFamily="18" charset="0"/>
                <a:cs typeface="Times New Roman" panose="02020603050405020304" pitchFamily="18" charset="0"/>
              </a:rPr>
              <a:t>                            </a:t>
            </a:r>
          </a:p>
          <a:p>
            <a:pPr algn="just" fontAlgn="t">
              <a:lnSpc>
                <a:spcPct val="150000"/>
              </a:lnSpc>
            </a:pP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smtClean="0">
                <a:solidFill>
                  <a:srgbClr val="000000"/>
                </a:solidFill>
                <a:latin typeface="Times New Roman" panose="02020603050405020304" pitchFamily="18" charset="0"/>
                <a:cs typeface="Times New Roman" panose="02020603050405020304" pitchFamily="18" charset="0"/>
              </a:rPr>
              <a:t>                                         MCQ</a:t>
            </a:r>
            <a:endParaRPr lang="en-US" sz="2400" b="1" dirty="0">
              <a:latin typeface="Times New Roman" panose="02020603050405020304" pitchFamily="18" charset="0"/>
              <a:cs typeface="Times New Roman" panose="02020603050405020304" pitchFamily="18" charset="0"/>
            </a:endParaRPr>
          </a:p>
          <a:p>
            <a:pPr algn="just" fontAlgn="t">
              <a:lnSpc>
                <a:spcPct val="150000"/>
              </a:lnSpc>
            </a:pPr>
            <a:r>
              <a:rPr lang="en-US" sz="2400" b="1" dirty="0" smtClean="0">
                <a:latin typeface="Times New Roman" panose="02020603050405020304" pitchFamily="18" charset="0"/>
                <a:cs typeface="Times New Roman" panose="02020603050405020304" pitchFamily="18" charset="0"/>
              </a:rPr>
              <a:t> </a:t>
            </a:r>
            <a:endParaRPr lang="en-US" sz="24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62057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1EDB8F-C247-4253-BC24-E92D29BB89D2}" type="datetime1">
              <a:rPr lang="en-US" smtClean="0"/>
              <a:t>6/24/2022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Sessional</a:t>
            </a:r>
            <a:r>
              <a:rPr lang="en-US" sz="2400" b="1" dirty="0">
                <a:latin typeface="Times New Roman" panose="02020603050405020304" pitchFamily="18" charset="0"/>
                <a:cs typeface="Times New Roman" panose="02020603050405020304" pitchFamily="18" charset="0"/>
              </a:rPr>
              <a:t> paper - I</a:t>
            </a: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764383"/>
          </a:xfrm>
          <a:prstGeom prst="rect">
            <a:avLst/>
          </a:prstGeom>
        </p:spPr>
      </p:pic>
      <p:pic>
        <p:nvPicPr>
          <p:cNvPr id="3075" name="Picture 3"/>
          <p:cNvPicPr>
            <a:picLocks noChangeAspect="1" noChangeArrowheads="1"/>
          </p:cNvPicPr>
          <p:nvPr/>
        </p:nvPicPr>
        <p:blipFill>
          <a:blip r:embed="rId3"/>
          <a:srcRect/>
          <a:stretch>
            <a:fillRect/>
          </a:stretch>
        </p:blipFill>
        <p:spPr bwMode="auto">
          <a:xfrm>
            <a:off x="0" y="609601"/>
            <a:ext cx="9143999" cy="62483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4DB597-664D-4BC3-A513-6AE2B9D95D13}" type="datetime1">
              <a:rPr lang="en-US" smtClean="0"/>
              <a:t>6/24/2022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Sessional</a:t>
            </a:r>
            <a:r>
              <a:rPr lang="en-US" sz="2400" b="1" dirty="0">
                <a:latin typeface="Times New Roman" panose="02020603050405020304" pitchFamily="18" charset="0"/>
                <a:cs typeface="Times New Roman" panose="02020603050405020304" pitchFamily="18" charset="0"/>
              </a:rPr>
              <a:t> paper - I</a:t>
            </a: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764383"/>
          </a:xfrm>
          <a:prstGeom prst="rect">
            <a:avLst/>
          </a:prstGeom>
        </p:spPr>
      </p:pic>
      <p:pic>
        <p:nvPicPr>
          <p:cNvPr id="4098" name="Picture 2"/>
          <p:cNvPicPr>
            <a:picLocks noChangeAspect="1" noChangeArrowheads="1"/>
          </p:cNvPicPr>
          <p:nvPr/>
        </p:nvPicPr>
        <p:blipFill>
          <a:blip r:embed="rId3"/>
          <a:srcRect/>
          <a:stretch>
            <a:fillRect/>
          </a:stretch>
        </p:blipFill>
        <p:spPr bwMode="auto">
          <a:xfrm>
            <a:off x="0" y="762000"/>
            <a:ext cx="9143999" cy="5715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D5F8D2-8613-4085-BF4B-39BC6DACF679}"/>
              </a:ext>
            </a:extLst>
          </p:cNvPr>
          <p:cNvSpPr>
            <a:spLocks noGrp="1"/>
          </p:cNvSpPr>
          <p:nvPr>
            <p:ph type="ctrTitle"/>
          </p:nvPr>
        </p:nvSpPr>
        <p:spPr>
          <a:xfrm>
            <a:off x="0" y="0"/>
            <a:ext cx="9144000" cy="7620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Course Outcome (CO)</a:t>
            </a:r>
            <a:endParaRPr lang="en-US" sz="2400" b="1" dirty="0">
              <a:latin typeface="Times New Roman" pitchFamily="18" charset="0"/>
              <a:cs typeface="Times New Roman" pitchFamily="18" charset="0"/>
            </a:endParaRPr>
          </a:p>
        </p:txBody>
      </p:sp>
      <p:pic>
        <p:nvPicPr>
          <p:cNvPr id="18435" name="Picture 2">
            <a:extLst>
              <a:ext uri="{FF2B5EF4-FFF2-40B4-BE49-F238E27FC236}">
                <a16:creationId xmlns="" xmlns:a16="http://schemas.microsoft.com/office/drawing/2014/main" id="{175E319F-358D-4CF6-9869-0F729C05FB0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288" y="26988"/>
            <a:ext cx="1208087"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10">
            <a:extLst>
              <a:ext uri="{FF2B5EF4-FFF2-40B4-BE49-F238E27FC236}">
                <a16:creationId xmlns="" xmlns:a16="http://schemas.microsoft.com/office/drawing/2014/main" id="{1FE23E72-8DE1-48E7-A782-569635AC78C1}"/>
              </a:ext>
            </a:extLst>
          </p:cNvPr>
          <p:cNvSpPr>
            <a:spLocks noChangeArrowheads="1"/>
          </p:cNvSpPr>
          <p:nvPr/>
        </p:nvSpPr>
        <p:spPr bwMode="auto">
          <a:xfrm>
            <a:off x="76200" y="838200"/>
            <a:ext cx="89154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4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Tx/>
              <a:buNone/>
            </a:pPr>
            <a:r>
              <a:rPr lang="en-US" altLang="en-US" sz="2000" b="1" dirty="0">
                <a:latin typeface="Times New Roman" panose="02020603050405020304" pitchFamily="18" charset="0"/>
                <a:ea typeface="新細明體" panose="02020500000000000000" pitchFamily="18" charset="-120"/>
                <a:cs typeface="Times New Roman" panose="02020603050405020304" pitchFamily="18" charset="0"/>
              </a:rPr>
              <a:t>Course Outcome:</a:t>
            </a:r>
            <a:endParaRPr lang="en-US" altLang="en-US" sz="2000" b="1"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After successful completion of the course students will demonstrate the ability to</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CO1: Identify and explore the basic features and modalities about Indian constitution.</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CO2: Differentiate and relate the functioning of Indian parliamentary system at the center and state level.</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CO3: Differentiate different aspects of Indian Legal System and its related bodies.</a:t>
            </a:r>
          </a:p>
          <a:p>
            <a:pPr algn="just" eaLnBrk="1" hangingPunct="1">
              <a:lnSpc>
                <a:spcPct val="150000"/>
              </a:lnSpc>
              <a:spcBef>
                <a:spcPct val="0"/>
              </a:spcBef>
              <a:buFontTx/>
              <a:buNone/>
            </a:pPr>
            <a:r>
              <a:rPr lang="en-US" altLang="en-US" sz="2000" b="1" dirty="0">
                <a:latin typeface="Times New Roman" panose="02020603050405020304" pitchFamily="18" charset="0"/>
                <a:cs typeface="Times New Roman" panose="02020603050405020304" pitchFamily="18" charset="0"/>
              </a:rPr>
              <a:t>CO4: Discover and apply different laws and regulations related to engineering practices.</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CO5: Correlate role of engineers with different organizations and governance models </a:t>
            </a:r>
          </a:p>
        </p:txBody>
      </p:sp>
      <p:sp>
        <p:nvSpPr>
          <p:cNvPr id="6" name="Date Placeholder 5">
            <a:extLst>
              <a:ext uri="{FF2B5EF4-FFF2-40B4-BE49-F238E27FC236}">
                <a16:creationId xmlns="" xmlns:a16="http://schemas.microsoft.com/office/drawing/2014/main" id="{42F60592-6418-45B3-8F80-EF086F19C14A}"/>
              </a:ext>
            </a:extLst>
          </p:cNvPr>
          <p:cNvSpPr>
            <a:spLocks noGrp="1"/>
          </p:cNvSpPr>
          <p:nvPr>
            <p:ph type="dt" sz="half" idx="10"/>
          </p:nvPr>
        </p:nvSpPr>
        <p:spPr/>
        <p:txBody>
          <a:bodyPr/>
          <a:lstStyle/>
          <a:p>
            <a:fld id="{D3786E0A-4A62-4326-BEDF-80C64A22400F}" type="datetime1">
              <a:rPr lang="en-US" smtClean="0"/>
              <a:t>6/24/2022</a:t>
            </a:fld>
            <a:endParaRPr lang="en-US"/>
          </a:p>
        </p:txBody>
      </p:sp>
      <p:sp>
        <p:nvSpPr>
          <p:cNvPr id="7" name="Footer Placeholder 6">
            <a:extLst>
              <a:ext uri="{FF2B5EF4-FFF2-40B4-BE49-F238E27FC236}">
                <a16:creationId xmlns="" xmlns:a16="http://schemas.microsoft.com/office/drawing/2014/main" id="{26DD40A4-9CA2-4CE8-9514-FEE884EA7B7B}"/>
              </a:ext>
            </a:extLst>
          </p:cNvPr>
          <p:cNvSpPr>
            <a:spLocks noGrp="1"/>
          </p:cNvSpPr>
          <p:nvPr>
            <p:ph type="ftr" sz="quarter" idx="11"/>
          </p:nvPr>
        </p:nvSpPr>
        <p:spPr>
          <a:xfrm>
            <a:off x="1981200" y="6356350"/>
            <a:ext cx="5486400" cy="501650"/>
          </a:xfrm>
        </p:spPr>
        <p:txBody>
          <a:bodyPr/>
          <a:lstStyle/>
          <a:p>
            <a:r>
              <a:rPr lang="en-US" smtClean="0"/>
              <a:t>Ms. Annapurna Dwivedi    Constitution of India, Law and Engineering     Unit 4</a:t>
            </a:r>
            <a:endParaRPr lang="en-US" dirty="0"/>
          </a:p>
        </p:txBody>
      </p:sp>
      <p:sp>
        <p:nvSpPr>
          <p:cNvPr id="8" name="Slide Number Placeholder 7">
            <a:extLst>
              <a:ext uri="{FF2B5EF4-FFF2-40B4-BE49-F238E27FC236}">
                <a16:creationId xmlns="" xmlns:a16="http://schemas.microsoft.com/office/drawing/2014/main" id="{A0CD2C09-B825-49E5-A8EE-5D37372AD387}"/>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3691818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C6FE75-6C6D-4FFA-AF73-F3AFB2DF8003}" type="datetime1">
              <a:rPr lang="en-US" smtClean="0"/>
              <a:t>6/24/2022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Sessional</a:t>
            </a:r>
            <a:r>
              <a:rPr lang="en-US" sz="2400" b="1" dirty="0">
                <a:latin typeface="Times New Roman" panose="02020603050405020304" pitchFamily="18" charset="0"/>
                <a:cs typeface="Times New Roman" panose="02020603050405020304" pitchFamily="18" charset="0"/>
              </a:rPr>
              <a:t> paper -II</a:t>
            </a: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764383"/>
          </a:xfrm>
          <a:prstGeom prst="rect">
            <a:avLst/>
          </a:prstGeom>
        </p:spPr>
      </p:pic>
      <p:pic>
        <p:nvPicPr>
          <p:cNvPr id="5123" name="Picture 3"/>
          <p:cNvPicPr>
            <a:picLocks noChangeAspect="1" noChangeArrowheads="1"/>
          </p:cNvPicPr>
          <p:nvPr/>
        </p:nvPicPr>
        <p:blipFill>
          <a:blip r:embed="rId3"/>
          <a:srcRect/>
          <a:stretch>
            <a:fillRect/>
          </a:stretch>
        </p:blipFill>
        <p:spPr bwMode="auto">
          <a:xfrm>
            <a:off x="0" y="838200"/>
            <a:ext cx="9144000" cy="6186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340855-6AD4-4FAE-A5BF-ABDBD8B84341}" type="datetime1">
              <a:rPr lang="en-US" smtClean="0"/>
              <a:t>6/24/2022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Sessional</a:t>
            </a:r>
            <a:r>
              <a:rPr lang="en-US" sz="2400" b="1" dirty="0">
                <a:latin typeface="Times New Roman" panose="02020603050405020304" pitchFamily="18" charset="0"/>
                <a:cs typeface="Times New Roman" panose="02020603050405020304" pitchFamily="18" charset="0"/>
              </a:rPr>
              <a:t> paper -II</a:t>
            </a: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764383"/>
          </a:xfrm>
          <a:prstGeom prst="rect">
            <a:avLst/>
          </a:prstGeom>
        </p:spPr>
      </p:pic>
      <p:pic>
        <p:nvPicPr>
          <p:cNvPr id="6146" name="Picture 2"/>
          <p:cNvPicPr>
            <a:picLocks noChangeAspect="1" noChangeArrowheads="1"/>
          </p:cNvPicPr>
          <p:nvPr/>
        </p:nvPicPr>
        <p:blipFill>
          <a:blip r:embed="rId3"/>
          <a:srcRect/>
          <a:stretch>
            <a:fillRect/>
          </a:stretch>
        </p:blipFill>
        <p:spPr bwMode="auto">
          <a:xfrm>
            <a:off x="0" y="1219200"/>
            <a:ext cx="9144000" cy="17526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0" y="2971800"/>
            <a:ext cx="9144000"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3BA13B-8D7C-4794-B474-524725610E85}" type="datetime1">
              <a:rPr lang="en-US" smtClean="0"/>
              <a:t>6/24/2022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Sessional</a:t>
            </a:r>
            <a:r>
              <a:rPr lang="en-US" sz="2400" b="1" dirty="0">
                <a:latin typeface="Times New Roman" panose="02020603050405020304" pitchFamily="18" charset="0"/>
                <a:cs typeface="Times New Roman" panose="02020603050405020304" pitchFamily="18" charset="0"/>
              </a:rPr>
              <a:t> paper -III</a:t>
            </a: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764383"/>
          </a:xfrm>
          <a:prstGeom prst="rect">
            <a:avLst/>
          </a:prstGeom>
        </p:spPr>
      </p:pic>
      <p:pic>
        <p:nvPicPr>
          <p:cNvPr id="7170" name="Picture 2"/>
          <p:cNvPicPr>
            <a:picLocks noChangeAspect="1" noChangeArrowheads="1"/>
          </p:cNvPicPr>
          <p:nvPr/>
        </p:nvPicPr>
        <p:blipFill>
          <a:blip r:embed="rId3"/>
          <a:srcRect/>
          <a:stretch>
            <a:fillRect/>
          </a:stretch>
        </p:blipFill>
        <p:spPr bwMode="auto">
          <a:xfrm>
            <a:off x="0" y="838200"/>
            <a:ext cx="91440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611947-6308-4AB8-BA9E-45EEB035CFC4}" type="datetime1">
              <a:rPr lang="en-US" smtClean="0"/>
              <a:t>6/24/2022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Sessional</a:t>
            </a:r>
            <a:r>
              <a:rPr lang="en-US" sz="2400" b="1" dirty="0">
                <a:latin typeface="Times New Roman" panose="02020603050405020304" pitchFamily="18" charset="0"/>
                <a:cs typeface="Times New Roman" panose="02020603050405020304" pitchFamily="18" charset="0"/>
              </a:rPr>
              <a:t> paper -III</a:t>
            </a: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764383"/>
          </a:xfrm>
          <a:prstGeom prst="rect">
            <a:avLst/>
          </a:prstGeom>
        </p:spPr>
      </p:pic>
      <p:pic>
        <p:nvPicPr>
          <p:cNvPr id="8194" name="Picture 2"/>
          <p:cNvPicPr>
            <a:picLocks noChangeAspect="1" noChangeArrowheads="1"/>
          </p:cNvPicPr>
          <p:nvPr/>
        </p:nvPicPr>
        <p:blipFill>
          <a:blip r:embed="rId3"/>
          <a:srcRect/>
          <a:stretch>
            <a:fillRect/>
          </a:stretch>
        </p:blipFill>
        <p:spPr bwMode="auto">
          <a:xfrm>
            <a:off x="0" y="914400"/>
            <a:ext cx="9143999" cy="5257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a:p>
        </p:txBody>
      </p:sp>
      <p:sp>
        <p:nvSpPr>
          <p:cNvPr id="5" name="Footer Placeholder 4"/>
          <p:cNvSpPr>
            <a:spLocks noGrp="1"/>
          </p:cNvSpPr>
          <p:nvPr>
            <p:ph type="ftr" sz="quarter" idx="11"/>
          </p:nvPr>
        </p:nvSpPr>
        <p:spPr>
          <a:xfrm>
            <a:off x="762000" y="6356350"/>
            <a:ext cx="7315200" cy="365125"/>
          </a:xfrm>
        </p:spPr>
        <p:txBody>
          <a:bodyPr/>
          <a:lstStyle/>
          <a:p>
            <a:r>
              <a:rPr lang="en-US" smtClean="0"/>
              <a:t>Ms. Annapurna Dwivedi    Constitution of India, Law and Engineering     Unit 4</a:t>
            </a:r>
            <a:endParaRPr lang="en-US" dirty="0"/>
          </a:p>
        </p:txBody>
      </p:sp>
      <p:sp>
        <p:nvSpPr>
          <p:cNvPr id="6" name="Date Placeholder 5"/>
          <p:cNvSpPr>
            <a:spLocks noGrp="1"/>
          </p:cNvSpPr>
          <p:nvPr>
            <p:ph type="dt" sz="half" idx="10"/>
          </p:nvPr>
        </p:nvSpPr>
        <p:spPr/>
        <p:txBody>
          <a:bodyPr/>
          <a:lstStyle/>
          <a:p>
            <a:fld id="{78D5B705-8497-4A9E-8087-ED97C90979D4}" type="datetime1">
              <a:rPr lang="en-US" smtClean="0"/>
              <a:t>6/24/2022</a:t>
            </a:fld>
            <a:endParaRPr lang="en-US"/>
          </a:p>
        </p:txBody>
      </p:sp>
      <p:sp>
        <p:nvSpPr>
          <p:cNvPr id="7" name="Title 1">
            <a:extLst>
              <a:ext uri="{FF2B5EF4-FFF2-40B4-BE49-F238E27FC236}">
                <a16:creationId xmlns="" xmlns:a16="http://schemas.microsoft.com/office/drawing/2014/main" id="{A20E24C3-9AB3-4904-87A4-2729A7C3571E}"/>
              </a:ext>
            </a:extLst>
          </p:cNvPr>
          <p:cNvSpPr txBox="1">
            <a:spLocks/>
          </p:cNvSpPr>
          <p:nvPr/>
        </p:nvSpPr>
        <p:spPr>
          <a:xfrm>
            <a:off x="0" y="13063"/>
            <a:ext cx="9144000" cy="6727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itchFamily="18" charset="0"/>
                <a:cs typeface="Times New Roman" pitchFamily="18" charset="0"/>
              </a:rPr>
              <a:t>Old Question Papers</a:t>
            </a:r>
          </a:p>
        </p:txBody>
      </p:sp>
      <p:pic>
        <p:nvPicPr>
          <p:cNvPr id="8" name="Picture 2">
            <a:extLst>
              <a:ext uri="{FF2B5EF4-FFF2-40B4-BE49-F238E27FC236}">
                <a16:creationId xmlns="" xmlns:a16="http://schemas.microsoft.com/office/drawing/2014/main" id="{C406F537-AD96-4F96-8008-A5CF3B8B2B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062"/>
            <a:ext cx="1371600" cy="78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9">
            <a:extLst>
              <a:ext uri="{FF2B5EF4-FFF2-40B4-BE49-F238E27FC236}">
                <a16:creationId xmlns="" xmlns:a16="http://schemas.microsoft.com/office/drawing/2014/main" id="{F80B2652-C78A-4DA8-8620-D083C722B2F6}"/>
              </a:ext>
            </a:extLst>
          </p:cNvPr>
          <p:cNvSpPr>
            <a:spLocks noGrp="1"/>
          </p:cNvSpPr>
          <p:nvPr>
            <p:ph idx="1"/>
          </p:nvPr>
        </p:nvSpPr>
        <p:spPr>
          <a:xfrm>
            <a:off x="76200" y="990600"/>
            <a:ext cx="8763000" cy="5326063"/>
          </a:xfrm>
        </p:spPr>
        <p:txBody>
          <a:bodyPr/>
          <a:lstStyle/>
          <a:p>
            <a:pPr marL="0" indent="0" algn="just">
              <a:buNone/>
              <a:defRPr/>
            </a:pPr>
            <a:r>
              <a:rPr lang="en-US" sz="2400" dirty="0">
                <a:latin typeface="Times New Roman" pitchFamily="18" charset="0"/>
                <a:cs typeface="Times New Roman" pitchFamily="18" charset="0"/>
              </a:rPr>
              <a:t> </a:t>
            </a:r>
          </a:p>
        </p:txBody>
      </p:sp>
      <p:pic>
        <p:nvPicPr>
          <p:cNvPr id="3" name="Picture 2">
            <a:extLst>
              <a:ext uri="{FF2B5EF4-FFF2-40B4-BE49-F238E27FC236}">
                <a16:creationId xmlns="" xmlns:a16="http://schemas.microsoft.com/office/drawing/2014/main" id="{B047AB12-76F8-4B13-A1CE-3DCDC9E3EFD4}"/>
              </a:ext>
            </a:extLst>
          </p:cNvPr>
          <p:cNvPicPr>
            <a:picLocks noChangeAspect="1"/>
          </p:cNvPicPr>
          <p:nvPr/>
        </p:nvPicPr>
        <p:blipFill>
          <a:blip r:embed="rId3"/>
          <a:stretch>
            <a:fillRect/>
          </a:stretch>
        </p:blipFill>
        <p:spPr>
          <a:xfrm>
            <a:off x="432954" y="914400"/>
            <a:ext cx="8278091" cy="5441950"/>
          </a:xfrm>
          <a:prstGeom prst="rect">
            <a:avLst/>
          </a:prstGeom>
        </p:spPr>
      </p:pic>
    </p:spTree>
    <p:extLst>
      <p:ext uri="{BB962C8B-B14F-4D97-AF65-F5344CB8AC3E}">
        <p14:creationId xmlns:p14="http://schemas.microsoft.com/office/powerpoint/2010/main" val="119491534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sp>
        <p:nvSpPr>
          <p:cNvPr id="5" name="Footer Placeholder 4"/>
          <p:cNvSpPr>
            <a:spLocks noGrp="1"/>
          </p:cNvSpPr>
          <p:nvPr>
            <p:ph type="ftr" sz="quarter" idx="11"/>
          </p:nvPr>
        </p:nvSpPr>
        <p:spPr>
          <a:xfrm>
            <a:off x="762000" y="6356350"/>
            <a:ext cx="7315200" cy="365125"/>
          </a:xfrm>
        </p:spPr>
        <p:txBody>
          <a:bodyPr/>
          <a:lstStyle/>
          <a:p>
            <a:r>
              <a:rPr lang="en-US" smtClean="0"/>
              <a:t>Ms. Annapurna Dwivedi    Constitution of India, Law and Engineering     Unit 4</a:t>
            </a:r>
            <a:endParaRPr lang="en-US" dirty="0"/>
          </a:p>
        </p:txBody>
      </p:sp>
      <p:sp>
        <p:nvSpPr>
          <p:cNvPr id="6" name="Date Placeholder 5"/>
          <p:cNvSpPr>
            <a:spLocks noGrp="1"/>
          </p:cNvSpPr>
          <p:nvPr>
            <p:ph type="dt" sz="half" idx="10"/>
          </p:nvPr>
        </p:nvSpPr>
        <p:spPr/>
        <p:txBody>
          <a:bodyPr/>
          <a:lstStyle/>
          <a:p>
            <a:fld id="{E0C11945-CCC8-460D-A045-070C82B5FBF8}" type="datetime1">
              <a:rPr lang="en-US" smtClean="0"/>
              <a:t>6/24/2022</a:t>
            </a:fld>
            <a:endParaRPr lang="en-US"/>
          </a:p>
        </p:txBody>
      </p:sp>
      <p:sp>
        <p:nvSpPr>
          <p:cNvPr id="7" name="Title 1">
            <a:extLst>
              <a:ext uri="{FF2B5EF4-FFF2-40B4-BE49-F238E27FC236}">
                <a16:creationId xmlns="" xmlns:a16="http://schemas.microsoft.com/office/drawing/2014/main" id="{A20E24C3-9AB3-4904-87A4-2729A7C3571E}"/>
              </a:ext>
            </a:extLst>
          </p:cNvPr>
          <p:cNvSpPr txBox="1">
            <a:spLocks/>
          </p:cNvSpPr>
          <p:nvPr/>
        </p:nvSpPr>
        <p:spPr>
          <a:xfrm>
            <a:off x="0" y="13063"/>
            <a:ext cx="9144000" cy="6727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itchFamily="18" charset="0"/>
                <a:cs typeface="Times New Roman" pitchFamily="18" charset="0"/>
              </a:rPr>
              <a:t>Old Question Papers</a:t>
            </a:r>
          </a:p>
        </p:txBody>
      </p:sp>
      <p:pic>
        <p:nvPicPr>
          <p:cNvPr id="8" name="Picture 2">
            <a:extLst>
              <a:ext uri="{FF2B5EF4-FFF2-40B4-BE49-F238E27FC236}">
                <a16:creationId xmlns="" xmlns:a16="http://schemas.microsoft.com/office/drawing/2014/main" id="{C406F537-AD96-4F96-8008-A5CF3B8B2B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062"/>
            <a:ext cx="1371600" cy="78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Content Placeholder 9">
            <a:extLst>
              <a:ext uri="{FF2B5EF4-FFF2-40B4-BE49-F238E27FC236}">
                <a16:creationId xmlns="" xmlns:a16="http://schemas.microsoft.com/office/drawing/2014/main" id="{F80B2652-C78A-4DA8-8620-D083C722B2F6}"/>
              </a:ext>
            </a:extLst>
          </p:cNvPr>
          <p:cNvSpPr>
            <a:spLocks noGrp="1"/>
          </p:cNvSpPr>
          <p:nvPr>
            <p:ph idx="1"/>
          </p:nvPr>
        </p:nvSpPr>
        <p:spPr>
          <a:xfrm>
            <a:off x="76200" y="990600"/>
            <a:ext cx="8763000" cy="5326063"/>
          </a:xfrm>
        </p:spPr>
        <p:txBody>
          <a:bodyPr/>
          <a:lstStyle/>
          <a:p>
            <a:pPr marL="0" indent="0" algn="just">
              <a:buNone/>
              <a:defRPr/>
            </a:pPr>
            <a:r>
              <a:rPr lang="en-US" sz="2400" dirty="0">
                <a:latin typeface="Times New Roman" pitchFamily="18" charset="0"/>
                <a:cs typeface="Times New Roman" pitchFamily="18" charset="0"/>
              </a:rPr>
              <a:t> </a:t>
            </a:r>
          </a:p>
        </p:txBody>
      </p:sp>
      <p:pic>
        <p:nvPicPr>
          <p:cNvPr id="9" name="Picture 8">
            <a:extLst>
              <a:ext uri="{FF2B5EF4-FFF2-40B4-BE49-F238E27FC236}">
                <a16:creationId xmlns="" xmlns:a16="http://schemas.microsoft.com/office/drawing/2014/main" id="{FA41E6A9-6432-4865-85CB-F0BC28BAEC36}"/>
              </a:ext>
            </a:extLst>
          </p:cNvPr>
          <p:cNvPicPr>
            <a:picLocks noChangeAspect="1"/>
          </p:cNvPicPr>
          <p:nvPr/>
        </p:nvPicPr>
        <p:blipFill>
          <a:blip r:embed="rId3"/>
          <a:stretch>
            <a:fillRect/>
          </a:stretch>
        </p:blipFill>
        <p:spPr>
          <a:xfrm>
            <a:off x="304799" y="990600"/>
            <a:ext cx="8582025" cy="5410200"/>
          </a:xfrm>
          <a:prstGeom prst="rect">
            <a:avLst/>
          </a:prstGeom>
        </p:spPr>
      </p:pic>
    </p:spTree>
    <p:extLst>
      <p:ext uri="{BB962C8B-B14F-4D97-AF65-F5344CB8AC3E}">
        <p14:creationId xmlns:p14="http://schemas.microsoft.com/office/powerpoint/2010/main" val="28577817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69949"/>
            <a:ext cx="8763000" cy="5454651"/>
          </a:xfrm>
        </p:spPr>
        <p:txBody>
          <a:bodyPr>
            <a:noAutofit/>
          </a:bodyPr>
          <a:lstStyle/>
          <a:p>
            <a:pPr marL="0" indent="0" algn="just"/>
            <a:r>
              <a:rPr lang="en-US" sz="2000" dirty="0">
                <a:latin typeface="Times New Roman" panose="02020603050405020304" pitchFamily="18" charset="0"/>
                <a:cs typeface="Times New Roman" panose="02020603050405020304" pitchFamily="18" charset="0"/>
              </a:rPr>
              <a:t>What are the powers of Indian Parliament?</a:t>
            </a:r>
          </a:p>
          <a:p>
            <a:pPr marL="0" indent="0" algn="just"/>
            <a:r>
              <a:rPr lang="en-US" sz="2000" dirty="0">
                <a:latin typeface="Times New Roman" panose="02020603050405020304" pitchFamily="18" charset="0"/>
                <a:cs typeface="Times New Roman" panose="02020603050405020304" pitchFamily="18" charset="0"/>
              </a:rPr>
              <a:t>Write a short note on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(Council of States).</a:t>
            </a:r>
          </a:p>
          <a:p>
            <a:pPr marL="0" indent="0" algn="just"/>
            <a:r>
              <a:rPr lang="en-US" sz="2000" dirty="0">
                <a:latin typeface="Times New Roman" panose="02020603050405020304" pitchFamily="18" charset="0"/>
                <a:cs typeface="Times New Roman" panose="02020603050405020304" pitchFamily="18" charset="0"/>
              </a:rPr>
              <a:t>Who is the Supreme Commander of India’s armed forces?</a:t>
            </a:r>
          </a:p>
          <a:p>
            <a:pPr marL="0" indent="0" algn="just"/>
            <a:r>
              <a:rPr lang="en-US" sz="2000" dirty="0">
                <a:latin typeface="Times New Roman" panose="02020603050405020304" pitchFamily="18" charset="0"/>
                <a:cs typeface="Times New Roman" panose="02020603050405020304" pitchFamily="18" charset="0"/>
              </a:rPr>
              <a:t>On whose recommendations the members of the Council of Ministers  appointed?</a:t>
            </a:r>
          </a:p>
          <a:p>
            <a:pPr marL="0" indent="0" algn="just"/>
            <a:r>
              <a:rPr lang="en-US" sz="2000" dirty="0">
                <a:latin typeface="Times New Roman" panose="02020603050405020304" pitchFamily="18" charset="0"/>
                <a:cs typeface="Times New Roman" panose="02020603050405020304" pitchFamily="18" charset="0"/>
              </a:rPr>
              <a:t>What is the procedure of removal of the President known as?</a:t>
            </a:r>
          </a:p>
          <a:p>
            <a:pPr marL="0" indent="0" algn="just"/>
            <a:r>
              <a:rPr lang="en-US" sz="2000" dirty="0">
                <a:latin typeface="Times New Roman" panose="02020603050405020304" pitchFamily="18" charset="0"/>
                <a:cs typeface="Times New Roman" panose="02020603050405020304" pitchFamily="18" charset="0"/>
              </a:rPr>
              <a:t>How many members of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are nominated by the President?</a:t>
            </a:r>
          </a:p>
          <a:p>
            <a:pPr marL="0" indent="0" algn="just"/>
            <a:r>
              <a:rPr lang="en-US" sz="2000" dirty="0">
                <a:latin typeface="Times New Roman" panose="02020603050405020304" pitchFamily="18" charset="0"/>
                <a:cs typeface="Times New Roman" panose="02020603050405020304" pitchFamily="18" charset="0"/>
              </a:rPr>
              <a:t>Mention one judicial power of the President.</a:t>
            </a:r>
          </a:p>
          <a:p>
            <a:pPr marL="0" indent="0" algn="just"/>
            <a:r>
              <a:rPr lang="en-US" sz="2000" dirty="0">
                <a:latin typeface="Times New Roman" panose="02020603050405020304" pitchFamily="18" charset="0"/>
                <a:cs typeface="Times New Roman" panose="02020603050405020304" pitchFamily="18" charset="0"/>
              </a:rPr>
              <a:t>What type of bills are invariably introduced in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with the prior approval of the President?</a:t>
            </a:r>
          </a:p>
          <a:p>
            <a:pPr marL="0" indent="0" algn="just"/>
            <a:r>
              <a:rPr lang="en-US" sz="2000" dirty="0">
                <a:latin typeface="Times New Roman" panose="02020603050405020304" pitchFamily="18" charset="0"/>
                <a:cs typeface="Times New Roman" panose="02020603050405020304" pitchFamily="18" charset="0"/>
              </a:rPr>
              <a:t>Explain the method of election of the President.</a:t>
            </a:r>
          </a:p>
          <a:p>
            <a:pPr marL="0" indent="0" algn="just"/>
            <a:r>
              <a:rPr lang="en-US" sz="2000" dirty="0">
                <a:latin typeface="Times New Roman" panose="02020603050405020304" pitchFamily="18" charset="0"/>
                <a:cs typeface="Times New Roman" panose="02020603050405020304" pitchFamily="18" charset="0"/>
              </a:rPr>
              <a:t>Describe the qualifications for the office of the President of India. What is his and how can he be removed from office?</a:t>
            </a:r>
          </a:p>
          <a:p>
            <a:pPr marL="0" indent="0"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47359EF-A7EB-4F12-8B10-362136E7EE0F}" type="datetime1">
              <a:rPr lang="en-US" smtClean="0"/>
              <a:t>6/24/2022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Expected Questions for University Exam </a:t>
            </a: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764383"/>
          </a:xfrm>
          <a:prstGeom prst="rect">
            <a:avLst/>
          </a:prstGeom>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534400" cy="5594350"/>
          </a:xfrm>
        </p:spPr>
        <p:txBody>
          <a:bodyPr>
            <a:noAutofit/>
          </a:bodyPr>
          <a:lstStyle/>
          <a:p>
            <a:pPr marL="0" indent="0" algn="just">
              <a:lnSpc>
                <a:spcPct val="150000"/>
              </a:lnSpc>
            </a:pPr>
            <a:r>
              <a:rPr lang="en-US" sz="2000" dirty="0">
                <a:latin typeface="Times New Roman" panose="02020603050405020304" pitchFamily="18" charset="0"/>
                <a:cs typeface="Times New Roman" panose="02020603050405020304" pitchFamily="18" charset="0"/>
              </a:rPr>
              <a:t>Compare the powers of Indian President with the United States President.</a:t>
            </a:r>
          </a:p>
          <a:p>
            <a:pPr marL="0" indent="0" algn="just">
              <a:lnSpc>
                <a:spcPct val="150000"/>
              </a:lnSpc>
            </a:pPr>
            <a:r>
              <a:rPr lang="en-US" sz="2000" dirty="0">
                <a:latin typeface="Times New Roman" panose="02020603050405020304" pitchFamily="18" charset="0"/>
                <a:cs typeface="Times New Roman" panose="02020603050405020304" pitchFamily="18" charset="0"/>
              </a:rPr>
              <a:t>Write a short note on independence of Supreme Court.</a:t>
            </a:r>
          </a:p>
          <a:p>
            <a:pPr marL="0" indent="0" algn="just">
              <a:lnSpc>
                <a:spcPct val="150000"/>
              </a:lnSpc>
            </a:pPr>
            <a:r>
              <a:rPr lang="en-US" sz="2000" dirty="0">
                <a:latin typeface="Times New Roman" panose="02020603050405020304" pitchFamily="18" charset="0"/>
                <a:cs typeface="Times New Roman" panose="02020603050405020304" pitchFamily="18" charset="0"/>
              </a:rPr>
              <a:t>Write a short note on Public Interest Litigation (PIL).</a:t>
            </a:r>
          </a:p>
          <a:p>
            <a:pPr marL="0" indent="0" algn="just">
              <a:lnSpc>
                <a:spcPct val="150000"/>
              </a:lnSpc>
            </a:pPr>
            <a:r>
              <a:rPr lang="en-US" sz="2000" dirty="0">
                <a:latin typeface="Times New Roman" panose="02020603050405020304" pitchFamily="18" charset="0"/>
                <a:cs typeface="Times New Roman" panose="02020603050405020304" pitchFamily="18" charset="0"/>
              </a:rPr>
              <a:t>What do you mean by judicial activism? Also mention various methods of judicial activism which are followed in India.</a:t>
            </a:r>
          </a:p>
          <a:p>
            <a:pPr marL="0" indent="0" algn="just">
              <a:lnSpc>
                <a:spcPct val="150000"/>
              </a:lnSpc>
            </a:pPr>
            <a:r>
              <a:rPr lang="en-US" sz="2000" dirty="0">
                <a:latin typeface="Times New Roman" panose="02020603050405020304" pitchFamily="18" charset="0"/>
                <a:cs typeface="Times New Roman" panose="02020603050405020304" pitchFamily="18" charset="0"/>
              </a:rPr>
              <a:t>What is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Describe the structure of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a:t>
            </a:r>
          </a:p>
          <a:p>
            <a:pPr marL="0" indent="0" algn="just">
              <a:lnSpc>
                <a:spcPct val="150000"/>
              </a:lnSpc>
            </a:pPr>
            <a:r>
              <a:rPr lang="en-US" sz="2000" dirty="0">
                <a:latin typeface="Times New Roman" panose="02020603050405020304" pitchFamily="18" charset="0"/>
                <a:cs typeface="Times New Roman" panose="02020603050405020304" pitchFamily="18" charset="0"/>
              </a:rPr>
              <a:t>What is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Ayukta</a:t>
            </a:r>
            <a:r>
              <a:rPr lang="en-US" sz="2000" dirty="0">
                <a:latin typeface="Times New Roman" panose="02020603050405020304" pitchFamily="18" charset="0"/>
                <a:cs typeface="Times New Roman" panose="02020603050405020304" pitchFamily="18" charset="0"/>
              </a:rPr>
              <a:t>? Describe the role of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Ayukta</a:t>
            </a:r>
            <a:r>
              <a:rPr lang="en-US" sz="2000" dirty="0">
                <a:latin typeface="Times New Roman" panose="02020603050405020304" pitchFamily="18" charset="0"/>
                <a:cs typeface="Times New Roman" panose="02020603050405020304" pitchFamily="18" charset="0"/>
              </a:rPr>
              <a:t>.</a:t>
            </a:r>
          </a:p>
          <a:p>
            <a:pPr marL="0" indent="0" algn="just">
              <a:lnSpc>
                <a:spcPct val="150000"/>
              </a:lnSpc>
            </a:pPr>
            <a:r>
              <a:rPr lang="en-US" sz="2000" dirty="0">
                <a:latin typeface="Times New Roman" panose="02020603050405020304" pitchFamily="18" charset="0"/>
                <a:cs typeface="Times New Roman" panose="02020603050405020304" pitchFamily="18" charset="0"/>
              </a:rPr>
              <a:t>Explain the powers and functions of the Chief Minister?</a:t>
            </a:r>
          </a:p>
          <a:p>
            <a:pPr marL="0" indent="0" algn="just">
              <a:lnSpc>
                <a:spcPct val="150000"/>
              </a:lnSpc>
            </a:pPr>
            <a:r>
              <a:rPr lang="en-US" sz="2000" dirty="0">
                <a:latin typeface="Times New Roman" panose="02020603050405020304" pitchFamily="18" charset="0"/>
                <a:cs typeface="Times New Roman" panose="02020603050405020304" pitchFamily="18" charset="0"/>
              </a:rPr>
              <a:t>What are the powers and functions of State Legislature?</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6EDF2D8-44FF-4F99-AE95-A65807AFD816}" type="datetime1">
              <a:rPr lang="en-US" smtClean="0"/>
              <a:t>6/24/2022</a:t>
            </a:fld>
            <a:endParaRPr lang="en-US"/>
          </a:p>
        </p:txBody>
      </p:sp>
      <p:sp>
        <p:nvSpPr>
          <p:cNvPr id="5" name="Footer Placeholder 4"/>
          <p:cNvSpPr>
            <a:spLocks noGrp="1"/>
          </p:cNvSpPr>
          <p:nvPr>
            <p:ph type="ftr" sz="quarter" idx="11"/>
          </p:nvPr>
        </p:nvSpPr>
        <p:spPr>
          <a:xfrm>
            <a:off x="1371600" y="6296024"/>
            <a:ext cx="6781800" cy="365126"/>
          </a:xfrm>
        </p:spPr>
        <p:txBody>
          <a:bodyPr/>
          <a:lstStyle/>
          <a:p>
            <a:pPr lvl="0">
              <a:spcBef>
                <a:spcPct val="20000"/>
              </a:spcBef>
              <a:defRPr/>
            </a:pPr>
            <a:r>
              <a:rPr lang="en-US" smtClean="0"/>
              <a:t>Ms. Annapurna Dwivedi    Constitution of India, Law and Engineering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Expected Questions for University Exam </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D368630B-AECD-4C34-A523-5CB6167DA9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1" y="73817"/>
            <a:ext cx="1347673" cy="685799"/>
          </a:xfrm>
          <a:prstGeom prst="rect">
            <a:avLst/>
          </a:prstGeom>
        </p:spPr>
      </p:pic>
    </p:spTree>
    <p:extLst>
      <p:ext uri="{BB962C8B-B14F-4D97-AF65-F5344CB8AC3E}">
        <p14:creationId xmlns:p14="http://schemas.microsoft.com/office/powerpoint/2010/main" val="375260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9B1177-1585-4A99-A393-98D95520559A}"/>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Program Outcomes</a:t>
            </a:r>
            <a:endParaRPr lang="en-US" sz="2400" b="1" dirty="0">
              <a:latin typeface="Times New Roman" pitchFamily="18" charset="0"/>
              <a:cs typeface="Times New Roman" pitchFamily="18" charset="0"/>
            </a:endParaRPr>
          </a:p>
        </p:txBody>
      </p:sp>
      <p:pic>
        <p:nvPicPr>
          <p:cNvPr id="20483" name="Picture 2">
            <a:extLst>
              <a:ext uri="{FF2B5EF4-FFF2-40B4-BE49-F238E27FC236}">
                <a16:creationId xmlns="" xmlns:a16="http://schemas.microsoft.com/office/drawing/2014/main" id="{32517181-7405-4362-898F-DFDE21296A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9050"/>
            <a:ext cx="1371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11">
            <a:extLst>
              <a:ext uri="{FF2B5EF4-FFF2-40B4-BE49-F238E27FC236}">
                <a16:creationId xmlns="" xmlns:a16="http://schemas.microsoft.com/office/drawing/2014/main" id="{59CF7905-0715-43F8-9243-DDDBE0B2DC1F}"/>
              </a:ext>
            </a:extLst>
          </p:cNvPr>
          <p:cNvSpPr>
            <a:spLocks noChangeArrowheads="1"/>
          </p:cNvSpPr>
          <p:nvPr/>
        </p:nvSpPr>
        <p:spPr bwMode="auto">
          <a:xfrm>
            <a:off x="0" y="685800"/>
            <a:ext cx="9144000" cy="1883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pPr>
            <a:r>
              <a:rPr lang="en-US" altLang="en-US" sz="2000" b="1" dirty="0">
                <a:latin typeface="Times New Roman" panose="02020603050405020304" pitchFamily="18" charset="0"/>
                <a:cs typeface="Times New Roman" panose="02020603050405020304" pitchFamily="18" charset="0"/>
              </a:rPr>
              <a:t>Program Outcomes</a:t>
            </a:r>
            <a:r>
              <a:rPr lang="en-US" altLang="en-US" sz="2000" dirty="0">
                <a:latin typeface="Times New Roman" panose="02020603050405020304" pitchFamily="18" charset="0"/>
                <a:cs typeface="Times New Roman" panose="02020603050405020304" pitchFamily="18" charset="0"/>
              </a:rPr>
              <a:t> are narrow statements that describe what the students are expected to know and would be able to do upon the graduation. </a:t>
            </a:r>
          </a:p>
          <a:p>
            <a:pPr algn="just" eaLnBrk="1" hangingPunct="1">
              <a:lnSpc>
                <a:spcPct val="150000"/>
              </a:lnSpc>
              <a:spcBef>
                <a:spcPct val="0"/>
              </a:spcBef>
            </a:pPr>
            <a:r>
              <a:rPr lang="en-US" altLang="en-US" sz="2000" dirty="0">
                <a:latin typeface="Times New Roman" panose="02020603050405020304" pitchFamily="18" charset="0"/>
                <a:cs typeface="Times New Roman" panose="02020603050405020304" pitchFamily="18" charset="0"/>
              </a:rPr>
              <a:t>These relate to the skills, knowledge, and behavior that students acquire through the programmed.</a:t>
            </a:r>
          </a:p>
        </p:txBody>
      </p:sp>
      <p:sp>
        <p:nvSpPr>
          <p:cNvPr id="20485" name="Rectangle 10">
            <a:extLst>
              <a:ext uri="{FF2B5EF4-FFF2-40B4-BE49-F238E27FC236}">
                <a16:creationId xmlns="" xmlns:a16="http://schemas.microsoft.com/office/drawing/2014/main" id="{15AA9048-F072-4C56-8C2E-EE8CAE97E476}"/>
              </a:ext>
            </a:extLst>
          </p:cNvPr>
          <p:cNvSpPr>
            <a:spLocks noChangeArrowheads="1"/>
          </p:cNvSpPr>
          <p:nvPr/>
        </p:nvSpPr>
        <p:spPr bwMode="auto">
          <a:xfrm>
            <a:off x="381000" y="2514600"/>
            <a:ext cx="85344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Engineering knowledge</a:t>
            </a:r>
          </a:p>
          <a:p>
            <a:pPr algn="just" eaLnBrk="1" hangingPunct="1">
              <a:spcBef>
                <a:spcPct val="0"/>
              </a:spcBef>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Problem analysis</a:t>
            </a:r>
          </a:p>
          <a:p>
            <a:pPr algn="just" eaLnBrk="1" hangingPunct="1">
              <a:spcBef>
                <a:spcPct val="0"/>
              </a:spcBef>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Design/development of solutions</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Conduct investigations of complex problems</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Modern tool usage</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The engineer and society</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Environment and sustainability</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Ethics</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Individual and team work</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Communication</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Project management and finance</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Life-long learning</a:t>
            </a:r>
            <a:endParaRPr lang="en-US" altLang="en-US" sz="20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a:xfrm>
            <a:off x="457200" y="6356350"/>
            <a:ext cx="2133600" cy="365125"/>
          </a:xfrm>
        </p:spPr>
        <p:txBody>
          <a:bodyPr/>
          <a:lstStyle/>
          <a:p>
            <a:fld id="{8BD7CE85-EA1E-4CA0-9103-BBE2B5C9E4A0}" type="datetime1">
              <a:rPr lang="en-US" smtClean="0"/>
              <a:t>6/24/2022</a:t>
            </a:fld>
            <a:endParaRPr lang="en-US" dirty="0"/>
          </a:p>
        </p:txBody>
      </p:sp>
      <p:sp>
        <p:nvSpPr>
          <p:cNvPr id="4" name="Footer Placeholder 3"/>
          <p:cNvSpPr>
            <a:spLocks noGrp="1"/>
          </p:cNvSpPr>
          <p:nvPr>
            <p:ph type="ftr" sz="quarter" idx="11"/>
          </p:nvPr>
        </p:nvSpPr>
        <p:spPr>
          <a:xfrm>
            <a:off x="1219200" y="6356350"/>
            <a:ext cx="6096000" cy="365125"/>
          </a:xfrm>
        </p:spPr>
        <p:txBody>
          <a:bodyPr/>
          <a:lstStyle/>
          <a:p>
            <a:r>
              <a:rPr lang="en-US" smtClean="0"/>
              <a:t>Ms. Annapurna Dwivedi    Constitution of India, Law and Engineering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8430874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6403</TotalTime>
  <Words>7564</Words>
  <Application>Microsoft Office PowerPoint</Application>
  <PresentationFormat>On-screen Show (4:3)</PresentationFormat>
  <Paragraphs>1026</Paragraphs>
  <Slides>87</Slides>
  <Notes>22</Notes>
  <HiddenSlides>0</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PowerPoint Presentation</vt:lpstr>
      <vt:lpstr>PowerPoint Presentation</vt:lpstr>
      <vt:lpstr>PowerPoint Presentation</vt:lpstr>
      <vt:lpstr>PowerPoint Presentation</vt:lpstr>
      <vt:lpstr>PowerPoint Presentation</vt:lpstr>
      <vt:lpstr>PowerPoint Presentation</vt:lpstr>
      <vt:lpstr>Course Objectives</vt:lpstr>
      <vt:lpstr>Course Outcome (CO)</vt:lpstr>
      <vt:lpstr>Program Outcomes</vt:lpstr>
      <vt:lpstr>CO-PO Mapping </vt:lpstr>
      <vt:lpstr>Program Specific Outcomes</vt:lpstr>
      <vt:lpstr>CO-PSO Mapping </vt:lpstr>
      <vt:lpstr>Program Educational Objectives</vt:lpstr>
      <vt:lpstr>Result Analysis</vt:lpstr>
      <vt:lpstr>Result Analysis</vt:lpstr>
      <vt:lpstr>End Sem Question Paper Template</vt:lpstr>
      <vt:lpstr>End Sem Question Paper Template</vt:lpstr>
      <vt:lpstr>Prerequisite and Recap</vt:lpstr>
      <vt:lpstr>PowerPoint Presentation</vt:lpstr>
      <vt:lpstr>Contents </vt:lpstr>
      <vt:lpstr>Intellectual Property Laws: Introduction</vt:lpstr>
      <vt:lpstr>Unit Objective</vt:lpstr>
      <vt:lpstr>Topic Objective/ Topic outcome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jai shanker</cp:lastModifiedBy>
  <cp:revision>488</cp:revision>
  <dcterms:created xsi:type="dcterms:W3CDTF">2006-08-16T00:00:00Z</dcterms:created>
  <dcterms:modified xsi:type="dcterms:W3CDTF">2022-06-25T07:14:39Z</dcterms:modified>
</cp:coreProperties>
</file>