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111"/>
  </p:notesMasterIdLst>
  <p:handoutMasterIdLst>
    <p:handoutMasterId r:id="rId112"/>
  </p:handoutMasterIdLst>
  <p:sldIdLst>
    <p:sldId id="385" r:id="rId3"/>
    <p:sldId id="386" r:id="rId4"/>
    <p:sldId id="730" r:id="rId5"/>
    <p:sldId id="731" r:id="rId6"/>
    <p:sldId id="732" r:id="rId7"/>
    <p:sldId id="733" r:id="rId8"/>
    <p:sldId id="391" r:id="rId9"/>
    <p:sldId id="734" r:id="rId10"/>
    <p:sldId id="735" r:id="rId11"/>
    <p:sldId id="553" r:id="rId12"/>
    <p:sldId id="736" r:id="rId13"/>
    <p:sldId id="737" r:id="rId14"/>
    <p:sldId id="738" r:id="rId15"/>
    <p:sldId id="589" r:id="rId16"/>
    <p:sldId id="739" r:id="rId17"/>
    <p:sldId id="740" r:id="rId18"/>
    <p:sldId id="741" r:id="rId19"/>
    <p:sldId id="742" r:id="rId20"/>
    <p:sldId id="743" r:id="rId21"/>
    <p:sldId id="744" r:id="rId22"/>
    <p:sldId id="745" r:id="rId23"/>
    <p:sldId id="404" r:id="rId24"/>
    <p:sldId id="659" r:id="rId25"/>
    <p:sldId id="719" r:id="rId26"/>
    <p:sldId id="392" r:id="rId27"/>
    <p:sldId id="393" r:id="rId28"/>
    <p:sldId id="394" r:id="rId29"/>
    <p:sldId id="313" r:id="rId30"/>
    <p:sldId id="395" r:id="rId31"/>
    <p:sldId id="752" r:id="rId32"/>
    <p:sldId id="753" r:id="rId33"/>
    <p:sldId id="754" r:id="rId34"/>
    <p:sldId id="396" r:id="rId35"/>
    <p:sldId id="397" r:id="rId36"/>
    <p:sldId id="398" r:id="rId37"/>
    <p:sldId id="399" r:id="rId38"/>
    <p:sldId id="400" r:id="rId39"/>
    <p:sldId id="667" r:id="rId40"/>
    <p:sldId id="668" r:id="rId41"/>
    <p:sldId id="669" r:id="rId42"/>
    <p:sldId id="670" r:id="rId43"/>
    <p:sldId id="671" r:id="rId44"/>
    <p:sldId id="318" r:id="rId45"/>
    <p:sldId id="673" r:id="rId46"/>
    <p:sldId id="674" r:id="rId47"/>
    <p:sldId id="769" r:id="rId48"/>
    <p:sldId id="768" r:id="rId49"/>
    <p:sldId id="771" r:id="rId50"/>
    <p:sldId id="772" r:id="rId51"/>
    <p:sldId id="756" r:id="rId52"/>
    <p:sldId id="401" r:id="rId53"/>
    <p:sldId id="402" r:id="rId54"/>
    <p:sldId id="675" r:id="rId55"/>
    <p:sldId id="680" r:id="rId56"/>
    <p:sldId id="681" r:id="rId57"/>
    <p:sldId id="568" r:id="rId58"/>
    <p:sldId id="682" r:id="rId59"/>
    <p:sldId id="683" r:id="rId60"/>
    <p:sldId id="321" r:id="rId61"/>
    <p:sldId id="684" r:id="rId62"/>
    <p:sldId id="685" r:id="rId63"/>
    <p:sldId id="687" r:id="rId64"/>
    <p:sldId id="570" r:id="rId65"/>
    <p:sldId id="322" r:id="rId66"/>
    <p:sldId id="688" r:id="rId67"/>
    <p:sldId id="689" r:id="rId68"/>
    <p:sldId id="690" r:id="rId69"/>
    <p:sldId id="582" r:id="rId70"/>
    <p:sldId id="583" r:id="rId71"/>
    <p:sldId id="691" r:id="rId72"/>
    <p:sldId id="692" r:id="rId73"/>
    <p:sldId id="403" r:id="rId74"/>
    <p:sldId id="324" r:id="rId75"/>
    <p:sldId id="723" r:id="rId76"/>
    <p:sldId id="722" r:id="rId77"/>
    <p:sldId id="774" r:id="rId78"/>
    <p:sldId id="773" r:id="rId79"/>
    <p:sldId id="559" r:id="rId80"/>
    <p:sldId id="695" r:id="rId81"/>
    <p:sldId id="696" r:id="rId82"/>
    <p:sldId id="625" r:id="rId83"/>
    <p:sldId id="626" r:id="rId84"/>
    <p:sldId id="694" r:id="rId85"/>
    <p:sldId id="725" r:id="rId86"/>
    <p:sldId id="726" r:id="rId87"/>
    <p:sldId id="624" r:id="rId88"/>
    <p:sldId id="631" r:id="rId89"/>
    <p:sldId id="627" r:id="rId90"/>
    <p:sldId id="629" r:id="rId91"/>
    <p:sldId id="640" r:id="rId92"/>
    <p:sldId id="729" r:id="rId93"/>
    <p:sldId id="728" r:id="rId94"/>
    <p:sldId id="587" r:id="rId95"/>
    <p:sldId id="588" r:id="rId96"/>
    <p:sldId id="777" r:id="rId97"/>
    <p:sldId id="775" r:id="rId98"/>
    <p:sldId id="776" r:id="rId99"/>
    <p:sldId id="746" r:id="rId100"/>
    <p:sldId id="747" r:id="rId101"/>
    <p:sldId id="571" r:id="rId102"/>
    <p:sldId id="574" r:id="rId103"/>
    <p:sldId id="575" r:id="rId104"/>
    <p:sldId id="576" r:id="rId105"/>
    <p:sldId id="748" r:id="rId106"/>
    <p:sldId id="749" r:id="rId107"/>
    <p:sldId id="750" r:id="rId108"/>
    <p:sldId id="307" r:id="rId109"/>
    <p:sldId id="551"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dra Chaudhary" initials="RC" lastIdx="1" clrIdx="0">
    <p:extLst>
      <p:ext uri="{19B8F6BF-5375-455C-9EA6-DF929625EA0E}">
        <p15:presenceInfo xmlns:p15="http://schemas.microsoft.com/office/powerpoint/2012/main" userId="61e089cbe2264d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3" d="100"/>
          <a:sy n="73" d="100"/>
        </p:scale>
        <p:origin x="1320" y="72"/>
      </p:cViewPr>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1ADBC2-C607-419F-BF8B-0BEFC8857D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A2CA6F57-1797-4D94-82FD-0A210E23060C}">
      <dgm:prSet phldrT="[Text]" custT="1"/>
      <dgm:spPr>
        <a:solidFill>
          <a:schemeClr val="accent2">
            <a:lumMod val="75000"/>
          </a:schemeClr>
        </a:solidFill>
      </dgm:spPr>
      <dgm:t>
        <a:bodyPr/>
        <a:lstStyle/>
        <a:p>
          <a:r>
            <a:rPr lang="en-US" sz="3600" dirty="0" smtClean="0">
              <a:latin typeface="Times New Roman" panose="02020603050405020304" pitchFamily="18" charset="0"/>
              <a:cs typeface="Times New Roman" panose="02020603050405020304" pitchFamily="18" charset="0"/>
            </a:rPr>
            <a:t>Modernizing </a:t>
          </a:r>
          <a:r>
            <a:rPr lang="en-US" sz="3600" dirty="0">
              <a:latin typeface="Times New Roman" panose="02020603050405020304" pitchFamily="18" charset="0"/>
              <a:cs typeface="Times New Roman" panose="02020603050405020304" pitchFamily="18" charset="0"/>
            </a:rPr>
            <a:t>the Judiciary</a:t>
          </a:r>
          <a:endParaRPr lang="en-IN" sz="3600" dirty="0">
            <a:latin typeface="Times New Roman" panose="02020603050405020304" pitchFamily="18" charset="0"/>
            <a:cs typeface="Times New Roman" panose="02020603050405020304" pitchFamily="18" charset="0"/>
          </a:endParaRPr>
        </a:p>
      </dgm:t>
    </dgm:pt>
    <dgm:pt modelId="{38082C2E-6879-4539-A374-85AA30F2D3E4}" type="parTrans" cxnId="{D7B59082-4EF6-464C-B4D7-37A06E227059}">
      <dgm:prSet/>
      <dgm:spPr/>
      <dgm:t>
        <a:bodyPr/>
        <a:lstStyle/>
        <a:p>
          <a:endParaRPr lang="en-IN"/>
        </a:p>
      </dgm:t>
    </dgm:pt>
    <dgm:pt modelId="{7F488021-9790-450A-93DD-BD04324011B0}" type="sibTrans" cxnId="{D7B59082-4EF6-464C-B4D7-37A06E227059}">
      <dgm:prSet/>
      <dgm:spPr/>
      <dgm:t>
        <a:bodyPr/>
        <a:lstStyle/>
        <a:p>
          <a:endParaRPr lang="en-IN"/>
        </a:p>
      </dgm:t>
    </dgm:pt>
    <dgm:pt modelId="{01884F9D-6B27-4ADE-8925-323E5BA06B61}">
      <dgm:prSet phldrT="[Tex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Text Creation, Storage and Retrieval</a:t>
          </a:r>
          <a:endParaRPr lang="en-US" sz="2400" dirty="0">
            <a:latin typeface="Times New Roman" panose="02020603050405020304" pitchFamily="18" charset="0"/>
            <a:cs typeface="Times New Roman" panose="02020603050405020304" pitchFamily="18" charset="0"/>
          </a:endParaRPr>
        </a:p>
      </dgm:t>
    </dgm:pt>
    <dgm:pt modelId="{6D18F3A1-A1AF-4E8A-8AA6-739757077AF8}" type="parTrans" cxnId="{F07D60E6-E98C-4299-9A68-0D569A7933AC}">
      <dgm:prSet/>
      <dgm:spPr/>
      <dgm:t>
        <a:bodyPr/>
        <a:lstStyle/>
        <a:p>
          <a:endParaRPr lang="en-IN"/>
        </a:p>
      </dgm:t>
    </dgm:pt>
    <dgm:pt modelId="{0B7CE908-B238-49B3-9B13-F8267EA6E8F9}" type="sibTrans" cxnId="{F07D60E6-E98C-4299-9A68-0D569A7933AC}">
      <dgm:prSet/>
      <dgm:spPr/>
      <dgm:t>
        <a:bodyPr/>
        <a:lstStyle/>
        <a:p>
          <a:endParaRPr lang="en-IN"/>
        </a:p>
      </dgm:t>
    </dgm:pt>
    <dgm:pt modelId="{A4B45DC6-78FF-4AF9-8223-F0893D7529D2}">
      <dgm:prSet phldrT="[Tex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Improved Access to the Law</a:t>
          </a:r>
          <a:endParaRPr lang="en-IN" sz="2400" dirty="0">
            <a:latin typeface="Times New Roman" panose="02020603050405020304" pitchFamily="18" charset="0"/>
            <a:cs typeface="Times New Roman" panose="02020603050405020304" pitchFamily="18" charset="0"/>
          </a:endParaRPr>
        </a:p>
      </dgm:t>
    </dgm:pt>
    <dgm:pt modelId="{CA0A0600-9690-499C-A3AB-351A1B68D780}" type="parTrans" cxnId="{A4F74B14-C3C4-423F-AA87-0137964DE97B}">
      <dgm:prSet/>
      <dgm:spPr/>
      <dgm:t>
        <a:bodyPr/>
        <a:lstStyle/>
        <a:p>
          <a:endParaRPr lang="en-IN"/>
        </a:p>
      </dgm:t>
    </dgm:pt>
    <dgm:pt modelId="{BE1B6180-9F87-4E20-BAA2-36A796653993}" type="sibTrans" cxnId="{A4F74B14-C3C4-423F-AA87-0137964DE97B}">
      <dgm:prSet/>
      <dgm:spPr/>
      <dgm:t>
        <a:bodyPr/>
        <a:lstStyle/>
        <a:p>
          <a:endParaRPr lang="en-IN"/>
        </a:p>
      </dgm:t>
    </dgm:pt>
    <dgm:pt modelId="{E9A9813A-94A1-4AB2-97F0-EACDF386BFDF}">
      <dgm:prSet phldrT="[Text]" custT="1"/>
      <dgm:spPr>
        <a:solidFill>
          <a:schemeClr val="accent2">
            <a:lumMod val="60000"/>
            <a:lumOff val="40000"/>
          </a:schemeClr>
        </a:solidFill>
      </dgm:spPr>
      <dgm:t>
        <a:bodyPr/>
        <a:lstStyle/>
        <a:p>
          <a:r>
            <a:rPr lang="en-GB" sz="2000" b="1" i="0" dirty="0">
              <a:latin typeface="Times New Roman" panose="02020603050405020304" pitchFamily="18" charset="0"/>
              <a:cs typeface="Times New Roman" panose="02020603050405020304" pitchFamily="18" charset="0"/>
            </a:rPr>
            <a:t>Recording of Court Proceedings</a:t>
          </a:r>
          <a:r>
            <a:rPr lang="en-US" sz="2000" dirty="0"/>
            <a:t>	</a:t>
          </a:r>
          <a:endParaRPr lang="en-IN" sz="2000" dirty="0"/>
        </a:p>
      </dgm:t>
    </dgm:pt>
    <dgm:pt modelId="{816879E5-216D-4C87-AB9F-B5353BA10AA3}" type="parTrans" cxnId="{EF61F793-94B8-4646-A779-F79EF8591BBE}">
      <dgm:prSet/>
      <dgm:spPr/>
      <dgm:t>
        <a:bodyPr/>
        <a:lstStyle/>
        <a:p>
          <a:endParaRPr lang="en-IN"/>
        </a:p>
      </dgm:t>
    </dgm:pt>
    <dgm:pt modelId="{BBDDF3A2-04C8-4EC4-B88F-3131FFA09DC6}" type="sibTrans" cxnId="{EF61F793-94B8-4646-A779-F79EF8591BBE}">
      <dgm:prSet/>
      <dgm:spPr/>
      <dgm:t>
        <a:bodyPr/>
        <a:lstStyle/>
        <a:p>
          <a:endParaRPr lang="en-IN"/>
        </a:p>
      </dgm:t>
    </dgm:pt>
    <dgm:pt modelId="{3A9F257F-4F64-4CF5-8B5A-2C139259052E}">
      <dgm:prSe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Case Management</a:t>
          </a:r>
          <a:endParaRPr lang="en-IN" sz="2400" dirty="0">
            <a:latin typeface="Times New Roman" panose="02020603050405020304" pitchFamily="18" charset="0"/>
            <a:cs typeface="Times New Roman" panose="02020603050405020304" pitchFamily="18" charset="0"/>
          </a:endParaRPr>
        </a:p>
      </dgm:t>
    </dgm:pt>
    <dgm:pt modelId="{6A239E8B-D077-42DC-9C95-31589F2EF288}" type="parTrans" cxnId="{482A815B-EA1B-4193-9071-6BE69C7A791F}">
      <dgm:prSet/>
      <dgm:spPr/>
      <dgm:t>
        <a:bodyPr/>
        <a:lstStyle/>
        <a:p>
          <a:endParaRPr lang="en-IN"/>
        </a:p>
      </dgm:t>
    </dgm:pt>
    <dgm:pt modelId="{E1CB28A6-3478-4C21-BF5E-4B6E231E4888}" type="sibTrans" cxnId="{482A815B-EA1B-4193-9071-6BE69C7A791F}">
      <dgm:prSet/>
      <dgm:spPr/>
      <dgm:t>
        <a:bodyPr/>
        <a:lstStyle/>
        <a:p>
          <a:endParaRPr lang="en-IN"/>
        </a:p>
      </dgm:t>
    </dgm:pt>
    <dgm:pt modelId="{8E349E1A-DBE0-48F2-BC0B-CB985065540A}" type="pres">
      <dgm:prSet presAssocID="{CC1ADBC2-C607-419F-BF8B-0BEFC8857D45}" presName="composite" presStyleCnt="0">
        <dgm:presLayoutVars>
          <dgm:chMax val="1"/>
          <dgm:dir/>
          <dgm:resizeHandles val="exact"/>
        </dgm:presLayoutVars>
      </dgm:prSet>
      <dgm:spPr/>
      <dgm:t>
        <a:bodyPr/>
        <a:lstStyle/>
        <a:p>
          <a:endParaRPr lang="en-US"/>
        </a:p>
      </dgm:t>
    </dgm:pt>
    <dgm:pt modelId="{5D9CA02D-3F20-499A-9E58-44772C6AB694}" type="pres">
      <dgm:prSet presAssocID="{A2CA6F57-1797-4D94-82FD-0A210E23060C}" presName="roof" presStyleLbl="dkBgShp" presStyleIdx="0" presStyleCnt="2"/>
      <dgm:spPr/>
      <dgm:t>
        <a:bodyPr/>
        <a:lstStyle/>
        <a:p>
          <a:endParaRPr lang="en-US"/>
        </a:p>
      </dgm:t>
    </dgm:pt>
    <dgm:pt modelId="{77B39EB9-B562-42DA-915C-5C7F94996AD3}" type="pres">
      <dgm:prSet presAssocID="{A2CA6F57-1797-4D94-82FD-0A210E23060C}" presName="pillars" presStyleCnt="0"/>
      <dgm:spPr/>
    </dgm:pt>
    <dgm:pt modelId="{21AA5663-4BF7-4A63-9FC0-BB7CAE9A2E1D}" type="pres">
      <dgm:prSet presAssocID="{A2CA6F57-1797-4D94-82FD-0A210E23060C}" presName="pillar1" presStyleLbl="node1" presStyleIdx="0" presStyleCnt="4">
        <dgm:presLayoutVars>
          <dgm:bulletEnabled val="1"/>
        </dgm:presLayoutVars>
      </dgm:prSet>
      <dgm:spPr/>
      <dgm:t>
        <a:bodyPr/>
        <a:lstStyle/>
        <a:p>
          <a:endParaRPr lang="en-US"/>
        </a:p>
      </dgm:t>
    </dgm:pt>
    <dgm:pt modelId="{9B33E188-1B03-4E0C-9C35-0ADAE189427F}" type="pres">
      <dgm:prSet presAssocID="{A4B45DC6-78FF-4AF9-8223-F0893D7529D2}" presName="pillarX" presStyleLbl="node1" presStyleIdx="1" presStyleCnt="4" custScaleX="161195">
        <dgm:presLayoutVars>
          <dgm:bulletEnabled val="1"/>
        </dgm:presLayoutVars>
      </dgm:prSet>
      <dgm:spPr/>
      <dgm:t>
        <a:bodyPr/>
        <a:lstStyle/>
        <a:p>
          <a:endParaRPr lang="en-US"/>
        </a:p>
      </dgm:t>
    </dgm:pt>
    <dgm:pt modelId="{23D6FF1E-EFA6-40BD-8B64-9058BB75F850}" type="pres">
      <dgm:prSet presAssocID="{E9A9813A-94A1-4AB2-97F0-EACDF386BFDF}" presName="pillarX" presStyleLbl="node1" presStyleIdx="2" presStyleCnt="4">
        <dgm:presLayoutVars>
          <dgm:bulletEnabled val="1"/>
        </dgm:presLayoutVars>
      </dgm:prSet>
      <dgm:spPr/>
      <dgm:t>
        <a:bodyPr/>
        <a:lstStyle/>
        <a:p>
          <a:endParaRPr lang="en-US"/>
        </a:p>
      </dgm:t>
    </dgm:pt>
    <dgm:pt modelId="{F5F3724A-DC5D-4AAE-996B-AE99DD5A6AA3}" type="pres">
      <dgm:prSet presAssocID="{3A9F257F-4F64-4CF5-8B5A-2C139259052E}" presName="pillarX" presStyleLbl="node1" presStyleIdx="3" presStyleCnt="4">
        <dgm:presLayoutVars>
          <dgm:bulletEnabled val="1"/>
        </dgm:presLayoutVars>
      </dgm:prSet>
      <dgm:spPr/>
      <dgm:t>
        <a:bodyPr/>
        <a:lstStyle/>
        <a:p>
          <a:endParaRPr lang="en-US"/>
        </a:p>
      </dgm:t>
    </dgm:pt>
    <dgm:pt modelId="{589543D3-0B4F-4363-95CC-A64539516AC6}" type="pres">
      <dgm:prSet presAssocID="{A2CA6F57-1797-4D94-82FD-0A210E23060C}" presName="base" presStyleLbl="dkBgShp" presStyleIdx="1" presStyleCnt="2"/>
      <dgm:spPr/>
    </dgm:pt>
  </dgm:ptLst>
  <dgm:cxnLst>
    <dgm:cxn modelId="{93706135-FB19-4DD1-B774-71FDD0E6092D}" type="presOf" srcId="{E9A9813A-94A1-4AB2-97F0-EACDF386BFDF}" destId="{23D6FF1E-EFA6-40BD-8B64-9058BB75F850}" srcOrd="0" destOrd="0" presId="urn:microsoft.com/office/officeart/2005/8/layout/hList3"/>
    <dgm:cxn modelId="{8A39A3D5-26AA-43FA-8D97-AC4493529401}" type="presOf" srcId="{A4B45DC6-78FF-4AF9-8223-F0893D7529D2}" destId="{9B33E188-1B03-4E0C-9C35-0ADAE189427F}" srcOrd="0" destOrd="0" presId="urn:microsoft.com/office/officeart/2005/8/layout/hList3"/>
    <dgm:cxn modelId="{C949FCBC-3CC2-402F-BDF1-D0DC2F1F381A}" type="presOf" srcId="{A2CA6F57-1797-4D94-82FD-0A210E23060C}" destId="{5D9CA02D-3F20-499A-9E58-44772C6AB694}" srcOrd="0" destOrd="0" presId="urn:microsoft.com/office/officeart/2005/8/layout/hList3"/>
    <dgm:cxn modelId="{F07D60E6-E98C-4299-9A68-0D569A7933AC}" srcId="{A2CA6F57-1797-4D94-82FD-0A210E23060C}" destId="{01884F9D-6B27-4ADE-8925-323E5BA06B61}" srcOrd="0" destOrd="0" parTransId="{6D18F3A1-A1AF-4E8A-8AA6-739757077AF8}" sibTransId="{0B7CE908-B238-49B3-9B13-F8267EA6E8F9}"/>
    <dgm:cxn modelId="{6F246549-2747-4E6C-9695-B8565E0A5D38}" type="presOf" srcId="{01884F9D-6B27-4ADE-8925-323E5BA06B61}" destId="{21AA5663-4BF7-4A63-9FC0-BB7CAE9A2E1D}" srcOrd="0" destOrd="0" presId="urn:microsoft.com/office/officeart/2005/8/layout/hList3"/>
    <dgm:cxn modelId="{482A815B-EA1B-4193-9071-6BE69C7A791F}" srcId="{A2CA6F57-1797-4D94-82FD-0A210E23060C}" destId="{3A9F257F-4F64-4CF5-8B5A-2C139259052E}" srcOrd="3" destOrd="0" parTransId="{6A239E8B-D077-42DC-9C95-31589F2EF288}" sibTransId="{E1CB28A6-3478-4C21-BF5E-4B6E231E4888}"/>
    <dgm:cxn modelId="{A4F74B14-C3C4-423F-AA87-0137964DE97B}" srcId="{A2CA6F57-1797-4D94-82FD-0A210E23060C}" destId="{A4B45DC6-78FF-4AF9-8223-F0893D7529D2}" srcOrd="1" destOrd="0" parTransId="{CA0A0600-9690-499C-A3AB-351A1B68D780}" sibTransId="{BE1B6180-9F87-4E20-BAA2-36A796653993}"/>
    <dgm:cxn modelId="{C8066E8A-D0E8-4607-9F9E-7199C2DA35C9}" type="presOf" srcId="{3A9F257F-4F64-4CF5-8B5A-2C139259052E}" destId="{F5F3724A-DC5D-4AAE-996B-AE99DD5A6AA3}" srcOrd="0" destOrd="0" presId="urn:microsoft.com/office/officeart/2005/8/layout/hList3"/>
    <dgm:cxn modelId="{EF61F793-94B8-4646-A779-F79EF8591BBE}" srcId="{A2CA6F57-1797-4D94-82FD-0A210E23060C}" destId="{E9A9813A-94A1-4AB2-97F0-EACDF386BFDF}" srcOrd="2" destOrd="0" parTransId="{816879E5-216D-4C87-AB9F-B5353BA10AA3}" sibTransId="{BBDDF3A2-04C8-4EC4-B88F-3131FFA09DC6}"/>
    <dgm:cxn modelId="{F6A18C2F-4152-484E-92F3-72AF8C73630C}" type="presOf" srcId="{CC1ADBC2-C607-419F-BF8B-0BEFC8857D45}" destId="{8E349E1A-DBE0-48F2-BC0B-CB985065540A}" srcOrd="0" destOrd="0" presId="urn:microsoft.com/office/officeart/2005/8/layout/hList3"/>
    <dgm:cxn modelId="{D7B59082-4EF6-464C-B4D7-37A06E227059}" srcId="{CC1ADBC2-C607-419F-BF8B-0BEFC8857D45}" destId="{A2CA6F57-1797-4D94-82FD-0A210E23060C}" srcOrd="0" destOrd="0" parTransId="{38082C2E-6879-4539-A374-85AA30F2D3E4}" sibTransId="{7F488021-9790-450A-93DD-BD04324011B0}"/>
    <dgm:cxn modelId="{156337C7-38F8-4340-BE5A-6E3A7E724A98}" type="presParOf" srcId="{8E349E1A-DBE0-48F2-BC0B-CB985065540A}" destId="{5D9CA02D-3F20-499A-9E58-44772C6AB694}" srcOrd="0" destOrd="0" presId="urn:microsoft.com/office/officeart/2005/8/layout/hList3"/>
    <dgm:cxn modelId="{EC1B4EDF-9200-4947-845B-4B2EE23CEEC8}" type="presParOf" srcId="{8E349E1A-DBE0-48F2-BC0B-CB985065540A}" destId="{77B39EB9-B562-42DA-915C-5C7F94996AD3}" srcOrd="1" destOrd="0" presId="urn:microsoft.com/office/officeart/2005/8/layout/hList3"/>
    <dgm:cxn modelId="{61B97113-B5A6-4D7C-97B5-E4ADF861DBCC}" type="presParOf" srcId="{77B39EB9-B562-42DA-915C-5C7F94996AD3}" destId="{21AA5663-4BF7-4A63-9FC0-BB7CAE9A2E1D}" srcOrd="0" destOrd="0" presId="urn:microsoft.com/office/officeart/2005/8/layout/hList3"/>
    <dgm:cxn modelId="{24D8B846-53F1-419B-BF9C-A45483332492}" type="presParOf" srcId="{77B39EB9-B562-42DA-915C-5C7F94996AD3}" destId="{9B33E188-1B03-4E0C-9C35-0ADAE189427F}" srcOrd="1" destOrd="0" presId="urn:microsoft.com/office/officeart/2005/8/layout/hList3"/>
    <dgm:cxn modelId="{FD0A6C46-FBB7-455A-9591-C4726DBEAE76}" type="presParOf" srcId="{77B39EB9-B562-42DA-915C-5C7F94996AD3}" destId="{23D6FF1E-EFA6-40BD-8B64-9058BB75F850}" srcOrd="2" destOrd="0" presId="urn:microsoft.com/office/officeart/2005/8/layout/hList3"/>
    <dgm:cxn modelId="{FD7131A3-20FA-464A-9E24-5C01972D6C21}" type="presParOf" srcId="{77B39EB9-B562-42DA-915C-5C7F94996AD3}" destId="{F5F3724A-DC5D-4AAE-996B-AE99DD5A6AA3}" srcOrd="3" destOrd="0" presId="urn:microsoft.com/office/officeart/2005/8/layout/hList3"/>
    <dgm:cxn modelId="{19823BCE-0E71-48A0-8B74-D81FF93D3026}" type="presParOf" srcId="{8E349E1A-DBE0-48F2-BC0B-CB985065540A}" destId="{589543D3-0B4F-4363-95CC-A64539516AC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CA02D-3F20-499A-9E58-44772C6AB694}">
      <dsp:nvSpPr>
        <dsp:cNvPr id="0" name=""/>
        <dsp:cNvSpPr/>
      </dsp:nvSpPr>
      <dsp:spPr>
        <a:xfrm>
          <a:off x="0" y="0"/>
          <a:ext cx="8305800" cy="1448395"/>
        </a:xfrm>
        <a:prstGeom prst="rect">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latin typeface="Times New Roman" panose="02020603050405020304" pitchFamily="18" charset="0"/>
              <a:cs typeface="Times New Roman" panose="02020603050405020304" pitchFamily="18" charset="0"/>
            </a:rPr>
            <a:t>Modernizing </a:t>
          </a:r>
          <a:r>
            <a:rPr lang="en-US" sz="3600" kern="1200" dirty="0">
              <a:latin typeface="Times New Roman" panose="02020603050405020304" pitchFamily="18" charset="0"/>
              <a:cs typeface="Times New Roman" panose="02020603050405020304" pitchFamily="18" charset="0"/>
            </a:rPr>
            <a:t>the Judiciary</a:t>
          </a:r>
          <a:endParaRPr lang="en-IN" sz="3600" kern="1200" dirty="0">
            <a:latin typeface="Times New Roman" panose="02020603050405020304" pitchFamily="18" charset="0"/>
            <a:cs typeface="Times New Roman" panose="02020603050405020304" pitchFamily="18" charset="0"/>
          </a:endParaRPr>
        </a:p>
      </dsp:txBody>
      <dsp:txXfrm>
        <a:off x="0" y="0"/>
        <a:ext cx="8305800" cy="1448395"/>
      </dsp:txXfrm>
    </dsp:sp>
    <dsp:sp modelId="{21AA5663-4BF7-4A63-9FC0-BB7CAE9A2E1D}">
      <dsp:nvSpPr>
        <dsp:cNvPr id="0" name=""/>
        <dsp:cNvSpPr/>
      </dsp:nvSpPr>
      <dsp:spPr>
        <a:xfrm>
          <a:off x="596" y="1448395"/>
          <a:ext cx="1800671" cy="3041631"/>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b="1" i="0" kern="1200" dirty="0">
              <a:latin typeface="Times New Roman" panose="02020603050405020304" pitchFamily="18" charset="0"/>
              <a:cs typeface="Times New Roman" panose="02020603050405020304" pitchFamily="18" charset="0"/>
            </a:rPr>
            <a:t>Text Creation, Storage and Retrieval</a:t>
          </a:r>
          <a:endParaRPr lang="en-US" sz="2400" kern="1200" dirty="0">
            <a:latin typeface="Times New Roman" panose="02020603050405020304" pitchFamily="18" charset="0"/>
            <a:cs typeface="Times New Roman" panose="02020603050405020304" pitchFamily="18" charset="0"/>
          </a:endParaRPr>
        </a:p>
      </dsp:txBody>
      <dsp:txXfrm>
        <a:off x="596" y="1448395"/>
        <a:ext cx="1800671" cy="3041631"/>
      </dsp:txXfrm>
    </dsp:sp>
    <dsp:sp modelId="{9B33E188-1B03-4E0C-9C35-0ADAE189427F}">
      <dsp:nvSpPr>
        <dsp:cNvPr id="0" name=""/>
        <dsp:cNvSpPr/>
      </dsp:nvSpPr>
      <dsp:spPr>
        <a:xfrm>
          <a:off x="1801268" y="1448395"/>
          <a:ext cx="2902592" cy="3041631"/>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b="1" i="0" kern="1200" dirty="0">
              <a:latin typeface="Times New Roman" panose="02020603050405020304" pitchFamily="18" charset="0"/>
              <a:cs typeface="Times New Roman" panose="02020603050405020304" pitchFamily="18" charset="0"/>
            </a:rPr>
            <a:t>Improved Access to the Law</a:t>
          </a:r>
          <a:endParaRPr lang="en-IN" sz="2400" kern="1200" dirty="0">
            <a:latin typeface="Times New Roman" panose="02020603050405020304" pitchFamily="18" charset="0"/>
            <a:cs typeface="Times New Roman" panose="02020603050405020304" pitchFamily="18" charset="0"/>
          </a:endParaRPr>
        </a:p>
      </dsp:txBody>
      <dsp:txXfrm>
        <a:off x="1801268" y="1448395"/>
        <a:ext cx="2902592" cy="3041631"/>
      </dsp:txXfrm>
    </dsp:sp>
    <dsp:sp modelId="{23D6FF1E-EFA6-40BD-8B64-9058BB75F850}">
      <dsp:nvSpPr>
        <dsp:cNvPr id="0" name=""/>
        <dsp:cNvSpPr/>
      </dsp:nvSpPr>
      <dsp:spPr>
        <a:xfrm>
          <a:off x="4703860" y="1448395"/>
          <a:ext cx="1800671" cy="3041631"/>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b="1" i="0" kern="1200" dirty="0">
              <a:latin typeface="Times New Roman" panose="02020603050405020304" pitchFamily="18" charset="0"/>
              <a:cs typeface="Times New Roman" panose="02020603050405020304" pitchFamily="18" charset="0"/>
            </a:rPr>
            <a:t>Recording of Court Proceedings</a:t>
          </a:r>
          <a:r>
            <a:rPr lang="en-US" sz="2000" kern="1200" dirty="0"/>
            <a:t>	</a:t>
          </a:r>
          <a:endParaRPr lang="en-IN" sz="2000" kern="1200" dirty="0"/>
        </a:p>
      </dsp:txBody>
      <dsp:txXfrm>
        <a:off x="4703860" y="1448395"/>
        <a:ext cx="1800671" cy="3041631"/>
      </dsp:txXfrm>
    </dsp:sp>
    <dsp:sp modelId="{F5F3724A-DC5D-4AAE-996B-AE99DD5A6AA3}">
      <dsp:nvSpPr>
        <dsp:cNvPr id="0" name=""/>
        <dsp:cNvSpPr/>
      </dsp:nvSpPr>
      <dsp:spPr>
        <a:xfrm>
          <a:off x="6504531" y="1448395"/>
          <a:ext cx="1800671" cy="3041631"/>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b="1" i="0" kern="1200" dirty="0">
              <a:latin typeface="Times New Roman" panose="02020603050405020304" pitchFamily="18" charset="0"/>
              <a:cs typeface="Times New Roman" panose="02020603050405020304" pitchFamily="18" charset="0"/>
            </a:rPr>
            <a:t>Case Management</a:t>
          </a:r>
          <a:endParaRPr lang="en-IN" sz="2400" kern="1200" dirty="0">
            <a:latin typeface="Times New Roman" panose="02020603050405020304" pitchFamily="18" charset="0"/>
            <a:cs typeface="Times New Roman" panose="02020603050405020304" pitchFamily="18" charset="0"/>
          </a:endParaRPr>
        </a:p>
      </dsp:txBody>
      <dsp:txXfrm>
        <a:off x="6504531" y="1448395"/>
        <a:ext cx="1800671" cy="3041631"/>
      </dsp:txXfrm>
    </dsp:sp>
    <dsp:sp modelId="{589543D3-0B4F-4363-95CC-A64539516AC6}">
      <dsp:nvSpPr>
        <dsp:cNvPr id="0" name=""/>
        <dsp:cNvSpPr/>
      </dsp:nvSpPr>
      <dsp:spPr>
        <a:xfrm>
          <a:off x="0" y="4490026"/>
          <a:ext cx="8305800" cy="33795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8F094B09-86E4-423D-86B4-2E7EFB2A4C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51150029-7DEF-4E4B-A0C3-F2DECCE5DC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id="{6F9B0509-5DC1-4EE2-BD18-8495F03E03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42CB1C-FE27-4E7D-AE64-044B33D54B4F}" type="slidenum">
              <a:rPr lang="en-US" altLang="en-US" smtClean="0"/>
              <a:pPr>
                <a:spcBef>
                  <a:spcPct val="0"/>
                </a:spcBef>
              </a:pPr>
              <a:t>3</a:t>
            </a:fld>
            <a:endParaRPr lang="en-US" altLang="en-US"/>
          </a:p>
        </p:txBody>
      </p:sp>
      <p:sp>
        <p:nvSpPr>
          <p:cNvPr id="5" name="Footer Placeholder 4">
            <a:extLst>
              <a:ext uri="{FF2B5EF4-FFF2-40B4-BE49-F238E27FC236}">
                <a16:creationId xmlns:a16="http://schemas.microsoft.com/office/drawing/2014/main" id="{2AE18433-0871-4373-BF94-BDD419AA67C3}"/>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a16="http://schemas.microsoft.com/office/drawing/2014/main" id="{D37AABC8-1B55-423C-B011-5B53D9B6ED6A}"/>
              </a:ext>
            </a:extLst>
          </p:cNvPr>
          <p:cNvSpPr>
            <a:spLocks noGrp="1"/>
          </p:cNvSpPr>
          <p:nvPr>
            <p:ph type="dt" sz="quarter" idx="1"/>
          </p:nvPr>
        </p:nvSpPr>
        <p:spPr/>
        <p:txBody>
          <a:bodyPr/>
          <a:lstStyle/>
          <a:p>
            <a:pPr>
              <a:defRPr/>
            </a:pPr>
            <a:fld id="{C0EFA361-F669-4B69-AA15-FDCABCA5D826}" type="datetime3">
              <a:rPr lang="en-US"/>
              <a:pPr>
                <a:defRPr/>
              </a:pPr>
              <a:t>22 June 2022</a:t>
            </a:fld>
            <a:endParaRPr lang="en-US"/>
          </a:p>
        </p:txBody>
      </p:sp>
    </p:spTree>
    <p:extLst>
      <p:ext uri="{BB962C8B-B14F-4D97-AF65-F5344CB8AC3E}">
        <p14:creationId xmlns:p14="http://schemas.microsoft.com/office/powerpoint/2010/main" val="135771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9A3D60E6-3547-4930-9617-F5DB23A5B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6AEBDCE8-2C21-41EA-8420-DA274D37F7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F09A27A3-B178-4615-A9C8-B6D44139EC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250BF-08D4-48B8-B8B5-54D19455C453}" type="slidenum">
              <a:rPr lang="en-US" altLang="en-US" smtClean="0"/>
              <a:pPr>
                <a:spcBef>
                  <a:spcPct val="0"/>
                </a:spcBef>
              </a:pPr>
              <a:t>13</a:t>
            </a:fld>
            <a:endParaRPr lang="en-US" altLang="en-US"/>
          </a:p>
        </p:txBody>
      </p:sp>
    </p:spTree>
    <p:extLst>
      <p:ext uri="{BB962C8B-B14F-4D97-AF65-F5344CB8AC3E}">
        <p14:creationId xmlns:p14="http://schemas.microsoft.com/office/powerpoint/2010/main" val="316496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14</a:t>
            </a:fld>
            <a:endParaRPr lang="en-US" altLang="en-US"/>
          </a:p>
        </p:txBody>
      </p:sp>
    </p:spTree>
    <p:extLst>
      <p:ext uri="{BB962C8B-B14F-4D97-AF65-F5344CB8AC3E}">
        <p14:creationId xmlns:p14="http://schemas.microsoft.com/office/powerpoint/2010/main" val="264531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15</a:t>
            </a:fld>
            <a:endParaRPr lang="en-US" altLang="en-US"/>
          </a:p>
        </p:txBody>
      </p:sp>
    </p:spTree>
    <p:extLst>
      <p:ext uri="{BB962C8B-B14F-4D97-AF65-F5344CB8AC3E}">
        <p14:creationId xmlns:p14="http://schemas.microsoft.com/office/powerpoint/2010/main" val="264531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695C2902-B3E0-485A-9144-229C4AFA50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31117FAB-1038-4FC5-9926-371D62F201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C8FF6D5-F6CB-491F-A379-D5C888B74F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984FC5-318F-44E3-AA50-EA3A84A63867}" type="slidenum">
              <a:rPr lang="en-US" altLang="en-US" smtClean="0"/>
              <a:pPr>
                <a:spcBef>
                  <a:spcPct val="0"/>
                </a:spcBef>
              </a:pPr>
              <a:t>16</a:t>
            </a:fld>
            <a:endParaRPr lang="en-US" altLang="en-US"/>
          </a:p>
        </p:txBody>
      </p:sp>
    </p:spTree>
    <p:extLst>
      <p:ext uri="{BB962C8B-B14F-4D97-AF65-F5344CB8AC3E}">
        <p14:creationId xmlns:p14="http://schemas.microsoft.com/office/powerpoint/2010/main" val="257810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ECE3DE5-6357-4AAA-B4A0-B8AB0A611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D5557619-8061-4B43-B04B-C25BB27A2F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E90A2043-90FF-4F60-A845-232010AE5C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332595-D11F-497F-8771-1F28E7D1234A}" type="slidenum">
              <a:rPr lang="en-US" altLang="en-US" smtClean="0"/>
              <a:pPr>
                <a:spcBef>
                  <a:spcPct val="0"/>
                </a:spcBef>
              </a:pPr>
              <a:t>17</a:t>
            </a:fld>
            <a:endParaRPr lang="en-US" altLang="en-US"/>
          </a:p>
        </p:txBody>
      </p:sp>
    </p:spTree>
    <p:extLst>
      <p:ext uri="{BB962C8B-B14F-4D97-AF65-F5344CB8AC3E}">
        <p14:creationId xmlns:p14="http://schemas.microsoft.com/office/powerpoint/2010/main" val="208646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0EDA2DB-022B-4A30-856D-2518AA29A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D44AEC14-F06F-469C-B89D-EC9EB41F66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55581D1C-B3BC-4868-BB3A-5CB34369AE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3BFDA7-0D66-4BA2-995A-D0F126F5BCEE}" type="slidenum">
              <a:rPr lang="en-US" altLang="en-US" smtClean="0"/>
              <a:pPr>
                <a:spcBef>
                  <a:spcPct val="0"/>
                </a:spcBef>
              </a:pPr>
              <a:t>18</a:t>
            </a:fld>
            <a:endParaRPr lang="en-US" altLang="en-US"/>
          </a:p>
        </p:txBody>
      </p:sp>
    </p:spTree>
    <p:extLst>
      <p:ext uri="{BB962C8B-B14F-4D97-AF65-F5344CB8AC3E}">
        <p14:creationId xmlns:p14="http://schemas.microsoft.com/office/powerpoint/2010/main" val="220360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D6BF07D-263C-4CAA-856C-5B51C2210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0A1F9D29-8F8D-44EA-BDE1-A29857D30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2C130F43-BD03-484B-B43F-CC595A385C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D098FF-C9FF-4623-8A31-80C9DD56EE10}" type="slidenum">
              <a:rPr lang="en-US" altLang="en-US" smtClean="0"/>
              <a:pPr>
                <a:spcBef>
                  <a:spcPct val="0"/>
                </a:spcBef>
              </a:pPr>
              <a:t>19</a:t>
            </a:fld>
            <a:endParaRPr lang="en-US" altLang="en-US"/>
          </a:p>
        </p:txBody>
      </p:sp>
    </p:spTree>
    <p:extLst>
      <p:ext uri="{BB962C8B-B14F-4D97-AF65-F5344CB8AC3E}">
        <p14:creationId xmlns:p14="http://schemas.microsoft.com/office/powerpoint/2010/main" val="461601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20</a:t>
            </a:fld>
            <a:endParaRPr lang="en-US" altLang="en-US"/>
          </a:p>
        </p:txBody>
      </p:sp>
    </p:spTree>
    <p:extLst>
      <p:ext uri="{BB962C8B-B14F-4D97-AF65-F5344CB8AC3E}">
        <p14:creationId xmlns:p14="http://schemas.microsoft.com/office/powerpoint/2010/main" val="264549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21</a:t>
            </a:fld>
            <a:endParaRPr lang="en-US" altLang="en-US"/>
          </a:p>
        </p:txBody>
      </p:sp>
    </p:spTree>
    <p:extLst>
      <p:ext uri="{BB962C8B-B14F-4D97-AF65-F5344CB8AC3E}">
        <p14:creationId xmlns:p14="http://schemas.microsoft.com/office/powerpoint/2010/main" val="642761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22</a:t>
            </a:fld>
            <a:endParaRPr lang="en-US" altLang="en-US"/>
          </a:p>
        </p:txBody>
      </p:sp>
    </p:spTree>
    <p:extLst>
      <p:ext uri="{BB962C8B-B14F-4D97-AF65-F5344CB8AC3E}">
        <p14:creationId xmlns:p14="http://schemas.microsoft.com/office/powerpoint/2010/main" val="262772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6FB2DA97-C6DC-495F-9FEE-E9CB2B042E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4</a:t>
            </a:fld>
            <a:endParaRPr lang="en-US" altLang="en-US"/>
          </a:p>
        </p:txBody>
      </p:sp>
      <p:sp>
        <p:nvSpPr>
          <p:cNvPr id="5" name="Footer Placeholder 4">
            <a:extLst>
              <a:ext uri="{FF2B5EF4-FFF2-40B4-BE49-F238E27FC236}">
                <a16:creationId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a16="http://schemas.microsoft.com/office/drawing/2014/main" id="{9D949D5A-9C3A-438F-9F83-0A278F9B02E8}"/>
              </a:ext>
            </a:extLst>
          </p:cNvPr>
          <p:cNvSpPr>
            <a:spLocks noGrp="1"/>
          </p:cNvSpPr>
          <p:nvPr>
            <p:ph type="dt" sz="quarter" idx="1"/>
          </p:nvPr>
        </p:nvSpPr>
        <p:spPr/>
        <p:txBody>
          <a:bodyPr/>
          <a:lstStyle/>
          <a:p>
            <a:pPr>
              <a:defRPr/>
            </a:pPr>
            <a:fld id="{44C8DE7B-BB6B-4B97-A76E-C5C1EA37877B}" type="datetime3">
              <a:rPr lang="en-US"/>
              <a:pPr>
                <a:defRPr/>
              </a:pPr>
              <a:t>22 June 2022</a:t>
            </a:fld>
            <a:endParaRPr lang="en-US"/>
          </a:p>
        </p:txBody>
      </p:sp>
    </p:spTree>
    <p:extLst>
      <p:ext uri="{BB962C8B-B14F-4D97-AF65-F5344CB8AC3E}">
        <p14:creationId xmlns:p14="http://schemas.microsoft.com/office/powerpoint/2010/main" val="1178525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4148021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1530119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353346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50</a:t>
            </a:fld>
            <a:endParaRPr lang="en-US" altLang="en-US"/>
          </a:p>
        </p:txBody>
      </p:sp>
    </p:spTree>
    <p:extLst>
      <p:ext uri="{BB962C8B-B14F-4D97-AF65-F5344CB8AC3E}">
        <p14:creationId xmlns:p14="http://schemas.microsoft.com/office/powerpoint/2010/main" val="1042368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F88DE2D7-0176-485B-905E-576C31C7C4EB}"/>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BDC1D9BB-EA3E-4CF7-9100-845D8A3A9D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a:extLst>
              <a:ext uri="{FF2B5EF4-FFF2-40B4-BE49-F238E27FC236}">
                <a16:creationId xmlns:a16="http://schemas.microsoft.com/office/drawing/2014/main" id="{8F30D50E-9EE5-4037-8B07-6E13BC1FFECB}"/>
              </a:ext>
            </a:extLst>
          </p:cNvPr>
          <p:cNvSpPr>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3A7DB02-6637-4D20-8CDF-491EE0BA862A}" type="slidenum">
              <a:rPr lang="en-US" altLang="en-US" sz="1200">
                <a:latin typeface="Calibri" panose="020F0502020204030204" pitchFamily="34" charset="0"/>
              </a:rPr>
              <a:pPr algn="r" eaLnBrk="1" hangingPunct="1"/>
              <a:t>51</a:t>
            </a:fld>
            <a:endParaRPr lang="en-US" altLang="en-US" sz="1200">
              <a:latin typeface="Calibri" panose="020F0502020204030204" pitchFamily="34" charset="0"/>
            </a:endParaRPr>
          </a:p>
        </p:txBody>
      </p:sp>
    </p:spTree>
    <p:extLst>
      <p:ext uri="{BB962C8B-B14F-4D97-AF65-F5344CB8AC3E}">
        <p14:creationId xmlns:p14="http://schemas.microsoft.com/office/powerpoint/2010/main" val="3817226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78</a:t>
            </a:fld>
            <a:endParaRPr lang="en-US" altLang="en-US"/>
          </a:p>
        </p:txBody>
      </p:sp>
    </p:spTree>
    <p:extLst>
      <p:ext uri="{BB962C8B-B14F-4D97-AF65-F5344CB8AC3E}">
        <p14:creationId xmlns:p14="http://schemas.microsoft.com/office/powerpoint/2010/main" val="2627722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0EDA2DB-022B-4A30-856D-2518AA29A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D44AEC14-F06F-469C-B89D-EC9EB41F66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55581D1C-B3BC-4868-BB3A-5CB34369AE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3BFDA7-0D66-4BA2-995A-D0F126F5BCEE}" type="slidenum">
              <a:rPr lang="en-US" altLang="en-US" smtClean="0"/>
              <a:pPr>
                <a:spcBef>
                  <a:spcPct val="0"/>
                </a:spcBef>
              </a:pPr>
              <a:t>108</a:t>
            </a:fld>
            <a:endParaRPr lang="en-US" altLang="en-US"/>
          </a:p>
        </p:txBody>
      </p:sp>
    </p:spTree>
    <p:extLst>
      <p:ext uri="{BB962C8B-B14F-4D97-AF65-F5344CB8AC3E}">
        <p14:creationId xmlns:p14="http://schemas.microsoft.com/office/powerpoint/2010/main" val="199610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6FB2DA97-C6DC-495F-9FEE-E9CB2B042E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5</a:t>
            </a:fld>
            <a:endParaRPr lang="en-US" altLang="en-US"/>
          </a:p>
        </p:txBody>
      </p:sp>
      <p:sp>
        <p:nvSpPr>
          <p:cNvPr id="5" name="Footer Placeholder 4">
            <a:extLst>
              <a:ext uri="{FF2B5EF4-FFF2-40B4-BE49-F238E27FC236}">
                <a16:creationId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a16="http://schemas.microsoft.com/office/drawing/2014/main" id="{9D949D5A-9C3A-438F-9F83-0A278F9B02E8}"/>
              </a:ext>
            </a:extLst>
          </p:cNvPr>
          <p:cNvSpPr>
            <a:spLocks noGrp="1"/>
          </p:cNvSpPr>
          <p:nvPr>
            <p:ph type="dt" sz="quarter" idx="1"/>
          </p:nvPr>
        </p:nvSpPr>
        <p:spPr/>
        <p:txBody>
          <a:bodyPr/>
          <a:lstStyle/>
          <a:p>
            <a:pPr>
              <a:defRPr/>
            </a:pPr>
            <a:fld id="{44C8DE7B-BB6B-4B97-A76E-C5C1EA37877B}" type="datetime3">
              <a:rPr lang="en-US"/>
              <a:pPr>
                <a:defRPr/>
              </a:pPr>
              <a:t>22 June 2022</a:t>
            </a:fld>
            <a:endParaRPr lang="en-US"/>
          </a:p>
        </p:txBody>
      </p:sp>
    </p:spTree>
    <p:extLst>
      <p:ext uri="{BB962C8B-B14F-4D97-AF65-F5344CB8AC3E}">
        <p14:creationId xmlns:p14="http://schemas.microsoft.com/office/powerpoint/2010/main" val="65651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22841ADC-6887-49C1-96D6-40D20DD43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1EA8486A-091E-44DA-A204-9EA09F2EC1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9150ED13-8B08-4EEF-B2C6-95CD7695E2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8F85C-F659-4EA3-819C-0CBF94BC5B6F}" type="slidenum">
              <a:rPr lang="en-US" altLang="en-US" smtClean="0"/>
              <a:pPr>
                <a:spcBef>
                  <a:spcPct val="0"/>
                </a:spcBef>
              </a:pPr>
              <a:t>7</a:t>
            </a:fld>
            <a:endParaRPr lang="en-US" altLang="en-US"/>
          </a:p>
        </p:txBody>
      </p:sp>
    </p:spTree>
    <p:extLst>
      <p:ext uri="{BB962C8B-B14F-4D97-AF65-F5344CB8AC3E}">
        <p14:creationId xmlns:p14="http://schemas.microsoft.com/office/powerpoint/2010/main" val="407381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117D0B32-8C5B-41FB-8CF4-9837941D26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2A38DC6E-B89F-4336-A0D4-C368711E56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927084C9-32D8-442D-8FB4-6679B53F67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3D62EC-F434-4FCF-8DDB-B1FB531822B9}" type="slidenum">
              <a:rPr lang="en-US" altLang="en-US" smtClean="0"/>
              <a:pPr>
                <a:spcBef>
                  <a:spcPct val="0"/>
                </a:spcBef>
              </a:pPr>
              <a:t>8</a:t>
            </a:fld>
            <a:endParaRPr lang="en-US" altLang="en-US"/>
          </a:p>
        </p:txBody>
      </p:sp>
    </p:spTree>
    <p:extLst>
      <p:ext uri="{BB962C8B-B14F-4D97-AF65-F5344CB8AC3E}">
        <p14:creationId xmlns:p14="http://schemas.microsoft.com/office/powerpoint/2010/main" val="287435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51C079D-21EC-4E73-9865-29719CB898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3CC61D28-B897-4580-9BC1-ADC56443DB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97592728-BB19-4402-91A6-AC36E5B3B4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176401-9535-4290-84F0-6C0909750669}" type="slidenum">
              <a:rPr lang="en-US" altLang="en-US" smtClean="0"/>
              <a:pPr>
                <a:spcBef>
                  <a:spcPct val="0"/>
                </a:spcBef>
              </a:pPr>
              <a:t>9</a:t>
            </a:fld>
            <a:endParaRPr lang="en-US" altLang="en-US"/>
          </a:p>
        </p:txBody>
      </p:sp>
    </p:spTree>
    <p:extLst>
      <p:ext uri="{BB962C8B-B14F-4D97-AF65-F5344CB8AC3E}">
        <p14:creationId xmlns:p14="http://schemas.microsoft.com/office/powerpoint/2010/main" val="34106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012C9F3-5667-486F-B682-188B3BE7C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10</a:t>
            </a:fld>
            <a:endParaRPr lang="en-US" altLang="en-US"/>
          </a:p>
        </p:txBody>
      </p:sp>
    </p:spTree>
    <p:extLst>
      <p:ext uri="{BB962C8B-B14F-4D97-AF65-F5344CB8AC3E}">
        <p14:creationId xmlns:p14="http://schemas.microsoft.com/office/powerpoint/2010/main" val="167592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F7005A76-A7CE-4E65-A7A9-3990E5290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046275AF-8EE0-4323-987E-7026322A8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B299B54E-1C2C-44A2-A938-CF25109AC5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F8472E-974D-4B6C-8F85-3FF69C8F77BE}" type="slidenum">
              <a:rPr lang="en-US" altLang="en-US" smtClean="0"/>
              <a:pPr>
                <a:spcBef>
                  <a:spcPct val="0"/>
                </a:spcBef>
              </a:pPr>
              <a:t>11</a:t>
            </a:fld>
            <a:endParaRPr lang="en-US" altLang="en-US"/>
          </a:p>
        </p:txBody>
      </p:sp>
    </p:spTree>
    <p:extLst>
      <p:ext uri="{BB962C8B-B14F-4D97-AF65-F5344CB8AC3E}">
        <p14:creationId xmlns:p14="http://schemas.microsoft.com/office/powerpoint/2010/main" val="180622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012C9F3-5667-486F-B682-188B3BE7C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12</a:t>
            </a:fld>
            <a:endParaRPr lang="en-US" altLang="en-US"/>
          </a:p>
        </p:txBody>
      </p:sp>
    </p:spTree>
    <p:extLst>
      <p:ext uri="{BB962C8B-B14F-4D97-AF65-F5344CB8AC3E}">
        <p14:creationId xmlns:p14="http://schemas.microsoft.com/office/powerpoint/2010/main" val="167592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D9BECD-A1AF-4B35-AA4E-6CCFB0344AB5}"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BB15FD-BFA8-4286-A0D5-AEDA3616153A}"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D06BEE-8399-494E-B44C-637E358A2677}"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529D02-59F8-4B39-9AEC-55140A38C7EA}"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435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06B25-BD7E-4749-82C9-90E07A8C6A1B}"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1163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7A372-1A57-44E1-BA0B-A9899D132761}"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5083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000B7-1109-4C05-84A5-08BE50B2AD40}" type="datetime1">
              <a:rPr lang="en-US" smtClean="0"/>
              <a:t>6/22/2022</a:t>
            </a:fld>
            <a:endParaRPr lang="en-US"/>
          </a:p>
        </p:txBody>
      </p:sp>
      <p:sp>
        <p:nvSpPr>
          <p:cNvPr id="6" name="Footer Placeholder 5"/>
          <p:cNvSpPr>
            <a:spLocks noGrp="1"/>
          </p:cNvSpPr>
          <p:nvPr>
            <p:ph type="ftr" sz="quarter" idx="11"/>
          </p:nvPr>
        </p:nvSpPr>
        <p:spPr/>
        <p:txBody>
          <a:bodyPr/>
          <a:lstStyle/>
          <a:p>
            <a:r>
              <a:rPr lang="en-US"/>
              <a:t>Ms. Manju         Constitution of India, Law and Engineering       Unit 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0896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0AFFEF-D8B6-4166-A89B-1E695E4FDB36}" type="datetime1">
              <a:rPr lang="en-US" smtClean="0"/>
              <a:t>6/22/2022</a:t>
            </a:fld>
            <a:endParaRPr lang="en-US"/>
          </a:p>
        </p:txBody>
      </p:sp>
      <p:sp>
        <p:nvSpPr>
          <p:cNvPr id="8" name="Footer Placeholder 7"/>
          <p:cNvSpPr>
            <a:spLocks noGrp="1"/>
          </p:cNvSpPr>
          <p:nvPr>
            <p:ph type="ftr" sz="quarter" idx="11"/>
          </p:nvPr>
        </p:nvSpPr>
        <p:spPr/>
        <p:txBody>
          <a:bodyPr/>
          <a:lstStyle/>
          <a:p>
            <a:r>
              <a:rPr lang="en-US"/>
              <a:t>Ms. Manju         Constitution of India, Law and Engineering       Unit 5</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597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A3F2DD-F72F-40E5-89CF-3950D2120056}" type="datetime1">
              <a:rPr lang="en-US" smtClean="0"/>
              <a:t>6/22/2022</a:t>
            </a:fld>
            <a:endParaRPr lang="en-US"/>
          </a:p>
        </p:txBody>
      </p:sp>
      <p:sp>
        <p:nvSpPr>
          <p:cNvPr id="4" name="Footer Placeholder 3"/>
          <p:cNvSpPr>
            <a:spLocks noGrp="1"/>
          </p:cNvSpPr>
          <p:nvPr>
            <p:ph type="ftr" sz="quarter" idx="11"/>
          </p:nvPr>
        </p:nvSpPr>
        <p:spPr/>
        <p:txBody>
          <a:bodyPr/>
          <a:lstStyle/>
          <a:p>
            <a:r>
              <a:rPr lang="en-US"/>
              <a:t>Ms. Manju         Constitution of India, Law and Engineering       Unit 5</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2608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22918-133C-49B7-B61D-7A5E95421886}" type="datetime1">
              <a:rPr lang="en-US" smtClean="0"/>
              <a:t>6/22/2022</a:t>
            </a:fld>
            <a:endParaRPr lang="en-US"/>
          </a:p>
        </p:txBody>
      </p:sp>
      <p:sp>
        <p:nvSpPr>
          <p:cNvPr id="3" name="Footer Placeholder 2"/>
          <p:cNvSpPr>
            <a:spLocks noGrp="1"/>
          </p:cNvSpPr>
          <p:nvPr>
            <p:ph type="ftr" sz="quarter" idx="11"/>
          </p:nvPr>
        </p:nvSpPr>
        <p:spPr/>
        <p:txBody>
          <a:bodyPr/>
          <a:lstStyle/>
          <a:p>
            <a:r>
              <a:rPr lang="en-US"/>
              <a:t>Ms. Manju         Constitution of India, Law and Engineering       Unit 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0417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78B667-6AB8-44F0-8F4C-E11E84C5E365}" type="datetime1">
              <a:rPr lang="en-US" smtClean="0"/>
              <a:t>6/22/2022</a:t>
            </a:fld>
            <a:endParaRPr lang="en-US"/>
          </a:p>
        </p:txBody>
      </p:sp>
      <p:sp>
        <p:nvSpPr>
          <p:cNvPr id="6" name="Footer Placeholder 5"/>
          <p:cNvSpPr>
            <a:spLocks noGrp="1"/>
          </p:cNvSpPr>
          <p:nvPr>
            <p:ph type="ftr" sz="quarter" idx="11"/>
          </p:nvPr>
        </p:nvSpPr>
        <p:spPr/>
        <p:txBody>
          <a:bodyPr/>
          <a:lstStyle/>
          <a:p>
            <a:r>
              <a:rPr lang="en-US"/>
              <a:t>Ms. Manju         Constitution of India, Law and Engineering       Unit 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213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0B65ED-A2A7-45D9-89CB-57050A64D732}"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EB314-C2F5-4E21-BC57-F10497E32F95}" type="datetime1">
              <a:rPr lang="en-US" smtClean="0"/>
              <a:t>6/22/2022</a:t>
            </a:fld>
            <a:endParaRPr lang="en-US"/>
          </a:p>
        </p:txBody>
      </p:sp>
      <p:sp>
        <p:nvSpPr>
          <p:cNvPr id="6" name="Footer Placeholder 5"/>
          <p:cNvSpPr>
            <a:spLocks noGrp="1"/>
          </p:cNvSpPr>
          <p:nvPr>
            <p:ph type="ftr" sz="quarter" idx="11"/>
          </p:nvPr>
        </p:nvSpPr>
        <p:spPr/>
        <p:txBody>
          <a:bodyPr/>
          <a:lstStyle/>
          <a:p>
            <a:r>
              <a:rPr lang="en-US"/>
              <a:t>Ms. Manju         Constitution of India, Law and Engineering       Unit 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4822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C20C5-01E8-4FB7-AC39-104A5B74AAAE}"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4195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4B4D75-BF6F-44E5-9B3A-38BFA819AF92}"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436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60744-7599-483A-BE80-86024F906321}"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C691C6-A432-45D6-9C46-494F7BEEB4C3}" type="datetime1">
              <a:rPr lang="en-US" smtClean="0"/>
              <a:t>6/22/2022</a:t>
            </a:fld>
            <a:endParaRPr lang="en-US"/>
          </a:p>
        </p:txBody>
      </p:sp>
      <p:sp>
        <p:nvSpPr>
          <p:cNvPr id="6" name="Footer Placeholder 5"/>
          <p:cNvSpPr>
            <a:spLocks noGrp="1"/>
          </p:cNvSpPr>
          <p:nvPr>
            <p:ph type="ftr" sz="quarter" idx="11"/>
          </p:nvPr>
        </p:nvSpPr>
        <p:spPr/>
        <p:txBody>
          <a:bodyPr/>
          <a:lstStyle/>
          <a:p>
            <a:r>
              <a:rPr lang="en-US"/>
              <a:t>Ms. Manju         Constitution of India, Law and Engineering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A4FFE4-4646-4073-B85F-EA1B8EF7A9C5}" type="datetime1">
              <a:rPr lang="en-US" smtClean="0"/>
              <a:t>6/22/2022</a:t>
            </a:fld>
            <a:endParaRPr lang="en-US"/>
          </a:p>
        </p:txBody>
      </p:sp>
      <p:sp>
        <p:nvSpPr>
          <p:cNvPr id="8" name="Footer Placeholder 7"/>
          <p:cNvSpPr>
            <a:spLocks noGrp="1"/>
          </p:cNvSpPr>
          <p:nvPr>
            <p:ph type="ftr" sz="quarter" idx="11"/>
          </p:nvPr>
        </p:nvSpPr>
        <p:spPr/>
        <p:txBody>
          <a:bodyPr/>
          <a:lstStyle/>
          <a:p>
            <a:r>
              <a:rPr lang="en-US"/>
              <a:t>Ms. Manju         Constitution of India, Law and Engineering       Unit 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32B6B-6747-4424-9435-5CF64CC64C2E}" type="datetime1">
              <a:rPr lang="en-US" smtClean="0"/>
              <a:t>6/22/2022</a:t>
            </a:fld>
            <a:endParaRPr lang="en-US"/>
          </a:p>
        </p:txBody>
      </p:sp>
      <p:sp>
        <p:nvSpPr>
          <p:cNvPr id="4" name="Footer Placeholder 3"/>
          <p:cNvSpPr>
            <a:spLocks noGrp="1"/>
          </p:cNvSpPr>
          <p:nvPr>
            <p:ph type="ftr" sz="quarter" idx="11"/>
          </p:nvPr>
        </p:nvSpPr>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37378-701C-4665-884C-3CA314D1F72E}" type="datetime1">
              <a:rPr lang="en-US" smtClean="0"/>
              <a:t>6/22/2022</a:t>
            </a:fld>
            <a:endParaRPr lang="en-US"/>
          </a:p>
        </p:txBody>
      </p:sp>
      <p:sp>
        <p:nvSpPr>
          <p:cNvPr id="3" name="Footer Placeholder 2"/>
          <p:cNvSpPr>
            <a:spLocks noGrp="1"/>
          </p:cNvSpPr>
          <p:nvPr>
            <p:ph type="ftr" sz="quarter" idx="11"/>
          </p:nvPr>
        </p:nvSpPr>
        <p:spPr/>
        <p:txBody>
          <a:bodyPr/>
          <a:lstStyle/>
          <a:p>
            <a:r>
              <a:rPr lang="en-US"/>
              <a:t>Ms. Manju         Constitution of India, Law and Engineering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CD18F-872A-4586-BE17-AA5021918508}" type="datetime1">
              <a:rPr lang="en-US" smtClean="0"/>
              <a:t>6/22/2022</a:t>
            </a:fld>
            <a:endParaRPr lang="en-US"/>
          </a:p>
        </p:txBody>
      </p:sp>
      <p:sp>
        <p:nvSpPr>
          <p:cNvPr id="6" name="Footer Placeholder 5"/>
          <p:cNvSpPr>
            <a:spLocks noGrp="1"/>
          </p:cNvSpPr>
          <p:nvPr>
            <p:ph type="ftr" sz="quarter" idx="11"/>
          </p:nvPr>
        </p:nvSpPr>
        <p:spPr/>
        <p:txBody>
          <a:bodyPr/>
          <a:lstStyle/>
          <a:p>
            <a:r>
              <a:rPr lang="en-US"/>
              <a:t>Ms. Manju         Constitution of India, Law and Engineering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C8CB82-D279-4DB9-BDE2-9FA802D6F191}" type="datetime1">
              <a:rPr lang="en-US" smtClean="0"/>
              <a:t>6/22/2022</a:t>
            </a:fld>
            <a:endParaRPr lang="en-US"/>
          </a:p>
        </p:txBody>
      </p:sp>
      <p:sp>
        <p:nvSpPr>
          <p:cNvPr id="6" name="Footer Placeholder 5"/>
          <p:cNvSpPr>
            <a:spLocks noGrp="1"/>
          </p:cNvSpPr>
          <p:nvPr>
            <p:ph type="ftr" sz="quarter" idx="11"/>
          </p:nvPr>
        </p:nvSpPr>
        <p:spPr/>
        <p:txBody>
          <a:bodyPr/>
          <a:lstStyle/>
          <a:p>
            <a:r>
              <a:rPr lang="en-US"/>
              <a:t>Ms. Manju         Constitution of India, Law and Engineering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B978A-23BD-4B83-A26A-F8AB42B2E244}" type="datetime1">
              <a:rPr lang="en-US" smtClean="0"/>
              <a:t>6/22/2022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 Manju         Constitution of India, Law and Engineering       Unit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CC38E-96AA-419A-A8EB-AE25A777E36A}" type="datetime1">
              <a:rPr lang="en-US" smtClean="0"/>
              <a:t>6/22/2022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 Manju         Constitution of India, Law and Engineering       Unit 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551982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0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www.youtube.com/watch?v=eS03-itWEP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Auditor.docx"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outube.com/watch?v=3wmw2mzztT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youtu.be/LNrLmKtl3QY" TargetMode="External"/><Relationship Id="rId2" Type="http://schemas.openxmlformats.org/officeDocument/2006/relationships/hyperlink" Target="https://www.youtube.com/watch?v=3wmw2mzztTE"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33B86B4-B1E4-45AD-B9FD-F9320F22680A}"/>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14" name="Date Placeholder 13">
            <a:extLst>
              <a:ext uri="{FF2B5EF4-FFF2-40B4-BE49-F238E27FC236}">
                <a16:creationId xmlns:a16="http://schemas.microsoft.com/office/drawing/2014/main" id="{BF9240B0-CC09-4592-A6B0-A10589A10999}"/>
              </a:ext>
            </a:extLst>
          </p:cNvPr>
          <p:cNvSpPr>
            <a:spLocks noGrp="1"/>
          </p:cNvSpPr>
          <p:nvPr>
            <p:ph type="dt" sz="half" idx="10"/>
          </p:nvPr>
        </p:nvSpPr>
        <p:spPr/>
        <p:txBody>
          <a:bodyPr/>
          <a:lstStyle/>
          <a:p>
            <a:fld id="{5FB2F15B-959B-41E1-88EE-BE7AE1A2DF33}" type="datetime1">
              <a:rPr lang="en-US" smtClean="0"/>
              <a:t>6/22/2022</a:t>
            </a:fld>
            <a:endParaRPr lang="en-US"/>
          </a:p>
        </p:txBody>
      </p:sp>
      <p:sp>
        <p:nvSpPr>
          <p:cNvPr id="15" name="Footer Placeholder 14">
            <a:extLst>
              <a:ext uri="{FF2B5EF4-FFF2-40B4-BE49-F238E27FC236}">
                <a16:creationId xmlns:a16="http://schemas.microsoft.com/office/drawing/2014/main" id="{CF64D7C8-39AB-4ECF-B43C-C3F579F41E59}"/>
              </a:ext>
            </a:extLst>
          </p:cNvPr>
          <p:cNvSpPr>
            <a:spLocks noGrp="1"/>
          </p:cNvSpPr>
          <p:nvPr>
            <p:ph type="ftr" sz="quarter" idx="11"/>
          </p:nvPr>
        </p:nvSpPr>
        <p:spPr>
          <a:xfrm>
            <a:off x="2209801" y="6356350"/>
            <a:ext cx="5692320" cy="501650"/>
          </a:xfrm>
        </p:spPr>
        <p:txBody>
          <a:bodyPr/>
          <a:lstStyle/>
          <a:p>
            <a:r>
              <a:rPr lang="en-US"/>
              <a:t>Ms. Manju         Constitution of India, Law and Engineering       Unit 5</a:t>
            </a:r>
            <a:endParaRPr lang="en-US" dirty="0"/>
          </a:p>
        </p:txBody>
      </p:sp>
      <p:sp>
        <p:nvSpPr>
          <p:cNvPr id="16" name="Title 1">
            <a:extLst>
              <a:ext uri="{FF2B5EF4-FFF2-40B4-BE49-F238E27FC236}">
                <a16:creationId xmlns:a16="http://schemas.microsoft.com/office/drawing/2014/main" id="{282C8771-B8DA-47BF-A854-C6E39979E07C}"/>
              </a:ext>
            </a:extLst>
          </p:cNvPr>
          <p:cNvSpPr txBox="1">
            <a:spLocks/>
          </p:cNvSpPr>
          <p:nvPr/>
        </p:nvSpPr>
        <p:spPr>
          <a:xfrm>
            <a:off x="1358900" y="-11113"/>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t>Noida</a:t>
            </a:r>
            <a:r>
              <a:rPr lang="en-US" sz="2400" b="1" dirty="0"/>
              <a:t> </a:t>
            </a:r>
            <a:r>
              <a:rPr lang="en-US" sz="2400" b="1" dirty="0" smtClean="0"/>
              <a:t>Institute </a:t>
            </a:r>
            <a:r>
              <a:rPr lang="en-US" sz="2400" b="1" dirty="0"/>
              <a:t>of Engineering and Technology, </a:t>
            </a:r>
            <a:r>
              <a:rPr lang="en-US" sz="2400" b="1" dirty="0" smtClean="0"/>
              <a:t>Greater Noida</a:t>
            </a:r>
            <a:endParaRPr lang="en-US" sz="2400" b="1" dirty="0"/>
          </a:p>
        </p:txBody>
      </p:sp>
      <p:pic>
        <p:nvPicPr>
          <p:cNvPr id="17" name="Picture 10">
            <a:extLst>
              <a:ext uri="{FF2B5EF4-FFF2-40B4-BE49-F238E27FC236}">
                <a16:creationId xmlns:a16="http://schemas.microsoft.com/office/drawing/2014/main" id="{E31E86AE-88BD-403F-B0E0-1F30A7B9A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05"/>
            <a:ext cx="1358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ubtitle 2">
            <a:extLst>
              <a:ext uri="{FF2B5EF4-FFF2-40B4-BE49-F238E27FC236}">
                <a16:creationId xmlns:a16="http://schemas.microsoft.com/office/drawing/2014/main" id="{1AD58E9C-42D3-422E-B16C-CB45CA381227}"/>
              </a:ext>
            </a:extLst>
          </p:cNvPr>
          <p:cNvSpPr txBox="1">
            <a:spLocks/>
          </p:cNvSpPr>
          <p:nvPr/>
        </p:nvSpPr>
        <p:spPr>
          <a:xfrm>
            <a:off x="1174750" y="879794"/>
            <a:ext cx="7358063" cy="102520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defTabSz="457200">
              <a:spcBef>
                <a:spcPts val="1000"/>
              </a:spcBef>
              <a:buClr>
                <a:schemeClr val="accent1"/>
              </a:buClr>
              <a:buSzPct val="80000"/>
              <a:buNone/>
              <a:defRPr/>
            </a:pPr>
            <a:r>
              <a:rPr lang="en-IN" sz="2400" b="1" dirty="0"/>
              <a:t>Business Organizations and E- Governance</a:t>
            </a:r>
            <a:endParaRPr lang="en-US" sz="2400" b="1" dirty="0">
              <a:solidFill>
                <a:schemeClr val="tx1"/>
              </a:solidFill>
              <a:latin typeface="+mj-lt"/>
              <a:cs typeface="Times New Roman" panose="02020603050405020304" pitchFamily="18" charset="0"/>
            </a:endParaRPr>
          </a:p>
        </p:txBody>
      </p:sp>
      <p:sp>
        <p:nvSpPr>
          <p:cNvPr id="19" name="Subtitle 2">
            <a:extLst>
              <a:ext uri="{FF2B5EF4-FFF2-40B4-BE49-F238E27FC236}">
                <a16:creationId xmlns:a16="http://schemas.microsoft.com/office/drawing/2014/main" id="{1690404C-8359-48C9-8330-74044D66FBE7}"/>
              </a:ext>
            </a:extLst>
          </p:cNvPr>
          <p:cNvSpPr txBox="1">
            <a:spLocks/>
          </p:cNvSpPr>
          <p:nvPr/>
        </p:nvSpPr>
        <p:spPr>
          <a:xfrm>
            <a:off x="5334000" y="4114800"/>
            <a:ext cx="3357562" cy="12700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00" dirty="0">
                <a:solidFill>
                  <a:schemeClr val="tx1"/>
                </a:solidFill>
              </a:rPr>
              <a:t>Ms. Manju</a:t>
            </a:r>
          </a:p>
          <a:p>
            <a:pPr algn="ctr" eaLnBrk="1" fontAlgn="auto" hangingPunct="1">
              <a:spcBef>
                <a:spcPct val="20000"/>
              </a:spcBef>
              <a:spcAft>
                <a:spcPts val="0"/>
              </a:spcAft>
              <a:buFont typeface="Arial" pitchFamily="34" charset="0"/>
              <a:buNone/>
              <a:defRPr/>
            </a:pPr>
            <a:r>
              <a:rPr lang="en-US" sz="2400" dirty="0">
                <a:solidFill>
                  <a:schemeClr val="tx1"/>
                </a:solidFill>
              </a:rPr>
              <a:t>Assistant Professor, Department of MBA</a:t>
            </a:r>
          </a:p>
        </p:txBody>
      </p:sp>
      <p:sp>
        <p:nvSpPr>
          <p:cNvPr id="20" name="Subtitle 2">
            <a:extLst>
              <a:ext uri="{FF2B5EF4-FFF2-40B4-BE49-F238E27FC236}">
                <a16:creationId xmlns:a16="http://schemas.microsoft.com/office/drawing/2014/main" id="{160C2114-F689-4BD4-88F6-E04098976860}"/>
              </a:ext>
            </a:extLst>
          </p:cNvPr>
          <p:cNvSpPr txBox="1">
            <a:spLocks/>
          </p:cNvSpPr>
          <p:nvPr/>
        </p:nvSpPr>
        <p:spPr>
          <a:xfrm>
            <a:off x="457200" y="2725738"/>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500" dirty="0">
                <a:solidFill>
                  <a:schemeClr val="tx1"/>
                </a:solidFill>
              </a:rPr>
              <a:t>Unit: 5</a:t>
            </a:r>
          </a:p>
        </p:txBody>
      </p:sp>
      <p:sp>
        <p:nvSpPr>
          <p:cNvPr id="21" name="Subtitle 2">
            <a:extLst>
              <a:ext uri="{FF2B5EF4-FFF2-40B4-BE49-F238E27FC236}">
                <a16:creationId xmlns:a16="http://schemas.microsoft.com/office/drawing/2014/main" id="{9069CE26-8C49-46CB-900F-95D95DB4B368}"/>
              </a:ext>
            </a:extLst>
          </p:cNvPr>
          <p:cNvSpPr txBox="1">
            <a:spLocks/>
          </p:cNvSpPr>
          <p:nvPr/>
        </p:nvSpPr>
        <p:spPr>
          <a:xfrm>
            <a:off x="3886200" y="2667000"/>
            <a:ext cx="4533900" cy="836112"/>
          </a:xfrm>
          <a:prstGeom prst="rect">
            <a:avLst/>
          </a:prstGeom>
        </p:spPr>
        <p:style>
          <a:lnRef idx="2">
            <a:schemeClr val="accent5"/>
          </a:lnRef>
          <a:fillRef idx="1">
            <a:schemeClr val="lt1"/>
          </a:fillRef>
          <a:effectRef idx="0">
            <a:schemeClr val="accent5"/>
          </a:effectRef>
          <a:fontRef idx="minor">
            <a:schemeClr val="dk1"/>
          </a:fontRef>
        </p:style>
        <p:txBody>
          <a:bodyPr>
            <a:noAutofit/>
          </a:bodyPr>
          <a:lstStyle/>
          <a:p>
            <a:pPr algn="ctr" eaLnBrk="1" fontAlgn="auto" hangingPunct="1">
              <a:spcBef>
                <a:spcPct val="20000"/>
              </a:spcBef>
              <a:spcAft>
                <a:spcPts val="0"/>
              </a:spcAft>
              <a:buFont typeface="Arial" pitchFamily="34" charset="0"/>
              <a:buNone/>
              <a:defRPr/>
            </a:pPr>
            <a:r>
              <a:rPr lang="en-IN" sz="2000" b="1" dirty="0">
                <a:solidFill>
                  <a:schemeClr val="tx1"/>
                </a:solidFill>
              </a:rPr>
              <a:t>Constitution of India, Law &amp; Engineering                                            </a:t>
            </a:r>
            <a:endParaRPr lang="en-US" sz="2000" b="1" dirty="0">
              <a:solidFill>
                <a:schemeClr val="tx1"/>
              </a:solidFill>
            </a:endParaRPr>
          </a:p>
        </p:txBody>
      </p:sp>
      <p:sp>
        <p:nvSpPr>
          <p:cNvPr id="22" name="Subtitle 2">
            <a:extLst>
              <a:ext uri="{FF2B5EF4-FFF2-40B4-BE49-F238E27FC236}">
                <a16:creationId xmlns:a16="http://schemas.microsoft.com/office/drawing/2014/main" id="{83ED731D-09EF-400C-A254-06FF108B5B76}"/>
              </a:ext>
            </a:extLst>
          </p:cNvPr>
          <p:cNvSpPr txBox="1">
            <a:spLocks/>
          </p:cNvSpPr>
          <p:nvPr/>
        </p:nvSpPr>
        <p:spPr>
          <a:xfrm>
            <a:off x="381000" y="4267200"/>
            <a:ext cx="4191000" cy="795337"/>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000" dirty="0">
                <a:solidFill>
                  <a:schemeClr val="tx1"/>
                </a:solidFill>
              </a:rPr>
              <a:t>Course Details</a:t>
            </a:r>
            <a:br>
              <a:rPr lang="en-US" sz="2000" dirty="0">
                <a:solidFill>
                  <a:schemeClr val="tx1"/>
                </a:solidFill>
              </a:rPr>
            </a:br>
            <a:r>
              <a:rPr lang="en-US" sz="2000" dirty="0">
                <a:solidFill>
                  <a:schemeClr val="tx1"/>
                </a:solidFill>
              </a:rPr>
              <a:t>(B. Tech 5th Semester)</a:t>
            </a:r>
          </a:p>
        </p:txBody>
      </p:sp>
    </p:spTree>
    <p:extLst>
      <p:ext uri="{BB962C8B-B14F-4D97-AF65-F5344CB8AC3E}">
        <p14:creationId xmlns:p14="http://schemas.microsoft.com/office/powerpoint/2010/main" val="276550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CO-PO Mapping </a:t>
            </a:r>
          </a:p>
        </p:txBody>
      </p:sp>
      <p:pic>
        <p:nvPicPr>
          <p:cNvPr id="24579" name="Picture 2">
            <a:extLst>
              <a:ext uri="{FF2B5EF4-FFF2-40B4-BE49-F238E27FC236}">
                <a16:creationId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9050"/>
            <a:ext cx="147495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3978206340"/>
              </p:ext>
            </p:extLst>
          </p:nvPr>
        </p:nvGraphicFramePr>
        <p:xfrm>
          <a:off x="457200" y="1143000"/>
          <a:ext cx="8382002" cy="3857208"/>
        </p:xfrm>
        <a:graphic>
          <a:graphicData uri="http://schemas.openxmlformats.org/drawingml/2006/table">
            <a:tbl>
              <a:tblPr/>
              <a:tblGrid>
                <a:gridCol w="597328">
                  <a:extLst>
                    <a:ext uri="{9D8B030D-6E8A-4147-A177-3AD203B41FA5}">
                      <a16:colId xmlns:a16="http://schemas.microsoft.com/office/drawing/2014/main" val="20000"/>
                    </a:ext>
                  </a:extLst>
                </a:gridCol>
                <a:gridCol w="825919">
                  <a:extLst>
                    <a:ext uri="{9D8B030D-6E8A-4147-A177-3AD203B41FA5}">
                      <a16:colId xmlns:a16="http://schemas.microsoft.com/office/drawing/2014/main" val="20001"/>
                    </a:ext>
                  </a:extLst>
                </a:gridCol>
                <a:gridCol w="444765">
                  <a:extLst>
                    <a:ext uri="{9D8B030D-6E8A-4147-A177-3AD203B41FA5}">
                      <a16:colId xmlns:a16="http://schemas.microsoft.com/office/drawing/2014/main" val="20002"/>
                    </a:ext>
                  </a:extLst>
                </a:gridCol>
                <a:gridCol w="500688">
                  <a:extLst>
                    <a:ext uri="{9D8B030D-6E8A-4147-A177-3AD203B41FA5}">
                      <a16:colId xmlns:a16="http://schemas.microsoft.com/office/drawing/2014/main" val="20003"/>
                    </a:ext>
                  </a:extLst>
                </a:gridCol>
                <a:gridCol w="591541">
                  <a:extLst>
                    <a:ext uri="{9D8B030D-6E8A-4147-A177-3AD203B41FA5}">
                      <a16:colId xmlns:a16="http://schemas.microsoft.com/office/drawing/2014/main" val="20004"/>
                    </a:ext>
                  </a:extLst>
                </a:gridCol>
                <a:gridCol w="591541">
                  <a:extLst>
                    <a:ext uri="{9D8B030D-6E8A-4147-A177-3AD203B41FA5}">
                      <a16:colId xmlns:a16="http://schemas.microsoft.com/office/drawing/2014/main" val="20005"/>
                    </a:ext>
                  </a:extLst>
                </a:gridCol>
                <a:gridCol w="565824">
                  <a:extLst>
                    <a:ext uri="{9D8B030D-6E8A-4147-A177-3AD203B41FA5}">
                      <a16:colId xmlns:a16="http://schemas.microsoft.com/office/drawing/2014/main" val="20006"/>
                    </a:ext>
                  </a:extLst>
                </a:gridCol>
                <a:gridCol w="565824">
                  <a:extLst>
                    <a:ext uri="{9D8B030D-6E8A-4147-A177-3AD203B41FA5}">
                      <a16:colId xmlns:a16="http://schemas.microsoft.com/office/drawing/2014/main" val="20007"/>
                    </a:ext>
                  </a:extLst>
                </a:gridCol>
                <a:gridCol w="565824">
                  <a:extLst>
                    <a:ext uri="{9D8B030D-6E8A-4147-A177-3AD203B41FA5}">
                      <a16:colId xmlns:a16="http://schemas.microsoft.com/office/drawing/2014/main" val="20008"/>
                    </a:ext>
                  </a:extLst>
                </a:gridCol>
                <a:gridCol w="565824">
                  <a:extLst>
                    <a:ext uri="{9D8B030D-6E8A-4147-A177-3AD203B41FA5}">
                      <a16:colId xmlns:a16="http://schemas.microsoft.com/office/drawing/2014/main" val="20009"/>
                    </a:ext>
                  </a:extLst>
                </a:gridCol>
                <a:gridCol w="565824">
                  <a:extLst>
                    <a:ext uri="{9D8B030D-6E8A-4147-A177-3AD203B41FA5}">
                      <a16:colId xmlns:a16="http://schemas.microsoft.com/office/drawing/2014/main" val="20010"/>
                    </a:ext>
                  </a:extLst>
                </a:gridCol>
                <a:gridCol w="669603">
                  <a:extLst>
                    <a:ext uri="{9D8B030D-6E8A-4147-A177-3AD203B41FA5}">
                      <a16:colId xmlns:a16="http://schemas.microsoft.com/office/drawing/2014/main" val="20011"/>
                    </a:ext>
                  </a:extLst>
                </a:gridCol>
                <a:gridCol w="661894">
                  <a:extLst>
                    <a:ext uri="{9D8B030D-6E8A-4147-A177-3AD203B41FA5}">
                      <a16:colId xmlns:a16="http://schemas.microsoft.com/office/drawing/2014/main" val="20012"/>
                    </a:ext>
                  </a:extLst>
                </a:gridCol>
                <a:gridCol w="669603">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4720" name="Text Box 3">
            <a:extLst>
              <a:ext uri="{FF2B5EF4-FFF2-40B4-BE49-F238E27FC236}">
                <a16:creationId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F83BA731-3D0B-4D8A-BE7D-A8887AB8E779}" type="datetime1">
              <a:rPr lang="en-US" smtClean="0"/>
              <a:t>6/22/2022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845600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673316-BAFF-4253-898E-7988E78B5E21}" type="datetime1">
              <a:rPr lang="en-US" smtClean="0"/>
              <a:t>6/22/2022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 I</a:t>
            </a:r>
          </a:p>
        </p:txBody>
      </p:sp>
      <p:pic>
        <p:nvPicPr>
          <p:cNvPr id="9" name="Picture 8">
            <a:extLst>
              <a:ext uri="{FF2B5EF4-FFF2-40B4-BE49-F238E27FC236}">
                <a16:creationId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0" y="762000"/>
            <a:ext cx="9143999" cy="57150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093FCF-E5C5-4264-9DD6-C60F95A6A1F4}" type="datetime1">
              <a:rPr lang="en-US" smtClean="0"/>
              <a:t>6/22/2022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a:t>
            </a:r>
          </a:p>
        </p:txBody>
      </p:sp>
      <p:pic>
        <p:nvPicPr>
          <p:cNvPr id="9" name="Picture 8">
            <a:extLst>
              <a:ext uri="{FF2B5EF4-FFF2-40B4-BE49-F238E27FC236}">
                <a16:creationId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5123" name="Picture 3"/>
          <p:cNvPicPr>
            <a:picLocks noChangeAspect="1" noChangeArrowheads="1"/>
          </p:cNvPicPr>
          <p:nvPr/>
        </p:nvPicPr>
        <p:blipFill>
          <a:blip r:embed="rId3"/>
          <a:srcRect/>
          <a:stretch>
            <a:fillRect/>
          </a:stretch>
        </p:blipFill>
        <p:spPr bwMode="auto">
          <a:xfrm>
            <a:off x="0" y="838200"/>
            <a:ext cx="9144000" cy="6186488"/>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CDE4C1-5360-4F78-A519-CCBC86C3B27D}" type="datetime1">
              <a:rPr lang="en-US" smtClean="0"/>
              <a:t>6/22/2022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a:t>
            </a:r>
          </a:p>
        </p:txBody>
      </p:sp>
      <p:pic>
        <p:nvPicPr>
          <p:cNvPr id="9" name="Picture 8">
            <a:extLst>
              <a:ext uri="{FF2B5EF4-FFF2-40B4-BE49-F238E27FC236}">
                <a16:creationId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0" y="1219200"/>
            <a:ext cx="9144000" cy="1752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0" y="2971800"/>
            <a:ext cx="9144000" cy="30480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E02968-9F62-4EF8-85FC-6EB0C901BF96}" type="datetime1">
              <a:rPr lang="en-US" smtClean="0"/>
              <a:t>6/22/2022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-III</a:t>
            </a:r>
          </a:p>
        </p:txBody>
      </p:sp>
      <p:pic>
        <p:nvPicPr>
          <p:cNvPr id="9" name="Picture 8">
            <a:extLst>
              <a:ext uri="{FF2B5EF4-FFF2-40B4-BE49-F238E27FC236}">
                <a16:creationId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FE42C3-381D-45FB-8284-EAA7409C618D}" type="datetime1">
              <a:rPr lang="en-US" smtClean="0"/>
              <a:t>6/22/2022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-III</a:t>
            </a:r>
          </a:p>
        </p:txBody>
      </p:sp>
      <p:pic>
        <p:nvPicPr>
          <p:cNvPr id="9" name="Picture 8">
            <a:extLst>
              <a:ext uri="{FF2B5EF4-FFF2-40B4-BE49-F238E27FC236}">
                <a16:creationId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8194" name="Picture 2"/>
          <p:cNvPicPr>
            <a:picLocks noChangeAspect="1" noChangeArrowheads="1"/>
          </p:cNvPicPr>
          <p:nvPr/>
        </p:nvPicPr>
        <p:blipFill>
          <a:blip r:embed="rId3"/>
          <a:srcRect/>
          <a:stretch>
            <a:fillRect/>
          </a:stretch>
        </p:blipFill>
        <p:spPr bwMode="auto">
          <a:xfrm>
            <a:off x="0" y="914400"/>
            <a:ext cx="9143999" cy="525780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105</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a:t>Ms. Manju         Constitution of India, Law and Engineering       Unit 5</a:t>
            </a:r>
            <a:endParaRPr lang="en-US" dirty="0"/>
          </a:p>
        </p:txBody>
      </p:sp>
      <p:sp>
        <p:nvSpPr>
          <p:cNvPr id="6" name="Date Placeholder 5"/>
          <p:cNvSpPr>
            <a:spLocks noGrp="1"/>
          </p:cNvSpPr>
          <p:nvPr>
            <p:ph type="dt" sz="half" idx="10"/>
          </p:nvPr>
        </p:nvSpPr>
        <p:spPr/>
        <p:txBody>
          <a:bodyPr/>
          <a:lstStyle/>
          <a:p>
            <a:fld id="{F2D1AEA4-C53F-4252-B7FA-5842564C239A}" type="datetime1">
              <a:rPr lang="en-US" smtClean="0"/>
              <a:t>6/22/2022</a:t>
            </a:fld>
            <a:endParaRPr lang="en-US"/>
          </a:p>
        </p:txBody>
      </p:sp>
      <p:sp>
        <p:nvSpPr>
          <p:cNvPr id="7" name="Title 1">
            <a:extLst>
              <a:ext uri="{FF2B5EF4-FFF2-40B4-BE49-F238E27FC236}">
                <a16:creationId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9">
            <a:extLst>
              <a:ext uri="{FF2B5EF4-FFF2-40B4-BE49-F238E27FC236}">
                <a16:creationId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3" name="Picture 2">
            <a:extLst>
              <a:ext uri="{FF2B5EF4-FFF2-40B4-BE49-F238E27FC236}">
                <a16:creationId xmlns:a16="http://schemas.microsoft.com/office/drawing/2014/main" id="{B047AB12-76F8-4B13-A1CE-3DCDC9E3EFD4}"/>
              </a:ext>
            </a:extLst>
          </p:cNvPr>
          <p:cNvPicPr>
            <a:picLocks noChangeAspect="1"/>
          </p:cNvPicPr>
          <p:nvPr/>
        </p:nvPicPr>
        <p:blipFill>
          <a:blip r:embed="rId3"/>
          <a:stretch>
            <a:fillRect/>
          </a:stretch>
        </p:blipFill>
        <p:spPr>
          <a:xfrm>
            <a:off x="432954" y="914400"/>
            <a:ext cx="8278091" cy="5441950"/>
          </a:xfrm>
          <a:prstGeom prst="rect">
            <a:avLst/>
          </a:prstGeom>
        </p:spPr>
      </p:pic>
    </p:spTree>
    <p:extLst>
      <p:ext uri="{BB962C8B-B14F-4D97-AF65-F5344CB8AC3E}">
        <p14:creationId xmlns:p14="http://schemas.microsoft.com/office/powerpoint/2010/main" val="28177503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106</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a:t>Ms. Manju         Constitution of India, Law and Engineering       Unit 5</a:t>
            </a:r>
            <a:endParaRPr lang="en-US" dirty="0"/>
          </a:p>
        </p:txBody>
      </p:sp>
      <p:sp>
        <p:nvSpPr>
          <p:cNvPr id="6" name="Date Placeholder 5"/>
          <p:cNvSpPr>
            <a:spLocks noGrp="1"/>
          </p:cNvSpPr>
          <p:nvPr>
            <p:ph type="dt" sz="half" idx="10"/>
          </p:nvPr>
        </p:nvSpPr>
        <p:spPr/>
        <p:txBody>
          <a:bodyPr/>
          <a:lstStyle/>
          <a:p>
            <a:fld id="{79A0A183-99E8-444C-8E44-D49AF5EFFDAD}" type="datetime1">
              <a:rPr lang="en-US" smtClean="0"/>
              <a:t>6/22/2022</a:t>
            </a:fld>
            <a:endParaRPr lang="en-US"/>
          </a:p>
        </p:txBody>
      </p:sp>
      <p:sp>
        <p:nvSpPr>
          <p:cNvPr id="7" name="Title 1">
            <a:extLst>
              <a:ext uri="{FF2B5EF4-FFF2-40B4-BE49-F238E27FC236}">
                <a16:creationId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9">
            <a:extLst>
              <a:ext uri="{FF2B5EF4-FFF2-40B4-BE49-F238E27FC236}">
                <a16:creationId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9" name="Picture 8">
            <a:extLst>
              <a:ext uri="{FF2B5EF4-FFF2-40B4-BE49-F238E27FC236}">
                <a16:creationId xmlns:a16="http://schemas.microsoft.com/office/drawing/2014/main" id="{FA41E6A9-6432-4865-85CB-F0BC28BAEC36}"/>
              </a:ext>
            </a:extLst>
          </p:cNvPr>
          <p:cNvPicPr>
            <a:picLocks noChangeAspect="1"/>
          </p:cNvPicPr>
          <p:nvPr/>
        </p:nvPicPr>
        <p:blipFill>
          <a:blip r:embed="rId3"/>
          <a:stretch>
            <a:fillRect/>
          </a:stretch>
        </p:blipFill>
        <p:spPr>
          <a:xfrm>
            <a:off x="304799" y="990600"/>
            <a:ext cx="8582025" cy="5410200"/>
          </a:xfrm>
          <a:prstGeom prst="rect">
            <a:avLst/>
          </a:prstGeom>
        </p:spPr>
      </p:pic>
    </p:spTree>
    <p:extLst>
      <p:ext uri="{BB962C8B-B14F-4D97-AF65-F5344CB8AC3E}">
        <p14:creationId xmlns:p14="http://schemas.microsoft.com/office/powerpoint/2010/main" val="5425785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305800" cy="5257800"/>
          </a:xfrm>
        </p:spPr>
        <p:txBody>
          <a:bodyPr>
            <a:normAutofit/>
          </a:bodyPr>
          <a:lstStyle/>
          <a:p>
            <a:pPr algn="just">
              <a:buFont typeface="+mj-lt"/>
              <a:buAutoNum type="arabicPeriod"/>
            </a:pPr>
            <a:r>
              <a:rPr lang="en-US" sz="2000" dirty="0">
                <a:latin typeface="Times New Roman" panose="02020603050405020304" pitchFamily="18" charset="0"/>
                <a:cs typeface="Times New Roman" panose="02020603050405020304" pitchFamily="18" charset="0"/>
              </a:rPr>
              <a:t>Define company according to company act.</a:t>
            </a:r>
          </a:p>
          <a:p>
            <a:pPr algn="just">
              <a:buFont typeface="+mj-lt"/>
              <a:buAutoNum type="arabicPeriod"/>
            </a:pPr>
            <a:r>
              <a:rPr lang="en-US" sz="2000" dirty="0">
                <a:latin typeface="Times New Roman" panose="02020603050405020304" pitchFamily="18" charset="0"/>
                <a:cs typeface="Times New Roman" panose="02020603050405020304" pitchFamily="18" charset="0"/>
              </a:rPr>
              <a:t>Discuss Companies Act.</a:t>
            </a:r>
          </a:p>
          <a:p>
            <a:pPr algn="just">
              <a:buFont typeface="+mj-lt"/>
              <a:buAutoNum type="arabicPeriod"/>
            </a:pPr>
            <a:r>
              <a:rPr lang="en-US" sz="2000" dirty="0">
                <a:latin typeface="Times New Roman" panose="02020603050405020304" pitchFamily="18" charset="0"/>
                <a:cs typeface="Times New Roman" panose="02020603050405020304" pitchFamily="18" charset="0"/>
              </a:rPr>
              <a:t>Explain definition, characteristics and kinds of companies.</a:t>
            </a:r>
          </a:p>
          <a:p>
            <a:pPr algn="just">
              <a:buFont typeface="+mj-lt"/>
              <a:buAutoNum type="arabicPeriod"/>
            </a:pPr>
            <a:r>
              <a:rPr lang="en-US" sz="2000" dirty="0">
                <a:latin typeface="Times New Roman" panose="02020603050405020304" pitchFamily="18" charset="0"/>
                <a:cs typeface="Times New Roman" panose="02020603050405020304" pitchFamily="18" charset="0"/>
              </a:rPr>
              <a:t>Explain steps in formation of company. </a:t>
            </a:r>
          </a:p>
          <a:p>
            <a:pPr algn="just">
              <a:buFont typeface="+mj-lt"/>
              <a:buAutoNum type="arabicPeriod"/>
            </a:pPr>
            <a:r>
              <a:rPr lang="en-US" sz="2000" dirty="0">
                <a:latin typeface="Times New Roman" panose="02020603050405020304" pitchFamily="18" charset="0"/>
                <a:cs typeface="Times New Roman" panose="02020603050405020304" pitchFamily="18" charset="0"/>
              </a:rPr>
              <a:t>Define Memorandum of Association.</a:t>
            </a:r>
          </a:p>
          <a:p>
            <a:pPr algn="just">
              <a:buFont typeface="+mj-lt"/>
              <a:buAutoNum type="arabicPeriod"/>
            </a:pPr>
            <a:r>
              <a:rPr lang="en-US" sz="2000" dirty="0">
                <a:latin typeface="Times New Roman" panose="02020603050405020304" pitchFamily="18" charset="0"/>
                <a:cs typeface="Times New Roman" panose="02020603050405020304" pitchFamily="18" charset="0"/>
              </a:rPr>
              <a:t>Define  Articles of Association.</a:t>
            </a:r>
          </a:p>
          <a:p>
            <a:pPr algn="just">
              <a:buFont typeface="+mj-lt"/>
              <a:buAutoNum type="arabicPeriod"/>
            </a:pPr>
            <a:r>
              <a:rPr lang="en-US" sz="2000" dirty="0">
                <a:latin typeface="Times New Roman" panose="02020603050405020304" pitchFamily="18" charset="0"/>
                <a:cs typeface="Times New Roman" panose="02020603050405020304" pitchFamily="18" charset="0"/>
              </a:rPr>
              <a:t>Define prospectus in Companies Act.</a:t>
            </a:r>
          </a:p>
          <a:p>
            <a:pPr algn="just">
              <a:buFont typeface="+mj-lt"/>
              <a:buAutoNum type="arabicPeriod"/>
            </a:pPr>
            <a:r>
              <a:rPr lang="en-US" sz="2000" dirty="0">
                <a:latin typeface="Times New Roman" panose="02020603050405020304" pitchFamily="18" charset="0"/>
                <a:cs typeface="Times New Roman" panose="02020603050405020304" pitchFamily="18" charset="0"/>
              </a:rPr>
              <a:t>Discuss about Directors appointment, power, duties  and liabilities.</a:t>
            </a:r>
          </a:p>
          <a:p>
            <a:pPr algn="just">
              <a:buFont typeface="+mj-lt"/>
              <a:buAutoNum type="arabicPeriod"/>
            </a:pPr>
            <a:r>
              <a:rPr lang="en-US" sz="2000" dirty="0">
                <a:latin typeface="Times New Roman" panose="02020603050405020304" pitchFamily="18" charset="0"/>
                <a:cs typeface="Times New Roman" panose="02020603050405020304" pitchFamily="18" charset="0"/>
              </a:rPr>
              <a:t>Discuss about meeting and resolutions in the lite of Companies Act </a:t>
            </a:r>
          </a:p>
          <a:p>
            <a:pPr algn="just">
              <a:buFont typeface="+mj-lt"/>
              <a:buAutoNum type="arabicPeriod"/>
            </a:pPr>
            <a:r>
              <a:rPr lang="en-US" sz="2000" dirty="0">
                <a:latin typeface="Times New Roman" panose="02020603050405020304" pitchFamily="18" charset="0"/>
                <a:cs typeface="Times New Roman" panose="02020603050405020304" pitchFamily="18" charset="0"/>
              </a:rPr>
              <a:t>Discuss about types of meetings. </a:t>
            </a:r>
          </a:p>
          <a:p>
            <a:pPr algn="just">
              <a:buFont typeface="+mj-lt"/>
              <a:buAutoNum type="arabicPeriod"/>
            </a:pPr>
            <a:r>
              <a:rPr lang="en-US" sz="2000" dirty="0">
                <a:latin typeface="Times New Roman" panose="02020603050405020304" pitchFamily="18" charset="0"/>
                <a:cs typeface="Times New Roman" panose="02020603050405020304" pitchFamily="18" charset="0"/>
              </a:rPr>
              <a:t>Discuss about Auditors appointment, rights and liabilities, modes of winding up of a company. </a:t>
            </a:r>
          </a:p>
          <a:p>
            <a:pPr lvl="0">
              <a:buNone/>
            </a:pPr>
            <a:r>
              <a:rPr lang="en-US" sz="2000" dirty="0">
                <a:latin typeface="Times New Roman" panose="02020603050405020304" pitchFamily="18" charset="0"/>
                <a:cs typeface="Times New Roman" panose="02020603050405020304" pitchFamily="18" charset="0"/>
              </a:rPr>
              <a:t>12. Discuss the use of IT professionals in judiciary.</a:t>
            </a:r>
          </a:p>
        </p:txBody>
      </p:sp>
      <p:sp>
        <p:nvSpPr>
          <p:cNvPr id="4" name="Date Placeholder 3"/>
          <p:cNvSpPr>
            <a:spLocks noGrp="1"/>
          </p:cNvSpPr>
          <p:nvPr>
            <p:ph type="dt" sz="half" idx="10"/>
          </p:nvPr>
        </p:nvSpPr>
        <p:spPr/>
        <p:txBody>
          <a:bodyPr/>
          <a:lstStyle/>
          <a:p>
            <a:fld id="{421CA3DE-DF16-4BCB-9A11-95BFFE4DF14D}" type="datetime1">
              <a:rPr lang="en-US" smtClean="0"/>
              <a:t>6/22/2022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r>
              <a:rPr lang="en-US" dirty="0"/>
              <a:t>46</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Expected questions for University Exams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p:cNvSpPr/>
          <p:nvPr/>
        </p:nvSpPr>
        <p:spPr>
          <a:xfrm>
            <a:off x="304800" y="3429000"/>
            <a:ext cx="8839200" cy="1754326"/>
          </a:xfrm>
          <a:prstGeom prst="rect">
            <a:avLst/>
          </a:prstGeom>
        </p:spPr>
        <p:txBody>
          <a:bodyPr wrap="square">
            <a:spAutoFit/>
          </a:bodyPr>
          <a:lstStyle/>
          <a:p>
            <a:endParaRPr lang="en-US" b="1" dirty="0"/>
          </a:p>
          <a:p>
            <a:endParaRPr lang="en-US" b="1" dirty="0"/>
          </a:p>
          <a:p>
            <a:endParaRPr lang="en-US" dirty="0"/>
          </a:p>
          <a:p>
            <a:endParaRPr lang="en-US" dirty="0"/>
          </a:p>
          <a:p>
            <a:endParaRPr lang="en-US" dirty="0"/>
          </a:p>
          <a:p>
            <a:endParaRPr lang="en-US" dirty="0"/>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342-8CCF-4A73-9AA5-83C66788697D}"/>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 Recap</a:t>
            </a:r>
          </a:p>
        </p:txBody>
      </p:sp>
      <p:pic>
        <p:nvPicPr>
          <p:cNvPr id="36867" name="Picture 2">
            <a:extLst>
              <a:ext uri="{FF2B5EF4-FFF2-40B4-BE49-F238E27FC236}">
                <a16:creationId xmlns:a16="http://schemas.microsoft.com/office/drawing/2014/main" id="{8EA13CCF-E89D-412D-A67C-DB460108F2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10">
            <a:extLst>
              <a:ext uri="{FF2B5EF4-FFF2-40B4-BE49-F238E27FC236}">
                <a16:creationId xmlns:a16="http://schemas.microsoft.com/office/drawing/2014/main" id="{B7193671-A0A8-4686-954C-A540713267C9}"/>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869" name="Text Box 3">
            <a:extLst>
              <a:ext uri="{FF2B5EF4-FFF2-40B4-BE49-F238E27FC236}">
                <a16:creationId xmlns:a16="http://schemas.microsoft.com/office/drawing/2014/main" id="{38825A4F-0AE1-4D2A-A12E-235EA3F871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0" name="Text Box 2">
            <a:extLst>
              <a:ext uri="{FF2B5EF4-FFF2-40B4-BE49-F238E27FC236}">
                <a16:creationId xmlns:a16="http://schemas.microsoft.com/office/drawing/2014/main" id="{015FCAEB-EE44-4B12-BD31-6E667FE02860}"/>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1" name="Content Placeholder 2">
            <a:extLst>
              <a:ext uri="{FF2B5EF4-FFF2-40B4-BE49-F238E27FC236}">
                <a16:creationId xmlns:a16="http://schemas.microsoft.com/office/drawing/2014/main" id="{A4DBA979-13EA-455A-B1A7-C04B612E7FD3}"/>
              </a:ext>
            </a:extLst>
          </p:cNvPr>
          <p:cNvSpPr txBox="1">
            <a:spLocks/>
          </p:cNvSpPr>
          <p:nvPr/>
        </p:nvSpPr>
        <p:spPr bwMode="auto">
          <a:xfrm>
            <a:off x="304800" y="1219200"/>
            <a:ext cx="85344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pPr>
            <a:r>
              <a:rPr lang="en-US" sz="2000" dirty="0">
                <a:latin typeface="Times New Roman" pitchFamily="18" charset="0"/>
                <a:cs typeface="Times New Roman" pitchFamily="18" charset="0"/>
              </a:rPr>
              <a:t>The Companies Act 2013 passed by the Parliament received the assent of the President of India on 29th August 2013. The Act consolidates and amends the law relating to companies. The Companies Act 2013 was notified in the Official Gazette on 30th August 2013. Some of the provisions of the Act have been implemented by a notification published on 12th September, 2013. The provisions of Companies Act 1956 are still in force.</a:t>
            </a:r>
          </a:p>
          <a:p>
            <a:pPr algn="just">
              <a:lnSpc>
                <a:spcPct val="150000"/>
              </a:lnSpc>
            </a:pPr>
            <a:r>
              <a:rPr lang="en-US" sz="2000" b="0" i="0" dirty="0">
                <a:solidFill>
                  <a:srgbClr val="000000"/>
                </a:solidFill>
                <a:effectLst/>
                <a:latin typeface="Times New Roman" panose="02020603050405020304" pitchFamily="18" charset="0"/>
              </a:rPr>
              <a:t>Technological progress now enables us to process, store, retrieve and communicate information in whatever form it may take, unconstrained by distance, time and volume. This revolution adds huge new capacities to human intelligence and constitutes a resource which changes the way we work together and the way we live together."</a:t>
            </a:r>
            <a:endParaRPr lang="en-US" sz="2000" dirty="0">
              <a:latin typeface="Times New Roman" pitchFamily="18" charset="0"/>
              <a:cs typeface="Times New Roman" pitchFamily="18" charset="0"/>
            </a:endParaRPr>
          </a:p>
          <a:p>
            <a:pPr algn="just">
              <a:lnSpc>
                <a:spcPct val="150000"/>
              </a:lnSpc>
            </a:pPr>
            <a:endParaRPr lang="en-US" alt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C468358-2FA3-4B45-89DD-4EC544688D06}" type="datetime1">
              <a:rPr lang="en-US" smtClean="0"/>
              <a:t>6/22/2022</a:t>
            </a:fld>
            <a:endParaRPr lang="en-US"/>
          </a:p>
        </p:txBody>
      </p:sp>
      <p:sp>
        <p:nvSpPr>
          <p:cNvPr id="4" name="Footer Placeholder 3"/>
          <p:cNvSpPr>
            <a:spLocks noGrp="1"/>
          </p:cNvSpPr>
          <p:nvPr>
            <p:ph type="ftr" sz="quarter" idx="11"/>
          </p:nvPr>
        </p:nvSpPr>
        <p:spPr>
          <a:xfrm>
            <a:off x="1600200" y="6356350"/>
            <a:ext cx="6096000" cy="365125"/>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197770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95FB-8CC0-4797-9439-2BBC9765319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Specific Outcomes</a:t>
            </a:r>
            <a:endParaRPr lang="en-US" sz="2400" b="1" dirty="0">
              <a:latin typeface="Times New Roman" pitchFamily="18" charset="0"/>
              <a:cs typeface="Times New Roman" pitchFamily="18" charset="0"/>
            </a:endParaRPr>
          </a:p>
        </p:txBody>
      </p:sp>
      <p:pic>
        <p:nvPicPr>
          <p:cNvPr id="22531" name="Picture 2">
            <a:extLst>
              <a:ext uri="{FF2B5EF4-FFF2-40B4-BE49-F238E27FC236}">
                <a16:creationId xmlns:a16="http://schemas.microsoft.com/office/drawing/2014/main" id="{67C2745E-3DC2-40E3-B023-44E22A2D4D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875"/>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11">
            <a:extLst>
              <a:ext uri="{FF2B5EF4-FFF2-40B4-BE49-F238E27FC236}">
                <a16:creationId xmlns:a16="http://schemas.microsoft.com/office/drawing/2014/main" id="{7104EFEA-0012-4D12-82B0-86B56C5E2065}"/>
              </a:ext>
            </a:extLst>
          </p:cNvPr>
          <p:cNvSpPr>
            <a:spLocks noChangeArrowheads="1"/>
          </p:cNvSpPr>
          <p:nvPr/>
        </p:nvSpPr>
        <p:spPr bwMode="auto">
          <a:xfrm>
            <a:off x="0" y="828675"/>
            <a:ext cx="9144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Program Specific Outcomes (PSOs) </a:t>
            </a:r>
            <a:r>
              <a:rPr lang="en-US" altLang="en-US" sz="2000"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id="{3F1D76C1-FC1B-4DDA-8469-EEFAA962C3F2}"/>
              </a:ext>
            </a:extLst>
          </p:cNvPr>
          <p:cNvSpPr>
            <a:spLocks noChangeArrowheads="1"/>
          </p:cNvSpPr>
          <p:nvPr/>
        </p:nvSpPr>
        <p:spPr bwMode="auto">
          <a:xfrm>
            <a:off x="0" y="1752600"/>
            <a:ext cx="9144000" cy="4339650"/>
          </a:xfrm>
          <a:prstGeom prst="rect">
            <a:avLst/>
          </a:prstGeom>
          <a:noFill/>
          <a:ln w="9525">
            <a:noFill/>
            <a:miter lim="800000"/>
            <a:headEnd/>
            <a:tailEnd/>
          </a:ln>
        </p:spPr>
        <p:txBody>
          <a:bodyPr anchor="ctr">
            <a:spAutoFit/>
          </a:bodyPr>
          <a:lstStyle/>
          <a:p>
            <a:pPr marL="742950" indent="-742950" algn="just" eaLnBrk="1" fontAlgn="auto" hangingPunct="1">
              <a:lnSpc>
                <a:spcPct val="115000"/>
              </a:lnSpc>
              <a:spcBef>
                <a:spcPts val="0"/>
              </a:spcBef>
              <a:spcAft>
                <a:spcPts val="0"/>
              </a:spcAft>
              <a:defRPr/>
            </a:pPr>
            <a:r>
              <a:rPr lang="en-US" sz="2000" b="1" dirty="0">
                <a:latin typeface="Times New Roman"/>
                <a:ea typeface="Times New Roman"/>
                <a:cs typeface="Times New Roman"/>
              </a:rPr>
              <a:t>PSO1</a:t>
            </a:r>
            <a:r>
              <a:rPr lang="en-US" sz="2000" b="1" dirty="0">
                <a:latin typeface="Times New Roman" pitchFamily="18" charset="0"/>
                <a:ea typeface="Times New Roman"/>
                <a:cs typeface="Times New Roman" pitchFamily="18" charset="0"/>
              </a:rPr>
              <a:t>: </a:t>
            </a:r>
            <a:r>
              <a:rPr lang="en-US" sz="2000"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PSO2: </a:t>
            </a:r>
            <a:r>
              <a:rPr lang="en-US" sz="2000"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PSO3: </a:t>
            </a:r>
            <a:r>
              <a:rPr lang="en-US" sz="2000"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Date Placeholder 2"/>
          <p:cNvSpPr>
            <a:spLocks noGrp="1"/>
          </p:cNvSpPr>
          <p:nvPr>
            <p:ph type="dt" sz="half" idx="10"/>
          </p:nvPr>
        </p:nvSpPr>
        <p:spPr/>
        <p:txBody>
          <a:bodyPr/>
          <a:lstStyle/>
          <a:p>
            <a:fld id="{7C012404-6BFD-4612-9E0F-AB4C2BF1AD78}" type="datetime1">
              <a:rPr lang="en-US" smtClean="0"/>
              <a:t>6/22/2022</a:t>
            </a:fld>
            <a:endParaRPr lang="en-US"/>
          </a:p>
        </p:txBody>
      </p:sp>
      <p:sp>
        <p:nvSpPr>
          <p:cNvPr id="4" name="Footer Placeholder 3"/>
          <p:cNvSpPr>
            <a:spLocks noGrp="1"/>
          </p:cNvSpPr>
          <p:nvPr>
            <p:ph type="ftr" sz="quarter" idx="11"/>
          </p:nvPr>
        </p:nvSpPr>
        <p:spPr>
          <a:xfrm>
            <a:off x="1828800" y="6356350"/>
            <a:ext cx="5486400" cy="365125"/>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01454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CO-PSO Mapping </a:t>
            </a:r>
          </a:p>
        </p:txBody>
      </p:sp>
      <p:pic>
        <p:nvPicPr>
          <p:cNvPr id="24579" name="Picture 2">
            <a:extLst>
              <a:ext uri="{FF2B5EF4-FFF2-40B4-BE49-F238E27FC236}">
                <a16:creationId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9050"/>
            <a:ext cx="147495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1459359121"/>
              </p:ext>
            </p:extLst>
          </p:nvPr>
        </p:nvGraphicFramePr>
        <p:xfrm>
          <a:off x="1371600" y="1143000"/>
          <a:ext cx="4312445" cy="3857208"/>
        </p:xfrm>
        <a:graphic>
          <a:graphicData uri="http://schemas.openxmlformats.org/drawingml/2006/table">
            <a:tbl>
              <a:tblPr/>
              <a:tblGrid>
                <a:gridCol w="743329">
                  <a:extLst>
                    <a:ext uri="{9D8B030D-6E8A-4147-A177-3AD203B41FA5}">
                      <a16:colId xmlns:a16="http://schemas.microsoft.com/office/drawing/2014/main" val="20000"/>
                    </a:ext>
                  </a:extLst>
                </a:gridCol>
                <a:gridCol w="1027792">
                  <a:extLst>
                    <a:ext uri="{9D8B030D-6E8A-4147-A177-3AD203B41FA5}">
                      <a16:colId xmlns:a16="http://schemas.microsoft.com/office/drawing/2014/main" val="20001"/>
                    </a:ext>
                  </a:extLst>
                </a:gridCol>
                <a:gridCol w="847108">
                  <a:extLst>
                    <a:ext uri="{9D8B030D-6E8A-4147-A177-3AD203B41FA5}">
                      <a16:colId xmlns:a16="http://schemas.microsoft.com/office/drawing/2014/main" val="20014"/>
                    </a:ext>
                  </a:extLst>
                </a:gridCol>
                <a:gridCol w="847108">
                  <a:extLst>
                    <a:ext uri="{9D8B030D-6E8A-4147-A177-3AD203B41FA5}">
                      <a16:colId xmlns:a16="http://schemas.microsoft.com/office/drawing/2014/main" val="20015"/>
                    </a:ext>
                  </a:extLst>
                </a:gridCol>
                <a:gridCol w="847108">
                  <a:extLst>
                    <a:ext uri="{9D8B030D-6E8A-4147-A177-3AD203B41FA5}">
                      <a16:colId xmlns:a16="http://schemas.microsoft.com/office/drawing/2014/main" val="20016"/>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4720" name="Text Box 3">
            <a:extLst>
              <a:ext uri="{FF2B5EF4-FFF2-40B4-BE49-F238E27FC236}">
                <a16:creationId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3644BC-3EBE-490B-9BB6-DFD75C5B966D}" type="datetime1">
              <a:rPr lang="en-US" smtClean="0"/>
              <a:t>6/22/2022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31490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84FB-8DDA-4D55-8ABE-8343F2600C4E}"/>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Educational Objectives</a:t>
            </a:r>
            <a:endParaRPr lang="en-US" sz="2400" b="1" dirty="0">
              <a:latin typeface="Times New Roman" pitchFamily="18" charset="0"/>
              <a:cs typeface="Times New Roman" pitchFamily="18" charset="0"/>
            </a:endParaRPr>
          </a:p>
        </p:txBody>
      </p:sp>
      <p:pic>
        <p:nvPicPr>
          <p:cNvPr id="26627" name="Picture 2">
            <a:extLst>
              <a:ext uri="{FF2B5EF4-FFF2-40B4-BE49-F238E27FC236}">
                <a16:creationId xmlns:a16="http://schemas.microsoft.com/office/drawing/2014/main" id="{FFAC6D9C-9307-438C-9776-E59C1928FD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a:extLst>
              <a:ext uri="{FF2B5EF4-FFF2-40B4-BE49-F238E27FC236}">
                <a16:creationId xmlns:a16="http://schemas.microsoft.com/office/drawing/2014/main" id="{B2BD896E-8F28-4807-AE5B-E33637344481}"/>
              </a:ext>
            </a:extLst>
          </p:cNvPr>
          <p:cNvSpPr>
            <a:spLocks noChangeArrowheads="1"/>
          </p:cNvSpPr>
          <p:nvPr/>
        </p:nvSpPr>
        <p:spPr bwMode="auto">
          <a:xfrm>
            <a:off x="0" y="106680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Program Educational Objectives (PEOs) </a:t>
            </a:r>
            <a:r>
              <a:rPr lang="en-US" altLang="en-US" sz="200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6629" name="Rectangle 10">
            <a:extLst>
              <a:ext uri="{FF2B5EF4-FFF2-40B4-BE49-F238E27FC236}">
                <a16:creationId xmlns:a16="http://schemas.microsoft.com/office/drawing/2014/main" id="{F99C5A43-D9F4-451A-9C95-8E09CA1300DE}"/>
              </a:ext>
            </a:extLst>
          </p:cNvPr>
          <p:cNvSpPr>
            <a:spLocks noChangeArrowheads="1"/>
          </p:cNvSpPr>
          <p:nvPr/>
        </p:nvSpPr>
        <p:spPr bwMode="auto">
          <a:xfrm>
            <a:off x="0" y="2590800"/>
            <a:ext cx="9144000" cy="289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PEO1:</a:t>
            </a:r>
            <a:r>
              <a:rPr lang="en-US" altLang="en-US" sz="2000"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sz="2000" dirty="0" err="1">
                <a:latin typeface="Times New Roman" panose="02020603050405020304" pitchFamily="18" charset="0"/>
                <a:cs typeface="Times New Roman" panose="02020603050405020304" pitchFamily="18" charset="0"/>
              </a:rPr>
              <a:t>endeavours</a:t>
            </a:r>
            <a:r>
              <a:rPr lang="en-US" altLang="en-US" sz="2000" dirty="0">
                <a:latin typeface="Times New Roman" panose="02020603050405020304" pitchFamily="18" charset="0"/>
                <a:cs typeface="Times New Roman" panose="02020603050405020304" pitchFamily="18" charset="0"/>
              </a:rPr>
              <a:t>.</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3" name="Date Placeholder 2"/>
          <p:cNvSpPr>
            <a:spLocks noGrp="1"/>
          </p:cNvSpPr>
          <p:nvPr>
            <p:ph type="dt" sz="half" idx="10"/>
          </p:nvPr>
        </p:nvSpPr>
        <p:spPr/>
        <p:txBody>
          <a:bodyPr/>
          <a:lstStyle/>
          <a:p>
            <a:fld id="{C944FCE7-C807-4A73-990B-E74632DFABD0}" type="datetime1">
              <a:rPr lang="en-US" smtClean="0"/>
              <a:t>6/22/2022</a:t>
            </a:fld>
            <a:endParaRPr lang="en-US"/>
          </a:p>
        </p:txBody>
      </p:sp>
      <p:sp>
        <p:nvSpPr>
          <p:cNvPr id="4" name="Footer Placeholder 3"/>
          <p:cNvSpPr>
            <a:spLocks noGrp="1"/>
          </p:cNvSpPr>
          <p:nvPr>
            <p:ph type="ftr" sz="quarter" idx="11"/>
          </p:nvPr>
        </p:nvSpPr>
        <p:spPr>
          <a:xfrm>
            <a:off x="1828800" y="6356350"/>
            <a:ext cx="5486400" cy="425450"/>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2743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906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0A41D309-7B14-4DF6-8F65-A4ED7633EEF0}" type="datetime1">
              <a:rPr lang="en-US" smtClean="0">
                <a:latin typeface="Times New Roman" pitchFamily="18" charset="0"/>
                <a:cs typeface="Times New Roman" pitchFamily="18" charset="0"/>
              </a:rPr>
              <a:t>6/22/2022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14</a:t>
            </a:fld>
            <a:endParaRPr lang="en-US">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0" y="2819400"/>
          <a:ext cx="9144000" cy="2658870"/>
        </p:xfrm>
        <a:graphic>
          <a:graphicData uri="http://schemas.openxmlformats.org/drawingml/2006/table">
            <a:tbl>
              <a:tblPr/>
              <a:tblGrid>
                <a:gridCol w="1798007">
                  <a:extLst>
                    <a:ext uri="{9D8B030D-6E8A-4147-A177-3AD203B41FA5}">
                      <a16:colId xmlns:a16="http://schemas.microsoft.com/office/drawing/2014/main" val="20000"/>
                    </a:ext>
                  </a:extLst>
                </a:gridCol>
                <a:gridCol w="499170">
                  <a:extLst>
                    <a:ext uri="{9D8B030D-6E8A-4147-A177-3AD203B41FA5}">
                      <a16:colId xmlns:a16="http://schemas.microsoft.com/office/drawing/2014/main" val="20001"/>
                    </a:ext>
                  </a:extLst>
                </a:gridCol>
                <a:gridCol w="588572">
                  <a:extLst>
                    <a:ext uri="{9D8B030D-6E8A-4147-A177-3AD203B41FA5}">
                      <a16:colId xmlns:a16="http://schemas.microsoft.com/office/drawing/2014/main" val="20002"/>
                    </a:ext>
                  </a:extLst>
                </a:gridCol>
                <a:gridCol w="506620">
                  <a:extLst>
                    <a:ext uri="{9D8B030D-6E8A-4147-A177-3AD203B41FA5}">
                      <a16:colId xmlns:a16="http://schemas.microsoft.com/office/drawing/2014/main" val="20003"/>
                    </a:ext>
                  </a:extLst>
                </a:gridCol>
                <a:gridCol w="486753">
                  <a:extLst>
                    <a:ext uri="{9D8B030D-6E8A-4147-A177-3AD203B41FA5}">
                      <a16:colId xmlns:a16="http://schemas.microsoft.com/office/drawing/2014/main" val="20004"/>
                    </a:ext>
                  </a:extLst>
                </a:gridCol>
                <a:gridCol w="695362">
                  <a:extLst>
                    <a:ext uri="{9D8B030D-6E8A-4147-A177-3AD203B41FA5}">
                      <a16:colId xmlns:a16="http://schemas.microsoft.com/office/drawing/2014/main" val="20005"/>
                    </a:ext>
                  </a:extLst>
                </a:gridCol>
                <a:gridCol w="447018">
                  <a:extLst>
                    <a:ext uri="{9D8B030D-6E8A-4147-A177-3AD203B41FA5}">
                      <a16:colId xmlns:a16="http://schemas.microsoft.com/office/drawing/2014/main" val="20006"/>
                    </a:ext>
                  </a:extLst>
                </a:gridCol>
                <a:gridCol w="617298">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63946">
                  <a:extLst>
                    <a:ext uri="{9D8B030D-6E8A-4147-A177-3AD203B41FA5}">
                      <a16:colId xmlns:a16="http://schemas.microsoft.com/office/drawing/2014/main" val="20011"/>
                    </a:ext>
                  </a:extLst>
                </a:gridCol>
                <a:gridCol w="447018">
                  <a:extLst>
                    <a:ext uri="{9D8B030D-6E8A-4147-A177-3AD203B41FA5}">
                      <a16:colId xmlns:a16="http://schemas.microsoft.com/office/drawing/2014/main" val="20012"/>
                    </a:ext>
                  </a:extLst>
                </a:gridCol>
                <a:gridCol w="447018">
                  <a:extLst>
                    <a:ext uri="{9D8B030D-6E8A-4147-A177-3AD203B41FA5}">
                      <a16:colId xmlns:a16="http://schemas.microsoft.com/office/drawing/2014/main" val="20013"/>
                    </a:ext>
                  </a:extLst>
                </a:gridCol>
                <a:gridCol w="447018">
                  <a:extLst>
                    <a:ext uri="{9D8B030D-6E8A-4147-A177-3AD203B41FA5}">
                      <a16:colId xmlns:a16="http://schemas.microsoft.com/office/drawing/2014/main" val="20014"/>
                    </a:ext>
                  </a:extLst>
                </a:gridCol>
              </a:tblGrid>
              <a:tr h="810460">
                <a:tc>
                  <a:txBody>
                    <a:bodyPr/>
                    <a:lstStyle/>
                    <a:p>
                      <a:pPr algn="l" fontAlgn="b"/>
                      <a:r>
                        <a:rPr lang="en-US" sz="1800" b="1" i="0" u="none" strike="noStrike" dirty="0">
                          <a:solidFill>
                            <a:srgbClr val="000000"/>
                          </a:solidFill>
                          <a:latin typeface="Times New Roman" pitchFamily="18" charset="0"/>
                          <a:cs typeface="Times New Roman" pitchFamily="18" charset="0"/>
                        </a:rPr>
                        <a:t>SUBJECT</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KME501</a:t>
                      </a:r>
                    </a:p>
                  </a:txBody>
                  <a:tcPr marL="4975" marR="4975" marT="4975" marB="2388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KME055</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KME056</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KME554</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KNC501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0455">
                <a:tc>
                  <a:txBody>
                    <a:bodyPr/>
                    <a:lstStyle/>
                    <a:p>
                      <a:pPr algn="l" fontAlgn="b"/>
                      <a:r>
                        <a:rPr lang="en-US" sz="1800" b="1" i="0" u="none" strike="noStrike">
                          <a:solidFill>
                            <a:srgbClr val="000000"/>
                          </a:solidFill>
                          <a:latin typeface="Times New Roman" pitchFamily="18" charset="0"/>
                          <a:cs typeface="Times New Roman" pitchFamily="18" charset="0"/>
                        </a:rPr>
                        <a:t>NO.OF BACKLOGS</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47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0455">
                <a:tc>
                  <a:txBody>
                    <a:bodyPr/>
                    <a:lstStyle/>
                    <a:p>
                      <a:pPr algn="l" fontAlgn="b"/>
                      <a:r>
                        <a:rPr lang="en-US" sz="1800" b="1" i="0" u="none" strike="noStrike">
                          <a:solidFill>
                            <a:srgbClr val="000000"/>
                          </a:solidFill>
                          <a:latin typeface="Times New Roman" pitchFamily="18" charset="0"/>
                          <a:cs typeface="Times New Roman" pitchFamily="18" charset="0"/>
                        </a:rPr>
                        <a:t>BACKLOG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22.39%</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35.07%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5.22%</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0.75%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5.97%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11.94%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7.46%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0460">
                <a:tc>
                  <a:txBody>
                    <a:bodyPr/>
                    <a:lstStyle/>
                    <a:p>
                      <a:pPr algn="l" fontAlgn="b"/>
                      <a:r>
                        <a:rPr lang="en-US" sz="1800" b="1" i="0" u="none" strike="noStrike" dirty="0">
                          <a:solidFill>
                            <a:srgbClr val="000000"/>
                          </a:solidFill>
                          <a:latin typeface="Times New Roman" pitchFamily="18" charset="0"/>
                          <a:cs typeface="Times New Roman" pitchFamily="18" charset="0"/>
                        </a:rPr>
                        <a:t>PASS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77.61%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64.93%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94.78%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99.25%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97.76%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94.03%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88.06%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92.54%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nvGraphicFramePr>
        <p:xfrm>
          <a:off x="2895600" y="1447800"/>
          <a:ext cx="6248400" cy="720090"/>
        </p:xfrm>
        <a:graphic>
          <a:graphicData uri="http://schemas.openxmlformats.org/drawingml/2006/table">
            <a:tbl>
              <a:tblPr/>
              <a:tblGrid>
                <a:gridCol w="4890640">
                  <a:extLst>
                    <a:ext uri="{9D8B030D-6E8A-4147-A177-3AD203B41FA5}">
                      <a16:colId xmlns:a16="http://schemas.microsoft.com/office/drawing/2014/main" val="20000"/>
                    </a:ext>
                  </a:extLst>
                </a:gridCol>
                <a:gridCol w="1357760">
                  <a:extLst>
                    <a:ext uri="{9D8B030D-6E8A-4147-A177-3AD203B41FA5}">
                      <a16:colId xmlns:a16="http://schemas.microsoft.com/office/drawing/2014/main" val="20001"/>
                    </a:ext>
                  </a:extLst>
                </a:gridCol>
              </a:tblGrid>
              <a:tr h="190500">
                <a:tc>
                  <a:txBody>
                    <a:bodyPr/>
                    <a:lstStyle/>
                    <a:p>
                      <a:pPr algn="l" fontAlgn="b"/>
                      <a:r>
                        <a:rPr lang="en-US" sz="2000" b="1" i="0" u="none" strike="noStrike" dirty="0">
                          <a:solidFill>
                            <a:srgbClr val="000000"/>
                          </a:solidFill>
                          <a:latin typeface="Times New Roman" pitchFamily="18" charset="0"/>
                          <a:cs typeface="Times New Roman" pitchFamily="18" charset="0"/>
                        </a:rPr>
                        <a:t>OVERALL CLEAR PASS STUDENTS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65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000" b="1" i="0" u="none" strike="noStrike">
                          <a:solidFill>
                            <a:srgbClr val="000000"/>
                          </a:solidFill>
                          <a:latin typeface="Times New Roman" pitchFamily="18" charset="0"/>
                          <a:cs typeface="Times New Roman" pitchFamily="18" charset="0"/>
                        </a:rPr>
                        <a:t>OVERALL PASS %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48.51%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0"/>
          <p:cNvSpPr txBox="1"/>
          <p:nvPr/>
        </p:nvSpPr>
        <p:spPr>
          <a:xfrm>
            <a:off x="0" y="1371600"/>
            <a:ext cx="2286000" cy="400110"/>
          </a:xfrm>
          <a:prstGeom prst="rect">
            <a:avLst/>
          </a:prstGeom>
          <a:noFill/>
        </p:spPr>
        <p:txBody>
          <a:bodyPr wrap="square" rtlCol="0">
            <a:spAutoFit/>
          </a:bodyPr>
          <a:lstStyle/>
          <a:p>
            <a:r>
              <a:rPr lang="en-US" sz="2000" b="1" dirty="0"/>
              <a:t>Department wise:</a:t>
            </a:r>
          </a:p>
        </p:txBody>
      </p:sp>
    </p:spTree>
    <p:extLst>
      <p:ext uri="{BB962C8B-B14F-4D97-AF65-F5344CB8AC3E}">
        <p14:creationId xmlns:p14="http://schemas.microsoft.com/office/powerpoint/2010/main" val="35702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906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F20B522-0D26-46E6-A9CF-6B786B4762C5}" type="datetime1">
              <a:rPr lang="en-US" smtClean="0">
                <a:latin typeface="Times New Roman" pitchFamily="18" charset="0"/>
                <a:cs typeface="Times New Roman" pitchFamily="18" charset="0"/>
              </a:rPr>
              <a:t>6/22/2022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15</a:t>
            </a:fld>
            <a:endParaRPr lang="en-US">
              <a:latin typeface="Times New Roman" pitchFamily="18" charset="0"/>
              <a:cs typeface="Times New Roman" pitchFamily="18" charset="0"/>
            </a:endParaRPr>
          </a:p>
        </p:txBody>
      </p:sp>
      <p:graphicFrame>
        <p:nvGraphicFramePr>
          <p:cNvPr id="8" name="Table 5">
            <a:extLst>
              <a:ext uri="{FF2B5EF4-FFF2-40B4-BE49-F238E27FC236}">
                <a16:creationId xmlns:a16="http://schemas.microsoft.com/office/drawing/2014/main" id="{C55D5DF3-9DD8-4D3C-B247-C3CAD73B909C}"/>
              </a:ext>
            </a:extLst>
          </p:cNvPr>
          <p:cNvGraphicFramePr>
            <a:graphicFrameLocks noGrp="1"/>
          </p:cNvGraphicFramePr>
          <p:nvPr/>
        </p:nvGraphicFramePr>
        <p:xfrm>
          <a:off x="1600200" y="4114800"/>
          <a:ext cx="7086600" cy="1285337"/>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1"/>
                    </a:ext>
                  </a:extLst>
                </a:gridCol>
                <a:gridCol w="1417320">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1417320">
                  <a:extLst>
                    <a:ext uri="{9D8B030D-6E8A-4147-A177-3AD203B41FA5}">
                      <a16:colId xmlns:a16="http://schemas.microsoft.com/office/drawing/2014/main" val="20004"/>
                    </a:ext>
                  </a:extLst>
                </a:gridCol>
                <a:gridCol w="1417320">
                  <a:extLst>
                    <a:ext uri="{9D8B030D-6E8A-4147-A177-3AD203B41FA5}">
                      <a16:colId xmlns:a16="http://schemas.microsoft.com/office/drawing/2014/main" val="20005"/>
                    </a:ext>
                  </a:extLst>
                </a:gridCol>
              </a:tblGrid>
              <a:tr h="451771">
                <a:tc>
                  <a:txBody>
                    <a:bodyPr/>
                    <a:lstStyle/>
                    <a:p>
                      <a:r>
                        <a:rPr lang="en-US" sz="1800" dirty="0"/>
                        <a:t>Subject</a:t>
                      </a:r>
                      <a:r>
                        <a:rPr lang="en-US" sz="1800" baseline="0" dirty="0"/>
                        <a:t> Code</a:t>
                      </a:r>
                      <a:endParaRPr lang="en-IN" sz="1800" dirty="0"/>
                    </a:p>
                  </a:txBody>
                  <a:tcPr marT="45703" marB="45703"/>
                </a:tc>
                <a:tc>
                  <a:txBody>
                    <a:bodyPr/>
                    <a:lstStyle/>
                    <a:p>
                      <a:r>
                        <a:rPr lang="en-US" sz="1800" dirty="0"/>
                        <a:t>Subject</a:t>
                      </a:r>
                      <a:r>
                        <a:rPr lang="en-US" sz="1800" baseline="0" dirty="0"/>
                        <a:t> Name</a:t>
                      </a:r>
                      <a:endParaRPr lang="en-IN" sz="1800" dirty="0"/>
                    </a:p>
                  </a:txBody>
                  <a:tcPr marT="45703" marB="45703"/>
                </a:tc>
                <a:tc>
                  <a:txBody>
                    <a:bodyPr/>
                    <a:lstStyle/>
                    <a:p>
                      <a:r>
                        <a:rPr lang="en-US" sz="1800" dirty="0"/>
                        <a:t>Total</a:t>
                      </a:r>
                      <a:r>
                        <a:rPr lang="en-US" sz="1800" baseline="0" dirty="0"/>
                        <a:t> Student</a:t>
                      </a:r>
                      <a:endParaRPr lang="en-IN" sz="1800" dirty="0"/>
                    </a:p>
                  </a:txBody>
                  <a:tcPr marT="45703" marB="45703"/>
                </a:tc>
                <a:tc>
                  <a:txBody>
                    <a:bodyPr/>
                    <a:lstStyle/>
                    <a:p>
                      <a:r>
                        <a:rPr lang="en-US" sz="1800" dirty="0"/>
                        <a:t>Backlog</a:t>
                      </a:r>
                      <a:r>
                        <a:rPr lang="en-US" sz="1800" baseline="0" dirty="0"/>
                        <a:t> </a:t>
                      </a:r>
                    </a:p>
                    <a:p>
                      <a:r>
                        <a:rPr lang="en-US" sz="1800" baseline="0" dirty="0"/>
                        <a:t>Number</a:t>
                      </a:r>
                      <a:endParaRPr lang="en-IN" sz="1800" dirty="0"/>
                    </a:p>
                  </a:txBody>
                  <a:tcPr marT="45703" marB="45703"/>
                </a:tc>
                <a:tc>
                  <a:txBody>
                    <a:bodyPr/>
                    <a:lstStyle/>
                    <a:p>
                      <a:r>
                        <a:rPr lang="en-US" sz="1800" dirty="0"/>
                        <a:t>Pass</a:t>
                      </a:r>
                      <a:r>
                        <a:rPr lang="en-US" sz="1800" baseline="0" dirty="0"/>
                        <a:t> %</a:t>
                      </a:r>
                      <a:endParaRPr lang="en-IN" sz="1800" dirty="0"/>
                    </a:p>
                  </a:txBody>
                  <a:tcPr marT="45703" marB="45703"/>
                </a:tc>
                <a:extLst>
                  <a:ext uri="{0D108BD9-81ED-4DB2-BD59-A6C34878D82A}">
                    <a16:rowId xmlns:a16="http://schemas.microsoft.com/office/drawing/2014/main" val="10000"/>
                  </a:ext>
                </a:extLst>
              </a:tr>
              <a:tr h="645291">
                <a:tc>
                  <a:txBody>
                    <a:bodyPr/>
                    <a:lstStyle/>
                    <a:p>
                      <a:r>
                        <a:rPr lang="en-IN" sz="1800" dirty="0"/>
                        <a:t>KNC</a:t>
                      </a:r>
                      <a:r>
                        <a:rPr lang="en-IN" sz="1800" baseline="0" dirty="0"/>
                        <a:t> 502</a:t>
                      </a:r>
                      <a:endParaRPr lang="en-IN" sz="1800" dirty="0"/>
                    </a:p>
                  </a:txBody>
                  <a:tcPr marT="45703" marB="45703"/>
                </a:tc>
                <a:tc>
                  <a:txBody>
                    <a:bodyPr/>
                    <a:lstStyle/>
                    <a:p>
                      <a:r>
                        <a:rPr lang="en-US" sz="1800" dirty="0"/>
                        <a:t>COILE</a:t>
                      </a:r>
                      <a:endParaRPr lang="en-IN" sz="1800" dirty="0"/>
                    </a:p>
                  </a:txBody>
                  <a:tcPr marT="45703" marB="45703"/>
                </a:tc>
                <a:tc>
                  <a:txBody>
                    <a:bodyPr/>
                    <a:lstStyle/>
                    <a:p>
                      <a:r>
                        <a:rPr lang="en-IN" sz="1800" dirty="0"/>
                        <a:t>135</a:t>
                      </a:r>
                    </a:p>
                  </a:txBody>
                  <a:tcPr marT="45703" marB="45703"/>
                </a:tc>
                <a:tc>
                  <a:txBody>
                    <a:bodyPr/>
                    <a:lstStyle/>
                    <a:p>
                      <a:r>
                        <a:rPr lang="en-US" sz="1800" dirty="0"/>
                        <a:t>0</a:t>
                      </a:r>
                      <a:endParaRPr lang="en-IN" sz="1800" dirty="0"/>
                    </a:p>
                  </a:txBody>
                  <a:tcPr marT="45703" marB="45703"/>
                </a:tc>
                <a:tc>
                  <a:txBody>
                    <a:bodyPr/>
                    <a:lstStyle/>
                    <a:p>
                      <a:r>
                        <a:rPr lang="en-US" sz="1800" dirty="0"/>
                        <a:t>100%</a:t>
                      </a:r>
                      <a:endParaRPr lang="en-IN" sz="1800" dirty="0"/>
                    </a:p>
                  </a:txBody>
                  <a:tcPr marT="45703" marB="45703"/>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05204088"/>
              </p:ext>
            </p:extLst>
          </p:nvPr>
        </p:nvGraphicFramePr>
        <p:xfrm>
          <a:off x="228600" y="1447800"/>
          <a:ext cx="8915400" cy="19304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5900">
                  <a:extLst>
                    <a:ext uri="{9D8B030D-6E8A-4147-A177-3AD203B41FA5}">
                      <a16:colId xmlns:a16="http://schemas.microsoft.com/office/drawing/2014/main" val="20005"/>
                    </a:ext>
                  </a:extLst>
                </a:gridCol>
              </a:tblGrid>
              <a:tr h="370840">
                <a:tc>
                  <a:txBody>
                    <a:bodyPr/>
                    <a:lstStyle/>
                    <a:p>
                      <a:r>
                        <a:rPr lang="en-US" dirty="0" smtClean="0"/>
                        <a:t>Ms.</a:t>
                      </a:r>
                      <a:r>
                        <a:rPr lang="en-US" baseline="0" dirty="0" smtClean="0"/>
                        <a:t> </a:t>
                      </a:r>
                      <a:r>
                        <a:rPr lang="en-US" baseline="0" dirty="0" err="1" smtClean="0"/>
                        <a:t>Manju</a:t>
                      </a:r>
                      <a:endParaRPr lang="en-US" dirty="0"/>
                    </a:p>
                  </a:txBody>
                  <a:tcPr/>
                </a:tc>
                <a:tc>
                  <a:txBody>
                    <a:bodyPr/>
                    <a:lstStyle/>
                    <a:p>
                      <a:r>
                        <a:rPr lang="en-US" dirty="0"/>
                        <a:t>Subject 1 (KME052) [section C]</a:t>
                      </a:r>
                    </a:p>
                  </a:txBody>
                  <a:tcPr/>
                </a:tc>
                <a:tc>
                  <a:txBody>
                    <a:bodyPr/>
                    <a:lstStyle/>
                    <a:p>
                      <a:r>
                        <a:rPr lang="en-US" dirty="0"/>
                        <a:t>SUBJECT 2(KNC</a:t>
                      </a:r>
                      <a:r>
                        <a:rPr lang="en-US" baseline="0" dirty="0"/>
                        <a:t> 501) [section A]</a:t>
                      </a:r>
                      <a:endParaRPr lang="en-US" dirty="0"/>
                    </a:p>
                  </a:txBody>
                  <a:tcPr/>
                </a:tc>
                <a:tc>
                  <a:txBody>
                    <a:bodyPr/>
                    <a:lstStyle/>
                    <a:p>
                      <a:r>
                        <a:rPr lang="en-US" dirty="0"/>
                        <a:t>SUBJECT 2(KNC</a:t>
                      </a:r>
                      <a:r>
                        <a:rPr lang="en-US" baseline="0" dirty="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[section B]</a:t>
                      </a:r>
                      <a:endParaRPr lang="en-US" dirty="0"/>
                    </a:p>
                    <a:p>
                      <a:endParaRPr lang="en-US" dirty="0"/>
                    </a:p>
                  </a:txBody>
                  <a:tcPr/>
                </a:tc>
                <a:tc>
                  <a:txBody>
                    <a:bodyPr/>
                    <a:lstStyle/>
                    <a:p>
                      <a:r>
                        <a:rPr lang="en-US" dirty="0"/>
                        <a:t>SUBJECT 2(KNC</a:t>
                      </a:r>
                      <a:r>
                        <a:rPr lang="en-US" baseline="0" dirty="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[section C]</a:t>
                      </a:r>
                      <a:endParaRPr lang="en-US" dirty="0"/>
                    </a:p>
                    <a:p>
                      <a:endParaRPr lang="en-US" dirty="0"/>
                    </a:p>
                  </a:txBody>
                  <a:tcPr/>
                </a:tc>
                <a:tc>
                  <a:txBody>
                    <a:bodyPr/>
                    <a:lstStyle/>
                    <a:p>
                      <a:r>
                        <a:rPr lang="en-US" dirty="0"/>
                        <a:t>SUBJECT 2(</a:t>
                      </a:r>
                    </a:p>
                    <a:p>
                      <a:r>
                        <a:rPr lang="en-US" dirty="0"/>
                        <a:t>KNC</a:t>
                      </a:r>
                      <a:r>
                        <a:rPr lang="en-US" baseline="0" dirty="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[section D]</a:t>
                      </a:r>
                      <a:endParaRPr lang="en-US" dirty="0"/>
                    </a:p>
                    <a:p>
                      <a:endParaRPr lang="en-US" dirty="0"/>
                    </a:p>
                  </a:txBody>
                  <a:tcPr/>
                </a:tc>
                <a:extLst>
                  <a:ext uri="{0D108BD9-81ED-4DB2-BD59-A6C34878D82A}">
                    <a16:rowId xmlns:a16="http://schemas.microsoft.com/office/drawing/2014/main" val="10000"/>
                  </a:ext>
                </a:extLst>
              </a:tr>
              <a:tr h="370840">
                <a:tc>
                  <a:txBody>
                    <a:bodyPr/>
                    <a:lstStyle/>
                    <a:p>
                      <a:r>
                        <a:rPr lang="en-US" dirty="0"/>
                        <a:t>BACKLOG</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PASS</a:t>
                      </a:r>
                      <a:r>
                        <a:rPr lang="en-US" baseline="0" dirty="0"/>
                        <a:t> %</a:t>
                      </a:r>
                      <a:endParaRPr lang="en-US" dirty="0"/>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0" y="762000"/>
            <a:ext cx="2286000" cy="400110"/>
          </a:xfrm>
          <a:prstGeom prst="rect">
            <a:avLst/>
          </a:prstGeom>
          <a:noFill/>
        </p:spPr>
        <p:txBody>
          <a:bodyPr wrap="square" rtlCol="0">
            <a:spAutoFit/>
          </a:bodyPr>
          <a:lstStyle/>
          <a:p>
            <a:r>
              <a:rPr lang="en-US" sz="2000" b="1" dirty="0"/>
              <a:t>Faculty wise:</a:t>
            </a:r>
          </a:p>
        </p:txBody>
      </p:sp>
      <p:sp>
        <p:nvSpPr>
          <p:cNvPr id="14" name="TextBox 13"/>
          <p:cNvSpPr txBox="1"/>
          <p:nvPr/>
        </p:nvSpPr>
        <p:spPr>
          <a:xfrm>
            <a:off x="0" y="3657600"/>
            <a:ext cx="2286000" cy="400110"/>
          </a:xfrm>
          <a:prstGeom prst="rect">
            <a:avLst/>
          </a:prstGeom>
          <a:noFill/>
        </p:spPr>
        <p:txBody>
          <a:bodyPr wrap="square" rtlCol="0">
            <a:spAutoFit/>
          </a:bodyPr>
          <a:lstStyle/>
          <a:p>
            <a:r>
              <a:rPr lang="en-US" sz="2000" b="1" dirty="0"/>
              <a:t>Subject wise:</a:t>
            </a:r>
          </a:p>
        </p:txBody>
      </p:sp>
    </p:spTree>
    <p:extLst>
      <p:ext uri="{BB962C8B-B14F-4D97-AF65-F5344CB8AC3E}">
        <p14:creationId xmlns:p14="http://schemas.microsoft.com/office/powerpoint/2010/main" val="295701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C814-3C7D-4C9C-8FF5-74CFAFA3E2E1}"/>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End </a:t>
            </a:r>
            <a:r>
              <a:rPr lang="en-US" sz="2400" b="1" dirty="0" err="1">
                <a:latin typeface="Times New Roman" pitchFamily="18" charset="0"/>
                <a:cs typeface="Times New Roman" pitchFamily="18" charset="0"/>
              </a:rPr>
              <a:t>Sem</a:t>
            </a:r>
            <a:r>
              <a:rPr lang="en-US" sz="2400" b="1" dirty="0">
                <a:latin typeface="Times New Roman" pitchFamily="18" charset="0"/>
                <a:cs typeface="Times New Roman" pitchFamily="18" charset="0"/>
              </a:rPr>
              <a:t> Question Paper Template</a:t>
            </a:r>
          </a:p>
        </p:txBody>
      </p:sp>
      <p:pic>
        <p:nvPicPr>
          <p:cNvPr id="30723" name="Picture 2">
            <a:extLst>
              <a:ext uri="{FF2B5EF4-FFF2-40B4-BE49-F238E27FC236}">
                <a16:creationId xmlns:a16="http://schemas.microsoft.com/office/drawing/2014/main" id="{384B54D7-CA09-415F-895E-473DCFBC17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DFF794DD-E335-4523-8E90-4CC891A146EE}" type="datetime1">
              <a:rPr lang="en-US" smtClean="0"/>
              <a:t>6/22/2022</a:t>
            </a:fld>
            <a:endParaRPr lang="en-US"/>
          </a:p>
        </p:txBody>
      </p:sp>
      <p:sp>
        <p:nvSpPr>
          <p:cNvPr id="4" name="Footer Placeholder 3"/>
          <p:cNvSpPr>
            <a:spLocks noGrp="1"/>
          </p:cNvSpPr>
          <p:nvPr>
            <p:ph type="ftr" sz="quarter" idx="11"/>
          </p:nvPr>
        </p:nvSpPr>
        <p:spPr>
          <a:xfrm>
            <a:off x="1676400" y="6492874"/>
            <a:ext cx="6019800" cy="228601"/>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4"/>
          <a:srcRect/>
          <a:stretch>
            <a:fillRect/>
          </a:stretch>
        </p:blipFill>
        <p:spPr bwMode="auto">
          <a:xfrm>
            <a:off x="228600" y="762000"/>
            <a:ext cx="8915400" cy="6096000"/>
          </a:xfrm>
          <a:prstGeom prst="rect">
            <a:avLst/>
          </a:prstGeom>
          <a:noFill/>
          <a:ln w="9525">
            <a:noFill/>
            <a:miter lim="800000"/>
            <a:headEnd/>
            <a:tailEnd/>
          </a:ln>
          <a:effectLst/>
        </p:spPr>
      </p:pic>
    </p:spTree>
    <p:extLst>
      <p:ext uri="{BB962C8B-B14F-4D97-AF65-F5344CB8AC3E}">
        <p14:creationId xmlns:p14="http://schemas.microsoft.com/office/powerpoint/2010/main" val="410447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2182-5B55-4E2A-8C0A-C6BD55E2643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2400" b="1" dirty="0">
                <a:latin typeface="Times New Roman" pitchFamily="18" charset="0"/>
                <a:cs typeface="Times New Roman" pitchFamily="18" charset="0"/>
              </a:rPr>
              <a:t>End </a:t>
            </a:r>
            <a:r>
              <a:rPr lang="en-US" sz="2400" b="1" dirty="0" err="1">
                <a:latin typeface="Times New Roman" pitchFamily="18" charset="0"/>
                <a:cs typeface="Times New Roman" pitchFamily="18" charset="0"/>
              </a:rPr>
              <a:t>Sem</a:t>
            </a:r>
            <a:r>
              <a:rPr lang="en-US" sz="2400" b="1" dirty="0">
                <a:latin typeface="Times New Roman" pitchFamily="18" charset="0"/>
                <a:cs typeface="Times New Roman" pitchFamily="18" charset="0"/>
              </a:rPr>
              <a:t> Question Paper Template</a:t>
            </a:r>
          </a:p>
        </p:txBody>
      </p:sp>
      <p:pic>
        <p:nvPicPr>
          <p:cNvPr id="32771" name="Picture 2">
            <a:extLst>
              <a:ext uri="{FF2B5EF4-FFF2-40B4-BE49-F238E27FC236}">
                <a16:creationId xmlns:a16="http://schemas.microsoft.com/office/drawing/2014/main" id="{441C0CC1-1003-428C-8C08-45FB5B65E2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6"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C89EEB1A-A6F8-4A6D-8736-D9E6963E3A51}" type="datetime1">
              <a:rPr lang="en-US" smtClean="0"/>
              <a:t>6/22/2022</a:t>
            </a:fld>
            <a:endParaRPr lang="en-US"/>
          </a:p>
        </p:txBody>
      </p:sp>
      <p:sp>
        <p:nvSpPr>
          <p:cNvPr id="4" name="Footer Placeholder 3"/>
          <p:cNvSpPr>
            <a:spLocks noGrp="1"/>
          </p:cNvSpPr>
          <p:nvPr>
            <p:ph type="ftr" sz="quarter" idx="11"/>
          </p:nvPr>
        </p:nvSpPr>
        <p:spPr>
          <a:xfrm>
            <a:off x="2057400" y="6356350"/>
            <a:ext cx="5791200" cy="365125"/>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2050" name="Picture 2"/>
          <p:cNvPicPr>
            <a:picLocks noChangeAspect="1" noChangeArrowheads="1"/>
          </p:cNvPicPr>
          <p:nvPr/>
        </p:nvPicPr>
        <p:blipFill>
          <a:blip r:embed="rId4"/>
          <a:srcRect/>
          <a:stretch>
            <a:fillRect/>
          </a:stretch>
        </p:blipFill>
        <p:spPr bwMode="auto">
          <a:xfrm>
            <a:off x="0" y="1219200"/>
            <a:ext cx="9144000" cy="13144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r="4737" b="30105"/>
          <a:stretch>
            <a:fillRect/>
          </a:stretch>
        </p:blipFill>
        <p:spPr bwMode="auto">
          <a:xfrm>
            <a:off x="0" y="2286000"/>
            <a:ext cx="8928621" cy="1910762"/>
          </a:xfrm>
          <a:prstGeom prst="rect">
            <a:avLst/>
          </a:prstGeom>
          <a:noFill/>
          <a:ln w="9525">
            <a:noFill/>
            <a:miter lim="800000"/>
            <a:headEnd/>
            <a:tailEnd/>
          </a:ln>
          <a:effectLst/>
        </p:spPr>
      </p:pic>
    </p:spTree>
    <p:extLst>
      <p:ext uri="{BB962C8B-B14F-4D97-AF65-F5344CB8AC3E}">
        <p14:creationId xmlns:p14="http://schemas.microsoft.com/office/powerpoint/2010/main" val="97036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342-8CCF-4A73-9AA5-83C66788697D}"/>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Prerequisite and Recap</a:t>
            </a:r>
          </a:p>
        </p:txBody>
      </p:sp>
      <p:pic>
        <p:nvPicPr>
          <p:cNvPr id="36867" name="Picture 2">
            <a:extLst>
              <a:ext uri="{FF2B5EF4-FFF2-40B4-BE49-F238E27FC236}">
                <a16:creationId xmlns:a16="http://schemas.microsoft.com/office/drawing/2014/main" id="{8EA13CCF-E89D-412D-A67C-DB460108F2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10">
            <a:extLst>
              <a:ext uri="{FF2B5EF4-FFF2-40B4-BE49-F238E27FC236}">
                <a16:creationId xmlns:a16="http://schemas.microsoft.com/office/drawing/2014/main" id="{B7193671-A0A8-4686-954C-A540713267C9}"/>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869" name="Text Box 3">
            <a:extLst>
              <a:ext uri="{FF2B5EF4-FFF2-40B4-BE49-F238E27FC236}">
                <a16:creationId xmlns:a16="http://schemas.microsoft.com/office/drawing/2014/main" id="{38825A4F-0AE1-4D2A-A12E-235EA3F871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0" name="Text Box 2">
            <a:extLst>
              <a:ext uri="{FF2B5EF4-FFF2-40B4-BE49-F238E27FC236}">
                <a16:creationId xmlns:a16="http://schemas.microsoft.com/office/drawing/2014/main" id="{015FCAEB-EE44-4B12-BD31-6E667FE02860}"/>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1" name="Content Placeholder 2">
            <a:extLst>
              <a:ext uri="{FF2B5EF4-FFF2-40B4-BE49-F238E27FC236}">
                <a16:creationId xmlns:a16="http://schemas.microsoft.com/office/drawing/2014/main" id="{A4DBA979-13EA-455A-B1A7-C04B612E7FD3}"/>
              </a:ext>
            </a:extLst>
          </p:cNvPr>
          <p:cNvSpPr txBox="1">
            <a:spLocks/>
          </p:cNvSpPr>
          <p:nvPr/>
        </p:nvSpPr>
        <p:spPr bwMode="auto">
          <a:xfrm>
            <a:off x="228600" y="11430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pPr>
            <a:r>
              <a:rPr lang="en-US" altLang="en-US" sz="2000" dirty="0">
                <a:latin typeface="Times New Roman" panose="02020603050405020304" pitchFamily="18" charset="0"/>
                <a:cs typeface="Times New Roman" panose="02020603050405020304" pitchFamily="18" charset="0"/>
              </a:rPr>
              <a:t>Basic knowledge of political science.</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Basic idea about society </a:t>
            </a: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A954024-B7BC-4C26-AE35-37EE132E620D}" type="datetime1">
              <a:rPr lang="en-US" smtClean="0"/>
              <a:t>6/22/2022</a:t>
            </a:fld>
            <a:endParaRPr lang="en-US"/>
          </a:p>
        </p:txBody>
      </p:sp>
      <p:sp>
        <p:nvSpPr>
          <p:cNvPr id="4" name="Footer Placeholder 3"/>
          <p:cNvSpPr>
            <a:spLocks noGrp="1"/>
          </p:cNvSpPr>
          <p:nvPr>
            <p:ph type="ftr" sz="quarter" idx="11"/>
          </p:nvPr>
        </p:nvSpPr>
        <p:spPr>
          <a:xfrm>
            <a:off x="2057400" y="6356350"/>
            <a:ext cx="5638800" cy="425450"/>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0588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C60-7971-4FA4-A1CC-705340F1E281}"/>
              </a:ext>
            </a:extLst>
          </p:cNvPr>
          <p:cNvSpPr>
            <a:spLocks noGrp="1"/>
          </p:cNvSpPr>
          <p:nvPr>
            <p:ph type="ctrTitle"/>
          </p:nvPr>
        </p:nvSpPr>
        <p:spPr>
          <a:xfrm>
            <a:off x="0" y="0"/>
            <a:ext cx="9144000" cy="7159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Brief Subject Introduction with Video</a:t>
            </a:r>
          </a:p>
        </p:txBody>
      </p:sp>
      <p:pic>
        <p:nvPicPr>
          <p:cNvPr id="38915" name="Picture 2">
            <a:extLst>
              <a:ext uri="{FF2B5EF4-FFF2-40B4-BE49-F238E27FC236}">
                <a16:creationId xmlns:a16="http://schemas.microsoft.com/office/drawing/2014/main" id="{F4425E4C-3519-4CAB-9E38-5A36788B6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90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10">
            <a:extLst>
              <a:ext uri="{FF2B5EF4-FFF2-40B4-BE49-F238E27FC236}">
                <a16:creationId xmlns:a16="http://schemas.microsoft.com/office/drawing/2014/main" id="{31517455-2425-4C60-8F52-73E3D8D409C8}"/>
              </a:ext>
            </a:extLst>
          </p:cNvPr>
          <p:cNvSpPr>
            <a:spLocks noChangeArrowheads="1"/>
          </p:cNvSpPr>
          <p:nvPr/>
        </p:nvSpPr>
        <p:spPr bwMode="auto">
          <a:xfrm>
            <a:off x="0" y="914400"/>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000">
              <a:latin typeface="Times New Roman" panose="02020603050405020304" pitchFamily="18" charset="0"/>
              <a:cs typeface="Times New Roman" panose="02020603050405020304" pitchFamily="18" charset="0"/>
            </a:endParaRPr>
          </a:p>
        </p:txBody>
      </p:sp>
      <p:sp>
        <p:nvSpPr>
          <p:cNvPr id="38917" name="Text Box 3">
            <a:extLst>
              <a:ext uri="{FF2B5EF4-FFF2-40B4-BE49-F238E27FC236}">
                <a16:creationId xmlns:a16="http://schemas.microsoft.com/office/drawing/2014/main" id="{2FFAA22F-B7F2-456C-8D44-942CA4A208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8" name="Text Box 2">
            <a:extLst>
              <a:ext uri="{FF2B5EF4-FFF2-40B4-BE49-F238E27FC236}">
                <a16:creationId xmlns:a16="http://schemas.microsoft.com/office/drawing/2014/main" id="{16625775-0DD7-43DE-9CB6-A4BA4485B267}"/>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9" name="Content Placeholder 2">
            <a:extLst>
              <a:ext uri="{FF2B5EF4-FFF2-40B4-BE49-F238E27FC236}">
                <a16:creationId xmlns:a16="http://schemas.microsoft.com/office/drawing/2014/main" id="{F7D44364-97A2-4A1B-82E1-1E7E236455E8}"/>
              </a:ext>
            </a:extLst>
          </p:cNvPr>
          <p:cNvSpPr txBox="1">
            <a:spLocks/>
          </p:cNvSpPr>
          <p:nvPr/>
        </p:nvSpPr>
        <p:spPr bwMode="auto">
          <a:xfrm>
            <a:off x="152401" y="1316037"/>
            <a:ext cx="8839199"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buNone/>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4"/>
              </a:rPr>
              <a:t>https://www.youtube.com/watch?v=eS03-itWEPs</a:t>
            </a:r>
            <a:r>
              <a:rPr lang="en-US" altLang="en-US" sz="2000" dirty="0">
                <a:latin typeface="Times New Roman" panose="02020603050405020304" pitchFamily="18" charset="0"/>
                <a:cs typeface="Times New Roman" panose="02020603050405020304" pitchFamily="18" charset="0"/>
              </a:rPr>
              <a:t> </a:t>
            </a:r>
          </a:p>
          <a:p>
            <a:pPr algn="just"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555B250-21EA-44E2-9162-296A63A0457E}" type="datetime1">
              <a:rPr lang="en-US" smtClean="0"/>
              <a:t>6/22/2022</a:t>
            </a:fld>
            <a:endParaRPr lang="en-US" dirty="0"/>
          </a:p>
        </p:txBody>
      </p:sp>
      <p:sp>
        <p:nvSpPr>
          <p:cNvPr id="4" name="Footer Placeholder 3"/>
          <p:cNvSpPr>
            <a:spLocks noGrp="1"/>
          </p:cNvSpPr>
          <p:nvPr>
            <p:ph type="ftr" sz="quarter" idx="11"/>
          </p:nvPr>
        </p:nvSpPr>
        <p:spPr>
          <a:xfrm>
            <a:off x="1905000" y="6356350"/>
            <a:ext cx="6019800" cy="455612"/>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68133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33B86B4-B1E4-45AD-B9FD-F9320F22680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14" name="Date Placeholder 13">
            <a:extLst>
              <a:ext uri="{FF2B5EF4-FFF2-40B4-BE49-F238E27FC236}">
                <a16:creationId xmlns:a16="http://schemas.microsoft.com/office/drawing/2014/main" id="{BF9240B0-CC09-4592-A6B0-A10589A10999}"/>
              </a:ext>
            </a:extLst>
          </p:cNvPr>
          <p:cNvSpPr>
            <a:spLocks noGrp="1"/>
          </p:cNvSpPr>
          <p:nvPr>
            <p:ph type="dt" sz="half" idx="10"/>
          </p:nvPr>
        </p:nvSpPr>
        <p:spPr/>
        <p:txBody>
          <a:bodyPr/>
          <a:lstStyle/>
          <a:p>
            <a:fld id="{5AEDC101-DD90-4020-AB3E-03EFB9F8C73F}" type="datetime1">
              <a:rPr lang="en-US" smtClean="0">
                <a:latin typeface="Times New Roman" pitchFamily="18" charset="0"/>
                <a:cs typeface="Times New Roman" pitchFamily="18" charset="0"/>
              </a:rPr>
              <a:pPr/>
              <a:t>6/22/2022</a:t>
            </a:fld>
            <a:endParaRPr lang="en-US">
              <a:latin typeface="Times New Roman" pitchFamily="18" charset="0"/>
              <a:cs typeface="Times New Roman" pitchFamily="18" charset="0"/>
            </a:endParaRPr>
          </a:p>
        </p:txBody>
      </p:sp>
      <p:sp>
        <p:nvSpPr>
          <p:cNvPr id="15" name="Footer Placeholder 14">
            <a:extLst>
              <a:ext uri="{FF2B5EF4-FFF2-40B4-BE49-F238E27FC236}">
                <a16:creationId xmlns:a16="http://schemas.microsoft.com/office/drawing/2014/main" id="{CF64D7C8-39AB-4ECF-B43C-C3F579F41E59}"/>
              </a:ext>
            </a:extLst>
          </p:cNvPr>
          <p:cNvSpPr>
            <a:spLocks noGrp="1"/>
          </p:cNvSpPr>
          <p:nvPr>
            <p:ph type="ftr" sz="quarter" idx="11"/>
          </p:nvPr>
        </p:nvSpPr>
        <p:spPr>
          <a:xfrm>
            <a:off x="2057400" y="6356350"/>
            <a:ext cx="5486400" cy="365125"/>
          </a:xfrm>
        </p:spPr>
        <p:txBody>
          <a:bodyPr/>
          <a:lstStyle/>
          <a:p>
            <a:r>
              <a:rPr lang="en-US" dirty="0">
                <a:latin typeface="Times New Roman" pitchFamily="18" charset="0"/>
                <a:cs typeface="Times New Roman" pitchFamily="18" charset="0"/>
              </a:rPr>
              <a:t>Ms. Manju      Constitution of India, Law and Engineering     Unit 5</a:t>
            </a:r>
          </a:p>
        </p:txBody>
      </p:sp>
      <p:sp>
        <p:nvSpPr>
          <p:cNvPr id="16" name="Title 1">
            <a:extLst>
              <a:ext uri="{FF2B5EF4-FFF2-40B4-BE49-F238E27FC236}">
                <a16:creationId xmlns:a16="http://schemas.microsoft.com/office/drawing/2014/main" id="{282C8771-B8DA-47BF-A854-C6E39979E07C}"/>
              </a:ext>
            </a:extLst>
          </p:cNvPr>
          <p:cNvSpPr txBox="1">
            <a:spLocks/>
          </p:cNvSpPr>
          <p:nvPr/>
        </p:nvSpPr>
        <p:spPr>
          <a:xfrm>
            <a:off x="1358900" y="0"/>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Faculty Biodata</a:t>
            </a:r>
          </a:p>
        </p:txBody>
      </p:sp>
      <p:pic>
        <p:nvPicPr>
          <p:cNvPr id="17" name="Picture 10">
            <a:extLst>
              <a:ext uri="{FF2B5EF4-FFF2-40B4-BE49-F238E27FC236}">
                <a16:creationId xmlns:a16="http://schemas.microsoft.com/office/drawing/2014/main" id="{E31E86AE-88BD-403F-B0E0-1F30A7B9A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05"/>
            <a:ext cx="1358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Content Placeholder 2">
            <a:extLst>
              <a:ext uri="{FF2B5EF4-FFF2-40B4-BE49-F238E27FC236}">
                <a16:creationId xmlns:a16="http://schemas.microsoft.com/office/drawing/2014/main" id="{606D2C82-60A6-4C9B-B2A7-0FC0511F2F06}"/>
              </a:ext>
            </a:extLst>
          </p:cNvPr>
          <p:cNvSpPr txBox="1">
            <a:spLocks noChangeArrowheads="1"/>
          </p:cNvSpPr>
          <p:nvPr/>
        </p:nvSpPr>
        <p:spPr bwMode="auto">
          <a:xfrm>
            <a:off x="0" y="1219200"/>
            <a:ext cx="9144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buNone/>
              <a:defRPr/>
            </a:pPr>
            <a:r>
              <a:rPr lang="en-US" altLang="en-US" sz="2000" b="1" dirty="0">
                <a:latin typeface="Times New Roman" pitchFamily="18" charset="0"/>
                <a:cs typeface="Times New Roman" pitchFamily="18" charset="0"/>
              </a:rPr>
              <a:t>Faculty Name: Ms. Manju</a:t>
            </a:r>
          </a:p>
          <a:p>
            <a:pPr algn="just">
              <a:lnSpc>
                <a:spcPct val="150000"/>
              </a:lnSpc>
              <a:spcBef>
                <a:spcPct val="0"/>
              </a:spcBef>
              <a:buNone/>
              <a:defRPr/>
            </a:pPr>
            <a:r>
              <a:rPr lang="en-US" altLang="en-US" sz="2000" b="1" dirty="0">
                <a:latin typeface="Times New Roman" pitchFamily="18" charset="0"/>
                <a:cs typeface="Times New Roman" pitchFamily="18" charset="0"/>
              </a:rPr>
              <a:t>Designation: </a:t>
            </a:r>
            <a:r>
              <a:rPr lang="en-US" altLang="en-US" sz="2000" dirty="0">
                <a:latin typeface="Times New Roman" pitchFamily="18" charset="0"/>
                <a:cs typeface="Times New Roman" pitchFamily="18" charset="0"/>
              </a:rPr>
              <a:t>Assistant Professor (Department of Management </a:t>
            </a:r>
          </a:p>
          <a:p>
            <a:pPr algn="just">
              <a:lnSpc>
                <a:spcPct val="150000"/>
              </a:lnSpc>
              <a:spcBef>
                <a:spcPct val="0"/>
              </a:spcBef>
              <a:buNone/>
              <a:defRPr/>
            </a:pPr>
            <a:r>
              <a:rPr lang="en-US" altLang="en-US" sz="2000" dirty="0">
                <a:latin typeface="Times New Roman" pitchFamily="18" charset="0"/>
                <a:cs typeface="Times New Roman" pitchFamily="18" charset="0"/>
              </a:rPr>
              <a:t>Studies)</a:t>
            </a:r>
          </a:p>
          <a:p>
            <a:pPr algn="just">
              <a:lnSpc>
                <a:spcPct val="150000"/>
              </a:lnSpc>
              <a:spcBef>
                <a:spcPct val="0"/>
              </a:spcBef>
              <a:buNone/>
              <a:defRPr/>
            </a:pPr>
            <a:r>
              <a:rPr lang="en-US" altLang="en-US" sz="2000" b="1" dirty="0">
                <a:latin typeface="Times New Roman" pitchFamily="18" charset="0"/>
                <a:cs typeface="Times New Roman" pitchFamily="18" charset="0"/>
              </a:rPr>
              <a:t>Area of Interest: </a:t>
            </a:r>
            <a:r>
              <a:rPr lang="en-US" altLang="en-US" sz="2000" dirty="0">
                <a:latin typeface="Times New Roman" pitchFamily="18" charset="0"/>
                <a:cs typeface="Times New Roman" pitchFamily="18" charset="0"/>
              </a:rPr>
              <a:t>HR, Marketing, Knowledge Management</a:t>
            </a:r>
          </a:p>
          <a:p>
            <a:pPr algn="just">
              <a:lnSpc>
                <a:spcPct val="150000"/>
              </a:lnSpc>
              <a:spcBef>
                <a:spcPct val="0"/>
              </a:spcBef>
              <a:buNone/>
              <a:defRPr/>
            </a:pPr>
            <a:r>
              <a:rPr lang="en-US" altLang="en-US" sz="2000" b="1" dirty="0">
                <a:latin typeface="Times New Roman" pitchFamily="18" charset="0"/>
                <a:cs typeface="Times New Roman" pitchFamily="18" charset="0"/>
              </a:rPr>
              <a:t>Educational Qualification:</a:t>
            </a:r>
          </a:p>
          <a:p>
            <a:pPr algn="just">
              <a:lnSpc>
                <a:spcPct val="150000"/>
              </a:lnSpc>
              <a:spcBef>
                <a:spcPct val="0"/>
              </a:spcBef>
              <a:buNone/>
              <a:defRPr/>
            </a:pPr>
            <a:r>
              <a:rPr lang="en-IN" sz="2000" dirty="0">
                <a:latin typeface="Times New Roman" panose="02020603050405020304" pitchFamily="18" charset="0"/>
                <a:cs typeface="Times New Roman" panose="02020603050405020304" pitchFamily="18" charset="0"/>
              </a:rPr>
              <a:t>Ph.D. Submitted, M.B.A (HR), </a:t>
            </a:r>
            <a:r>
              <a:rPr lang="en-IN" sz="2000" dirty="0" err="1">
                <a:latin typeface="Times New Roman" panose="02020603050405020304" pitchFamily="18" charset="0"/>
                <a:cs typeface="Times New Roman" panose="02020603050405020304" pitchFamily="18" charset="0"/>
              </a:rPr>
              <a:t>Ugc</a:t>
            </a:r>
            <a:r>
              <a:rPr lang="en-IN" sz="2000" dirty="0">
                <a:latin typeface="Times New Roman" panose="02020603050405020304" pitchFamily="18" charset="0"/>
                <a:cs typeface="Times New Roman" panose="02020603050405020304" pitchFamily="18" charset="0"/>
              </a:rPr>
              <a:t> Net Qualified (Management).</a:t>
            </a:r>
            <a:endParaRPr lang="en-US" altLang="en-US" sz="2000" dirty="0">
              <a:latin typeface="Times New Roman" pitchFamily="18" charset="0"/>
              <a:cs typeface="Times New Roman" pitchFamily="18" charset="0"/>
            </a:endParaRPr>
          </a:p>
          <a:p>
            <a:pPr algn="just" eaLnBrk="1" hangingPunct="1">
              <a:buFont typeface="Arial" panose="020B0604020202020204" pitchFamily="34" charset="0"/>
              <a:buNone/>
            </a:pPr>
            <a:endParaRPr lang="en-US" altLang="en-US" sz="2000" dirty="0">
              <a:latin typeface="Times New Roman" pitchFamily="18" charset="0"/>
              <a:cs typeface="Times New Roman" pitchFamily="18" charset="0"/>
            </a:endParaRPr>
          </a:p>
        </p:txBody>
      </p:sp>
      <p:pic>
        <p:nvPicPr>
          <p:cNvPr id="1026" name="Picture 7" descr="IMG-01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371600"/>
            <a:ext cx="190499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537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Content (Unit 5)</a:t>
            </a:r>
          </a:p>
        </p:txBody>
      </p:sp>
      <p:pic>
        <p:nvPicPr>
          <p:cNvPr id="28675"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4" y="-1073"/>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5A329BF-D7AC-4923-95F4-85A8C1A4ECEA}" type="datetime1">
              <a:rPr lang="en-US" smtClean="0"/>
              <a:t>6/22/2022</a:t>
            </a:fld>
            <a:endParaRPr lang="en-US"/>
          </a:p>
        </p:txBody>
      </p:sp>
      <p:sp>
        <p:nvSpPr>
          <p:cNvPr id="4" name="Footer Placeholder 3"/>
          <p:cNvSpPr>
            <a:spLocks noGrp="1"/>
          </p:cNvSpPr>
          <p:nvPr>
            <p:ph type="ftr" sz="quarter" idx="11"/>
          </p:nvPr>
        </p:nvSpPr>
        <p:spPr>
          <a:xfrm>
            <a:off x="1676400" y="6356350"/>
            <a:ext cx="6019800" cy="365125"/>
          </a:xfrm>
        </p:spPr>
        <p:txBody>
          <a:bodyPr/>
          <a:lstStyle/>
          <a:p>
            <a:r>
              <a:rPr lang="en-US" dirty="0"/>
              <a:t>Ms. Manju         Constitution of India, Law and Engineering       Unit 5</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8" name="TextBox 7">
            <a:extLst>
              <a:ext uri="{FF2B5EF4-FFF2-40B4-BE49-F238E27FC236}">
                <a16:creationId xmlns:a16="http://schemas.microsoft.com/office/drawing/2014/main" id="{4F1728AD-6AA6-4763-8669-452AC6A31AF2}"/>
              </a:ext>
            </a:extLst>
          </p:cNvPr>
          <p:cNvSpPr txBox="1"/>
          <p:nvPr/>
        </p:nvSpPr>
        <p:spPr>
          <a:xfrm>
            <a:off x="228600" y="874070"/>
            <a:ext cx="8915400" cy="373627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Sole Traders, Partnerships: Companies: The Company’s Act: Introduction, Formation of a Company, Memorandum of Association, Articles of Association, Prospectus, Shares, Directors, General Meetings and Proceedings, Auditor, Winding up.</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E-Governance and role of engineers in E-Governance, Need for reformed engineering serving at the Union and State level, Role of I.T. professionals in Judiciary, Problem of Alienation and Secessionism in few states creating hurdles in Industrial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07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Unit Objective</a:t>
            </a:r>
          </a:p>
        </p:txBody>
      </p:sp>
      <p:pic>
        <p:nvPicPr>
          <p:cNvPr id="28675"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4C25F1CC-5B1A-45FC-B108-BAD0708C1581}" type="datetime1">
              <a:rPr lang="en-US" smtClean="0"/>
              <a:t>6/22/2022</a:t>
            </a:fld>
            <a:endParaRPr lang="en-US"/>
          </a:p>
        </p:txBody>
      </p:sp>
      <p:sp>
        <p:nvSpPr>
          <p:cNvPr id="4" name="Footer Placeholder 3"/>
          <p:cNvSpPr>
            <a:spLocks noGrp="1"/>
          </p:cNvSpPr>
          <p:nvPr>
            <p:ph type="ftr" sz="quarter" idx="11"/>
          </p:nvPr>
        </p:nvSpPr>
        <p:spPr>
          <a:xfrm>
            <a:off x="1828800" y="6356350"/>
            <a:ext cx="5791200" cy="365125"/>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9" name="TextBox 8">
            <a:extLst>
              <a:ext uri="{FF2B5EF4-FFF2-40B4-BE49-F238E27FC236}">
                <a16:creationId xmlns:a16="http://schemas.microsoft.com/office/drawing/2014/main" id="{478E4E1A-AB77-4DBF-882D-7CC0BE7A8284}"/>
              </a:ext>
            </a:extLst>
          </p:cNvPr>
          <p:cNvSpPr txBox="1"/>
          <p:nvPr/>
        </p:nvSpPr>
        <p:spPr>
          <a:xfrm>
            <a:off x="457200" y="1143000"/>
            <a:ext cx="8001000" cy="1015663"/>
          </a:xfrm>
          <a:prstGeom prst="rect">
            <a:avLst/>
          </a:prstGeom>
          <a:noFill/>
        </p:spPr>
        <p:txBody>
          <a:bodyPr wrap="square">
            <a:spAutoFit/>
          </a:bodyPr>
          <a:lstStyle/>
          <a:p>
            <a:pPr marL="342900" indent="-342900">
              <a:defRPr/>
            </a:pPr>
            <a:r>
              <a:rPr lang="en-US" sz="2000" dirty="0">
                <a:latin typeface="Times New Roman" panose="02020603050405020304" pitchFamily="18" charset="0"/>
                <a:cs typeface="Times New Roman" pitchFamily="18" charset="0"/>
              </a:rPr>
              <a:t>To make students aware of the role of engineering in business </a:t>
            </a:r>
            <a:r>
              <a:rPr lang="en-US" sz="2000" dirty="0" smtClean="0">
                <a:latin typeface="Times New Roman" panose="02020603050405020304" pitchFamily="18" charset="0"/>
                <a:cs typeface="Times New Roman" panose="02020603050405020304" pitchFamily="18" charset="0"/>
              </a:rPr>
              <a:t>organizations and </a:t>
            </a:r>
            <a:r>
              <a:rPr lang="en-US" sz="2000" dirty="0">
                <a:latin typeface="Times New Roman" panose="02020603050405020304" pitchFamily="18" charset="0"/>
                <a:cs typeface="Times New Roman" panose="02020603050405020304" pitchFamily="18" charset="0"/>
              </a:rPr>
              <a:t>e-governance</a:t>
            </a:r>
            <a:r>
              <a:rPr lang="en-US" sz="2000" dirty="0"/>
              <a:t>. </a:t>
            </a:r>
            <a:r>
              <a:rPr lang="en-US" sz="2000" dirty="0">
                <a:latin typeface="Times New Roman" pitchFamily="18" charset="0"/>
                <a:cs typeface="Times New Roman" pitchFamily="18" charset="0"/>
              </a:rPr>
              <a:t> </a:t>
            </a:r>
            <a:endParaRPr lang="en-US" sz="2000" dirty="0">
              <a:solidFill>
                <a:srgbClr val="000000"/>
              </a:solidFill>
              <a:latin typeface="Times New Roman" panose="02020603050405020304" pitchFamily="18" charset="0"/>
              <a:cs typeface="Times New Roman" panose="02020603050405020304" pitchFamily="18" charset="0"/>
            </a:endParaRPr>
          </a:p>
          <a:p>
            <a:pPr algn="just" eaLnBrk="1" hangingPunct="1">
              <a:buFont typeface="Arial" pitchFamily="34" charset="0"/>
              <a:buChar char="•"/>
              <a:defRP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1415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Topic Objective/ Topic outcome</a:t>
            </a:r>
          </a:p>
        </p:txBody>
      </p:sp>
      <p:pic>
        <p:nvPicPr>
          <p:cNvPr id="28675"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EDD854F-47A6-4EA7-A851-A75BF903D8FF}" type="datetime1">
              <a:rPr lang="en-US" smtClean="0">
                <a:latin typeface="Times New Roman" pitchFamily="18" charset="0"/>
                <a:cs typeface="Times New Roman" pitchFamily="18" charset="0"/>
              </a:rPr>
              <a:t>6/22/2022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5000" y="6356350"/>
            <a:ext cx="5638800" cy="365125"/>
          </a:xfrm>
        </p:spPr>
        <p:txBody>
          <a:bodyPr/>
          <a:lstStyle/>
          <a:p>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22</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908699409"/>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 Companies: The Company’s Act: Introduction, Formation of a Company, Memorandum of Association, Articles of </a:t>
                      </a:r>
                      <a:r>
                        <a:rPr lang="en-US" sz="2000" dirty="0" smtClean="0">
                          <a:latin typeface="Times New Roman" panose="02020603050405020304" pitchFamily="18" charset="0"/>
                          <a:cs typeface="Times New Roman" panose="02020603050405020304" pitchFamily="18" charset="0"/>
                        </a:rPr>
                        <a:t>Association.</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b="0" dirty="0">
                          <a:latin typeface="Times New Roman" pitchFamily="18" charset="0"/>
                          <a:cs typeface="Times New Roman" pitchFamily="18" charset="0"/>
                        </a:rPr>
                        <a:t>Students will be able to learn about basics of company formation.</a:t>
                      </a:r>
                    </a:p>
                  </a:txBody>
                  <a:tcPr marT="45696" marB="45696" anchor="ctr"/>
                </a:tc>
                <a:tc>
                  <a:txBody>
                    <a:bodyPr/>
                    <a:lstStyle/>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CO5</a:t>
                      </a:r>
                    </a:p>
                  </a:txBody>
                  <a:tcPr marT="45696" marB="45696"/>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2692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CCC9-FAD4-455D-B222-6FACD1668C60}"/>
              </a:ext>
            </a:extLst>
          </p:cNvPr>
          <p:cNvSpPr>
            <a:spLocks noGrp="1"/>
          </p:cNvSpPr>
          <p:nvPr>
            <p:ph idx="1"/>
          </p:nvPr>
        </p:nvSpPr>
        <p:spPr/>
        <p:txBody>
          <a:bodyPr>
            <a:normAutofit/>
          </a:bodyPr>
          <a:lstStyle/>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9636C1-F75B-4BB6-A61B-0D64F191ADFC}"/>
              </a:ext>
            </a:extLst>
          </p:cNvPr>
          <p:cNvSpPr>
            <a:spLocks noGrp="1"/>
          </p:cNvSpPr>
          <p:nvPr>
            <p:ph type="dt" sz="half" idx="10"/>
          </p:nvPr>
        </p:nvSpPr>
        <p:spPr/>
        <p:txBody>
          <a:bodyPr/>
          <a:lstStyle/>
          <a:p>
            <a:fld id="{2CE14E3D-91F0-40AB-93C9-4A020FCA6554}" type="datetime1">
              <a:rPr lang="en-US" smtClean="0"/>
              <a:t>6/22/2022</a:t>
            </a:fld>
            <a:endParaRPr lang="en-US"/>
          </a:p>
        </p:txBody>
      </p:sp>
      <p:sp>
        <p:nvSpPr>
          <p:cNvPr id="5" name="Footer Placeholder 4">
            <a:extLst>
              <a:ext uri="{FF2B5EF4-FFF2-40B4-BE49-F238E27FC236}">
                <a16:creationId xmlns:a16="http://schemas.microsoft.com/office/drawing/2014/main" id="{A08B5DA3-45DE-4945-8D11-30F37940D6BD}"/>
              </a:ext>
            </a:extLst>
          </p:cNvPr>
          <p:cNvSpPr>
            <a:spLocks noGrp="1"/>
          </p:cNvSpPr>
          <p:nvPr>
            <p:ph type="ftr" sz="quarter" idx="11"/>
          </p:nvPr>
        </p:nvSpPr>
        <p:spPr>
          <a:xfrm>
            <a:off x="1600200" y="6356350"/>
            <a:ext cx="6477000" cy="326231"/>
          </a:xfrm>
        </p:spPr>
        <p:txBody>
          <a:bodyPr/>
          <a:lstStyle/>
          <a:p>
            <a:r>
              <a:rPr lang="en-US"/>
              <a:t>Ms. Manju         Constitution of India, Law and Engineering       Unit 5</a:t>
            </a:r>
            <a:endParaRPr lang="en-US" dirty="0"/>
          </a:p>
        </p:txBody>
      </p:sp>
      <p:sp>
        <p:nvSpPr>
          <p:cNvPr id="6" name="Slide Number Placeholder 5">
            <a:extLst>
              <a:ext uri="{FF2B5EF4-FFF2-40B4-BE49-F238E27FC236}">
                <a16:creationId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a:extLst>
              <a:ext uri="{FF2B5EF4-FFF2-40B4-BE49-F238E27FC236}">
                <a16:creationId xmlns:a16="http://schemas.microsoft.com/office/drawing/2014/main" id="{EEA33BAB-637F-473C-959A-CE2ABBE57253}"/>
              </a:ext>
            </a:extLst>
          </p:cNvPr>
          <p:cNvSpPr txBox="1">
            <a:spLocks/>
          </p:cNvSpPr>
          <p:nvPr/>
        </p:nvSpPr>
        <p:spPr>
          <a:xfrm>
            <a:off x="1226005" y="-28303"/>
            <a:ext cx="7917996" cy="73183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rtl="0" eaLnBrk="1" fontAlgn="t" latinLnBrk="0" hangingPunct="1">
              <a:spcBef>
                <a:spcPts val="0"/>
              </a:spcBef>
              <a:spcAft>
                <a:spcPts val="0"/>
              </a:spcAft>
            </a:pPr>
            <a:r>
              <a:rPr lang="en-US" sz="2400" b="1" dirty="0" smtClean="0">
                <a:solidFill>
                  <a:srgbClr val="000000"/>
                </a:solidFill>
                <a:latin typeface="Times New Roman" panose="02020603050405020304" pitchFamily="18" charset="0"/>
                <a:cs typeface="Times New Roman" panose="02020603050405020304" pitchFamily="18" charset="0"/>
              </a:rPr>
              <a:t>Companies Act, 2013</a:t>
            </a:r>
            <a:endParaRPr lang="en-IN" sz="2400" b="1" i="0" u="none" strike="noStrike" dirty="0">
              <a:effectLst/>
              <a:latin typeface="Arial" panose="020B0604020202020204" pitchFamily="34" charset="0"/>
            </a:endParaRPr>
          </a:p>
        </p:txBody>
      </p:sp>
      <p:sp>
        <p:nvSpPr>
          <p:cNvPr id="10" name="TextBox 9">
            <a:extLst>
              <a:ext uri="{FF2B5EF4-FFF2-40B4-BE49-F238E27FC236}">
                <a16:creationId xmlns:a16="http://schemas.microsoft.com/office/drawing/2014/main" id="{5915047C-3EAE-4FEF-9430-19250A7705FE}"/>
              </a:ext>
            </a:extLst>
          </p:cNvPr>
          <p:cNvSpPr txBox="1"/>
          <p:nvPr/>
        </p:nvSpPr>
        <p:spPr>
          <a:xfrm>
            <a:off x="609600" y="1752600"/>
            <a:ext cx="7315200" cy="3477875"/>
          </a:xfrm>
          <a:prstGeom prst="rect">
            <a:avLst/>
          </a:prstGeom>
          <a:noFill/>
        </p:spPr>
        <p:txBody>
          <a:bodyPr wrap="square">
            <a:spAutoFit/>
          </a:bodyPr>
          <a:lstStyle/>
          <a:p>
            <a:pPr marL="285750" indent="-285750">
              <a:buFont typeface="Wingdings" panose="05000000000000000000" pitchFamily="2" charset="2"/>
              <a:buChar char="q"/>
            </a:pPr>
            <a:r>
              <a:rPr lang="en-US" sz="2000" b="1" i="0" dirty="0">
                <a:solidFill>
                  <a:srgbClr val="333333"/>
                </a:solidFill>
                <a:effectLst/>
                <a:latin typeface="Times New Roman" panose="02020603050405020304" pitchFamily="18" charset="0"/>
                <a:cs typeface="Times New Roman" panose="02020603050405020304" pitchFamily="18" charset="0"/>
              </a:rPr>
              <a:t>The Companies Act 2013 </a:t>
            </a:r>
          </a:p>
          <a:p>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000" b="0" i="0" dirty="0">
                <a:solidFill>
                  <a:srgbClr val="333333"/>
                </a:solidFill>
                <a:effectLst/>
                <a:latin typeface="Times New Roman" panose="02020603050405020304" pitchFamily="18" charset="0"/>
                <a:cs typeface="Times New Roman" panose="02020603050405020304" pitchFamily="18" charset="0"/>
              </a:rPr>
              <a:t> Companies Act regulates the formation and functioning of corporations or companies in India. The first Companies Act after independence was passed in 1956, which governed business entities in the country. The 1956 Act was based on the recommendations of the Bhabha Committee. This Act was amended multiple times, and in 2013, major changes were introduced. By Section 135 of the 2013 Act, India became the first country to make corporate social responsibility (CSR) spending mandatory by law.</a:t>
            </a:r>
            <a:endParaRPr lang="en-US" sz="2000" b="1" i="0" dirty="0">
              <a:solidFill>
                <a:srgbClr val="404040"/>
              </a:solidFill>
              <a:effectLst/>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20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CCC9-FAD4-455D-B222-6FACD1668C60}"/>
              </a:ext>
            </a:extLst>
          </p:cNvPr>
          <p:cNvSpPr>
            <a:spLocks noGrp="1"/>
          </p:cNvSpPr>
          <p:nvPr>
            <p:ph idx="1"/>
          </p:nvPr>
        </p:nvSpPr>
        <p:spPr/>
        <p:txBody>
          <a:bodyPr>
            <a:normAutofit/>
          </a:bodyPr>
          <a:lstStyle/>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79636C1-F75B-4BB6-A61B-0D64F191ADFC}"/>
              </a:ext>
            </a:extLst>
          </p:cNvPr>
          <p:cNvSpPr>
            <a:spLocks noGrp="1"/>
          </p:cNvSpPr>
          <p:nvPr>
            <p:ph type="dt" sz="half" idx="10"/>
          </p:nvPr>
        </p:nvSpPr>
        <p:spPr/>
        <p:txBody>
          <a:bodyPr/>
          <a:lstStyle/>
          <a:p>
            <a:fld id="{07DCDD03-CBED-4021-9B8B-DD14FEAEE5E6}" type="datetime1">
              <a:rPr lang="en-US" smtClean="0"/>
              <a:t>6/22/2022</a:t>
            </a:fld>
            <a:endParaRPr lang="en-US"/>
          </a:p>
        </p:txBody>
      </p:sp>
      <p:sp>
        <p:nvSpPr>
          <p:cNvPr id="5" name="Footer Placeholder 4">
            <a:extLst>
              <a:ext uri="{FF2B5EF4-FFF2-40B4-BE49-F238E27FC236}">
                <a16:creationId xmlns:a16="http://schemas.microsoft.com/office/drawing/2014/main" id="{A08B5DA3-45DE-4945-8D11-30F37940D6BD}"/>
              </a:ext>
            </a:extLst>
          </p:cNvPr>
          <p:cNvSpPr>
            <a:spLocks noGrp="1"/>
          </p:cNvSpPr>
          <p:nvPr>
            <p:ph type="ftr" sz="quarter" idx="11"/>
          </p:nvPr>
        </p:nvSpPr>
        <p:spPr>
          <a:xfrm>
            <a:off x="1600200" y="6356350"/>
            <a:ext cx="6477000" cy="326231"/>
          </a:xfrm>
        </p:spPr>
        <p:txBody>
          <a:bodyPr/>
          <a:lstStyle/>
          <a:p>
            <a:r>
              <a:rPr lang="en-US"/>
              <a:t>Ms. Manju         Constitution of India, Law and Engineering       Unit 5</a:t>
            </a:r>
            <a:endParaRPr lang="en-US" dirty="0"/>
          </a:p>
        </p:txBody>
      </p:sp>
      <p:sp>
        <p:nvSpPr>
          <p:cNvPr id="6" name="Slide Number Placeholder 5">
            <a:extLst>
              <a:ext uri="{FF2B5EF4-FFF2-40B4-BE49-F238E27FC236}">
                <a16:creationId xmlns:a16="http://schemas.microsoft.com/office/drawing/2014/main" id="{1856441B-A977-4F1F-9387-2CEAA4E81238}"/>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a:extLst>
              <a:ext uri="{FF2B5EF4-FFF2-40B4-BE49-F238E27FC236}">
                <a16:creationId xmlns:a16="http://schemas.microsoft.com/office/drawing/2014/main" id="{EEA33BAB-637F-473C-959A-CE2ABBE57253}"/>
              </a:ext>
            </a:extLst>
          </p:cNvPr>
          <p:cNvSpPr txBox="1">
            <a:spLocks/>
          </p:cNvSpPr>
          <p:nvPr/>
        </p:nvSpPr>
        <p:spPr>
          <a:xfrm>
            <a:off x="1214437" y="0"/>
            <a:ext cx="7929563" cy="82613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rtl="0" eaLnBrk="1" fontAlgn="t" latinLnBrk="0" hangingPunct="1">
              <a:spcBef>
                <a:spcPts val="0"/>
              </a:spcBef>
              <a:spcAft>
                <a:spcPts val="0"/>
              </a:spcAft>
            </a:pPr>
            <a:r>
              <a:rPr lang="en-US" sz="2400" b="1" dirty="0" smtClean="0">
                <a:solidFill>
                  <a:srgbClr val="000000"/>
                </a:solidFill>
                <a:latin typeface="Times New Roman" panose="02020603050405020304" pitchFamily="18" charset="0"/>
                <a:cs typeface="Times New Roman" panose="02020603050405020304" pitchFamily="18" charset="0"/>
              </a:rPr>
              <a:t>Companies Act,2013</a:t>
            </a:r>
            <a:endParaRPr lang="en-IN" sz="2400" b="1" i="0" u="none" strike="noStrike" dirty="0">
              <a:effectLst/>
              <a:latin typeface="Arial" panose="020B0604020202020204" pitchFamily="34" charset="0"/>
            </a:endParaRPr>
          </a:p>
        </p:txBody>
      </p:sp>
      <p:sp>
        <p:nvSpPr>
          <p:cNvPr id="10" name="TextBox 9">
            <a:extLst>
              <a:ext uri="{FF2B5EF4-FFF2-40B4-BE49-F238E27FC236}">
                <a16:creationId xmlns:a16="http://schemas.microsoft.com/office/drawing/2014/main" id="{5915047C-3EAE-4FEF-9430-19250A7705FE}"/>
              </a:ext>
            </a:extLst>
          </p:cNvPr>
          <p:cNvSpPr txBox="1"/>
          <p:nvPr/>
        </p:nvSpPr>
        <p:spPr>
          <a:xfrm>
            <a:off x="609600" y="1752600"/>
            <a:ext cx="6781800" cy="3447098"/>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1" i="0" dirty="0">
                <a:solidFill>
                  <a:srgbClr val="404040"/>
                </a:solidFill>
                <a:effectLst/>
                <a:latin typeface="Times New Roman" panose="02020603050405020304" pitchFamily="18" charset="0"/>
                <a:cs typeface="Times New Roman" panose="02020603050405020304" pitchFamily="18" charset="0"/>
              </a:rPr>
              <a:t>Companies Act, 2013</a:t>
            </a:r>
          </a:p>
          <a:p>
            <a:pPr marL="285750" indent="-285750">
              <a:buFont typeface="Wingdings" panose="05000000000000000000" pitchFamily="2" charset="2"/>
              <a:buChar char="q"/>
            </a:pPr>
            <a:endParaRPr lang="en-US" sz="2000" b="1" i="0" dirty="0">
              <a:solidFill>
                <a:srgbClr val="40404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The Companies Act was an Act of the Parliament of India, which enabled companies to be formed by registration, and set out the responsibilities of companies, their directors and secretaries.</a:t>
            </a:r>
          </a:p>
          <a:p>
            <a:pPr marL="285750" indent="-285750"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 A company is a “legal” person. A company thus has legal rights and obligations in the same way that a natural person does. Companies Act deals with everything from an incorporation of a company to it’s winding up.</a:t>
            </a:r>
            <a:endParaRPr lang="en-IN" sz="2000" dirty="0">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 y="18415"/>
            <a:ext cx="1209675" cy="80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09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9C400454-C00C-4F16-94E3-E82F0BA4E064}"/>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B60CD6C6-0667-4546-B50C-DB1C3368EF06}" type="datetime1">
              <a:rPr lang="en-US" smtClean="0">
                <a:latin typeface="Arial" pitchFamily="34" charset="0"/>
              </a:rPr>
              <a:t>6/22/2022</a:t>
            </a:fld>
            <a:endParaRPr lang="en-US">
              <a:latin typeface="Arial" pitchFamily="34" charset="0"/>
            </a:endParaRPr>
          </a:p>
        </p:txBody>
      </p:sp>
      <p:sp>
        <p:nvSpPr>
          <p:cNvPr id="8195" name="Footer Placeholder 4">
            <a:extLst>
              <a:ext uri="{FF2B5EF4-FFF2-40B4-BE49-F238E27FC236}">
                <a16:creationId xmlns:a16="http://schemas.microsoft.com/office/drawing/2014/main" id="{CFF44B6A-260E-4A23-899B-590A15374F2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8196" name="Content Placeholder 2">
            <a:extLst>
              <a:ext uri="{FF2B5EF4-FFF2-40B4-BE49-F238E27FC236}">
                <a16:creationId xmlns:a16="http://schemas.microsoft.com/office/drawing/2014/main" id="{ED24A83E-B63F-4EE3-8196-E5A475753F66}"/>
              </a:ext>
            </a:extLst>
          </p:cNvPr>
          <p:cNvSpPr>
            <a:spLocks noGrp="1"/>
          </p:cNvSpPr>
          <p:nvPr>
            <p:ph idx="4294967295"/>
          </p:nvPr>
        </p:nvSpPr>
        <p:spPr>
          <a:xfrm>
            <a:off x="685800" y="1524000"/>
            <a:ext cx="7543800" cy="4267200"/>
          </a:xfrm>
        </p:spPr>
        <p:txBody>
          <a:bodyPr>
            <a:normAutofit/>
          </a:bodyPr>
          <a:lstStyle/>
          <a:p>
            <a:pPr eaLnBrk="1" hangingPunct="1">
              <a:buFont typeface="Wingdings 2" panose="05020102010507070707" pitchFamily="18" charset="2"/>
              <a:buNone/>
            </a:pPr>
            <a:r>
              <a:rPr lang="en-US" altLang="en-US" sz="1800" dirty="0"/>
              <a:t>1 </a:t>
            </a:r>
            <a:r>
              <a:rPr lang="en-US" altLang="en-US" sz="2000" dirty="0">
                <a:latin typeface="Times New Roman" panose="02020603050405020304" pitchFamily="18" charset="0"/>
                <a:cs typeface="Times New Roman" panose="02020603050405020304" pitchFamily="18" charset="0"/>
              </a:rPr>
              <a:t>SEPERATE LEGAL ENTITY</a:t>
            </a:r>
          </a:p>
          <a:p>
            <a:pPr eaLnBrk="1" hangingPunct="1">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2.ARTIFICIAL PERSON</a:t>
            </a:r>
          </a:p>
          <a:p>
            <a:pPr eaLnBrk="1" hangingPunct="1">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3.PERPETUAL EXISTENCE</a:t>
            </a:r>
          </a:p>
          <a:p>
            <a:pPr eaLnBrk="1" hangingPunct="1">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4.COMMON SEAL</a:t>
            </a:r>
          </a:p>
          <a:p>
            <a:pPr eaLnBrk="1" hangingPunct="1">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5.LIMITED LIABILITY</a:t>
            </a:r>
          </a:p>
          <a:p>
            <a:pPr eaLnBrk="1" hangingPunct="1">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6.CAPACITY TO SUE OR TO BE SUED</a:t>
            </a:r>
          </a:p>
          <a:p>
            <a:pPr eaLnBrk="1" hangingPunct="1">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7.TRANSFERABILITY OF SHARE</a:t>
            </a:r>
          </a:p>
          <a:p>
            <a:pPr eaLnBrk="1" hangingPunct="1">
              <a:buFont typeface="Wingdings 2" panose="05020102010507070707" pitchFamily="18" charset="2"/>
              <a:buNone/>
            </a:pPr>
            <a:endParaRPr lang="en-US" altLang="en-US" sz="2000" dirty="0">
              <a:latin typeface="Times New Roman" panose="02020603050405020304" pitchFamily="18" charset="0"/>
              <a:cs typeface="Times New Roman" panose="02020603050405020304" pitchFamily="18" charset="0"/>
            </a:endParaRPr>
          </a:p>
          <a:p>
            <a:pPr eaLnBrk="1" hangingPunct="1">
              <a:buFont typeface="Wingdings 2" panose="05020102010507070707" pitchFamily="18" charset="2"/>
              <a:buNone/>
            </a:pPr>
            <a:endParaRPr lang="en-US" altLang="en-US" sz="1800" dirty="0"/>
          </a:p>
        </p:txBody>
      </p:sp>
      <p:sp>
        <p:nvSpPr>
          <p:cNvPr id="2" name="Slide Number Placeholder 1">
            <a:extLst>
              <a:ext uri="{FF2B5EF4-FFF2-40B4-BE49-F238E27FC236}">
                <a16:creationId xmlns:a16="http://schemas.microsoft.com/office/drawing/2014/main" id="{F5C548A2-190A-47A1-B6AC-5C78C31A8A0F}"/>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a:extLst>
              <a:ext uri="{FF2B5EF4-FFF2-40B4-BE49-F238E27FC236}">
                <a16:creationId xmlns:a16="http://schemas.microsoft.com/office/drawing/2014/main" id="{3522337A-3AE1-4D48-9463-1CE1F714F416}"/>
              </a:ext>
            </a:extLst>
          </p:cNvPr>
          <p:cNvSpPr txBox="1">
            <a:spLocks/>
          </p:cNvSpPr>
          <p:nvPr/>
        </p:nvSpPr>
        <p:spPr>
          <a:xfrm>
            <a:off x="1280432" y="30480"/>
            <a:ext cx="7848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NATURE OF COMPANY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5">
            <a:extLst>
              <a:ext uri="{FF2B5EF4-FFF2-40B4-BE49-F238E27FC236}">
                <a16:creationId xmlns:a16="http://schemas.microsoft.com/office/drawing/2014/main" id="{8C569F80-4946-4F98-807D-71AD876D9903}"/>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0E515EA1-66F7-4E52-B2EC-11299C2A8D59}" type="datetime1">
              <a:rPr lang="en-US" smtClean="0">
                <a:latin typeface="Arial" pitchFamily="34" charset="0"/>
              </a:rPr>
              <a:t>6/22/2022</a:t>
            </a:fld>
            <a:endParaRPr lang="en-US">
              <a:latin typeface="Arial" pitchFamily="34" charset="0"/>
            </a:endParaRPr>
          </a:p>
        </p:txBody>
      </p:sp>
      <p:sp>
        <p:nvSpPr>
          <p:cNvPr id="9219" name="Footer Placeholder 6">
            <a:extLst>
              <a:ext uri="{FF2B5EF4-FFF2-40B4-BE49-F238E27FC236}">
                <a16:creationId xmlns:a16="http://schemas.microsoft.com/office/drawing/2014/main" id="{2E4EEF95-A2E6-49B1-A440-4F358084F699}"/>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9221" name="Content Placeholder 2">
            <a:extLst>
              <a:ext uri="{FF2B5EF4-FFF2-40B4-BE49-F238E27FC236}">
                <a16:creationId xmlns:a16="http://schemas.microsoft.com/office/drawing/2014/main" id="{A1D3B4C3-3EDA-4B24-AD91-4724D849B873}"/>
              </a:ext>
            </a:extLst>
          </p:cNvPr>
          <p:cNvSpPr>
            <a:spLocks noGrp="1"/>
          </p:cNvSpPr>
          <p:nvPr>
            <p:ph idx="4294967295"/>
          </p:nvPr>
        </p:nvSpPr>
        <p:spPr>
          <a:xfrm>
            <a:off x="381000" y="1663920"/>
            <a:ext cx="7848600" cy="3974880"/>
          </a:xfrm>
        </p:spPr>
        <p:txBody>
          <a:bodyPr>
            <a:noAutofit/>
          </a:bodyPr>
          <a:lstStyle/>
          <a:p>
            <a:pPr marL="0" indent="0" eaLnBrk="1" hangingPunct="1">
              <a:lnSpc>
                <a:spcPct val="90000"/>
              </a:lnSpc>
              <a:buClr>
                <a:srgbClr val="8CADAE"/>
              </a:buClr>
              <a:buNone/>
            </a:pPr>
            <a:r>
              <a:rPr lang="en-US" sz="2000" b="1" dirty="0">
                <a:latin typeface="Times New Roman" panose="02020603050405020304" pitchFamily="18" charset="0"/>
                <a:cs typeface="Times New Roman" panose="02020603050405020304" pitchFamily="18" charset="0"/>
              </a:rPr>
              <a:t>Separate legal entity</a:t>
            </a:r>
          </a:p>
          <a:p>
            <a:pPr algn="just" eaLnBrk="1" hangingPunct="1">
              <a:lnSpc>
                <a:spcPct val="90000"/>
              </a:lnSpc>
              <a:buClr>
                <a:srgbClr val="8CADAE"/>
              </a:buClr>
            </a:pPr>
            <a:r>
              <a:rPr lang="en-US" altLang="en-US" sz="2000" dirty="0">
                <a:latin typeface="Times New Roman" panose="02020603050405020304" pitchFamily="18" charset="0"/>
                <a:cs typeface="Times New Roman" panose="02020603050405020304" pitchFamily="18" charset="0"/>
              </a:rPr>
              <a:t>A company is an separate legal entity means it is different from its members. It works as a individual body.  </a:t>
            </a:r>
          </a:p>
          <a:p>
            <a:pPr algn="just" eaLnBrk="1" hangingPunct="1">
              <a:lnSpc>
                <a:spcPct val="90000"/>
              </a:lnSpc>
              <a:buClr>
                <a:srgbClr val="8CADAE"/>
              </a:buClr>
            </a:pPr>
            <a:r>
              <a:rPr lang="en-US" altLang="en-US" sz="2000" dirty="0">
                <a:latin typeface="Times New Roman" panose="02020603050405020304" pitchFamily="18" charset="0"/>
                <a:cs typeface="Times New Roman" panose="02020603050405020304" pitchFamily="18" charset="0"/>
              </a:rPr>
              <a:t>It can make contracts, open a bank account, can sue and be sued by others.</a:t>
            </a:r>
          </a:p>
          <a:p>
            <a:pPr marL="0" indent="0" algn="just">
              <a:lnSpc>
                <a:spcPct val="90000"/>
              </a:lnSpc>
              <a:buClr>
                <a:srgbClr val="8CADAE"/>
              </a:buClr>
              <a:buNone/>
            </a:pPr>
            <a:r>
              <a:rPr lang="en-US" altLang="en-US" sz="2000" b="1" dirty="0">
                <a:solidFill>
                  <a:schemeClr val="tx2"/>
                </a:solidFill>
                <a:latin typeface="Times New Roman" panose="02020603050405020304" pitchFamily="18" charset="0"/>
                <a:cs typeface="Times New Roman" panose="02020603050405020304" pitchFamily="18" charset="0"/>
              </a:rPr>
              <a:t>Artificial person</a:t>
            </a:r>
          </a:p>
          <a:p>
            <a:pPr algn="just" eaLnBrk="1" hangingPunct="1">
              <a:spcBef>
                <a:spcPct val="20000"/>
              </a:spcBef>
              <a:buClr>
                <a:srgbClr val="0BD0D9"/>
              </a:buClr>
              <a:buSzPct val="95000"/>
              <a:buFont typeface="Wingdings 2" panose="05020102010507070707" pitchFamily="18" charset="2"/>
              <a:buChar char=""/>
            </a:pPr>
            <a:r>
              <a:rPr lang="en-US" altLang="en-US" sz="2000" dirty="0">
                <a:latin typeface="Times New Roman" panose="02020603050405020304" pitchFamily="18" charset="0"/>
                <a:cs typeface="Times New Roman" panose="02020603050405020304" pitchFamily="18" charset="0"/>
              </a:rPr>
              <a:t>A company is a purely a creation of law. It is invisible, intangible and exists only in the eyes of law.</a:t>
            </a:r>
          </a:p>
          <a:p>
            <a:pPr algn="just" eaLnBrk="1" hangingPunct="1">
              <a:spcBef>
                <a:spcPct val="20000"/>
              </a:spcBef>
              <a:buClr>
                <a:srgbClr val="0BD0D9"/>
              </a:buClr>
              <a:buSzPct val="95000"/>
              <a:buFont typeface="Wingdings 2" panose="05020102010507070707" pitchFamily="18" charset="2"/>
              <a:buChar char=""/>
            </a:pPr>
            <a:r>
              <a:rPr lang="en-US" altLang="en-US" sz="2000" dirty="0">
                <a:latin typeface="Times New Roman" panose="02020603050405020304" pitchFamily="18" charset="0"/>
                <a:cs typeface="Times New Roman" panose="02020603050405020304" pitchFamily="18" charset="0"/>
              </a:rPr>
              <a:t>It has no soul, no body, but has a position to enter or exit into a contract, to appoint a people as its employees</a:t>
            </a:r>
          </a:p>
          <a:p>
            <a:pPr algn="just" eaLnBrk="1" hangingPunct="1">
              <a:spcBef>
                <a:spcPct val="20000"/>
              </a:spcBef>
              <a:buClr>
                <a:srgbClr val="0BD0D9"/>
              </a:buClr>
              <a:buSzPct val="95000"/>
              <a:buFont typeface="Wingdings 2" panose="05020102010507070707" pitchFamily="18" charset="2"/>
              <a:buChar char=""/>
            </a:pPr>
            <a:r>
              <a:rPr lang="en-US" altLang="en-US" sz="2000" dirty="0">
                <a:latin typeface="Times New Roman" panose="02020603050405020304" pitchFamily="18" charset="0"/>
                <a:cs typeface="Times New Roman" panose="02020603050405020304" pitchFamily="18" charset="0"/>
              </a:rPr>
              <a:t>In short it can do every thing just like a natural  person</a:t>
            </a:r>
            <a:endParaRPr lang="en-US" altLang="en-US" sz="2000" b="1" dirty="0">
              <a:solidFill>
                <a:schemeClr val="tx2"/>
              </a:solidFill>
              <a:latin typeface="Times New Roman" panose="02020603050405020304" pitchFamily="18" charset="0"/>
              <a:cs typeface="Times New Roman" panose="02020603050405020304" pitchFamily="18" charset="0"/>
            </a:endParaRPr>
          </a:p>
          <a:p>
            <a:pPr eaLnBrk="1" hangingPunct="1">
              <a:lnSpc>
                <a:spcPct val="90000"/>
              </a:lnSpc>
              <a:buClr>
                <a:srgbClr val="8CADAE"/>
              </a:buClr>
            </a:pPr>
            <a:endParaRPr lang="en-US" altLang="en-US" sz="2000" dirty="0">
              <a:latin typeface="Times New Roman" panose="02020603050405020304" pitchFamily="18" charset="0"/>
              <a:cs typeface="Times New Roman" panose="02020603050405020304" pitchFamily="18" charset="0"/>
            </a:endParaRPr>
          </a:p>
          <a:p>
            <a:pPr eaLnBrk="1" hangingPunct="1">
              <a:lnSpc>
                <a:spcPct val="90000"/>
              </a:lnSpc>
              <a:buClr>
                <a:srgbClr val="8CADAE"/>
              </a:buClr>
            </a:pPr>
            <a:endParaRPr lang="en-US" altLang="en-US" sz="1800" dirty="0"/>
          </a:p>
        </p:txBody>
      </p:sp>
      <p:sp>
        <p:nvSpPr>
          <p:cNvPr id="9222" name="Title 1">
            <a:extLst>
              <a:ext uri="{FF2B5EF4-FFF2-40B4-BE49-F238E27FC236}">
                <a16:creationId xmlns:a16="http://schemas.microsoft.com/office/drawing/2014/main" id="{C4333585-115D-4C86-9806-0B09E1AD3B41}"/>
              </a:ext>
            </a:extLst>
          </p:cNvPr>
          <p:cNvSpPr txBox="1">
            <a:spLocks/>
          </p:cNvSpPr>
          <p:nvPr/>
        </p:nvSpPr>
        <p:spPr bwMode="auto">
          <a:xfrm>
            <a:off x="609600" y="2971801"/>
            <a:ext cx="8001000"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000" b="1" dirty="0">
              <a:solidFill>
                <a:schemeClr val="tx2"/>
              </a:solidFill>
              <a:latin typeface="Calibri" panose="020F0502020204030204" pitchFamily="34" charset="0"/>
            </a:endParaRPr>
          </a:p>
        </p:txBody>
      </p:sp>
      <p:sp>
        <p:nvSpPr>
          <p:cNvPr id="9223" name="Content Placeholder 2">
            <a:extLst>
              <a:ext uri="{FF2B5EF4-FFF2-40B4-BE49-F238E27FC236}">
                <a16:creationId xmlns:a16="http://schemas.microsoft.com/office/drawing/2014/main" id="{8EE05C1E-684D-465D-9DA4-58135AD139A7}"/>
              </a:ext>
            </a:extLst>
          </p:cNvPr>
          <p:cNvSpPr txBox="1">
            <a:spLocks/>
          </p:cNvSpPr>
          <p:nvPr/>
        </p:nvSpPr>
        <p:spPr bwMode="auto">
          <a:xfrm>
            <a:off x="-838200" y="3602611"/>
            <a:ext cx="8229600"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0BD0D9"/>
              </a:buClr>
              <a:buSzPct val="95000"/>
              <a:buFont typeface="Wingdings 2" panose="05020102010507070707" pitchFamily="18" charset="2"/>
              <a:buChar char=""/>
            </a:pPr>
            <a:endParaRPr lang="en-US" altLang="en-US" dirty="0">
              <a:latin typeface="Calibri" panose="020F0502020204030204" pitchFamily="34" charset="0"/>
            </a:endParaRPr>
          </a:p>
        </p:txBody>
      </p:sp>
      <p:sp>
        <p:nvSpPr>
          <p:cNvPr id="2" name="Slide Number Placeholder 1">
            <a:extLst>
              <a:ext uri="{FF2B5EF4-FFF2-40B4-BE49-F238E27FC236}">
                <a16:creationId xmlns:a16="http://schemas.microsoft.com/office/drawing/2014/main" id="{AEC0FA35-C7DB-4982-9968-A78ED910A0A5}"/>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9" name="Title 1">
            <a:extLst>
              <a:ext uri="{FF2B5EF4-FFF2-40B4-BE49-F238E27FC236}">
                <a16:creationId xmlns:a16="http://schemas.microsoft.com/office/drawing/2014/main" id="{AFBBEF1D-891F-49DA-A155-9058CAEDD13B}"/>
              </a:ext>
            </a:extLst>
          </p:cNvPr>
          <p:cNvSpPr txBox="1">
            <a:spLocks/>
          </p:cNvSpPr>
          <p:nvPr/>
        </p:nvSpPr>
        <p:spPr>
          <a:xfrm>
            <a:off x="1219200" y="85945"/>
            <a:ext cx="7848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NATURE OF COMPANY (</a:t>
            </a:r>
            <a:r>
              <a:rPr lang="en-US" sz="2400" b="1" dirty="0" smtClean="0">
                <a:latin typeface="Times New Roman" pitchFamily="18" charset="0"/>
                <a:cs typeface="Times New Roman" pitchFamily="18" charset="0"/>
              </a:rPr>
              <a:t>Continue..)</a:t>
            </a:r>
            <a:endParaRPr lang="en-US" sz="2400" b="1" dirty="0">
              <a:latin typeface="Times New Roman" pitchFamily="18" charset="0"/>
              <a:cs typeface="Times New Roman" pitchFamily="18" charset="0"/>
            </a:endParaRPr>
          </a:p>
        </p:txBody>
      </p:sp>
      <p:pic>
        <p:nvPicPr>
          <p:cNvPr id="11"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 y="125716"/>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5">
            <a:extLst>
              <a:ext uri="{FF2B5EF4-FFF2-40B4-BE49-F238E27FC236}">
                <a16:creationId xmlns:a16="http://schemas.microsoft.com/office/drawing/2014/main" id="{7BAD2D6B-CEB4-49DE-AE6B-843C1662F5C2}"/>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4CB7063E-14B9-4A63-88CB-DD53897B9D60}" type="datetime1">
              <a:rPr lang="en-US" smtClean="0">
                <a:latin typeface="Arial" pitchFamily="34" charset="0"/>
              </a:rPr>
              <a:t>6/22/2022</a:t>
            </a:fld>
            <a:endParaRPr lang="en-US">
              <a:latin typeface="Arial" pitchFamily="34" charset="0"/>
            </a:endParaRPr>
          </a:p>
        </p:txBody>
      </p:sp>
      <p:sp>
        <p:nvSpPr>
          <p:cNvPr id="10243" name="Footer Placeholder 6">
            <a:extLst>
              <a:ext uri="{FF2B5EF4-FFF2-40B4-BE49-F238E27FC236}">
                <a16:creationId xmlns:a16="http://schemas.microsoft.com/office/drawing/2014/main" id="{2E979F97-6DD2-48C5-AC4C-45F06DFB5DFA}"/>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6146" name="Title 1">
            <a:extLst>
              <a:ext uri="{FF2B5EF4-FFF2-40B4-BE49-F238E27FC236}">
                <a16:creationId xmlns:a16="http://schemas.microsoft.com/office/drawing/2014/main" id="{B223EAB2-E2E3-4720-9396-1DEDCCE3EE32}"/>
              </a:ext>
            </a:extLst>
          </p:cNvPr>
          <p:cNvSpPr>
            <a:spLocks noGrp="1"/>
          </p:cNvSpPr>
          <p:nvPr>
            <p:ph type="title" idx="4294967295"/>
          </p:nvPr>
        </p:nvSpPr>
        <p:spPr>
          <a:xfrm>
            <a:off x="0" y="871757"/>
            <a:ext cx="7391400" cy="751011"/>
          </a:xfrm>
        </p:spPr>
        <p:txBody>
          <a:bodyPr>
            <a:normAutofit fontScale="90000"/>
          </a:bodyPr>
          <a:lstStyle/>
          <a:p>
            <a:pPr algn="l" eaLnBrk="1" fontAlgn="auto" hangingPunct="1">
              <a:spcAft>
                <a:spcPts val="0"/>
              </a:spcAft>
              <a:defRPr/>
            </a:pPr>
            <a:r>
              <a:rPr lang="en-US" sz="2000" b="1" dirty="0" smtClean="0"/>
              <a:t/>
            </a:r>
            <a:br>
              <a:rPr lang="en-US" sz="2000" b="1" dirty="0" smtClean="0"/>
            </a:br>
            <a:r>
              <a:rPr lang="en-US" sz="2000" b="1" dirty="0" smtClean="0"/>
              <a:t/>
            </a:r>
            <a:br>
              <a:rPr lang="en-US" sz="2000" b="1" dirty="0" smtClean="0"/>
            </a:br>
            <a:r>
              <a:rPr lang="en-US" sz="2000" b="1" dirty="0"/>
              <a:t/>
            </a:r>
            <a:br>
              <a:rPr lang="en-US" sz="2000" b="1" dirty="0"/>
            </a:br>
            <a:r>
              <a:rPr lang="en-US" sz="2000" b="1" dirty="0" smtClean="0"/>
              <a:t>Perpetual </a:t>
            </a:r>
            <a:r>
              <a:rPr lang="en-US" sz="2000" b="1" dirty="0"/>
              <a:t>existence [sec 34(2)]</a:t>
            </a:r>
          </a:p>
        </p:txBody>
      </p:sp>
      <p:sp>
        <p:nvSpPr>
          <p:cNvPr id="9219" name="Content Placeholder 2">
            <a:extLst>
              <a:ext uri="{FF2B5EF4-FFF2-40B4-BE49-F238E27FC236}">
                <a16:creationId xmlns:a16="http://schemas.microsoft.com/office/drawing/2014/main" id="{06F5306F-7D88-4F5B-904E-F622D84EA94B}"/>
              </a:ext>
            </a:extLst>
          </p:cNvPr>
          <p:cNvSpPr>
            <a:spLocks noGrp="1"/>
          </p:cNvSpPr>
          <p:nvPr>
            <p:ph idx="4294967295"/>
          </p:nvPr>
        </p:nvSpPr>
        <p:spPr>
          <a:xfrm>
            <a:off x="685800" y="1689320"/>
            <a:ext cx="8458200" cy="2196880"/>
          </a:xfrm>
        </p:spPr>
        <p:txBody>
          <a:bodyPr rtlCol="0">
            <a:normAutofit fontScale="92500"/>
          </a:bodyPr>
          <a:lstStyle/>
          <a:p>
            <a:pPr marL="274320" indent="-274320" eaLnBrk="1" fontAlgn="auto" hangingPunct="1">
              <a:spcBef>
                <a:spcPts val="580"/>
              </a:spcBef>
              <a:spcAft>
                <a:spcPts val="0"/>
              </a:spcAft>
              <a:buFont typeface="Arial" pitchFamily="34" charset="0"/>
              <a:buChar char="•"/>
              <a:defRPr/>
            </a:pPr>
            <a:endParaRPr lang="en-US" sz="1800" dirty="0" smtClean="0"/>
          </a:p>
          <a:p>
            <a:pPr marL="274320" indent="-274320" eaLnBrk="1" fontAlgn="auto" hangingPunct="1">
              <a:spcBef>
                <a:spcPts val="580"/>
              </a:spcBef>
              <a:spcAft>
                <a:spcPts val="0"/>
              </a:spcAft>
              <a:buFont typeface="Arial" pitchFamily="34" charset="0"/>
              <a:buChar char="•"/>
              <a:defRPr/>
            </a:pPr>
            <a:r>
              <a:rPr lang="en-US" sz="2000" dirty="0" smtClean="0"/>
              <a:t>Section </a:t>
            </a:r>
            <a:r>
              <a:rPr lang="en-US" sz="2000" dirty="0"/>
              <a:t>34(2) of the act states that an incorporated company has perpetual life. </a:t>
            </a:r>
          </a:p>
          <a:p>
            <a:pPr marL="274320" indent="-274320" eaLnBrk="1" fontAlgn="auto" hangingPunct="1">
              <a:spcBef>
                <a:spcPts val="580"/>
              </a:spcBef>
              <a:spcAft>
                <a:spcPts val="0"/>
              </a:spcAft>
              <a:buFont typeface="Arial" pitchFamily="34" charset="0"/>
              <a:buChar char="•"/>
              <a:defRPr/>
            </a:pPr>
            <a:r>
              <a:rPr lang="en-US" sz="2000" dirty="0"/>
              <a:t>The life of the company is not related to the life of the members . Law create the company and law alone can dissolve it.</a:t>
            </a:r>
          </a:p>
          <a:p>
            <a:pPr marL="274320" indent="-274320" eaLnBrk="1" fontAlgn="auto" hangingPunct="1">
              <a:spcBef>
                <a:spcPts val="580"/>
              </a:spcBef>
              <a:spcAft>
                <a:spcPts val="0"/>
              </a:spcAft>
              <a:buFont typeface="Arial" pitchFamily="34" charset="0"/>
              <a:buChar char="•"/>
              <a:defRPr/>
            </a:pPr>
            <a:r>
              <a:rPr lang="en-US" sz="2000" dirty="0"/>
              <a:t>The existence of the company is not affected b y death, insolvency, retirement or transfer of share of members. </a:t>
            </a:r>
          </a:p>
        </p:txBody>
      </p:sp>
      <p:sp>
        <p:nvSpPr>
          <p:cNvPr id="10246" name="Title 1">
            <a:extLst>
              <a:ext uri="{FF2B5EF4-FFF2-40B4-BE49-F238E27FC236}">
                <a16:creationId xmlns:a16="http://schemas.microsoft.com/office/drawing/2014/main" id="{41B225F1-55B8-4308-88C9-BBC11C28B506}"/>
              </a:ext>
            </a:extLst>
          </p:cNvPr>
          <p:cNvSpPr txBox="1">
            <a:spLocks/>
          </p:cNvSpPr>
          <p:nvPr/>
        </p:nvSpPr>
        <p:spPr bwMode="auto">
          <a:xfrm>
            <a:off x="0" y="3733800"/>
            <a:ext cx="1051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000" b="1" dirty="0" smtClean="0">
              <a:solidFill>
                <a:schemeClr val="tx2"/>
              </a:solidFill>
              <a:latin typeface="Times New Roman" panose="02020603050405020304" pitchFamily="18" charset="0"/>
              <a:cs typeface="Times New Roman" panose="02020603050405020304" pitchFamily="18" charset="0"/>
            </a:endParaRPr>
          </a:p>
          <a:p>
            <a:pPr eaLnBrk="1" hangingPunct="1"/>
            <a:endParaRPr lang="en-US" altLang="en-US" sz="2000" b="1" dirty="0">
              <a:solidFill>
                <a:schemeClr val="tx2"/>
              </a:solidFill>
              <a:latin typeface="Calibri" panose="020F0502020204030204" pitchFamily="34" charset="0"/>
            </a:endParaRPr>
          </a:p>
          <a:p>
            <a:pPr eaLnBrk="1" hangingPunct="1"/>
            <a:endParaRPr lang="en-US" altLang="en-US" sz="2000" b="1" dirty="0" smtClean="0">
              <a:solidFill>
                <a:schemeClr val="tx2"/>
              </a:solidFill>
              <a:latin typeface="Calibri" panose="020F0502020204030204" pitchFamily="34" charset="0"/>
            </a:endParaRPr>
          </a:p>
          <a:p>
            <a:pPr eaLnBrk="1" hangingPunct="1"/>
            <a:endParaRPr lang="en-US" altLang="en-US" sz="2000" b="1" dirty="0">
              <a:solidFill>
                <a:schemeClr val="tx2"/>
              </a:solidFill>
              <a:latin typeface="Calibri" panose="020F0502020204030204" pitchFamily="34" charset="0"/>
            </a:endParaRPr>
          </a:p>
          <a:p>
            <a:pPr eaLnBrk="1" hangingPunct="1"/>
            <a:endParaRPr lang="en-US" altLang="en-US" sz="2000" b="1" dirty="0" smtClean="0">
              <a:solidFill>
                <a:schemeClr val="tx2"/>
              </a:solidFill>
              <a:latin typeface="Calibri" panose="020F0502020204030204" pitchFamily="34" charset="0"/>
            </a:endParaRPr>
          </a:p>
          <a:p>
            <a:pPr eaLnBrk="1" hangingPunct="1"/>
            <a:endParaRPr lang="en-US" altLang="en-US" sz="2000" b="1" dirty="0" smtClean="0">
              <a:solidFill>
                <a:schemeClr val="tx2"/>
              </a:solidFill>
              <a:latin typeface="Calibri" panose="020F0502020204030204" pitchFamily="34" charset="0"/>
            </a:endParaRPr>
          </a:p>
          <a:p>
            <a:pPr eaLnBrk="1" hangingPunct="1"/>
            <a:r>
              <a:rPr lang="en-US" altLang="en-US" sz="2000" b="1" dirty="0">
                <a:solidFill>
                  <a:schemeClr val="tx2"/>
                </a:solidFill>
                <a:latin typeface="Calibri" panose="020F0502020204030204" pitchFamily="34" charset="0"/>
              </a:rPr>
              <a:t> </a:t>
            </a:r>
            <a:r>
              <a:rPr lang="en-US" altLang="en-US" sz="2000" b="1" dirty="0" smtClean="0">
                <a:solidFill>
                  <a:schemeClr val="tx2"/>
                </a:solidFill>
                <a:latin typeface="Calibri" panose="020F0502020204030204" pitchFamily="34" charset="0"/>
              </a:rPr>
              <a:t> Limited </a:t>
            </a:r>
            <a:r>
              <a:rPr lang="en-US" altLang="en-US" sz="2000" b="1" dirty="0">
                <a:solidFill>
                  <a:schemeClr val="tx2"/>
                </a:solidFill>
                <a:latin typeface="Calibri" panose="020F0502020204030204" pitchFamily="34" charset="0"/>
              </a:rPr>
              <a:t>liability</a:t>
            </a:r>
          </a:p>
        </p:txBody>
      </p:sp>
      <p:sp>
        <p:nvSpPr>
          <p:cNvPr id="10247" name="Content Placeholder 2">
            <a:extLst>
              <a:ext uri="{FF2B5EF4-FFF2-40B4-BE49-F238E27FC236}">
                <a16:creationId xmlns:a16="http://schemas.microsoft.com/office/drawing/2014/main" id="{EA4CF203-0D9B-4F93-9818-72E19144BD1F}"/>
              </a:ext>
            </a:extLst>
          </p:cNvPr>
          <p:cNvSpPr txBox="1">
            <a:spLocks/>
          </p:cNvSpPr>
          <p:nvPr/>
        </p:nvSpPr>
        <p:spPr bwMode="auto">
          <a:xfrm>
            <a:off x="626918" y="3517954"/>
            <a:ext cx="8077200" cy="1908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0BD0D9"/>
              </a:buClr>
              <a:buSzPct val="95000"/>
              <a:buFont typeface="Wingdings 2" panose="05020102010507070707" pitchFamily="18" charset="2"/>
              <a:buChar char=""/>
            </a:pPr>
            <a:endParaRPr lang="en-US" altLang="en-US" dirty="0" smtClean="0">
              <a:latin typeface="Calibri" panose="020F0502020204030204" pitchFamily="34" charset="0"/>
            </a:endParaRPr>
          </a:p>
          <a:p>
            <a:pPr eaLnBrk="1" hangingPunct="1">
              <a:spcBef>
                <a:spcPct val="20000"/>
              </a:spcBef>
              <a:buClr>
                <a:srgbClr val="0BD0D9"/>
              </a:buClr>
              <a:buSzPct val="95000"/>
              <a:buFont typeface="Wingdings 2" panose="05020102010507070707" pitchFamily="18" charset="2"/>
              <a:buChar char=""/>
            </a:pPr>
            <a:endParaRPr lang="en-US" altLang="en-US" sz="2000" dirty="0" smtClean="0">
              <a:latin typeface="Calibri" panose="020F0502020204030204" pitchFamily="34" charset="0"/>
            </a:endParaRPr>
          </a:p>
          <a:p>
            <a:pPr eaLnBrk="1" hangingPunct="1">
              <a:spcBef>
                <a:spcPct val="20000"/>
              </a:spcBef>
              <a:buClr>
                <a:srgbClr val="0BD0D9"/>
              </a:buClr>
              <a:buSzPct val="95000"/>
              <a:buFont typeface="Wingdings 2" panose="05020102010507070707" pitchFamily="18" charset="2"/>
              <a:buChar char=""/>
            </a:pPr>
            <a:r>
              <a:rPr lang="en-US" altLang="en-US" sz="2000" dirty="0" smtClean="0">
                <a:latin typeface="Times New Roman" panose="02020603050405020304" pitchFamily="18" charset="0"/>
                <a:cs typeface="Times New Roman" panose="02020603050405020304" pitchFamily="18" charset="0"/>
              </a:rPr>
              <a:t>It </a:t>
            </a:r>
            <a:r>
              <a:rPr lang="en-US" altLang="en-US" sz="2000" dirty="0">
                <a:latin typeface="Times New Roman" panose="02020603050405020304" pitchFamily="18" charset="0"/>
                <a:cs typeface="Times New Roman" panose="02020603050405020304" pitchFamily="18" charset="0"/>
              </a:rPr>
              <a:t>means that the liability of a member shall be limited to the value of the share held by him, he cannot be called upon to bear the loss from his personal property.</a:t>
            </a:r>
          </a:p>
        </p:txBody>
      </p:sp>
      <p:sp>
        <p:nvSpPr>
          <p:cNvPr id="2" name="Slide Number Placeholder 1">
            <a:extLst>
              <a:ext uri="{FF2B5EF4-FFF2-40B4-BE49-F238E27FC236}">
                <a16:creationId xmlns:a16="http://schemas.microsoft.com/office/drawing/2014/main" id="{03CE29AE-DCA6-47F9-B183-921F70E4EBAF}"/>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9" name="Title 1">
            <a:extLst>
              <a:ext uri="{FF2B5EF4-FFF2-40B4-BE49-F238E27FC236}">
                <a16:creationId xmlns:a16="http://schemas.microsoft.com/office/drawing/2014/main" id="{6D6B2D0A-84FD-4841-A195-74123BBFAE8E}"/>
              </a:ext>
            </a:extLst>
          </p:cNvPr>
          <p:cNvSpPr txBox="1">
            <a:spLocks/>
          </p:cNvSpPr>
          <p:nvPr/>
        </p:nvSpPr>
        <p:spPr>
          <a:xfrm>
            <a:off x="1219200" y="125101"/>
            <a:ext cx="78105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NATURE OF COMPANY (</a:t>
            </a:r>
            <a:r>
              <a:rPr lang="en-US" sz="2400" b="1" dirty="0" smtClean="0">
                <a:latin typeface="Times New Roman" pitchFamily="18" charset="0"/>
                <a:cs typeface="Times New Roman" pitchFamily="18" charset="0"/>
              </a:rPr>
              <a:t>Continue..)</a:t>
            </a:r>
            <a:endParaRPr lang="en-US" sz="2400" b="1" dirty="0">
              <a:latin typeface="Times New Roman" pitchFamily="18" charset="0"/>
              <a:cs typeface="Times New Roman" pitchFamily="18" charset="0"/>
            </a:endParaRPr>
          </a:p>
        </p:txBody>
      </p:sp>
      <p:pic>
        <p:nvPicPr>
          <p:cNvPr id="11"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89" y="119405"/>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a:extLst>
              <a:ext uri="{FF2B5EF4-FFF2-40B4-BE49-F238E27FC236}">
                <a16:creationId xmlns:a16="http://schemas.microsoft.com/office/drawing/2014/main" id="{B247A4A6-84E4-4EEA-955E-75A597DD9E5B}"/>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98F323EB-69C0-4961-9179-5B99A5C3415C}" type="datetime1">
              <a:rPr lang="en-US" smtClean="0">
                <a:latin typeface="Arial" pitchFamily="34" charset="0"/>
              </a:rPr>
              <a:t>6/22/2022</a:t>
            </a:fld>
            <a:endParaRPr lang="en-US">
              <a:latin typeface="Arial" pitchFamily="34" charset="0"/>
            </a:endParaRPr>
          </a:p>
        </p:txBody>
      </p:sp>
      <p:sp>
        <p:nvSpPr>
          <p:cNvPr id="11267" name="Footer Placeholder 2">
            <a:extLst>
              <a:ext uri="{FF2B5EF4-FFF2-40B4-BE49-F238E27FC236}">
                <a16:creationId xmlns:a16="http://schemas.microsoft.com/office/drawing/2014/main" id="{37AA74DC-9FCF-4682-ABE4-C6B06457BCC2}"/>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4" name="Rectangle 3">
            <a:extLst>
              <a:ext uri="{FF2B5EF4-FFF2-40B4-BE49-F238E27FC236}">
                <a16:creationId xmlns:a16="http://schemas.microsoft.com/office/drawing/2014/main" id="{D6CDA084-E48D-4D6B-B623-200A16FD140D}"/>
              </a:ext>
            </a:extLst>
          </p:cNvPr>
          <p:cNvSpPr/>
          <p:nvPr/>
        </p:nvSpPr>
        <p:spPr>
          <a:xfrm>
            <a:off x="484909" y="1211932"/>
            <a:ext cx="8534400" cy="2640723"/>
          </a:xfrm>
          <a:prstGeom prst="rect">
            <a:avLst/>
          </a:prstGeom>
        </p:spPr>
        <p:txBody>
          <a:bodyPr>
            <a:spAutoFit/>
          </a:bodyPr>
          <a:lstStyle/>
          <a:p>
            <a:pPr marL="285750" indent="-285750">
              <a:spcBef>
                <a:spcPct val="20000"/>
              </a:spcBef>
              <a:buFont typeface="Arial" panose="020B0604020202020204" pitchFamily="34" charset="0"/>
              <a:buChar char="•"/>
              <a:defRPr/>
            </a:pPr>
            <a:r>
              <a:rPr lang="en-US" sz="2000" b="1" dirty="0">
                <a:solidFill>
                  <a:schemeClr val="tx2"/>
                </a:solidFill>
                <a:latin typeface="Times New Roman" panose="02020603050405020304" pitchFamily="18" charset="0"/>
                <a:cs typeface="Times New Roman" panose="02020603050405020304" pitchFamily="18" charset="0"/>
              </a:rPr>
              <a:t>Transferability of share sec(82)</a:t>
            </a:r>
          </a:p>
          <a:p>
            <a:pPr marL="273050" indent="-273050">
              <a:spcBef>
                <a:spcPct val="20000"/>
              </a:spcBef>
              <a:buClr>
                <a:srgbClr val="0BD0D9"/>
              </a:buClr>
              <a:buSzPct val="95000"/>
              <a:buFont typeface="Wingdings 2" pitchFamily="18" charset="2"/>
              <a:buChar char=""/>
              <a:defRPr/>
            </a:pPr>
            <a:r>
              <a:rPr lang="en-US" sz="2000" dirty="0">
                <a:latin typeface="Times New Roman" panose="02020603050405020304" pitchFamily="18" charset="0"/>
                <a:cs typeface="Times New Roman" panose="02020603050405020304" pitchFamily="18" charset="0"/>
              </a:rPr>
              <a:t>The share of a company are freely transferable. The shareholder can transfer his share to any person without the consent of other members.</a:t>
            </a:r>
          </a:p>
          <a:p>
            <a:pPr marL="273050" indent="-273050">
              <a:spcBef>
                <a:spcPct val="20000"/>
              </a:spcBef>
              <a:buClr>
                <a:srgbClr val="0BD0D9"/>
              </a:buClr>
              <a:buSzPct val="95000"/>
              <a:buFont typeface="Wingdings 2" pitchFamily="18" charset="2"/>
              <a:buChar char=""/>
              <a:defRPr/>
            </a:pPr>
            <a:r>
              <a:rPr lang="en-US" sz="2000" dirty="0">
                <a:latin typeface="Times New Roman" panose="02020603050405020304" pitchFamily="18" charset="0"/>
                <a:cs typeface="Times New Roman" panose="02020603050405020304" pitchFamily="18" charset="0"/>
              </a:rPr>
              <a:t>A company cannot impose absolute restrictions on the rights of member to transfer their shares</a:t>
            </a:r>
          </a:p>
          <a:p>
            <a:pPr marL="342900" indent="-342900">
              <a:spcBef>
                <a:spcPct val="20000"/>
              </a:spcBef>
              <a:defRPr/>
            </a:pPr>
            <a:endParaRPr lang="en-US" sz="2400" b="1" dirty="0">
              <a:solidFill>
                <a:schemeClr val="tx2"/>
              </a:solidFill>
              <a:latin typeface="Calibri" pitchFamily="34" charset="0"/>
              <a:cs typeface="+mn-cs"/>
            </a:endParaRPr>
          </a:p>
          <a:p>
            <a:pPr marL="342900" indent="-342900">
              <a:spcBef>
                <a:spcPct val="20000"/>
              </a:spcBef>
              <a:buFont typeface="Arial" charset="0"/>
              <a:buChar char="•"/>
              <a:defRPr/>
            </a:pPr>
            <a:endParaRPr lang="en-US" sz="2400" dirty="0">
              <a:solidFill>
                <a:prstClr val="black"/>
              </a:solidFill>
              <a:latin typeface="Calibri"/>
              <a:cs typeface="+mn-cs"/>
            </a:endParaRPr>
          </a:p>
        </p:txBody>
      </p:sp>
      <p:sp>
        <p:nvSpPr>
          <p:cNvPr id="2" name="Slide Number Placeholder 1">
            <a:extLst>
              <a:ext uri="{FF2B5EF4-FFF2-40B4-BE49-F238E27FC236}">
                <a16:creationId xmlns:a16="http://schemas.microsoft.com/office/drawing/2014/main" id="{3700A516-664B-4F32-9E6D-8C5E149AEFD2}"/>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6" name="Title 1">
            <a:extLst>
              <a:ext uri="{FF2B5EF4-FFF2-40B4-BE49-F238E27FC236}">
                <a16:creationId xmlns:a16="http://schemas.microsoft.com/office/drawing/2014/main" id="{07DF5E54-3FD4-4C59-8D77-B5B2290E55C5}"/>
              </a:ext>
            </a:extLst>
          </p:cNvPr>
          <p:cNvSpPr txBox="1">
            <a:spLocks/>
          </p:cNvSpPr>
          <p:nvPr/>
        </p:nvSpPr>
        <p:spPr>
          <a:xfrm>
            <a:off x="1295400" y="50473"/>
            <a:ext cx="7848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NATURE OF COMPANY (</a:t>
            </a:r>
            <a:r>
              <a:rPr lang="en-US" sz="2400" b="1" dirty="0" smtClean="0">
                <a:latin typeface="Times New Roman" pitchFamily="18" charset="0"/>
                <a:cs typeface="Times New Roman" pitchFamily="18" charset="0"/>
              </a:rPr>
              <a:t>Continue..)</a:t>
            </a:r>
            <a:endParaRPr lang="en-US" sz="2400" b="1" dirty="0">
              <a:latin typeface="Times New Roman" pitchFamily="18" charset="0"/>
              <a:cs typeface="Times New Roman" pitchFamily="18" charset="0"/>
            </a:endParaRPr>
          </a:p>
        </p:txBody>
      </p:sp>
      <p:pic>
        <p:nvPicPr>
          <p:cNvPr id="8"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7" y="50473"/>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16D2448E-A62E-404F-BBE4-C4524DCBD17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13E39E45-D994-4DE9-9E6C-32967BD3635F}" type="datetime1">
              <a:rPr lang="en-US" smtClean="0">
                <a:latin typeface="Arial" pitchFamily="34" charset="0"/>
              </a:rPr>
              <a:t>6/22/2022</a:t>
            </a:fld>
            <a:endParaRPr lang="en-US">
              <a:latin typeface="Arial" pitchFamily="34" charset="0"/>
            </a:endParaRPr>
          </a:p>
        </p:txBody>
      </p:sp>
      <p:sp>
        <p:nvSpPr>
          <p:cNvPr id="12291" name="Footer Placeholder 4">
            <a:extLst>
              <a:ext uri="{FF2B5EF4-FFF2-40B4-BE49-F238E27FC236}">
                <a16:creationId xmlns:a16="http://schemas.microsoft.com/office/drawing/2014/main" id="{9317A2A9-ACA0-492C-9AE3-1CF9EE38264B}"/>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8194" name="Title 1">
            <a:extLst>
              <a:ext uri="{FF2B5EF4-FFF2-40B4-BE49-F238E27FC236}">
                <a16:creationId xmlns:a16="http://schemas.microsoft.com/office/drawing/2014/main" id="{FFCC5828-F2FB-42B9-AAC5-459C9BFA70FB}"/>
              </a:ext>
            </a:extLst>
          </p:cNvPr>
          <p:cNvSpPr>
            <a:spLocks noGrp="1"/>
          </p:cNvSpPr>
          <p:nvPr>
            <p:ph type="title" idx="4294967295"/>
          </p:nvPr>
        </p:nvSpPr>
        <p:spPr>
          <a:xfrm>
            <a:off x="0" y="914400"/>
            <a:ext cx="8229600" cy="704850"/>
          </a:xfrm>
        </p:spPr>
        <p:txBody>
          <a:bodyPr>
            <a:normAutofit/>
          </a:bodyPr>
          <a:lstStyle/>
          <a:p>
            <a:pPr marL="342900" indent="-342900" algn="l" eaLnBrk="1" fontAlgn="auto" hangingPunct="1">
              <a:spcAft>
                <a:spcPts val="0"/>
              </a:spcAft>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Capacity to sue and be sued</a:t>
            </a:r>
          </a:p>
        </p:txBody>
      </p:sp>
      <p:sp>
        <p:nvSpPr>
          <p:cNvPr id="11267" name="Content Placeholder 2">
            <a:extLst>
              <a:ext uri="{FF2B5EF4-FFF2-40B4-BE49-F238E27FC236}">
                <a16:creationId xmlns:a16="http://schemas.microsoft.com/office/drawing/2014/main" id="{59CBE2E2-32F0-4BF9-ABA0-DE72C92FA546}"/>
              </a:ext>
            </a:extLst>
          </p:cNvPr>
          <p:cNvSpPr>
            <a:spLocks noGrp="1"/>
          </p:cNvSpPr>
          <p:nvPr>
            <p:ph idx="4294967295"/>
          </p:nvPr>
        </p:nvSpPr>
        <p:spPr>
          <a:xfrm>
            <a:off x="609600" y="1731963"/>
            <a:ext cx="7620000" cy="1544637"/>
          </a:xfrm>
        </p:spPr>
        <p:txBody>
          <a:bodyPr rtlCol="0">
            <a:normAutofit/>
          </a:bodyPr>
          <a:lstStyle/>
          <a:p>
            <a:pPr marL="274320" indent="-274320" eaLnBrk="1" fontAlgn="auto" hangingPunct="1">
              <a:spcBef>
                <a:spcPts val="580"/>
              </a:spcBef>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When a company incorporated it acquire a separate and independent legal personality. As a legal person it can be sue and be sued in its own name.</a:t>
            </a:r>
          </a:p>
          <a:p>
            <a:pPr marL="274320" indent="-274320" eaLnBrk="1" fontAlgn="auto" hangingPunct="1">
              <a:spcBef>
                <a:spcPts val="580"/>
              </a:spcBef>
              <a:spcAft>
                <a:spcPts val="0"/>
              </a:spcAft>
              <a:buFont typeface="Wingdings 2" panose="05020102010507070707" pitchFamily="18" charset="2"/>
              <a:buNone/>
              <a:defRPr/>
            </a:pPr>
            <a:r>
              <a:rPr lang="en-US" sz="2000"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7F3B0E46-2541-4CBB-9F83-6A1EB77A6CE6}"/>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a:extLst>
              <a:ext uri="{FF2B5EF4-FFF2-40B4-BE49-F238E27FC236}">
                <a16:creationId xmlns:a16="http://schemas.microsoft.com/office/drawing/2014/main" id="{F9C7CA2C-DE0A-40CE-BC5E-03ED30A6D4B5}"/>
              </a:ext>
            </a:extLst>
          </p:cNvPr>
          <p:cNvSpPr txBox="1">
            <a:spLocks/>
          </p:cNvSpPr>
          <p:nvPr/>
        </p:nvSpPr>
        <p:spPr>
          <a:xfrm>
            <a:off x="1295400" y="54195"/>
            <a:ext cx="7848600" cy="63160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NATURE OF COMPANY (</a:t>
            </a:r>
            <a:r>
              <a:rPr lang="en-US" sz="2400" b="1" dirty="0" smtClean="0">
                <a:latin typeface="Times New Roman" pitchFamily="18" charset="0"/>
                <a:cs typeface="Times New Roman" pitchFamily="18" charset="0"/>
              </a:rPr>
              <a:t>Continue..)</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31" y="54195"/>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a16="http://schemas.microsoft.com/office/drawing/2014/main" id="{3EE8F411-1806-470B-9F1E-CA26FAC4EA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a:extLst>
              <a:ext uri="{FF2B5EF4-FFF2-40B4-BE49-F238E27FC236}">
                <a16:creationId xmlns:a16="http://schemas.microsoft.com/office/drawing/2014/main" id="{05A47569-AF9B-401F-BBEF-DB89D4FD9FD8}"/>
              </a:ext>
            </a:extLst>
          </p:cNvPr>
          <p:cNvSpPr>
            <a:spLocks noGrp="1"/>
          </p:cNvSpPr>
          <p:nvPr>
            <p:ph type="dt" sz="half" idx="10"/>
          </p:nvPr>
        </p:nvSpPr>
        <p:spPr/>
        <p:txBody>
          <a:bodyPr/>
          <a:lstStyle/>
          <a:p>
            <a:fld id="{6D8F41A5-6F8D-478D-911D-AC1B5E58F75B}" type="datetime1">
              <a:rPr lang="en-US" smtClean="0"/>
              <a:t>6/22/2022</a:t>
            </a:fld>
            <a:endParaRPr lang="en-US"/>
          </a:p>
        </p:txBody>
      </p:sp>
      <p:sp>
        <p:nvSpPr>
          <p:cNvPr id="7" name="Footer Placeholder 6">
            <a:extLst>
              <a:ext uri="{FF2B5EF4-FFF2-40B4-BE49-F238E27FC236}">
                <a16:creationId xmlns:a16="http://schemas.microsoft.com/office/drawing/2014/main" id="{BDA1CA3D-AB99-4E49-927A-776A9C9669D3}"/>
              </a:ext>
            </a:extLst>
          </p:cNvPr>
          <p:cNvSpPr>
            <a:spLocks noGrp="1"/>
          </p:cNvSpPr>
          <p:nvPr>
            <p:ph type="ftr" sz="quarter" idx="11"/>
          </p:nvPr>
        </p:nvSpPr>
        <p:spPr>
          <a:xfrm>
            <a:off x="1981200" y="6356350"/>
            <a:ext cx="5867400" cy="501650"/>
          </a:xfrm>
        </p:spPr>
        <p:txBody>
          <a:bodyPr/>
          <a:lstStyle/>
          <a:p>
            <a:r>
              <a:rPr lang="en-US"/>
              <a:t>Ms. Manju         Constitution of India, Law and Engineering       Unit 5</a:t>
            </a:r>
            <a:endParaRPr lang="en-US" dirty="0"/>
          </a:p>
        </p:txBody>
      </p:sp>
      <p:sp>
        <p:nvSpPr>
          <p:cNvPr id="9" name="Title 1">
            <a:extLst>
              <a:ext uri="{FF2B5EF4-FFF2-40B4-BE49-F238E27FC236}">
                <a16:creationId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Evaluation Scheme</a:t>
            </a:r>
          </a:p>
        </p:txBody>
      </p:sp>
      <p:pic>
        <p:nvPicPr>
          <p:cNvPr id="1027" name="Picture 3" descr="C:\Users\student\Downloads\IMG-20220617-WA0002.jpg"/>
          <p:cNvPicPr>
            <a:picLocks noChangeAspect="1" noChangeArrowheads="1"/>
          </p:cNvPicPr>
          <p:nvPr/>
        </p:nvPicPr>
        <p:blipFill>
          <a:blip r:embed="rId4"/>
          <a:srcRect l="4461" t="5250" r="8922" b="33000"/>
          <a:stretch>
            <a:fillRect/>
          </a:stretch>
        </p:blipFill>
        <p:spPr bwMode="auto">
          <a:xfrm>
            <a:off x="0" y="609600"/>
            <a:ext cx="9144000" cy="6248400"/>
          </a:xfrm>
          <a:prstGeom prst="rect">
            <a:avLst/>
          </a:prstGeom>
          <a:solidFill>
            <a:schemeClr val="accent1"/>
          </a:solidFill>
          <a:ln>
            <a:solidFill>
              <a:schemeClr val="accent1"/>
            </a:solidFill>
          </a:ln>
        </p:spPr>
      </p:pic>
      <p:cxnSp>
        <p:nvCxnSpPr>
          <p:cNvPr id="13" name="Straight Connector 12"/>
          <p:cNvCxnSpPr/>
          <p:nvPr/>
        </p:nvCxnSpPr>
        <p:spPr>
          <a:xfrm>
            <a:off x="0" y="5715000"/>
            <a:ext cx="9144000" cy="1588"/>
          </a:xfrm>
          <a:prstGeom prst="line">
            <a:avLst/>
          </a:prstGeom>
          <a:ln w="25400">
            <a:solidFill>
              <a:srgbClr val="FF0000">
                <a:alpha val="77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48400"/>
            <a:ext cx="9144000" cy="1588"/>
          </a:xfrm>
          <a:prstGeom prst="line">
            <a:avLst/>
          </a:prstGeom>
          <a:ln w="22225">
            <a:solidFill>
              <a:srgbClr val="FF0000">
                <a:alpha val="77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85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1">
            <a:extLst>
              <a:ext uri="{FF2B5EF4-FFF2-40B4-BE49-F238E27FC236}">
                <a16:creationId xmlns:a16="http://schemas.microsoft.com/office/drawing/2014/main" id="{E98EAF7F-0834-4399-916C-3857A6B04153}"/>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D3C43AA3-67A0-4903-B9E3-6F84E4545BC3}" type="datetime1">
              <a:rPr lang="en-US" smtClean="0">
                <a:latin typeface="Arial" pitchFamily="34" charset="0"/>
              </a:rPr>
              <a:t>6/22/2022</a:t>
            </a:fld>
            <a:endParaRPr lang="en-US">
              <a:latin typeface="Arial" pitchFamily="34" charset="0"/>
            </a:endParaRPr>
          </a:p>
        </p:txBody>
      </p:sp>
      <p:sp>
        <p:nvSpPr>
          <p:cNvPr id="18436" name="Footer Placeholder 2">
            <a:extLst>
              <a:ext uri="{FF2B5EF4-FFF2-40B4-BE49-F238E27FC236}">
                <a16:creationId xmlns:a16="http://schemas.microsoft.com/office/drawing/2014/main" id="{0EBC27B4-DE75-4102-96EE-473CD565CA4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5" name="Content Placeholder 4">
            <a:extLst>
              <a:ext uri="{FF2B5EF4-FFF2-40B4-BE49-F238E27FC236}">
                <a16:creationId xmlns:a16="http://schemas.microsoft.com/office/drawing/2014/main" id="{938C9365-5EF4-46AB-80C3-E72E8FB8D65E}"/>
              </a:ext>
            </a:extLst>
          </p:cNvPr>
          <p:cNvSpPr>
            <a:spLocks noGrp="1"/>
          </p:cNvSpPr>
          <p:nvPr>
            <p:ph sz="quarter" idx="1"/>
          </p:nvPr>
        </p:nvSpPr>
        <p:spPr/>
        <p:txBody>
          <a:bodyPr>
            <a:normAutofit/>
          </a:bodyPr>
          <a:lstStyle/>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Application for allotment of Director Identification Number in DIR-3</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Attachments- ID Proof, Residence Proof, Copy of Verification by Applicant in DIR-4, Specimen Signature.</a:t>
            </a:r>
          </a:p>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 Application of Name availability / Reservation of Name INC-1</a:t>
            </a:r>
          </a:p>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 Application for Incorporation of Company INC-7</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Attachments-</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Memorandum of Association,</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Article of Association,</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Declaration INC-8,</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Affidavit from Each Subscriber in INC-9</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Specimen Signature in INC- 10</a:t>
            </a:r>
          </a:p>
        </p:txBody>
      </p:sp>
      <p:sp>
        <p:nvSpPr>
          <p:cNvPr id="2" name="Slide Number Placeholder 1">
            <a:extLst>
              <a:ext uri="{FF2B5EF4-FFF2-40B4-BE49-F238E27FC236}">
                <a16:creationId xmlns:a16="http://schemas.microsoft.com/office/drawing/2014/main" id="{FB89FBDE-012B-44D4-AD49-2F31E5175EB0}"/>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a:extLst>
              <a:ext uri="{FF2B5EF4-FFF2-40B4-BE49-F238E27FC236}">
                <a16:creationId xmlns:a16="http://schemas.microsoft.com/office/drawing/2014/main" id="{09C555AD-6D38-4472-8185-D9F09B9DADD8}"/>
              </a:ext>
            </a:extLst>
          </p:cNvPr>
          <p:cNvSpPr txBox="1">
            <a:spLocks/>
          </p:cNvSpPr>
          <p:nvPr/>
        </p:nvSpPr>
        <p:spPr>
          <a:xfrm>
            <a:off x="1143000" y="76201"/>
            <a:ext cx="7924800" cy="6096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400" b="1" i="0" dirty="0">
                <a:solidFill>
                  <a:srgbClr val="222222"/>
                </a:solidFill>
                <a:effectLst/>
                <a:latin typeface="Times New Roman" panose="02020603050405020304" pitchFamily="18" charset="0"/>
                <a:cs typeface="Times New Roman" panose="02020603050405020304" pitchFamily="18" charset="0"/>
              </a:rPr>
              <a:t>Formation of Company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8378"/>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181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1">
            <a:extLst>
              <a:ext uri="{FF2B5EF4-FFF2-40B4-BE49-F238E27FC236}">
                <a16:creationId xmlns:a16="http://schemas.microsoft.com/office/drawing/2014/main" id="{E98EAF7F-0834-4399-916C-3857A6B04153}"/>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B07E59F9-E5F8-451F-900B-065F4BB344CB}" type="datetime1">
              <a:rPr lang="en-US" smtClean="0">
                <a:latin typeface="Arial" pitchFamily="34" charset="0"/>
              </a:rPr>
              <a:t>6/22/2022</a:t>
            </a:fld>
            <a:endParaRPr lang="en-US">
              <a:latin typeface="Arial" pitchFamily="34" charset="0"/>
            </a:endParaRPr>
          </a:p>
        </p:txBody>
      </p:sp>
      <p:sp>
        <p:nvSpPr>
          <p:cNvPr id="18436" name="Footer Placeholder 2">
            <a:extLst>
              <a:ext uri="{FF2B5EF4-FFF2-40B4-BE49-F238E27FC236}">
                <a16:creationId xmlns:a16="http://schemas.microsoft.com/office/drawing/2014/main" id="{0EBC27B4-DE75-4102-96EE-473CD565CA4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5" name="Content Placeholder 4">
            <a:extLst>
              <a:ext uri="{FF2B5EF4-FFF2-40B4-BE49-F238E27FC236}">
                <a16:creationId xmlns:a16="http://schemas.microsoft.com/office/drawing/2014/main" id="{938C9365-5EF4-46AB-80C3-E72E8FB8D65E}"/>
              </a:ext>
            </a:extLst>
          </p:cNvPr>
          <p:cNvSpPr>
            <a:spLocks noGrp="1"/>
          </p:cNvSpPr>
          <p:nvPr>
            <p:ph sz="quarter" idx="1"/>
          </p:nvPr>
        </p:nvSpPr>
        <p:spPr>
          <a:xfrm>
            <a:off x="457200" y="1166018"/>
            <a:ext cx="8229600" cy="4525963"/>
          </a:xfrm>
        </p:spPr>
        <p:txBody>
          <a:bodyPr>
            <a:noAutofit/>
          </a:bodyPr>
          <a:lstStyle/>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4</a:t>
            </a:r>
            <a:r>
              <a:rPr lang="en-US" sz="2000" dirty="0">
                <a:latin typeface="Times New Roman" panose="02020603050405020304" pitchFamily="18" charset="0"/>
                <a:cs typeface="Times New Roman" panose="02020603050405020304" pitchFamily="18" charset="0"/>
              </a:rPr>
              <a:t>: – Notice of Situation of registered Office of Company under Incorporation INC-22</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Proof of Registered Office address (Conveyance/Lease deed/Rent Agreement along with the rent receipts) etc.;</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A proof that the Company is permitted to use the address as the registered office of the Company if the same is owned by any other entity/ Person (not taken on lease by company)</a:t>
            </a:r>
          </a:p>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5</a:t>
            </a:r>
            <a:r>
              <a:rPr lang="en-US" sz="2000" dirty="0">
                <a:latin typeface="Times New Roman" panose="02020603050405020304" pitchFamily="18" charset="0"/>
                <a:cs typeface="Times New Roman" panose="02020603050405020304" pitchFamily="18" charset="0"/>
              </a:rPr>
              <a:t>:- Intimation regarding its First Directors DIR-12</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Consent to act as a Director in DIR-2</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Interest in Other entities</a:t>
            </a:r>
          </a:p>
        </p:txBody>
      </p:sp>
      <p:sp>
        <p:nvSpPr>
          <p:cNvPr id="2" name="Slide Number Placeholder 1">
            <a:extLst>
              <a:ext uri="{FF2B5EF4-FFF2-40B4-BE49-F238E27FC236}">
                <a16:creationId xmlns:a16="http://schemas.microsoft.com/office/drawing/2014/main" id="{FB89FBDE-012B-44D4-AD49-2F31E5175EB0}"/>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a:extLst>
              <a:ext uri="{FF2B5EF4-FFF2-40B4-BE49-F238E27FC236}">
                <a16:creationId xmlns:a16="http://schemas.microsoft.com/office/drawing/2014/main" id="{09C555AD-6D38-4472-8185-D9F09B9DADD8}"/>
              </a:ext>
            </a:extLst>
          </p:cNvPr>
          <p:cNvSpPr txBox="1">
            <a:spLocks/>
          </p:cNvSpPr>
          <p:nvPr/>
        </p:nvSpPr>
        <p:spPr>
          <a:xfrm>
            <a:off x="1143000" y="76200"/>
            <a:ext cx="8001000" cy="6096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400" b="1" i="0" dirty="0">
                <a:solidFill>
                  <a:srgbClr val="222222"/>
                </a:solidFill>
                <a:effectLst/>
                <a:latin typeface="Times New Roman" panose="02020603050405020304" pitchFamily="18" charset="0"/>
                <a:cs typeface="Times New Roman" panose="02020603050405020304" pitchFamily="18" charset="0"/>
              </a:rPr>
              <a:t>Formation of Company (</a:t>
            </a:r>
            <a:r>
              <a:rPr lang="en-IN" sz="2400" b="1" i="0" dirty="0" smtClean="0">
                <a:solidFill>
                  <a:srgbClr val="222222"/>
                </a:solidFill>
                <a:effectLst/>
                <a:latin typeface="Times New Roman" panose="02020603050405020304" pitchFamily="18" charset="0"/>
                <a:cs typeface="Times New Roman" panose="02020603050405020304" pitchFamily="18" charset="0"/>
              </a:rPr>
              <a:t>Continue..)</a:t>
            </a:r>
            <a:endParaRPr lang="en-IN" sz="2400" b="1" i="0" dirty="0">
              <a:solidFill>
                <a:srgbClr val="222222"/>
              </a:solidFill>
              <a:effectLst/>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4" y="7620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704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1">
            <a:extLst>
              <a:ext uri="{FF2B5EF4-FFF2-40B4-BE49-F238E27FC236}">
                <a16:creationId xmlns:a16="http://schemas.microsoft.com/office/drawing/2014/main" id="{E98EAF7F-0834-4399-916C-3857A6B04153}"/>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ACE7716E-AF6F-4717-BDC9-0F2ACF72E73A}" type="datetime1">
              <a:rPr lang="en-US" smtClean="0">
                <a:latin typeface="Arial" pitchFamily="34" charset="0"/>
              </a:rPr>
              <a:t>6/22/2022</a:t>
            </a:fld>
            <a:endParaRPr lang="en-US">
              <a:latin typeface="Arial" pitchFamily="34" charset="0"/>
            </a:endParaRPr>
          </a:p>
        </p:txBody>
      </p:sp>
      <p:sp>
        <p:nvSpPr>
          <p:cNvPr id="18436" name="Footer Placeholder 2">
            <a:extLst>
              <a:ext uri="{FF2B5EF4-FFF2-40B4-BE49-F238E27FC236}">
                <a16:creationId xmlns:a16="http://schemas.microsoft.com/office/drawing/2014/main" id="{0EBC27B4-DE75-4102-96EE-473CD565CA4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5" name="Content Placeholder 4">
            <a:extLst>
              <a:ext uri="{FF2B5EF4-FFF2-40B4-BE49-F238E27FC236}">
                <a16:creationId xmlns:a16="http://schemas.microsoft.com/office/drawing/2014/main" id="{938C9365-5EF4-46AB-80C3-E72E8FB8D65E}"/>
              </a:ext>
            </a:extLst>
          </p:cNvPr>
          <p:cNvSpPr>
            <a:spLocks noGrp="1"/>
          </p:cNvSpPr>
          <p:nvPr>
            <p:ph sz="quarter" idx="1"/>
          </p:nvPr>
        </p:nvSpPr>
        <p:spPr/>
        <p:txBody>
          <a:bodyPr>
            <a:noAutofit/>
          </a:bodyPr>
          <a:lstStyle/>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6</a:t>
            </a:r>
            <a:r>
              <a:rPr lang="en-US" sz="2000" dirty="0">
                <a:latin typeface="Times New Roman" panose="02020603050405020304" pitchFamily="18" charset="0"/>
                <a:cs typeface="Times New Roman" panose="02020603050405020304" pitchFamily="18" charset="0"/>
              </a:rPr>
              <a:t>:- Declaration prior to commencement of business INC-21</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(Declaration has to be filled by Director within a period of 180 days from the date of incorporation )</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Certificate of Incorporation</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Specimen Signature in INC- 10</a:t>
            </a:r>
          </a:p>
        </p:txBody>
      </p:sp>
      <p:sp>
        <p:nvSpPr>
          <p:cNvPr id="2" name="Slide Number Placeholder 1">
            <a:extLst>
              <a:ext uri="{FF2B5EF4-FFF2-40B4-BE49-F238E27FC236}">
                <a16:creationId xmlns:a16="http://schemas.microsoft.com/office/drawing/2014/main" id="{FB89FBDE-012B-44D4-AD49-2F31E5175EB0}"/>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a:extLst>
              <a:ext uri="{FF2B5EF4-FFF2-40B4-BE49-F238E27FC236}">
                <a16:creationId xmlns:a16="http://schemas.microsoft.com/office/drawing/2014/main" id="{09C555AD-6D38-4472-8185-D9F09B9DADD8}"/>
              </a:ext>
            </a:extLst>
          </p:cNvPr>
          <p:cNvSpPr txBox="1">
            <a:spLocks/>
          </p:cNvSpPr>
          <p:nvPr/>
        </p:nvSpPr>
        <p:spPr>
          <a:xfrm>
            <a:off x="1247775" y="63704"/>
            <a:ext cx="7896224" cy="62209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400" b="1" i="0" dirty="0">
                <a:solidFill>
                  <a:srgbClr val="222222"/>
                </a:solidFill>
                <a:effectLst/>
              </a:rPr>
              <a:t>Formation of Company (</a:t>
            </a:r>
            <a:r>
              <a:rPr lang="en-IN" sz="2400" b="1" i="0" dirty="0" smtClean="0">
                <a:solidFill>
                  <a:srgbClr val="222222"/>
                </a:solidFill>
                <a:effectLst/>
              </a:rPr>
              <a:t>Continue..)</a:t>
            </a:r>
            <a:endParaRPr lang="en-IN" sz="2400" b="1" i="0" dirty="0">
              <a:solidFill>
                <a:srgbClr val="222222"/>
              </a:solidFill>
              <a:effectLst/>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4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0864E38D-A43D-47D0-853F-DE154A405C5B}"/>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855952B1-DA91-430D-B055-29BF72411A7F}" type="datetime1">
              <a:rPr lang="en-US" smtClean="0">
                <a:latin typeface="Arial" pitchFamily="34" charset="0"/>
              </a:rPr>
              <a:t>6/22/2022</a:t>
            </a:fld>
            <a:endParaRPr lang="en-US">
              <a:latin typeface="Arial" pitchFamily="34" charset="0"/>
            </a:endParaRPr>
          </a:p>
        </p:txBody>
      </p:sp>
      <p:sp>
        <p:nvSpPr>
          <p:cNvPr id="13315" name="Footer Placeholder 4">
            <a:extLst>
              <a:ext uri="{FF2B5EF4-FFF2-40B4-BE49-F238E27FC236}">
                <a16:creationId xmlns:a16="http://schemas.microsoft.com/office/drawing/2014/main" id="{DA24C47E-652C-430E-A231-1AF71F150D69}"/>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pic>
        <p:nvPicPr>
          <p:cNvPr id="13317" name="Content Placeholder 3">
            <a:extLst>
              <a:ext uri="{FF2B5EF4-FFF2-40B4-BE49-F238E27FC236}">
                <a16:creationId xmlns:a16="http://schemas.microsoft.com/office/drawing/2014/main" id="{378E749E-1AD2-469B-88B2-1E20FDC6BCE5}"/>
              </a:ext>
            </a:extLst>
          </p:cNvPr>
          <p:cNvPicPr>
            <a:picLocks noGrp="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52462" y="1416049"/>
            <a:ext cx="8491538" cy="4743450"/>
          </a:xfrm>
        </p:spPr>
      </p:pic>
      <p:sp>
        <p:nvSpPr>
          <p:cNvPr id="2" name="Slide Number Placeholder 1">
            <a:extLst>
              <a:ext uri="{FF2B5EF4-FFF2-40B4-BE49-F238E27FC236}">
                <a16:creationId xmlns:a16="http://schemas.microsoft.com/office/drawing/2014/main" id="{4BE040BB-C1EC-4A09-A78D-6CA2F4134292}"/>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a:extLst>
              <a:ext uri="{FF2B5EF4-FFF2-40B4-BE49-F238E27FC236}">
                <a16:creationId xmlns:a16="http://schemas.microsoft.com/office/drawing/2014/main" id="{0489D940-4427-46E5-B394-54098FCB4779}"/>
              </a:ext>
            </a:extLst>
          </p:cNvPr>
          <p:cNvSpPr txBox="1">
            <a:spLocks/>
          </p:cNvSpPr>
          <p:nvPr/>
        </p:nvSpPr>
        <p:spPr>
          <a:xfrm>
            <a:off x="1143000" y="63901"/>
            <a:ext cx="7924800" cy="6219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Types of companies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4" y="31951"/>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D6A6E57D-3ABB-48A4-BA6E-616E1249100B}"/>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092F1B5D-CED9-4C4C-BC26-5E77248149B8}" type="datetime1">
              <a:rPr lang="en-US" smtClean="0">
                <a:latin typeface="Arial" pitchFamily="34" charset="0"/>
              </a:rPr>
              <a:t>6/22/2022</a:t>
            </a:fld>
            <a:endParaRPr lang="en-US">
              <a:latin typeface="Arial" pitchFamily="34" charset="0"/>
            </a:endParaRPr>
          </a:p>
        </p:txBody>
      </p:sp>
      <p:sp>
        <p:nvSpPr>
          <p:cNvPr id="14339" name="Footer Placeholder 4">
            <a:extLst>
              <a:ext uri="{FF2B5EF4-FFF2-40B4-BE49-F238E27FC236}">
                <a16:creationId xmlns:a16="http://schemas.microsoft.com/office/drawing/2014/main" id="{DB5B0E72-1B72-424F-BDAF-0159FD67ECAE}"/>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14341" name="Content Placeholder 2">
            <a:extLst>
              <a:ext uri="{FF2B5EF4-FFF2-40B4-BE49-F238E27FC236}">
                <a16:creationId xmlns:a16="http://schemas.microsoft.com/office/drawing/2014/main" id="{842134EA-A879-4D77-A6C0-F670F99DAC23}"/>
              </a:ext>
            </a:extLst>
          </p:cNvPr>
          <p:cNvSpPr>
            <a:spLocks noGrp="1"/>
          </p:cNvSpPr>
          <p:nvPr>
            <p:ph idx="4294967295"/>
          </p:nvPr>
        </p:nvSpPr>
        <p:spPr>
          <a:xfrm>
            <a:off x="457200" y="1143000"/>
            <a:ext cx="8229600" cy="4876800"/>
          </a:xfrm>
        </p:spPr>
        <p:txBody>
          <a:bodyPr>
            <a:normAutofit/>
          </a:bodyPr>
          <a:lstStyle/>
          <a:p>
            <a:pPr algn="just"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private company is one which, by its Article of association restricts the right to transfer its share,  limits the maximum number of its member to fifty, prohibits any invitation to the public to subscribe for any share or debenture of the company.    </a:t>
            </a:r>
          </a:p>
          <a:p>
            <a:pPr algn="just" eaLnBrk="1" hangingPunct="1">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public company means a company which is not a private company. In other words, a public company, means a company which by its article does not limit the number of its member &amp; does not prohibit any invitation to the public to subscribe for any share or debentures, of the company. </a:t>
            </a:r>
          </a:p>
          <a:p>
            <a:pPr eaLnBrk="1" hangingPunct="1">
              <a:buFontTx/>
              <a:buChar char="-"/>
            </a:pPr>
            <a:endParaRPr lang="en-US" altLang="en-US" sz="1800" dirty="0"/>
          </a:p>
        </p:txBody>
      </p:sp>
      <p:sp>
        <p:nvSpPr>
          <p:cNvPr id="2" name="Slide Number Placeholder 1">
            <a:extLst>
              <a:ext uri="{FF2B5EF4-FFF2-40B4-BE49-F238E27FC236}">
                <a16:creationId xmlns:a16="http://schemas.microsoft.com/office/drawing/2014/main" id="{24057A72-3807-4DCE-9F58-2D8D48169657}"/>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a:extLst>
              <a:ext uri="{FF2B5EF4-FFF2-40B4-BE49-F238E27FC236}">
                <a16:creationId xmlns:a16="http://schemas.microsoft.com/office/drawing/2014/main" id="{9C4E7687-A64E-4786-8F64-20F06BD34FED}"/>
              </a:ext>
            </a:extLst>
          </p:cNvPr>
          <p:cNvSpPr txBox="1">
            <a:spLocks/>
          </p:cNvSpPr>
          <p:nvPr/>
        </p:nvSpPr>
        <p:spPr>
          <a:xfrm>
            <a:off x="1143000" y="76199"/>
            <a:ext cx="7924800" cy="6096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Definition : Private &amp; Public </a:t>
            </a:r>
            <a:r>
              <a:rPr lang="en-US" sz="2400" b="1" dirty="0" smtClean="0">
                <a:latin typeface="Times New Roman" pitchFamily="18" charset="0"/>
                <a:cs typeface="Times New Roman" pitchFamily="18" charset="0"/>
              </a:rPr>
              <a:t>Company</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2249"/>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BF322C8C-7B91-4B45-B3C3-D8C0EAA0E262}"/>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E947ED04-FB09-4259-B259-F0123A0CF954}" type="datetime1">
              <a:rPr lang="en-US" smtClean="0">
                <a:latin typeface="Arial" pitchFamily="34" charset="0"/>
              </a:rPr>
              <a:t>6/22/2022</a:t>
            </a:fld>
            <a:endParaRPr lang="en-US">
              <a:latin typeface="Arial" pitchFamily="34" charset="0"/>
            </a:endParaRPr>
          </a:p>
        </p:txBody>
      </p:sp>
      <p:sp>
        <p:nvSpPr>
          <p:cNvPr id="15363" name="Footer Placeholder 4">
            <a:extLst>
              <a:ext uri="{FF2B5EF4-FFF2-40B4-BE49-F238E27FC236}">
                <a16:creationId xmlns:a16="http://schemas.microsoft.com/office/drawing/2014/main" id="{E6D101D4-B864-41EC-B38C-11EE84830369}"/>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graphicFrame>
        <p:nvGraphicFramePr>
          <p:cNvPr id="13315" name="Content Placeholder 3">
            <a:extLst>
              <a:ext uri="{FF2B5EF4-FFF2-40B4-BE49-F238E27FC236}">
                <a16:creationId xmlns:a16="http://schemas.microsoft.com/office/drawing/2014/main" id="{E2D3EEE4-E109-4DF4-B269-30B76701492F}"/>
              </a:ext>
            </a:extLst>
          </p:cNvPr>
          <p:cNvGraphicFramePr>
            <a:graphicFrameLocks noGrp="1"/>
          </p:cNvGraphicFramePr>
          <p:nvPr>
            <p:ph idx="4294967295"/>
            <p:extLst>
              <p:ext uri="{D42A27DB-BD31-4B8C-83A1-F6EECF244321}">
                <p14:modId xmlns:p14="http://schemas.microsoft.com/office/powerpoint/2010/main" val="3172102263"/>
              </p:ext>
            </p:extLst>
          </p:nvPr>
        </p:nvGraphicFramePr>
        <p:xfrm>
          <a:off x="457200" y="966907"/>
          <a:ext cx="8229600" cy="4519492"/>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97772">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00"/>
                        </a:solidFill>
                        <a:effectLst/>
                        <a:latin typeface="Calibri" pitchFamily="34" charset="0"/>
                      </a:endParaRP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onstantia" pitchFamily="18" charset="0"/>
                        </a:rPr>
                        <a:t>Private Company</a:t>
                      </a:r>
                      <a:endParaRPr kumimoji="0" lang="en-US" sz="1800" b="1" i="0" u="none" strike="noStrike" cap="none" normalizeH="0" baseline="0" dirty="0">
                        <a:ln>
                          <a:noFill/>
                        </a:ln>
                        <a:solidFill>
                          <a:srgbClr val="000000"/>
                        </a:solidFill>
                        <a:effectLst/>
                        <a:latin typeface="Calibri" pitchFamily="34" charset="0"/>
                      </a:endParaRP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onstantia" pitchFamily="18" charset="0"/>
                        </a:rPr>
                        <a:t>Public Company</a:t>
                      </a:r>
                      <a:endParaRPr kumimoji="0" lang="en-US" sz="1800" b="1" i="0" u="none" strike="noStrike" cap="none" normalizeH="0" baseline="0">
                        <a:ln>
                          <a:noFill/>
                        </a:ln>
                        <a:solidFill>
                          <a:srgbClr val="000000"/>
                        </a:solidFill>
                        <a:effectLst/>
                        <a:latin typeface="Calibri" pitchFamily="34" charset="0"/>
                      </a:endParaRP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5502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paid up capital</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 Lac</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  Lacs</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65502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no of members</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5502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Maximum no of members</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50</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No limit</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5502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Minimum no of Directors</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130162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Transfer of Shares</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Restricted AOA &amp; requires the prior permission of Board of Directors</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Shareholders can transfer shares freely</a:t>
                      </a:r>
                    </a:p>
                  </a:txBody>
                  <a:tcPr marL="9525" marR="9525" marT="9526"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77130B4C-B6F2-4CCB-8FE8-B15971F890D1}"/>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a:extLst>
              <a:ext uri="{FF2B5EF4-FFF2-40B4-BE49-F238E27FC236}">
                <a16:creationId xmlns:a16="http://schemas.microsoft.com/office/drawing/2014/main" id="{53A22469-1361-49F5-9F33-6D3E13BBE64E}"/>
              </a:ext>
            </a:extLst>
          </p:cNvPr>
          <p:cNvSpPr txBox="1">
            <a:spLocks/>
          </p:cNvSpPr>
          <p:nvPr/>
        </p:nvSpPr>
        <p:spPr>
          <a:xfrm>
            <a:off x="1247774" y="0"/>
            <a:ext cx="78200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Private Vs Public Company</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75B2AD43-7689-470E-9F16-304D6B75750D}"/>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386838BC-8A99-4FAA-9BFB-2109E1607428}" type="datetime1">
              <a:rPr lang="en-US" smtClean="0">
                <a:latin typeface="Arial" pitchFamily="34" charset="0"/>
              </a:rPr>
              <a:t>6/22/2022</a:t>
            </a:fld>
            <a:endParaRPr lang="en-US">
              <a:latin typeface="Arial" pitchFamily="34" charset="0"/>
            </a:endParaRPr>
          </a:p>
        </p:txBody>
      </p:sp>
      <p:sp>
        <p:nvSpPr>
          <p:cNvPr id="16387" name="Footer Placeholder 4">
            <a:extLst>
              <a:ext uri="{FF2B5EF4-FFF2-40B4-BE49-F238E27FC236}">
                <a16:creationId xmlns:a16="http://schemas.microsoft.com/office/drawing/2014/main" id="{8BE80553-B63A-44E7-B21F-A0307D8AF4C9}"/>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graphicFrame>
        <p:nvGraphicFramePr>
          <p:cNvPr id="14339" name="Content Placeholder 3">
            <a:extLst>
              <a:ext uri="{FF2B5EF4-FFF2-40B4-BE49-F238E27FC236}">
                <a16:creationId xmlns:a16="http://schemas.microsoft.com/office/drawing/2014/main" id="{2824A60C-6D70-4D4F-B57B-1D232B035961}"/>
              </a:ext>
            </a:extLst>
          </p:cNvPr>
          <p:cNvGraphicFramePr>
            <a:graphicFrameLocks noGrp="1"/>
          </p:cNvGraphicFramePr>
          <p:nvPr>
            <p:ph idx="4294967295"/>
            <p:extLst>
              <p:ext uri="{D42A27DB-BD31-4B8C-83A1-F6EECF244321}">
                <p14:modId xmlns:p14="http://schemas.microsoft.com/office/powerpoint/2010/main" val="2496323980"/>
              </p:ext>
            </p:extLst>
          </p:nvPr>
        </p:nvGraphicFramePr>
        <p:xfrm>
          <a:off x="457200" y="1016563"/>
          <a:ext cx="8229600" cy="5038725"/>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762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Private Company</a:t>
                      </a:r>
                      <a:endParaRPr kumimoji="0" 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Public Company</a:t>
                      </a:r>
                      <a:endParaRPr kumimoji="0" 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Public Subscription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AOA prohibits any invitation to public to subscribe to its sharess &amp; debentures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invite public to subscribe to its shares &amp; debentures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Acceptance of public Deposits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AOA prohibits acceptance of deposits from public</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Can acceptance of deposits from public</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Commencement of Business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Immediately after Certificate of Incorporation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Only after getting the Certificate of commencement of Business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Issue of prospectus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Need not prepare or file 'Prospectus' or 'statement in lieu of prospectus' with registrar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Must  prepare or file Prospectus with registrar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1FC01185-1BCB-48DB-B8B0-46DBB33760FE}"/>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a:extLst>
              <a:ext uri="{FF2B5EF4-FFF2-40B4-BE49-F238E27FC236}">
                <a16:creationId xmlns:a16="http://schemas.microsoft.com/office/drawing/2014/main" id="{D8F17E88-124E-48E6-97C0-A9036EF22C4D}"/>
              </a:ext>
            </a:extLst>
          </p:cNvPr>
          <p:cNvSpPr txBox="1">
            <a:spLocks/>
          </p:cNvSpPr>
          <p:nvPr/>
        </p:nvSpPr>
        <p:spPr>
          <a:xfrm>
            <a:off x="1247774" y="49107"/>
            <a:ext cx="77438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Private Vs Public </a:t>
            </a:r>
            <a:r>
              <a:rPr lang="en-US" sz="2400" b="1" dirty="0" smtClean="0">
                <a:latin typeface="Times New Roman" pitchFamily="18" charset="0"/>
                <a:cs typeface="Times New Roman" pitchFamily="18" charset="0"/>
              </a:rPr>
              <a:t>Company(Continue..)</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65C62861-2CB2-4434-98EA-5BB18E210F95}"/>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B0F91C1A-43FB-4F5B-84A7-EFC5DCDEF05F}" type="datetime1">
              <a:rPr lang="en-US" smtClean="0">
                <a:latin typeface="Arial" pitchFamily="34" charset="0"/>
              </a:rPr>
              <a:t>6/22/2022</a:t>
            </a:fld>
            <a:endParaRPr lang="en-US">
              <a:latin typeface="Arial" pitchFamily="34" charset="0"/>
            </a:endParaRPr>
          </a:p>
        </p:txBody>
      </p:sp>
      <p:sp>
        <p:nvSpPr>
          <p:cNvPr id="17411" name="Footer Placeholder 4">
            <a:extLst>
              <a:ext uri="{FF2B5EF4-FFF2-40B4-BE49-F238E27FC236}">
                <a16:creationId xmlns:a16="http://schemas.microsoft.com/office/drawing/2014/main" id="{99FADBCB-1C8E-484E-8794-CCF72A22DFC6}"/>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graphicFrame>
        <p:nvGraphicFramePr>
          <p:cNvPr id="15363" name="Content Placeholder 3">
            <a:extLst>
              <a:ext uri="{FF2B5EF4-FFF2-40B4-BE49-F238E27FC236}">
                <a16:creationId xmlns:a16="http://schemas.microsoft.com/office/drawing/2014/main" id="{544C4C25-CB82-4347-84B8-977798271C7E}"/>
              </a:ext>
            </a:extLst>
          </p:cNvPr>
          <p:cNvGraphicFramePr>
            <a:graphicFrameLocks noGrp="1"/>
          </p:cNvGraphicFramePr>
          <p:nvPr>
            <p:ph idx="4294967295"/>
            <p:extLst>
              <p:ext uri="{D42A27DB-BD31-4B8C-83A1-F6EECF244321}">
                <p14:modId xmlns:p14="http://schemas.microsoft.com/office/powerpoint/2010/main" val="921847112"/>
              </p:ext>
            </p:extLst>
          </p:nvPr>
        </p:nvGraphicFramePr>
        <p:xfrm>
          <a:off x="762000" y="1006035"/>
          <a:ext cx="7924800" cy="5286375"/>
        </p:xfrm>
        <a:graphic>
          <a:graphicData uri="http://schemas.openxmlformats.org/drawingml/2006/table">
            <a:tbl>
              <a:tblPr/>
              <a:tblGrid>
                <a:gridCol w="2057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6762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Private Company</a:t>
                      </a:r>
                      <a:endParaRPr kumimoji="0" 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rPr>
                        <a:t>Public Company</a:t>
                      </a:r>
                      <a:endParaRPr kumimoji="0" 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Statutory meeting</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 required to hold </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Must hold after one month and before 6 months from date of obtaining the Certificate of commencement of business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Provisions regarding directors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Central Govt approval for appointing and reappointing of MD or Whole time director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Central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Govt</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approval is must for appointing and reappointing of MD or Whole time director</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Managerial  remuneration</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No restriction on payemnt of remuneration to directors &amp; MD's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Remuneration is fixed at 11 % of net profits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6762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Index of members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Need not maintain index of members</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Must maintain index of members if no of members exceed 50</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248F1DF2-7A97-4074-AF2F-D870F77736D9}"/>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a:extLst>
              <a:ext uri="{FF2B5EF4-FFF2-40B4-BE49-F238E27FC236}">
                <a16:creationId xmlns:a16="http://schemas.microsoft.com/office/drawing/2014/main" id="{8088B155-CBF5-45C1-9771-53E1D41AF840}"/>
              </a:ext>
            </a:extLst>
          </p:cNvPr>
          <p:cNvSpPr txBox="1">
            <a:spLocks/>
          </p:cNvSpPr>
          <p:nvPr/>
        </p:nvSpPr>
        <p:spPr>
          <a:xfrm>
            <a:off x="1295400" y="112222"/>
            <a:ext cx="76581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Private Vs Public </a:t>
            </a:r>
            <a:r>
              <a:rPr lang="en-US" sz="2400" b="1" dirty="0" smtClean="0">
                <a:latin typeface="Times New Roman" pitchFamily="18" charset="0"/>
                <a:cs typeface="Times New Roman" pitchFamily="18" charset="0"/>
              </a:rPr>
              <a:t>Company(Continue..)</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34" y="112222"/>
            <a:ext cx="126056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1">
            <a:extLst>
              <a:ext uri="{FF2B5EF4-FFF2-40B4-BE49-F238E27FC236}">
                <a16:creationId xmlns:a16="http://schemas.microsoft.com/office/drawing/2014/main" id="{E98EAF7F-0834-4399-916C-3857A6B04153}"/>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6363AF3D-CB96-4126-BB68-6C8A2DB4F9AF}" type="datetime1">
              <a:rPr lang="en-US" smtClean="0">
                <a:latin typeface="Arial" pitchFamily="34" charset="0"/>
              </a:rPr>
              <a:t>6/22/2022</a:t>
            </a:fld>
            <a:endParaRPr lang="en-US">
              <a:latin typeface="Arial" pitchFamily="34" charset="0"/>
            </a:endParaRPr>
          </a:p>
        </p:txBody>
      </p:sp>
      <p:sp>
        <p:nvSpPr>
          <p:cNvPr id="18436" name="Footer Placeholder 2">
            <a:extLst>
              <a:ext uri="{FF2B5EF4-FFF2-40B4-BE49-F238E27FC236}">
                <a16:creationId xmlns:a16="http://schemas.microsoft.com/office/drawing/2014/main" id="{0EBC27B4-DE75-4102-96EE-473CD565CA4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5" name="Content Placeholder 4">
            <a:extLst>
              <a:ext uri="{FF2B5EF4-FFF2-40B4-BE49-F238E27FC236}">
                <a16:creationId xmlns:a16="http://schemas.microsoft.com/office/drawing/2014/main" id="{938C9365-5EF4-46AB-80C3-E72E8FB8D65E}"/>
              </a:ext>
            </a:extLst>
          </p:cNvPr>
          <p:cNvSpPr>
            <a:spLocks noGrp="1"/>
          </p:cNvSpPr>
          <p:nvPr>
            <p:ph sz="quarter" idx="1"/>
          </p:nvPr>
        </p:nvSpPr>
        <p:spPr/>
        <p:txBody>
          <a:bodyPr>
            <a:normAutofit/>
          </a:bodyPr>
          <a:lstStyle/>
          <a:p>
            <a:pPr marL="274320" indent="-274320" algn="just" eaLnBrk="1" fontAlgn="auto" hangingPunct="1">
              <a:spcBef>
                <a:spcPts val="580"/>
              </a:spcBef>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The first step in the formation of the company is to prepare memorandum of association. it is one of the documents which has to be filed with registrar of the companies at the time of incorporation of a company.</a:t>
            </a:r>
          </a:p>
          <a:p>
            <a:pPr marL="274320" indent="-274320" algn="just" eaLnBrk="1" fontAlgn="auto" hangingPunct="1">
              <a:spcBef>
                <a:spcPts val="580"/>
              </a:spcBef>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MOA of a company is its character and defines the limitation of the power of the company . MOA contains the fundamental condition upon which the company is allowed to incorporated.</a:t>
            </a:r>
          </a:p>
          <a:p>
            <a:pPr marL="274320" indent="-274320" algn="just" eaLnBrk="1" fontAlgn="auto" hangingPunct="1">
              <a:spcBef>
                <a:spcPts val="580"/>
              </a:spcBef>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The purpose of MOA is to enable the Shareholders, creditors and those who deal with the company to know what is permitted range of enterprise</a:t>
            </a:r>
          </a:p>
        </p:txBody>
      </p:sp>
      <p:sp>
        <p:nvSpPr>
          <p:cNvPr id="2" name="Slide Number Placeholder 1">
            <a:extLst>
              <a:ext uri="{FF2B5EF4-FFF2-40B4-BE49-F238E27FC236}">
                <a16:creationId xmlns:a16="http://schemas.microsoft.com/office/drawing/2014/main" id="{FB89FBDE-012B-44D4-AD49-2F31E5175EB0}"/>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a:extLst>
              <a:ext uri="{FF2B5EF4-FFF2-40B4-BE49-F238E27FC236}">
                <a16:creationId xmlns:a16="http://schemas.microsoft.com/office/drawing/2014/main" id="{09C555AD-6D38-4472-8185-D9F09B9DADD8}"/>
              </a:ext>
            </a:extLst>
          </p:cNvPr>
          <p:cNvSpPr txBox="1">
            <a:spLocks/>
          </p:cNvSpPr>
          <p:nvPr/>
        </p:nvSpPr>
        <p:spPr>
          <a:xfrm>
            <a:off x="1247774" y="96929"/>
            <a:ext cx="78200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MEMORANDUM OF ASSOCIATION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96929"/>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975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1">
            <a:extLst>
              <a:ext uri="{FF2B5EF4-FFF2-40B4-BE49-F238E27FC236}">
                <a16:creationId xmlns:a16="http://schemas.microsoft.com/office/drawing/2014/main" id="{E98EAF7F-0834-4399-916C-3857A6B04153}"/>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8B28D613-CF6B-4766-9FE3-06542528A96A}" type="datetime1">
              <a:rPr lang="en-US" smtClean="0">
                <a:latin typeface="Arial" pitchFamily="34" charset="0"/>
              </a:rPr>
              <a:t>6/22/2022</a:t>
            </a:fld>
            <a:endParaRPr lang="en-US">
              <a:latin typeface="Arial" pitchFamily="34" charset="0"/>
            </a:endParaRPr>
          </a:p>
        </p:txBody>
      </p:sp>
      <p:sp>
        <p:nvSpPr>
          <p:cNvPr id="18436" name="Footer Placeholder 2">
            <a:extLst>
              <a:ext uri="{FF2B5EF4-FFF2-40B4-BE49-F238E27FC236}">
                <a16:creationId xmlns:a16="http://schemas.microsoft.com/office/drawing/2014/main" id="{0EBC27B4-DE75-4102-96EE-473CD565CA4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5" name="Content Placeholder 4">
            <a:extLst>
              <a:ext uri="{FF2B5EF4-FFF2-40B4-BE49-F238E27FC236}">
                <a16:creationId xmlns:a16="http://schemas.microsoft.com/office/drawing/2014/main" id="{938C9365-5EF4-46AB-80C3-E72E8FB8D65E}"/>
              </a:ext>
            </a:extLst>
          </p:cNvPr>
          <p:cNvSpPr>
            <a:spLocks noGrp="1"/>
          </p:cNvSpPr>
          <p:nvPr>
            <p:ph sz="quarter" idx="1"/>
          </p:nvPr>
        </p:nvSpPr>
        <p:spPr/>
        <p:txBody>
          <a:bodyPr>
            <a:normAutofit/>
          </a:bodyPr>
          <a:lstStyle/>
          <a:p>
            <a:pPr marL="274320" indent="-274320" algn="just" eaLnBrk="1" fontAlgn="auto" hangingPunct="1">
              <a:spcBef>
                <a:spcPts val="580"/>
              </a:spcBef>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The first step in the formation of the company is to prepare memorandum of association. it is one of the documents which has to be filed with registrar of the companies at the time of incorporation of a company.</a:t>
            </a:r>
          </a:p>
          <a:p>
            <a:pPr marL="274320" indent="-274320" algn="just" eaLnBrk="1" fontAlgn="auto" hangingPunct="1">
              <a:spcBef>
                <a:spcPts val="580"/>
              </a:spcBef>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MOA of a company is its character and defines the limitation of the power of the company . MOA contains the fundamental condition upon which the company is allowed to incorporated.</a:t>
            </a:r>
          </a:p>
          <a:p>
            <a:pPr marL="274320" indent="-274320" algn="just" eaLnBrk="1" fontAlgn="auto" hangingPunct="1">
              <a:spcBef>
                <a:spcPts val="580"/>
              </a:spcBef>
              <a:spcAft>
                <a:spcPts val="0"/>
              </a:spcAft>
              <a:buFont typeface="Arial" pitchFamily="34" charset="0"/>
              <a:buChar char="•"/>
              <a:defRPr/>
            </a:pPr>
            <a:r>
              <a:rPr lang="en-US" sz="2000" dirty="0">
                <a:latin typeface="Times New Roman" panose="02020603050405020304" pitchFamily="18" charset="0"/>
                <a:cs typeface="Times New Roman" panose="02020603050405020304" pitchFamily="18" charset="0"/>
              </a:rPr>
              <a:t>The purpose of MOA is to enable the Shareholders, creditors and those who deal with the company to know what is permitted range of enterprise</a:t>
            </a:r>
          </a:p>
        </p:txBody>
      </p:sp>
      <p:sp>
        <p:nvSpPr>
          <p:cNvPr id="2" name="Slide Number Placeholder 1">
            <a:extLst>
              <a:ext uri="{FF2B5EF4-FFF2-40B4-BE49-F238E27FC236}">
                <a16:creationId xmlns:a16="http://schemas.microsoft.com/office/drawing/2014/main" id="{FB89FBDE-012B-44D4-AD49-2F31E5175EB0}"/>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a:extLst>
              <a:ext uri="{FF2B5EF4-FFF2-40B4-BE49-F238E27FC236}">
                <a16:creationId xmlns:a16="http://schemas.microsoft.com/office/drawing/2014/main" id="{09C555AD-6D38-4472-8185-D9F09B9DADD8}"/>
              </a:ext>
            </a:extLst>
          </p:cNvPr>
          <p:cNvSpPr txBox="1">
            <a:spLocks/>
          </p:cNvSpPr>
          <p:nvPr/>
        </p:nvSpPr>
        <p:spPr>
          <a:xfrm>
            <a:off x="1379220" y="63294"/>
            <a:ext cx="768858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MEMORANDUM OF </a:t>
            </a:r>
            <a:r>
              <a:rPr lang="en-US" sz="2400" b="1" dirty="0" smtClean="0">
                <a:latin typeface="Times New Roman" pitchFamily="18" charset="0"/>
                <a:cs typeface="Times New Roman" pitchFamily="18" charset="0"/>
              </a:rPr>
              <a:t>ASSOCIATION(Continue..) </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7" y="63294"/>
            <a:ext cx="13465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35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4B55991A-6129-49AC-93B1-9684093F2F6B}" type="datetime1">
              <a:rPr lang="en-US" smtClean="0"/>
              <a:t>6/22/2022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a:extLst>
              <a:ext uri="{FF2B5EF4-FFF2-40B4-BE49-F238E27FC236}">
                <a16:creationId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a:latin typeface="Times New Roman" pitchFamily="18" charset="0"/>
                <a:cs typeface="Times New Roman" pitchFamily="18" charset="0"/>
              </a:rPr>
              <a:t> </a:t>
            </a:r>
            <a:r>
              <a:rPr lang="en-US" sz="2400" b="1" dirty="0">
                <a:latin typeface="Times New Roman" pitchFamily="18" charset="0"/>
                <a:cs typeface="Times New Roman" pitchFamily="18" charset="0"/>
              </a:rPr>
              <a:t>Syllabus</a:t>
            </a:r>
          </a:p>
        </p:txBody>
      </p:sp>
      <p:pic>
        <p:nvPicPr>
          <p:cNvPr id="1026" name="Picture 2"/>
          <p:cNvPicPr>
            <a:picLocks noChangeAspect="1" noChangeArrowheads="1"/>
          </p:cNvPicPr>
          <p:nvPr/>
        </p:nvPicPr>
        <p:blipFill>
          <a:blip r:embed="rId4"/>
          <a:srcRect/>
          <a:stretch>
            <a:fillRect/>
          </a:stretch>
        </p:blipFill>
        <p:spPr bwMode="auto">
          <a:xfrm>
            <a:off x="0" y="762000"/>
            <a:ext cx="9144000" cy="1419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0" y="1657350"/>
            <a:ext cx="9144000" cy="5200650"/>
          </a:xfrm>
          <a:prstGeom prst="rect">
            <a:avLst/>
          </a:prstGeom>
          <a:noFill/>
          <a:ln w="9525">
            <a:noFill/>
            <a:miter lim="800000"/>
            <a:headEnd/>
            <a:tailEnd/>
          </a:ln>
          <a:effectLst/>
        </p:spPr>
      </p:pic>
    </p:spTree>
    <p:extLst>
      <p:ext uri="{BB962C8B-B14F-4D97-AF65-F5344CB8AC3E}">
        <p14:creationId xmlns:p14="http://schemas.microsoft.com/office/powerpoint/2010/main" val="1656639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FA311E4C-24C6-438A-A695-9B19CCC0CCE4}"/>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56855256-95D0-49FE-A3EA-1FD2AF0696DC}" type="datetime1">
              <a:rPr lang="en-US" smtClean="0">
                <a:latin typeface="Arial" pitchFamily="34" charset="0"/>
              </a:rPr>
              <a:t>6/22/2022</a:t>
            </a:fld>
            <a:endParaRPr lang="en-US">
              <a:latin typeface="Arial" pitchFamily="34" charset="0"/>
            </a:endParaRPr>
          </a:p>
        </p:txBody>
      </p:sp>
      <p:sp>
        <p:nvSpPr>
          <p:cNvPr id="19459" name="Footer Placeholder 4">
            <a:extLst>
              <a:ext uri="{FF2B5EF4-FFF2-40B4-BE49-F238E27FC236}">
                <a16:creationId xmlns:a16="http://schemas.microsoft.com/office/drawing/2014/main" id="{67B6F54F-4E68-45AD-8FE9-071D39CC9757}"/>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19461" name="Content Placeholder 2">
            <a:extLst>
              <a:ext uri="{FF2B5EF4-FFF2-40B4-BE49-F238E27FC236}">
                <a16:creationId xmlns:a16="http://schemas.microsoft.com/office/drawing/2014/main" id="{C5CB2029-6356-46A4-8AE2-BCCE6E622D0B}"/>
              </a:ext>
            </a:extLst>
          </p:cNvPr>
          <p:cNvSpPr>
            <a:spLocks noGrp="1"/>
          </p:cNvSpPr>
          <p:nvPr>
            <p:ph idx="4294967295"/>
          </p:nvPr>
        </p:nvSpPr>
        <p:spPr>
          <a:xfrm>
            <a:off x="457200" y="1143001"/>
            <a:ext cx="8382000" cy="4419599"/>
          </a:xfrm>
        </p:spPr>
        <p:txBody>
          <a:bodyPr>
            <a:normAutofit/>
          </a:bodyPr>
          <a:lstStyle/>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defines the rights and liabilities of the members.</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capital structure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object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specifies the state in which the registered office of the company is situated.</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constitution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specify the conditions under which the company has been incorporated.</a:t>
            </a:r>
          </a:p>
        </p:txBody>
      </p:sp>
      <p:sp>
        <p:nvSpPr>
          <p:cNvPr id="2" name="Slide Number Placeholder 1">
            <a:extLst>
              <a:ext uri="{FF2B5EF4-FFF2-40B4-BE49-F238E27FC236}">
                <a16:creationId xmlns:a16="http://schemas.microsoft.com/office/drawing/2014/main" id="{686CB7F5-901A-4D57-83EE-50A3CE0CBF4A}"/>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a:extLst>
              <a:ext uri="{FF2B5EF4-FFF2-40B4-BE49-F238E27FC236}">
                <a16:creationId xmlns:a16="http://schemas.microsoft.com/office/drawing/2014/main" id="{1A97BE78-A950-426C-A06C-38F0F456118F}"/>
              </a:ext>
            </a:extLst>
          </p:cNvPr>
          <p:cNvSpPr txBox="1">
            <a:spLocks/>
          </p:cNvSpPr>
          <p:nvPr/>
        </p:nvSpPr>
        <p:spPr>
          <a:xfrm>
            <a:off x="1295400" y="60326"/>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IMPORTANCE OF MOA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5" y="60326"/>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21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FA311E4C-24C6-438A-A695-9B19CCC0CCE4}"/>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08572B69-4F54-4DED-B572-2CF4DFEE3512}" type="datetime1">
              <a:rPr lang="en-US" smtClean="0">
                <a:latin typeface="Arial" pitchFamily="34" charset="0"/>
              </a:rPr>
              <a:t>6/22/2022</a:t>
            </a:fld>
            <a:endParaRPr lang="en-US">
              <a:latin typeface="Arial" pitchFamily="34" charset="0"/>
            </a:endParaRPr>
          </a:p>
        </p:txBody>
      </p:sp>
      <p:sp>
        <p:nvSpPr>
          <p:cNvPr id="19459" name="Footer Placeholder 4">
            <a:extLst>
              <a:ext uri="{FF2B5EF4-FFF2-40B4-BE49-F238E27FC236}">
                <a16:creationId xmlns:a16="http://schemas.microsoft.com/office/drawing/2014/main" id="{67B6F54F-4E68-45AD-8FE9-071D39CC9757}"/>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19461" name="Content Placeholder 2">
            <a:extLst>
              <a:ext uri="{FF2B5EF4-FFF2-40B4-BE49-F238E27FC236}">
                <a16:creationId xmlns:a16="http://schemas.microsoft.com/office/drawing/2014/main" id="{C5CB2029-6356-46A4-8AE2-BCCE6E622D0B}"/>
              </a:ext>
            </a:extLst>
          </p:cNvPr>
          <p:cNvSpPr>
            <a:spLocks noGrp="1"/>
          </p:cNvSpPr>
          <p:nvPr>
            <p:ph idx="4294967295"/>
          </p:nvPr>
        </p:nvSpPr>
        <p:spPr>
          <a:xfrm>
            <a:off x="457200" y="1143001"/>
            <a:ext cx="8382000" cy="4419599"/>
          </a:xfrm>
        </p:spPr>
        <p:txBody>
          <a:bodyPr>
            <a:normAutofit/>
          </a:bodyPr>
          <a:lstStyle/>
          <a:p>
            <a:pPr marL="0" indent="0" eaLnBrk="1" hangingPunct="1">
              <a:buNone/>
            </a:pPr>
            <a:r>
              <a:rPr lang="en-US" altLang="en-US" sz="2000" dirty="0">
                <a:latin typeface="Times New Roman" panose="02020603050405020304" pitchFamily="18" charset="0"/>
                <a:cs typeface="Times New Roman" panose="02020603050405020304" pitchFamily="18" charset="0"/>
              </a:rPr>
              <a:t>The Companies Act, 2013 which are as follows:-</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marL="0" indent="0" eaLnBrk="1" hangingPunct="1">
              <a:buNone/>
            </a:pPr>
            <a:r>
              <a:rPr lang="en-US" altLang="en-US" sz="2000" dirty="0">
                <a:latin typeface="Times New Roman" panose="02020603050405020304" pitchFamily="18" charset="0"/>
                <a:cs typeface="Times New Roman" panose="02020603050405020304" pitchFamily="18" charset="0"/>
              </a:rPr>
              <a:t>1. Name Clause</a:t>
            </a:r>
          </a:p>
          <a:p>
            <a:pPr marL="0" indent="0" eaLnBrk="1" hangingPunct="1">
              <a:buNone/>
            </a:pPr>
            <a:r>
              <a:rPr lang="en-US" altLang="en-US" sz="2000" dirty="0">
                <a:latin typeface="Times New Roman" panose="02020603050405020304" pitchFamily="18" charset="0"/>
                <a:cs typeface="Times New Roman" panose="02020603050405020304" pitchFamily="18" charset="0"/>
              </a:rPr>
              <a:t>2. Registered office Clause</a:t>
            </a:r>
          </a:p>
          <a:p>
            <a:pPr marL="0" indent="0" eaLnBrk="1" hangingPunct="1">
              <a:buNone/>
            </a:pPr>
            <a:r>
              <a:rPr lang="en-US" altLang="en-US" sz="2000" dirty="0">
                <a:latin typeface="Times New Roman" panose="02020603050405020304" pitchFamily="18" charset="0"/>
                <a:cs typeface="Times New Roman" panose="02020603050405020304" pitchFamily="18" charset="0"/>
              </a:rPr>
              <a:t>3. Object clause</a:t>
            </a:r>
          </a:p>
          <a:p>
            <a:pPr marL="0" indent="0" eaLnBrk="1" hangingPunct="1">
              <a:buNone/>
            </a:pPr>
            <a:r>
              <a:rPr lang="en-US" altLang="en-US" sz="2000" dirty="0">
                <a:latin typeface="Times New Roman" panose="02020603050405020304" pitchFamily="18" charset="0"/>
                <a:cs typeface="Times New Roman" panose="02020603050405020304" pitchFamily="18" charset="0"/>
              </a:rPr>
              <a:t>4. Liability clause</a:t>
            </a:r>
          </a:p>
          <a:p>
            <a:pPr marL="0" indent="0" eaLnBrk="1" hangingPunct="1">
              <a:buNone/>
            </a:pPr>
            <a:r>
              <a:rPr lang="en-US" altLang="en-US" sz="2000" dirty="0">
                <a:latin typeface="Times New Roman" panose="02020603050405020304" pitchFamily="18" charset="0"/>
                <a:cs typeface="Times New Roman" panose="02020603050405020304" pitchFamily="18" charset="0"/>
              </a:rPr>
              <a:t>5. Capital Clause</a:t>
            </a:r>
          </a:p>
          <a:p>
            <a:pPr marL="0" indent="0" eaLnBrk="1" hangingPunct="1">
              <a:buNone/>
            </a:pPr>
            <a:r>
              <a:rPr lang="en-US" altLang="en-US" sz="2000" dirty="0">
                <a:latin typeface="Times New Roman" panose="02020603050405020304" pitchFamily="18" charset="0"/>
                <a:cs typeface="Times New Roman" panose="02020603050405020304" pitchFamily="18" charset="0"/>
              </a:rPr>
              <a:t>6. Subscriber Clause</a:t>
            </a:r>
          </a:p>
        </p:txBody>
      </p:sp>
      <p:sp>
        <p:nvSpPr>
          <p:cNvPr id="2" name="Slide Number Placeholder 1">
            <a:extLst>
              <a:ext uri="{FF2B5EF4-FFF2-40B4-BE49-F238E27FC236}">
                <a16:creationId xmlns:a16="http://schemas.microsoft.com/office/drawing/2014/main" id="{686CB7F5-901A-4D57-83EE-50A3CE0CBF4A}"/>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a:extLst>
              <a:ext uri="{FF2B5EF4-FFF2-40B4-BE49-F238E27FC236}">
                <a16:creationId xmlns:a16="http://schemas.microsoft.com/office/drawing/2014/main" id="{1A97BE78-A950-426C-A06C-38F0F456118F}"/>
              </a:ext>
            </a:extLst>
          </p:cNvPr>
          <p:cNvSpPr txBox="1">
            <a:spLocks/>
          </p:cNvSpPr>
          <p:nvPr/>
        </p:nvSpPr>
        <p:spPr>
          <a:xfrm>
            <a:off x="1247775" y="30726"/>
            <a:ext cx="7891870" cy="715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CLAUSES OF MEMORANDUM OF ASSOCIATION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45526"/>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002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BB239DEE-687A-4FFC-A878-21BFD17697DF}"/>
              </a:ext>
            </a:extLst>
          </p:cNvPr>
          <p:cNvSpPr>
            <a:spLocks noGrp="1"/>
          </p:cNvSpPr>
          <p:nvPr>
            <p:ph type="dt" sz="quarter" idx="10"/>
          </p:nvPr>
        </p:nvSpPr>
        <p:spPr bwMode="auto">
          <a:xfrm>
            <a:off x="422031" y="6273008"/>
            <a:ext cx="2133600" cy="365125"/>
          </a:xfrm>
          <a:ln>
            <a:miter lim="800000"/>
            <a:headEnd/>
            <a:tailEnd/>
          </a:ln>
        </p:spPr>
        <p:txBody>
          <a:bodyPr vert="horz" wrap="square" lIns="91440" tIns="45720" rIns="91440" bIns="45720" numCol="1" compatLnSpc="1">
            <a:prstTxWarp prst="textNoShape">
              <a:avLst/>
            </a:prstTxWarp>
          </a:bodyPr>
          <a:lstStyle/>
          <a:p>
            <a:pPr>
              <a:defRPr/>
            </a:pPr>
            <a:fld id="{F13E13FC-DBD1-4DC6-A49F-60FAF4857B89}" type="datetime1">
              <a:rPr lang="en-US" smtClean="0">
                <a:solidFill>
                  <a:schemeClr val="tx1"/>
                </a:solidFill>
                <a:latin typeface="Arial" pitchFamily="34" charset="0"/>
              </a:rPr>
              <a:t>6/22/2022</a:t>
            </a:fld>
            <a:endParaRPr lang="en-US">
              <a:solidFill>
                <a:schemeClr val="tx1"/>
              </a:solidFill>
              <a:latin typeface="Arial" pitchFamily="34" charset="0"/>
            </a:endParaRPr>
          </a:p>
        </p:txBody>
      </p:sp>
      <p:sp>
        <p:nvSpPr>
          <p:cNvPr id="20483" name="Footer Placeholder 4">
            <a:extLst>
              <a:ext uri="{FF2B5EF4-FFF2-40B4-BE49-F238E27FC236}">
                <a16:creationId xmlns:a16="http://schemas.microsoft.com/office/drawing/2014/main" id="{401CC65C-FE15-4A28-B435-419C007466E1}"/>
              </a:ext>
            </a:extLst>
          </p:cNvPr>
          <p:cNvSpPr>
            <a:spLocks noGrp="1"/>
          </p:cNvSpPr>
          <p:nvPr>
            <p:ph type="ftr" sz="quarter" idx="11"/>
          </p:nvPr>
        </p:nvSpPr>
        <p:spPr bwMode="auto">
          <a:xfrm>
            <a:off x="3089031" y="6273008"/>
            <a:ext cx="2895600" cy="365125"/>
          </a:xfrm>
          <a:ln>
            <a:miter lim="800000"/>
            <a:headEnd/>
            <a:tailEnd/>
          </a:ln>
        </p:spPr>
        <p:txBody>
          <a:bodyPr vert="horz" wrap="square" lIns="91440" tIns="45720" rIns="91440" bIns="45720" numCol="1" compatLnSpc="1">
            <a:prstTxWarp prst="textNoShape">
              <a:avLst/>
            </a:prstTxWarp>
          </a:bodyPr>
          <a:lstStyle/>
          <a:p>
            <a:pPr>
              <a:defRPr/>
            </a:pPr>
            <a:r>
              <a:rPr lang="en-US">
                <a:solidFill>
                  <a:schemeClr val="tx1"/>
                </a:solidFill>
                <a:latin typeface="Arial" pitchFamily="34" charset="0"/>
              </a:rPr>
              <a:t>Ms. Manju         Constitution of India, Law and Engineering       Unit 5</a:t>
            </a:r>
          </a:p>
        </p:txBody>
      </p:sp>
      <p:sp>
        <p:nvSpPr>
          <p:cNvPr id="2" name="Slide Number Placeholder 1">
            <a:extLst>
              <a:ext uri="{FF2B5EF4-FFF2-40B4-BE49-F238E27FC236}">
                <a16:creationId xmlns:a16="http://schemas.microsoft.com/office/drawing/2014/main" id="{B3DBB369-8769-4C80-A7AB-A60AE3368315}"/>
              </a:ext>
            </a:extLst>
          </p:cNvPr>
          <p:cNvSpPr>
            <a:spLocks noGrp="1"/>
          </p:cNvSpPr>
          <p:nvPr>
            <p:ph type="sldNum" sz="quarter" idx="12"/>
          </p:nvPr>
        </p:nvSpPr>
        <p:spPr>
          <a:xfrm>
            <a:off x="6518031" y="6273008"/>
            <a:ext cx="2133600" cy="365125"/>
          </a:xfrm>
        </p:spPr>
        <p:txBody>
          <a:bodyPr/>
          <a:lstStyle/>
          <a:p>
            <a:fld id="{B6F15528-21DE-4FAA-801E-634DDDAF4B2B}" type="slidenum">
              <a:rPr lang="en-US" smtClean="0">
                <a:solidFill>
                  <a:schemeClr val="tx1"/>
                </a:solidFill>
              </a:rPr>
              <a:pPr/>
              <a:t>42</a:t>
            </a:fld>
            <a:endParaRPr lang="en-US">
              <a:solidFill>
                <a:schemeClr val="tx1"/>
              </a:solidFill>
            </a:endParaRPr>
          </a:p>
        </p:txBody>
      </p:sp>
      <p:sp>
        <p:nvSpPr>
          <p:cNvPr id="7" name="Title 1">
            <a:extLst>
              <a:ext uri="{FF2B5EF4-FFF2-40B4-BE49-F238E27FC236}">
                <a16:creationId xmlns:a16="http://schemas.microsoft.com/office/drawing/2014/main" id="{0BF5A351-F03C-4BBF-92F4-9F83C1C8B2D1}"/>
              </a:ext>
            </a:extLst>
          </p:cNvPr>
          <p:cNvSpPr txBox="1">
            <a:spLocks/>
          </p:cNvSpPr>
          <p:nvPr/>
        </p:nvSpPr>
        <p:spPr>
          <a:xfrm>
            <a:off x="1247774" y="65881"/>
            <a:ext cx="75152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solidFill>
                  <a:schemeClr val="tx1"/>
                </a:solidFill>
                <a:latin typeface="Times New Roman" pitchFamily="18" charset="0"/>
                <a:cs typeface="Times New Roman" pitchFamily="18" charset="0"/>
              </a:rPr>
              <a:t>ARTICLES OF ASSOCIATION (AOA</a:t>
            </a:r>
            <a:r>
              <a:rPr lang="en-US" sz="2400" b="1" dirty="0" smtClean="0">
                <a:solidFill>
                  <a:schemeClr val="tx1"/>
                </a:solidFill>
                <a:latin typeface="Times New Roman" pitchFamily="18" charset="0"/>
                <a:cs typeface="Times New Roman" pitchFamily="18" charset="0"/>
              </a:rPr>
              <a:t>)</a:t>
            </a:r>
            <a:endParaRPr lang="en-US" sz="2400" b="1" dirty="0">
              <a:solidFill>
                <a:schemeClr val="tx1"/>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23A11D32-C9AB-4240-AD8A-F6728484B46D}"/>
              </a:ext>
            </a:extLst>
          </p:cNvPr>
          <p:cNvSpPr txBox="1"/>
          <p:nvPr/>
        </p:nvSpPr>
        <p:spPr>
          <a:xfrm>
            <a:off x="609599" y="1371599"/>
            <a:ext cx="8042031"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Companies Act, 2013 defines ‘articles’ as the “articles of association of a company originally framed, or as altered from time to time in pursuance of any previous company laws or of the present.” The Articles of Association of a company are that which prescribe the rules, regulations and the bye-laws for the internal management of the company, the conduct of its business, and is a document of paramount significance in the life of a company. The Articles of a company have often been compared to a rule book of the company’s working, that regulates the management and powers of the company and its officers. It prescribes several details of the company’s inner workings such as the manner of making calls, director’s/employees qualifications,  powers and duties of auditors, forfeiture of shares etc.</a:t>
            </a:r>
            <a:endParaRPr lang="en-IN" sz="2000" dirty="0">
              <a:latin typeface="Times New Roman" panose="0202060305040502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83298"/>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54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D1421937-BF7D-4F09-B47F-97E332DA79A8}"/>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39A47BCA-3665-4917-BD9B-92E7D6211D71}" type="datetime1">
              <a:rPr lang="en-US" smtClean="0">
                <a:latin typeface="Arial" pitchFamily="34" charset="0"/>
              </a:rPr>
              <a:t>6/22/2022</a:t>
            </a:fld>
            <a:endParaRPr lang="en-US">
              <a:latin typeface="Arial" pitchFamily="34" charset="0"/>
            </a:endParaRPr>
          </a:p>
        </p:txBody>
      </p:sp>
      <p:sp>
        <p:nvSpPr>
          <p:cNvPr id="21507" name="Footer Placeholder 4">
            <a:extLst>
              <a:ext uri="{FF2B5EF4-FFF2-40B4-BE49-F238E27FC236}">
                <a16:creationId xmlns:a16="http://schemas.microsoft.com/office/drawing/2014/main" id="{FDAEBA40-621C-47A6-8379-4E13DAD9DB1B}"/>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1509" name="Content Placeholder 2">
            <a:extLst>
              <a:ext uri="{FF2B5EF4-FFF2-40B4-BE49-F238E27FC236}">
                <a16:creationId xmlns:a16="http://schemas.microsoft.com/office/drawing/2014/main" id="{D90224A0-B6D9-43F3-B2A9-A822257F5325}"/>
              </a:ext>
            </a:extLst>
          </p:cNvPr>
          <p:cNvSpPr>
            <a:spLocks noGrp="1"/>
          </p:cNvSpPr>
          <p:nvPr>
            <p:ph idx="4294967295"/>
          </p:nvPr>
        </p:nvSpPr>
        <p:spPr>
          <a:xfrm>
            <a:off x="457200" y="1371601"/>
            <a:ext cx="7772400" cy="4572000"/>
          </a:xfrm>
        </p:spPr>
        <p:txBody>
          <a:bodyPr>
            <a:normAutofit/>
          </a:bodyPr>
          <a:lstStyle/>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Rights of different classes of shareholder.</a:t>
            </a:r>
          </a:p>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Use of common seal of the company.</a:t>
            </a:r>
          </a:p>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Different classes of shares and their right.</a:t>
            </a:r>
          </a:p>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Appointment , powers, duties, salary of MD, manager, and secretary.</a:t>
            </a:r>
          </a:p>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Borrowing power of directors.</a:t>
            </a:r>
          </a:p>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Voting rights of member .</a:t>
            </a:r>
          </a:p>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Board meetings and proceedings.</a:t>
            </a:r>
          </a:p>
          <a:p>
            <a:pPr eaLnBrk="1" hangingPunct="1">
              <a:lnSpc>
                <a:spcPct val="80000"/>
              </a:lnSpc>
              <a:buClr>
                <a:srgbClr val="8CADAE"/>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Winding up company.</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22F381-7DAF-4B82-BF08-E5DDDFC6AA6D}"/>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a:extLst>
              <a:ext uri="{FF2B5EF4-FFF2-40B4-BE49-F238E27FC236}">
                <a16:creationId xmlns:a16="http://schemas.microsoft.com/office/drawing/2014/main" id="{328CEF46-6A3A-4050-8A2D-8D13E7CC5F58}"/>
              </a:ext>
            </a:extLst>
          </p:cNvPr>
          <p:cNvSpPr txBox="1">
            <a:spLocks/>
          </p:cNvSpPr>
          <p:nvPr/>
        </p:nvSpPr>
        <p:spPr>
          <a:xfrm>
            <a:off x="1295400" y="8427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CONTENTS OF AOA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71" y="84271"/>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138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D1421937-BF7D-4F09-B47F-97E332DA79A8}"/>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45266602-A6CA-4DB5-8C78-AE48A8D2614C}" type="datetime1">
              <a:rPr lang="en-US" smtClean="0">
                <a:latin typeface="Arial" pitchFamily="34" charset="0"/>
              </a:rPr>
              <a:t>6/22/2022</a:t>
            </a:fld>
            <a:endParaRPr lang="en-US">
              <a:latin typeface="Arial" pitchFamily="34" charset="0"/>
            </a:endParaRPr>
          </a:p>
        </p:txBody>
      </p:sp>
      <p:sp>
        <p:nvSpPr>
          <p:cNvPr id="21507" name="Footer Placeholder 4">
            <a:extLst>
              <a:ext uri="{FF2B5EF4-FFF2-40B4-BE49-F238E27FC236}">
                <a16:creationId xmlns:a16="http://schemas.microsoft.com/office/drawing/2014/main" id="{FDAEBA40-621C-47A6-8379-4E13DAD9DB1B}"/>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graphicFrame>
        <p:nvGraphicFramePr>
          <p:cNvPr id="3" name="Content Placeholder 2">
            <a:extLst>
              <a:ext uri="{FF2B5EF4-FFF2-40B4-BE49-F238E27FC236}">
                <a16:creationId xmlns:a16="http://schemas.microsoft.com/office/drawing/2014/main" id="{282EFD7E-DD14-4E09-8645-5AE312441121}"/>
              </a:ext>
            </a:extLst>
          </p:cNvPr>
          <p:cNvGraphicFramePr>
            <a:graphicFrameLocks noGrp="1"/>
          </p:cNvGraphicFramePr>
          <p:nvPr>
            <p:ph idx="4294967295"/>
            <p:extLst>
              <p:ext uri="{D42A27DB-BD31-4B8C-83A1-F6EECF244321}">
                <p14:modId xmlns:p14="http://schemas.microsoft.com/office/powerpoint/2010/main" val="3617010063"/>
              </p:ext>
            </p:extLst>
          </p:nvPr>
        </p:nvGraphicFramePr>
        <p:xfrm>
          <a:off x="914400" y="992927"/>
          <a:ext cx="7620000" cy="4383179"/>
        </p:xfrm>
        <a:graphic>
          <a:graphicData uri="http://schemas.openxmlformats.org/drawingml/2006/table">
            <a:tbl>
              <a:tblPr/>
              <a:tblGrid>
                <a:gridCol w="816427">
                  <a:extLst>
                    <a:ext uri="{9D8B030D-6E8A-4147-A177-3AD203B41FA5}">
                      <a16:colId xmlns:a16="http://schemas.microsoft.com/office/drawing/2014/main" val="2507096842"/>
                    </a:ext>
                  </a:extLst>
                </a:gridCol>
                <a:gridCol w="3537857">
                  <a:extLst>
                    <a:ext uri="{9D8B030D-6E8A-4147-A177-3AD203B41FA5}">
                      <a16:colId xmlns:a16="http://schemas.microsoft.com/office/drawing/2014/main" val="2997454898"/>
                    </a:ext>
                  </a:extLst>
                </a:gridCol>
                <a:gridCol w="3265716">
                  <a:extLst>
                    <a:ext uri="{9D8B030D-6E8A-4147-A177-3AD203B41FA5}">
                      <a16:colId xmlns:a16="http://schemas.microsoft.com/office/drawing/2014/main" val="1867976870"/>
                    </a:ext>
                  </a:extLst>
                </a:gridCol>
              </a:tblGrid>
              <a:tr h="365691">
                <a:tc>
                  <a:txBody>
                    <a:bodyPr/>
                    <a:lstStyle/>
                    <a:p>
                      <a:r>
                        <a:rPr lang="en-IN" sz="2000" b="1" dirty="0" err="1">
                          <a:effectLst/>
                          <a:latin typeface="Times New Roman" panose="02020603050405020304" pitchFamily="18" charset="0"/>
                          <a:cs typeface="Times New Roman" panose="02020603050405020304" pitchFamily="18" charset="0"/>
                        </a:rPr>
                        <a:t>S.No</a:t>
                      </a:r>
                      <a:r>
                        <a:rPr lang="en-IN" sz="2000" b="1"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IN" sz="2000" b="1" dirty="0">
                          <a:effectLst/>
                          <a:latin typeface="Times New Roman" panose="02020603050405020304" pitchFamily="18" charset="0"/>
                          <a:cs typeface="Times New Roman" panose="02020603050405020304" pitchFamily="18" charset="0"/>
                        </a:rPr>
                        <a:t>Memorandum of Association</a:t>
                      </a:r>
                      <a:endParaRPr lang="en-IN" sz="2000" dirty="0">
                        <a:effectLst/>
                        <a:latin typeface="Times New Roman" panose="02020603050405020304" pitchFamily="18" charset="0"/>
                        <a:cs typeface="Times New Roman" panose="02020603050405020304" pitchFamily="18" charset="0"/>
                      </a:endParaRP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IN" sz="2000" b="1">
                          <a:effectLst/>
                          <a:latin typeface="Times New Roman" panose="02020603050405020304" pitchFamily="18" charset="0"/>
                          <a:cs typeface="Times New Roman" panose="02020603050405020304" pitchFamily="18" charset="0"/>
                        </a:rPr>
                        <a:t>Articles of Association</a:t>
                      </a:r>
                      <a:endParaRPr lang="en-IN" sz="2000">
                        <a:effectLst/>
                        <a:latin typeface="Times New Roman" panose="02020603050405020304" pitchFamily="18" charset="0"/>
                        <a:cs typeface="Times New Roman" panose="02020603050405020304" pitchFamily="18" charset="0"/>
                      </a:endParaRP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450289240"/>
                  </a:ext>
                </a:extLst>
              </a:tr>
              <a:tr h="893500">
                <a:tc>
                  <a:txBody>
                    <a:bodyPr/>
                    <a:lstStyle/>
                    <a:p>
                      <a:r>
                        <a:rPr lang="en-IN" sz="2000" dirty="0">
                          <a:effectLst/>
                          <a:latin typeface="Times New Roman" panose="02020603050405020304" pitchFamily="18" charset="0"/>
                          <a:cs typeface="Times New Roman" panose="02020603050405020304" pitchFamily="18" charset="0"/>
                        </a:rPr>
                        <a:t>1</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Contains fundamental conditions upon which the company is incorporated.</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a:effectLst/>
                          <a:latin typeface="Times New Roman" panose="02020603050405020304" pitchFamily="18" charset="0"/>
                          <a:cs typeface="Times New Roman" panose="02020603050405020304" pitchFamily="18" charset="0"/>
                        </a:rPr>
                        <a:t>Contain the provisions for internal regulations of the company.</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446091853"/>
                  </a:ext>
                </a:extLst>
              </a:tr>
              <a:tr h="1186914">
                <a:tc>
                  <a:txBody>
                    <a:bodyPr/>
                    <a:lstStyle/>
                    <a:p>
                      <a:r>
                        <a:rPr lang="en-IN" sz="2000">
                          <a:effectLst/>
                          <a:latin typeface="Times New Roman" panose="02020603050405020304" pitchFamily="18" charset="0"/>
                          <a:cs typeface="Times New Roman" panose="02020603050405020304" pitchFamily="18" charset="0"/>
                        </a:rPr>
                        <a:t>2</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Meant for the benefit and clarity of the public and the creditors, and the shareholders.</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Regulate the relationship between the company and its members, as well amongst the members themselves.</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842940709"/>
                  </a:ext>
                </a:extLst>
              </a:tr>
              <a:tr h="893500">
                <a:tc>
                  <a:txBody>
                    <a:bodyPr/>
                    <a:lstStyle/>
                    <a:p>
                      <a:r>
                        <a:rPr lang="en-IN" sz="2000">
                          <a:effectLst/>
                          <a:latin typeface="Times New Roman" panose="02020603050405020304" pitchFamily="18" charset="0"/>
                          <a:cs typeface="Times New Roman" panose="02020603050405020304" pitchFamily="18" charset="0"/>
                        </a:rPr>
                        <a:t>3</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a:effectLst/>
                          <a:latin typeface="Times New Roman" panose="02020603050405020304" pitchFamily="18" charset="0"/>
                          <a:cs typeface="Times New Roman" panose="02020603050405020304" pitchFamily="18" charset="0"/>
                        </a:rPr>
                        <a:t>Lays down the area beyond which the company’s conduct cannot go.</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Articles establish the regulations for working within that area.</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446509762"/>
                  </a:ext>
                </a:extLst>
              </a:tr>
              <a:tr h="893500">
                <a:tc>
                  <a:txBody>
                    <a:bodyPr/>
                    <a:lstStyle/>
                    <a:p>
                      <a:r>
                        <a:rPr lang="en-IN" sz="2000">
                          <a:effectLst/>
                          <a:latin typeface="Times New Roman" panose="02020603050405020304" pitchFamily="18" charset="0"/>
                          <a:cs typeface="Times New Roman" panose="02020603050405020304" pitchFamily="18" charset="0"/>
                        </a:rPr>
                        <a:t>4</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Memorandum lays down the parameters for the articles to function.</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Articles prescribe details within those parameters.</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130608733"/>
                  </a:ext>
                </a:extLst>
              </a:tr>
            </a:tbl>
          </a:graphicData>
        </a:graphic>
      </p:graphicFrame>
      <p:sp>
        <p:nvSpPr>
          <p:cNvPr id="2" name="Slide Number Placeholder 1">
            <a:extLst>
              <a:ext uri="{FF2B5EF4-FFF2-40B4-BE49-F238E27FC236}">
                <a16:creationId xmlns:a16="http://schemas.microsoft.com/office/drawing/2014/main" id="{3C22F381-7DAF-4B82-BF08-E5DDDFC6AA6D}"/>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a:extLst>
              <a:ext uri="{FF2B5EF4-FFF2-40B4-BE49-F238E27FC236}">
                <a16:creationId xmlns:a16="http://schemas.microsoft.com/office/drawing/2014/main" id="{328CEF46-6A3A-4050-8A2D-8D13E7CC5F58}"/>
              </a:ext>
            </a:extLst>
          </p:cNvPr>
          <p:cNvSpPr txBox="1">
            <a:spLocks/>
          </p:cNvSpPr>
          <p:nvPr/>
        </p:nvSpPr>
        <p:spPr>
          <a:xfrm>
            <a:off x="1371600" y="12683"/>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Distinction Between Memorandum and Articles of </a:t>
            </a:r>
            <a:r>
              <a:rPr lang="en-US" sz="2400" b="1" dirty="0" smtClean="0">
                <a:latin typeface="Times New Roman" pitchFamily="18" charset="0"/>
                <a:cs typeface="Times New Roman" pitchFamily="18" charset="0"/>
              </a:rPr>
              <a:t>Association</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26" y="12683"/>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0722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D1421937-BF7D-4F09-B47F-97E332DA79A8}"/>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37BC7453-ECF6-437C-BC9E-81DCB7358CDE}" type="datetime1">
              <a:rPr lang="en-US" smtClean="0">
                <a:latin typeface="Arial" pitchFamily="34" charset="0"/>
              </a:rPr>
              <a:t>6/22/2022</a:t>
            </a:fld>
            <a:endParaRPr lang="en-US">
              <a:latin typeface="Arial" pitchFamily="34" charset="0"/>
            </a:endParaRPr>
          </a:p>
        </p:txBody>
      </p:sp>
      <p:sp>
        <p:nvSpPr>
          <p:cNvPr id="21507" name="Footer Placeholder 4">
            <a:extLst>
              <a:ext uri="{FF2B5EF4-FFF2-40B4-BE49-F238E27FC236}">
                <a16:creationId xmlns:a16="http://schemas.microsoft.com/office/drawing/2014/main" id="{FDAEBA40-621C-47A6-8379-4E13DAD9DB1B}"/>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graphicFrame>
        <p:nvGraphicFramePr>
          <p:cNvPr id="3" name="Content Placeholder 2">
            <a:extLst>
              <a:ext uri="{FF2B5EF4-FFF2-40B4-BE49-F238E27FC236}">
                <a16:creationId xmlns:a16="http://schemas.microsoft.com/office/drawing/2014/main" id="{282EFD7E-DD14-4E09-8645-5AE312441121}"/>
              </a:ext>
            </a:extLst>
          </p:cNvPr>
          <p:cNvGraphicFramePr>
            <a:graphicFrameLocks noGrp="1"/>
          </p:cNvGraphicFramePr>
          <p:nvPr>
            <p:ph idx="4294967295"/>
            <p:extLst>
              <p:ext uri="{D42A27DB-BD31-4B8C-83A1-F6EECF244321}">
                <p14:modId xmlns:p14="http://schemas.microsoft.com/office/powerpoint/2010/main" val="1738394656"/>
              </p:ext>
            </p:extLst>
          </p:nvPr>
        </p:nvGraphicFramePr>
        <p:xfrm>
          <a:off x="609600" y="1327192"/>
          <a:ext cx="7543800" cy="5541488"/>
        </p:xfrm>
        <a:graphic>
          <a:graphicData uri="http://schemas.openxmlformats.org/drawingml/2006/table">
            <a:tbl>
              <a:tblPr/>
              <a:tblGrid>
                <a:gridCol w="723900">
                  <a:extLst>
                    <a:ext uri="{9D8B030D-6E8A-4147-A177-3AD203B41FA5}">
                      <a16:colId xmlns:a16="http://schemas.microsoft.com/office/drawing/2014/main" val="2507096842"/>
                    </a:ext>
                  </a:extLst>
                </a:gridCol>
                <a:gridCol w="3733800">
                  <a:extLst>
                    <a:ext uri="{9D8B030D-6E8A-4147-A177-3AD203B41FA5}">
                      <a16:colId xmlns:a16="http://schemas.microsoft.com/office/drawing/2014/main" val="2997454898"/>
                    </a:ext>
                  </a:extLst>
                </a:gridCol>
                <a:gridCol w="3086100">
                  <a:extLst>
                    <a:ext uri="{9D8B030D-6E8A-4147-A177-3AD203B41FA5}">
                      <a16:colId xmlns:a16="http://schemas.microsoft.com/office/drawing/2014/main" val="1867976870"/>
                    </a:ext>
                  </a:extLst>
                </a:gridCol>
              </a:tblGrid>
              <a:tr h="239372">
                <a:tc>
                  <a:txBody>
                    <a:bodyPr/>
                    <a:lstStyle/>
                    <a:p>
                      <a:r>
                        <a:rPr lang="en-IN" sz="2000" b="1" dirty="0" err="1">
                          <a:effectLst/>
                          <a:latin typeface="Times New Roman" panose="02020603050405020304" pitchFamily="18" charset="0"/>
                          <a:cs typeface="Times New Roman" panose="02020603050405020304" pitchFamily="18" charset="0"/>
                        </a:rPr>
                        <a:t>S.No</a:t>
                      </a:r>
                      <a:r>
                        <a:rPr lang="en-IN" sz="2000" b="1"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IN" sz="2000" b="1">
                          <a:effectLst/>
                          <a:latin typeface="Times New Roman" panose="02020603050405020304" pitchFamily="18" charset="0"/>
                          <a:cs typeface="Times New Roman" panose="02020603050405020304" pitchFamily="18" charset="0"/>
                        </a:rPr>
                        <a:t>Memorandum of Association</a:t>
                      </a:r>
                      <a:endParaRPr lang="en-IN" sz="2000">
                        <a:effectLst/>
                        <a:latin typeface="Times New Roman" panose="02020603050405020304" pitchFamily="18" charset="0"/>
                        <a:cs typeface="Times New Roman" panose="02020603050405020304" pitchFamily="18" charset="0"/>
                      </a:endParaRP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IN" sz="2000" b="1">
                          <a:effectLst/>
                          <a:latin typeface="Times New Roman" panose="02020603050405020304" pitchFamily="18" charset="0"/>
                          <a:cs typeface="Times New Roman" panose="02020603050405020304" pitchFamily="18" charset="0"/>
                        </a:rPr>
                        <a:t>Articles of Association</a:t>
                      </a:r>
                      <a:endParaRPr lang="en-IN" sz="2000">
                        <a:effectLst/>
                        <a:latin typeface="Times New Roman" panose="02020603050405020304" pitchFamily="18" charset="0"/>
                        <a:cs typeface="Times New Roman" panose="02020603050405020304" pitchFamily="18" charset="0"/>
                      </a:endParaRP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450289240"/>
                  </a:ext>
                </a:extLst>
              </a:tr>
              <a:tr h="1134686">
                <a:tc>
                  <a:txBody>
                    <a:bodyPr/>
                    <a:lstStyle/>
                    <a:p>
                      <a:r>
                        <a:rPr lang="en-IN" sz="2000" dirty="0">
                          <a:effectLst/>
                          <a:latin typeface="Times New Roman" panose="02020603050405020304" pitchFamily="18" charset="0"/>
                          <a:cs typeface="Times New Roman" panose="02020603050405020304" pitchFamily="18" charset="0"/>
                        </a:rPr>
                        <a:t>5</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Can only be altered under specific circumstances and only as per the provisions of the Companies Act, 2013. Permission of the Central Government is also required in certain cases.</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Articles can be altered a lot more easily, by passing a special resolution.</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140006690"/>
                  </a:ext>
                </a:extLst>
              </a:tr>
              <a:tr h="910857">
                <a:tc>
                  <a:txBody>
                    <a:bodyPr/>
                    <a:lstStyle/>
                    <a:p>
                      <a:r>
                        <a:rPr lang="en-IN" sz="2000">
                          <a:effectLst/>
                          <a:latin typeface="Times New Roman" panose="02020603050405020304" pitchFamily="18" charset="0"/>
                          <a:cs typeface="Times New Roman" panose="02020603050405020304" pitchFamily="18" charset="0"/>
                        </a:rPr>
                        <a:t>6</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Memorandum cannot include provisions contrary to the Companies Act. Memorandum is only subsidiary to the Companies Act.</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Articles cannot include provisions contrary to the memorandum. Articles are subsidiary to both the Companies Act and the Memorandum.</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269066923"/>
                  </a:ext>
                </a:extLst>
              </a:tr>
              <a:tr h="798943">
                <a:tc>
                  <a:txBody>
                    <a:bodyPr/>
                    <a:lstStyle/>
                    <a:p>
                      <a:r>
                        <a:rPr lang="en-IN" sz="2000">
                          <a:effectLst/>
                          <a:latin typeface="Times New Roman" panose="02020603050405020304" pitchFamily="18" charset="0"/>
                          <a:cs typeface="Times New Roman" panose="02020603050405020304" pitchFamily="18" charset="0"/>
                        </a:rPr>
                        <a:t>7</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a:effectLst/>
                          <a:latin typeface="Times New Roman" panose="02020603050405020304" pitchFamily="18" charset="0"/>
                          <a:cs typeface="Times New Roman" panose="02020603050405020304" pitchFamily="18" charset="0"/>
                        </a:rPr>
                        <a:t>Acts done beyond the memorandum are </a:t>
                      </a:r>
                      <a:r>
                        <a:rPr lang="en-US" sz="2000" i="1">
                          <a:effectLst/>
                          <a:latin typeface="Times New Roman" panose="02020603050405020304" pitchFamily="18" charset="0"/>
                          <a:cs typeface="Times New Roman" panose="02020603050405020304" pitchFamily="18" charset="0"/>
                        </a:rPr>
                        <a:t>ultra vires </a:t>
                      </a:r>
                      <a:r>
                        <a:rPr lang="en-US" sz="2000">
                          <a:effectLst/>
                          <a:latin typeface="Times New Roman" panose="02020603050405020304" pitchFamily="18" charset="0"/>
                          <a:cs typeface="Times New Roman" panose="02020603050405020304" pitchFamily="18" charset="0"/>
                        </a:rPr>
                        <a:t>and cannot be ratified even by the shareholders.</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r>
                        <a:rPr lang="en-US" sz="2000" dirty="0">
                          <a:effectLst/>
                          <a:latin typeface="Times New Roman" panose="02020603050405020304" pitchFamily="18" charset="0"/>
                          <a:cs typeface="Times New Roman" panose="02020603050405020304" pitchFamily="18" charset="0"/>
                        </a:rPr>
                        <a:t>Acts done beyond the Articles can be ratified by the shareholders as long as the act is not beyond the memorandum.</a:t>
                      </a:r>
                    </a:p>
                  </a:txBody>
                  <a:tcPr marL="27542" marR="27542" marT="6886" marB="6886" anchor="ctr">
                    <a:lnL w="9525" cap="flat" cmpd="sng" algn="ctr">
                      <a:solidFill>
                        <a:srgbClr val="EDEDED"/>
                      </a:solidFill>
                      <a:prstDash val="solid"/>
                      <a:round/>
                      <a:headEnd type="none" w="med" len="med"/>
                      <a:tailEnd type="none" w="med" len="med"/>
                    </a:lnL>
                    <a:lnR w="9525" cap="flat" cmpd="sng" algn="ctr">
                      <a:solidFill>
                        <a:srgbClr val="EDEDED"/>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938323234"/>
                  </a:ext>
                </a:extLst>
              </a:tr>
            </a:tbl>
          </a:graphicData>
        </a:graphic>
      </p:graphicFrame>
      <p:sp>
        <p:nvSpPr>
          <p:cNvPr id="2" name="Slide Number Placeholder 1">
            <a:extLst>
              <a:ext uri="{FF2B5EF4-FFF2-40B4-BE49-F238E27FC236}">
                <a16:creationId xmlns:a16="http://schemas.microsoft.com/office/drawing/2014/main" id="{3C22F381-7DAF-4B82-BF08-E5DDDFC6AA6D}"/>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a:extLst>
              <a:ext uri="{FF2B5EF4-FFF2-40B4-BE49-F238E27FC236}">
                <a16:creationId xmlns:a16="http://schemas.microsoft.com/office/drawing/2014/main" id="{328CEF46-6A3A-4050-8A2D-8D13E7CC5F58}"/>
              </a:ext>
            </a:extLst>
          </p:cNvPr>
          <p:cNvSpPr txBox="1">
            <a:spLocks/>
          </p:cNvSpPr>
          <p:nvPr/>
        </p:nvSpPr>
        <p:spPr>
          <a:xfrm>
            <a:off x="1371600" y="23949"/>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Distinction Between Memorandum and Articles of Association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7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82320"/>
            <a:ext cx="8229600" cy="5638800"/>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Companies act 1956 was replaced by Companies Act___</a:t>
            </a:r>
          </a:p>
          <a:p>
            <a:pPr marL="0" indent="0" algn="just">
              <a:buNone/>
            </a:pPr>
            <a:r>
              <a:rPr lang="en-US" sz="2000" dirty="0">
                <a:latin typeface="Times New Roman" panose="02020603050405020304" pitchFamily="18" charset="0"/>
                <a:cs typeface="Times New Roman" panose="02020603050405020304" pitchFamily="18" charset="0"/>
              </a:rPr>
              <a:t>        A. 2013</a:t>
            </a:r>
          </a:p>
          <a:p>
            <a:pPr marL="0" indent="0" algn="just">
              <a:buNone/>
            </a:pPr>
            <a:r>
              <a:rPr lang="en-US" sz="2000" dirty="0">
                <a:latin typeface="Times New Roman" panose="02020603050405020304" pitchFamily="18" charset="0"/>
                <a:cs typeface="Times New Roman" panose="02020603050405020304" pitchFamily="18" charset="0"/>
              </a:rPr>
              <a:t>        B. 2000</a:t>
            </a:r>
          </a:p>
          <a:p>
            <a:pPr marL="0" indent="0" algn="just">
              <a:buNone/>
            </a:pPr>
            <a:r>
              <a:rPr lang="en-US" sz="2000" dirty="0">
                <a:latin typeface="Times New Roman" panose="02020603050405020304" pitchFamily="18" charset="0"/>
                <a:cs typeface="Times New Roman" panose="02020603050405020304" pitchFamily="18" charset="0"/>
              </a:rPr>
              <a:t>        C. 2005</a:t>
            </a:r>
          </a:p>
          <a:p>
            <a:pPr marL="0" indent="0" algn="just">
              <a:buNone/>
            </a:pPr>
            <a:r>
              <a:rPr lang="en-US" sz="2000" dirty="0">
                <a:latin typeface="Times New Roman" panose="02020603050405020304" pitchFamily="18" charset="0"/>
                <a:cs typeface="Times New Roman" panose="02020603050405020304" pitchFamily="18" charset="0"/>
              </a:rPr>
              <a:t>        D. None of the above</a:t>
            </a:r>
          </a:p>
          <a:p>
            <a:pPr algn="just"/>
            <a:r>
              <a:rPr lang="en-US" sz="2000" dirty="0">
                <a:latin typeface="Times New Roman" panose="02020603050405020304" pitchFamily="18" charset="0"/>
                <a:cs typeface="Times New Roman" panose="02020603050405020304" pitchFamily="18" charset="0"/>
              </a:rPr>
              <a:t>The company shall furnish to the Registrar verification of its registered office within a period of___ of its incorporation in such a manner as may be prescribed.</a:t>
            </a:r>
          </a:p>
          <a:p>
            <a:pPr marL="0" indent="0" algn="just">
              <a:buNone/>
            </a:pPr>
            <a:r>
              <a:rPr lang="en-US" sz="2000" dirty="0">
                <a:latin typeface="Times New Roman" panose="02020603050405020304" pitchFamily="18" charset="0"/>
                <a:cs typeface="Times New Roman" panose="02020603050405020304" pitchFamily="18" charset="0"/>
              </a:rPr>
              <a:t>        A. 60 days</a:t>
            </a:r>
          </a:p>
          <a:p>
            <a:pPr marL="0" indent="0" algn="just">
              <a:buNone/>
            </a:pPr>
            <a:r>
              <a:rPr lang="en-US" sz="2000" dirty="0">
                <a:latin typeface="Times New Roman" panose="02020603050405020304" pitchFamily="18" charset="0"/>
                <a:cs typeface="Times New Roman" panose="02020603050405020304" pitchFamily="18" charset="0"/>
              </a:rPr>
              <a:t>        B. 45 days</a:t>
            </a:r>
          </a:p>
          <a:p>
            <a:pPr marL="0" indent="0" algn="just">
              <a:buNone/>
            </a:pPr>
            <a:r>
              <a:rPr lang="en-US" sz="2000" dirty="0">
                <a:latin typeface="Times New Roman" panose="02020603050405020304" pitchFamily="18" charset="0"/>
                <a:cs typeface="Times New Roman" panose="02020603050405020304" pitchFamily="18" charset="0"/>
              </a:rPr>
              <a:t>        C. 15 days</a:t>
            </a:r>
          </a:p>
          <a:p>
            <a:pPr marL="0" indent="0" algn="just">
              <a:buNone/>
            </a:pPr>
            <a:r>
              <a:rPr lang="en-US" sz="2000" dirty="0">
                <a:latin typeface="Times New Roman" panose="02020603050405020304" pitchFamily="18" charset="0"/>
                <a:cs typeface="Times New Roman" panose="02020603050405020304" pitchFamily="18" charset="0"/>
              </a:rPr>
              <a:t>        D. 30 days</a:t>
            </a:r>
          </a:p>
          <a:p>
            <a:pPr algn="just"/>
            <a:r>
              <a:rPr lang="en-US" sz="2000" dirty="0">
                <a:latin typeface="Times New Roman" panose="02020603050405020304" pitchFamily="18" charset="0"/>
                <a:cs typeface="Times New Roman" panose="02020603050405020304" pitchFamily="18" charset="0"/>
              </a:rPr>
              <a:t>Memorandum of a company defines it:</a:t>
            </a:r>
          </a:p>
          <a:p>
            <a:pPr algn="just"/>
            <a:r>
              <a:rPr lang="en-US" sz="2000" dirty="0">
                <a:latin typeface="Times New Roman" panose="02020603050405020304" pitchFamily="18" charset="0"/>
                <a:cs typeface="Times New Roman" panose="02020603050405020304" pitchFamily="18" charset="0"/>
              </a:rPr>
              <a:t>A. Scope of operation</a:t>
            </a:r>
          </a:p>
          <a:p>
            <a:pPr marL="0" indent="0" algn="just">
              <a:buNone/>
            </a:pPr>
            <a:r>
              <a:rPr lang="en-US" sz="2000" dirty="0">
                <a:latin typeface="Times New Roman" panose="02020603050405020304" pitchFamily="18" charset="0"/>
                <a:cs typeface="Times New Roman" panose="02020603050405020304" pitchFamily="18" charset="0"/>
              </a:rPr>
              <a:t>      B. Borrowing powers</a:t>
            </a:r>
          </a:p>
          <a:p>
            <a:pPr marL="0" indent="0" algn="just">
              <a:buNone/>
            </a:pPr>
            <a:r>
              <a:rPr lang="en-US" sz="2000" dirty="0">
                <a:latin typeface="Times New Roman" panose="02020603050405020304" pitchFamily="18" charset="0"/>
                <a:cs typeface="Times New Roman" panose="02020603050405020304" pitchFamily="18" charset="0"/>
              </a:rPr>
              <a:t>      C. Capital</a:t>
            </a:r>
          </a:p>
          <a:p>
            <a:pPr marL="0" indent="0" algn="just">
              <a:buNone/>
            </a:pPr>
            <a:r>
              <a:rPr lang="en-US" sz="2000" dirty="0">
                <a:latin typeface="Times New Roman" panose="02020603050405020304" pitchFamily="18" charset="0"/>
                <a:cs typeface="Times New Roman" panose="02020603050405020304" pitchFamily="18" charset="0"/>
              </a:rPr>
              <a:t>      D. Nature of business</a:t>
            </a:r>
          </a:p>
          <a:p>
            <a:endParaRPr lang="en-US" dirty="0"/>
          </a:p>
        </p:txBody>
      </p:sp>
      <p:sp>
        <p:nvSpPr>
          <p:cNvPr id="4" name="Date Placeholder 3"/>
          <p:cNvSpPr>
            <a:spLocks noGrp="1"/>
          </p:cNvSpPr>
          <p:nvPr>
            <p:ph type="dt" sz="half" idx="10"/>
          </p:nvPr>
        </p:nvSpPr>
        <p:spPr/>
        <p:txBody>
          <a:bodyPr/>
          <a:lstStyle/>
          <a:p>
            <a:fld id="{AFF8B0F0-A0FB-4CA9-9D0A-03DA74A9DBCF}" type="datetime1">
              <a:rPr lang="en-US" smtClean="0"/>
              <a:t>6/22/2022</a:t>
            </a:fld>
            <a:endParaRPr lang="en-US"/>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spTree>
    <p:extLst>
      <p:ext uri="{BB962C8B-B14F-4D97-AF65-F5344CB8AC3E}">
        <p14:creationId xmlns:p14="http://schemas.microsoft.com/office/powerpoint/2010/main" val="1422671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BFD4A-505E-4ABD-9F00-163205ECBF69}"/>
              </a:ext>
            </a:extLst>
          </p:cNvPr>
          <p:cNvSpPr>
            <a:spLocks noGrp="1"/>
          </p:cNvSpPr>
          <p:nvPr>
            <p:ph idx="1"/>
          </p:nvPr>
        </p:nvSpPr>
        <p:spPr>
          <a:xfrm>
            <a:off x="381000" y="609600"/>
            <a:ext cx="8305800" cy="5516563"/>
          </a:xfrm>
        </p:spPr>
        <p:txBody>
          <a:bodyPr>
            <a:noAutofit/>
          </a:bodyPr>
          <a:lstStyle/>
          <a:p>
            <a:pPr marL="228600" indent="-228600" algn="l">
              <a:buFont typeface="+mj-lt"/>
              <a:buAutoNum type="arabicPeriod"/>
            </a:pPr>
            <a:endParaRPr lang="en-US" sz="1400" b="1" i="0" dirty="0">
              <a:effectLst/>
              <a:latin typeface="Times New Roman" panose="02020603050405020304" pitchFamily="18" charset="0"/>
              <a:cs typeface="Times New Roman" panose="02020603050405020304" pitchFamily="18" charset="0"/>
            </a:endParaRPr>
          </a:p>
          <a:p>
            <a:pPr marL="228600" indent="-228600" algn="l">
              <a:buFont typeface="+mj-lt"/>
              <a:buAutoNum type="arabicPeriod"/>
            </a:pPr>
            <a:endParaRPr lang="en-US" sz="1400" b="1"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Property of the company belongs to </a:t>
            </a:r>
          </a:p>
          <a:p>
            <a:pPr marL="800100" lvl="2" indent="0">
              <a:buNone/>
            </a:pPr>
            <a:r>
              <a:rPr lang="en-US" sz="2000" i="0" dirty="0">
                <a:effectLst/>
                <a:latin typeface="Times New Roman" panose="02020603050405020304" pitchFamily="18" charset="0"/>
                <a:cs typeface="Times New Roman" panose="02020603050405020304" pitchFamily="18" charset="0"/>
              </a:rPr>
              <a:t>(a) Company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(b) Share holders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(c) Members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(d) Promoters</a:t>
            </a:r>
          </a:p>
          <a:p>
            <a:r>
              <a:rPr lang="en-US" sz="2000" i="0" dirty="0">
                <a:effectLst/>
                <a:latin typeface="Times New Roman" panose="02020603050405020304" pitchFamily="18" charset="0"/>
                <a:cs typeface="Times New Roman" panose="02020603050405020304" pitchFamily="18" charset="0"/>
              </a:rPr>
              <a:t>Which company shares can be freely transferable </a:t>
            </a:r>
          </a:p>
          <a:p>
            <a:pPr marL="857250" lvl="2" indent="0">
              <a:buNone/>
            </a:pPr>
            <a:r>
              <a:rPr lang="en-US" sz="2000" i="0" dirty="0">
                <a:effectLst/>
                <a:latin typeface="Times New Roman" panose="02020603050405020304" pitchFamily="18" charset="0"/>
                <a:cs typeface="Times New Roman" panose="02020603050405020304" pitchFamily="18" charset="0"/>
              </a:rPr>
              <a:t>(a) Private Company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(b) Public Company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(c) Both (a) &amp; (b)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(d) None of the </a:t>
            </a:r>
            <a:r>
              <a:rPr lang="en-US" sz="2000" i="0" dirty="0" smtClean="0">
                <a:effectLst/>
                <a:latin typeface="Times New Roman" panose="02020603050405020304" pitchFamily="18" charset="0"/>
                <a:cs typeface="Times New Roman" panose="02020603050405020304" pitchFamily="18" charset="0"/>
              </a:rPr>
              <a:t>above</a:t>
            </a:r>
          </a:p>
          <a:p>
            <a:r>
              <a:rPr lang="en-US" sz="2000" i="0" dirty="0" smtClean="0">
                <a:effectLst/>
                <a:latin typeface="Times New Roman" panose="02020603050405020304" pitchFamily="18" charset="0"/>
                <a:cs typeface="Times New Roman" panose="02020603050405020304" pitchFamily="18" charset="0"/>
              </a:rPr>
              <a:t>Minimum number of members in case of public company </a:t>
            </a:r>
          </a:p>
          <a:p>
            <a:pPr marL="857250" lvl="2" indent="0">
              <a:buNone/>
            </a:pPr>
            <a:r>
              <a:rPr lang="en-US" sz="2000" i="0" dirty="0" smtClean="0">
                <a:effectLst/>
                <a:latin typeface="Times New Roman" panose="02020603050405020304" pitchFamily="18" charset="0"/>
                <a:cs typeface="Times New Roman" panose="02020603050405020304" pitchFamily="18" charset="0"/>
              </a:rPr>
              <a:t>(</a:t>
            </a:r>
            <a:r>
              <a:rPr lang="en-US" sz="2000" i="0" dirty="0">
                <a:effectLst/>
                <a:latin typeface="Times New Roman" panose="02020603050405020304" pitchFamily="18" charset="0"/>
                <a:cs typeface="Times New Roman" panose="02020603050405020304" pitchFamily="18" charset="0"/>
              </a:rPr>
              <a:t>a) 1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(b) 2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(c) 5 </a:t>
            </a:r>
            <a:br>
              <a:rPr lang="en-US" sz="2000" i="0" dirty="0">
                <a:effectLst/>
                <a:latin typeface="Times New Roman" panose="02020603050405020304" pitchFamily="18" charset="0"/>
                <a:cs typeface="Times New Roman" panose="02020603050405020304" pitchFamily="18" charset="0"/>
              </a:rPr>
            </a:br>
            <a:r>
              <a:rPr lang="en-US" sz="2000" i="0" dirty="0">
                <a:effectLst/>
                <a:latin typeface="Times New Roman" panose="02020603050405020304" pitchFamily="18" charset="0"/>
                <a:cs typeface="Times New Roman" panose="02020603050405020304" pitchFamily="18" charset="0"/>
              </a:rPr>
              <a:t>(d) </a:t>
            </a:r>
            <a:r>
              <a:rPr lang="en-US" sz="2000" i="0" dirty="0" smtClean="0">
                <a:effectLst/>
                <a:latin typeface="Times New Roman" panose="02020603050405020304" pitchFamily="18" charset="0"/>
                <a:cs typeface="Times New Roman" panose="02020603050405020304" pitchFamily="18" charset="0"/>
              </a:rPr>
              <a:t>7</a:t>
            </a:r>
            <a:r>
              <a:rPr lang="en-US" sz="2000" i="0" dirty="0">
                <a:effectLst/>
                <a:latin typeface="Times New Roman" panose="02020603050405020304" pitchFamily="18" charset="0"/>
                <a:cs typeface="Times New Roman" panose="02020603050405020304" pitchFamily="18" charset="0"/>
              </a:rPr>
              <a:t/>
            </a:r>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p>
            <a:pPr marL="0" indent="0" algn="l">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F7DF8C4-8671-4840-ABD5-377875E1DB01}"/>
              </a:ext>
            </a:extLst>
          </p:cNvPr>
          <p:cNvSpPr>
            <a:spLocks noGrp="1"/>
          </p:cNvSpPr>
          <p:nvPr>
            <p:ph type="dt" sz="half" idx="10"/>
          </p:nvPr>
        </p:nvSpPr>
        <p:spPr/>
        <p:txBody>
          <a:bodyPr/>
          <a:lstStyle/>
          <a:p>
            <a:fld id="{5D0CBCD5-B459-43C1-B97F-F80918485C3F}" type="datetime1">
              <a:rPr lang="en-US" smtClean="0"/>
              <a:t>6/22/2022</a:t>
            </a:fld>
            <a:endParaRPr lang="en-US"/>
          </a:p>
        </p:txBody>
      </p:sp>
      <p:sp>
        <p:nvSpPr>
          <p:cNvPr id="5" name="Footer Placeholder 4">
            <a:extLst>
              <a:ext uri="{FF2B5EF4-FFF2-40B4-BE49-F238E27FC236}">
                <a16:creationId xmlns:a16="http://schemas.microsoft.com/office/drawing/2014/main" id="{631295C9-42BF-46F2-80FB-8892CF5019A0}"/>
              </a:ext>
            </a:extLst>
          </p:cNvPr>
          <p:cNvSpPr>
            <a:spLocks noGrp="1"/>
          </p:cNvSpPr>
          <p:nvPr>
            <p:ph type="ftr" sz="quarter" idx="11"/>
          </p:nvPr>
        </p:nvSpPr>
        <p:spPr/>
        <p:txBody>
          <a:bodyPr/>
          <a:lstStyle/>
          <a:p>
            <a:r>
              <a:rPr lang="en-US"/>
              <a:t>Ms. Manju         Constitution of India, Law and Engineering       Unit 5</a:t>
            </a:r>
          </a:p>
        </p:txBody>
      </p:sp>
      <p:sp>
        <p:nvSpPr>
          <p:cNvPr id="6" name="Slide Number Placeholder 5">
            <a:extLst>
              <a:ext uri="{FF2B5EF4-FFF2-40B4-BE49-F238E27FC236}">
                <a16:creationId xmlns:a16="http://schemas.microsoft.com/office/drawing/2014/main" id="{A50B527B-170D-4070-8585-E8FBB0172E40}"/>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a:extLst>
              <a:ext uri="{FF2B5EF4-FFF2-40B4-BE49-F238E27FC236}">
                <a16:creationId xmlns:a16="http://schemas.microsoft.com/office/drawing/2014/main" id="{5BBEB2D5-5C2E-49B3-B416-6ED79DDCF6D7}"/>
              </a:ext>
            </a:extLst>
          </p:cNvPr>
          <p:cNvSpPr txBox="1">
            <a:spLocks/>
          </p:cNvSpPr>
          <p:nvPr/>
        </p:nvSpPr>
        <p:spPr>
          <a:xfrm>
            <a:off x="1447800" y="85757"/>
            <a:ext cx="7620000" cy="67624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t"/>
            <a:r>
              <a:rPr lang="en-US" sz="2400" b="1" dirty="0">
                <a:latin typeface="Times New Roman" panose="02020603050405020304" pitchFamily="18" charset="0"/>
                <a:cs typeface="Times New Roman" panose="02020603050405020304" pitchFamily="18" charset="0"/>
              </a:rPr>
              <a:t>Daily Quiz</a:t>
            </a:r>
          </a:p>
          <a:p>
            <a:pPr marL="0" algn="ctr" rtl="0" eaLnBrk="1" fontAlgn="t" latinLnBrk="0" hangingPunct="1">
              <a:spcBef>
                <a:spcPts val="0"/>
              </a:spcBef>
              <a:spcAft>
                <a:spcPts val="0"/>
              </a:spcAft>
            </a:pPr>
            <a:endParaRPr lang="en-IN" sz="2400" b="0" i="0" u="none" strike="noStrike" dirty="0">
              <a:effectLst/>
              <a:latin typeface="Arial" panose="020B0604020202020204" pitchFamily="34"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1" y="85757"/>
            <a:ext cx="133676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513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000" dirty="0" smtClean="0">
                <a:latin typeface="Times New Roman" pitchFamily="18" charset="0"/>
                <a:cs typeface="Times New Roman" pitchFamily="18" charset="0"/>
              </a:rPr>
              <a:t>Discuss formation of companies act, 2013.</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Discuss the types of company.</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Discuss essential elements of Memorandum of Association.</a:t>
            </a:r>
          </a:p>
          <a:p>
            <a:pPr algn="just">
              <a:lnSpc>
                <a:spcPct val="150000"/>
              </a:lnSpc>
            </a:pPr>
            <a:r>
              <a:rPr lang="en-US" sz="2000" dirty="0" smtClean="0">
                <a:latin typeface="Times New Roman" pitchFamily="18" charset="0"/>
                <a:cs typeface="Times New Roman" pitchFamily="18" charset="0"/>
              </a:rPr>
              <a:t>Discuss essential elements of Articles of Association.</a:t>
            </a:r>
          </a:p>
          <a:p>
            <a:pPr>
              <a:lnSpc>
                <a:spcPct val="90000"/>
              </a:lnSpc>
              <a:buClr>
                <a:srgbClr val="8CADAE"/>
              </a:buClr>
              <a:buFont typeface="+mj-lt"/>
              <a:buAutoNum type="arabicPeriod"/>
            </a:pPr>
            <a:r>
              <a:rPr lang="en-US" sz="2000" dirty="0">
                <a:latin typeface="Times New Roman" pitchFamily="18" charset="0"/>
                <a:cs typeface="Times New Roman" pitchFamily="18" charset="0"/>
              </a:rPr>
              <a:t>Differentiate public and private.</a:t>
            </a:r>
          </a:p>
          <a:p>
            <a:pPr>
              <a:lnSpc>
                <a:spcPct val="90000"/>
              </a:lnSpc>
              <a:buClr>
                <a:srgbClr val="8CADAE"/>
              </a:buClr>
              <a:buFont typeface="+mj-lt"/>
              <a:buAutoNum type="arabicPeriod"/>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3B653C-1A6D-4FFA-9CC3-5DF8F286DC28}" type="datetime1">
              <a:rPr lang="en-US" smtClean="0">
                <a:latin typeface="Times New Roman" pitchFamily="18" charset="0"/>
                <a:cs typeface="Times New Roman" pitchFamily="18" charset="0"/>
              </a:rPr>
              <a:pPr/>
              <a:t>6/25/2022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48</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val="1958594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r>
              <a:rPr lang="en-IN" sz="2400" dirty="0" smtClean="0">
                <a:latin typeface="Times New Roman" panose="02020603050405020304" pitchFamily="18" charset="0"/>
                <a:cs typeface="Times New Roman" panose="02020603050405020304" pitchFamily="18" charset="0"/>
              </a:rPr>
              <a:t> Companies Act:  </a:t>
            </a:r>
            <a:r>
              <a:rPr lang="en-IN" sz="2400" dirty="0" smtClean="0">
                <a:solidFill>
                  <a:srgbClr val="002060"/>
                </a:solidFill>
                <a:latin typeface="Times New Roman" panose="02020603050405020304" pitchFamily="18" charset="0"/>
                <a:cs typeface="Times New Roman" panose="02020603050405020304" pitchFamily="18" charset="0"/>
              </a:rPr>
              <a:t>https</a:t>
            </a:r>
            <a:r>
              <a:rPr lang="en-IN" sz="2400" dirty="0">
                <a:solidFill>
                  <a:srgbClr val="002060"/>
                </a:solidFill>
                <a:latin typeface="Times New Roman" panose="02020603050405020304" pitchFamily="18" charset="0"/>
                <a:cs typeface="Times New Roman" panose="02020603050405020304" pitchFamily="18" charset="0"/>
              </a:rPr>
              <a:t>://youtu.be/K4JeBxLIkUQ</a:t>
            </a:r>
          </a:p>
          <a:p>
            <a:r>
              <a:rPr lang="en-IN" sz="2400" dirty="0" smtClean="0">
                <a:latin typeface="Times New Roman" panose="02020603050405020304" pitchFamily="18" charset="0"/>
                <a:cs typeface="Times New Roman" panose="02020603050405020304" pitchFamily="18" charset="0"/>
              </a:rPr>
              <a:t>  MOA and AOA: </a:t>
            </a:r>
            <a:r>
              <a:rPr lang="en-IN" sz="2400" dirty="0" smtClean="0">
                <a:solidFill>
                  <a:srgbClr val="002060"/>
                </a:solidFill>
                <a:latin typeface="Times New Roman" panose="02020603050405020304" pitchFamily="18" charset="0"/>
                <a:cs typeface="Times New Roman" panose="02020603050405020304" pitchFamily="18" charset="0"/>
              </a:rPr>
              <a:t>https</a:t>
            </a:r>
            <a:r>
              <a:rPr lang="en-IN" sz="2400" dirty="0">
                <a:solidFill>
                  <a:srgbClr val="002060"/>
                </a:solidFill>
                <a:latin typeface="Times New Roman" panose="02020603050405020304" pitchFamily="18" charset="0"/>
                <a:cs typeface="Times New Roman" panose="02020603050405020304" pitchFamily="18" charset="0"/>
              </a:rPr>
              <a:t>://youtu.be/CPYFZcop28o</a:t>
            </a:r>
          </a:p>
          <a:p>
            <a:endParaRPr lang="en-IN" sz="2400" dirty="0"/>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4DAC0AD-FA10-4CCE-945D-72D105501446}" type="datetime1">
              <a:rPr lang="en-US" smtClean="0">
                <a:latin typeface="Times New Roman" pitchFamily="18" charset="0"/>
                <a:cs typeface="Times New Roman" pitchFamily="18" charset="0"/>
              </a:rPr>
              <a:pPr/>
              <a:t>6/25/2022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49</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val="30133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49BB4B1E-348C-41A3-A2A5-CAB5FE8BBA36}" type="datetime1">
              <a:rPr lang="en-US" smtClean="0"/>
              <a:t>6/22/2022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9" name="Title 1">
            <a:extLst>
              <a:ext uri="{FF2B5EF4-FFF2-40B4-BE49-F238E27FC236}">
                <a16:creationId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a:latin typeface="Times New Roman" pitchFamily="18" charset="0"/>
                <a:cs typeface="Times New Roman" pitchFamily="18" charset="0"/>
              </a:rPr>
              <a:t> </a:t>
            </a:r>
            <a:r>
              <a:rPr lang="en-US" sz="2400" b="1" dirty="0">
                <a:latin typeface="Times New Roman" pitchFamily="18" charset="0"/>
                <a:cs typeface="Times New Roman" pitchFamily="18" charset="0"/>
              </a:rPr>
              <a:t>Syllabus</a:t>
            </a:r>
          </a:p>
        </p:txBody>
      </p:sp>
      <p:pic>
        <p:nvPicPr>
          <p:cNvPr id="2050" name="Picture 2"/>
          <p:cNvPicPr>
            <a:picLocks noChangeAspect="1" noChangeArrowheads="1"/>
          </p:cNvPicPr>
          <p:nvPr/>
        </p:nvPicPr>
        <p:blipFill>
          <a:blip r:embed="rId4"/>
          <a:srcRect/>
          <a:stretch>
            <a:fillRect/>
          </a:stretch>
        </p:blipFill>
        <p:spPr bwMode="auto">
          <a:xfrm>
            <a:off x="0" y="685800"/>
            <a:ext cx="9144000" cy="12858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0" y="1981201"/>
            <a:ext cx="9144000" cy="4876799"/>
          </a:xfrm>
          <a:prstGeom prst="rect">
            <a:avLst/>
          </a:prstGeom>
          <a:noFill/>
          <a:ln w="9525">
            <a:noFill/>
            <a:miter lim="800000"/>
            <a:headEnd/>
            <a:tailEnd/>
          </a:ln>
          <a:effectLst/>
        </p:spPr>
      </p:pic>
    </p:spTree>
    <p:extLst>
      <p:ext uri="{BB962C8B-B14F-4D97-AF65-F5344CB8AC3E}">
        <p14:creationId xmlns:p14="http://schemas.microsoft.com/office/powerpoint/2010/main" val="1910516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Topic Objective/ Topic outcome</a:t>
            </a:r>
          </a:p>
        </p:txBody>
      </p:sp>
      <p:pic>
        <p:nvPicPr>
          <p:cNvPr id="28675"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EDD854F-47A6-4EA7-A851-A75BF903D8FF}" type="datetime1">
              <a:rPr lang="en-US" smtClean="0">
                <a:latin typeface="Times New Roman" pitchFamily="18" charset="0"/>
                <a:cs typeface="Times New Roman" pitchFamily="18" charset="0"/>
              </a:rPr>
              <a:t>6/22/2022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5000" y="6356350"/>
            <a:ext cx="5638800" cy="365125"/>
          </a:xfrm>
        </p:spPr>
        <p:txBody>
          <a:bodyPr/>
          <a:lstStyle/>
          <a:p>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50</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809144996"/>
              </p:ext>
            </p:extLst>
          </p:nvPr>
        </p:nvGraphicFramePr>
        <p:xfrm>
          <a:off x="76200" y="1345474"/>
          <a:ext cx="8991600" cy="36504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Prospectus</a:t>
                      </a:r>
                      <a:r>
                        <a:rPr lang="en-US" sz="2000" dirty="0">
                          <a:latin typeface="Times New Roman" panose="02020603050405020304" pitchFamily="18" charset="0"/>
                          <a:cs typeface="Times New Roman" panose="02020603050405020304" pitchFamily="18" charset="0"/>
                        </a:rPr>
                        <a:t>, Shares, Directors, General Meetings and Proceedings, Auditor, Winding up. </a:t>
                      </a:r>
                      <a:endParaRPr lang="en-US" sz="2000" b="0" dirty="0">
                        <a:latin typeface="Times New Roman" pitchFamily="18" charset="0"/>
                        <a:cs typeface="Times New Roman" pitchFamily="18" charset="0"/>
                      </a:endParaRPr>
                    </a:p>
                  </a:txBody>
                  <a:tcPr marT="45696" marB="45696"/>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cs typeface="Times New Roman" pitchFamily="18" charset="0"/>
                        </a:rPr>
                        <a:t>Students will be able to learn about basics of </a:t>
                      </a:r>
                      <a:r>
                        <a:rPr lang="en-US" sz="2000" b="0" dirty="0" smtClean="0">
                          <a:latin typeface="Times New Roman" pitchFamily="18" charset="0"/>
                          <a:cs typeface="Times New Roman" pitchFamily="18" charset="0"/>
                        </a:rPr>
                        <a:t>Company</a:t>
                      </a:r>
                      <a:r>
                        <a:rPr lang="en-US" sz="2000" b="0" baseline="0" dirty="0" smtClean="0">
                          <a:latin typeface="Times New Roman" pitchFamily="18" charset="0"/>
                          <a:cs typeface="Times New Roman" pitchFamily="18" charset="0"/>
                        </a:rPr>
                        <a:t> meetings, directors, auditor </a:t>
                      </a:r>
                      <a:r>
                        <a:rPr lang="en-US" sz="2000" b="0" baseline="0" smtClean="0">
                          <a:latin typeface="Times New Roman" pitchFamily="18" charset="0"/>
                          <a:cs typeface="Times New Roman" pitchFamily="18" charset="0"/>
                        </a:rPr>
                        <a:t>appointment   </a:t>
                      </a:r>
                      <a:r>
                        <a:rPr lang="en-US" sz="2000" b="0" baseline="0" dirty="0" smtClean="0">
                          <a:latin typeface="Times New Roman" pitchFamily="18" charset="0"/>
                          <a:cs typeface="Times New Roman" pitchFamily="18" charset="0"/>
                        </a:rPr>
                        <a:t>and winding.</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CO5</a:t>
                      </a:r>
                    </a:p>
                  </a:txBody>
                  <a:tcPr marT="45696" marB="45696"/>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6468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E6A01E3B-1216-4928-A4B6-E9AF2F9089A9}"/>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09EE109D-C471-424E-B5AD-D1D9A618C0FF}" type="datetime1">
              <a:rPr lang="en-US" smtClean="0">
                <a:latin typeface="Arial" pitchFamily="34" charset="0"/>
              </a:rPr>
              <a:t>6/22/2022</a:t>
            </a:fld>
            <a:endParaRPr lang="en-US">
              <a:latin typeface="Arial" pitchFamily="34" charset="0"/>
            </a:endParaRPr>
          </a:p>
        </p:txBody>
      </p:sp>
      <p:sp>
        <p:nvSpPr>
          <p:cNvPr id="22531" name="Footer Placeholder 4">
            <a:extLst>
              <a:ext uri="{FF2B5EF4-FFF2-40B4-BE49-F238E27FC236}">
                <a16:creationId xmlns:a16="http://schemas.microsoft.com/office/drawing/2014/main" id="{A02465FD-FCD9-484F-8F59-FB1C949F254C}"/>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2533" name="Content Placeholder 2">
            <a:extLst>
              <a:ext uri="{FF2B5EF4-FFF2-40B4-BE49-F238E27FC236}">
                <a16:creationId xmlns:a16="http://schemas.microsoft.com/office/drawing/2014/main" id="{9B351D19-5D24-475F-9936-2CCF1A7D1908}"/>
              </a:ext>
            </a:extLst>
          </p:cNvPr>
          <p:cNvSpPr>
            <a:spLocks noGrp="1"/>
          </p:cNvSpPr>
          <p:nvPr>
            <p:ph idx="4294967295"/>
          </p:nvPr>
        </p:nvSpPr>
        <p:spPr>
          <a:xfrm>
            <a:off x="457200" y="1219200"/>
            <a:ext cx="8077200" cy="5181600"/>
          </a:xfrm>
        </p:spPr>
        <p:txBody>
          <a:bodyPr>
            <a:normAutofit/>
          </a:bodyPr>
          <a:lstStyle/>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‘Prospectus’ is the basic document for raising funds from the public. </a:t>
            </a:r>
          </a:p>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‘Prospectus’ means any document described or issued as prospectus and includes any Notice, Circular, Advertisement inviting deposits or offers from the public for the subscription or purchasing any shares in , or debentures of the company. </a:t>
            </a:r>
          </a:p>
          <a:p>
            <a:pPr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Thus prospectus is a general invitation to the public to subscribe to the capital of the company on the conditions specified in the application from</a:t>
            </a:r>
          </a:p>
        </p:txBody>
      </p:sp>
      <p:sp>
        <p:nvSpPr>
          <p:cNvPr id="2" name="Slide Number Placeholder 1">
            <a:extLst>
              <a:ext uri="{FF2B5EF4-FFF2-40B4-BE49-F238E27FC236}">
                <a16:creationId xmlns:a16="http://schemas.microsoft.com/office/drawing/2014/main" id="{28DB3436-F3CD-4822-8BFD-4AC7DC6FDEED}"/>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a:extLst>
              <a:ext uri="{FF2B5EF4-FFF2-40B4-BE49-F238E27FC236}">
                <a16:creationId xmlns:a16="http://schemas.microsoft.com/office/drawing/2014/main" id="{E9834275-6172-493C-B546-472041E9D5DC}"/>
              </a:ext>
            </a:extLst>
          </p:cNvPr>
          <p:cNvSpPr txBox="1">
            <a:spLocks/>
          </p:cNvSpPr>
          <p:nvPr/>
        </p:nvSpPr>
        <p:spPr>
          <a:xfrm>
            <a:off x="1143000" y="56477"/>
            <a:ext cx="7848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PROSPECTUS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7" y="56477"/>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9466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Date Placeholder 3">
            <a:extLst>
              <a:ext uri="{FF2B5EF4-FFF2-40B4-BE49-F238E27FC236}">
                <a16:creationId xmlns:a16="http://schemas.microsoft.com/office/drawing/2014/main" id="{66F784BE-9C14-484E-AFBF-6CF357799FFB}"/>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0D322113-BAC3-4E69-91F7-94B08F6283EE}" type="datetime1">
              <a:rPr lang="en-US" smtClean="0">
                <a:latin typeface="Arial" pitchFamily="34" charset="0"/>
              </a:rPr>
              <a:t>6/22/2022</a:t>
            </a:fld>
            <a:endParaRPr lang="en-US">
              <a:latin typeface="Arial" pitchFamily="34" charset="0"/>
            </a:endParaRPr>
          </a:p>
        </p:txBody>
      </p:sp>
      <p:sp>
        <p:nvSpPr>
          <p:cNvPr id="23556" name="Footer Placeholder 4">
            <a:extLst>
              <a:ext uri="{FF2B5EF4-FFF2-40B4-BE49-F238E27FC236}">
                <a16:creationId xmlns:a16="http://schemas.microsoft.com/office/drawing/2014/main" id="{BE4162A9-2F96-4B06-9E4B-07D107834CC2}"/>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3557" name="Rectangle 3">
            <a:extLst>
              <a:ext uri="{FF2B5EF4-FFF2-40B4-BE49-F238E27FC236}">
                <a16:creationId xmlns:a16="http://schemas.microsoft.com/office/drawing/2014/main" id="{194355C4-EBE6-4A96-8974-6A4D1273FDB0}"/>
              </a:ext>
            </a:extLst>
          </p:cNvPr>
          <p:cNvSpPr>
            <a:spLocks noGrp="1" noChangeArrowheads="1"/>
          </p:cNvSpPr>
          <p:nvPr>
            <p:ph sz="quarter" idx="1"/>
          </p:nvPr>
        </p:nvSpPr>
        <p:spPr>
          <a:xfrm>
            <a:off x="457200" y="1371600"/>
            <a:ext cx="8305800" cy="4419600"/>
          </a:xfrm>
          <a:ln>
            <a:solidFill>
              <a:schemeClr val="tx1"/>
            </a:solidFill>
            <a:miter lim="800000"/>
            <a:headEnd/>
            <a:tailEnd/>
          </a:ln>
        </p:spPr>
        <p:txBody>
          <a:bodyPr>
            <a:normAutofit/>
          </a:bodyPr>
          <a:lstStyle/>
          <a:p>
            <a:pPr eaLnBrk="1" hangingPunct="1">
              <a:lnSpc>
                <a:spcPct val="130000"/>
              </a:lnSpc>
            </a:pPr>
            <a:r>
              <a:rPr lang="en-US" altLang="en-US" sz="2000" dirty="0">
                <a:latin typeface="Times New Roman" panose="02020603050405020304" pitchFamily="18" charset="0"/>
                <a:cs typeface="Times New Roman" panose="02020603050405020304" pitchFamily="18" charset="0"/>
              </a:rPr>
              <a:t>An invitation to public.</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Invitation be by or on behalf of the company.</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Invitation must be to subscribe or purchase.</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Must relate to shares / debentures or other instrument.</a:t>
            </a:r>
          </a:p>
          <a:p>
            <a:pPr eaLnBrk="1" hangingPunct="1">
              <a:lnSpc>
                <a:spcPct val="130000"/>
              </a:lnSpc>
              <a:buFont typeface="Arial" panose="020B0604020202020204" pitchFamily="34" charset="0"/>
              <a:buNone/>
            </a:pPr>
            <a:endParaRPr lang="en-US" altLang="en-US" sz="2000" u="sng"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E957C25-0960-4EE3-90E0-B7585F6D19A4}"/>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a:extLst>
              <a:ext uri="{FF2B5EF4-FFF2-40B4-BE49-F238E27FC236}">
                <a16:creationId xmlns:a16="http://schemas.microsoft.com/office/drawing/2014/main" id="{4B08FA3B-E36F-455C-9A44-4A9474100103}"/>
              </a:ext>
            </a:extLst>
          </p:cNvPr>
          <p:cNvSpPr txBox="1">
            <a:spLocks/>
          </p:cNvSpPr>
          <p:nvPr/>
        </p:nvSpPr>
        <p:spPr>
          <a:xfrm>
            <a:off x="1247774" y="65881"/>
            <a:ext cx="77438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What constitute a Prospectus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 y="65881"/>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24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F1F7CA30-6E5C-4000-8F52-1F885AD103F6}"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lvl="1" algn="just" eaLnBrk="1" hangingPunct="1"/>
            <a:r>
              <a:rPr lang="en-US" altLang="en-US" sz="2000" dirty="0">
                <a:latin typeface="Times New Roman" panose="02020603050405020304" pitchFamily="18" charset="0"/>
                <a:cs typeface="Times New Roman" panose="02020603050405020304" pitchFamily="18" charset="0"/>
              </a:rPr>
              <a:t>Meeting is not defined under any provisions of Companies Act of 2013, but taking references from common business and market parlance and also from some of the decided case laws like Sharp vs. Dawes, as decided in 1971, and through citations of various renowned authors, we can gather that a ‘Company Meeting’ is basically coming together of at least two persons to either transact any ordinary or special business for lawful purposes.</a:t>
            </a: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293222" y="65881"/>
            <a:ext cx="7698377"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Meetings</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53" y="81121"/>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A292CF74-8EE3-42E6-AF86-0ADCBC56897E}"/>
              </a:ext>
            </a:extLst>
          </p:cNvPr>
          <p:cNvSpPr>
            <a:spLocks noGrp="1" noChangeArrowheads="1"/>
          </p:cNvSpPr>
          <p:nvPr>
            <p:ph type="body" idx="1"/>
          </p:nvPr>
        </p:nvSpPr>
        <p:spPr>
          <a:xfrm>
            <a:off x="457200" y="1219200"/>
            <a:ext cx="8305800" cy="4648200"/>
          </a:xfrm>
        </p:spPr>
        <p:txBody>
          <a:bodyPr>
            <a:normAutofit/>
          </a:bodyPr>
          <a:lstStyle/>
          <a:p>
            <a:pPr>
              <a:lnSpc>
                <a:spcPct val="120000"/>
              </a:lnSpc>
            </a:pPr>
            <a:r>
              <a:rPr lang="en-US" altLang="en-US" sz="2000" dirty="0">
                <a:latin typeface="Times New Roman" panose="02020603050405020304" pitchFamily="18" charset="0"/>
                <a:cs typeface="Times New Roman" panose="02020603050405020304" pitchFamily="18" charset="0"/>
              </a:rPr>
              <a:t>Meetings of Shareholders.</a:t>
            </a:r>
          </a:p>
          <a:p>
            <a:pPr lvl="1">
              <a:lnSpc>
                <a:spcPct val="120000"/>
              </a:lnSpc>
            </a:pPr>
            <a:r>
              <a:rPr lang="en-US" altLang="en-US" sz="2000" dirty="0">
                <a:latin typeface="Times New Roman" panose="02020603050405020304" pitchFamily="18" charset="0"/>
                <a:cs typeface="Times New Roman" panose="02020603050405020304" pitchFamily="18" charset="0"/>
              </a:rPr>
              <a:t>Statutory Meeting</a:t>
            </a:r>
          </a:p>
          <a:p>
            <a:pPr lvl="1">
              <a:lnSpc>
                <a:spcPct val="120000"/>
              </a:lnSpc>
            </a:pPr>
            <a:r>
              <a:rPr lang="en-US" altLang="en-US" sz="2000" dirty="0">
                <a:latin typeface="Times New Roman" panose="02020603050405020304" pitchFamily="18" charset="0"/>
                <a:cs typeface="Times New Roman" panose="02020603050405020304" pitchFamily="18" charset="0"/>
              </a:rPr>
              <a:t>Annual General Meeting</a:t>
            </a:r>
          </a:p>
          <a:p>
            <a:pPr lvl="1">
              <a:lnSpc>
                <a:spcPct val="120000"/>
              </a:lnSpc>
            </a:pPr>
            <a:r>
              <a:rPr lang="en-US" altLang="en-US" sz="2000" dirty="0">
                <a:latin typeface="Times New Roman" panose="02020603050405020304" pitchFamily="18" charset="0"/>
                <a:cs typeface="Times New Roman" panose="02020603050405020304" pitchFamily="18" charset="0"/>
              </a:rPr>
              <a:t>Extra Ordinary General Meeting</a:t>
            </a:r>
          </a:p>
          <a:p>
            <a:pPr lvl="1">
              <a:lnSpc>
                <a:spcPct val="120000"/>
              </a:lnSpc>
            </a:pPr>
            <a:r>
              <a:rPr lang="en-US" altLang="en-US" sz="2000" dirty="0">
                <a:latin typeface="Times New Roman" panose="02020603050405020304" pitchFamily="18" charset="0"/>
                <a:cs typeface="Times New Roman" panose="02020603050405020304" pitchFamily="18" charset="0"/>
              </a:rPr>
              <a:t>Class Meeting</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Board of Directors.</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Debenture holders.</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Creditors. </a:t>
            </a:r>
          </a:p>
        </p:txBody>
      </p:sp>
      <p:sp>
        <p:nvSpPr>
          <p:cNvPr id="2" name="Date Placeholder 1">
            <a:extLst>
              <a:ext uri="{FF2B5EF4-FFF2-40B4-BE49-F238E27FC236}">
                <a16:creationId xmlns:a16="http://schemas.microsoft.com/office/drawing/2014/main" id="{A14B6B9D-90D6-47A4-8E41-0A7A3224476A}"/>
              </a:ext>
            </a:extLst>
          </p:cNvPr>
          <p:cNvSpPr>
            <a:spLocks noGrp="1"/>
          </p:cNvSpPr>
          <p:nvPr>
            <p:ph type="dt" sz="half" idx="10"/>
          </p:nvPr>
        </p:nvSpPr>
        <p:spPr/>
        <p:txBody>
          <a:bodyPr/>
          <a:lstStyle/>
          <a:p>
            <a:fld id="{A5375F69-CF37-4FFF-B13A-70A676E3BA3A}" type="datetime1">
              <a:rPr lang="en-US" smtClean="0"/>
              <a:t>6/22/2022</a:t>
            </a:fld>
            <a:endParaRPr lang="en-US"/>
          </a:p>
        </p:txBody>
      </p:sp>
      <p:sp>
        <p:nvSpPr>
          <p:cNvPr id="3" name="Footer Placeholder 2">
            <a:extLst>
              <a:ext uri="{FF2B5EF4-FFF2-40B4-BE49-F238E27FC236}">
                <a16:creationId xmlns:a16="http://schemas.microsoft.com/office/drawing/2014/main" id="{4AB6A96A-02E7-49EE-BDE8-F7A50236B76F}"/>
              </a:ext>
            </a:extLst>
          </p:cNvPr>
          <p:cNvSpPr>
            <a:spLocks noGrp="1"/>
          </p:cNvSpPr>
          <p:nvPr>
            <p:ph type="ftr" sz="quarter" idx="11"/>
          </p:nvPr>
        </p:nvSpPr>
        <p:spPr/>
        <p:txBody>
          <a:bodyPr/>
          <a:lstStyle/>
          <a:p>
            <a:r>
              <a:rPr lang="en-US"/>
              <a:t>Ms. Manju         Constitution of India, Law and Engineering       Unit 5</a:t>
            </a:r>
          </a:p>
        </p:txBody>
      </p:sp>
      <p:sp>
        <p:nvSpPr>
          <p:cNvPr id="4" name="Slide Number Placeholder 3">
            <a:extLst>
              <a:ext uri="{FF2B5EF4-FFF2-40B4-BE49-F238E27FC236}">
                <a16:creationId xmlns:a16="http://schemas.microsoft.com/office/drawing/2014/main" id="{8BE218B1-F9C2-42D7-B4F2-1BFB5CF44CCB}"/>
              </a:ext>
            </a:extLst>
          </p:cNvPr>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a:extLst>
              <a:ext uri="{FF2B5EF4-FFF2-40B4-BE49-F238E27FC236}">
                <a16:creationId xmlns:a16="http://schemas.microsoft.com/office/drawing/2014/main" id="{E16D5B64-C617-442E-92DD-10ADB82B789C}"/>
              </a:ext>
            </a:extLst>
          </p:cNvPr>
          <p:cNvSpPr txBox="1">
            <a:spLocks/>
          </p:cNvSpPr>
          <p:nvPr/>
        </p:nvSpPr>
        <p:spPr>
          <a:xfrm>
            <a:off x="1143000" y="117898"/>
            <a:ext cx="78105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Types of </a:t>
            </a:r>
            <a:r>
              <a:rPr lang="en-US" sz="2400" b="1" dirty="0" smtClean="0">
                <a:latin typeface="Times New Roman" pitchFamily="18" charset="0"/>
                <a:cs typeface="Times New Roman" pitchFamily="18" charset="0"/>
              </a:rPr>
              <a:t>Meetings</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0075"/>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D2DFBFC8-79B7-4D6D-889F-BEA6AFFCEC59}"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marL="457200" lvl="1" indent="0" algn="just" eaLnBrk="1" hangingPunct="1">
              <a:buNone/>
            </a:pPr>
            <a:r>
              <a:rPr lang="en-US" sz="2000" b="0" i="0" dirty="0">
                <a:effectLst/>
                <a:latin typeface="Times New Roman" panose="02020603050405020304" pitchFamily="18" charset="0"/>
                <a:cs typeface="Times New Roman" panose="02020603050405020304" pitchFamily="18" charset="0"/>
              </a:rPr>
              <a:t>Act has been duly given and it is required to be passed by the votes cast, whether on a show of hands, or electronically or on a poll, as the case may be, in favor of the resolution, including the casting vote, if any, of the Chairman, by members who, being entitled so to do, vote in person, or where proxies are allowed, by proxy or by postal ballot, exceed the votes, if any, cast against the resolution by members, so entitled and voting.</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71600" y="106007"/>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  Resolution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143355"/>
            <a:ext cx="127580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397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D87D9F78-EED3-4E2B-B9C7-9C75DF996F44}"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xfrm>
            <a:off x="990600" y="6188076"/>
            <a:ext cx="7696200" cy="533399"/>
          </a:xfrm>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endParaRPr lang="en-US" dirty="0">
              <a:latin typeface="Arial" pitchFamily="34" charset="0"/>
            </a:endParaRP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lvl="1" eaLnBrk="1" hangingPunct="1"/>
            <a:r>
              <a:rPr lang="en-US" altLang="en-US" sz="2000" dirty="0">
                <a:latin typeface="Times New Roman" panose="02020603050405020304" pitchFamily="18" charset="0"/>
                <a:cs typeface="Times New Roman" panose="02020603050405020304" pitchFamily="18" charset="0"/>
              </a:rPr>
              <a:t>Ordinary </a:t>
            </a:r>
            <a:r>
              <a:rPr lang="en-US" sz="2000" dirty="0">
                <a:latin typeface="Times New Roman" panose="02020603050405020304" pitchFamily="18" charset="0"/>
                <a:cs typeface="Times New Roman" panose="02020603050405020304" pitchFamily="18" charset="0"/>
              </a:rPr>
              <a:t> Resolution </a:t>
            </a:r>
          </a:p>
          <a:p>
            <a:pPr lvl="1" eaLnBrk="1" hangingPunct="1"/>
            <a:r>
              <a:rPr lang="en-US" altLang="en-US" sz="2000" dirty="0">
                <a:latin typeface="Times New Roman" panose="02020603050405020304" pitchFamily="18" charset="0"/>
                <a:cs typeface="Times New Roman" panose="02020603050405020304" pitchFamily="18" charset="0"/>
              </a:rPr>
              <a:t>Special </a:t>
            </a:r>
            <a:r>
              <a:rPr lang="en-US" sz="2000" dirty="0">
                <a:latin typeface="Times New Roman" panose="02020603050405020304" pitchFamily="18" charset="0"/>
                <a:cs typeface="Times New Roman" panose="02020603050405020304" pitchFamily="18" charset="0"/>
              </a:rPr>
              <a:t> Resolution</a:t>
            </a:r>
          </a:p>
          <a:p>
            <a:pPr lvl="1"/>
            <a:r>
              <a:rPr lang="en-US" sz="2000" dirty="0">
                <a:latin typeface="Times New Roman" panose="02020603050405020304" pitchFamily="18" charset="0"/>
                <a:cs typeface="Times New Roman" panose="02020603050405020304" pitchFamily="18" charset="0"/>
              </a:rPr>
              <a:t> Resolution with special Notice</a:t>
            </a:r>
          </a:p>
          <a:p>
            <a:pPr lvl="1"/>
            <a:r>
              <a:rPr lang="en-US" sz="2000" dirty="0">
                <a:latin typeface="Times New Roman" panose="02020603050405020304" pitchFamily="18" charset="0"/>
                <a:cs typeface="Times New Roman" panose="02020603050405020304" pitchFamily="18" charset="0"/>
              </a:rPr>
              <a:t> Resolution by Circulation</a:t>
            </a:r>
          </a:p>
          <a:p>
            <a:pPr lvl="1"/>
            <a:r>
              <a:rPr lang="en-US" sz="2000" dirty="0">
                <a:latin typeface="Times New Roman" panose="02020603050405020304" pitchFamily="18" charset="0"/>
                <a:cs typeface="Times New Roman" panose="02020603050405020304" pitchFamily="18" charset="0"/>
              </a:rPr>
              <a:t> Resolution to be filed </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08463" y="106007"/>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 Types of  Resolution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4" y="14771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9355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E953A924-4FF4-41CC-9C37-6BF721E4C54C}"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individuals at the highest level of management are responsible for the functioning of the company. These high-level members of the company are called directors. Collectively, all directors as a group and the supreme acting authority of the company are called ‘board of directors’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board of directors are can be called the brain of the company. They are responsible for taking all the big decisions and making policy changes. These decisions are taken in special meetings members of the board hold together, called ‘Board Meetings’.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Section 149 of the Companies Act states that every company’s board of directors must necessarily have a minimum of three directors if it is a public company. Two directors if it is a private company and one director in a one person company.</a:t>
            </a: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409700" y="171889"/>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Director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4" y="171889"/>
            <a:ext cx="139010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9593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2E620721-5CC5-4724-813C-B993B6E74DAC}"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maximum number of members a company can assign as directors is fifteen. However, the company can pass a special resolution in a general meeting to allow for assigning more than fifteen members to the board of directors.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maximum number of companies that an individual can become a director of, is 20 companies.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At least one director, who has lived in India for a minimum of 182 calendar days of the previous year, shall be appointed by every company’s board. It is a mandatory rule.</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At least, one woman director must be appointed by the company.</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All listed companies must have at least one-third proportion of their board of directors as independent directors.</a:t>
            </a: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71600"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smtClean="0">
                <a:latin typeface="Times New Roman" pitchFamily="18" charset="0"/>
                <a:cs typeface="Times New Roman" pitchFamily="18" charset="0"/>
              </a:rPr>
              <a:t>Director(continue..)  </a:t>
            </a:r>
            <a:endParaRPr lang="en-US" sz="2400" b="1" dirty="0">
              <a:latin typeface="Times New Roman" pitchFamily="18" charset="0"/>
              <a:cs typeface="Times New Roman" pitchFamily="18" charset="0"/>
            </a:endParaRPr>
          </a:p>
        </p:txBody>
      </p:sp>
      <p:pic>
        <p:nvPicPr>
          <p:cNvPr id="10"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30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Date Placeholder 2">
            <a:extLst>
              <a:ext uri="{FF2B5EF4-FFF2-40B4-BE49-F238E27FC236}">
                <a16:creationId xmlns:a16="http://schemas.microsoft.com/office/drawing/2014/main" id="{6AD46C60-5A3F-4A12-9A3B-7F9C278D7F05}"/>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F8F72983-9613-47EE-8FED-47399CD55BE0}" type="datetime1">
              <a:rPr lang="en-US" smtClean="0">
                <a:latin typeface="Arial" pitchFamily="34" charset="0"/>
              </a:rPr>
              <a:t>6/22/2022</a:t>
            </a:fld>
            <a:endParaRPr lang="en-US">
              <a:latin typeface="Arial" pitchFamily="34" charset="0"/>
            </a:endParaRPr>
          </a:p>
        </p:txBody>
      </p:sp>
      <p:sp>
        <p:nvSpPr>
          <p:cNvPr id="26628" name="Footer Placeholder 3">
            <a:extLst>
              <a:ext uri="{FF2B5EF4-FFF2-40B4-BE49-F238E27FC236}">
                <a16:creationId xmlns:a16="http://schemas.microsoft.com/office/drawing/2014/main" id="{9E93E039-40B7-4E10-A562-F4772F6624DC}"/>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6629" name="Content Placeholder 4">
            <a:extLst>
              <a:ext uri="{FF2B5EF4-FFF2-40B4-BE49-F238E27FC236}">
                <a16:creationId xmlns:a16="http://schemas.microsoft.com/office/drawing/2014/main" id="{6A1908B8-A874-4A2A-A412-F9912E0F812F}"/>
              </a:ext>
            </a:extLst>
          </p:cNvPr>
          <p:cNvSpPr>
            <a:spLocks noGrp="1"/>
          </p:cNvSpPr>
          <p:nvPr>
            <p:ph sz="quarter" idx="1"/>
          </p:nvPr>
        </p:nvSpPr>
        <p:spPr/>
        <p:txBody>
          <a:bodyPr>
            <a:normAutofit/>
          </a:bodyPr>
          <a:lstStyle/>
          <a:p>
            <a:pPr marL="0" indent="0" eaLnBrk="1" hangingPunct="1">
              <a:buNone/>
            </a:pPr>
            <a:r>
              <a:rPr lang="en-US" altLang="en-US" sz="1800" dirty="0"/>
              <a:t>(1) </a:t>
            </a:r>
            <a:r>
              <a:rPr lang="en-US" altLang="en-US" sz="2000" dirty="0">
                <a:latin typeface="Times New Roman" panose="02020603050405020304" pitchFamily="18" charset="0"/>
                <a:cs typeface="Times New Roman" panose="02020603050405020304" pitchFamily="18" charset="0"/>
              </a:rPr>
              <a:t>act as the firm's agents,</a:t>
            </a:r>
          </a:p>
          <a:p>
            <a:pPr marL="0" indent="0" eaLnBrk="1" hangingPunct="1">
              <a:buNone/>
            </a:pPr>
            <a:r>
              <a:rPr lang="en-US" altLang="en-US" sz="2000" dirty="0">
                <a:latin typeface="Times New Roman" panose="02020603050405020304" pitchFamily="18" charset="0"/>
                <a:cs typeface="Times New Roman" panose="02020603050405020304" pitchFamily="18" charset="0"/>
              </a:rPr>
              <a:t>(2) have full access to the firm's accounts, </a:t>
            </a:r>
          </a:p>
          <a:p>
            <a:pPr marL="0" indent="0" eaLnBrk="1" hangingPunct="1">
              <a:buNone/>
            </a:pPr>
            <a:r>
              <a:rPr lang="en-US" altLang="en-US" sz="2000" dirty="0">
                <a:latin typeface="Times New Roman" panose="02020603050405020304" pitchFamily="18" charset="0"/>
                <a:cs typeface="Times New Roman" panose="02020603050405020304" pitchFamily="18" charset="0"/>
              </a:rPr>
              <a:t>(3) cause the firm to enter into valid contracts</a:t>
            </a:r>
          </a:p>
          <a:p>
            <a:pPr marL="0" indent="0" eaLnBrk="1" hangingPunct="1">
              <a:buNone/>
            </a:pPr>
            <a:r>
              <a:rPr lang="en-US" altLang="en-US" sz="2000" dirty="0" smtClean="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4) pledge the firm's assets</a:t>
            </a:r>
          </a:p>
          <a:p>
            <a:pPr marL="0" indent="0" eaLnBrk="1" hangingPunct="1">
              <a:buNone/>
            </a:pPr>
            <a:r>
              <a:rPr lang="en-US" altLang="en-US" sz="2000" dirty="0" smtClean="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5) borrow and give security</a:t>
            </a:r>
            <a:r>
              <a:rPr lang="en-US" altLang="en-US" sz="1800" u="sng" dirty="0"/>
              <a:t/>
            </a:r>
            <a:br>
              <a:rPr lang="en-US" altLang="en-US" sz="1800" u="sng" dirty="0"/>
            </a:br>
            <a:r>
              <a:rPr lang="en-US" altLang="en-US" sz="1800" u="sng" dirty="0"/>
              <a:t/>
            </a:r>
            <a:br>
              <a:rPr lang="en-US" altLang="en-US" sz="1800" u="sng" dirty="0"/>
            </a:br>
            <a:endParaRPr lang="en-US" altLang="en-US" sz="1800" u="sng" dirty="0"/>
          </a:p>
        </p:txBody>
      </p:sp>
      <p:sp>
        <p:nvSpPr>
          <p:cNvPr id="2" name="Slide Number Placeholder 1">
            <a:extLst>
              <a:ext uri="{FF2B5EF4-FFF2-40B4-BE49-F238E27FC236}">
                <a16:creationId xmlns:a16="http://schemas.microsoft.com/office/drawing/2014/main" id="{AC454E8E-7B3C-4AFD-ADDA-D5C5BE8459BA}"/>
              </a:ext>
            </a:extLst>
          </p:cNvPr>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a:extLst>
              <a:ext uri="{FF2B5EF4-FFF2-40B4-BE49-F238E27FC236}">
                <a16:creationId xmlns:a16="http://schemas.microsoft.com/office/drawing/2014/main" id="{60D0D172-7D73-434B-98F5-60F5A63335E3}"/>
              </a:ext>
            </a:extLst>
          </p:cNvPr>
          <p:cNvSpPr txBox="1">
            <a:spLocks/>
          </p:cNvSpPr>
          <p:nvPr/>
        </p:nvSpPr>
        <p:spPr>
          <a:xfrm>
            <a:off x="1371600" y="10886"/>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Director (continue..) </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CF5203-FEE2-4623-A5FB-B6DE7F208ED0}"/>
              </a:ext>
            </a:extLst>
          </p:cNvPr>
          <p:cNvSpPr>
            <a:spLocks noGrp="1"/>
          </p:cNvSpPr>
          <p:nvPr>
            <p:ph type="dt" sz="quarter" idx="10"/>
          </p:nvPr>
        </p:nvSpPr>
        <p:spPr>
          <a:xfrm>
            <a:off x="457200" y="6492875"/>
            <a:ext cx="2133600" cy="365125"/>
          </a:xfrm>
        </p:spPr>
        <p:txBody>
          <a:bodyPr/>
          <a:lstStyle/>
          <a:p>
            <a:pPr>
              <a:defRPr/>
            </a:pPr>
            <a:fld id="{95239B49-286D-4345-98AE-1E85E0A1B101}" type="datetime1">
              <a:rPr lang="en-US" altLang="zh-TW" smtClean="0"/>
              <a:t>6/22/2022</a:t>
            </a:fld>
            <a:endParaRPr lang="en-US" altLang="zh-TW" dirty="0"/>
          </a:p>
        </p:txBody>
      </p:sp>
      <p:sp>
        <p:nvSpPr>
          <p:cNvPr id="15363" name="Slide Number Placeholder 5">
            <a:extLst>
              <a:ext uri="{FF2B5EF4-FFF2-40B4-BE49-F238E27FC236}">
                <a16:creationId xmlns:a16="http://schemas.microsoft.com/office/drawing/2014/main" id="{74D32D77-00BB-4CE0-8632-B16BEB89CDB5}"/>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EAC193-1FC4-4D55-BC5A-E7B7440E03D9}" type="slidenum">
              <a:rPr lang="en-US" altLang="zh-TW" sz="1200" smtClean="0">
                <a:solidFill>
                  <a:srgbClr val="898989"/>
                </a:solidFill>
              </a:rPr>
              <a:pPr>
                <a:spcBef>
                  <a:spcPct val="0"/>
                </a:spcBef>
                <a:buFontTx/>
                <a:buNone/>
              </a:pPr>
              <a:t>6</a:t>
            </a:fld>
            <a:endParaRPr lang="en-US" altLang="zh-TW" sz="1200">
              <a:solidFill>
                <a:srgbClr val="898989"/>
              </a:solidFill>
            </a:endParaRPr>
          </a:p>
        </p:txBody>
      </p:sp>
      <p:sp>
        <p:nvSpPr>
          <p:cNvPr id="15364" name="Rectangle 10">
            <a:extLst>
              <a:ext uri="{FF2B5EF4-FFF2-40B4-BE49-F238E27FC236}">
                <a16:creationId xmlns:a16="http://schemas.microsoft.com/office/drawing/2014/main" id="{BA7FD922-BB25-4BB7-A3E5-64705D8C2E2E}"/>
              </a:ext>
            </a:extLst>
          </p:cNvPr>
          <p:cNvSpPr>
            <a:spLocks noChangeArrowheads="1"/>
          </p:cNvSpPr>
          <p:nvPr/>
        </p:nvSpPr>
        <p:spPr bwMode="auto">
          <a:xfrm>
            <a:off x="152400" y="1066800"/>
            <a:ext cx="8763000" cy="234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Legal knowledge</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Individual rights</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Duties of a citizen </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Patient filling</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Business setup</a:t>
            </a:r>
          </a:p>
        </p:txBody>
      </p:sp>
      <p:sp>
        <p:nvSpPr>
          <p:cNvPr id="8" name="Title 1">
            <a:extLst>
              <a:ext uri="{FF2B5EF4-FFF2-40B4-BE49-F238E27FC236}">
                <a16:creationId xmlns:a16="http://schemas.microsoft.com/office/drawing/2014/main" id="{2419F767-5B7B-4F80-B820-06A31FFEAA3F}"/>
              </a:ext>
            </a:extLst>
          </p:cNvPr>
          <p:cNvSpPr txBox="1">
            <a:spLocks/>
          </p:cNvSpPr>
          <p:nvPr/>
        </p:nvSpPr>
        <p:spPr bwMode="auto">
          <a:xfrm>
            <a:off x="0" y="0"/>
            <a:ext cx="9144000" cy="7620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ea typeface="新細明體" pitchFamily="18" charset="-120"/>
                <a:cs typeface="Times New Roman" pitchFamily="18" charset="0"/>
              </a:rPr>
              <a:t>    </a:t>
            </a:r>
            <a:r>
              <a:rPr lang="en-US" sz="2400" b="1" dirty="0">
                <a:latin typeface="Times New Roman" pitchFamily="18" charset="0"/>
                <a:ea typeface="新細明體" pitchFamily="18" charset="-120"/>
                <a:cs typeface="Times New Roman" pitchFamily="18" charset="0"/>
              </a:rPr>
              <a:t>Branch wise Applications</a:t>
            </a:r>
            <a:endParaRPr lang="en-US" sz="3200" b="1" dirty="0">
              <a:latin typeface="Times New Roman" pitchFamily="18" charset="0"/>
              <a:cs typeface="Times New Roman" pitchFamily="18" charset="0"/>
            </a:endParaRPr>
          </a:p>
        </p:txBody>
      </p:sp>
      <p:pic>
        <p:nvPicPr>
          <p:cNvPr id="15366" name="Picture 2">
            <a:extLst>
              <a:ext uri="{FF2B5EF4-FFF2-40B4-BE49-F238E27FC236}">
                <a16:creationId xmlns:a16="http://schemas.microsoft.com/office/drawing/2014/main" id="{31A1DDC2-F7C7-43DD-B8F0-BFE53BDC5B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0"/>
            <a:ext cx="12096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a:extLst>
              <a:ext uri="{FF2B5EF4-FFF2-40B4-BE49-F238E27FC236}">
                <a16:creationId xmlns:a16="http://schemas.microsoft.com/office/drawing/2014/main" id="{CAF7989C-C723-4796-B697-1EEA47FBB027}"/>
              </a:ext>
            </a:extLst>
          </p:cNvPr>
          <p:cNvSpPr>
            <a:spLocks noGrp="1"/>
          </p:cNvSpPr>
          <p:nvPr>
            <p:ph type="ftr" sz="quarter" idx="11"/>
          </p:nvPr>
        </p:nvSpPr>
        <p:spPr>
          <a:xfrm>
            <a:off x="1828800" y="6492875"/>
            <a:ext cx="5867400" cy="365125"/>
          </a:xfrm>
        </p:spPr>
        <p:txBody>
          <a:bodyPr/>
          <a:lstStyle/>
          <a:p>
            <a:pPr>
              <a:defRPr/>
            </a:pPr>
            <a:r>
              <a:rPr lang="en-US"/>
              <a:t>Ms. Manju         Constitution of India, Law and Engineering       Unit 5</a:t>
            </a:r>
            <a:endParaRPr lang="en-US" dirty="0">
              <a:latin typeface="+mj-lt"/>
              <a:cs typeface="Times New Roman" pitchFamily="18" charset="0"/>
            </a:endParaRPr>
          </a:p>
        </p:txBody>
      </p:sp>
    </p:spTree>
    <p:extLst>
      <p:ext uri="{BB962C8B-B14F-4D97-AF65-F5344CB8AC3E}">
        <p14:creationId xmlns:p14="http://schemas.microsoft.com/office/powerpoint/2010/main" val="25036960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11E7FB52-C3F7-4184-9ECE-0E16D2A00AB4}"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algn="just"/>
            <a:r>
              <a:rPr lang="en-US" altLang="en-US" sz="1800" dirty="0">
                <a:latin typeface="Times New Roman" panose="02020603050405020304" pitchFamily="18" charset="0"/>
                <a:cs typeface="Times New Roman" panose="02020603050405020304" pitchFamily="18" charset="0"/>
              </a:rPr>
              <a:t>This article provides a brief to the various classes of directors and their appointment. According to Section 2(34) of Companies Act, 2013 a director is a person who is appointed as director in the company. A person who is appointed but not designated as a director will not be considered as a director under the meaning of this Act.</a:t>
            </a:r>
          </a:p>
          <a:p>
            <a:pPr algn="just"/>
            <a:r>
              <a:rPr lang="en-US" altLang="en-US" sz="1800" b="1" dirty="0">
                <a:latin typeface="Times New Roman" panose="02020603050405020304" pitchFamily="18" charset="0"/>
                <a:cs typeface="Times New Roman" panose="02020603050405020304" pitchFamily="18" charset="0"/>
              </a:rPr>
              <a:t>Minimum number of directors: </a:t>
            </a:r>
            <a:r>
              <a:rPr lang="en-US" altLang="en-US" sz="1800" dirty="0">
                <a:latin typeface="Times New Roman" panose="02020603050405020304" pitchFamily="18" charset="0"/>
                <a:cs typeface="Times New Roman" panose="02020603050405020304" pitchFamily="18" charset="0"/>
              </a:rPr>
              <a:t>In case of public company it is 3, private company 2 and one person company 1. Though articles of the company might specify for a higher number of minimality.</a:t>
            </a:r>
          </a:p>
          <a:p>
            <a:pPr algn="just"/>
            <a:r>
              <a:rPr lang="en-US" altLang="en-US" sz="1800" b="1" dirty="0">
                <a:latin typeface="Times New Roman" panose="02020603050405020304" pitchFamily="18" charset="0"/>
                <a:cs typeface="Times New Roman" panose="02020603050405020304" pitchFamily="18" charset="0"/>
              </a:rPr>
              <a:t>Maximum number of directors: </a:t>
            </a:r>
            <a:r>
              <a:rPr lang="en-US" altLang="en-US" sz="1800" dirty="0">
                <a:latin typeface="Times New Roman" panose="02020603050405020304" pitchFamily="18" charset="0"/>
                <a:cs typeface="Times New Roman" panose="02020603050405020304" pitchFamily="18" charset="0"/>
              </a:rPr>
              <a:t>It is 15 but more can be appointed by passing a special resolution. Requirement of special resolution is not needed in government company and company </a:t>
            </a:r>
            <a:r>
              <a:rPr lang="en-US" altLang="en-US" sz="1800" dirty="0" err="1">
                <a:latin typeface="Times New Roman" panose="02020603050405020304" pitchFamily="18" charset="0"/>
                <a:cs typeface="Times New Roman" panose="02020603050405020304" pitchFamily="18" charset="0"/>
              </a:rPr>
              <a:t>licenced</a:t>
            </a:r>
            <a:r>
              <a:rPr lang="en-US" altLang="en-US" sz="1800" dirty="0">
                <a:latin typeface="Times New Roman" panose="02020603050405020304" pitchFamily="18" charset="0"/>
                <a:cs typeface="Times New Roman" panose="02020603050405020304" pitchFamily="18" charset="0"/>
              </a:rPr>
              <a:t> under section 8 subject to condition.</a:t>
            </a:r>
          </a:p>
          <a:p>
            <a:pPr lvl="1" algn="just">
              <a:buFont typeface="Arial" panose="020B0604020202020204" pitchFamily="34" charset="0"/>
              <a:buChar char="•"/>
            </a:pPr>
            <a:endParaRPr lang="en-US" altLang="en-US" sz="1800" dirty="0"/>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71600" y="-2177"/>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Appointment of Director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300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4696F4F7-C040-4FD9-9B21-36600B6E08D2}"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fontScale="92500"/>
          </a:bodyPr>
          <a:lstStyle/>
          <a:p>
            <a:pPr marL="0" indent="0" algn="just">
              <a:buNone/>
            </a:pPr>
            <a:r>
              <a:rPr lang="en-US" altLang="en-US" sz="2200" dirty="0">
                <a:latin typeface="Times New Roman" panose="02020603050405020304" pitchFamily="18" charset="0"/>
                <a:cs typeface="Times New Roman" panose="02020603050405020304" pitchFamily="18" charset="0"/>
              </a:rPr>
              <a:t>Disqualification of director (Section 164)- Following are not eligible to be a director-</a:t>
            </a:r>
          </a:p>
          <a:p>
            <a:pPr marL="0" indent="0" algn="just">
              <a:buNone/>
            </a:pPr>
            <a:r>
              <a:rPr lang="en-US" altLang="en-US" sz="2200" dirty="0">
                <a:latin typeface="Times New Roman" panose="02020603050405020304" pitchFamily="18" charset="0"/>
                <a:cs typeface="Times New Roman" panose="02020603050405020304" pitchFamily="18" charset="0"/>
              </a:rPr>
              <a:t>1. A person of unsound mind</a:t>
            </a:r>
          </a:p>
          <a:p>
            <a:pPr marL="0" indent="0" algn="just">
              <a:buNone/>
            </a:pPr>
            <a:r>
              <a:rPr lang="en-US" altLang="en-US" sz="2200" dirty="0">
                <a:latin typeface="Times New Roman" panose="02020603050405020304" pitchFamily="18" charset="0"/>
                <a:cs typeface="Times New Roman" panose="02020603050405020304" pitchFamily="18" charset="0"/>
              </a:rPr>
              <a:t>2. Undischarged insolvent</a:t>
            </a:r>
          </a:p>
          <a:p>
            <a:pPr marL="0" indent="0" algn="just">
              <a:buNone/>
            </a:pPr>
            <a:r>
              <a:rPr lang="en-US" altLang="en-US" sz="2200" dirty="0">
                <a:latin typeface="Times New Roman" panose="02020603050405020304" pitchFamily="18" charset="0"/>
                <a:cs typeface="Times New Roman" panose="02020603050405020304" pitchFamily="18" charset="0"/>
              </a:rPr>
              <a:t>3. Person applied for to be adjudicated as an insolvent and his application is pending.</a:t>
            </a:r>
          </a:p>
          <a:p>
            <a:pPr marL="0" indent="0" algn="just">
              <a:buNone/>
            </a:pPr>
            <a:r>
              <a:rPr lang="en-US" altLang="en-US" sz="2200" dirty="0">
                <a:latin typeface="Times New Roman" panose="02020603050405020304" pitchFamily="18" charset="0"/>
                <a:cs typeface="Times New Roman" panose="02020603050405020304" pitchFamily="18" charset="0"/>
              </a:rPr>
              <a:t>4. A person who has been imprisoned for more than 6 months and 5 years have not elapsed.</a:t>
            </a:r>
          </a:p>
          <a:p>
            <a:pPr marL="0" indent="0" algn="just">
              <a:buNone/>
            </a:pPr>
            <a:r>
              <a:rPr lang="en-US" altLang="en-US" sz="2200" dirty="0">
                <a:latin typeface="Times New Roman" panose="02020603050405020304" pitchFamily="18" charset="0"/>
                <a:cs typeface="Times New Roman" panose="02020603050405020304" pitchFamily="18" charset="0"/>
              </a:rPr>
              <a:t>5. Court or Tribunal disqualifying such person</a:t>
            </a:r>
          </a:p>
          <a:p>
            <a:pPr marL="0" indent="0" algn="just">
              <a:buNone/>
            </a:pPr>
            <a:r>
              <a:rPr lang="en-US" altLang="en-US" sz="2200" dirty="0">
                <a:latin typeface="Times New Roman" panose="02020603050405020304" pitchFamily="18" charset="0"/>
                <a:cs typeface="Times New Roman" panose="02020603050405020304" pitchFamily="18" charset="0"/>
              </a:rPr>
              <a:t>6. A person who has not paid any call on share and 6 months have elapsed.</a:t>
            </a:r>
          </a:p>
          <a:p>
            <a:pPr marL="0" indent="0" algn="just">
              <a:buNone/>
            </a:pPr>
            <a:r>
              <a:rPr lang="en-US" altLang="en-US" sz="2200" dirty="0">
                <a:latin typeface="Times New Roman" panose="02020603050405020304" pitchFamily="18" charset="0"/>
                <a:cs typeface="Times New Roman" panose="02020603050405020304" pitchFamily="18" charset="0"/>
              </a:rPr>
              <a:t>7. Convicted in offence of related party transaction in preceding 5 years.</a:t>
            </a:r>
          </a:p>
          <a:p>
            <a:pPr marL="0" indent="0" algn="just">
              <a:buNone/>
            </a:pPr>
            <a:r>
              <a:rPr lang="en-US" altLang="en-US" sz="2200" dirty="0">
                <a:latin typeface="Times New Roman" panose="02020603050405020304" pitchFamily="18" charset="0"/>
                <a:cs typeface="Times New Roman" panose="02020603050405020304" pitchFamily="18" charset="0"/>
              </a:rPr>
              <a:t>8. A person who has not been allotted with DIN.</a:t>
            </a: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71600"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Appointment of Director </a:t>
            </a:r>
            <a:r>
              <a:rPr 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continue..) </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67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3DE44F71-938E-4079-AFEC-C0804E935392}"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fontScale="92500" lnSpcReduction="10000"/>
          </a:bodyPr>
          <a:lstStyle/>
          <a:p>
            <a:pPr marL="57150" indent="0" algn="just">
              <a:buNone/>
            </a:pPr>
            <a:r>
              <a:rPr lang="en-US" altLang="en-US" sz="2200" b="1" dirty="0">
                <a:latin typeface="Times New Roman" panose="02020603050405020304" pitchFamily="18" charset="0"/>
                <a:cs typeface="Times New Roman" panose="02020603050405020304" pitchFamily="18" charset="0"/>
              </a:rPr>
              <a:t>Independent Director</a:t>
            </a:r>
          </a:p>
          <a:p>
            <a:pPr marL="57150" indent="0" algn="just">
              <a:buNone/>
            </a:pPr>
            <a:r>
              <a:rPr lang="en-US" altLang="en-US" sz="2200" dirty="0">
                <a:latin typeface="Times New Roman" panose="02020603050405020304" pitchFamily="18" charset="0"/>
                <a:cs typeface="Times New Roman" panose="02020603050405020304" pitchFamily="18" charset="0"/>
              </a:rPr>
              <a:t>Sub-section (6) of section 149, defines that an independent director stands for a director other than a managing director, whole-time director or a nominee director:</a:t>
            </a:r>
          </a:p>
          <a:p>
            <a:pPr marL="400050" algn="just"/>
            <a:r>
              <a:rPr lang="en-US" altLang="en-US" sz="2200" dirty="0">
                <a:latin typeface="Times New Roman" panose="02020603050405020304" pitchFamily="18" charset="0"/>
                <a:cs typeface="Times New Roman" panose="02020603050405020304" pitchFamily="18" charset="0"/>
              </a:rPr>
              <a:t>Who is a person with integrity and has relevant expertise and experience.</a:t>
            </a:r>
          </a:p>
          <a:p>
            <a:pPr marL="400050" algn="just"/>
            <a:r>
              <a:rPr lang="en-US" altLang="en-US" sz="2200" dirty="0">
                <a:latin typeface="Times New Roman" panose="02020603050405020304" pitchFamily="18" charset="0"/>
                <a:cs typeface="Times New Roman" panose="02020603050405020304" pitchFamily="18" charset="0"/>
              </a:rPr>
              <a:t>Who has not been a promoter of the company, its subsidiary or holding company either in past or present.</a:t>
            </a:r>
          </a:p>
          <a:p>
            <a:pPr marL="400050" algn="just"/>
            <a:r>
              <a:rPr lang="en-US" altLang="en-US" sz="2200" dirty="0">
                <a:latin typeface="Times New Roman" panose="02020603050405020304" pitchFamily="18" charset="0"/>
                <a:cs typeface="Times New Roman" panose="02020603050405020304" pitchFamily="18" charset="0"/>
              </a:rPr>
              <a:t>Who himself or his relative has no pecuniary relationship with the company, its holding or subsidiary company, directors or promoters.</a:t>
            </a:r>
          </a:p>
          <a:p>
            <a:pPr marL="400050" algn="just"/>
            <a:r>
              <a:rPr lang="en-US" altLang="en-US" sz="2200" dirty="0">
                <a:latin typeface="Times New Roman" panose="02020603050405020304" pitchFamily="18" charset="0"/>
                <a:cs typeface="Times New Roman" panose="02020603050405020304" pitchFamily="18" charset="0"/>
              </a:rPr>
              <a:t>Who himself or his relative, do not hold the position in key managerial personnel, or not an employee of the company.</a:t>
            </a:r>
          </a:p>
          <a:p>
            <a:pPr marL="57150" indent="0" algn="just">
              <a:buNone/>
            </a:pPr>
            <a:r>
              <a:rPr lang="en-US" altLang="en-US" sz="2200" dirty="0">
                <a:latin typeface="Times New Roman" panose="02020603050405020304" pitchFamily="18" charset="0"/>
                <a:cs typeface="Times New Roman" panose="02020603050405020304" pitchFamily="18" charset="0"/>
              </a:rPr>
              <a:t>The independent director has to declare his independence at the first meeting of the Board and subsequently every year at the first meeting of the Board in the financial year.</a:t>
            </a:r>
          </a:p>
          <a:p>
            <a:pPr lvl="1" algn="just">
              <a:buFont typeface="Arial" panose="020B0604020202020204" pitchFamily="34" charset="0"/>
              <a:buChar char="•"/>
            </a:pPr>
            <a:endParaRPr lang="en-US" altLang="en-US" sz="1800" dirty="0"/>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716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Appointment of Director </a:t>
            </a:r>
            <a:r>
              <a:rPr 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continue..) </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80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2ECCC04A-9F9C-49E8-A7D1-5FA94ED17DDA}"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lvl="1" eaLnBrk="1" hangingPunct="1"/>
            <a:r>
              <a:rPr lang="en-US" altLang="en-US" sz="2000" dirty="0">
                <a:latin typeface="Times New Roman" panose="02020603050405020304" pitchFamily="18" charset="0"/>
                <a:cs typeface="Times New Roman" panose="02020603050405020304" pitchFamily="18" charset="0"/>
              </a:rPr>
              <a:t>General power of company Director</a:t>
            </a:r>
          </a:p>
          <a:p>
            <a:pPr lvl="1" eaLnBrk="1" hangingPunct="1"/>
            <a:r>
              <a:rPr lang="en-US" altLang="en-US" sz="2000" dirty="0">
                <a:latin typeface="Times New Roman" panose="02020603050405020304" pitchFamily="18" charset="0"/>
                <a:cs typeface="Times New Roman" panose="02020603050405020304" pitchFamily="18" charset="0"/>
              </a:rPr>
              <a:t>Specific power of Company Directors</a:t>
            </a:r>
          </a:p>
          <a:p>
            <a:pPr lvl="1" eaLnBrk="1" hangingPunct="1"/>
            <a:r>
              <a:rPr lang="en-US" altLang="en-US" sz="2000" dirty="0">
                <a:latin typeface="Times New Roman" panose="02020603050405020304" pitchFamily="18" charset="0"/>
                <a:cs typeface="Times New Roman" panose="02020603050405020304" pitchFamily="18" charset="0"/>
              </a:rPr>
              <a:t>Powers of Directors subject to the consent of company</a:t>
            </a:r>
          </a:p>
          <a:p>
            <a:pPr lvl="1"/>
            <a:r>
              <a:rPr lang="en-US" altLang="en-US" sz="2000" dirty="0">
                <a:latin typeface="Times New Roman" panose="02020603050405020304" pitchFamily="18" charset="0"/>
                <a:cs typeface="Times New Roman" panose="02020603050405020304" pitchFamily="18" charset="0"/>
              </a:rPr>
              <a:t>Powers of Directors subject to the consent of the central government.</a:t>
            </a:r>
          </a:p>
          <a:p>
            <a:pPr lvl="1" eaLnBrk="1" hangingPunct="1"/>
            <a:endParaRPr lang="en-US" altLang="en-US" sz="2000" dirty="0">
              <a:latin typeface="Times New Roman" panose="02020603050405020304" pitchFamily="18" charset="0"/>
              <a:cs typeface="Times New Roman" panose="02020603050405020304" pitchFamily="18" charset="0"/>
            </a:endParaRPr>
          </a:p>
          <a:p>
            <a:pPr marL="457200" lvl="1" indent="0" eaLnBrk="1" hangingPunct="1">
              <a:buNone/>
            </a:pPr>
            <a:endParaRPr lang="en-US" altLang="en-US" sz="1800" dirty="0"/>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716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 Powers of Directors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47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Date Placeholder 2">
            <a:extLst>
              <a:ext uri="{FF2B5EF4-FFF2-40B4-BE49-F238E27FC236}">
                <a16:creationId xmlns:a16="http://schemas.microsoft.com/office/drawing/2014/main" id="{F112DFEA-6DCC-4C84-9E8F-98834102DF70}"/>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7E2337B2-E0EC-406E-9068-6E291F7A1C53}" type="datetime1">
              <a:rPr lang="en-US" smtClean="0">
                <a:latin typeface="Arial" pitchFamily="34" charset="0"/>
              </a:rPr>
              <a:t>6/22/2022</a:t>
            </a:fld>
            <a:endParaRPr lang="en-US">
              <a:latin typeface="Arial" pitchFamily="34" charset="0"/>
            </a:endParaRPr>
          </a:p>
        </p:txBody>
      </p:sp>
      <p:sp>
        <p:nvSpPr>
          <p:cNvPr id="27652" name="Footer Placeholder 3">
            <a:extLst>
              <a:ext uri="{FF2B5EF4-FFF2-40B4-BE49-F238E27FC236}">
                <a16:creationId xmlns:a16="http://schemas.microsoft.com/office/drawing/2014/main" id="{E0C27123-ACDF-445D-80D4-BA0FC1AACEF5}"/>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7653" name="Content Placeholder 4">
            <a:extLst>
              <a:ext uri="{FF2B5EF4-FFF2-40B4-BE49-F238E27FC236}">
                <a16:creationId xmlns:a16="http://schemas.microsoft.com/office/drawing/2014/main" id="{B9539796-EDD4-4D58-8ED3-ADF003924C8C}"/>
              </a:ext>
            </a:extLst>
          </p:cNvPr>
          <p:cNvSpPr>
            <a:spLocks noGrp="1"/>
          </p:cNvSpPr>
          <p:nvPr>
            <p:ph sz="quarter" idx="1"/>
          </p:nvPr>
        </p:nvSpPr>
        <p:spPr>
          <a:xfrm>
            <a:off x="457200" y="1351072"/>
            <a:ext cx="8229600" cy="4525963"/>
          </a:xfrm>
        </p:spPr>
        <p:txBody>
          <a:bodyPr>
            <a:noAutofit/>
          </a:bodyPr>
          <a:lstStyle/>
          <a:p>
            <a:pPr eaLnBrk="1" hangingPunct="1"/>
            <a:r>
              <a:rPr lang="en-US" altLang="en-US" sz="2000" dirty="0">
                <a:latin typeface="Times New Roman" panose="02020603050405020304" pitchFamily="18" charset="0"/>
                <a:cs typeface="Times New Roman" panose="02020603050405020304" pitchFamily="18" charset="0"/>
              </a:rPr>
              <a:t>Deciding the company’s future goals and priorities.</a:t>
            </a:r>
          </a:p>
          <a:p>
            <a:pPr eaLnBrk="1" hangingPunct="1"/>
            <a:r>
              <a:rPr lang="en-US" altLang="en-US" sz="2000" dirty="0">
                <a:latin typeface="Times New Roman" panose="02020603050405020304" pitchFamily="18" charset="0"/>
                <a:cs typeface="Times New Roman" panose="02020603050405020304" pitchFamily="18" charset="0"/>
              </a:rPr>
              <a:t>Communicating with the stakeholders to inform them of the company’s growth and ensuring their input plays a part in the company’s future.</a:t>
            </a:r>
          </a:p>
          <a:p>
            <a:pPr eaLnBrk="1" hangingPunct="1"/>
            <a:r>
              <a:rPr lang="en-US" altLang="en-US" sz="2000" dirty="0">
                <a:latin typeface="Times New Roman" panose="02020603050405020304" pitchFamily="18" charset="0"/>
                <a:cs typeface="Times New Roman" panose="02020603050405020304" pitchFamily="18" charset="0"/>
              </a:rPr>
              <a:t>Checking the external market conditions to ensure that the company is headed in the right direction.</a:t>
            </a:r>
          </a:p>
          <a:p>
            <a:pPr eaLnBrk="1" hangingPunct="1"/>
            <a:r>
              <a:rPr lang="en-US" altLang="en-US" sz="2000" dirty="0">
                <a:latin typeface="Times New Roman" panose="02020603050405020304" pitchFamily="18" charset="0"/>
                <a:cs typeface="Times New Roman" panose="02020603050405020304" pitchFamily="18" charset="0"/>
              </a:rPr>
              <a:t>Monitoring the performance of employees and encouraging them to achieve their targets is one of the primary duties of directors.</a:t>
            </a:r>
          </a:p>
          <a:p>
            <a:pPr eaLnBrk="1" hangingPunct="1"/>
            <a:r>
              <a:rPr lang="en-US" altLang="en-US" sz="2000" dirty="0">
                <a:latin typeface="Times New Roman" panose="02020603050405020304" pitchFamily="18" charset="0"/>
                <a:cs typeface="Times New Roman" panose="02020603050405020304" pitchFamily="18" charset="0"/>
              </a:rPr>
              <a:t>Setting the budget for the company’s operations and keeping tabs on the profit and loss margin.</a:t>
            </a:r>
          </a:p>
          <a:p>
            <a:pPr eaLnBrk="1" hangingPunct="1"/>
            <a:r>
              <a:rPr lang="en-US" altLang="en-US" sz="2000" dirty="0">
                <a:latin typeface="Times New Roman" panose="02020603050405020304" pitchFamily="18" charset="0"/>
                <a:cs typeface="Times New Roman" panose="02020603050405020304" pitchFamily="18" charset="0"/>
              </a:rPr>
              <a:t>Reporting back to the stakeholders at the Annual General Meeting (AGM).</a:t>
            </a:r>
          </a:p>
          <a:p>
            <a:pPr eaLnBrk="1" hangingPunct="1"/>
            <a:r>
              <a:rPr lang="en-US" altLang="en-US" sz="2000" dirty="0">
                <a:latin typeface="Times New Roman" panose="02020603050405020304" pitchFamily="18" charset="0"/>
                <a:cs typeface="Times New Roman" panose="02020603050405020304" pitchFamily="18" charset="0"/>
              </a:rPr>
              <a:t>Establishing rules and regulations and forming policies that everyone in the company would follow</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3A4A161-A54C-4B57-BAEE-1C0DEDC6FD98}"/>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a:extLst>
              <a:ext uri="{FF2B5EF4-FFF2-40B4-BE49-F238E27FC236}">
                <a16:creationId xmlns:a16="http://schemas.microsoft.com/office/drawing/2014/main" id="{BE7DB1C2-D0B6-4EA9-8C6E-8D9DF4902C53}"/>
              </a:ext>
            </a:extLst>
          </p:cNvPr>
          <p:cNvSpPr txBox="1">
            <a:spLocks/>
          </p:cNvSpPr>
          <p:nvPr/>
        </p:nvSpPr>
        <p:spPr>
          <a:xfrm>
            <a:off x="1447800"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latin typeface="Times New Roman" pitchFamily="18" charset="0"/>
                <a:cs typeface="Times New Roman" pitchFamily="18" charset="0"/>
              </a:rPr>
              <a:t> </a:t>
            </a:r>
            <a:r>
              <a:rPr lang="en-US" sz="2400" b="1" dirty="0">
                <a:latin typeface="Times New Roman" pitchFamily="18" charset="0"/>
                <a:cs typeface="Times New Roman" pitchFamily="18" charset="0"/>
              </a:rPr>
              <a:t>Duties of Directors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5D6956DB-7664-418B-8913-F414808E6AEF}"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lvl="1" algn="just"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An auditor is an independent professional person qualified to perform an audit. In accounting, an auditor is someone who is responsible for evaluating the validity and reliability of a company or organization’s financial statements. The term is sometimes synonymous with “comptroller”.</a:t>
            </a: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3716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b="1" dirty="0">
                <a:solidFill>
                  <a:srgbClr val="444444"/>
                </a:solidFill>
                <a:latin typeface="Times New Roman" panose="02020603050405020304" pitchFamily="18" charset="0"/>
              </a:rPr>
              <a:t>A</a:t>
            </a:r>
            <a:r>
              <a:rPr lang="en-IN" sz="2400" b="1" i="0" dirty="0">
                <a:solidFill>
                  <a:srgbClr val="444444"/>
                </a:solidFill>
                <a:effectLst/>
                <a:latin typeface="Times New Roman" panose="02020603050405020304" pitchFamily="18" charset="0"/>
              </a:rPr>
              <a:t>uditor</a:t>
            </a:r>
            <a:r>
              <a:rPr lang="en-US" sz="2400" b="1" dirty="0">
                <a:latin typeface="Times New Roman" pitchFamily="18" charset="0"/>
                <a:cs typeface="Times New Roman" pitchFamily="18" charset="0"/>
              </a:rPr>
              <a:t>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0782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73E7432A-8459-49D9-AE4D-73B95ADFC75C}"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marL="457200" lvl="1" indent="0" algn="just" eaLnBrk="1" hangingPunct="1">
              <a:buNone/>
            </a:pPr>
            <a:r>
              <a:rPr lang="en-US" altLang="en-US" sz="2000" dirty="0">
                <a:latin typeface="Times New Roman" panose="02020603050405020304" pitchFamily="18" charset="0"/>
                <a:cs typeface="Times New Roman" panose="02020603050405020304" pitchFamily="18" charset="0"/>
              </a:rPr>
              <a:t>A person will b qualified to be appointed as an auditor of a company only if he is a chartered accountant. Where a firm is appointed as an auditor of a company, only the partners who are chartered accountants shall be authorized to act and sign on behalf of the firm. A person will be disqualified if he is falling under the following:</a:t>
            </a:r>
          </a:p>
          <a:p>
            <a:pPr marL="457200" lvl="1" indent="0" algn="just" eaLnBrk="1" hangingPunct="1">
              <a:buNone/>
            </a:pP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an officer or employee of the company;</a:t>
            </a:r>
          </a:p>
          <a:p>
            <a:pPr marL="457200" lvl="1" indent="0" algn="just" eaLnBrk="1" hangingPunct="1">
              <a:buNone/>
            </a:pPr>
            <a:r>
              <a:rPr lang="en-US" altLang="en-US" sz="2000" dirty="0">
                <a:latin typeface="Times New Roman" panose="02020603050405020304" pitchFamily="18" charset="0"/>
                <a:cs typeface="Times New Roman" panose="02020603050405020304" pitchFamily="18" charset="0"/>
              </a:rPr>
              <a:t>ii. a person whose relative is a director or is in the employment of the company’s a director or key managerial personnel;</a:t>
            </a:r>
          </a:p>
          <a:p>
            <a:pPr marL="457200" lvl="1" indent="0" algn="just" eaLnBrk="1" hangingPunct="1">
              <a:buNone/>
            </a:pPr>
            <a:r>
              <a:rPr lang="en-US" altLang="en-US" sz="2000" dirty="0">
                <a:latin typeface="Times New Roman" panose="02020603050405020304" pitchFamily="18" charset="0"/>
                <a:cs typeface="Times New Roman" panose="02020603050405020304" pitchFamily="18" charset="0"/>
              </a:rPr>
              <a:t>iii. </a:t>
            </a:r>
            <a:r>
              <a:rPr lang="en-US" altLang="en-US" sz="2000" dirty="0" smtClean="0">
                <a:latin typeface="Times New Roman" panose="02020603050405020304" pitchFamily="18" charset="0"/>
                <a:cs typeface="Times New Roman" panose="02020603050405020304" pitchFamily="18" charset="0"/>
              </a:rPr>
              <a:t>a </a:t>
            </a:r>
            <a:r>
              <a:rPr lang="en-US" altLang="en-US" sz="2000" dirty="0">
                <a:latin typeface="Times New Roman" panose="02020603050405020304" pitchFamily="18" charset="0"/>
                <a:cs typeface="Times New Roman" panose="02020603050405020304" pitchFamily="18" charset="0"/>
              </a:rPr>
              <a:t>person who has been convicted by a court of an offence involving fraud and a period of ten years has not elapsed from the date of such conviction</a:t>
            </a: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247775" y="85997"/>
            <a:ext cx="7743824" cy="59980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b="1" dirty="0">
                <a:solidFill>
                  <a:srgbClr val="444444"/>
                </a:solidFill>
                <a:latin typeface="Times New Roman" panose="02020603050405020304" pitchFamily="18" charset="0"/>
              </a:rPr>
              <a:t>A</a:t>
            </a:r>
            <a:r>
              <a:rPr lang="en-IN" sz="2400" b="1" i="0" dirty="0">
                <a:solidFill>
                  <a:srgbClr val="444444"/>
                </a:solidFill>
                <a:effectLst/>
                <a:latin typeface="Times New Roman" panose="02020603050405020304" pitchFamily="18" charset="0"/>
              </a:rPr>
              <a:t>ppointed as Auditor </a:t>
            </a:r>
            <a:r>
              <a:rPr lang="en-US" sz="2400" b="1" dirty="0">
                <a:latin typeface="Times New Roman" pitchFamily="18" charset="0"/>
                <a:cs typeface="Times New Roman" pitchFamily="18" charset="0"/>
              </a:rPr>
              <a:t>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860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82EC49CA-C549-4DC7-A42F-DB0576FEA5BD}"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rmAutofit/>
          </a:bodyPr>
          <a:lstStyle/>
          <a:p>
            <a:pPr marL="457200" lvl="1" indent="0" eaLnBrk="1" hangingPunct="1">
              <a:buNone/>
            </a:pPr>
            <a:r>
              <a:rPr lang="en-US" altLang="en-US" sz="1800" b="1" dirty="0"/>
              <a:t>1. </a:t>
            </a:r>
            <a:r>
              <a:rPr lang="en-US" altLang="en-US" sz="2000" b="1" dirty="0">
                <a:latin typeface="Times New Roman" panose="02020603050405020304" pitchFamily="18" charset="0"/>
                <a:cs typeface="Times New Roman" panose="02020603050405020304" pitchFamily="18" charset="0"/>
              </a:rPr>
              <a:t>Liability for Misstatements in the Prospectus [Sec.35]</a:t>
            </a:r>
            <a:r>
              <a:rPr lang="en-US" altLang="en-US" sz="2000" b="1" dirty="0">
                <a:latin typeface="Times New Roman" panose="02020603050405020304" pitchFamily="18" charset="0"/>
                <a:cs typeface="Times New Roman" panose="02020603050405020304" pitchFamily="18" charset="0"/>
                <a:hlinkClick r:id="rId2" action="ppaction://hlinkfile"/>
              </a:rPr>
              <a:t>Auditor.docx</a:t>
            </a:r>
            <a:endParaRPr lang="en-US" altLang="en-US" sz="2000" b="1" dirty="0">
              <a:latin typeface="Times New Roman" panose="02020603050405020304" pitchFamily="18" charset="0"/>
              <a:cs typeface="Times New Roman" panose="02020603050405020304" pitchFamily="18" charset="0"/>
            </a:endParaRPr>
          </a:p>
          <a:p>
            <a:pPr marL="457200" lvl="1" indent="0" eaLnBrk="1" hangingPunct="1">
              <a:buNone/>
            </a:pPr>
            <a:r>
              <a:rPr lang="en-IN" sz="2000" b="1" i="0" dirty="0">
                <a:solidFill>
                  <a:srgbClr val="333333"/>
                </a:solidFill>
                <a:effectLst/>
                <a:latin typeface="Times New Roman" panose="02020603050405020304" pitchFamily="18" charset="0"/>
                <a:cs typeface="Times New Roman" panose="02020603050405020304" pitchFamily="18" charset="0"/>
              </a:rPr>
              <a:t>2. Criminal Liability of Auditor under Companies Act. </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447800"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Liabilities of Auditor  </a:t>
            </a:r>
          </a:p>
        </p:txBody>
      </p:sp>
      <p:pic>
        <p:nvPicPr>
          <p:cNvPr id="4" name="Picture 3">
            <a:extLst>
              <a:ext uri="{FF2B5EF4-FFF2-40B4-BE49-F238E27FC236}">
                <a16:creationId xmlns:a16="http://schemas.microsoft.com/office/drawing/2014/main" id="{0E609BF9-4AD1-4439-A0BC-3E9CB124A0ED}"/>
              </a:ext>
            </a:extLst>
          </p:cNvPr>
          <p:cNvPicPr>
            <a:picLocks noChangeAspect="1"/>
          </p:cNvPicPr>
          <p:nvPr/>
        </p:nvPicPr>
        <p:blipFill rotWithShape="1">
          <a:blip r:embed="rId3"/>
          <a:srcRect l="8333" t="18875" r="55834" b="5533"/>
          <a:stretch/>
        </p:blipFill>
        <p:spPr>
          <a:xfrm>
            <a:off x="1066800" y="2355055"/>
            <a:ext cx="6798365" cy="3886201"/>
          </a:xfrm>
          <a:prstGeom prst="rect">
            <a:avLst/>
          </a:prstGeom>
        </p:spPr>
      </p:pic>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5477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Date Placeholder 2">
            <a:extLst>
              <a:ext uri="{FF2B5EF4-FFF2-40B4-BE49-F238E27FC236}">
                <a16:creationId xmlns:a16="http://schemas.microsoft.com/office/drawing/2014/main" id="{395D9ED0-9471-4286-B88D-58647B50C554}"/>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32305B00-907D-4ACA-AA2B-3F8142ED7C8A}" type="datetime1">
              <a:rPr lang="en-US" smtClean="0">
                <a:latin typeface="Arial" pitchFamily="34" charset="0"/>
              </a:rPr>
              <a:t>6/22/2022</a:t>
            </a:fld>
            <a:endParaRPr lang="en-US">
              <a:latin typeface="Arial" pitchFamily="34" charset="0"/>
            </a:endParaRPr>
          </a:p>
        </p:txBody>
      </p:sp>
      <p:sp>
        <p:nvSpPr>
          <p:cNvPr id="28676" name="Footer Placeholder 3">
            <a:extLst>
              <a:ext uri="{FF2B5EF4-FFF2-40B4-BE49-F238E27FC236}">
                <a16:creationId xmlns:a16="http://schemas.microsoft.com/office/drawing/2014/main" id="{DA5AC948-C553-4CCC-AA84-FB220C5A765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8677" name="Content Placeholder 4">
            <a:extLst>
              <a:ext uri="{FF2B5EF4-FFF2-40B4-BE49-F238E27FC236}">
                <a16:creationId xmlns:a16="http://schemas.microsoft.com/office/drawing/2014/main" id="{D82904B2-21B6-45E1-A680-B626AC2EFCE8}"/>
              </a:ext>
            </a:extLst>
          </p:cNvPr>
          <p:cNvSpPr>
            <a:spLocks noGrp="1"/>
          </p:cNvSpPr>
          <p:nvPr>
            <p:ph sz="quarter" idx="1"/>
          </p:nvPr>
        </p:nvSpPr>
        <p:spPr>
          <a:xfrm>
            <a:off x="457200" y="1371600"/>
            <a:ext cx="8229600" cy="4754563"/>
          </a:xfrm>
        </p:spPr>
        <p:txBody>
          <a:bodyPr>
            <a:norm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Right to access </a:t>
            </a:r>
            <a:r>
              <a:rPr lang="en-US" sz="2000" b="1" i="0" dirty="0" smtClean="0">
                <a:effectLst/>
                <a:latin typeface="Times New Roman" panose="02020603050405020304" pitchFamily="18" charset="0"/>
                <a:cs typeface="Times New Roman" panose="02020603050405020304" pitchFamily="18" charset="0"/>
              </a:rPr>
              <a:t>:</a:t>
            </a:r>
            <a:endParaRPr lang="en-US" sz="2000" b="0" i="0" dirty="0" smtClean="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Every auditor of a company shall have right to access at all time to book of accounts and vouchers of the company. The Auditor shall be entitled to require from officers of the company such information and explanation as he may consider necessary for performance of his </a:t>
            </a:r>
            <a:r>
              <a:rPr lang="en-US" sz="2000" b="0" i="0" dirty="0" smtClean="0">
                <a:effectLst/>
                <a:latin typeface="Times New Roman" panose="02020603050405020304" pitchFamily="18" charset="0"/>
                <a:cs typeface="Times New Roman" panose="02020603050405020304" pitchFamily="18" charset="0"/>
              </a:rPr>
              <a:t>duties</a:t>
            </a: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startAt="2"/>
            </a:pPr>
            <a:r>
              <a:rPr lang="en-US" sz="2000" b="1" i="0" dirty="0" smtClean="0">
                <a:effectLst/>
                <a:latin typeface="Times New Roman" panose="02020603050405020304" pitchFamily="18" charset="0"/>
                <a:cs typeface="Times New Roman" panose="02020603050405020304" pitchFamily="18" charset="0"/>
              </a:rPr>
              <a:t>Auditor </a:t>
            </a:r>
            <a:r>
              <a:rPr lang="en-US" sz="2000" b="1" i="0" dirty="0">
                <a:effectLst/>
                <a:latin typeface="Times New Roman" panose="02020603050405020304" pitchFamily="18" charset="0"/>
                <a:cs typeface="Times New Roman" panose="02020603050405020304" pitchFamily="18" charset="0"/>
              </a:rPr>
              <a:t>to sign audit reports :</a:t>
            </a: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The auditor of the company shall sign the auditor’s report or sign or certify any other document of the company and financial transactions or matters, which have any adverse effect on the functioning of the company mentioned in the auditor’s report shall be read before the company in general meeting and shall be open to inspection by any member of the company.</a:t>
            </a:r>
          </a:p>
          <a:p>
            <a:pPr eaLnBrk="1" hangingPunct="1"/>
            <a:endParaRPr lang="en-US" altLang="en-US" sz="1400" dirty="0"/>
          </a:p>
        </p:txBody>
      </p:sp>
      <p:sp>
        <p:nvSpPr>
          <p:cNvPr id="2" name="Slide Number Placeholder 1">
            <a:extLst>
              <a:ext uri="{FF2B5EF4-FFF2-40B4-BE49-F238E27FC236}">
                <a16:creationId xmlns:a16="http://schemas.microsoft.com/office/drawing/2014/main" id="{965967BD-CB76-4463-87B9-3489854D3D2A}"/>
              </a:ext>
            </a:extLst>
          </p:cNvPr>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a:extLst>
              <a:ext uri="{FF2B5EF4-FFF2-40B4-BE49-F238E27FC236}">
                <a16:creationId xmlns:a16="http://schemas.microsoft.com/office/drawing/2014/main" id="{3F2302AB-C2A8-4386-840A-4DCC58441F4B}"/>
              </a:ext>
            </a:extLst>
          </p:cNvPr>
          <p:cNvSpPr txBox="1">
            <a:spLocks/>
          </p:cNvSpPr>
          <p:nvPr/>
        </p:nvSpPr>
        <p:spPr>
          <a:xfrm>
            <a:off x="1447800" y="21771"/>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Power of Auditor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5645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Date Placeholder 2">
            <a:extLst>
              <a:ext uri="{FF2B5EF4-FFF2-40B4-BE49-F238E27FC236}">
                <a16:creationId xmlns:a16="http://schemas.microsoft.com/office/drawing/2014/main" id="{395D9ED0-9471-4286-B88D-58647B50C554}"/>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82AB3D85-64C8-4578-837E-732F10D020EB}" type="datetime1">
              <a:rPr lang="en-US" smtClean="0">
                <a:latin typeface="Arial" pitchFamily="34" charset="0"/>
              </a:rPr>
              <a:t>6/22/2022</a:t>
            </a:fld>
            <a:endParaRPr lang="en-US">
              <a:latin typeface="Arial" pitchFamily="34" charset="0"/>
            </a:endParaRPr>
          </a:p>
        </p:txBody>
      </p:sp>
      <p:sp>
        <p:nvSpPr>
          <p:cNvPr id="28676" name="Footer Placeholder 3">
            <a:extLst>
              <a:ext uri="{FF2B5EF4-FFF2-40B4-BE49-F238E27FC236}">
                <a16:creationId xmlns:a16="http://schemas.microsoft.com/office/drawing/2014/main" id="{DA5AC948-C553-4CCC-AA84-FB220C5A765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8677" name="Content Placeholder 4">
            <a:extLst>
              <a:ext uri="{FF2B5EF4-FFF2-40B4-BE49-F238E27FC236}">
                <a16:creationId xmlns:a16="http://schemas.microsoft.com/office/drawing/2014/main" id="{D82904B2-21B6-45E1-A680-B626AC2EFCE8}"/>
              </a:ext>
            </a:extLst>
          </p:cNvPr>
          <p:cNvSpPr>
            <a:spLocks noGrp="1"/>
          </p:cNvSpPr>
          <p:nvPr>
            <p:ph sz="quarter" idx="1"/>
          </p:nvPr>
        </p:nvSpPr>
        <p:spPr>
          <a:xfrm>
            <a:off x="457200" y="1371600"/>
            <a:ext cx="8229600" cy="4754563"/>
          </a:xfrm>
        </p:spPr>
        <p:txBody>
          <a:bodyPr>
            <a:noAutofit/>
          </a:bodyPr>
          <a:lstStyle/>
          <a:p>
            <a:pPr algn="just">
              <a:buFont typeface="+mj-lt"/>
              <a:buAutoNum type="arabicPeriod" startAt="3"/>
            </a:pPr>
            <a:r>
              <a:rPr lang="en-US" sz="2000" b="1" i="0" dirty="0">
                <a:solidFill>
                  <a:srgbClr val="222222"/>
                </a:solidFill>
                <a:effectLst/>
                <a:latin typeface="Times New Roman" panose="02020603050405020304" pitchFamily="18" charset="0"/>
                <a:cs typeface="Times New Roman" panose="02020603050405020304" pitchFamily="18" charset="0"/>
              </a:rPr>
              <a:t>Auditor in general meeting:</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r>
              <a:rPr lang="en-US" sz="2000" b="0" i="0" dirty="0">
                <a:solidFill>
                  <a:srgbClr val="222222"/>
                </a:solidFill>
                <a:effectLst/>
                <a:latin typeface="Times New Roman" panose="02020603050405020304" pitchFamily="18" charset="0"/>
                <a:cs typeface="Times New Roman" panose="02020603050405020304" pitchFamily="18" charset="0"/>
              </a:rPr>
              <a:t>It is a prime requirement under section 146, that the company must send all notices and communication to the auditor, relating to any general </a:t>
            </a:r>
            <a:r>
              <a:rPr lang="en-US" sz="2000" b="0" i="0" dirty="0" smtClean="0">
                <a:solidFill>
                  <a:srgbClr val="222222"/>
                </a:solidFill>
                <a:effectLst/>
                <a:latin typeface="Times New Roman" panose="02020603050405020304" pitchFamily="18" charset="0"/>
                <a:cs typeface="Times New Roman" panose="02020603050405020304" pitchFamily="18" charset="0"/>
              </a:rPr>
              <a:t>meeting.</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buFont typeface="+mj-lt"/>
              <a:buAutoNum type="arabicPeriod" startAt="4"/>
            </a:pPr>
            <a:r>
              <a:rPr lang="en-US" sz="2000" b="1" i="0" dirty="0">
                <a:solidFill>
                  <a:srgbClr val="222222"/>
                </a:solidFill>
                <a:effectLst/>
                <a:latin typeface="Times New Roman" panose="02020603050405020304" pitchFamily="18" charset="0"/>
                <a:cs typeface="Times New Roman" panose="02020603050405020304" pitchFamily="18" charset="0"/>
              </a:rPr>
              <a:t>Right to remuneration</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r>
              <a:rPr lang="en-US" sz="2000" b="0" i="0" dirty="0">
                <a:solidFill>
                  <a:srgbClr val="222222"/>
                </a:solidFill>
                <a:effectLst/>
                <a:latin typeface="Times New Roman" panose="02020603050405020304" pitchFamily="18" charset="0"/>
                <a:cs typeface="Times New Roman" panose="02020603050405020304" pitchFamily="18" charset="0"/>
              </a:rPr>
              <a:t>The remuneration of the auditor of a company shall be fixed in its general meeting or in such manner as may be determined therein. It must include the expenses, if any, incurred by the auditor in connection with the audit of the company and any facility extended to him but does not include any remuneration paid to him for any other service rendered by him at the request of the company.</a:t>
            </a:r>
          </a:p>
          <a:p>
            <a:pPr algn="just">
              <a:buFont typeface="+mj-lt"/>
              <a:buAutoNum type="arabicPeriod" startAt="5"/>
            </a:pPr>
            <a:r>
              <a:rPr lang="en-US" sz="2000" b="1" i="0" dirty="0">
                <a:solidFill>
                  <a:srgbClr val="222222"/>
                </a:solidFill>
                <a:effectLst/>
                <a:latin typeface="Times New Roman" panose="02020603050405020304" pitchFamily="18" charset="0"/>
                <a:cs typeface="Times New Roman" panose="02020603050405020304" pitchFamily="18" charset="0"/>
              </a:rPr>
              <a:t>Consent of auditor</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r>
              <a:rPr lang="en-US" sz="2000" b="0" i="0" dirty="0">
                <a:solidFill>
                  <a:srgbClr val="222222"/>
                </a:solidFill>
                <a:effectLst/>
                <a:latin typeface="Times New Roman" panose="02020603050405020304" pitchFamily="18" charset="0"/>
                <a:cs typeface="Times New Roman" panose="02020603050405020304" pitchFamily="18" charset="0"/>
              </a:rPr>
              <a:t>As per section 26, the company must mention in their prospectus the name, address and consent  of the auditors of the company.</a:t>
            </a:r>
          </a:p>
          <a:p>
            <a:pPr algn="just" eaLnBrk="1" hangingPunct="1"/>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65967BD-CB76-4463-87B9-3489854D3D2A}"/>
              </a:ext>
            </a:extLst>
          </p:cNvPr>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a:extLst>
              <a:ext uri="{FF2B5EF4-FFF2-40B4-BE49-F238E27FC236}">
                <a16:creationId xmlns:a16="http://schemas.microsoft.com/office/drawing/2014/main" id="{3F2302AB-C2A8-4386-840A-4DCC58441F4B}"/>
              </a:ext>
            </a:extLst>
          </p:cNvPr>
          <p:cNvSpPr txBox="1">
            <a:spLocks/>
          </p:cNvSpPr>
          <p:nvPr/>
        </p:nvSpPr>
        <p:spPr>
          <a:xfrm>
            <a:off x="1497874"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Power of Auditor </a:t>
            </a:r>
            <a:r>
              <a:rPr 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continue..)</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94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0FD4-4455-46AC-971E-28CAA065D556}"/>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Objectives</a:t>
            </a:r>
            <a:endParaRPr lang="en-US" sz="2400" b="1" dirty="0">
              <a:latin typeface="Times New Roman" pitchFamily="18" charset="0"/>
              <a:cs typeface="Times New Roman" pitchFamily="18" charset="0"/>
            </a:endParaRPr>
          </a:p>
        </p:txBody>
      </p:sp>
      <p:pic>
        <p:nvPicPr>
          <p:cNvPr id="16387" name="Picture 2">
            <a:extLst>
              <a:ext uri="{FF2B5EF4-FFF2-40B4-BE49-F238E27FC236}">
                <a16:creationId xmlns:a16="http://schemas.microsoft.com/office/drawing/2014/main" id="{78475810-1C61-4579-AA53-E9BBB254F8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B12111DD-F6AE-4D7C-AE24-4CDD17E565E7}"/>
              </a:ext>
            </a:extLst>
          </p:cNvPr>
          <p:cNvSpPr/>
          <p:nvPr/>
        </p:nvSpPr>
        <p:spPr>
          <a:xfrm>
            <a:off x="152400" y="587584"/>
            <a:ext cx="8839200" cy="6093976"/>
          </a:xfrm>
          <a:prstGeom prst="rect">
            <a:avLst/>
          </a:prstGeom>
        </p:spPr>
        <p:txBody>
          <a:bodyPr wrap="square">
            <a:spAutoFit/>
          </a:bodyPr>
          <a:lstStyle/>
          <a:p>
            <a:pPr algn="just" eaLnBrk="1" fontAlgn="auto" hangingPunct="1">
              <a:lnSpc>
                <a:spcPct val="150000"/>
              </a:lnSpc>
              <a:spcBef>
                <a:spcPts val="0"/>
              </a:spcBef>
              <a:spcAft>
                <a:spcPts val="0"/>
              </a:spcAft>
              <a:defRPr/>
            </a:pPr>
            <a:r>
              <a:rPr lang="en-US" sz="2000" b="1" dirty="0">
                <a:latin typeface="Times New Roman" pitchFamily="18" charset="0"/>
                <a:cs typeface="Times New Roman" pitchFamily="18" charset="0"/>
              </a:rPr>
              <a:t>Course Objectives:</a:t>
            </a:r>
          </a:p>
          <a:p>
            <a:pPr algn="just" eaLnBrk="1" fontAlgn="auto" hangingPunct="1">
              <a:lnSpc>
                <a:spcPct val="150000"/>
              </a:lnSpc>
              <a:spcBef>
                <a:spcPts val="0"/>
              </a:spcBef>
              <a:spcAft>
                <a:spcPts val="0"/>
              </a:spcAft>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eaLnBrk="1" hangingPunct="1">
              <a:lnSpc>
                <a:spcPct val="150000"/>
              </a:lnSpc>
              <a:buFont typeface="+mj-lt"/>
              <a:buAutoNum type="arabicPeriod"/>
              <a:defRPr/>
            </a:pPr>
            <a:r>
              <a:rPr lang="en-US" sz="2000" b="1" dirty="0">
                <a:latin typeface="Times New Roman" pitchFamily="18" charset="0"/>
                <a:cs typeface="Times New Roman" pitchFamily="18" charset="0"/>
              </a:rPr>
              <a:t>To make students learn about role of engineering in business organizations and e-governance</a:t>
            </a:r>
            <a:r>
              <a:rPr lang="en-US" sz="2000" dirty="0">
                <a:latin typeface="Times New Roman" pitchFamily="18" charset="0"/>
                <a:cs typeface="Times New Roman" pitchFamily="18" charset="0"/>
              </a:rPr>
              <a:t>. </a:t>
            </a:r>
          </a:p>
        </p:txBody>
      </p:sp>
      <p:sp>
        <p:nvSpPr>
          <p:cNvPr id="3" name="Date Placeholder 2"/>
          <p:cNvSpPr>
            <a:spLocks noGrp="1"/>
          </p:cNvSpPr>
          <p:nvPr>
            <p:ph type="dt" sz="half" idx="10"/>
          </p:nvPr>
        </p:nvSpPr>
        <p:spPr/>
        <p:txBody>
          <a:bodyPr/>
          <a:lstStyle/>
          <a:p>
            <a:fld id="{4A02280A-628E-4B68-A063-44305C37C066}" type="datetime1">
              <a:rPr lang="en-US" smtClean="0"/>
              <a:t>6/22/2022</a:t>
            </a:fld>
            <a:endParaRPr lang="en-US" dirty="0"/>
          </a:p>
        </p:txBody>
      </p:sp>
      <p:sp>
        <p:nvSpPr>
          <p:cNvPr id="4" name="Footer Placeholder 3"/>
          <p:cNvSpPr>
            <a:spLocks noGrp="1"/>
          </p:cNvSpPr>
          <p:nvPr>
            <p:ph type="ftr" sz="quarter" idx="11"/>
          </p:nvPr>
        </p:nvSpPr>
        <p:spPr>
          <a:xfrm>
            <a:off x="1981200" y="6356350"/>
            <a:ext cx="5562600" cy="501650"/>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24342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Date Placeholder 2">
            <a:extLst>
              <a:ext uri="{FF2B5EF4-FFF2-40B4-BE49-F238E27FC236}">
                <a16:creationId xmlns:a16="http://schemas.microsoft.com/office/drawing/2014/main" id="{AE9C1C98-9E51-4007-A834-DCEF3C4BDD3E}"/>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FA1B3CB7-3232-43C4-8BD2-645656A23492}" type="datetime1">
              <a:rPr lang="en-US" smtClean="0">
                <a:latin typeface="Arial" pitchFamily="34" charset="0"/>
              </a:rPr>
              <a:t>6/22/2022</a:t>
            </a:fld>
            <a:endParaRPr lang="en-US">
              <a:latin typeface="Arial" pitchFamily="34" charset="0"/>
            </a:endParaRPr>
          </a:p>
        </p:txBody>
      </p:sp>
      <p:sp>
        <p:nvSpPr>
          <p:cNvPr id="24580" name="Footer Placeholder 3">
            <a:extLst>
              <a:ext uri="{FF2B5EF4-FFF2-40B4-BE49-F238E27FC236}">
                <a16:creationId xmlns:a16="http://schemas.microsoft.com/office/drawing/2014/main" id="{B251BC7C-1122-4853-A88E-42EFDD200B01}"/>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4581" name="Content Placeholder 4">
            <a:extLst>
              <a:ext uri="{FF2B5EF4-FFF2-40B4-BE49-F238E27FC236}">
                <a16:creationId xmlns:a16="http://schemas.microsoft.com/office/drawing/2014/main" id="{186CA29E-2039-45A8-BB46-458FBACAFAD7}"/>
              </a:ext>
            </a:extLst>
          </p:cNvPr>
          <p:cNvSpPr>
            <a:spLocks noGrp="1"/>
          </p:cNvSpPr>
          <p:nvPr>
            <p:ph sz="quarter" idx="1"/>
          </p:nvPr>
        </p:nvSpPr>
        <p:spPr/>
        <p:txBody>
          <a:bodyPr>
            <a:noAutofit/>
          </a:bodyPr>
          <a:lstStyle/>
          <a:p>
            <a:pPr marL="57150" indent="0">
              <a:buNone/>
            </a:pPr>
            <a:r>
              <a:rPr lang="en-US" altLang="en-US" sz="2000" b="1" dirty="0">
                <a:latin typeface="Times New Roman" panose="02020603050405020304" pitchFamily="18" charset="0"/>
                <a:cs typeface="Times New Roman" panose="02020603050405020304" pitchFamily="18" charset="0"/>
              </a:rPr>
              <a:t>Make report</a:t>
            </a:r>
          </a:p>
          <a:p>
            <a:r>
              <a:rPr lang="en-US" altLang="en-US" sz="2000" dirty="0">
                <a:latin typeface="Times New Roman" panose="02020603050405020304" pitchFamily="18" charset="0"/>
                <a:cs typeface="Times New Roman" panose="02020603050405020304" pitchFamily="18" charset="0"/>
              </a:rPr>
              <a:t>The auditor shall make a report to the members of the company on accounts examined by him on every financial statements.</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Audit report of Government Company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The auditor of the government company will be appointed by the Comptroller and Auditor-General of India and such auditor shall act according to the directions given by them. He must submit a report to them which should include the action taken by  him and impact on accounts and financial statement of the company.</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Liable to pay damages</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457200" lvl="1" indent="0" eaLnBrk="1" hangingPunct="1">
              <a:buNone/>
            </a:pP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168734E-9E08-46C8-AEB1-F0C81A30D0A0}"/>
              </a:ext>
            </a:extLst>
          </p:cNvPr>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a:extLst>
              <a:ext uri="{FF2B5EF4-FFF2-40B4-BE49-F238E27FC236}">
                <a16:creationId xmlns:a16="http://schemas.microsoft.com/office/drawing/2014/main" id="{7C1908BE-D051-45A3-AF6B-C4978DDABFBE}"/>
              </a:ext>
            </a:extLst>
          </p:cNvPr>
          <p:cNvSpPr txBox="1">
            <a:spLocks/>
          </p:cNvSpPr>
          <p:nvPr/>
        </p:nvSpPr>
        <p:spPr>
          <a:xfrm>
            <a:off x="1447800"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Duties of Auditor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8105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Date Placeholder 2">
            <a:extLst>
              <a:ext uri="{FF2B5EF4-FFF2-40B4-BE49-F238E27FC236}">
                <a16:creationId xmlns:a16="http://schemas.microsoft.com/office/drawing/2014/main" id="{395D9ED0-9471-4286-B88D-58647B50C554}"/>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70878481-8EBF-4F79-9D7D-D7FD25FE9438}" type="datetime1">
              <a:rPr lang="en-US" smtClean="0">
                <a:latin typeface="Arial" pitchFamily="34" charset="0"/>
              </a:rPr>
              <a:t>6/22/2022</a:t>
            </a:fld>
            <a:endParaRPr lang="en-US">
              <a:latin typeface="Arial" pitchFamily="34" charset="0"/>
            </a:endParaRPr>
          </a:p>
        </p:txBody>
      </p:sp>
      <p:sp>
        <p:nvSpPr>
          <p:cNvPr id="28676" name="Footer Placeholder 3">
            <a:extLst>
              <a:ext uri="{FF2B5EF4-FFF2-40B4-BE49-F238E27FC236}">
                <a16:creationId xmlns:a16="http://schemas.microsoft.com/office/drawing/2014/main" id="{DA5AC948-C553-4CCC-AA84-FB220C5A765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8677" name="Content Placeholder 4">
            <a:extLst>
              <a:ext uri="{FF2B5EF4-FFF2-40B4-BE49-F238E27FC236}">
                <a16:creationId xmlns:a16="http://schemas.microsoft.com/office/drawing/2014/main" id="{D82904B2-21B6-45E1-A680-B626AC2EFCE8}"/>
              </a:ext>
            </a:extLst>
          </p:cNvPr>
          <p:cNvSpPr>
            <a:spLocks noGrp="1"/>
          </p:cNvSpPr>
          <p:nvPr>
            <p:ph sz="quarter" idx="1"/>
          </p:nvPr>
        </p:nvSpPr>
        <p:spPr>
          <a:xfrm>
            <a:off x="457200" y="1371600"/>
            <a:ext cx="8229600" cy="4754563"/>
          </a:xfrm>
        </p:spPr>
        <p:txBody>
          <a:bodyPr>
            <a:normAutofit/>
          </a:bodyPr>
          <a:lstStyle/>
          <a:p>
            <a:r>
              <a:rPr lang="en-US" sz="2000" i="0" dirty="0">
                <a:solidFill>
                  <a:srgbClr val="222222"/>
                </a:solidFill>
                <a:effectLst/>
                <a:latin typeface="Times New Roman" panose="02020603050405020304" pitchFamily="18" charset="0"/>
                <a:cs typeface="Times New Roman" panose="02020603050405020304" pitchFamily="18" charset="0"/>
              </a:rPr>
              <a:t>Branch Audit </a:t>
            </a:r>
            <a:endParaRPr lang="en-US" sz="2000" dirty="0">
              <a:solidFill>
                <a:srgbClr val="222222"/>
              </a:solidFill>
              <a:latin typeface="Times New Roman" panose="02020603050405020304" pitchFamily="18" charset="0"/>
              <a:cs typeface="Times New Roman" panose="02020603050405020304" pitchFamily="18" charset="0"/>
            </a:endParaRPr>
          </a:p>
          <a:p>
            <a:r>
              <a:rPr lang="en-US" sz="2000" i="0" dirty="0" smtClean="0">
                <a:solidFill>
                  <a:srgbClr val="222222"/>
                </a:solidFill>
                <a:effectLst/>
                <a:latin typeface="Times New Roman" panose="02020603050405020304" pitchFamily="18" charset="0"/>
                <a:cs typeface="Times New Roman" panose="02020603050405020304" pitchFamily="18" charset="0"/>
              </a:rPr>
              <a:t>Auditing </a:t>
            </a:r>
            <a:r>
              <a:rPr lang="en-US" sz="2000" i="0" dirty="0">
                <a:solidFill>
                  <a:srgbClr val="222222"/>
                </a:solidFill>
                <a:effectLst/>
                <a:latin typeface="Times New Roman" panose="02020603050405020304" pitchFamily="18" charset="0"/>
                <a:cs typeface="Times New Roman" panose="02020603050405020304" pitchFamily="18" charset="0"/>
              </a:rPr>
              <a:t>Standards </a:t>
            </a:r>
            <a:endParaRPr lang="en-US" sz="2000" dirty="0">
              <a:solidFill>
                <a:srgbClr val="222222"/>
              </a:solidFill>
              <a:latin typeface="Times New Roman" panose="02020603050405020304" pitchFamily="18" charset="0"/>
              <a:cs typeface="Times New Roman" panose="02020603050405020304" pitchFamily="18" charset="0"/>
            </a:endParaRPr>
          </a:p>
          <a:p>
            <a:r>
              <a:rPr lang="en-US" sz="2000" i="0" dirty="0" smtClean="0">
                <a:solidFill>
                  <a:srgbClr val="222222"/>
                </a:solidFill>
                <a:effectLst/>
                <a:latin typeface="Times New Roman" panose="02020603050405020304" pitchFamily="18" charset="0"/>
                <a:cs typeface="Times New Roman" panose="02020603050405020304" pitchFamily="18" charset="0"/>
              </a:rPr>
              <a:t>Fraud </a:t>
            </a:r>
            <a:r>
              <a:rPr lang="en-US" sz="2000" i="0" dirty="0">
                <a:solidFill>
                  <a:srgbClr val="222222"/>
                </a:solidFill>
                <a:effectLst/>
                <a:latin typeface="Times New Roman" panose="02020603050405020304" pitchFamily="18" charset="0"/>
                <a:cs typeface="Times New Roman" panose="02020603050405020304" pitchFamily="18" charset="0"/>
              </a:rPr>
              <a:t>Reporting </a:t>
            </a:r>
            <a:endParaRPr lang="en-US" sz="2000" dirty="0">
              <a:solidFill>
                <a:srgbClr val="222222"/>
              </a:solidFill>
              <a:latin typeface="Times New Roman" panose="02020603050405020304" pitchFamily="18" charset="0"/>
              <a:cs typeface="Times New Roman" panose="02020603050405020304" pitchFamily="18" charset="0"/>
            </a:endParaRPr>
          </a:p>
          <a:p>
            <a:r>
              <a:rPr lang="en-US" sz="2000" i="0" dirty="0" smtClean="0">
                <a:solidFill>
                  <a:srgbClr val="222222"/>
                </a:solidFill>
                <a:effectLst/>
                <a:latin typeface="Times New Roman" panose="02020603050405020304" pitchFamily="18" charset="0"/>
                <a:cs typeface="Times New Roman" panose="02020603050405020304" pitchFamily="18" charset="0"/>
              </a:rPr>
              <a:t>Winding up</a:t>
            </a:r>
            <a:endParaRPr lang="en-US" sz="2000" i="0" dirty="0">
              <a:solidFill>
                <a:srgbClr val="222222"/>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65967BD-CB76-4463-87B9-3489854D3D2A}"/>
              </a:ext>
            </a:extLst>
          </p:cNvPr>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a:extLst>
              <a:ext uri="{FF2B5EF4-FFF2-40B4-BE49-F238E27FC236}">
                <a16:creationId xmlns:a16="http://schemas.microsoft.com/office/drawing/2014/main" id="{3F2302AB-C2A8-4386-840A-4DCC58441F4B}"/>
              </a:ext>
            </a:extLst>
          </p:cNvPr>
          <p:cNvSpPr txBox="1">
            <a:spLocks/>
          </p:cNvSpPr>
          <p:nvPr/>
        </p:nvSpPr>
        <p:spPr>
          <a:xfrm>
            <a:off x="1447800" y="4572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Duties of Auditor  </a:t>
            </a:r>
            <a:r>
              <a:rPr lang="en-US" sz="2400" b="1"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continue..)</a:t>
            </a:r>
            <a:endParaRPr lang="en-US" sz="24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7365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Date Placeholder 2">
            <a:extLst>
              <a:ext uri="{FF2B5EF4-FFF2-40B4-BE49-F238E27FC236}">
                <a16:creationId xmlns:a16="http://schemas.microsoft.com/office/drawing/2014/main" id="{395D9ED0-9471-4286-B88D-58647B50C554}"/>
              </a:ext>
            </a:extLst>
          </p:cNvPr>
          <p:cNvSpPr>
            <a:spLocks noGrp="1"/>
          </p:cNvSpPr>
          <p:nvPr>
            <p:ph type="dt" sz="quarter" idx="10"/>
          </p:nvPr>
        </p:nvSpPr>
        <p:spPr bwMode="auto">
          <a:ln>
            <a:miter lim="800000"/>
            <a:headEnd/>
            <a:tailEnd/>
          </a:ln>
        </p:spPr>
        <p:txBody>
          <a:bodyPr vert="horz" wrap="square" lIns="91440" tIns="45720" rIns="91440" bIns="45720" numCol="1" compatLnSpc="1">
            <a:prstTxWarp prst="textNoShape">
              <a:avLst/>
            </a:prstTxWarp>
          </a:bodyPr>
          <a:lstStyle/>
          <a:p>
            <a:pPr>
              <a:defRPr/>
            </a:pPr>
            <a:fld id="{F2086723-2C07-4DC5-B2B4-E2ED0D16968E}" type="datetime1">
              <a:rPr lang="en-US" smtClean="0">
                <a:latin typeface="Arial" pitchFamily="34" charset="0"/>
              </a:rPr>
              <a:t>6/22/2022</a:t>
            </a:fld>
            <a:endParaRPr lang="en-US">
              <a:latin typeface="Arial" pitchFamily="34" charset="0"/>
            </a:endParaRPr>
          </a:p>
        </p:txBody>
      </p:sp>
      <p:sp>
        <p:nvSpPr>
          <p:cNvPr id="28676" name="Footer Placeholder 3">
            <a:extLst>
              <a:ext uri="{FF2B5EF4-FFF2-40B4-BE49-F238E27FC236}">
                <a16:creationId xmlns:a16="http://schemas.microsoft.com/office/drawing/2014/main" id="{DA5AC948-C553-4CCC-AA84-FB220C5A7654}"/>
              </a:ext>
            </a:extLst>
          </p:cNvPr>
          <p:cNvSpPr>
            <a:spLocks noGrp="1"/>
          </p:cNvSpPr>
          <p:nvPr>
            <p:ph type="ftr" sz="quarter" idx="11"/>
          </p:nvPr>
        </p:nvSpPr>
        <p:spPr bwMode="auto">
          <a:ln>
            <a:miter lim="800000"/>
            <a:headEnd/>
            <a:tailEnd/>
          </a:ln>
        </p:spPr>
        <p:txBody>
          <a:bodyPr vert="horz" wrap="square" lIns="91440" tIns="45720" rIns="91440" bIns="45720" numCol="1" compatLnSpc="1">
            <a:prstTxWarp prst="textNoShape">
              <a:avLst/>
            </a:prstTxWarp>
          </a:bodyPr>
          <a:lstStyle/>
          <a:p>
            <a:pPr>
              <a:defRPr/>
            </a:pPr>
            <a:r>
              <a:rPr lang="en-US">
                <a:latin typeface="Arial" pitchFamily="34" charset="0"/>
              </a:rPr>
              <a:t>Ms. Manju         Constitution of India, Law and Engineering       Unit 5</a:t>
            </a:r>
          </a:p>
        </p:txBody>
      </p:sp>
      <p:sp>
        <p:nvSpPr>
          <p:cNvPr id="28677" name="Content Placeholder 4">
            <a:extLst>
              <a:ext uri="{FF2B5EF4-FFF2-40B4-BE49-F238E27FC236}">
                <a16:creationId xmlns:a16="http://schemas.microsoft.com/office/drawing/2014/main" id="{D82904B2-21B6-45E1-A680-B626AC2EFCE8}"/>
              </a:ext>
            </a:extLst>
          </p:cNvPr>
          <p:cNvSpPr>
            <a:spLocks noGrp="1"/>
          </p:cNvSpPr>
          <p:nvPr>
            <p:ph sz="quarter" idx="1"/>
          </p:nvPr>
        </p:nvSpPr>
        <p:spPr>
          <a:xfrm>
            <a:off x="457200" y="1371600"/>
            <a:ext cx="8229600" cy="4754563"/>
          </a:xfrm>
        </p:spPr>
        <p:txBody>
          <a:bodyPr>
            <a:normAutofit/>
          </a:bodyPr>
          <a:lstStyle/>
          <a:p>
            <a:pPr algn="just" eaLnBrk="1" hangingPunct="1"/>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The process of selling all the assets of a business, paying off creditors, distributing any remaining assets to the principals or parent company, and then dissolving the business. Winding up can refer to such a process either for a specific business line of a corporation or to the dissolution of a corporation itself. </a:t>
            </a:r>
            <a:b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br>
            <a:endParaRPr lang="en-US" altLang="en-US" sz="2000" dirty="0">
              <a:latin typeface="Times New Roman" panose="02020603050405020304" pitchFamily="18" charset="0"/>
              <a:ea typeface="PMingLiU" panose="02020500000000000000" pitchFamily="18" charset="-120"/>
              <a:cs typeface="Times New Roman" panose="02020603050405020304" pitchFamily="18" charset="0"/>
            </a:endParaRPr>
          </a:p>
          <a:p>
            <a:pPr eaLnBrk="1" hangingPunct="1"/>
            <a:endParaRPr lang="en-US" altLang="en-US" sz="1800" dirty="0"/>
          </a:p>
        </p:txBody>
      </p:sp>
      <p:sp>
        <p:nvSpPr>
          <p:cNvPr id="2" name="Slide Number Placeholder 1">
            <a:extLst>
              <a:ext uri="{FF2B5EF4-FFF2-40B4-BE49-F238E27FC236}">
                <a16:creationId xmlns:a16="http://schemas.microsoft.com/office/drawing/2014/main" id="{965967BD-CB76-4463-87B9-3489854D3D2A}"/>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a:extLst>
              <a:ext uri="{FF2B5EF4-FFF2-40B4-BE49-F238E27FC236}">
                <a16:creationId xmlns:a16="http://schemas.microsoft.com/office/drawing/2014/main" id="{3F2302AB-C2A8-4386-840A-4DCC58441F4B}"/>
              </a:ext>
            </a:extLst>
          </p:cNvPr>
          <p:cNvSpPr txBox="1">
            <a:spLocks/>
          </p:cNvSpPr>
          <p:nvPr/>
        </p:nvSpPr>
        <p:spPr>
          <a:xfrm>
            <a:off x="1491343" y="8709"/>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 Winding UP </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id="{763BBE48-8E23-4C4F-8B4C-9CDEC26F33AF}"/>
              </a:ext>
            </a:extLst>
          </p:cNvPr>
          <p:cNvSpPr>
            <a:spLocks noGrp="1"/>
          </p:cNvSpPr>
          <p:nvPr>
            <p:ph idx="1"/>
          </p:nvPr>
        </p:nvSpPr>
        <p:spPr>
          <a:xfrm>
            <a:off x="457200" y="1295400"/>
            <a:ext cx="8229600" cy="4830763"/>
          </a:xfrm>
        </p:spPr>
        <p:txBody>
          <a:bodyPr>
            <a:normAutofit/>
          </a:bodyPr>
          <a:lstStyle/>
          <a:p>
            <a:pPr algn="just" eaLnBrk="1" hangingPunct="1"/>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Winding up by the Tribunal</a:t>
            </a:r>
          </a:p>
          <a:p>
            <a:pPr marL="457200" lvl="1" indent="0" algn="just">
              <a:buNone/>
            </a:pPr>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Filling winding up petition</a:t>
            </a:r>
          </a:p>
          <a:p>
            <a:pPr marL="457200" lvl="1" indent="0" algn="just">
              <a:buNone/>
            </a:pPr>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Final order an its content</a:t>
            </a:r>
          </a:p>
          <a:p>
            <a:pPr algn="just" eaLnBrk="1" hangingPunct="1"/>
            <a:endParaRPr lang="en-US" altLang="en-US" sz="2000" dirty="0">
              <a:latin typeface="Times New Roman" panose="02020603050405020304" pitchFamily="18" charset="0"/>
              <a:ea typeface="PMingLiU" panose="02020500000000000000" pitchFamily="18" charset="-120"/>
              <a:cs typeface="Times New Roman" panose="02020603050405020304" pitchFamily="18" charset="0"/>
            </a:endParaRPr>
          </a:p>
          <a:p>
            <a:pPr algn="just" eaLnBrk="1" hangingPunct="1"/>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Voluntary winding up</a:t>
            </a:r>
          </a:p>
        </p:txBody>
      </p:sp>
      <p:sp>
        <p:nvSpPr>
          <p:cNvPr id="4" name="Slide Number Placeholder 3">
            <a:extLst>
              <a:ext uri="{FF2B5EF4-FFF2-40B4-BE49-F238E27FC236}">
                <a16:creationId xmlns:a16="http://schemas.microsoft.com/office/drawing/2014/main" id="{9D1FF8D4-CBC8-4C16-86D8-C8639F80407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190D02-A057-4343-B196-4A6B640E1E23}" type="slidenum">
              <a:rPr lang="en-US" altLang="zh-TW">
                <a:solidFill>
                  <a:srgbClr val="FFFFFF"/>
                </a:solidFill>
                <a:latin typeface="Franklin Gothic Book" panose="020B0503020102020204" pitchFamily="34" charset="0"/>
                <a:ea typeface="Microsoft JhengHei" panose="020B0604030504040204" pitchFamily="34" charset="-120"/>
              </a:rPr>
              <a:pPr eaLnBrk="1" hangingPunct="1"/>
              <a:t>73</a:t>
            </a:fld>
            <a:endParaRPr lang="en-US" altLang="zh-TW">
              <a:solidFill>
                <a:srgbClr val="FFFFFF"/>
              </a:solidFill>
              <a:latin typeface="Franklin Gothic Book" panose="020B0503020102020204" pitchFamily="34" charset="0"/>
              <a:ea typeface="Microsoft JhengHei" panose="020B0604030504040204" pitchFamily="34" charset="-120"/>
            </a:endParaRPr>
          </a:p>
        </p:txBody>
      </p:sp>
      <p:sp>
        <p:nvSpPr>
          <p:cNvPr id="2" name="Date Placeholder 1">
            <a:extLst>
              <a:ext uri="{FF2B5EF4-FFF2-40B4-BE49-F238E27FC236}">
                <a16:creationId xmlns:a16="http://schemas.microsoft.com/office/drawing/2014/main" id="{BFF26DB2-BFAB-4B91-9749-E993EC0E4238}"/>
              </a:ext>
            </a:extLst>
          </p:cNvPr>
          <p:cNvSpPr>
            <a:spLocks noGrp="1"/>
          </p:cNvSpPr>
          <p:nvPr>
            <p:ph type="dt" sz="half" idx="10"/>
          </p:nvPr>
        </p:nvSpPr>
        <p:spPr/>
        <p:txBody>
          <a:bodyPr/>
          <a:lstStyle/>
          <a:p>
            <a:fld id="{14B27C28-E2CE-454B-880D-BC470C077080}" type="datetime1">
              <a:rPr lang="en-US" smtClean="0"/>
              <a:t>6/22/2022</a:t>
            </a:fld>
            <a:endParaRPr lang="en-US"/>
          </a:p>
        </p:txBody>
      </p:sp>
      <p:sp>
        <p:nvSpPr>
          <p:cNvPr id="3" name="Footer Placeholder 2">
            <a:extLst>
              <a:ext uri="{FF2B5EF4-FFF2-40B4-BE49-F238E27FC236}">
                <a16:creationId xmlns:a16="http://schemas.microsoft.com/office/drawing/2014/main" id="{CE61236F-F03A-48CE-BCDA-BCFAF0FD2A3C}"/>
              </a:ext>
            </a:extLst>
          </p:cNvPr>
          <p:cNvSpPr>
            <a:spLocks noGrp="1"/>
          </p:cNvSpPr>
          <p:nvPr>
            <p:ph type="ftr" sz="quarter" idx="11"/>
          </p:nvPr>
        </p:nvSpPr>
        <p:spPr/>
        <p:txBody>
          <a:bodyPr/>
          <a:lstStyle/>
          <a:p>
            <a:r>
              <a:rPr lang="en-US"/>
              <a:t>Ms. Manju         Constitution of India, Law and Engineering       Unit 5</a:t>
            </a:r>
          </a:p>
        </p:txBody>
      </p:sp>
      <p:sp>
        <p:nvSpPr>
          <p:cNvPr id="7" name="Title 1">
            <a:extLst>
              <a:ext uri="{FF2B5EF4-FFF2-40B4-BE49-F238E27FC236}">
                <a16:creationId xmlns:a16="http://schemas.microsoft.com/office/drawing/2014/main" id="{C6F48707-D1B3-48D0-8689-43023EEDAD08}"/>
              </a:ext>
            </a:extLst>
          </p:cNvPr>
          <p:cNvSpPr txBox="1">
            <a:spLocks/>
          </p:cNvSpPr>
          <p:nvPr/>
        </p:nvSpPr>
        <p:spPr>
          <a:xfrm>
            <a:off x="1447800"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latin typeface="Times New Roman" pitchFamily="18" charset="0"/>
                <a:cs typeface="Times New Roman" pitchFamily="18" charset="0"/>
              </a:rPr>
              <a:t>Kinds of winding up</a:t>
            </a: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82320"/>
            <a:ext cx="8229600" cy="5638800"/>
          </a:xfrm>
        </p:spPr>
        <p:txBody>
          <a:bodyPr>
            <a:normAutofit lnSpcReduction="10000"/>
          </a:bodyPr>
          <a:lstStyle/>
          <a:p>
            <a:pPr algn="just"/>
            <a:r>
              <a:rPr lang="en-US" sz="2000" dirty="0" smtClean="0">
                <a:latin typeface="Times New Roman" panose="02020603050405020304" pitchFamily="18" charset="0"/>
                <a:cs typeface="Times New Roman" panose="02020603050405020304" pitchFamily="18" charset="0"/>
              </a:rPr>
              <a:t>Which of the following are not required to issue prospectus?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Private company</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B. </a:t>
            </a:r>
            <a:r>
              <a:rPr lang="en-US" sz="2000" dirty="0" smtClean="0">
                <a:latin typeface="Times New Roman" panose="02020603050405020304" pitchFamily="18" charset="0"/>
                <a:cs typeface="Times New Roman" panose="02020603050405020304" pitchFamily="18" charset="0"/>
              </a:rPr>
              <a:t>In case of right issue</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US" sz="2000" dirty="0" smtClean="0">
                <a:latin typeface="Times New Roman" panose="02020603050405020304" pitchFamily="18" charset="0"/>
                <a:cs typeface="Times New Roman" panose="02020603050405020304" pitchFamily="18" charset="0"/>
              </a:rPr>
              <a:t>Sweat equity issue</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 All of the above</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Who undertakes the management and control of the affairs of the company on behalf of its owners?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Company secretary</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B. </a:t>
            </a:r>
            <a:r>
              <a:rPr lang="en-US" sz="2000" dirty="0" smtClean="0">
                <a:latin typeface="Times New Roman" panose="02020603050405020304" pitchFamily="18" charset="0"/>
                <a:cs typeface="Times New Roman" panose="02020603050405020304" pitchFamily="18" charset="0"/>
              </a:rPr>
              <a:t>Board of directors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US" sz="2000" dirty="0" smtClean="0">
                <a:latin typeface="Times New Roman" panose="02020603050405020304" pitchFamily="18" charset="0"/>
                <a:cs typeface="Times New Roman" panose="02020603050405020304" pitchFamily="18" charset="0"/>
              </a:rPr>
              <a:t>Promoters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a:t>
            </a:r>
            <a:r>
              <a:rPr lang="en-US" sz="2000" dirty="0" smtClean="0">
                <a:latin typeface="Times New Roman" panose="02020603050405020304" pitchFamily="18" charset="0"/>
                <a:cs typeface="Times New Roman" panose="02020603050405020304" pitchFamily="18" charset="0"/>
              </a:rPr>
              <a:t>None of the above</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Which of the following is a type of meeting of shareholders.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Annual general meeting</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B. </a:t>
            </a:r>
            <a:r>
              <a:rPr lang="en-US" sz="2000" dirty="0" smtClean="0">
                <a:latin typeface="Times New Roman" panose="02020603050405020304" pitchFamily="18" charset="0"/>
                <a:cs typeface="Times New Roman" panose="02020603050405020304" pitchFamily="18" charset="0"/>
              </a:rPr>
              <a:t>Extra ordinary general meeting</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US" sz="2000" dirty="0" smtClean="0">
                <a:latin typeface="Times New Roman" panose="02020603050405020304" pitchFamily="18" charset="0"/>
                <a:cs typeface="Times New Roman" panose="02020603050405020304" pitchFamily="18" charset="0"/>
              </a:rPr>
              <a:t>Class meeting</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a:t>
            </a:r>
            <a:r>
              <a:rPr lang="en-US" sz="2000" dirty="0" smtClean="0">
                <a:latin typeface="Times New Roman" panose="02020603050405020304" pitchFamily="18" charset="0"/>
                <a:cs typeface="Times New Roman" panose="02020603050405020304" pitchFamily="18" charset="0"/>
              </a:rPr>
              <a:t>All of the above</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AFF8B0F0-A0FB-4CA9-9D0A-03DA74A9DBCF}" type="datetime1">
              <a:rPr lang="en-US" smtClean="0"/>
              <a:t>6/22/2022</a:t>
            </a:fld>
            <a:endParaRPr lang="en-US"/>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spTree>
    <p:extLst>
      <p:ext uri="{BB962C8B-B14F-4D97-AF65-F5344CB8AC3E}">
        <p14:creationId xmlns:p14="http://schemas.microsoft.com/office/powerpoint/2010/main" val="23221181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82320"/>
            <a:ext cx="8229600" cy="5638800"/>
          </a:xfrm>
        </p:spPr>
        <p:txBody>
          <a:bodyPr>
            <a:normAutofit/>
          </a:bodyPr>
          <a:lstStyle/>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auditor has a right to___.</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obtain information and explanation</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B. </a:t>
            </a:r>
            <a:r>
              <a:rPr lang="en-US" sz="2000" dirty="0" smtClean="0">
                <a:latin typeface="Times New Roman" panose="02020603050405020304" pitchFamily="18" charset="0"/>
                <a:cs typeface="Times New Roman" panose="02020603050405020304" pitchFamily="18" charset="0"/>
              </a:rPr>
              <a:t>obtain information and explanation from the employees and offices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obtain information and explanation </a:t>
            </a:r>
            <a:r>
              <a:rPr lang="en-US" sz="2000" dirty="0" smtClean="0">
                <a:latin typeface="Times New Roman" panose="02020603050405020304" pitchFamily="18" charset="0"/>
                <a:cs typeface="Times New Roman" panose="02020603050405020304" pitchFamily="18" charset="0"/>
              </a:rPr>
              <a:t>necessary for auditing</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a:t>
            </a:r>
            <a:r>
              <a:rPr lang="en-US" sz="2000" dirty="0" smtClean="0">
                <a:latin typeface="Times New Roman" panose="02020603050405020304" pitchFamily="18" charset="0"/>
                <a:cs typeface="Times New Roman" panose="02020603050405020304" pitchFamily="18" charset="0"/>
              </a:rPr>
              <a:t>both b &amp; c</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Which of the following are the modes of winding up?</a:t>
            </a:r>
          </a:p>
          <a:p>
            <a:pPr marL="0" indent="0" algn="just">
              <a:buNone/>
            </a:pPr>
            <a:r>
              <a:rPr lang="en-US" sz="2000" dirty="0" smtClean="0">
                <a:latin typeface="Times New Roman" panose="02020603050405020304" pitchFamily="18" charset="0"/>
                <a:cs typeface="Times New Roman" panose="02020603050405020304" pitchFamily="18" charset="0"/>
              </a:rPr>
              <a:t>        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Voluntary winding up</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B. </a:t>
            </a:r>
            <a:r>
              <a:rPr lang="en-US" sz="2000" dirty="0" smtClean="0">
                <a:latin typeface="Times New Roman" panose="02020603050405020304" pitchFamily="18" charset="0"/>
                <a:cs typeface="Times New Roman" panose="02020603050405020304" pitchFamily="18" charset="0"/>
              </a:rPr>
              <a:t>Compulsory winding up by tribunal</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US" sz="2000" dirty="0" smtClean="0">
                <a:latin typeface="Times New Roman" panose="02020603050405020304" pitchFamily="18" charset="0"/>
                <a:cs typeface="Times New Roman" panose="02020603050405020304" pitchFamily="18" charset="0"/>
              </a:rPr>
              <a:t>Both a &amp; b</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D. </a:t>
            </a:r>
            <a:r>
              <a:rPr lang="en-US" sz="2000" dirty="0" smtClean="0">
                <a:latin typeface="Times New Roman" panose="02020603050405020304" pitchFamily="18" charset="0"/>
                <a:cs typeface="Times New Roman" panose="02020603050405020304" pitchFamily="18" charset="0"/>
              </a:rPr>
              <a:t>None of the above</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E9F7359D-A9F0-40F7-95DD-2D5653C0F7B6}" type="datetime1">
              <a:rPr lang="en-US" smtClean="0"/>
              <a:t>6/22/2022</a:t>
            </a:fld>
            <a:endParaRPr lang="en-US"/>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spTree>
    <p:extLst>
      <p:ext uri="{BB962C8B-B14F-4D97-AF65-F5344CB8AC3E}">
        <p14:creationId xmlns:p14="http://schemas.microsoft.com/office/powerpoint/2010/main" val="2061842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a:xfrm>
            <a:off x="457200" y="1371600"/>
            <a:ext cx="8229600" cy="4754563"/>
          </a:xfrm>
        </p:spPr>
        <p:txBody>
          <a:bodyPr>
            <a:normAutofit/>
          </a:bodyPr>
          <a:lstStyle/>
          <a:p>
            <a:pPr marL="514350" indent="-514350">
              <a:buAutoNum type="arabicPeriod"/>
            </a:pPr>
            <a:endParaRPr lang="en-US" sz="1800" b="0" i="0" dirty="0">
              <a:solidFill>
                <a:srgbClr val="212529"/>
              </a:solidFill>
              <a:effectLst/>
              <a:latin typeface="Times New Roman" panose="02020603050405020304" pitchFamily="18" charset="0"/>
              <a:cs typeface="Times New Roman" panose="02020603050405020304" pitchFamily="18" charset="0"/>
            </a:endParaRPr>
          </a:p>
          <a:p>
            <a:pPr marL="514350" indent="-514350">
              <a:buAutoNum type="arabicPeriod"/>
            </a:pPr>
            <a:endParaRPr lang="en-US" sz="1800" dirty="0">
              <a:latin typeface="Times New Roman" panose="02020603050405020304" pitchFamily="18" charset="0"/>
              <a:cs typeface="Times New Roman" panose="02020603050405020304" pitchFamily="18" charset="0"/>
            </a:endParaRPr>
          </a:p>
          <a:p>
            <a:pPr marL="514350" indent="-514350">
              <a:buAutoNum type="arabicPeriod"/>
            </a:pP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C089903C-BF7B-486C-8087-0ACB243306A1}" type="datetime1">
              <a:rPr lang="en-US" smtClean="0"/>
              <a:t>6/25/2022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a:t>Ms. Manju         Constitution of India, Law and Engineering       Unit 5</a:t>
            </a:r>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a:extLst>
              <a:ext uri="{FF2B5EF4-FFF2-40B4-BE49-F238E27FC236}">
                <a16:creationId xmlns:a16="http://schemas.microsoft.com/office/drawing/2014/main" id="{95DD48A2-F193-4190-80A0-64AD9EDC8B00}"/>
              </a:ext>
            </a:extLst>
          </p:cNvPr>
          <p:cNvSpPr txBox="1">
            <a:spLocks/>
          </p:cNvSpPr>
          <p:nvPr/>
        </p:nvSpPr>
        <p:spPr>
          <a:xfrm>
            <a:off x="1298575" y="31969"/>
            <a:ext cx="7629888" cy="7013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anose="02020603050405020304" pitchFamily="18" charset="0"/>
                <a:cs typeface="Times New Roman" panose="02020603050405020304" pitchFamily="18" charset="0"/>
              </a:rPr>
              <a:t>Weekly Assignment</a:t>
            </a:r>
            <a:endParaRPr lang="en-US"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DD6F963-BCEA-493D-B175-0D12F2602648}"/>
              </a:ext>
            </a:extLst>
          </p:cNvPr>
          <p:cNvSpPr txBox="1"/>
          <p:nvPr/>
        </p:nvSpPr>
        <p:spPr>
          <a:xfrm>
            <a:off x="838200" y="1752600"/>
            <a:ext cx="6019800" cy="3662541"/>
          </a:xfrm>
          <a:prstGeom prst="rect">
            <a:avLst/>
          </a:prstGeom>
          <a:noFill/>
        </p:spPr>
        <p:txBody>
          <a:bodyPr wrap="square">
            <a:spAutoFit/>
          </a:bodyPr>
          <a:lstStyle/>
          <a:p>
            <a:pPr marL="342900" indent="-342900" algn="just" fontAlgn="auto">
              <a:spcAft>
                <a:spcPts val="0"/>
              </a:spcAft>
              <a:buFont typeface="+mj-lt"/>
              <a:buAutoNum type="arabicPeriod"/>
              <a:defRPr/>
            </a:pPr>
            <a:r>
              <a:rPr lang="en-US" sz="2000" b="1" dirty="0" smtClean="0">
                <a:latin typeface="Times New Roman" pitchFamily="18" charset="0"/>
                <a:cs typeface="Times New Roman" pitchFamily="18" charset="0"/>
              </a:rPr>
              <a:t>Explain </a:t>
            </a:r>
            <a:r>
              <a:rPr lang="en-US" sz="2000" b="1" dirty="0">
                <a:latin typeface="Times New Roman" pitchFamily="18" charset="0"/>
                <a:cs typeface="Times New Roman" pitchFamily="18" charset="0"/>
              </a:rPr>
              <a:t>about prospectus</a:t>
            </a:r>
          </a:p>
          <a:p>
            <a:pPr marL="342900" indent="-342900" algn="just" fontAlgn="auto">
              <a:spcAft>
                <a:spcPts val="0"/>
              </a:spcAft>
              <a:buFont typeface="+mj-lt"/>
              <a:buAutoNum type="arabicPeriod"/>
              <a:defRPr/>
            </a:pPr>
            <a:r>
              <a:rPr lang="en-US" sz="2000" b="1" dirty="0">
                <a:latin typeface="Times New Roman" pitchFamily="18" charset="0"/>
                <a:cs typeface="Times New Roman" pitchFamily="18" charset="0"/>
              </a:rPr>
              <a:t>Explain about meetings</a:t>
            </a:r>
          </a:p>
          <a:p>
            <a:pPr marL="342900" indent="-342900" algn="just">
              <a:buFont typeface="+mj-lt"/>
              <a:buAutoNum type="arabicPeriod"/>
              <a:defRPr/>
            </a:pPr>
            <a:r>
              <a:rPr lang="en-US" sz="2000" b="1" dirty="0">
                <a:latin typeface="Times New Roman" pitchFamily="18" charset="0"/>
                <a:cs typeface="Times New Roman" pitchFamily="18" charset="0"/>
              </a:rPr>
              <a:t>Explain about duties of directors</a:t>
            </a:r>
          </a:p>
          <a:p>
            <a:pPr marL="342900" indent="-342900" algn="just">
              <a:buFont typeface="+mj-lt"/>
              <a:buAutoNum type="arabicPeriod"/>
              <a:defRPr/>
            </a:pPr>
            <a:r>
              <a:rPr lang="en-US" sz="2000" b="1" dirty="0">
                <a:latin typeface="Times New Roman" pitchFamily="18" charset="0"/>
                <a:cs typeface="Times New Roman" pitchFamily="18" charset="0"/>
              </a:rPr>
              <a:t>Explain about winding </a:t>
            </a:r>
            <a:r>
              <a:rPr lang="en-US" sz="2000" b="1" dirty="0" smtClean="0">
                <a:latin typeface="Times New Roman" pitchFamily="18" charset="0"/>
                <a:cs typeface="Times New Roman" pitchFamily="18" charset="0"/>
              </a:rPr>
              <a:t>up</a:t>
            </a:r>
            <a:endParaRPr lang="en-US" sz="2000" b="1" dirty="0">
              <a:latin typeface="Times New Roman" pitchFamily="18" charset="0"/>
              <a:cs typeface="Times New Roman" pitchFamily="18" charset="0"/>
            </a:endParaRPr>
          </a:p>
          <a:p>
            <a:pPr marL="342900" indent="-342900" algn="just">
              <a:buFont typeface="+mj-lt"/>
              <a:buAutoNum type="arabicPeriod"/>
              <a:defRPr/>
            </a:pPr>
            <a:r>
              <a:rPr lang="en-US" sz="2000" b="1" dirty="0">
                <a:latin typeface="Times New Roman" pitchFamily="18" charset="0"/>
                <a:cs typeface="Times New Roman" pitchFamily="18" charset="0"/>
              </a:rPr>
              <a:t>Explain about duties of </a:t>
            </a:r>
            <a:r>
              <a:rPr lang="en-US" sz="2000" b="1" dirty="0" smtClean="0">
                <a:latin typeface="Times New Roman" pitchFamily="18" charset="0"/>
                <a:cs typeface="Times New Roman" pitchFamily="18" charset="0"/>
              </a:rPr>
              <a:t>directors</a:t>
            </a:r>
          </a:p>
          <a:p>
            <a:pPr marL="342900" indent="-342900" algn="just">
              <a:buFont typeface="+mj-lt"/>
              <a:buAutoNum type="arabicPeriod"/>
              <a:defRPr/>
            </a:pPr>
            <a:r>
              <a:rPr lang="en-US" sz="2000" b="1" dirty="0" smtClean="0">
                <a:latin typeface="Times New Roman" pitchFamily="18" charset="0"/>
                <a:cs typeface="Times New Roman" pitchFamily="18" charset="0"/>
              </a:rPr>
              <a:t>Discuss the appointment and duties of auditor.</a:t>
            </a:r>
            <a:endParaRPr lang="en-US" sz="2000" b="1" dirty="0">
              <a:latin typeface="Times New Roman" pitchFamily="18" charset="0"/>
              <a:cs typeface="Times New Roman" pitchFamily="18" charset="0"/>
            </a:endParaRPr>
          </a:p>
          <a:p>
            <a:pPr marL="342900" indent="-342900" algn="just">
              <a:buFont typeface="+mj-lt"/>
              <a:buAutoNum type="arabicPeriod"/>
              <a:defRPr/>
            </a:pPr>
            <a:r>
              <a:rPr lang="en-US" sz="2000" b="1" dirty="0">
                <a:latin typeface="Times New Roman" pitchFamily="18" charset="0"/>
                <a:cs typeface="Times New Roman" pitchFamily="18" charset="0"/>
              </a:rPr>
              <a:t>What constitute a prospectus?</a:t>
            </a:r>
          </a:p>
          <a:p>
            <a:pPr algn="just">
              <a:defRPr/>
            </a:pPr>
            <a:endParaRPr lang="en-US" sz="2000" b="1" dirty="0">
              <a:latin typeface="Times New Roman" pitchFamily="18" charset="0"/>
              <a:cs typeface="Times New Roman" pitchFamily="18" charset="0"/>
            </a:endParaRPr>
          </a:p>
          <a:p>
            <a:pPr marL="342900" indent="-342900" algn="just">
              <a:buFont typeface="+mj-lt"/>
              <a:buAutoNum type="arabicPeriod"/>
              <a:defRPr/>
            </a:pPr>
            <a:endParaRPr lang="en-US" sz="1800" b="1" dirty="0">
              <a:latin typeface="Times New Roman" pitchFamily="18" charset="0"/>
              <a:cs typeface="Times New Roman" pitchFamily="18" charset="0"/>
            </a:endParaRPr>
          </a:p>
          <a:p>
            <a:pPr marL="342900" indent="-342900" algn="just">
              <a:buFont typeface="+mj-lt"/>
              <a:buAutoNum type="arabicPeriod"/>
              <a:defRPr/>
            </a:pPr>
            <a:endParaRPr lang="en-US" sz="1800" b="1" dirty="0">
              <a:latin typeface="Times New Roman" pitchFamily="18" charset="0"/>
              <a:cs typeface="Times New Roman" pitchFamily="18" charset="0"/>
            </a:endParaRPr>
          </a:p>
          <a:p>
            <a:pPr marL="342900" indent="-342900" algn="just">
              <a:buFont typeface="+mj-lt"/>
              <a:buAutoNum type="arabicPeriod"/>
              <a:defRPr/>
            </a:pPr>
            <a:endParaRPr lang="en-US" sz="1800" b="1" dirty="0">
              <a:latin typeface="Times New Roman" pitchFamily="18" charset="0"/>
              <a:cs typeface="Times New Roman" pitchFamily="18" charset="0"/>
            </a:endParaRPr>
          </a:p>
          <a:p>
            <a:pPr algn="just" fontAlgn="auto">
              <a:spcAft>
                <a:spcPts val="0"/>
              </a:spcAft>
              <a:defRPr/>
            </a:pPr>
            <a:endParaRPr lang="en-US" sz="18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3946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400" dirty="0" smtClean="0">
                <a:latin typeface="Times New Roman" pitchFamily="18" charset="0"/>
                <a:cs typeface="Times New Roman" pitchFamily="18" charset="0"/>
              </a:rPr>
              <a:t>Directors:</a:t>
            </a:r>
            <a:r>
              <a:rPr lang="en-US" sz="2400" u="sng" dirty="0" smtClean="0">
                <a:solidFill>
                  <a:srgbClr val="0070C0"/>
                </a:solidFill>
                <a:latin typeface="Times New Roman" pitchFamily="18" charset="0"/>
                <a:cs typeface="Times New Roman" pitchFamily="18" charset="0"/>
                <a:hlinkClick r:id="rId2"/>
              </a:rPr>
              <a:t> </a:t>
            </a:r>
            <a:r>
              <a:rPr lang="en-US" sz="2400" u="sng" dirty="0">
                <a:solidFill>
                  <a:srgbClr val="0070C0"/>
                </a:solidFill>
                <a:latin typeface="Times New Roman" pitchFamily="18" charset="0"/>
                <a:cs typeface="Times New Roman" pitchFamily="18" charset="0"/>
              </a:rPr>
              <a:t>https://youtu.be/0PKIzaFAKOk</a:t>
            </a:r>
            <a:endParaRPr lang="en-US" sz="2400" u="sng" dirty="0" smtClean="0">
              <a:solidFill>
                <a:srgbClr val="0070C0"/>
              </a:solidFill>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Auditors: </a:t>
            </a:r>
            <a:r>
              <a:rPr lang="en-US" sz="2400" u="sng" dirty="0">
                <a:solidFill>
                  <a:srgbClr val="0070C0"/>
                </a:solidFill>
                <a:latin typeface="Times New Roman" pitchFamily="18" charset="0"/>
                <a:cs typeface="Times New Roman" pitchFamily="18" charset="0"/>
              </a:rPr>
              <a:t>https://youtu.be/f9jl2BKgQX8</a:t>
            </a:r>
            <a:endParaRPr lang="en-US" sz="2400" u="sng"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0B6ADCD-25C7-4F71-8D7D-4B108F566646}" type="datetime1">
              <a:rPr lang="en-US" smtClean="0">
                <a:latin typeface="Times New Roman" pitchFamily="18" charset="0"/>
                <a:cs typeface="Times New Roman" pitchFamily="18" charset="0"/>
              </a:rPr>
              <a:pPr/>
              <a:t>6/25/2022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77</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val="12429307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Topic Objective/ Topic outcome</a:t>
            </a:r>
          </a:p>
        </p:txBody>
      </p:sp>
      <p:pic>
        <p:nvPicPr>
          <p:cNvPr id="28675"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3E9D8DB7-5511-48B6-B41B-E154D3119D76}" type="datetime1">
              <a:rPr lang="en-US" smtClean="0">
                <a:latin typeface="Times New Roman" pitchFamily="18" charset="0"/>
                <a:cs typeface="Times New Roman" pitchFamily="18" charset="0"/>
              </a:rPr>
              <a:t>6/22/2022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5000" y="6356350"/>
            <a:ext cx="5638800" cy="365125"/>
          </a:xfrm>
        </p:spPr>
        <p:txBody>
          <a:bodyPr/>
          <a:lstStyle/>
          <a:p>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78</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3924204575"/>
              </p:ext>
            </p:extLst>
          </p:nvPr>
        </p:nvGraphicFramePr>
        <p:xfrm>
          <a:off x="76200" y="1345474"/>
          <a:ext cx="8991600" cy="41076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dirty="0"/>
                        <a:t>E-Governance and role of engineers in E-Governance, Need for reformed engineering serving at the Union and State level, Role of I.T. professionals in Judiciary, Problem of Alienation and Secessionism in few states creating hurdles in Industrial development. </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b="0" dirty="0">
                          <a:latin typeface="Times New Roman" pitchFamily="18" charset="0"/>
                          <a:cs typeface="Times New Roman" pitchFamily="18" charset="0"/>
                        </a:rPr>
                        <a:t>Students will be able to learn about </a:t>
                      </a:r>
                      <a:r>
                        <a:rPr lang="en-US" sz="2000" dirty="0"/>
                        <a:t>Correlate role of engineers with different organizations and governance models</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CO5</a:t>
                      </a:r>
                    </a:p>
                  </a:txBody>
                  <a:tcPr marT="45696" marB="45696"/>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282609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E1B42-9E1B-4C81-AB32-DDCB98B81E71}"/>
              </a:ext>
            </a:extLst>
          </p:cNvPr>
          <p:cNvSpPr>
            <a:spLocks noGrp="1"/>
          </p:cNvSpPr>
          <p:nvPr>
            <p:ph idx="1"/>
          </p:nvPr>
        </p:nvSpPr>
        <p:spPr/>
        <p:txBody>
          <a:bodyPr>
            <a:normAutofit/>
          </a:bodyPr>
          <a:lstStyle/>
          <a:p>
            <a:pPr marL="514350" indent="-514350">
              <a:buAutoNum type="arabicPeriod"/>
            </a:pPr>
            <a:endParaRPr lang="en-US" sz="1800" b="0" i="0" dirty="0">
              <a:solidFill>
                <a:srgbClr val="212529"/>
              </a:solidFill>
              <a:effectLst/>
              <a:latin typeface="Times New Roman" panose="02020603050405020304" pitchFamily="18" charset="0"/>
              <a:cs typeface="Times New Roman" panose="02020603050405020304" pitchFamily="18" charset="0"/>
            </a:endParaRPr>
          </a:p>
          <a:p>
            <a:pPr marL="514350" indent="-514350">
              <a:buAutoNum type="arabicPeriod"/>
            </a:pPr>
            <a:endParaRPr lang="en-US" sz="1800" dirty="0">
              <a:latin typeface="Times New Roman" panose="02020603050405020304" pitchFamily="18" charset="0"/>
              <a:cs typeface="Times New Roman" panose="02020603050405020304" pitchFamily="18" charset="0"/>
            </a:endParaRPr>
          </a:p>
          <a:p>
            <a:pPr marL="514350" indent="-514350">
              <a:buAutoNum type="arabicPeriod"/>
            </a:pPr>
            <a:endParaRPr lang="en-IN" sz="1800" dirty="0">
              <a:latin typeface="Times New Roman" panose="02020603050405020304" pitchFamily="18" charset="0"/>
              <a:cs typeface="Times New Roman" panose="02020603050405020304" pitchFamily="18" charset="0"/>
            </a:endParaRPr>
          </a:p>
          <a:p>
            <a:endParaRPr lang="en-IN" sz="1800" dirty="0"/>
          </a:p>
        </p:txBody>
      </p:sp>
      <p:sp>
        <p:nvSpPr>
          <p:cNvPr id="4" name="Date Placeholder 3">
            <a:extLst>
              <a:ext uri="{FF2B5EF4-FFF2-40B4-BE49-F238E27FC236}">
                <a16:creationId xmlns:a16="http://schemas.microsoft.com/office/drawing/2014/main" id="{922F2E1A-B967-4DD0-A8D4-2F24BF9F4D90}"/>
              </a:ext>
            </a:extLst>
          </p:cNvPr>
          <p:cNvSpPr>
            <a:spLocks noGrp="1"/>
          </p:cNvSpPr>
          <p:nvPr>
            <p:ph type="dt" sz="half" idx="10"/>
          </p:nvPr>
        </p:nvSpPr>
        <p:spPr/>
        <p:txBody>
          <a:bodyPr/>
          <a:lstStyle/>
          <a:p>
            <a:fld id="{927719DA-2DF0-47A9-BDA2-9C1E9ED37608}" type="datetime1">
              <a:rPr lang="en-US" smtClean="0"/>
              <a:t>6/22/2022</a:t>
            </a:fld>
            <a:endParaRPr lang="en-US"/>
          </a:p>
        </p:txBody>
      </p:sp>
      <p:sp>
        <p:nvSpPr>
          <p:cNvPr id="5" name="Footer Placeholder 4">
            <a:extLst>
              <a:ext uri="{FF2B5EF4-FFF2-40B4-BE49-F238E27FC236}">
                <a16:creationId xmlns:a16="http://schemas.microsoft.com/office/drawing/2014/main" id="{B270FDAD-AAD1-4E5B-91B7-8E915A07A001}"/>
              </a:ext>
            </a:extLst>
          </p:cNvPr>
          <p:cNvSpPr>
            <a:spLocks noGrp="1"/>
          </p:cNvSpPr>
          <p:nvPr>
            <p:ph type="ftr" sz="quarter" idx="11"/>
          </p:nvPr>
        </p:nvSpPr>
        <p:spPr/>
        <p:txBody>
          <a:bodyPr/>
          <a:lstStyle/>
          <a:p>
            <a:r>
              <a:rPr lang="en-US"/>
              <a:t>Ms. Manju         Constitution of India, Law and Engineering       Unit 5</a:t>
            </a:r>
          </a:p>
        </p:txBody>
      </p:sp>
      <p:sp>
        <p:nvSpPr>
          <p:cNvPr id="6" name="Slide Number Placeholder 5">
            <a:extLst>
              <a:ext uri="{FF2B5EF4-FFF2-40B4-BE49-F238E27FC236}">
                <a16:creationId xmlns:a16="http://schemas.microsoft.com/office/drawing/2014/main" id="{DFAECF42-F6D9-483D-8C18-7F6FC2CAC891}"/>
              </a:ext>
            </a:extLst>
          </p:cNvPr>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a:extLst>
              <a:ext uri="{FF2B5EF4-FFF2-40B4-BE49-F238E27FC236}">
                <a16:creationId xmlns:a16="http://schemas.microsoft.com/office/drawing/2014/main" id="{95DD48A2-F193-4190-80A0-64AD9EDC8B00}"/>
              </a:ext>
            </a:extLst>
          </p:cNvPr>
          <p:cNvSpPr txBox="1">
            <a:spLocks/>
          </p:cNvSpPr>
          <p:nvPr/>
        </p:nvSpPr>
        <p:spPr>
          <a:xfrm>
            <a:off x="1298575" y="2177"/>
            <a:ext cx="7616825" cy="73183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IN" sz="2400" dirty="0">
                <a:solidFill>
                  <a:schemeClr val="tx1"/>
                </a:solidFill>
                <a:latin typeface="Times New Roman" panose="02020603050405020304" pitchFamily="18" charset="0"/>
                <a:cs typeface="Times New Roman" panose="02020603050405020304" pitchFamily="18" charset="0"/>
              </a:rPr>
              <a:t>E</a:t>
            </a:r>
            <a:r>
              <a:rPr lang="en-IN" sz="2400" b="0" i="0" dirty="0" smtClean="0">
                <a:solidFill>
                  <a:schemeClr val="tx1"/>
                </a:solidFill>
                <a:effectLst/>
                <a:latin typeface="Times New Roman" panose="02020603050405020304" pitchFamily="18" charset="0"/>
                <a:cs typeface="Times New Roman" panose="02020603050405020304" pitchFamily="18" charset="0"/>
              </a:rPr>
              <a:t>-Governance</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a:defRPr/>
            </a:pPr>
            <a:endParaRPr lang="en-US"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DD6F963-BCEA-493D-B175-0D12F2602648}"/>
              </a:ext>
            </a:extLst>
          </p:cNvPr>
          <p:cNvSpPr txBox="1"/>
          <p:nvPr/>
        </p:nvSpPr>
        <p:spPr>
          <a:xfrm>
            <a:off x="838200" y="1752600"/>
            <a:ext cx="7467600" cy="2345322"/>
          </a:xfrm>
          <a:prstGeom prst="rect">
            <a:avLst/>
          </a:prstGeom>
          <a:noFill/>
        </p:spPr>
        <p:txBody>
          <a:bodyPr wrap="square">
            <a:spAutoFit/>
          </a:bodyPr>
          <a:lstStyle/>
          <a:p>
            <a:pPr marL="285750" indent="-285750" algn="just" fontAlgn="auto">
              <a:lnSpc>
                <a:spcPct val="150000"/>
              </a:lnSpc>
              <a:spcAft>
                <a:spcPts val="0"/>
              </a:spcAft>
              <a:buFont typeface="Wingdings" panose="05000000000000000000" pitchFamily="2" charset="2"/>
              <a:buChar char="ü"/>
              <a:defRPr/>
            </a:pPr>
            <a:r>
              <a:rPr lang="en-US" sz="2000" b="0" i="0" dirty="0">
                <a:solidFill>
                  <a:srgbClr val="333333"/>
                </a:solidFill>
                <a:effectLst/>
                <a:latin typeface="Times New Roman" panose="02020603050405020304" pitchFamily="18" charset="0"/>
                <a:cs typeface="Times New Roman" panose="02020603050405020304" pitchFamily="18" charset="0"/>
              </a:rPr>
              <a:t>Electronic governance or e-governance implies government functioning with the application of ICT (Information and Communications Technology). Hence e-Governance is basically a move towards SMART governance implying: simple, moral, accountable, responsive and transparent governance.</a:t>
            </a:r>
            <a:endParaRPr lang="en-US" sz="2000" b="1" dirty="0">
              <a:latin typeface="Times New Roman" pitchFamily="18" charset="0"/>
              <a:cs typeface="Times New Roman" pitchFamily="18" charset="0"/>
            </a:endParaRPr>
          </a:p>
        </p:txBody>
      </p:sp>
      <p:pic>
        <p:nvPicPr>
          <p:cNvPr id="11"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4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F8D2-8613-4085-BF4B-39BC6DACF679}"/>
              </a:ext>
            </a:extLst>
          </p:cNvPr>
          <p:cNvSpPr>
            <a:spLocks noGrp="1"/>
          </p:cNvSpPr>
          <p:nvPr>
            <p:ph type="ctrTitle"/>
          </p:nvPr>
        </p:nvSpPr>
        <p:spPr>
          <a:xfrm>
            <a:off x="0" y="0"/>
            <a:ext cx="9144000" cy="7620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Outcome (CO)</a:t>
            </a:r>
            <a:endParaRPr lang="en-US" sz="2400" b="1" dirty="0">
              <a:latin typeface="Times New Roman" pitchFamily="18" charset="0"/>
              <a:cs typeface="Times New Roman" pitchFamily="18" charset="0"/>
            </a:endParaRPr>
          </a:p>
        </p:txBody>
      </p:sp>
      <p:pic>
        <p:nvPicPr>
          <p:cNvPr id="18435" name="Picture 2">
            <a:extLst>
              <a:ext uri="{FF2B5EF4-FFF2-40B4-BE49-F238E27FC236}">
                <a16:creationId xmlns:a16="http://schemas.microsoft.com/office/drawing/2014/main" id="{175E319F-358D-4CF6-9869-0F729C05FB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8" y="26988"/>
            <a:ext cx="120808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10">
            <a:extLst>
              <a:ext uri="{FF2B5EF4-FFF2-40B4-BE49-F238E27FC236}">
                <a16:creationId xmlns:a16="http://schemas.microsoft.com/office/drawing/2014/main" id="{1FE23E72-8DE1-48E7-A782-569635AC78C1}"/>
              </a:ext>
            </a:extLst>
          </p:cNvPr>
          <p:cNvSpPr>
            <a:spLocks noChangeArrowheads="1"/>
          </p:cNvSpPr>
          <p:nvPr/>
        </p:nvSpPr>
        <p:spPr bwMode="auto">
          <a:xfrm>
            <a:off x="76200" y="838200"/>
            <a:ext cx="8915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4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eaLnBrk="1" hangingPunct="1">
              <a:lnSpc>
                <a:spcPct val="150000"/>
              </a:lnSpc>
              <a:spcBef>
                <a:spcPct val="0"/>
              </a:spcBef>
              <a:buFontTx/>
              <a:buNone/>
            </a:pPr>
            <a:r>
              <a:rPr lang="en-US" altLang="en-US" sz="2000" b="1"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6" name="Date Placeholder 5">
            <a:extLst>
              <a:ext uri="{FF2B5EF4-FFF2-40B4-BE49-F238E27FC236}">
                <a16:creationId xmlns:a16="http://schemas.microsoft.com/office/drawing/2014/main" id="{42F60592-6418-45B3-8F80-EF086F19C14A}"/>
              </a:ext>
            </a:extLst>
          </p:cNvPr>
          <p:cNvSpPr>
            <a:spLocks noGrp="1"/>
          </p:cNvSpPr>
          <p:nvPr>
            <p:ph type="dt" sz="half" idx="10"/>
          </p:nvPr>
        </p:nvSpPr>
        <p:spPr/>
        <p:txBody>
          <a:bodyPr/>
          <a:lstStyle/>
          <a:p>
            <a:fld id="{EC69FD06-DF6A-4878-BDDD-874A5E3086B7}" type="datetime1">
              <a:rPr lang="en-US" smtClean="0"/>
              <a:t>6/22/2022</a:t>
            </a:fld>
            <a:endParaRPr lang="en-US"/>
          </a:p>
        </p:txBody>
      </p:sp>
      <p:sp>
        <p:nvSpPr>
          <p:cNvPr id="7" name="Footer Placeholder 6">
            <a:extLst>
              <a:ext uri="{FF2B5EF4-FFF2-40B4-BE49-F238E27FC236}">
                <a16:creationId xmlns:a16="http://schemas.microsoft.com/office/drawing/2014/main" id="{26DD40A4-9CA2-4CE8-9514-FEE884EA7B7B}"/>
              </a:ext>
            </a:extLst>
          </p:cNvPr>
          <p:cNvSpPr>
            <a:spLocks noGrp="1"/>
          </p:cNvSpPr>
          <p:nvPr>
            <p:ph type="ftr" sz="quarter" idx="11"/>
          </p:nvPr>
        </p:nvSpPr>
        <p:spPr>
          <a:xfrm>
            <a:off x="1981200" y="6356350"/>
            <a:ext cx="5486400" cy="501650"/>
          </a:xfrm>
        </p:spPr>
        <p:txBody>
          <a:bodyPr/>
          <a:lstStyle/>
          <a:p>
            <a:r>
              <a:rPr lang="en-US"/>
              <a:t>Ms. Manju         Constitution of India, Law and Engineering       Unit 5</a:t>
            </a:r>
            <a:endParaRPr lang="en-US" dirty="0"/>
          </a:p>
        </p:txBody>
      </p:sp>
      <p:sp>
        <p:nvSpPr>
          <p:cNvPr id="8" name="Slide Number Placeholder 7">
            <a:extLst>
              <a:ext uri="{FF2B5EF4-FFF2-40B4-BE49-F238E27FC236}">
                <a16:creationId xmlns:a16="http://schemas.microsoft.com/office/drawing/2014/main" id="{A0CD2C09-B825-49E5-A8EE-5D37372AD38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90688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200000"/>
              </a:lnSpc>
              <a:buFont typeface="Wingdings" panose="05000000000000000000" pitchFamily="2" charset="2"/>
              <a:buChar char="ü"/>
            </a:pPr>
            <a:r>
              <a:rPr lang="en-IN" sz="2000" b="0" i="0" dirty="0">
                <a:solidFill>
                  <a:srgbClr val="333333"/>
                </a:solidFill>
                <a:effectLst/>
                <a:latin typeface="Times New Roman" panose="02020603050405020304" pitchFamily="18" charset="0"/>
                <a:cs typeface="Times New Roman" panose="02020603050405020304" pitchFamily="18" charset="0"/>
              </a:rPr>
              <a:t>G2C (Government to Citizens) </a:t>
            </a:r>
          </a:p>
          <a:p>
            <a:pPr algn="just">
              <a:lnSpc>
                <a:spcPct val="200000"/>
              </a:lnSpc>
              <a:buFont typeface="Wingdings" panose="05000000000000000000" pitchFamily="2" charset="2"/>
              <a:buChar char="ü"/>
            </a:pPr>
            <a:r>
              <a:rPr lang="en-IN" sz="2000" b="0" i="0" dirty="0">
                <a:solidFill>
                  <a:srgbClr val="333333"/>
                </a:solidFill>
                <a:effectLst/>
                <a:latin typeface="Times New Roman" panose="02020603050405020304" pitchFamily="18" charset="0"/>
                <a:cs typeface="Times New Roman" panose="02020603050405020304" pitchFamily="18" charset="0"/>
              </a:rPr>
              <a:t>G2B (Government to Business)</a:t>
            </a:r>
            <a:endParaRPr lang="en-IN" sz="2000" dirty="0">
              <a:solidFill>
                <a:srgbClr val="333333"/>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ü"/>
            </a:pPr>
            <a:r>
              <a:rPr lang="en-IN" sz="2000" b="0" i="0" dirty="0">
                <a:solidFill>
                  <a:srgbClr val="333333"/>
                </a:solidFill>
                <a:effectLst/>
                <a:latin typeface="Times New Roman" panose="02020603050405020304" pitchFamily="18" charset="0"/>
                <a:cs typeface="Times New Roman" panose="02020603050405020304" pitchFamily="18" charset="0"/>
              </a:rPr>
              <a:t>G2G (Government to Government)</a:t>
            </a:r>
          </a:p>
          <a:p>
            <a:pPr algn="just">
              <a:lnSpc>
                <a:spcPct val="200000"/>
              </a:lnSpc>
              <a:buFont typeface="Wingdings" panose="05000000000000000000" pitchFamily="2" charset="2"/>
              <a:buChar char="ü"/>
            </a:pPr>
            <a:r>
              <a:rPr lang="en-IN" sz="2000" b="0" i="0" dirty="0">
                <a:solidFill>
                  <a:srgbClr val="333333"/>
                </a:solidFill>
                <a:effectLst/>
                <a:latin typeface="Times New Roman" panose="02020603050405020304" pitchFamily="18" charset="0"/>
                <a:cs typeface="Times New Roman" panose="02020603050405020304" pitchFamily="18" charset="0"/>
              </a:rPr>
              <a:t>G2E (Government to Employees)</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CD29ED6-CDC7-49AC-A573-E7B0831F8EC4}"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9" name="Title 1">
            <a:extLst>
              <a:ext uri="{FF2B5EF4-FFF2-40B4-BE49-F238E27FC236}">
                <a16:creationId xmlns:a16="http://schemas.microsoft.com/office/drawing/2014/main" id="{255F5CF8-37F1-4787-FD38-CE9E94BFCEFF}"/>
              </a:ext>
            </a:extLst>
          </p:cNvPr>
          <p:cNvSpPr txBox="1">
            <a:spLocks/>
          </p:cNvSpPr>
          <p:nvPr/>
        </p:nvSpPr>
        <p:spPr>
          <a:xfrm>
            <a:off x="1447800" y="34834"/>
            <a:ext cx="7315200" cy="66476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IN" sz="2400" b="0" i="0" dirty="0">
                <a:solidFill>
                  <a:schemeClr val="tx1"/>
                </a:solidFill>
                <a:effectLst/>
                <a:latin typeface="Times New Roman" panose="02020603050405020304" pitchFamily="18" charset="0"/>
                <a:cs typeface="Times New Roman" panose="02020603050405020304" pitchFamily="18" charset="0"/>
              </a:rPr>
              <a:t>Interactions in </a:t>
            </a:r>
            <a:r>
              <a:rPr lang="en-IN" sz="2400" b="0" i="0" dirty="0" smtClean="0">
                <a:solidFill>
                  <a:schemeClr val="tx1"/>
                </a:solidFill>
                <a:effectLst/>
                <a:latin typeface="Times New Roman" panose="02020603050405020304" pitchFamily="18" charset="0"/>
                <a:cs typeface="Times New Roman" panose="02020603050405020304" pitchFamily="18" charset="0"/>
              </a:rPr>
              <a:t>e-Governance</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a:defRPr/>
            </a:pPr>
            <a:endParaRPr lang="en-US" sz="2400" b="1" dirty="0">
              <a:latin typeface="Times New Roman" panose="0202060305040502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22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chor="ctr">
            <a:normAutofit/>
          </a:bodyPr>
          <a:lstStyle/>
          <a:p>
            <a:pPr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The role of engineering has suffered many changes over the last few decades, although its concept which is based on trial and error has remained an essential element of the scientific-technological method; where social, environmental and human factors define the most suitable solution to manage a particular issue. </a:t>
            </a:r>
          </a:p>
          <a:p>
            <a:pPr algn="just">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Thus, the engineer's role is continuing reshaped according to the new challenges and necessities implicated by specialized disciplines on the areas of E-governance. The role of engineers in the field of E-governance is focus on identifying the needs of the public and to design the process which is more user friendly, secured and fast.</a:t>
            </a:r>
            <a:r>
              <a:rPr lang="en-US" sz="2000" dirty="0">
                <a:latin typeface="Times New Roman" pitchFamily="18" charset="0"/>
                <a:cs typeface="Times New Roman" pitchFamily="18" charset="0"/>
              </a:rPr>
              <a:t>.</a:t>
            </a:r>
          </a:p>
          <a:p>
            <a:pPr>
              <a:buFont typeface="Wingdings" panose="05000000000000000000" pitchFamily="2" charset="2"/>
              <a:buChar char="v"/>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C487CB8-2B27-43FA-8A74-8DC495DFCEDF}"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Role of engineers in </a:t>
            </a:r>
            <a:r>
              <a:rPr lang="en-US" sz="2400" dirty="0" smtClean="0">
                <a:latin typeface="Times New Roman" panose="02020603050405020304" pitchFamily="18" charset="0"/>
                <a:cs typeface="Times New Roman" panose="02020603050405020304" pitchFamily="18" charset="0"/>
              </a:rPr>
              <a:t>E-Governance</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3020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chor="t">
            <a:normAutofit/>
          </a:bodyPr>
          <a:lstStyle/>
          <a:p>
            <a:pPr marL="0" indent="0">
              <a:buNone/>
            </a:pPr>
            <a:endParaRPr lang="en-US" sz="1800" b="1" i="0" dirty="0">
              <a:solidFill>
                <a:srgbClr val="000000"/>
              </a:solidFill>
              <a:effectLst/>
              <a:latin typeface="Rubik"/>
            </a:endParaRPr>
          </a:p>
          <a:p>
            <a:pPr>
              <a:buFont typeface="Wingdings" panose="05000000000000000000" pitchFamily="2" charset="2"/>
              <a:buChar char="ü"/>
            </a:pPr>
            <a:r>
              <a:rPr lang="en-US" sz="2000" b="1" i="0" dirty="0">
                <a:solidFill>
                  <a:srgbClr val="000000"/>
                </a:solidFill>
                <a:effectLst/>
                <a:latin typeface="Times New Roman" panose="02020603050405020304" pitchFamily="18" charset="0"/>
                <a:cs typeface="Times New Roman" panose="02020603050405020304" pitchFamily="18" charset="0"/>
              </a:rPr>
              <a:t>Some of the guiding principles for reforming E -governance with the </a:t>
            </a:r>
            <a:endParaRPr lang="en-US" sz="20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b="1" i="0" dirty="0" smtClean="0">
                <a:solidFill>
                  <a:srgbClr val="000000"/>
                </a:solidFill>
                <a:effectLst/>
                <a:latin typeface="Times New Roman" panose="02020603050405020304" pitchFamily="18" charset="0"/>
                <a:cs typeface="Times New Roman" panose="02020603050405020304" pitchFamily="18" charset="0"/>
              </a:rPr>
              <a:t>      help </a:t>
            </a:r>
            <a:r>
              <a:rPr lang="en-US" sz="2000" b="1" i="0" dirty="0">
                <a:solidFill>
                  <a:srgbClr val="000000"/>
                </a:solidFill>
                <a:effectLst/>
                <a:latin typeface="Times New Roman" panose="02020603050405020304" pitchFamily="18" charset="0"/>
                <a:cs typeface="Times New Roman" panose="02020603050405020304" pitchFamily="18" charset="0"/>
              </a:rPr>
              <a:t>of technology are:</a:t>
            </a:r>
          </a:p>
          <a:p>
            <a:pPr>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Form simplification and field reduction — Forms should be made simple and user friendly and only minimum and necessary information should be collected. </a:t>
            </a:r>
            <a:endParaRPr lang="en-US" sz="2000" dirty="0">
              <a:solidFill>
                <a:srgbClr val="1A202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Online applications and tracking - Online applications and tracking of their status should be provided. </a:t>
            </a:r>
            <a:endParaRPr lang="en-US" sz="2000" dirty="0">
              <a:solidFill>
                <a:srgbClr val="1A202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Online repositories - Use of online repositories e.g., for certificates, educational degrees-, identity documents, etc. should be mandated so that citizens are not required to submit these documents in physical form. </a:t>
            </a:r>
            <a:endParaRPr lang="en-US" sz="2000" b="0" i="0" dirty="0">
              <a:solidFill>
                <a:srgbClr val="1A202C"/>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dirty="0">
              <a:latin typeface="Times New Roman" pitchFamily="18" charset="0"/>
              <a:cs typeface="Times New Roman" pitchFamily="18" charset="0"/>
            </a:endParaRPr>
          </a:p>
          <a:p>
            <a:pPr>
              <a:buFont typeface="Wingdings" panose="05000000000000000000" pitchFamily="2" charset="2"/>
              <a:buChar char="ü"/>
            </a:pPr>
            <a:endParaRPr lang="en-US" sz="2800" dirty="0">
              <a:latin typeface="Times New Roman" pitchFamily="18" charset="0"/>
              <a:cs typeface="Times New Roman" pitchFamily="18" charset="0"/>
            </a:endParaRPr>
          </a:p>
          <a:p>
            <a:pPr>
              <a:buFont typeface="Wingdings" panose="05000000000000000000" pitchFamily="2" charset="2"/>
              <a:buChar char="ü"/>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86C08D6-B4EB-438F-8779-83B145BB6FAA}"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E-Governance</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145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chor="t">
            <a:normAutofit/>
          </a:bodyPr>
          <a:lstStyle/>
          <a:p>
            <a:pPr marL="0" indent="0">
              <a:buNone/>
            </a:pPr>
            <a:endParaRPr lang="en-US" sz="1800" b="1" i="0" dirty="0">
              <a:solidFill>
                <a:srgbClr val="000000"/>
              </a:solidFill>
              <a:effectLst/>
              <a:latin typeface="Rubik"/>
            </a:endParaRPr>
          </a:p>
          <a:p>
            <a:pPr algn="just">
              <a:buFont typeface="Wingdings" panose="05000000000000000000" pitchFamily="2" charset="2"/>
              <a:buChar char="ü"/>
            </a:pPr>
            <a:r>
              <a:rPr lang="en-US" sz="2000" b="1" i="0" dirty="0">
                <a:solidFill>
                  <a:srgbClr val="000000"/>
                </a:solidFill>
                <a:effectLst/>
                <a:latin typeface="Rubik"/>
              </a:rPr>
              <a:t>Some of the guiding principles for reforming E -governance with the help of technology are:</a:t>
            </a:r>
          </a:p>
          <a:p>
            <a:pPr algn="just">
              <a:buFont typeface="Wingdings" panose="05000000000000000000" pitchFamily="2" charset="2"/>
              <a:buChar char="ü"/>
            </a:pPr>
            <a:r>
              <a:rPr lang="en-US" sz="2000" b="0" i="0" dirty="0">
                <a:solidFill>
                  <a:srgbClr val="000000"/>
                </a:solidFill>
                <a:effectLst/>
                <a:latin typeface="Rubik"/>
              </a:rPr>
              <a:t>Integration of services and platforms — Integration of services and platforms e.g., Aadhaar platform of Unique Identity Authority of India (UIDAI), payment gateway, Mobile Seva platform, sharing of data through open Application Programming Interfaces.</a:t>
            </a:r>
            <a:endParaRPr lang="en-US" sz="2000" dirty="0">
              <a:solidFill>
                <a:srgbClr val="1A202C"/>
              </a:solidFill>
              <a:latin typeface="Rubik"/>
            </a:endParaRPr>
          </a:p>
          <a:p>
            <a:pPr algn="just">
              <a:buFont typeface="Wingdings" panose="05000000000000000000" pitchFamily="2" charset="2"/>
              <a:buChar char="ü"/>
            </a:pPr>
            <a:r>
              <a:rPr lang="en-US" sz="2000" b="0" i="0" dirty="0">
                <a:solidFill>
                  <a:srgbClr val="000000"/>
                </a:solidFill>
                <a:effectLst/>
                <a:latin typeface="Rubik"/>
              </a:rPr>
              <a:t>Databases and information in electronic form - The workflow inside government departments and agencies should be automated to enable efficient government processes and also to allow visibility of these processes to citizens .</a:t>
            </a:r>
            <a:endParaRPr lang="en-US" sz="2000" dirty="0">
              <a:latin typeface="Times New Roman" pitchFamily="18" charset="0"/>
              <a:cs typeface="Times New Roman" pitchFamily="18" charset="0"/>
            </a:endParaRPr>
          </a:p>
          <a:p>
            <a:pPr>
              <a:buFont typeface="Wingdings" panose="05000000000000000000" pitchFamily="2" charset="2"/>
              <a:buChar char="ü"/>
            </a:pPr>
            <a:endParaRPr lang="en-US" sz="2000" dirty="0">
              <a:latin typeface="Times New Roman" pitchFamily="18" charset="0"/>
              <a:cs typeface="Times New Roman" pitchFamily="18" charset="0"/>
            </a:endParaRPr>
          </a:p>
          <a:p>
            <a:pPr>
              <a:buFont typeface="Wingdings" panose="05000000000000000000" pitchFamily="2" charset="2"/>
              <a:buChar char="ü"/>
            </a:pP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B0E06C7-E3C6-411D-A4FA-8AA8C08FFF60}"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400" dirty="0" smtClean="0">
                <a:latin typeface="Times New Roman" panose="02020603050405020304" pitchFamily="18" charset="0"/>
                <a:cs typeface="Times New Roman" panose="02020603050405020304" pitchFamily="18" charset="0"/>
              </a:rPr>
              <a:t>E-Governance(Continue..)</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69946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chor="t">
            <a:normAutofit/>
          </a:bodyPr>
          <a:lstStyle/>
          <a:p>
            <a:pPr marL="0" indent="0">
              <a:buNone/>
            </a:pPr>
            <a:endParaRPr lang="en-US" sz="1800" b="1" i="0" dirty="0">
              <a:solidFill>
                <a:srgbClr val="000000"/>
              </a:solidFill>
              <a:effectLst/>
              <a:latin typeface="Rubik"/>
            </a:endParaRPr>
          </a:p>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To learn more than one discipline: Various streams of engineering are becoming more interdisciplinary. To solve the problems in future will need sufficient understanding of more than one area and the same would be true for mechanical, civil and other engineering areas, as good designs will need integrated understanding of user, society, environment etc.</a:t>
            </a:r>
          </a:p>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Need for new skills: As more focus is on self-reliance under the umbrella of "</a:t>
            </a:r>
            <a:r>
              <a:rPr lang="en-US" sz="2000" b="0" i="0" dirty="0" err="1">
                <a:solidFill>
                  <a:srgbClr val="000000"/>
                </a:solidFill>
                <a:effectLst/>
                <a:latin typeface="Times New Roman" panose="02020603050405020304" pitchFamily="18" charset="0"/>
                <a:cs typeface="Times New Roman" panose="02020603050405020304" pitchFamily="18" charset="0"/>
              </a:rPr>
              <a:t>Atmanirbhar</a:t>
            </a:r>
            <a:r>
              <a:rPr lang="en-US" sz="2000" b="0" i="0" dirty="0">
                <a:solidFill>
                  <a:srgbClr val="000000"/>
                </a:solidFill>
                <a:effectLst/>
                <a:latin typeface="Times New Roman" panose="02020603050405020304" pitchFamily="18" charset="0"/>
                <a:cs typeface="Times New Roman" panose="02020603050405020304" pitchFamily="18" charset="0"/>
              </a:rPr>
              <a:t>", it will invariably mean a greater focus on the manufacturing sector and developing indigenous technologies and solutions.</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14CC21-2A1B-4D57-B7BB-A4F6DAA051C3}"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Need for reformed engineering serving at the Union and State </a:t>
            </a:r>
            <a:r>
              <a:rPr lang="en-US" sz="2400" dirty="0" smtClean="0">
                <a:latin typeface="Times New Roman" panose="02020603050405020304" pitchFamily="18" charset="0"/>
                <a:cs typeface="Times New Roman" panose="02020603050405020304" pitchFamily="18" charset="0"/>
              </a:rPr>
              <a:t>level</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849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chor="t">
            <a:normAutofit/>
          </a:bodyPr>
          <a:lstStyle/>
          <a:p>
            <a:pPr marL="0" indent="0" algn="just">
              <a:buNone/>
            </a:pPr>
            <a:endParaRPr lang="en-US" sz="1800" b="1" dirty="0">
              <a:solidFill>
                <a:srgbClr val="000000"/>
              </a:solidFill>
              <a:latin typeface="Rubik"/>
            </a:endParaRPr>
          </a:p>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India as a land of opportunity: With the development of a vibrant start-up ecosystem in the country, students are more opting for entrepreneurial ambitions so the necessary skills and training should be imparted to the students for the said career</a:t>
            </a:r>
          </a:p>
          <a:p>
            <a:pPr algn="just">
              <a:buFont typeface="Wingdings" panose="05000000000000000000" pitchFamily="2" charset="2"/>
              <a:buChar char="ü"/>
            </a:pPr>
            <a:endParaRPr lang="en-US" sz="2000" b="0" i="0" dirty="0">
              <a:solidFill>
                <a:srgbClr val="1A202C"/>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Need to move to a Research Ecosystem: There is a need to have a vibrant corporate research ecosystem to motivate the students for further research work as it is a more services driven industry and customer centric market so more innovations and creativity is the key to the success.</a:t>
            </a:r>
            <a:endParaRPr lang="en-US" sz="2000" b="0" i="0" dirty="0">
              <a:solidFill>
                <a:srgbClr val="1A202C"/>
              </a:solidFill>
              <a:effectLst/>
              <a:latin typeface="Times New Roman" panose="02020603050405020304" pitchFamily="18" charset="0"/>
              <a:cs typeface="Times New Roman" panose="02020603050405020304" pitchFamily="18" charset="0"/>
            </a:endParaRPr>
          </a:p>
          <a:p>
            <a:pPr marL="0" indent="0">
              <a:buNone/>
            </a:pPr>
            <a:endParaRPr lang="en-US" sz="1800" b="1" i="0" dirty="0">
              <a:solidFill>
                <a:srgbClr val="000000"/>
              </a:solidFill>
              <a:effectLst/>
              <a:latin typeface="Rubik"/>
            </a:endParaRPr>
          </a:p>
        </p:txBody>
      </p:sp>
      <p:sp>
        <p:nvSpPr>
          <p:cNvPr id="4" name="Date Placeholder 3"/>
          <p:cNvSpPr>
            <a:spLocks noGrp="1"/>
          </p:cNvSpPr>
          <p:nvPr>
            <p:ph type="dt" sz="half" idx="10"/>
          </p:nvPr>
        </p:nvSpPr>
        <p:spPr/>
        <p:txBody>
          <a:bodyPr/>
          <a:lstStyle/>
          <a:p>
            <a:fld id="{B91AC193-5DD4-4626-B59B-754054ED5817}"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Need for reformed engineering serving at the Union and State </a:t>
            </a:r>
            <a:r>
              <a:rPr lang="en-US" sz="2400" dirty="0" smtClean="0">
                <a:latin typeface="Times New Roman" panose="02020603050405020304" pitchFamily="18" charset="0"/>
                <a:cs typeface="Times New Roman" panose="02020603050405020304" pitchFamily="18" charset="0"/>
              </a:rPr>
              <a:t>level(Continue..)</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027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8C6D36-D98F-4F76-AC7C-2EF9342798A0}"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247775" y="-793"/>
            <a:ext cx="7896225" cy="6865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Role of I.T. professionals in </a:t>
            </a:r>
            <a:r>
              <a:rPr lang="en-US" sz="2400" dirty="0" smtClean="0">
                <a:latin typeface="Times New Roman" panose="02020603050405020304" pitchFamily="18" charset="0"/>
                <a:cs typeface="Times New Roman" panose="02020603050405020304" pitchFamily="18" charset="0"/>
              </a:rPr>
              <a:t>Judiciary</a:t>
            </a:r>
            <a:endParaRPr kumimoji="0" lang="en-US" sz="3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DC8192-7812-9D64-A5D4-A2C58E61FBF0}"/>
              </a:ext>
            </a:extLst>
          </p:cNvPr>
          <p:cNvSpPr>
            <a:spLocks noGrp="1"/>
          </p:cNvSpPr>
          <p:nvPr>
            <p:ph idx="1"/>
          </p:nvPr>
        </p:nvSpPr>
        <p:spPr/>
        <p:txBody>
          <a:bodyPr>
            <a:normAutofit/>
          </a:bodyPr>
          <a:lstStyle/>
          <a:p>
            <a:pPr algn="just"/>
            <a:r>
              <a:rPr lang="en-US" sz="2000" b="0" i="0" dirty="0">
                <a:solidFill>
                  <a:srgbClr val="000000"/>
                </a:solidFill>
                <a:effectLst/>
                <a:latin typeface="Times New Roman" panose="02020603050405020304" pitchFamily="18" charset="0"/>
              </a:rPr>
              <a:t>“Throughout the world, information and communication technologies are generating a new industrial revolution already as significant and far-reaching as those of the past. It is a revolution, itself the expression of human knowledge. Technological progress now enables us to process, store, retrieve and communicate information in whatever form it may take, unconstrained by distance, time and volume. This revolution adds huge new capacities to human intelligence and constitutes a resource which changes the way we work together and the way we live together."</a:t>
            </a:r>
            <a:endParaRPr lang="en-IN" sz="2000" dirty="0"/>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80215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DADE9D-AE69-4A24-8023-53B6A83B5765}" type="datetime1">
              <a:rPr lang="en-US" smtClean="0"/>
              <a:t>6/22/2022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247775"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Role of I.T. professionals in </a:t>
            </a:r>
            <a:r>
              <a:rPr lang="en-US" sz="2400" dirty="0" smtClean="0"/>
              <a:t>Judiciary(Continue..)</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D19807E1-719B-4CE8-98B6-C368E8235837}"/>
              </a:ext>
            </a:extLst>
          </p:cNvPr>
          <p:cNvGraphicFramePr/>
          <p:nvPr>
            <p:extLst>
              <p:ext uri="{D42A27DB-BD31-4B8C-83A1-F6EECF244321}">
                <p14:modId xmlns:p14="http://schemas.microsoft.com/office/powerpoint/2010/main" val="2246746825"/>
              </p:ext>
            </p:extLst>
          </p:nvPr>
        </p:nvGraphicFramePr>
        <p:xfrm>
          <a:off x="457200" y="1375229"/>
          <a:ext cx="8305800" cy="4827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8260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CCC4E5AA-2248-62B2-1B5C-05F2A2347CB2}"/>
              </a:ext>
            </a:extLst>
          </p:cNvPr>
          <p:cNvSpPr txBox="1">
            <a:spLocks/>
          </p:cNvSpPr>
          <p:nvPr/>
        </p:nvSpPr>
        <p:spPr>
          <a:xfrm>
            <a:off x="1447800" y="8709"/>
            <a:ext cx="7518898" cy="67709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p>
            <a:pPr marL="0" marR="0" lvl="0" indent="0" algn="ctr" fontAlgn="auto">
              <a:lnSpc>
                <a:spcPct val="90000"/>
              </a:lnSpc>
              <a:spcBef>
                <a:spcPct val="0"/>
              </a:spcBef>
              <a:spcAft>
                <a:spcPts val="600"/>
              </a:spcAft>
              <a:buClrTx/>
              <a:buSzTx/>
              <a:tabLst/>
              <a:defRPr/>
            </a:pPr>
            <a:r>
              <a:rPr lang="en-US" sz="2400" dirty="0">
                <a:solidFill>
                  <a:schemeClr val="tx1"/>
                </a:solidFill>
                <a:latin typeface="Times New Roman" panose="02020603050405020304" pitchFamily="18" charset="0"/>
                <a:ea typeface="+mj-ea"/>
                <a:cs typeface="Times New Roman" panose="02020603050405020304" pitchFamily="18" charset="0"/>
              </a:rPr>
              <a:t>Role of I.T. professionals in </a:t>
            </a:r>
            <a:r>
              <a:rPr lang="en-US" sz="2400" dirty="0" smtClean="0">
                <a:solidFill>
                  <a:schemeClr val="tx1"/>
                </a:solidFill>
                <a:latin typeface="Times New Roman" panose="02020603050405020304" pitchFamily="18" charset="0"/>
                <a:ea typeface="+mj-ea"/>
                <a:cs typeface="Times New Roman" panose="02020603050405020304" pitchFamily="18" charset="0"/>
              </a:rPr>
              <a:t>Judiciary(Continue..)</a:t>
            </a:r>
            <a:endParaRPr kumimoji="0" lang="en-US" sz="2400" i="0" u="none" strike="noStrike"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B2A50C78-5952-4DD8-9E02-44EC15A83FF6}"/>
              </a:ext>
            </a:extLst>
          </p:cNvPr>
          <p:cNvSpPr>
            <a:spLocks noGrp="1"/>
          </p:cNvSpPr>
          <p:nvPr>
            <p:ph sz="half" idx="1"/>
          </p:nvPr>
        </p:nvSpPr>
        <p:spPr>
          <a:xfrm>
            <a:off x="381000" y="1447800"/>
            <a:ext cx="7924800" cy="4514851"/>
          </a:xfrm>
        </p:spPr>
        <p:txBody>
          <a:bodyPr vert="horz" lIns="91440" tIns="45720" rIns="91440" bIns="45720" rtlCol="0">
            <a:normAutofit/>
          </a:bodyPr>
          <a:lstStyle/>
          <a:p>
            <a:pPr marL="0" indent="0">
              <a:lnSpc>
                <a:spcPct val="90000"/>
              </a:lnSpc>
              <a:buNone/>
            </a:pPr>
            <a:r>
              <a:rPr lang="en-US" sz="1700" b="1" dirty="0"/>
              <a:t>1.</a:t>
            </a:r>
            <a:r>
              <a:rPr lang="en-US" sz="1700" b="1" i="0" dirty="0"/>
              <a:t> Text Creation, Storage and Retrieval</a:t>
            </a:r>
            <a:endParaRPr lang="en-US" sz="1700" dirty="0"/>
          </a:p>
          <a:p>
            <a:pPr>
              <a:lnSpc>
                <a:spcPct val="90000"/>
              </a:lnSpc>
              <a:buFont typeface="Wingdings" panose="05000000000000000000" pitchFamily="2" charset="2"/>
              <a:buChar char="ü"/>
            </a:pPr>
            <a:r>
              <a:rPr lang="en-US" sz="1700" b="0" i="0" dirty="0">
                <a:effectLst/>
              </a:rPr>
              <a:t>If an electronic version of the court </a:t>
            </a:r>
            <a:r>
              <a:rPr lang="en-US" sz="1700" b="0" i="0" dirty="0" smtClean="0">
                <a:effectLst/>
              </a:rPr>
              <a:t>file was </a:t>
            </a:r>
            <a:r>
              <a:rPr lang="en-US" sz="1700" b="0" i="0" dirty="0">
                <a:effectLst/>
              </a:rPr>
              <a:t>maintained it would speed the cost of preparing a record for appeal purposes, thus eliminating one of the bottlenecks to the speedy delivery of justice</a:t>
            </a:r>
            <a:r>
              <a:rPr lang="en-US" sz="1700" b="0" i="0" dirty="0" smtClean="0">
                <a:effectLst/>
              </a:rPr>
              <a:t>.</a:t>
            </a:r>
          </a:p>
          <a:p>
            <a:pPr marL="0" indent="0">
              <a:lnSpc>
                <a:spcPct val="90000"/>
              </a:lnSpc>
              <a:buNone/>
            </a:pPr>
            <a:endParaRPr lang="en-US" sz="1800" b="1" dirty="0" smtClean="0"/>
          </a:p>
          <a:p>
            <a:pPr marL="0" indent="0">
              <a:lnSpc>
                <a:spcPct val="90000"/>
              </a:lnSpc>
              <a:buNone/>
            </a:pPr>
            <a:r>
              <a:rPr lang="en-US" sz="1800" b="1" dirty="0" smtClean="0"/>
              <a:t>2</a:t>
            </a:r>
            <a:r>
              <a:rPr lang="en-US" sz="1800" b="1" dirty="0"/>
              <a:t>. Improved Access to the </a:t>
            </a:r>
            <a:r>
              <a:rPr lang="en-US" sz="1800" b="1" dirty="0" smtClean="0"/>
              <a:t>Law</a:t>
            </a:r>
            <a:endParaRPr lang="en-US" sz="1700" b="0" i="0" dirty="0" smtClean="0">
              <a:effectLst/>
            </a:endParaRPr>
          </a:p>
          <a:p>
            <a:pPr marL="400050" indent="-285750" algn="just">
              <a:lnSpc>
                <a:spcPct val="90000"/>
              </a:lnSpc>
              <a:buFont typeface="Wingdings" panose="05000000000000000000" pitchFamily="2" charset="2"/>
              <a:buChar char="ü"/>
            </a:pPr>
            <a:r>
              <a:rPr lang="en-US" sz="1800" dirty="0"/>
              <a:t>What makes the situation even much more promising is that document production now is digital making it easy to copy and distribute information at very little cost.</a:t>
            </a:r>
          </a:p>
          <a:p>
            <a:pPr marL="400050" indent="-285750" algn="just">
              <a:lnSpc>
                <a:spcPct val="90000"/>
              </a:lnSpc>
              <a:buFont typeface="Wingdings" panose="05000000000000000000" pitchFamily="2" charset="2"/>
              <a:buChar char="ü"/>
            </a:pPr>
            <a:r>
              <a:rPr lang="en-US" sz="1800" dirty="0"/>
              <a:t>IT has the potential to tremendously improve access to the law, improving the productivity of the consumers of the same, and possibly both the quality and quantity of what they produce, thus increasing both the efficiency and efficacy of the their product</a:t>
            </a:r>
            <a:r>
              <a:rPr lang="en-US" sz="1600" dirty="0"/>
              <a:t>.</a:t>
            </a:r>
            <a:endParaRPr lang="en-US" sz="1600" b="1" dirty="0"/>
          </a:p>
          <a:p>
            <a:pPr>
              <a:lnSpc>
                <a:spcPct val="90000"/>
              </a:lnSpc>
              <a:buFont typeface="Wingdings" panose="05000000000000000000" pitchFamily="2" charset="2"/>
              <a:buChar char="ü"/>
            </a:pPr>
            <a:endParaRPr lang="en-US" sz="1700" b="1" dirty="0"/>
          </a:p>
        </p:txBody>
      </p:sp>
      <p:sp>
        <p:nvSpPr>
          <p:cNvPr id="4" name="Date Placeholder 3"/>
          <p:cNvSpPr>
            <a:spLocks noGrp="1"/>
          </p:cNvSpPr>
          <p:nvPr>
            <p:ph type="dt" sz="half" idx="10"/>
          </p:nvPr>
        </p:nvSpPr>
        <p:spPr>
          <a:xfrm>
            <a:off x="630936" y="6356350"/>
            <a:ext cx="2057400" cy="365125"/>
          </a:xfrm>
        </p:spPr>
        <p:txBody>
          <a:bodyPr vert="horz" lIns="91440" tIns="45720" rIns="91440" bIns="45720" rtlCol="0" anchor="ctr">
            <a:normAutofit/>
          </a:bodyPr>
          <a:lstStyle/>
          <a:p>
            <a:pPr>
              <a:spcAft>
                <a:spcPts val="600"/>
              </a:spcAft>
              <a:defRPr/>
            </a:pPr>
            <a:fld id="{43E32279-6BD2-4FB5-B51D-7297F26CCE28}" type="datetime1">
              <a:rPr lang="en-US" smtClean="0">
                <a:solidFill>
                  <a:prstClr val="black">
                    <a:tint val="75000"/>
                  </a:prstClr>
                </a:solidFill>
                <a:latin typeface="Calibri" panose="020F0502020204030204"/>
              </a:rPr>
              <a:t>6/22/2022</a:t>
            </a:fld>
            <a:endParaRPr lang="en-US">
              <a:solidFill>
                <a:prstClr val="black">
                  <a:tint val="75000"/>
                </a:prstClr>
              </a:solidFill>
              <a:latin typeface="Calibri" panose="020F0502020204030204"/>
            </a:endParaRPr>
          </a:p>
        </p:txBody>
      </p:sp>
      <p:sp>
        <p:nvSpPr>
          <p:cNvPr id="5" name="Footer Placeholder 4"/>
          <p:cNvSpPr>
            <a:spLocks noGrp="1"/>
          </p:cNvSpPr>
          <p:nvPr>
            <p:ph type="ftr" sz="quarter" idx="11"/>
          </p:nvPr>
        </p:nvSpPr>
        <p:spPr>
          <a:xfrm>
            <a:off x="3028950" y="6356350"/>
            <a:ext cx="3086100" cy="365125"/>
          </a:xfrm>
        </p:spPr>
        <p:txBody>
          <a:bodyPr vert="horz" lIns="91440" tIns="45720" rIns="91440" bIns="45720" rtlCol="0" anchor="ctr">
            <a:normAutofit/>
          </a:bodyPr>
          <a:lstStyle/>
          <a:p>
            <a:pPr>
              <a:lnSpc>
                <a:spcPct val="90000"/>
              </a:lnSpc>
              <a:spcAft>
                <a:spcPts val="600"/>
              </a:spcAft>
              <a:defRPr/>
            </a:pPr>
            <a:r>
              <a:rPr lang="en-US" sz="900" kern="1200">
                <a:solidFill>
                  <a:prstClr val="black">
                    <a:tint val="75000"/>
                  </a:prstClr>
                </a:solidFill>
                <a:latin typeface="Calibri" panose="020F0502020204030204"/>
                <a:ea typeface="+mn-ea"/>
                <a:cs typeface="+mn-cs"/>
              </a:rPr>
              <a:t>Ms. Manju         Constitution of India, Law and Engineering       Unit 5</a:t>
            </a:r>
          </a:p>
        </p:txBody>
      </p:sp>
      <p:sp>
        <p:nvSpPr>
          <p:cNvPr id="6" name="Slide Number Placeholder 5"/>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B6F15528-21DE-4FAA-801E-634DDDAF4B2B}" type="slidenum">
              <a:rPr lang="en-US">
                <a:solidFill>
                  <a:prstClr val="black">
                    <a:tint val="75000"/>
                  </a:prstClr>
                </a:solidFill>
                <a:latin typeface="Calibri" panose="020F0502020204030204"/>
              </a:rPr>
              <a:pPr>
                <a:spcAft>
                  <a:spcPts val="600"/>
                </a:spcAft>
                <a:defRPr/>
              </a:pPr>
              <a:t>88</a:t>
            </a:fld>
            <a:endParaRPr lang="en-US">
              <a:solidFill>
                <a:prstClr val="black">
                  <a:tint val="75000"/>
                </a:prstClr>
              </a:solidFill>
              <a:latin typeface="Calibri" panose="020F0502020204030204"/>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2046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50C78-5952-4DD8-9E02-44EC15A83FF6}"/>
              </a:ext>
            </a:extLst>
          </p:cNvPr>
          <p:cNvSpPr>
            <a:spLocks noGrp="1"/>
          </p:cNvSpPr>
          <p:nvPr>
            <p:ph sz="half" idx="1"/>
          </p:nvPr>
        </p:nvSpPr>
        <p:spPr>
          <a:xfrm>
            <a:off x="609600" y="1564542"/>
            <a:ext cx="8077200" cy="45259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a:t>
            </a:r>
            <a:r>
              <a:rPr lang="en-US" sz="2000" b="1" dirty="0">
                <a:solidFill>
                  <a:srgbClr val="00B050"/>
                </a:solidFill>
                <a:latin typeface="Times New Roman" panose="02020603050405020304" pitchFamily="18" charset="0"/>
                <a:cs typeface="Times New Roman" panose="02020603050405020304" pitchFamily="18" charset="0"/>
              </a:rPr>
              <a:t> </a:t>
            </a:r>
            <a:r>
              <a:rPr lang="en-GB" sz="2000" b="1" i="0" dirty="0">
                <a:latin typeface="Times New Roman" panose="02020603050405020304" pitchFamily="18" charset="0"/>
                <a:cs typeface="Times New Roman" panose="02020603050405020304" pitchFamily="18" charset="0"/>
              </a:rPr>
              <a:t>Recording of Court Proceedings</a:t>
            </a:r>
            <a:endParaRPr lang="en-IN"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With the use of IT the pace of proceedings may be speeded up considerably. The quality of the record is enhanced immensely as it is far more accurate. Cases ought to be resolved faster, both at trial, and on appeal. </a:t>
            </a:r>
            <a:endParaRPr lang="en-US" sz="2000" b="0" i="0" dirty="0" smtClean="0">
              <a:solidFill>
                <a:srgbClr val="000000"/>
              </a:solidFill>
              <a:effectLst/>
              <a:latin typeface="Times New Roman" panose="02020603050405020304" pitchFamily="18" charset="0"/>
              <a:cs typeface="Times New Roman" panose="02020603050405020304" pitchFamily="18" charset="0"/>
            </a:endParaRPr>
          </a:p>
          <a:p>
            <a:pPr marL="0" indent="0">
              <a:lnSpc>
                <a:spcPct val="90000"/>
              </a:lnSpc>
              <a:buNone/>
            </a:pPr>
            <a:r>
              <a:rPr lang="en-US" sz="2000" b="1" dirty="0"/>
              <a:t>4. Case Management</a:t>
            </a:r>
          </a:p>
          <a:p>
            <a:pPr marL="400050" indent="-285750" algn="just">
              <a:lnSpc>
                <a:spcPct val="90000"/>
              </a:lnSpc>
              <a:buFont typeface="Wingdings" panose="05000000000000000000" pitchFamily="2" charset="2"/>
              <a:buChar char="ü"/>
            </a:pPr>
            <a:r>
              <a:rPr lang="en-US" sz="2000" b="1" dirty="0"/>
              <a:t> </a:t>
            </a:r>
            <a:r>
              <a:rPr lang="en-US" sz="2000" dirty="0">
                <a:latin typeface="Times New Roman" panose="02020603050405020304" pitchFamily="18" charset="0"/>
                <a:cs typeface="Times New Roman" panose="02020603050405020304" pitchFamily="18" charset="0"/>
              </a:rPr>
              <a:t>Computing has greatly enhanced our capacity to capture study and manipulate data producing reports and other records that one might be interested in. It is possible using </a:t>
            </a:r>
            <a:r>
              <a:rPr lang="en-US" sz="2000" dirty="0" err="1">
                <a:latin typeface="Times New Roman" panose="02020603050405020304" pitchFamily="18" charset="0"/>
                <a:cs typeface="Times New Roman" panose="02020603050405020304" pitchFamily="18" charset="0"/>
              </a:rPr>
              <a:t>programmes</a:t>
            </a:r>
            <a:r>
              <a:rPr lang="en-US" sz="2000" dirty="0">
                <a:latin typeface="Times New Roman" panose="02020603050405020304" pitchFamily="18" charset="0"/>
                <a:cs typeface="Times New Roman" panose="02020603050405020304" pitchFamily="18" charset="0"/>
              </a:rPr>
              <a:t> that can be developed to track events and cases with a view to availing the decision maker information in a timely manner. </a:t>
            </a:r>
            <a:endParaRPr lang="en-US" sz="2000" b="1"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b="1" dirty="0">
              <a:solidFill>
                <a:srgbClr val="00B050"/>
              </a:solidFill>
              <a:latin typeface="Times New Roman" panose="02020603050405020304" pitchFamily="18" charset="0"/>
              <a:cs typeface="Times New Roman" panose="02020603050405020304" pitchFamily="18" charset="0"/>
            </a:endParaRPr>
          </a:p>
          <a:p>
            <a:pPr marL="0" indent="0" algn="just">
              <a:lnSpc>
                <a:spcPct val="120000"/>
              </a:lnSpc>
              <a:buNone/>
            </a:pPr>
            <a:endParaRPr lang="en-US" dirty="0"/>
          </a:p>
        </p:txBody>
      </p:sp>
      <p:sp>
        <p:nvSpPr>
          <p:cNvPr id="4" name="Date Placeholder 3"/>
          <p:cNvSpPr>
            <a:spLocks noGrp="1"/>
          </p:cNvSpPr>
          <p:nvPr>
            <p:ph type="dt" sz="half" idx="10"/>
          </p:nvPr>
        </p:nvSpPr>
        <p:spPr/>
        <p:txBody>
          <a:bodyPr/>
          <a:lstStyle/>
          <a:p>
            <a:fld id="{13B0BBB0-1CE7-4ECF-BF97-A78DBAC0CD53}"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12" name="Title 1">
            <a:extLst>
              <a:ext uri="{FF2B5EF4-FFF2-40B4-BE49-F238E27FC236}">
                <a16:creationId xmlns:a16="http://schemas.microsoft.com/office/drawing/2014/main" id="{F0626610-3546-8280-11A7-8EB28B3E4493}"/>
              </a:ext>
            </a:extLst>
          </p:cNvPr>
          <p:cNvSpPr txBox="1">
            <a:spLocks/>
          </p:cNvSpPr>
          <p:nvPr/>
        </p:nvSpPr>
        <p:spPr>
          <a:xfrm>
            <a:off x="1247775" y="65681"/>
            <a:ext cx="7820025" cy="6201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Role of I.T. professionals in </a:t>
            </a:r>
            <a:r>
              <a:rPr lang="en-US" sz="2400" dirty="0" smtClean="0">
                <a:latin typeface="Times New Roman" panose="02020603050405020304" pitchFamily="18" charset="0"/>
                <a:cs typeface="Times New Roman" panose="02020603050405020304" pitchFamily="18" charset="0"/>
              </a:rPr>
              <a:t>Judiciary(Continue..)</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36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1177-1585-4A99-A393-98D95520559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Outcomes</a:t>
            </a:r>
            <a:endParaRPr lang="en-US" sz="2400" b="1" dirty="0">
              <a:latin typeface="Times New Roman" pitchFamily="18" charset="0"/>
              <a:cs typeface="Times New Roman" pitchFamily="18" charset="0"/>
            </a:endParaRPr>
          </a:p>
        </p:txBody>
      </p:sp>
      <p:pic>
        <p:nvPicPr>
          <p:cNvPr id="20483" name="Picture 2">
            <a:extLst>
              <a:ext uri="{FF2B5EF4-FFF2-40B4-BE49-F238E27FC236}">
                <a16:creationId xmlns:a16="http://schemas.microsoft.com/office/drawing/2014/main" id="{32517181-7405-4362-898F-DFDE21296A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11">
            <a:extLst>
              <a:ext uri="{FF2B5EF4-FFF2-40B4-BE49-F238E27FC236}">
                <a16:creationId xmlns:a16="http://schemas.microsoft.com/office/drawing/2014/main" id="{59CF7905-0715-43F8-9243-DDDBE0B2DC1F}"/>
              </a:ext>
            </a:extLst>
          </p:cNvPr>
          <p:cNvSpPr>
            <a:spLocks noChangeArrowheads="1"/>
          </p:cNvSpPr>
          <p:nvPr/>
        </p:nvSpPr>
        <p:spPr bwMode="auto">
          <a:xfrm>
            <a:off x="0" y="685800"/>
            <a:ext cx="9144000" cy="188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pPr>
            <a:r>
              <a:rPr lang="en-US" altLang="en-US" sz="2000" b="1" dirty="0">
                <a:latin typeface="Times New Roman" panose="02020603050405020304" pitchFamily="18" charset="0"/>
                <a:cs typeface="Times New Roman" panose="02020603050405020304" pitchFamily="18" charset="0"/>
              </a:rPr>
              <a:t>Program Outcomes</a:t>
            </a:r>
            <a:r>
              <a:rPr lang="en-US" altLang="en-US" sz="2000"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eaLnBrk="1" hangingPunct="1">
              <a:lnSpc>
                <a:spcPct val="150000"/>
              </a:lnSpc>
              <a:spcBef>
                <a:spcPct val="0"/>
              </a:spcBef>
            </a:pPr>
            <a:r>
              <a:rPr lang="en-US" altLang="en-US" sz="2000" dirty="0">
                <a:latin typeface="Times New Roman" panose="02020603050405020304" pitchFamily="18" charset="0"/>
                <a:cs typeface="Times New Roman" panose="02020603050405020304" pitchFamily="18" charset="0"/>
              </a:rPr>
              <a:t>These relate to the skills, knowledge, and behavior that students acquire through the programmed.</a:t>
            </a:r>
          </a:p>
        </p:txBody>
      </p:sp>
      <p:sp>
        <p:nvSpPr>
          <p:cNvPr id="20485" name="Rectangle 10">
            <a:extLst>
              <a:ext uri="{FF2B5EF4-FFF2-40B4-BE49-F238E27FC236}">
                <a16:creationId xmlns:a16="http://schemas.microsoft.com/office/drawing/2014/main" id="{15AA9048-F072-4C56-8C2E-EE8CAE97E476}"/>
              </a:ext>
            </a:extLst>
          </p:cNvPr>
          <p:cNvSpPr>
            <a:spLocks noChangeArrowheads="1"/>
          </p:cNvSpPr>
          <p:nvPr/>
        </p:nvSpPr>
        <p:spPr bwMode="auto">
          <a:xfrm>
            <a:off x="381000" y="2514600"/>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Engineering knowledge</a:t>
            </a:r>
          </a:p>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Problem analysis</a:t>
            </a:r>
          </a:p>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Design/development of solutions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Conduct investigations of complex problems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Modern tool usage</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The engineer and society</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Environment and sustainability</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Ethics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Individual and team work</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Communication</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Project management and finance</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Life-long learning</a:t>
            </a: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457200" y="6356350"/>
            <a:ext cx="2133600" cy="365125"/>
          </a:xfrm>
        </p:spPr>
        <p:txBody>
          <a:bodyPr/>
          <a:lstStyle/>
          <a:p>
            <a:fld id="{66F68D65-F2CB-48F8-82FC-CDA7086C9E01}" type="datetime1">
              <a:rPr lang="en-US" smtClean="0"/>
              <a:t>6/22/2022</a:t>
            </a:fld>
            <a:endParaRPr lang="en-US" dirty="0"/>
          </a:p>
        </p:txBody>
      </p:sp>
      <p:sp>
        <p:nvSpPr>
          <p:cNvPr id="4" name="Footer Placeholder 3"/>
          <p:cNvSpPr>
            <a:spLocks noGrp="1"/>
          </p:cNvSpPr>
          <p:nvPr>
            <p:ph type="ftr" sz="quarter" idx="11"/>
          </p:nvPr>
        </p:nvSpPr>
        <p:spPr>
          <a:xfrm>
            <a:off x="1219200" y="6356350"/>
            <a:ext cx="6096000" cy="365125"/>
          </a:xfrm>
        </p:spPr>
        <p:txBody>
          <a:bodyPr/>
          <a:lstStyle/>
          <a:p>
            <a:r>
              <a:rPr lang="en-US"/>
              <a:t>Ms. Manju         Constitution of India, Law and Engineering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883962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37FEDB5-A281-4DCE-AFC7-B99A2D006DD8}"/>
              </a:ext>
            </a:extLst>
          </p:cNvPr>
          <p:cNvSpPr>
            <a:spLocks noGrp="1"/>
          </p:cNvSpPr>
          <p:nvPr>
            <p:ph idx="1"/>
          </p:nvPr>
        </p:nvSpPr>
        <p:spPr>
          <a:xfrm>
            <a:off x="381000" y="1143000"/>
            <a:ext cx="8305800" cy="4983163"/>
          </a:xfrm>
        </p:spPr>
        <p:txBody>
          <a:bodyPr>
            <a:normAutofit/>
          </a:bodyPr>
          <a:lstStyle/>
          <a:p>
            <a:pPr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North East India (NEI) today comprises of eight states of India, namely Sikkim and the “seven sister states” of Assam, Arunachal Pradesh (ALP), Nagaland, Manipur, Mizoram, Tripura and Meghalaya. NEI is bounded by Tibet Autonomous Region (TAR), Nepal, Bhutan, Myanmar and Bangladesh. The region is rich in bio-diversity and untapped raw materials. It is connected to mainstream India through the 22 km narrow “Siliguri Corridor”. Thus it has strategic, political and economic significance for India.</a:t>
            </a:r>
          </a:p>
          <a:p>
            <a:pPr algn="just">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 NEI has been witnessing insurgency since 1950s and there is no end in sight. Even though some states in the NEI have remained peaceful after ending insurgencies, overall the situation in the region is not conducive to peaceful living and corresponding prosperity. This article covers the genesis of insurgency, the present day situation and makes some recommendations for future. </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9C23FF-7B3F-4F1A-A5C7-A28B7B3A0A2E}"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247775" y="46039"/>
            <a:ext cx="7820025" cy="6397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Problem of Alienation and Secessionism in few states creating hurdles in Industrial </a:t>
            </a:r>
            <a:r>
              <a:rPr lang="en-US" sz="2400" dirty="0" smtClean="0">
                <a:latin typeface="Times New Roman" panose="02020603050405020304" pitchFamily="18" charset="0"/>
                <a:cs typeface="Times New Roman" panose="02020603050405020304" pitchFamily="18" charset="0"/>
              </a:rPr>
              <a:t>development</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5160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37FEDB5-A281-4DCE-AFC7-B99A2D006DD8}"/>
              </a:ext>
            </a:extLst>
          </p:cNvPr>
          <p:cNvSpPr>
            <a:spLocks noGrp="1"/>
          </p:cNvSpPr>
          <p:nvPr>
            <p:ph idx="1"/>
          </p:nvPr>
        </p:nvSpPr>
        <p:spPr>
          <a:xfrm>
            <a:off x="228600" y="1082676"/>
            <a:ext cx="8686800" cy="5043487"/>
          </a:xfrm>
        </p:spPr>
        <p:txBody>
          <a:bodyPr>
            <a:normAutofit/>
          </a:bodyPr>
          <a:lstStyle/>
          <a:p>
            <a:pPr algn="just">
              <a:buFont typeface="Wingdings" panose="05000000000000000000" pitchFamily="2" charset="2"/>
              <a:buChar char="ü"/>
            </a:pPr>
            <a:r>
              <a:rPr lang="en-US" sz="2000" i="0" dirty="0">
                <a:effectLst/>
                <a:latin typeface="Times New Roman" panose="02020603050405020304" pitchFamily="18" charset="0"/>
                <a:cs typeface="Times New Roman" panose="02020603050405020304" pitchFamily="18" charset="0"/>
              </a:rPr>
              <a:t>North East India (NEI) today comprises of eight states of India, namely Sikkim and the “seven sister states” of Assam, Arunachal Pradesh (ALP), Nagaland, Manipur, Mizoram, Tripura and Meghalaya. NEI is bounded by Tibet Autonomous Region (TAR), Nepal, Bhutan, Myanmar and Bangladesh. The region is rich in bio-diversity and untapped raw materials. It is connected to mainstream India through the 22 km narrow “Siliguri Corridor”. Thus it has strategic, political and economic significance for India.</a:t>
            </a:r>
          </a:p>
          <a:p>
            <a:pPr algn="just">
              <a:buFont typeface="Wingdings" panose="05000000000000000000" pitchFamily="2" charset="2"/>
              <a:buChar char="ü"/>
            </a:pPr>
            <a:r>
              <a:rPr lang="en-US" sz="2000" i="0" dirty="0">
                <a:effectLst/>
                <a:latin typeface="Times New Roman" panose="02020603050405020304" pitchFamily="18" charset="0"/>
                <a:cs typeface="Times New Roman" panose="02020603050405020304" pitchFamily="18" charset="0"/>
              </a:rPr>
              <a:t> NEI has been witnessing insurgency since 1950s and there is no end in sight. Even though some states in the NEI have remained peaceful after ending insurgencies, overall the situation in the region is not conducive to peaceful living and corresponding prosperity. This article covers the genesis of insurgency, the present day situation and makes some recommendations for future. </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F31B8D1-46AE-463B-B44F-34EB5CDAEBEC}"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Problem of Alienation and Secessionism in few states creating hurdles in Industrial development</a:t>
            </a:r>
            <a:r>
              <a:rPr lang="en-US" sz="2400" dirty="0" smtClean="0"/>
              <a:t>.(Continue..)</a:t>
            </a:r>
            <a:r>
              <a:rPr lang="en-US" sz="2400" dirty="0" smtClean="0">
                <a:latin typeface="Times New Roman" panose="02020603050405020304" pitchFamily="18" charset="0"/>
                <a:cs typeface="Times New Roman" panose="02020603050405020304" pitchFamily="18" charset="0"/>
              </a:rPr>
              <a:t> </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6594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37FEDB5-A281-4DCE-AFC7-B99A2D006DD8}"/>
              </a:ext>
            </a:extLst>
          </p:cNvPr>
          <p:cNvSpPr>
            <a:spLocks noGrp="1"/>
          </p:cNvSpPr>
          <p:nvPr>
            <p:ph idx="1"/>
          </p:nvPr>
        </p:nvSpPr>
        <p:spPr>
          <a:xfrm>
            <a:off x="381000" y="1143000"/>
            <a:ext cx="8305800" cy="4983163"/>
          </a:xfrm>
        </p:spPr>
        <p:txBody>
          <a:bodyPr>
            <a:normAutofit/>
          </a:bodyPr>
          <a:lstStyle/>
          <a:p>
            <a:pPr algn="just">
              <a:buFont typeface="Wingdings" panose="05000000000000000000" pitchFamily="2" charset="2"/>
              <a:buChar char="ü"/>
            </a:pPr>
            <a:r>
              <a:rPr lang="en-US" sz="2000" i="0" dirty="0">
                <a:effectLst/>
                <a:latin typeface="Times New Roman" panose="02020603050405020304" pitchFamily="18" charset="0"/>
                <a:cs typeface="Times New Roman" panose="02020603050405020304" pitchFamily="18" charset="0"/>
              </a:rPr>
              <a:t>Reasons for Insurgency in NEI</a:t>
            </a:r>
          </a:p>
          <a:p>
            <a:pPr algn="just"/>
            <a:r>
              <a:rPr lang="en-IN" sz="2000" i="0" dirty="0">
                <a:effectLst/>
                <a:latin typeface="Times New Roman" panose="02020603050405020304" pitchFamily="18" charset="0"/>
                <a:cs typeface="Times New Roman" panose="02020603050405020304" pitchFamily="18" charset="0"/>
              </a:rPr>
              <a:t>Multi-Ethnic Region</a:t>
            </a:r>
          </a:p>
          <a:p>
            <a:pPr algn="just"/>
            <a:r>
              <a:rPr lang="en-IN" sz="2000" i="0" dirty="0">
                <a:effectLst/>
                <a:latin typeface="Times New Roman" panose="02020603050405020304" pitchFamily="18" charset="0"/>
                <a:cs typeface="Times New Roman" panose="02020603050405020304" pitchFamily="18" charset="0"/>
              </a:rPr>
              <a:t>Underdeveloped Region</a:t>
            </a:r>
            <a:endParaRPr lang="en-IN" sz="2000" dirty="0">
              <a:latin typeface="Times New Roman" panose="02020603050405020304" pitchFamily="18" charset="0"/>
              <a:cs typeface="Times New Roman" panose="02020603050405020304" pitchFamily="18" charset="0"/>
            </a:endParaRPr>
          </a:p>
          <a:p>
            <a:pPr algn="just"/>
            <a:r>
              <a:rPr lang="en-IN" sz="2000" i="0" dirty="0">
                <a:effectLst/>
                <a:latin typeface="Times New Roman" panose="02020603050405020304" pitchFamily="18" charset="0"/>
                <a:cs typeface="Times New Roman" panose="02020603050405020304" pitchFamily="18" charset="0"/>
              </a:rPr>
              <a:t>Lack of Economic Development.</a:t>
            </a:r>
          </a:p>
          <a:p>
            <a:pPr algn="just"/>
            <a:r>
              <a:rPr lang="en-US" sz="2000" i="0" dirty="0">
                <a:effectLst/>
                <a:latin typeface="Times New Roman" panose="02020603050405020304" pitchFamily="18" charset="0"/>
                <a:cs typeface="Times New Roman" panose="02020603050405020304" pitchFamily="18" charset="0"/>
              </a:rPr>
              <a:t>Sense of Isolation, Deprivation and Exploitation.</a:t>
            </a:r>
            <a:endParaRPr lang="en-IN" sz="2000" i="0" dirty="0">
              <a:effectLst/>
              <a:latin typeface="Times New Roman" panose="02020603050405020304" pitchFamily="18" charset="0"/>
              <a:cs typeface="Times New Roman" panose="02020603050405020304" pitchFamily="18" charset="0"/>
            </a:endParaRPr>
          </a:p>
          <a:p>
            <a:pPr algn="just"/>
            <a:r>
              <a:rPr lang="en-IN" sz="2000" i="0" dirty="0">
                <a:effectLst/>
                <a:latin typeface="Times New Roman" panose="02020603050405020304" pitchFamily="18" charset="0"/>
                <a:cs typeface="Times New Roman" panose="02020603050405020304" pitchFamily="18" charset="0"/>
              </a:rPr>
              <a:t> Demographic Changes.</a:t>
            </a:r>
            <a:endParaRPr lang="en-US" sz="2000" dirty="0">
              <a:latin typeface="Times New Roman" panose="02020603050405020304" pitchFamily="18" charset="0"/>
              <a:cs typeface="Times New Roman" panose="02020603050405020304" pitchFamily="18" charset="0"/>
            </a:endParaRPr>
          </a:p>
          <a:p>
            <a:pPr algn="just"/>
            <a:r>
              <a:rPr lang="en-IN" sz="2000" i="0" dirty="0">
                <a:effectLst/>
                <a:latin typeface="Times New Roman" panose="02020603050405020304" pitchFamily="18" charset="0"/>
                <a:cs typeface="Times New Roman" panose="02020603050405020304" pitchFamily="18" charset="0"/>
              </a:rPr>
              <a:t> Internal Displacement.</a:t>
            </a:r>
            <a:endParaRPr lang="en-US" sz="2000" i="0" dirty="0">
              <a:effectLst/>
              <a:latin typeface="Times New Roman" panose="02020603050405020304" pitchFamily="18" charset="0"/>
              <a:cs typeface="Times New Roman" panose="02020603050405020304" pitchFamily="18" charset="0"/>
            </a:endParaRPr>
          </a:p>
          <a:p>
            <a:pPr algn="just"/>
            <a:r>
              <a:rPr lang="en-IN" sz="2000" i="0" dirty="0">
                <a:effectLst/>
                <a:latin typeface="Times New Roman" panose="02020603050405020304" pitchFamily="18" charset="0"/>
                <a:cs typeface="Times New Roman" panose="02020603050405020304" pitchFamily="18" charset="0"/>
              </a:rPr>
              <a:t> External Support.</a:t>
            </a:r>
            <a:endParaRPr lang="en-US" sz="2000" dirty="0">
              <a:latin typeface="Times New Roman" panose="02020603050405020304" pitchFamily="18" charset="0"/>
              <a:cs typeface="Times New Roman" panose="02020603050405020304" pitchFamily="18" charset="0"/>
            </a:endParaRPr>
          </a:p>
          <a:p>
            <a:pPr algn="just"/>
            <a:r>
              <a:rPr lang="en-IN" sz="2000" i="0" dirty="0">
                <a:effectLst/>
                <a:latin typeface="Times New Roman" panose="02020603050405020304" pitchFamily="18" charset="0"/>
                <a:cs typeface="Times New Roman" panose="02020603050405020304" pitchFamily="18" charset="0"/>
              </a:rPr>
              <a:t> Impact of Revolutionary Politics.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E69363F-367B-422C-A120-C31A9EEE8E5E}" type="datetime1">
              <a:rPr lang="en-US" smtClean="0"/>
              <a:t>6/22/2022</a:t>
            </a:fld>
            <a:endParaRPr lang="en-US"/>
          </a:p>
        </p:txBody>
      </p:sp>
      <p:sp>
        <p:nvSpPr>
          <p:cNvPr id="5" name="Footer Placeholder 4"/>
          <p:cNvSpPr>
            <a:spLocks noGrp="1"/>
          </p:cNvSpPr>
          <p:nvPr>
            <p:ph type="ftr" sz="quarter" idx="11"/>
          </p:nvPr>
        </p:nvSpPr>
        <p:spPr/>
        <p:txBody>
          <a:bodyPr/>
          <a:lstStyle/>
          <a:p>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Problem of Alienation and Secessionism in few states creating hurdles in Industrial development</a:t>
            </a:r>
            <a:r>
              <a:rPr lang="en-US" sz="2400" dirty="0" smtClean="0">
                <a:latin typeface="Times New Roman" panose="02020603050405020304" pitchFamily="18" charset="0"/>
                <a:cs typeface="Times New Roman" panose="02020603050405020304" pitchFamily="18" charset="0"/>
              </a:rPr>
              <a:t>.(Continue..) </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F2B15C4C-6A7C-407F-B17F-955A59726D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16016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799"/>
            <a:ext cx="8534400" cy="5562601"/>
          </a:xfrm>
        </p:spPr>
        <p:txBody>
          <a:bodyPr>
            <a:noAutofit/>
          </a:bodyPr>
          <a:lstStyle/>
          <a:p>
            <a:endParaRPr lang="en-US" sz="2200" dirty="0"/>
          </a:p>
          <a:p>
            <a:r>
              <a:rPr lang="en-US" sz="2000" dirty="0" smtClean="0"/>
              <a:t>The use of IT to improve the ability of government to address the needs of society is known as ____.</a:t>
            </a:r>
            <a:r>
              <a:rPr lang="en-US" sz="2000" dirty="0"/>
              <a:t/>
            </a:r>
            <a:br>
              <a:rPr lang="en-US" sz="2000" dirty="0"/>
            </a:br>
            <a:r>
              <a:rPr lang="en-US" sz="2000" dirty="0"/>
              <a:t>(a) </a:t>
            </a:r>
            <a:r>
              <a:rPr lang="en-US" sz="2000" dirty="0" smtClean="0"/>
              <a:t>E-Business</a:t>
            </a:r>
            <a:r>
              <a:rPr lang="en-US" sz="2000" dirty="0"/>
              <a:t/>
            </a:r>
            <a:br>
              <a:rPr lang="en-US" sz="2000" dirty="0"/>
            </a:br>
            <a:r>
              <a:rPr lang="en-US" sz="2000" dirty="0"/>
              <a:t>(b) </a:t>
            </a:r>
            <a:r>
              <a:rPr lang="en-US" sz="2000" dirty="0" smtClean="0"/>
              <a:t>E- Administration</a:t>
            </a:r>
            <a:r>
              <a:rPr lang="en-US" sz="2000" dirty="0"/>
              <a:t/>
            </a:r>
            <a:br>
              <a:rPr lang="en-US" sz="2000" dirty="0"/>
            </a:br>
            <a:r>
              <a:rPr lang="en-US" sz="2000" dirty="0"/>
              <a:t>(c) </a:t>
            </a:r>
            <a:r>
              <a:rPr lang="en-US" sz="2000" dirty="0" smtClean="0"/>
              <a:t> E- Governance</a:t>
            </a:r>
            <a:r>
              <a:rPr lang="en-US" sz="2000" dirty="0"/>
              <a:t/>
            </a:r>
            <a:br>
              <a:rPr lang="en-US" sz="2000" dirty="0"/>
            </a:br>
            <a:r>
              <a:rPr lang="en-US" sz="2000" dirty="0"/>
              <a:t>(d)  </a:t>
            </a:r>
            <a:r>
              <a:rPr lang="en-US" sz="2000" dirty="0" smtClean="0"/>
              <a:t>E- Marketing</a:t>
            </a:r>
            <a:endParaRPr lang="en-US" sz="2000" dirty="0"/>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a:t> </a:t>
            </a:r>
            <a:r>
              <a:rPr lang="en-US" sz="2000" dirty="0" smtClean="0"/>
              <a:t>Which description is appropriate among the following for ‘ E- Governance’?</a:t>
            </a:r>
            <a:r>
              <a:rPr lang="en-US" sz="2000" dirty="0"/>
              <a:t/>
            </a:r>
            <a:br>
              <a:rPr lang="en-US" sz="2000" dirty="0"/>
            </a:br>
            <a:r>
              <a:rPr lang="en-US" sz="2000" dirty="0"/>
              <a:t>(a) </a:t>
            </a:r>
            <a:r>
              <a:rPr lang="en-US" sz="2000" dirty="0" smtClean="0"/>
              <a:t>To engage, enable and empower the citizens</a:t>
            </a:r>
            <a:r>
              <a:rPr lang="en-US" sz="2000" dirty="0"/>
              <a:t/>
            </a:r>
            <a:br>
              <a:rPr lang="en-US" sz="2000" dirty="0"/>
            </a:br>
            <a:r>
              <a:rPr lang="en-US" sz="2000" dirty="0"/>
              <a:t>(b) </a:t>
            </a:r>
            <a:r>
              <a:rPr lang="en-US" sz="2000" dirty="0" smtClean="0"/>
              <a:t>To provide fair and unbiased to the citizens</a:t>
            </a:r>
            <a:r>
              <a:rPr lang="en-US" sz="2000" dirty="0"/>
              <a:t/>
            </a:r>
            <a:br>
              <a:rPr lang="en-US" sz="2000" dirty="0"/>
            </a:br>
            <a:r>
              <a:rPr lang="en-US" sz="2000" dirty="0"/>
              <a:t>(c)  </a:t>
            </a:r>
            <a:r>
              <a:rPr lang="en-US" sz="2000" dirty="0" smtClean="0"/>
              <a:t>To provide technology driven governance</a:t>
            </a:r>
            <a:r>
              <a:rPr lang="en-US" sz="2000" dirty="0"/>
              <a:t/>
            </a:r>
            <a:br>
              <a:rPr lang="en-US" sz="2000" dirty="0"/>
            </a:br>
            <a:r>
              <a:rPr lang="en-US" sz="2000" dirty="0"/>
              <a:t>(d)  </a:t>
            </a:r>
            <a:r>
              <a:rPr lang="en-US" sz="2000" dirty="0" smtClean="0"/>
              <a:t>To ensure people faith in E –commerce application</a:t>
            </a:r>
            <a:endParaRPr lang="en-US" sz="2000" dirty="0"/>
          </a:p>
        </p:txBody>
      </p:sp>
      <p:sp>
        <p:nvSpPr>
          <p:cNvPr id="4" name="Date Placeholder 3"/>
          <p:cNvSpPr>
            <a:spLocks noGrp="1"/>
          </p:cNvSpPr>
          <p:nvPr>
            <p:ph type="dt" sz="half" idx="10"/>
          </p:nvPr>
        </p:nvSpPr>
        <p:spPr/>
        <p:txBody>
          <a:bodyPr/>
          <a:lstStyle/>
          <a:p>
            <a:fld id="{590FE5FA-0B1C-4C96-9E28-9627E226AC26}" type="datetime1">
              <a:rPr lang="en-US" smtClean="0">
                <a:latin typeface="Times New Roman" pitchFamily="18" charset="0"/>
                <a:cs typeface="Times New Roman" pitchFamily="18" charset="0"/>
              </a:rPr>
              <a:t>6/22/2022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93</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Daily Quiz</a:t>
            </a:r>
          </a:p>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val="40248074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Poverty </a:t>
            </a:r>
            <a:r>
              <a:rPr lang="en-US" sz="2000" dirty="0" smtClean="0">
                <a:latin typeface="Times New Roman" pitchFamily="18" charset="0"/>
                <a:cs typeface="Times New Roman" pitchFamily="18" charset="0"/>
              </a:rPr>
              <a:t>and ____ are twin problem found in India?</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Unemployment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a:t>
            </a:r>
            <a:r>
              <a:rPr lang="en-US" sz="2000" dirty="0" smtClean="0">
                <a:latin typeface="Times New Roman" pitchFamily="18" charset="0"/>
                <a:cs typeface="Times New Roman" pitchFamily="18" charset="0"/>
              </a:rPr>
              <a:t>Child </a:t>
            </a:r>
            <a:r>
              <a:rPr lang="en-US" sz="2000" dirty="0" err="1" smtClean="0">
                <a:latin typeface="Times New Roman" pitchFamily="18" charset="0"/>
                <a:cs typeface="Times New Roman" pitchFamily="18" charset="0"/>
              </a:rPr>
              <a:t>labour</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t>
            </a:r>
            <a:r>
              <a:rPr lang="en-US" sz="2000" dirty="0" err="1" smtClean="0">
                <a:latin typeface="Times New Roman" pitchFamily="18" charset="0"/>
                <a:cs typeface="Times New Roman" pitchFamily="18" charset="0"/>
              </a:rPr>
              <a:t>Casteism</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t>
            </a:r>
            <a:r>
              <a:rPr lang="en-US" sz="2000" dirty="0" smtClean="0">
                <a:latin typeface="Times New Roman" pitchFamily="18" charset="0"/>
                <a:cs typeface="Times New Roman" pitchFamily="18" charset="0"/>
              </a:rPr>
              <a:t>Crime</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Which among the following are reasons for insurgency in NEI?</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a:t>
            </a:r>
            <a:r>
              <a:rPr lang="en-IN" sz="2000" dirty="0">
                <a:latin typeface="Times New Roman" panose="02020603050405020304" pitchFamily="18" charset="0"/>
                <a:cs typeface="Times New Roman" panose="02020603050405020304" pitchFamily="18" charset="0"/>
              </a:rPr>
              <a:t> Multi-Ethnic Region</a:t>
            </a:r>
          </a:p>
          <a:p>
            <a:pPr marL="0" indent="0" algn="just">
              <a:buNone/>
            </a:pPr>
            <a:r>
              <a:rPr lang="en-IN" sz="2000" dirty="0" smtClean="0">
                <a:latin typeface="Times New Roman" panose="02020603050405020304" pitchFamily="18" charset="0"/>
                <a:cs typeface="Times New Roman" panose="02020603050405020304" pitchFamily="18" charset="0"/>
              </a:rPr>
              <a:t>     (B) Underdeveloped Region</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(C</a:t>
            </a:r>
            <a:r>
              <a:rPr lang="en-IN" sz="2000" dirty="0" smtClean="0">
                <a:latin typeface="Times New Roman" panose="02020603050405020304" pitchFamily="18" charset="0"/>
                <a:cs typeface="Times New Roman" panose="02020603050405020304" pitchFamily="18" charset="0"/>
              </a:rPr>
              <a:t>) Lack </a:t>
            </a:r>
            <a:r>
              <a:rPr lang="en-IN" sz="2000" dirty="0">
                <a:latin typeface="Times New Roman" panose="02020603050405020304" pitchFamily="18" charset="0"/>
                <a:cs typeface="Times New Roman" panose="02020603050405020304" pitchFamily="18" charset="0"/>
              </a:rPr>
              <a:t>of Economic Development.</a:t>
            </a:r>
          </a:p>
          <a:p>
            <a:pPr marL="0" indent="0">
              <a:buNone/>
            </a:pPr>
            <a:r>
              <a:rPr lang="en-US" sz="2000" dirty="0" smtClean="0">
                <a:latin typeface="Times New Roman" pitchFamily="18" charset="0"/>
                <a:cs typeface="Times New Roman" pitchFamily="18" charset="0"/>
              </a:rPr>
              <a:t>      (D) All of the above</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66DD27-E700-4E08-8D78-2245F999EB19}" type="datetime1">
              <a:rPr lang="en-US" smtClean="0">
                <a:latin typeface="Times New Roman" pitchFamily="18" charset="0"/>
                <a:cs typeface="Times New Roman" pitchFamily="18" charset="0"/>
              </a:rPr>
              <a:t>6/22/2022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_____ allows a business application on the computer of one organization to communicate directly with the business application on the computer of another company</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t>
            </a:r>
            <a:r>
              <a:rPr lang="en-US" sz="2000" dirty="0" smtClean="0">
                <a:latin typeface="Times New Roman" pitchFamily="18" charset="0"/>
                <a:cs typeface="Times New Roman" pitchFamily="18" charset="0"/>
              </a:rPr>
              <a:t>EDI</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a:t>
            </a:r>
            <a:r>
              <a:rPr lang="en-US" sz="2000" dirty="0" smtClean="0">
                <a:latin typeface="Times New Roman" pitchFamily="18" charset="0"/>
                <a:cs typeface="Times New Roman" pitchFamily="18" charset="0"/>
              </a:rPr>
              <a:t>Protocols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t>
            </a:r>
            <a:r>
              <a:rPr lang="en-US" sz="2000" dirty="0" smtClean="0">
                <a:latin typeface="Times New Roman" pitchFamily="18" charset="0"/>
                <a:cs typeface="Times New Roman" pitchFamily="18" charset="0"/>
              </a:rPr>
              <a:t>Standards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t>
            </a:r>
            <a:r>
              <a:rPr lang="en-US" sz="2000" dirty="0" smtClean="0">
                <a:latin typeface="Times New Roman" pitchFamily="18" charset="0"/>
                <a:cs typeface="Times New Roman" pitchFamily="18" charset="0"/>
              </a:rPr>
              <a:t>Business application</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Following are the advantages of E- Governance.</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a:t>
            </a:r>
            <a:r>
              <a:rPr lang="en-IN" sz="2000" dirty="0" smtClean="0">
                <a:latin typeface="Times New Roman" panose="02020603050405020304" pitchFamily="18" charset="0"/>
                <a:cs typeface="Times New Roman" panose="02020603050405020304" pitchFamily="18" charset="0"/>
              </a:rPr>
              <a:t> High transparency</a:t>
            </a:r>
          </a:p>
          <a:p>
            <a:pPr marL="0" indent="0" algn="just">
              <a:buNone/>
            </a:pP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a:t>
            </a:r>
            <a:r>
              <a:rPr lang="en-IN" sz="2000" dirty="0" smtClean="0">
                <a:latin typeface="Times New Roman" panose="02020603050405020304" pitchFamily="18" charset="0"/>
                <a:cs typeface="Times New Roman" panose="02020603050405020304" pitchFamily="18" charset="0"/>
              </a:rPr>
              <a:t>) Increased convenience</a:t>
            </a:r>
            <a:endParaRPr lang="en-IN" sz="2000" dirty="0" smtClean="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 Reduction to overall cost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 All of the above</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66DD27-E700-4E08-8D78-2245F999EB19}" type="datetime1">
              <a:rPr lang="en-US" smtClean="0">
                <a:latin typeface="Times New Roman" pitchFamily="18" charset="0"/>
                <a:cs typeface="Times New Roman" pitchFamily="18" charset="0"/>
              </a:rPr>
              <a:t>6/27/2022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95</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spTree>
    <p:extLst>
      <p:ext uri="{BB962C8B-B14F-4D97-AF65-F5344CB8AC3E}">
        <p14:creationId xmlns:p14="http://schemas.microsoft.com/office/powerpoint/2010/main" val="10098616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000" dirty="0">
                <a:latin typeface="Times New Roman" pitchFamily="18" charset="0"/>
                <a:cs typeface="Times New Roman" pitchFamily="18" charset="0"/>
              </a:rPr>
              <a:t>Discuss the role of IT professionals in judiciary.</a:t>
            </a:r>
          </a:p>
          <a:p>
            <a:pPr algn="just">
              <a:lnSpc>
                <a:spcPct val="150000"/>
              </a:lnSpc>
            </a:pPr>
            <a:r>
              <a:rPr lang="en-US" sz="2000" dirty="0">
                <a:latin typeface="Times New Roman" pitchFamily="18" charset="0"/>
                <a:cs typeface="Times New Roman" pitchFamily="18" charset="0"/>
              </a:rPr>
              <a:t>Discuss the Problem of Alienation and Secessionism in few states creating hurdles in Industrial development. </a:t>
            </a:r>
          </a:p>
          <a:p>
            <a:pPr algn="just">
              <a:lnSpc>
                <a:spcPct val="150000"/>
              </a:lnSpc>
            </a:pPr>
            <a:r>
              <a:rPr lang="en-US" sz="2000" dirty="0">
                <a:latin typeface="Times New Roman" pitchFamily="18" charset="0"/>
                <a:cs typeface="Times New Roman" pitchFamily="18" charset="0"/>
              </a:rPr>
              <a:t>Write the Need for reformed engineering serving at the Union and State level</a:t>
            </a:r>
            <a:endParaRPr kumimoji="0" lang="en-US" sz="20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61BC42D-49F5-4A2F-8245-8FDD3B5FB376}" type="datetime1">
              <a:rPr lang="en-US" smtClean="0">
                <a:latin typeface="Times New Roman" pitchFamily="18" charset="0"/>
                <a:cs typeface="Times New Roman" pitchFamily="18" charset="0"/>
              </a:rPr>
              <a:t>6/25/2022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Ms. Manju         Constitution of India, Law and Engineering       Unit 5</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96</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val="26825847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000" dirty="0" smtClean="0">
                <a:latin typeface="Times New Roman" panose="02020603050405020304" pitchFamily="18" charset="0"/>
                <a:cs typeface="Times New Roman" pitchFamily="18" charset="0"/>
              </a:rPr>
              <a:t>E-governance</a:t>
            </a:r>
            <a:r>
              <a:rPr lang="en-US" sz="2000" dirty="0" smtClean="0">
                <a:latin typeface="Times New Roman" pitchFamily="18" charset="0"/>
                <a:cs typeface="Times New Roman" pitchFamily="18" charset="0"/>
              </a:rPr>
              <a:t>:</a:t>
            </a:r>
            <a:r>
              <a:rPr lang="en-US" sz="2000" u="sng" dirty="0" smtClean="0">
                <a:solidFill>
                  <a:schemeClr val="accent5">
                    <a:lumMod val="75000"/>
                  </a:schemeClr>
                </a:solidFill>
                <a:latin typeface="Times New Roman" pitchFamily="18" charset="0"/>
                <a:cs typeface="Times New Roman" pitchFamily="18" charset="0"/>
                <a:hlinkClick r:id="rId2"/>
              </a:rPr>
              <a:t> </a:t>
            </a:r>
            <a:r>
              <a:rPr lang="en-US" sz="2000" u="sng" dirty="0">
                <a:solidFill>
                  <a:schemeClr val="accent5">
                    <a:lumMod val="75000"/>
                  </a:schemeClr>
                </a:solidFill>
                <a:latin typeface="Times New Roman" pitchFamily="18" charset="0"/>
                <a:cs typeface="Times New Roman" pitchFamily="18" charset="0"/>
                <a:hlinkClick r:id="rId3"/>
              </a:rPr>
              <a:t>https://</a:t>
            </a:r>
            <a:r>
              <a:rPr lang="en-US" sz="2000" u="sng" dirty="0" smtClean="0">
                <a:solidFill>
                  <a:schemeClr val="accent5">
                    <a:lumMod val="75000"/>
                  </a:schemeClr>
                </a:solidFill>
                <a:latin typeface="Times New Roman" pitchFamily="18" charset="0"/>
                <a:cs typeface="Times New Roman" pitchFamily="18" charset="0"/>
                <a:hlinkClick r:id="rId3"/>
              </a:rPr>
              <a:t>youtu.be/LNrLmKtl3QY</a:t>
            </a:r>
            <a:endParaRPr lang="en-US" sz="2000" u="sng" dirty="0">
              <a:solidFill>
                <a:schemeClr val="accent5">
                  <a:lumMod val="75000"/>
                </a:schemeClr>
              </a:solidFill>
              <a:latin typeface="Times New Roman" pitchFamily="18" charset="0"/>
              <a:cs typeface="Times New Roman" pitchFamily="18" charset="0"/>
            </a:endParaRPr>
          </a:p>
          <a:p>
            <a:pPr>
              <a:buNone/>
            </a:pPr>
            <a:r>
              <a:rPr lang="en-US" sz="2000" dirty="0" smtClean="0">
                <a:latin typeface="Times New Roman" panose="02020603050405020304" pitchFamily="18" charset="0"/>
                <a:cs typeface="Times New Roman" panose="02020603050405020304" pitchFamily="18" charset="0"/>
              </a:rPr>
              <a:t>Problem </a:t>
            </a:r>
            <a:r>
              <a:rPr lang="en-US" sz="2000" dirty="0">
                <a:latin typeface="Times New Roman" panose="02020603050405020304" pitchFamily="18" charset="0"/>
                <a:cs typeface="Times New Roman" panose="02020603050405020304" pitchFamily="18" charset="0"/>
              </a:rPr>
              <a:t>of Alienation and Secessionism in few states creating </a:t>
            </a:r>
            <a:r>
              <a:rPr lang="en-US" sz="2000" dirty="0" smtClean="0">
                <a:latin typeface="Times New Roman" panose="02020603050405020304" pitchFamily="18" charset="0"/>
                <a:cs typeface="Times New Roman" panose="02020603050405020304" pitchFamily="18" charset="0"/>
              </a:rPr>
              <a:t>hurdles in Industrial </a:t>
            </a:r>
            <a:r>
              <a:rPr lang="en-US" sz="2000" dirty="0">
                <a:latin typeface="Times New Roman" panose="02020603050405020304" pitchFamily="18" charset="0"/>
                <a:cs typeface="Times New Roman" panose="02020603050405020304" pitchFamily="18" charset="0"/>
              </a:rPr>
              <a:t>development. </a:t>
            </a:r>
            <a:r>
              <a:rPr lang="en-US" sz="2000" u="sng" dirty="0" smtClean="0">
                <a:solidFill>
                  <a:srgbClr val="0070C0"/>
                </a:solidFill>
                <a:latin typeface="Times New Roman" pitchFamily="18" charset="0"/>
                <a:cs typeface="Times New Roman" pitchFamily="18" charset="0"/>
              </a:rPr>
              <a:t>https</a:t>
            </a:r>
            <a:r>
              <a:rPr lang="en-US" sz="2000" u="sng" dirty="0">
                <a:solidFill>
                  <a:srgbClr val="0070C0"/>
                </a:solidFill>
                <a:latin typeface="Times New Roman" pitchFamily="18" charset="0"/>
                <a:cs typeface="Times New Roman" pitchFamily="18" charset="0"/>
              </a:rPr>
              <a:t>://youtu.be/LQYKOeR87d4</a:t>
            </a:r>
            <a:endParaRPr lang="en-US" sz="2000" u="sng"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0B6ADCD-25C7-4F71-8D7D-4B108F566646}" type="datetime1">
              <a:rPr lang="en-US" smtClean="0">
                <a:latin typeface="Times New Roman" pitchFamily="18" charset="0"/>
                <a:cs typeface="Times New Roman" pitchFamily="18" charset="0"/>
              </a:rPr>
              <a:pPr/>
              <a:t>6/25/2022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97</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7F866A08-B8E3-40BF-A4BE-668099C3E1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val="2055035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a:t>Ms. Manju         Constitution of India, Law and Engineering       Unit 5</a:t>
            </a:r>
            <a:endParaRPr lang="en-US" dirty="0"/>
          </a:p>
        </p:txBody>
      </p:sp>
      <p:sp>
        <p:nvSpPr>
          <p:cNvPr id="6" name="Date Placeholder 5"/>
          <p:cNvSpPr>
            <a:spLocks noGrp="1"/>
          </p:cNvSpPr>
          <p:nvPr>
            <p:ph type="dt" sz="half" idx="10"/>
          </p:nvPr>
        </p:nvSpPr>
        <p:spPr/>
        <p:txBody>
          <a:bodyPr/>
          <a:lstStyle/>
          <a:p>
            <a:fld id="{3A86FFED-5588-4082-AE44-1A3DD82FE72F}" type="datetime1">
              <a:rPr lang="en-US" smtClean="0"/>
              <a:t>6/22/2022</a:t>
            </a:fld>
            <a:endParaRPr lang="en-US"/>
          </a:p>
        </p:txBody>
      </p:sp>
      <p:sp>
        <p:nvSpPr>
          <p:cNvPr id="7" name="Title 1">
            <a:extLst>
              <a:ext uri="{FF2B5EF4-FFF2-40B4-BE49-F238E27FC236}">
                <a16:creationId xmlns:a16="http://schemas.microsoft.com/office/drawing/2014/main" id="{A20E24C3-9AB3-4904-87A4-2729A7C3571E}"/>
              </a:ext>
            </a:extLst>
          </p:cNvPr>
          <p:cNvSpPr txBox="1">
            <a:spLocks/>
          </p:cNvSpPr>
          <p:nvPr/>
        </p:nvSpPr>
        <p:spPr>
          <a:xfrm>
            <a:off x="0" y="13063"/>
            <a:ext cx="9144000" cy="5965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Glossary Questions</a:t>
            </a:r>
          </a:p>
        </p:txBody>
      </p:sp>
      <p:pic>
        <p:nvPicPr>
          <p:cNvPr id="8" name="Picture 2">
            <a:extLst>
              <a:ext uri="{FF2B5EF4-FFF2-40B4-BE49-F238E27FC236}">
                <a16:creationId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9A2D246-54BE-482B-9D54-330C38814364}"/>
              </a:ext>
            </a:extLst>
          </p:cNvPr>
          <p:cNvSpPr>
            <a:spLocks noGrp="1"/>
          </p:cNvSpPr>
          <p:nvPr>
            <p:ph idx="1"/>
          </p:nvPr>
        </p:nvSpPr>
        <p:spPr>
          <a:xfrm>
            <a:off x="228600" y="798512"/>
            <a:ext cx="8610600" cy="5557838"/>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1.</a:t>
            </a:r>
          </a:p>
        </p:txBody>
      </p:sp>
      <p:graphicFrame>
        <p:nvGraphicFramePr>
          <p:cNvPr id="2" name="Table 8">
            <a:extLst>
              <a:ext uri="{FF2B5EF4-FFF2-40B4-BE49-F238E27FC236}">
                <a16:creationId xmlns:a16="http://schemas.microsoft.com/office/drawing/2014/main" id="{728B50B1-8464-434D-B949-F78478239215}"/>
              </a:ext>
            </a:extLst>
          </p:cNvPr>
          <p:cNvGraphicFramePr>
            <a:graphicFrameLocks noGrp="1"/>
          </p:cNvGraphicFramePr>
          <p:nvPr>
            <p:extLst>
              <p:ext uri="{D42A27DB-BD31-4B8C-83A1-F6EECF244321}">
                <p14:modId xmlns:p14="http://schemas.microsoft.com/office/powerpoint/2010/main" val="2514705817"/>
              </p:ext>
            </p:extLst>
          </p:nvPr>
        </p:nvGraphicFramePr>
        <p:xfrm>
          <a:off x="762000" y="1752600"/>
          <a:ext cx="8067675" cy="762000"/>
        </p:xfrm>
        <a:graphic>
          <a:graphicData uri="http://schemas.openxmlformats.org/drawingml/2006/table">
            <a:tbl>
              <a:tblPr firstRow="1" bandRow="1">
                <a:tableStyleId>{5C22544A-7EE6-4342-B048-85BDC9FD1C3A}</a:tableStyleId>
              </a:tblPr>
              <a:tblGrid>
                <a:gridCol w="1408176">
                  <a:extLst>
                    <a:ext uri="{9D8B030D-6E8A-4147-A177-3AD203B41FA5}">
                      <a16:colId xmlns:a16="http://schemas.microsoft.com/office/drawing/2014/main" val="1529311114"/>
                    </a:ext>
                  </a:extLst>
                </a:gridCol>
                <a:gridCol w="2594610">
                  <a:extLst>
                    <a:ext uri="{9D8B030D-6E8A-4147-A177-3AD203B41FA5}">
                      <a16:colId xmlns:a16="http://schemas.microsoft.com/office/drawing/2014/main" val="3753212826"/>
                    </a:ext>
                  </a:extLst>
                </a:gridCol>
                <a:gridCol w="1940814">
                  <a:extLst>
                    <a:ext uri="{9D8B030D-6E8A-4147-A177-3AD203B41FA5}">
                      <a16:colId xmlns:a16="http://schemas.microsoft.com/office/drawing/2014/main" val="3954009867"/>
                    </a:ext>
                  </a:extLst>
                </a:gridCol>
                <a:gridCol w="2124075">
                  <a:extLst>
                    <a:ext uri="{9D8B030D-6E8A-4147-A177-3AD203B41FA5}">
                      <a16:colId xmlns:a16="http://schemas.microsoft.com/office/drawing/2014/main" val="1905785910"/>
                    </a:ext>
                  </a:extLst>
                </a:gridCol>
              </a:tblGrid>
              <a:tr h="328249">
                <a:tc>
                  <a:txBody>
                    <a:bodyPr/>
                    <a:lstStyle/>
                    <a:p>
                      <a:pPr algn="just"/>
                      <a:r>
                        <a:rPr lang="en-US" sz="2200" dirty="0" smtClean="0"/>
                        <a:t>Company</a:t>
                      </a:r>
                      <a:endParaRPr lang="en-IN" sz="2200" dirty="0"/>
                    </a:p>
                  </a:txBody>
                  <a:tcPr/>
                </a:tc>
                <a:tc>
                  <a:txBody>
                    <a:bodyPr/>
                    <a:lstStyle/>
                    <a:p>
                      <a:pPr algn="just"/>
                      <a:r>
                        <a:rPr lang="en-US" sz="2200" dirty="0" smtClean="0"/>
                        <a:t>Prospectus</a:t>
                      </a:r>
                      <a:endParaRPr lang="en-IN" sz="2200" dirty="0"/>
                    </a:p>
                  </a:txBody>
                  <a:tcPr/>
                </a:tc>
                <a:tc>
                  <a:txBody>
                    <a:bodyPr/>
                    <a:lstStyle/>
                    <a:p>
                      <a:pPr algn="just"/>
                      <a:r>
                        <a:rPr lang="en-US" sz="2200" dirty="0" smtClean="0"/>
                        <a:t>MOA</a:t>
                      </a:r>
                      <a:endParaRPr lang="en-IN" sz="2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1" dirty="0" smtClean="0">
                          <a:latin typeface="Times New Roman" panose="02020603050405020304" pitchFamily="18" charset="0"/>
                          <a:cs typeface="Times New Roman" panose="02020603050405020304" pitchFamily="18" charset="0"/>
                        </a:rPr>
                        <a:t>AOA</a:t>
                      </a:r>
                      <a:endParaRPr lang="en-US" sz="2200" b="1" dirty="0">
                        <a:latin typeface="Times New Roman" panose="02020603050405020304" pitchFamily="18" charset="0"/>
                        <a:cs typeface="Times New Roman" panose="02020603050405020304" pitchFamily="18" charset="0"/>
                      </a:endParaRPr>
                    </a:p>
                    <a:p>
                      <a:pPr algn="just"/>
                      <a:endParaRPr lang="en-IN" sz="2200" dirty="0"/>
                    </a:p>
                  </a:txBody>
                  <a:tcPr/>
                </a:tc>
                <a:extLst>
                  <a:ext uri="{0D108BD9-81ED-4DB2-BD59-A6C34878D82A}">
                    <a16:rowId xmlns:a16="http://schemas.microsoft.com/office/drawing/2014/main" val="2997028904"/>
                  </a:ext>
                </a:extLst>
              </a:tr>
            </a:tbl>
          </a:graphicData>
        </a:graphic>
      </p:graphicFrame>
      <p:sp>
        <p:nvSpPr>
          <p:cNvPr id="9" name="Rectangle 8"/>
          <p:cNvSpPr/>
          <p:nvPr/>
        </p:nvSpPr>
        <p:spPr>
          <a:xfrm>
            <a:off x="533400" y="1143000"/>
            <a:ext cx="5406937" cy="369332"/>
          </a:xfrm>
          <a:prstGeom prst="rect">
            <a:avLst/>
          </a:prstGeom>
        </p:spPr>
        <p:txBody>
          <a:bodyPr wrap="square">
            <a:sp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Pick the correct answer from given Glossary: </a:t>
            </a:r>
          </a:p>
        </p:txBody>
      </p:sp>
      <p:sp>
        <p:nvSpPr>
          <p:cNvPr id="10" name="Rectangle 9"/>
          <p:cNvSpPr/>
          <p:nvPr/>
        </p:nvSpPr>
        <p:spPr>
          <a:xfrm>
            <a:off x="533400" y="2754868"/>
            <a:ext cx="6629400" cy="236988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____ is a separate legal entity.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Powers, rights, remuneration, and duties of directors are discussed    clearly in _____.</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A copy of ____ must accompany each form of application for shares offered by public.</a:t>
            </a:r>
          </a:p>
          <a:p>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____  describes the </a:t>
            </a:r>
            <a:r>
              <a:rPr lang="en-US" dirty="0">
                <a:latin typeface="Times New Roman" panose="02020603050405020304" pitchFamily="18" charset="0"/>
                <a:cs typeface="Times New Roman" panose="02020603050405020304" pitchFamily="18" charset="0"/>
              </a:rPr>
              <a:t>rules, regulations and the bye-laws for the internal management of the company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438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9E48FA-1ADD-4E95-B4DB-FF3BE99A3F94}" type="datetime1">
              <a:rPr lang="en-US" smtClean="0"/>
              <a:t>6/22/2022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a:t>Ms. Manju         Constitution of India, Law and Engineering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 I</a:t>
            </a:r>
          </a:p>
        </p:txBody>
      </p:sp>
      <p:pic>
        <p:nvPicPr>
          <p:cNvPr id="9" name="Picture 8">
            <a:extLst>
              <a:ext uri="{FF2B5EF4-FFF2-40B4-BE49-F238E27FC236}">
                <a16:creationId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3075" name="Picture 3"/>
          <p:cNvPicPr>
            <a:picLocks noChangeAspect="1" noChangeArrowheads="1"/>
          </p:cNvPicPr>
          <p:nvPr/>
        </p:nvPicPr>
        <p:blipFill>
          <a:blip r:embed="rId3"/>
          <a:srcRect/>
          <a:stretch>
            <a:fillRect/>
          </a:stretch>
        </p:blipFill>
        <p:spPr bwMode="auto">
          <a:xfrm>
            <a:off x="0" y="609601"/>
            <a:ext cx="9143999" cy="624839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13286</TotalTime>
  <Words>8503</Words>
  <Application>Microsoft Office PowerPoint</Application>
  <PresentationFormat>On-screen Show (4:3)</PresentationFormat>
  <Paragraphs>1229</Paragraphs>
  <Slides>108</Slides>
  <Notes>26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108</vt:i4>
      </vt:variant>
    </vt:vector>
  </HeadingPairs>
  <TitlesOfParts>
    <vt:vector size="121" baseType="lpstr">
      <vt:lpstr>Microsoft JhengHei</vt:lpstr>
      <vt:lpstr>PMingLiU</vt:lpstr>
      <vt:lpstr>PMingLiU</vt:lpstr>
      <vt:lpstr>Arial</vt:lpstr>
      <vt:lpstr>Calibri</vt:lpstr>
      <vt:lpstr>Constantia</vt:lpstr>
      <vt:lpstr>Franklin Gothic Book</vt:lpstr>
      <vt:lpstr>Rubik</vt:lpstr>
      <vt:lpstr>Times New Roman</vt:lpstr>
      <vt:lpstr>Wingdings</vt:lpstr>
      <vt:lpstr>Wingdings 2</vt:lpstr>
      <vt:lpstr>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Course Objectives</vt:lpstr>
      <vt:lpstr>Course Outcome (CO)</vt:lpstr>
      <vt:lpstr>Program Outcomes</vt:lpstr>
      <vt:lpstr>CO-PO Mapping </vt:lpstr>
      <vt:lpstr>Program Specific Outcomes</vt:lpstr>
      <vt:lpstr>CO-PSO Mapping </vt:lpstr>
      <vt:lpstr>Program Educational Objectives</vt:lpstr>
      <vt:lpstr>Result Analysis</vt:lpstr>
      <vt:lpstr>Result Analysis</vt:lpstr>
      <vt:lpstr>End Sem Question Paper Template</vt:lpstr>
      <vt:lpstr>End Sem Question Paper Template</vt:lpstr>
      <vt:lpstr>Prerequisite and Recap</vt:lpstr>
      <vt:lpstr>Brief Subject Introduction with Video</vt:lpstr>
      <vt:lpstr>Content (Unit 5)</vt:lpstr>
      <vt:lpstr>Unit Objective</vt:lpstr>
      <vt:lpstr>Topic Objective/ Topic outcome</vt:lpstr>
      <vt:lpstr>PowerPoint Presentation</vt:lpstr>
      <vt:lpstr>PowerPoint Presentation</vt:lpstr>
      <vt:lpstr>PowerPoint Presentation</vt:lpstr>
      <vt:lpstr>PowerPoint Presentation</vt:lpstr>
      <vt:lpstr>   Perpetual existence [sec 34(2)]</vt:lpstr>
      <vt:lpstr>PowerPoint Presentation</vt:lpstr>
      <vt:lpstr>Capacity to sue and be sued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Objective/ Topic outcome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Objective/ Topic outcome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ACER</cp:lastModifiedBy>
  <cp:revision>215</cp:revision>
  <dcterms:created xsi:type="dcterms:W3CDTF">2006-08-16T00:00:00Z</dcterms:created>
  <dcterms:modified xsi:type="dcterms:W3CDTF">2022-06-28T01:58:18Z</dcterms:modified>
</cp:coreProperties>
</file>